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8"/>
  </p:notesMasterIdLst>
  <p:handoutMasterIdLst>
    <p:handoutMasterId r:id="rId9"/>
  </p:handoutMasterIdLst>
  <p:sldIdLst>
    <p:sldId id="2146847688" r:id="rId6"/>
    <p:sldId id="2146847680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>
        <p:scale>
          <a:sx n="75" d="100"/>
          <a:sy n="75" d="100"/>
        </p:scale>
        <p:origin x="-59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86820" y="1696377"/>
            <a:ext cx="11843873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</p:cNvCxnSpPr>
          <p:nvPr/>
        </p:nvCxnSpPr>
        <p:spPr>
          <a:xfrm flipH="1" flipV="1">
            <a:off x="4711349" y="1726864"/>
            <a:ext cx="675741" cy="25692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296" idx="2"/>
          </p:cNvCxnSpPr>
          <p:nvPr/>
        </p:nvCxnSpPr>
        <p:spPr>
          <a:xfrm flipV="1">
            <a:off x="7709799" y="1994149"/>
            <a:ext cx="318859" cy="230193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284" idx="2"/>
          </p:cNvCxnSpPr>
          <p:nvPr/>
        </p:nvCxnSpPr>
        <p:spPr>
          <a:xfrm flipV="1">
            <a:off x="8451550" y="2003271"/>
            <a:ext cx="38603" cy="2293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313" idx="2"/>
          </p:cNvCxnSpPr>
          <p:nvPr/>
        </p:nvCxnSpPr>
        <p:spPr>
          <a:xfrm flipH="1" flipV="1">
            <a:off x="8735094" y="1695321"/>
            <a:ext cx="90600" cy="26019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21" y="163910"/>
            <a:ext cx="10835640" cy="309933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@08/10 (Based on 11/15 Group A Delivery UI)</a:t>
            </a:r>
            <a:endParaRPr lang="en-US" sz="2000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490838"/>
            <a:chOff x="1992819" y="1217224"/>
            <a:chExt cx="892444" cy="49083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234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21341"/>
            <a:chOff x="1886575" y="1217224"/>
            <a:chExt cx="687200" cy="52134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553905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35478"/>
            <a:ext cx="707910" cy="508646"/>
            <a:chOff x="1886575" y="1193371"/>
            <a:chExt cx="705006" cy="508646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19337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17357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2345"/>
            <a:ext cx="11903922" cy="263372"/>
            <a:chOff x="237808" y="1148363"/>
            <a:chExt cx="11716383" cy="263372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1148363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493291"/>
            <a:chOff x="1858138" y="1217224"/>
            <a:chExt cx="839961" cy="493291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258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290" idx="2"/>
          </p:cNvCxnSpPr>
          <p:nvPr/>
        </p:nvCxnSpPr>
        <p:spPr>
          <a:xfrm flipH="1" flipV="1">
            <a:off x="6448610" y="1704092"/>
            <a:ext cx="192794" cy="260697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>
            <a:cxnSpLocks/>
          </p:cNvCxnSpPr>
          <p:nvPr/>
        </p:nvCxnSpPr>
        <p:spPr>
          <a:xfrm flipV="1">
            <a:off x="62500" y="3250153"/>
            <a:ext cx="11913877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20421" y="2847893"/>
            <a:ext cx="851445" cy="33855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luster(9.0) HW TBD</a:t>
            </a:r>
            <a:endParaRPr lang="en-US" sz="8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964197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691392" y="6073270"/>
            <a:ext cx="56878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12/12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745" idx="2"/>
          </p:cNvCxnSpPr>
          <p:nvPr/>
        </p:nvCxnSpPr>
        <p:spPr>
          <a:xfrm flipV="1">
            <a:off x="4445542" y="5563307"/>
            <a:ext cx="696900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1260823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IVI+Cluster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584161" y="5856382"/>
            <a:ext cx="578029" cy="599673"/>
            <a:chOff x="3273985" y="6229762"/>
            <a:chExt cx="578029" cy="599673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73985" y="6429332"/>
              <a:ext cx="5780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02/13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5010860" y="5856382"/>
            <a:ext cx="716238" cy="616208"/>
            <a:chOff x="3538226" y="6229762"/>
            <a:chExt cx="716238" cy="616208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</a:t>
              </a:r>
            </a:p>
            <a:p>
              <a:r>
                <a:rPr lang="en-US" altLang="zh-CN" dirty="0"/>
                <a:t>UI </a:t>
              </a:r>
            </a:p>
            <a:p>
              <a:r>
                <a:rPr lang="en-US" altLang="zh-CN" dirty="0"/>
                <a:t>03/25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4138118" y="5862737"/>
            <a:ext cx="543687" cy="599673"/>
            <a:chOff x="2375342" y="6223417"/>
            <a:chExt cx="543687" cy="599673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75342" y="6422987"/>
              <a:ext cx="54368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01/09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3" y="956375"/>
            <a:ext cx="704726" cy="501599"/>
            <a:chOff x="1886575" y="1217224"/>
            <a:chExt cx="701841" cy="501599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3933" y="1534163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932757" y="34525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204555" y="5870089"/>
            <a:ext cx="612532" cy="810924"/>
            <a:chOff x="1717443" y="5870589"/>
            <a:chExt cx="612532" cy="81092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640" y="5870589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717443" y="6065966"/>
              <a:ext cx="612532" cy="61554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Unsigned 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11/15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16337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29064" y="5202723"/>
            <a:ext cx="11814574" cy="276999"/>
            <a:chOff x="289399" y="4004630"/>
            <a:chExt cx="11742498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289399" y="4004630"/>
              <a:ext cx="129872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38902" y="4657556"/>
            <a:ext cx="11825958" cy="355700"/>
            <a:chOff x="200378" y="2692799"/>
            <a:chExt cx="11753812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00378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901847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298398" y="4781995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26022" y="494704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6776933" y="4767981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697764" y="491442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691285" y="5555433"/>
            <a:ext cx="749460" cy="314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</p:cNvCxnSpPr>
          <p:nvPr/>
        </p:nvCxnSpPr>
        <p:spPr>
          <a:xfrm flipV="1">
            <a:off x="10332853" y="1741065"/>
            <a:ext cx="135213" cy="254421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330237" y="186349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121223" y="186066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908509" y="1861066"/>
            <a:ext cx="759559" cy="499426"/>
            <a:chOff x="1187750" y="1704838"/>
            <a:chExt cx="759559" cy="499426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187750" y="1911882"/>
              <a:ext cx="75955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741321" y="1862022"/>
            <a:ext cx="865819" cy="499426"/>
            <a:chOff x="1264944" y="1704838"/>
            <a:chExt cx="865819" cy="499426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4" y="1911882"/>
              <a:ext cx="8658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879762" y="190234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480995" y="190188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871570" y="170061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400414" y="1728354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592794" y="191344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380120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829627" y="2379470"/>
            <a:ext cx="682364" cy="515191"/>
            <a:chOff x="1359535" y="1704838"/>
            <a:chExt cx="682364" cy="515191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359535" y="1927647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436966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248350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418309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260719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843204" y="6573291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144037" y="561047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stCxn id="349" idx="0"/>
            <a:endCxn id="590" idx="1"/>
          </p:cNvCxnSpPr>
          <p:nvPr/>
        </p:nvCxnSpPr>
        <p:spPr>
          <a:xfrm flipV="1">
            <a:off x="8087566" y="3902662"/>
            <a:ext cx="65721" cy="39838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30925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380829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10/31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295385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669529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207596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555075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130778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485239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205678" y="4598221"/>
            <a:ext cx="5964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210287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9915" y="4582055"/>
            <a:ext cx="5620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02/07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104090" y="459455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700286" y="4602179"/>
            <a:ext cx="55583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275923" y="4610991"/>
            <a:ext cx="82972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07/24</a:t>
            </a:r>
            <a:r>
              <a:rPr lang="en-US" altLang="zh-CN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(=&gt;(07/17)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196531" y="4616286"/>
            <a:ext cx="94044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516152" y="4616286"/>
            <a:ext cx="97132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449868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098998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014238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8325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77205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171690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418619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146684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960221" y="507888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080727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900932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404001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237541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982029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830394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474738" y="4631268"/>
            <a:ext cx="70151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244217" y="4617473"/>
            <a:ext cx="110818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575683" y="4617473"/>
            <a:ext cx="153496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749330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04303" y="562376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02/12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105188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41416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757143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548773" y="56007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088429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899109" y="55932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419698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736476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082083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852758" y="55777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3929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722282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540582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123870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942170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483136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847151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66545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984730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854541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263963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944684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819815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7" idx="0"/>
            <a:endCxn id="727" idx="2"/>
          </p:cNvCxnSpPr>
          <p:nvPr/>
        </p:nvCxnSpPr>
        <p:spPr>
          <a:xfrm flipV="1">
            <a:off x="7179616" y="5095442"/>
            <a:ext cx="276257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157387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854676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445597" y="476740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3" idx="2"/>
          </p:cNvCxnSpPr>
          <p:nvPr/>
        </p:nvCxnSpPr>
        <p:spPr>
          <a:xfrm flipV="1">
            <a:off x="4061730" y="5563307"/>
            <a:ext cx="72485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832777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03/12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501534" y="4611112"/>
            <a:ext cx="113191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403491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339469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063394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034603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033977" y="5358613"/>
            <a:ext cx="2803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791348" y="5563290"/>
            <a:ext cx="1334335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363169" y="5562979"/>
            <a:ext cx="175616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575308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478150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332283" y="50859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221403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176688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079562" y="4605485"/>
            <a:ext cx="156776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11487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178260" y="4607185"/>
            <a:ext cx="88986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111771" y="4628142"/>
            <a:ext cx="78657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846863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6032220" y="3385530"/>
            <a:ext cx="624299" cy="486861"/>
            <a:chOff x="1029087" y="1452388"/>
            <a:chExt cx="624299" cy="486861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029087" y="1452388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06/24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44003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02/02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531261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04/03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-05/03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6386689" y="3836830"/>
            <a:ext cx="799081" cy="342824"/>
            <a:chOff x="4915436" y="3872390"/>
            <a:chExt cx="1210606" cy="342824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915436" y="4030554"/>
              <a:ext cx="121060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06/27-08/16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809853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12/05-01/10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732624" y="3556052"/>
            <a:ext cx="643133" cy="416051"/>
            <a:chOff x="6919007" y="3566808"/>
            <a:chExt cx="1007299" cy="416051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19007" y="3566808"/>
              <a:ext cx="100340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02/09-04/05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924909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04/08-04/22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440743" y="3505998"/>
            <a:ext cx="843415" cy="309397"/>
            <a:chOff x="4989032" y="3726501"/>
            <a:chExt cx="843415" cy="309397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49890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06/27-07/28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803652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12/05-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</a:p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936714" y="3769560"/>
            <a:ext cx="710215" cy="481061"/>
            <a:chOff x="1362878" y="1704838"/>
            <a:chExt cx="735114" cy="481061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62878" y="1893517"/>
              <a:ext cx="73511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03/26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646929" y="3827867"/>
            <a:ext cx="813023" cy="369171"/>
            <a:chOff x="4690696" y="3839730"/>
            <a:chExt cx="1507168" cy="369171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43191" y="3839730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05/04-06/22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987454" y="3756619"/>
            <a:ext cx="1004794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08/17-11/21</a:t>
              </a: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71166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11/30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39" name="TextBox 22">
            <a:extLst>
              <a:ext uri="{FF2B5EF4-FFF2-40B4-BE49-F238E27FC236}">
                <a16:creationId xmlns:a16="http://schemas.microsoft.com/office/drawing/2014/main" id="{1FBA0F2F-3261-4AA8-B323-3942C01D02B7}"/>
              </a:ext>
            </a:extLst>
          </p:cNvPr>
          <p:cNvSpPr txBox="1"/>
          <p:nvPr/>
        </p:nvSpPr>
        <p:spPr>
          <a:xfrm>
            <a:off x="7235459" y="50808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</a:p>
        </p:txBody>
      </p:sp>
      <p:sp>
        <p:nvSpPr>
          <p:cNvPr id="340" name="Star: 5 Points 339">
            <a:extLst>
              <a:ext uri="{FF2B5EF4-FFF2-40B4-BE49-F238E27FC236}">
                <a16:creationId xmlns:a16="http://schemas.microsoft.com/office/drawing/2014/main" id="{67A1E63E-69C1-44D9-A454-9BD5B901E60B}"/>
              </a:ext>
            </a:extLst>
          </p:cNvPr>
          <p:cNvSpPr/>
          <p:nvPr/>
        </p:nvSpPr>
        <p:spPr>
          <a:xfrm>
            <a:off x="7822241" y="48836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Star: 5 Points 348">
            <a:extLst>
              <a:ext uri="{FF2B5EF4-FFF2-40B4-BE49-F238E27FC236}">
                <a16:creationId xmlns:a16="http://schemas.microsoft.com/office/drawing/2014/main" id="{311DBCA7-CE8A-4320-A6C3-317B68D157EC}"/>
              </a:ext>
            </a:extLst>
          </p:cNvPr>
          <p:cNvSpPr/>
          <p:nvPr/>
        </p:nvSpPr>
        <p:spPr>
          <a:xfrm>
            <a:off x="7931401" y="430105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48" name="Group 33">
            <a:extLst>
              <a:ext uri="{FF2B5EF4-FFF2-40B4-BE49-F238E27FC236}">
                <a16:creationId xmlns:a16="http://schemas.microsoft.com/office/drawing/2014/main" id="{7B6AB14B-0D78-431A-B4CA-00F1B80F5C08}"/>
              </a:ext>
            </a:extLst>
          </p:cNvPr>
          <p:cNvGrpSpPr/>
          <p:nvPr/>
        </p:nvGrpSpPr>
        <p:grpSpPr>
          <a:xfrm>
            <a:off x="2478841" y="5855171"/>
            <a:ext cx="933299" cy="611325"/>
            <a:chOff x="1744281" y="5855171"/>
            <a:chExt cx="933299" cy="611325"/>
          </a:xfrm>
        </p:grpSpPr>
        <p:sp>
          <p:nvSpPr>
            <p:cNvPr id="352" name="Star: 5 Points 688">
              <a:extLst>
                <a:ext uri="{FF2B5EF4-FFF2-40B4-BE49-F238E27FC236}">
                  <a16:creationId xmlns:a16="http://schemas.microsoft.com/office/drawing/2014/main" id="{5486CE8F-A747-4983-BA3C-88AF76DCC0F1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83F413B0-1A5F-43EB-80A4-CF175C0BFD26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80" name="Group 427">
            <a:extLst>
              <a:ext uri="{FF2B5EF4-FFF2-40B4-BE49-F238E27FC236}">
                <a16:creationId xmlns:a16="http://schemas.microsoft.com/office/drawing/2014/main" id="{3316D848-8016-40CC-84FB-4CB6D04588B0}"/>
              </a:ext>
            </a:extLst>
          </p:cNvPr>
          <p:cNvGrpSpPr/>
          <p:nvPr/>
        </p:nvGrpSpPr>
        <p:grpSpPr>
          <a:xfrm>
            <a:off x="2967603" y="5578530"/>
            <a:ext cx="732729" cy="483836"/>
            <a:chOff x="1854898" y="5576503"/>
            <a:chExt cx="732729" cy="483836"/>
          </a:xfrm>
        </p:grpSpPr>
        <p:sp>
          <p:nvSpPr>
            <p:cNvPr id="381" name="Star: 5 Points 442">
              <a:extLst>
                <a:ext uri="{FF2B5EF4-FFF2-40B4-BE49-F238E27FC236}">
                  <a16:creationId xmlns:a16="http://schemas.microsoft.com/office/drawing/2014/main" id="{E5C86DE7-D508-4A5F-9B6E-429DBA26A0D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364B8241-87F5-47CB-86E9-6E17DBAF67D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09/25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84" name="TextBox 22">
            <a:extLst>
              <a:ext uri="{FF2B5EF4-FFF2-40B4-BE49-F238E27FC236}">
                <a16:creationId xmlns:a16="http://schemas.microsoft.com/office/drawing/2014/main" id="{DC5CE253-EFDD-4492-A309-F6B41864082E}"/>
              </a:ext>
            </a:extLst>
          </p:cNvPr>
          <p:cNvSpPr txBox="1"/>
          <p:nvPr/>
        </p:nvSpPr>
        <p:spPr>
          <a:xfrm>
            <a:off x="5604903" y="6025215"/>
            <a:ext cx="3609661" cy="83099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Overall Enablers:</a:t>
            </a:r>
          </a:p>
          <a:p>
            <a:pPr marL="228600" indent="-228600">
              <a:buAutoNum type="arabicPeriod"/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Delivery(Group-A/B/C/D) Can’t Delay Any Further.</a:t>
            </a:r>
          </a:p>
          <a:p>
            <a:pPr marL="228600" indent="-228600">
              <a:buAutoNum type="arabicPeriod"/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Program Offers IVI S/W Team 5 DCV Vehicles For System Level Debug. (3 for suppliers, 2 for IVI Software Team), TT Vehicle *3  Is Also Required. Add two test NSPS engineers till FEC2 declared </a:t>
            </a:r>
          </a:p>
          <a:p>
            <a:pPr marL="228600" indent="-228600">
              <a:buAutoNum type="arabicPeriod"/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Each Sign-off Team Has Qualified  DV vehicles With Great DV Vehicle Usage Schedules =&gt; Need Dedicated Person To Manage Closely.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BA2C6-75F3-4AC1-9020-A5459FD65237}"/>
              </a:ext>
            </a:extLst>
          </p:cNvPr>
          <p:cNvSpPr txBox="1"/>
          <p:nvPr/>
        </p:nvSpPr>
        <p:spPr>
          <a:xfrm>
            <a:off x="1039984" y="2871782"/>
            <a:ext cx="162340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Pending Input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280" name="Group 402">
            <a:extLst>
              <a:ext uri="{FF2B5EF4-FFF2-40B4-BE49-F238E27FC236}">
                <a16:creationId xmlns:a16="http://schemas.microsoft.com/office/drawing/2014/main" id="{C34F670C-2875-4B96-8E7F-01D494652443}"/>
              </a:ext>
            </a:extLst>
          </p:cNvPr>
          <p:cNvGrpSpPr/>
          <p:nvPr/>
        </p:nvGrpSpPr>
        <p:grpSpPr>
          <a:xfrm>
            <a:off x="4432560" y="1376185"/>
            <a:ext cx="920698" cy="472537"/>
            <a:chOff x="1905281" y="1218237"/>
            <a:chExt cx="916929" cy="472537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8D0DB328-3165-4305-AE8F-61D16D86AD5C}"/>
                </a:ext>
              </a:extLst>
            </p:cNvPr>
            <p:cNvSpPr/>
            <p:nvPr/>
          </p:nvSpPr>
          <p:spPr>
            <a:xfrm>
              <a:off x="1905281" y="121823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3457E3F1-9566-4481-ADF5-D3E6A7BFAD42}"/>
                </a:ext>
              </a:extLst>
            </p:cNvPr>
            <p:cNvSpPr txBox="1"/>
            <p:nvPr/>
          </p:nvSpPr>
          <p:spPr>
            <a:xfrm>
              <a:off x="1982249" y="15061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360">
            <a:extLst>
              <a:ext uri="{FF2B5EF4-FFF2-40B4-BE49-F238E27FC236}">
                <a16:creationId xmlns:a16="http://schemas.microsoft.com/office/drawing/2014/main" id="{888141D5-C5B8-42E7-9354-BBAD5D4ED657}"/>
              </a:ext>
            </a:extLst>
          </p:cNvPr>
          <p:cNvGrpSpPr/>
          <p:nvPr/>
        </p:nvGrpSpPr>
        <p:grpSpPr>
          <a:xfrm>
            <a:off x="8203035" y="1697901"/>
            <a:ext cx="741062" cy="530778"/>
            <a:chOff x="1886575" y="1217224"/>
            <a:chExt cx="728736" cy="609530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784A75D3-375E-4D2D-B608-CFF58F35D771}"/>
                </a:ext>
              </a:extLst>
            </p:cNvPr>
            <p:cNvSpPr/>
            <p:nvPr/>
          </p:nvSpPr>
          <p:spPr>
            <a:xfrm>
              <a:off x="1886575" y="1217224"/>
              <a:ext cx="56468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FEC2</a:t>
              </a:r>
            </a:p>
            <a:p>
              <a:pPr algn="ctr"/>
              <a:r>
                <a:rPr lang="en-US" altLang="zh-CN" sz="5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  <a:endParaRPr lang="zh-CN" altLang="en-US" sz="5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5692992E-A5DF-4F88-B4D8-12DD91459833}"/>
                </a:ext>
              </a:extLst>
            </p:cNvPr>
            <p:cNvSpPr txBox="1"/>
            <p:nvPr/>
          </p:nvSpPr>
          <p:spPr>
            <a:xfrm>
              <a:off x="1980595" y="1614696"/>
              <a:ext cx="634716" cy="212058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1/13</a:t>
              </a:r>
            </a:p>
          </p:txBody>
        </p:sp>
      </p:grpSp>
      <p:grpSp>
        <p:nvGrpSpPr>
          <p:cNvPr id="286" name="Group 354">
            <a:extLst>
              <a:ext uri="{FF2B5EF4-FFF2-40B4-BE49-F238E27FC236}">
                <a16:creationId xmlns:a16="http://schemas.microsoft.com/office/drawing/2014/main" id="{274B2C38-25A0-42A0-93FD-E4E15202E955}"/>
              </a:ext>
            </a:extLst>
          </p:cNvPr>
          <p:cNvGrpSpPr/>
          <p:nvPr/>
        </p:nvGrpSpPr>
        <p:grpSpPr>
          <a:xfrm>
            <a:off x="2036078" y="1376666"/>
            <a:ext cx="843415" cy="503744"/>
            <a:chOff x="1660840" y="1217224"/>
            <a:chExt cx="839961" cy="5037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227B6825-36CB-442C-B229-1BD195469F26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80DE3E0D-B179-4A42-8758-363593AA7B96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07/02</a:t>
              </a:r>
              <a:endParaRPr lang="en-US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9" name="Group 417">
            <a:extLst>
              <a:ext uri="{FF2B5EF4-FFF2-40B4-BE49-F238E27FC236}">
                <a16:creationId xmlns:a16="http://schemas.microsoft.com/office/drawing/2014/main" id="{5025C434-DC89-4B75-9B62-3AE58EEA84C6}"/>
              </a:ext>
            </a:extLst>
          </p:cNvPr>
          <p:cNvGrpSpPr/>
          <p:nvPr/>
        </p:nvGrpSpPr>
        <p:grpSpPr>
          <a:xfrm>
            <a:off x="6186890" y="1353413"/>
            <a:ext cx="850547" cy="511326"/>
            <a:chOff x="1886575" y="1217224"/>
            <a:chExt cx="847064" cy="511326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7A1D3D51-01E5-43C3-ABF9-D8A8080B23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60FD3B45-9B0B-447B-A8B1-D324A7421928}"/>
                </a:ext>
              </a:extLst>
            </p:cNvPr>
            <p:cNvSpPr txBox="1"/>
            <p:nvPr/>
          </p:nvSpPr>
          <p:spPr>
            <a:xfrm>
              <a:off x="1893678" y="15438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360">
            <a:extLst>
              <a:ext uri="{FF2B5EF4-FFF2-40B4-BE49-F238E27FC236}">
                <a16:creationId xmlns:a16="http://schemas.microsoft.com/office/drawing/2014/main" id="{8F8BDC0D-EE64-4261-A62A-E7BB1E411A32}"/>
              </a:ext>
            </a:extLst>
          </p:cNvPr>
          <p:cNvGrpSpPr/>
          <p:nvPr/>
        </p:nvGrpSpPr>
        <p:grpSpPr>
          <a:xfrm>
            <a:off x="7239296" y="1343239"/>
            <a:ext cx="843415" cy="506820"/>
            <a:chOff x="1655270" y="1217224"/>
            <a:chExt cx="839961" cy="506820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84342CA3-6DB7-4E8E-A0D7-3BD980BDD78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50DB08E8-B4A8-4E14-86C4-FFDC64A7AD44}"/>
                </a:ext>
              </a:extLst>
            </p:cNvPr>
            <p:cNvSpPr txBox="1"/>
            <p:nvPr/>
          </p:nvSpPr>
          <p:spPr>
            <a:xfrm>
              <a:off x="1655270" y="153938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11/11</a:t>
              </a:r>
            </a:p>
          </p:txBody>
        </p:sp>
      </p:grpSp>
      <p:grpSp>
        <p:nvGrpSpPr>
          <p:cNvPr id="295" name="Group 360">
            <a:extLst>
              <a:ext uri="{FF2B5EF4-FFF2-40B4-BE49-F238E27FC236}">
                <a16:creationId xmlns:a16="http://schemas.microsoft.com/office/drawing/2014/main" id="{97D42F21-9F2C-47DC-B3FE-0C921A34106E}"/>
              </a:ext>
            </a:extLst>
          </p:cNvPr>
          <p:cNvGrpSpPr/>
          <p:nvPr/>
        </p:nvGrpSpPr>
        <p:grpSpPr>
          <a:xfrm>
            <a:off x="7419049" y="1665022"/>
            <a:ext cx="893115" cy="604783"/>
            <a:chOff x="1575045" y="1122970"/>
            <a:chExt cx="889457" cy="644386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36963C9C-84F1-48A1-8FD3-9A7D8BB972B3}"/>
                </a:ext>
              </a:extLst>
            </p:cNvPr>
            <p:cNvSpPr/>
            <p:nvPr/>
          </p:nvSpPr>
          <p:spPr>
            <a:xfrm>
              <a:off x="1899815" y="1122970"/>
              <a:ext cx="56468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PEC2</a:t>
              </a:r>
            </a:p>
            <a:p>
              <a:pPr algn="ctr"/>
              <a:r>
                <a:rPr lang="en-US" altLang="zh-CN" sz="5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  <a:endParaRPr lang="zh-CN" altLang="en-US" sz="5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C99A6F55-9C88-4879-97B7-198DE9E74C78}"/>
                </a:ext>
              </a:extLst>
            </p:cNvPr>
            <p:cNvSpPr txBox="1"/>
            <p:nvPr/>
          </p:nvSpPr>
          <p:spPr>
            <a:xfrm>
              <a:off x="1575045" y="1555297"/>
              <a:ext cx="839961" cy="2120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298" name="Group 428">
            <a:extLst>
              <a:ext uri="{FF2B5EF4-FFF2-40B4-BE49-F238E27FC236}">
                <a16:creationId xmlns:a16="http://schemas.microsoft.com/office/drawing/2014/main" id="{A03ADF5E-F74A-4CB3-9E0A-98831814EB91}"/>
              </a:ext>
            </a:extLst>
          </p:cNvPr>
          <p:cNvGrpSpPr/>
          <p:nvPr/>
        </p:nvGrpSpPr>
        <p:grpSpPr>
          <a:xfrm>
            <a:off x="8034870" y="1344681"/>
            <a:ext cx="533927" cy="496325"/>
            <a:chOff x="1886575" y="1217224"/>
            <a:chExt cx="531736" cy="496325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C9F1FE78-FA3C-4302-823F-02FAD624305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0" name="TextBox 22">
              <a:extLst>
                <a:ext uri="{FF2B5EF4-FFF2-40B4-BE49-F238E27FC236}">
                  <a16:creationId xmlns:a16="http://schemas.microsoft.com/office/drawing/2014/main" id="{DA7F231C-D2D6-40E4-A9A9-3BF299D8D4BC}"/>
                </a:ext>
              </a:extLst>
            </p:cNvPr>
            <p:cNvSpPr txBox="1"/>
            <p:nvPr/>
          </p:nvSpPr>
          <p:spPr>
            <a:xfrm>
              <a:off x="1912851" y="1528889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12/23</a:t>
              </a:r>
            </a:p>
          </p:txBody>
        </p:sp>
      </p:grpSp>
      <p:sp>
        <p:nvSpPr>
          <p:cNvPr id="301" name="Rectangle 337">
            <a:extLst>
              <a:ext uri="{FF2B5EF4-FFF2-40B4-BE49-F238E27FC236}">
                <a16:creationId xmlns:a16="http://schemas.microsoft.com/office/drawing/2014/main" id="{DB9E0592-167C-43D5-9A94-C3BCFE6388E5}"/>
              </a:ext>
            </a:extLst>
          </p:cNvPr>
          <p:cNvSpPr/>
          <p:nvPr/>
        </p:nvSpPr>
        <p:spPr>
          <a:xfrm>
            <a:off x="53687" y="1312110"/>
            <a:ext cx="135966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CX788 Proposed VPP </a:t>
            </a:r>
          </a:p>
        </p:txBody>
      </p:sp>
      <p:grpSp>
        <p:nvGrpSpPr>
          <p:cNvPr id="302" name="Group 340">
            <a:extLst>
              <a:ext uri="{FF2B5EF4-FFF2-40B4-BE49-F238E27FC236}">
                <a16:creationId xmlns:a16="http://schemas.microsoft.com/office/drawing/2014/main" id="{F91F6A39-C23B-4A6F-AD2B-8B03CFD52E26}"/>
              </a:ext>
            </a:extLst>
          </p:cNvPr>
          <p:cNvGrpSpPr/>
          <p:nvPr/>
        </p:nvGrpSpPr>
        <p:grpSpPr>
          <a:xfrm>
            <a:off x="2751212" y="1380049"/>
            <a:ext cx="843415" cy="506275"/>
            <a:chOff x="1727242" y="1217230"/>
            <a:chExt cx="839961" cy="506275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B2115020-45BA-4472-A3E7-5056ACD0E1F1}"/>
                </a:ext>
              </a:extLst>
            </p:cNvPr>
            <p:cNvSpPr/>
            <p:nvPr/>
          </p:nvSpPr>
          <p:spPr>
            <a:xfrm>
              <a:off x="1892303" y="1217230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BDF5BCA7-581A-4EC1-9CC7-C2F51A09F6EC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05" name="流程图: 决策 47">
            <a:extLst>
              <a:ext uri="{FF2B5EF4-FFF2-40B4-BE49-F238E27FC236}">
                <a16:creationId xmlns:a16="http://schemas.microsoft.com/office/drawing/2014/main" id="{BE97FF27-E9D6-4CEC-947B-E189F3FF92E2}"/>
              </a:ext>
            </a:extLst>
          </p:cNvPr>
          <p:cNvSpPr/>
          <p:nvPr/>
        </p:nvSpPr>
        <p:spPr>
          <a:xfrm>
            <a:off x="4092012" y="139815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6" name="流程图: 决策 47">
            <a:extLst>
              <a:ext uri="{FF2B5EF4-FFF2-40B4-BE49-F238E27FC236}">
                <a16:creationId xmlns:a16="http://schemas.microsoft.com/office/drawing/2014/main" id="{0C9D60DA-8436-4A26-901A-E56A25E6FF70}"/>
              </a:ext>
            </a:extLst>
          </p:cNvPr>
          <p:cNvSpPr/>
          <p:nvPr/>
        </p:nvSpPr>
        <p:spPr>
          <a:xfrm>
            <a:off x="3768270" y="1398668"/>
            <a:ext cx="576926" cy="3290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C0A5787-4A5A-4BED-A672-50AEA73097FB}"/>
              </a:ext>
            </a:extLst>
          </p:cNvPr>
          <p:cNvCxnSpPr/>
          <p:nvPr/>
        </p:nvCxnSpPr>
        <p:spPr>
          <a:xfrm flipV="1">
            <a:off x="188078" y="1522771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F6F7374-F935-4297-AE45-85D61236D09B}"/>
              </a:ext>
            </a:extLst>
          </p:cNvPr>
          <p:cNvGrpSpPr/>
          <p:nvPr/>
        </p:nvGrpSpPr>
        <p:grpSpPr>
          <a:xfrm>
            <a:off x="8473373" y="1344642"/>
            <a:ext cx="746974" cy="571857"/>
            <a:chOff x="8701561" y="1095897"/>
            <a:chExt cx="746974" cy="571857"/>
          </a:xfrm>
        </p:grpSpPr>
        <p:sp>
          <p:nvSpPr>
            <p:cNvPr id="313" name="流程图: 决策 47">
              <a:extLst>
                <a:ext uri="{FF2B5EF4-FFF2-40B4-BE49-F238E27FC236}">
                  <a16:creationId xmlns:a16="http://schemas.microsoft.com/office/drawing/2014/main" id="{F18667E3-414C-49C4-AF31-C02F32B3584F}"/>
                </a:ext>
              </a:extLst>
            </p:cNvPr>
            <p:cNvSpPr/>
            <p:nvPr/>
          </p:nvSpPr>
          <p:spPr>
            <a:xfrm>
              <a:off x="8701561" y="1095897"/>
              <a:ext cx="52344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4" name="TextBox 22">
              <a:extLst>
                <a:ext uri="{FF2B5EF4-FFF2-40B4-BE49-F238E27FC236}">
                  <a16:creationId xmlns:a16="http://schemas.microsoft.com/office/drawing/2014/main" id="{D80604A0-125D-4984-9EF9-968A37059937}"/>
                </a:ext>
              </a:extLst>
            </p:cNvPr>
            <p:cNvSpPr txBox="1"/>
            <p:nvPr/>
          </p:nvSpPr>
          <p:spPr>
            <a:xfrm>
              <a:off x="8889695" y="1375372"/>
              <a:ext cx="5588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70C0"/>
                  </a:solidFill>
                </a:rPr>
                <a:t>2/01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IPD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B891A76-FE9C-40AF-BDBD-1E2C12566F50}"/>
              </a:ext>
            </a:extLst>
          </p:cNvPr>
          <p:cNvGrpSpPr/>
          <p:nvPr/>
        </p:nvGrpSpPr>
        <p:grpSpPr>
          <a:xfrm>
            <a:off x="10226324" y="1371368"/>
            <a:ext cx="848575" cy="464135"/>
            <a:chOff x="8701561" y="1095897"/>
            <a:chExt cx="848575" cy="464135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EF69886-E939-4E75-B3A3-4AA6643A94AD}"/>
                </a:ext>
              </a:extLst>
            </p:cNvPr>
            <p:cNvSpPr/>
            <p:nvPr/>
          </p:nvSpPr>
          <p:spPr>
            <a:xfrm>
              <a:off x="8701561" y="1095897"/>
              <a:ext cx="52344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5DEF490B-31F2-4599-AFA1-A71E067626DF}"/>
                </a:ext>
              </a:extLst>
            </p:cNvPr>
            <p:cNvSpPr txBox="1"/>
            <p:nvPr/>
          </p:nvSpPr>
          <p:spPr>
            <a:xfrm>
              <a:off x="8706721" y="1375372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70C0"/>
                  </a:solidFill>
                </a:rPr>
                <a:t>7/25</a:t>
              </a:r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D9430D34-3C31-41E3-9633-69FBFD410FC5}"/>
              </a:ext>
            </a:extLst>
          </p:cNvPr>
          <p:cNvSpPr txBox="1"/>
          <p:nvPr/>
        </p:nvSpPr>
        <p:spPr>
          <a:xfrm>
            <a:off x="1039985" y="2196578"/>
            <a:ext cx="165524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Pending Update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AB0029B-F86A-4D52-848E-6B81CB8CFB67}"/>
              </a:ext>
            </a:extLst>
          </p:cNvPr>
          <p:cNvGrpSpPr/>
          <p:nvPr/>
        </p:nvGrpSpPr>
        <p:grpSpPr>
          <a:xfrm>
            <a:off x="8931102" y="1350589"/>
            <a:ext cx="849316" cy="583873"/>
            <a:chOff x="8701561" y="1095897"/>
            <a:chExt cx="849316" cy="583873"/>
          </a:xfrm>
        </p:grpSpPr>
        <p:sp>
          <p:nvSpPr>
            <p:cNvPr id="334" name="流程图: 决策 47">
              <a:extLst>
                <a:ext uri="{FF2B5EF4-FFF2-40B4-BE49-F238E27FC236}">
                  <a16:creationId xmlns:a16="http://schemas.microsoft.com/office/drawing/2014/main" id="{36F84359-3280-44FC-9D08-5711D0762B37}"/>
                </a:ext>
              </a:extLst>
            </p:cNvPr>
            <p:cNvSpPr/>
            <p:nvPr/>
          </p:nvSpPr>
          <p:spPr>
            <a:xfrm>
              <a:off x="8701561" y="1095897"/>
              <a:ext cx="52344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6" name="TextBox 22">
              <a:extLst>
                <a:ext uri="{FF2B5EF4-FFF2-40B4-BE49-F238E27FC236}">
                  <a16:creationId xmlns:a16="http://schemas.microsoft.com/office/drawing/2014/main" id="{6AB01BE1-94EB-46F8-B678-C82230313F74}"/>
                </a:ext>
              </a:extLst>
            </p:cNvPr>
            <p:cNvSpPr txBox="1"/>
            <p:nvPr/>
          </p:nvSpPr>
          <p:spPr>
            <a:xfrm>
              <a:off x="8707462" y="1387388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70C0"/>
                  </a:solidFill>
                </a:rPr>
                <a:t>03/22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IPD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ED69210-A542-4D3F-9BA9-25DDE35706AE}"/>
              </a:ext>
            </a:extLst>
          </p:cNvPr>
          <p:cNvGrpSpPr/>
          <p:nvPr/>
        </p:nvGrpSpPr>
        <p:grpSpPr>
          <a:xfrm>
            <a:off x="9558129" y="1355080"/>
            <a:ext cx="849316" cy="583873"/>
            <a:chOff x="8701561" y="1095897"/>
            <a:chExt cx="849316" cy="583873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DE99CB68-DE40-4118-8CBF-2F0F456726FB}"/>
                </a:ext>
              </a:extLst>
            </p:cNvPr>
            <p:cNvSpPr/>
            <p:nvPr/>
          </p:nvSpPr>
          <p:spPr>
            <a:xfrm>
              <a:off x="8701561" y="1095897"/>
              <a:ext cx="52344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0070C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rgbClr val="0070C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995BAC70-6847-49F9-B7F7-32BBE1D8FB19}"/>
                </a:ext>
              </a:extLst>
            </p:cNvPr>
            <p:cNvSpPr txBox="1"/>
            <p:nvPr/>
          </p:nvSpPr>
          <p:spPr>
            <a:xfrm>
              <a:off x="8707462" y="1387388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70C0"/>
                  </a:solidFill>
                </a:rPr>
                <a:t>05/24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IPD</a:t>
              </a:r>
            </a:p>
          </p:txBody>
        </p:sp>
      </p:grp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2BA3ACA-9AC5-4EC4-8151-EE407E5456F7}"/>
              </a:ext>
            </a:extLst>
          </p:cNvPr>
          <p:cNvCxnSpPr>
            <a:cxnSpLocks/>
            <a:stCxn id="583" idx="0"/>
            <a:endCxn id="334" idx="2"/>
          </p:cNvCxnSpPr>
          <p:nvPr/>
        </p:nvCxnSpPr>
        <p:spPr>
          <a:xfrm flipH="1" flipV="1">
            <a:off x="9192823" y="1701268"/>
            <a:ext cx="170938" cy="25857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8505462-BA7F-49A7-B56E-4E7F59616E1B}"/>
              </a:ext>
            </a:extLst>
          </p:cNvPr>
          <p:cNvCxnSpPr>
            <a:cxnSpLocks/>
            <a:stCxn id="589" idx="0"/>
            <a:endCxn id="342" idx="2"/>
          </p:cNvCxnSpPr>
          <p:nvPr/>
        </p:nvCxnSpPr>
        <p:spPr>
          <a:xfrm flipV="1">
            <a:off x="9711240" y="1705759"/>
            <a:ext cx="108610" cy="2585147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Oval 350">
            <a:extLst>
              <a:ext uri="{FF2B5EF4-FFF2-40B4-BE49-F238E27FC236}">
                <a16:creationId xmlns:a16="http://schemas.microsoft.com/office/drawing/2014/main" id="{2950163E-093E-4ABF-A97C-8EF1B643C0CB}"/>
              </a:ext>
            </a:extLst>
          </p:cNvPr>
          <p:cNvSpPr/>
          <p:nvPr/>
        </p:nvSpPr>
        <p:spPr>
          <a:xfrm>
            <a:off x="2977436" y="6278059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D3F4C8EC-B811-4F6A-B60A-73CAC27833CE}"/>
              </a:ext>
            </a:extLst>
          </p:cNvPr>
          <p:cNvSpPr/>
          <p:nvPr/>
        </p:nvSpPr>
        <p:spPr>
          <a:xfrm>
            <a:off x="3844377" y="5406009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BE6B1417-76EB-4137-A766-762FFDEBB040}"/>
              </a:ext>
            </a:extLst>
          </p:cNvPr>
          <p:cNvSpPr/>
          <p:nvPr/>
        </p:nvSpPr>
        <p:spPr>
          <a:xfrm>
            <a:off x="5895178" y="3337588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F06492CC-7C1B-4C89-9E76-31DB817959EB}"/>
              </a:ext>
            </a:extLst>
          </p:cNvPr>
          <p:cNvSpPr/>
          <p:nvPr/>
        </p:nvSpPr>
        <p:spPr>
          <a:xfrm>
            <a:off x="4523107" y="5056887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B85F481-C9F6-443A-9515-D033FD149204}"/>
              </a:ext>
            </a:extLst>
          </p:cNvPr>
          <p:cNvSpPr/>
          <p:nvPr/>
        </p:nvSpPr>
        <p:spPr>
          <a:xfrm>
            <a:off x="10576022" y="1700233"/>
            <a:ext cx="1620726" cy="39235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</a:p>
          <a:p>
            <a:pPr marL="228600" indent="-228600">
              <a:buAutoNum type="arabicPeriod"/>
            </a:pPr>
            <a:r>
              <a:rPr lang="en-US" sz="700" b="1" u="sng" dirty="0">
                <a:solidFill>
                  <a:srgbClr val="00B050"/>
                </a:solidFill>
                <a:cs typeface="Arial" panose="020B0604020202020204" pitchFamily="34" charset="0"/>
              </a:rPr>
              <a:t>[</a:t>
            </a:r>
            <a:r>
              <a:rPr lang="en-US" sz="700" b="1" dirty="0">
                <a:solidFill>
                  <a:srgbClr val="00B050"/>
                </a:solidFill>
                <a:cs typeface="Arial" panose="020B0604020202020204" pitchFamily="34" charset="0"/>
              </a:rPr>
              <a:t>4wks compress, Done] 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Use Group A UI Unsigned version to kick off coding(12/12 to 11/15)  Utilize </a:t>
            </a:r>
            <a:r>
              <a:rPr lang="en-US" sz="700" dirty="0" err="1">
                <a:solidFill>
                  <a:schemeClr val="bg1"/>
                </a:solidFill>
                <a:cs typeface="Arial" panose="020B0604020202020204" pitchFamily="34" charset="0"/>
              </a:rPr>
              <a:t>Ckp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. to track risk assessment. </a:t>
            </a:r>
          </a:p>
          <a:p>
            <a:pPr marL="228600" indent="-228600">
              <a:buAutoNum type="arabicPeriod"/>
            </a:pPr>
            <a:r>
              <a:rPr lang="en-US" sz="700" b="1" dirty="0">
                <a:solidFill>
                  <a:srgbClr val="00B050"/>
                </a:solidFill>
                <a:cs typeface="Arial" panose="020B0604020202020204" pitchFamily="34" charset="0"/>
              </a:rPr>
              <a:t>[2wks compress, Done] 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Compress the Group A coding time from 10 </a:t>
            </a:r>
            <a:r>
              <a:rPr lang="en-US" sz="7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 to ~7.5wks.</a:t>
            </a:r>
          </a:p>
          <a:p>
            <a:pPr marL="228600" indent="-228600">
              <a:buAutoNum type="arabicPeriod"/>
            </a:pPr>
            <a:r>
              <a:rPr lang="en-US" sz="700" b="1" dirty="0">
                <a:solidFill>
                  <a:srgbClr val="00B050"/>
                </a:solidFill>
                <a:cs typeface="Arial" panose="020B0604020202020204" pitchFamily="34" charset="0"/>
              </a:rPr>
              <a:t>[2wks further compress, Done] 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Compress further 2wks Development &amp;Validation time between DCV Alpha and DCV Beta (origin 8wks to 6wks) </a:t>
            </a:r>
          </a:p>
          <a:p>
            <a:pPr marL="228600" indent="-228600">
              <a:buAutoNum type="arabicPeriod"/>
            </a:pPr>
            <a:r>
              <a:rPr lang="en-US" sz="700" b="1" dirty="0">
                <a:solidFill>
                  <a:srgbClr val="00B050"/>
                </a:solidFill>
                <a:cs typeface="Arial" panose="020B0604020202020204" pitchFamily="34" charset="0"/>
              </a:rPr>
              <a:t>[1wks, further compress Pull ahead B0 Sample Build, Done] 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With above 1/2/3 compress, plus take further risks to pull ahead B0 sample build W/O REC validation by 14 days(6/10 to 06/23).</a:t>
            </a:r>
          </a:p>
          <a:p>
            <a:pPr marL="228600" indent="-228600">
              <a:buAutoNum type="arabicPeriod"/>
            </a:pPr>
            <a:r>
              <a:rPr lang="en-US" sz="700" b="1" dirty="0">
                <a:solidFill>
                  <a:srgbClr val="00B0F0"/>
                </a:solidFill>
                <a:cs typeface="Arial" panose="020B0604020202020204" pitchFamily="34" charset="0"/>
              </a:rPr>
              <a:t>[1wks, Studying]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Compress REC DCV1 validation time window from 2 </a:t>
            </a:r>
            <a:r>
              <a:rPr lang="en-US" sz="7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 to 1 </a:t>
            </a:r>
            <a:r>
              <a:rPr lang="en-US" sz="7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 by further OT shift and adding NSPS</a:t>
            </a:r>
          </a:p>
          <a:p>
            <a:pPr marL="228600" indent="-228600">
              <a:buAutoNum type="arabicPeriod"/>
            </a:pPr>
            <a:r>
              <a:rPr lang="en-US" sz="700" b="1" dirty="0">
                <a:solidFill>
                  <a:srgbClr val="00B0F0"/>
                </a:solidFill>
                <a:cs typeface="Arial" panose="020B0604020202020204" pitchFamily="34" charset="0"/>
              </a:rPr>
              <a:t>[2wks, compress studying] 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R04 engineering version to support FEC2 sign off </a:t>
            </a:r>
            <a:r>
              <a:rPr lang="en-US" sz="700" dirty="0" err="1">
                <a:solidFill>
                  <a:schemeClr val="bg1"/>
                </a:solidFill>
                <a:cs typeface="Arial" panose="020B0604020202020204" pitchFamily="34" charset="0"/>
              </a:rPr>
              <a:t>ilo</a:t>
            </a:r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. Publishing ver.(Enablers: OT and adding NSPS)</a:t>
            </a:r>
          </a:p>
          <a:p>
            <a:endParaRPr lang="en-US" sz="1000" dirty="0">
              <a:solidFill>
                <a:schemeClr val="bg1"/>
              </a:solidFill>
              <a:highlight>
                <a:srgbClr val="000080"/>
              </a:highlight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sz="1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3B107BE2-C283-4CAC-ACD5-4432B2DEFBE1}"/>
              </a:ext>
            </a:extLst>
          </p:cNvPr>
          <p:cNvSpPr/>
          <p:nvPr/>
        </p:nvSpPr>
        <p:spPr>
          <a:xfrm>
            <a:off x="6821973" y="4500155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7C6996D3-C0DD-42AB-9B86-F4BD0AF71381}"/>
              </a:ext>
            </a:extLst>
          </p:cNvPr>
          <p:cNvSpPr/>
          <p:nvPr/>
        </p:nvSpPr>
        <p:spPr>
          <a:xfrm>
            <a:off x="8499363" y="4119631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42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522072"/>
            <a:ext cx="11843873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937461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256511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286157"/>
            <a:ext cx="629158" cy="30111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601710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385996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3" y="1307054"/>
            <a:ext cx="175737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8305833" cy="579120"/>
          </a:xfrm>
        </p:spPr>
        <p:txBody>
          <a:bodyPr anchor="t">
            <a:noAutofit/>
          </a:bodyPr>
          <a:lstStyle/>
          <a:p>
            <a:r>
              <a:rPr lang="en-US" sz="2000" dirty="0"/>
              <a:t>CX788 Engineering Timing Further Compress Possibilities @0730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921514" cy="440038"/>
            <a:chOff x="1992819" y="1217224"/>
            <a:chExt cx="917740" cy="44003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70598" y="14726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21341"/>
            <a:chOff x="1886575" y="1217224"/>
            <a:chExt cx="687200" cy="52134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553905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35478"/>
            <a:ext cx="707910" cy="508646"/>
            <a:chOff x="1886575" y="1193371"/>
            <a:chExt cx="705006" cy="508646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19337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17357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2345"/>
            <a:ext cx="11903922" cy="263372"/>
            <a:chOff x="237808" y="1148363"/>
            <a:chExt cx="11716383" cy="263372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1148363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493291"/>
            <a:chOff x="1858138" y="1217224"/>
            <a:chExt cx="839961" cy="493291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258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546475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>
            <a:cxnSpLocks/>
          </p:cNvCxnSpPr>
          <p:nvPr/>
        </p:nvCxnSpPr>
        <p:spPr>
          <a:xfrm flipV="1">
            <a:off x="40314" y="3251146"/>
            <a:ext cx="11913877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20421" y="2847893"/>
            <a:ext cx="851445" cy="33855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luster(9.2) HW TBD</a:t>
            </a:r>
            <a:endParaRPr lang="en-US" sz="8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964197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691392" y="6073270"/>
            <a:ext cx="56878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11/29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745" idx="2"/>
          </p:cNvCxnSpPr>
          <p:nvPr/>
        </p:nvCxnSpPr>
        <p:spPr>
          <a:xfrm flipV="1">
            <a:off x="4445542" y="5563307"/>
            <a:ext cx="696900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1260823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IVI+Cluster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584161" y="5856382"/>
            <a:ext cx="578029" cy="599673"/>
            <a:chOff x="3273985" y="6229762"/>
            <a:chExt cx="578029" cy="599673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73985" y="6429332"/>
              <a:ext cx="5780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01/31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5010860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4138118" y="5862737"/>
            <a:ext cx="543687" cy="599673"/>
            <a:chOff x="2375342" y="6223417"/>
            <a:chExt cx="543687" cy="599673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75342" y="6422987"/>
              <a:ext cx="54368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01/03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3" y="956375"/>
            <a:ext cx="704726" cy="501599"/>
            <a:chOff x="1886575" y="1217224"/>
            <a:chExt cx="701841" cy="501599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3933" y="1534163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60453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204555" y="5854671"/>
            <a:ext cx="612532" cy="826342"/>
            <a:chOff x="1717443" y="5855171"/>
            <a:chExt cx="612532" cy="826342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717443" y="6065966"/>
              <a:ext cx="612532" cy="61554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Unsigned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 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10/30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16337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29064" y="5202723"/>
            <a:ext cx="11814574" cy="276999"/>
            <a:chOff x="289399" y="4004630"/>
            <a:chExt cx="11742498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289399" y="4004630"/>
              <a:ext cx="129872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38902" y="4657556"/>
            <a:ext cx="11825958" cy="355700"/>
            <a:chOff x="200378" y="2692799"/>
            <a:chExt cx="11753812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00378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758972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55523" y="4781995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26022" y="494704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6776933" y="4767981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697764" y="491442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691416" y="5555433"/>
            <a:ext cx="74932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06528" cy="299115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698196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695362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797486" y="1695768"/>
            <a:ext cx="759559" cy="499426"/>
            <a:chOff x="1187750" y="1704838"/>
            <a:chExt cx="759559" cy="499426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187750" y="1911882"/>
              <a:ext cx="75955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8" y="1696724"/>
            <a:ext cx="865819" cy="499426"/>
            <a:chOff x="1264944" y="1704838"/>
            <a:chExt cx="865819" cy="499426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4" y="1911882"/>
              <a:ext cx="8658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737050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736584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35316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562365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748149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380120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829627" y="2379470"/>
            <a:ext cx="682364" cy="515191"/>
            <a:chOff x="1359535" y="1704838"/>
            <a:chExt cx="682364" cy="515191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359535" y="1927647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436966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248350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418309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260719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843204" y="6573291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144037" y="561047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01/05</a:t>
            </a: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stCxn id="349" idx="0"/>
            <a:endCxn id="590" idx="1"/>
          </p:cNvCxnSpPr>
          <p:nvPr/>
        </p:nvCxnSpPr>
        <p:spPr>
          <a:xfrm flipV="1">
            <a:off x="8087566" y="3902662"/>
            <a:ext cx="65721" cy="39838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30925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380829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10/31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295385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669529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207596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555075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130778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485239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205678" y="4598221"/>
            <a:ext cx="59640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03/19=&gt;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03/05</a:t>
            </a:r>
            <a:endParaRPr lang="en-US" sz="7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210287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9915" y="4582055"/>
            <a:ext cx="5620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02/07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104090" y="459455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700286" y="4602179"/>
            <a:ext cx="55583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470944" y="449219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07/24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=&gt;07/10</a:t>
            </a:r>
            <a:endParaRPr lang="en-US" sz="7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196531" y="4616286"/>
            <a:ext cx="94044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516152" y="4616286"/>
            <a:ext cx="97132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449868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098998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014238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8325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77205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171690" y="5102868"/>
            <a:ext cx="79903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07/10=&gt;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06/26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418619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146684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960221" y="507888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080727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900932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404001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237541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982029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830394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474738" y="4631268"/>
            <a:ext cx="70151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244217" y="4617473"/>
            <a:ext cx="110818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575683" y="4617473"/>
            <a:ext cx="153496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749330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04303" y="562376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02/12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105188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41416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757143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548773" y="56007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088429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899109" y="55932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419698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736476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082083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852758" y="55777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3929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722282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540582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123870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942170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483136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847151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66545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984730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854541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263963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944684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819815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7" idx="0"/>
            <a:endCxn id="727" idx="2"/>
          </p:cNvCxnSpPr>
          <p:nvPr/>
        </p:nvCxnSpPr>
        <p:spPr>
          <a:xfrm flipV="1">
            <a:off x="7179616" y="5095442"/>
            <a:ext cx="276257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157387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854676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445597" y="476740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3" idx="2"/>
          </p:cNvCxnSpPr>
          <p:nvPr/>
        </p:nvCxnSpPr>
        <p:spPr>
          <a:xfrm flipV="1">
            <a:off x="4061730" y="5563307"/>
            <a:ext cx="72485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832777" y="5101318"/>
            <a:ext cx="8909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03/12 =&gt;</a:t>
            </a:r>
            <a:r>
              <a:rPr lang="en-US" dirty="0">
                <a:solidFill>
                  <a:srgbClr val="FF0000"/>
                </a:solidFill>
              </a:rPr>
              <a:t>02/26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501534" y="4611112"/>
            <a:ext cx="113191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403491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339469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063394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034603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033977" y="5358613"/>
            <a:ext cx="2803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791348" y="5563290"/>
            <a:ext cx="1334335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363169" y="5562979"/>
            <a:ext cx="175616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575308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478150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332283" y="50859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221403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176688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079562" y="4605485"/>
            <a:ext cx="156776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11487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178260" y="4607185"/>
            <a:ext cx="88986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111771" y="4628142"/>
            <a:ext cx="78657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846863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6032741" y="3394493"/>
            <a:ext cx="624299" cy="486861"/>
            <a:chOff x="1029087" y="1452388"/>
            <a:chExt cx="624299" cy="486861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029087" y="1452388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06/30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44003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02/02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531261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04/03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-05/03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6386689" y="3836830"/>
            <a:ext cx="799081" cy="450546"/>
            <a:chOff x="4915436" y="3872390"/>
            <a:chExt cx="1210606" cy="450546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915436" y="4030554"/>
              <a:ext cx="121060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07/03-08/22</a:t>
              </a:r>
            </a:p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(=&gt;08/01)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809853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12/10-01/15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732624" y="3556052"/>
            <a:ext cx="643133" cy="416051"/>
            <a:chOff x="6919007" y="3566808"/>
            <a:chExt cx="1007299" cy="416051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19007" y="3566808"/>
              <a:ext cx="100340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02/09-04/05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924909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04/08-04/22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488920" y="3372236"/>
            <a:ext cx="843415" cy="436492"/>
            <a:chOff x="5030691" y="3599406"/>
            <a:chExt cx="843415" cy="436492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5030691" y="3599406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07/03-08/03 </a:t>
              </a:r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(=&gt;07/13)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803652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12/10-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01/10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883152" y="3769560"/>
            <a:ext cx="849443" cy="506866"/>
            <a:chOff x="1307438" y="1704838"/>
            <a:chExt cx="879223" cy="506866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07438" y="1919322"/>
              <a:ext cx="879223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03/26=&gt;</a:t>
              </a:r>
              <a:r>
                <a:rPr lang="en-US" altLang="zh-CN" sz="700" dirty="0">
                  <a:solidFill>
                    <a:srgbClr val="FF0000"/>
                  </a:solidFill>
                </a:rPr>
                <a:t>03/05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646929" y="3803899"/>
            <a:ext cx="813023" cy="393139"/>
            <a:chOff x="4690696" y="3815762"/>
            <a:chExt cx="1507168" cy="393139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58702" y="3815762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05/04-06/22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987454" y="3756619"/>
            <a:ext cx="1004794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08/22-11/26</a:t>
              </a: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71166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12/07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39" name="TextBox 22">
            <a:extLst>
              <a:ext uri="{FF2B5EF4-FFF2-40B4-BE49-F238E27FC236}">
                <a16:creationId xmlns:a16="http://schemas.microsoft.com/office/drawing/2014/main" id="{1FBA0F2F-3261-4AA8-B323-3942C01D02B7}"/>
              </a:ext>
            </a:extLst>
          </p:cNvPr>
          <p:cNvSpPr txBox="1"/>
          <p:nvPr/>
        </p:nvSpPr>
        <p:spPr>
          <a:xfrm>
            <a:off x="7235459" y="50808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</a:p>
        </p:txBody>
      </p:sp>
      <p:sp>
        <p:nvSpPr>
          <p:cNvPr id="340" name="Star: 5 Points 339">
            <a:extLst>
              <a:ext uri="{FF2B5EF4-FFF2-40B4-BE49-F238E27FC236}">
                <a16:creationId xmlns:a16="http://schemas.microsoft.com/office/drawing/2014/main" id="{67A1E63E-69C1-44D9-A454-9BD5B901E60B}"/>
              </a:ext>
            </a:extLst>
          </p:cNvPr>
          <p:cNvSpPr/>
          <p:nvPr/>
        </p:nvSpPr>
        <p:spPr>
          <a:xfrm>
            <a:off x="7822241" y="48836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Star: 5 Points 348">
            <a:extLst>
              <a:ext uri="{FF2B5EF4-FFF2-40B4-BE49-F238E27FC236}">
                <a16:creationId xmlns:a16="http://schemas.microsoft.com/office/drawing/2014/main" id="{311DBCA7-CE8A-4320-A6C3-317B68D157EC}"/>
              </a:ext>
            </a:extLst>
          </p:cNvPr>
          <p:cNvSpPr/>
          <p:nvPr/>
        </p:nvSpPr>
        <p:spPr>
          <a:xfrm>
            <a:off x="7931401" y="430105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48" name="Group 33">
            <a:extLst>
              <a:ext uri="{FF2B5EF4-FFF2-40B4-BE49-F238E27FC236}">
                <a16:creationId xmlns:a16="http://schemas.microsoft.com/office/drawing/2014/main" id="{7B6AB14B-0D78-431A-B4CA-00F1B80F5C08}"/>
              </a:ext>
            </a:extLst>
          </p:cNvPr>
          <p:cNvGrpSpPr/>
          <p:nvPr/>
        </p:nvGrpSpPr>
        <p:grpSpPr>
          <a:xfrm>
            <a:off x="2478841" y="5855171"/>
            <a:ext cx="933299" cy="611325"/>
            <a:chOff x="1744281" y="5855171"/>
            <a:chExt cx="933299" cy="611325"/>
          </a:xfrm>
        </p:grpSpPr>
        <p:sp>
          <p:nvSpPr>
            <p:cNvPr id="352" name="Star: 5 Points 688">
              <a:extLst>
                <a:ext uri="{FF2B5EF4-FFF2-40B4-BE49-F238E27FC236}">
                  <a16:creationId xmlns:a16="http://schemas.microsoft.com/office/drawing/2014/main" id="{5486CE8F-A747-4983-BA3C-88AF76DCC0F1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83F413B0-1A5F-43EB-80A4-CF175C0BFD26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80" name="Group 427">
            <a:extLst>
              <a:ext uri="{FF2B5EF4-FFF2-40B4-BE49-F238E27FC236}">
                <a16:creationId xmlns:a16="http://schemas.microsoft.com/office/drawing/2014/main" id="{3316D848-8016-40CC-84FB-4CB6D04588B0}"/>
              </a:ext>
            </a:extLst>
          </p:cNvPr>
          <p:cNvGrpSpPr/>
          <p:nvPr/>
        </p:nvGrpSpPr>
        <p:grpSpPr>
          <a:xfrm>
            <a:off x="2967603" y="5578530"/>
            <a:ext cx="732729" cy="483836"/>
            <a:chOff x="1854898" y="5576503"/>
            <a:chExt cx="732729" cy="483836"/>
          </a:xfrm>
        </p:grpSpPr>
        <p:sp>
          <p:nvSpPr>
            <p:cNvPr id="381" name="Star: 5 Points 442">
              <a:extLst>
                <a:ext uri="{FF2B5EF4-FFF2-40B4-BE49-F238E27FC236}">
                  <a16:creationId xmlns:a16="http://schemas.microsoft.com/office/drawing/2014/main" id="{E5C86DE7-D508-4A5F-9B6E-429DBA26A0D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364B8241-87F5-47CB-86E9-6E17DBAF67D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09/25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84" name="TextBox 22">
            <a:extLst>
              <a:ext uri="{FF2B5EF4-FFF2-40B4-BE49-F238E27FC236}">
                <a16:creationId xmlns:a16="http://schemas.microsoft.com/office/drawing/2014/main" id="{DC5CE253-EFDD-4492-A309-F6B41864082E}"/>
              </a:ext>
            </a:extLst>
          </p:cNvPr>
          <p:cNvSpPr txBox="1"/>
          <p:nvPr/>
        </p:nvSpPr>
        <p:spPr>
          <a:xfrm>
            <a:off x="5904558" y="6081389"/>
            <a:ext cx="3148390" cy="61554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The difference between 10/30 delivery and 11/29 sign-off version should be minor. UI key elements size/coordinates/UE logic cannot be changed. </a:t>
            </a:r>
          </a:p>
          <a:p>
            <a:pPr>
              <a:defRPr/>
            </a:pPr>
            <a:r>
              <a:rPr lang="en-US" sz="7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team will estimate the change level to further study if there’s any duplicated work or CR. 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EE30C9-7C8B-44DD-ACBA-81F8D1E25299}"/>
              </a:ext>
            </a:extLst>
          </p:cNvPr>
          <p:cNvGrpSpPr/>
          <p:nvPr/>
        </p:nvGrpSpPr>
        <p:grpSpPr>
          <a:xfrm>
            <a:off x="7677337" y="1317557"/>
            <a:ext cx="523443" cy="499785"/>
            <a:chOff x="1886575" y="1217224"/>
            <a:chExt cx="521297" cy="499785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D8E1E4ED-9AA1-46D6-9F05-8308A87BC53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C55E6B7A-1BDF-49CB-A623-8D02FF02CE8C}"/>
                </a:ext>
              </a:extLst>
            </p:cNvPr>
            <p:cNvSpPr txBox="1"/>
            <p:nvPr/>
          </p:nvSpPr>
          <p:spPr>
            <a:xfrm>
              <a:off x="1902438" y="1532349"/>
              <a:ext cx="43103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E9F64E3-2C0D-4476-8678-DC7E3E7498C9}"/>
              </a:ext>
            </a:extLst>
          </p:cNvPr>
          <p:cNvGrpSpPr/>
          <p:nvPr/>
        </p:nvGrpSpPr>
        <p:grpSpPr>
          <a:xfrm>
            <a:off x="6162754" y="1300172"/>
            <a:ext cx="685261" cy="482390"/>
            <a:chOff x="1886575" y="1217224"/>
            <a:chExt cx="682460" cy="482390"/>
          </a:xfrm>
        </p:grpSpPr>
        <p:sp>
          <p:nvSpPr>
            <p:cNvPr id="282" name="流程图: 决策 47">
              <a:extLst>
                <a:ext uri="{FF2B5EF4-FFF2-40B4-BE49-F238E27FC236}">
                  <a16:creationId xmlns:a16="http://schemas.microsoft.com/office/drawing/2014/main" id="{AB529901-556B-478F-A230-3A82EDCD4BF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3" name="TextBox 22">
              <a:extLst>
                <a:ext uri="{FF2B5EF4-FFF2-40B4-BE49-F238E27FC236}">
                  <a16:creationId xmlns:a16="http://schemas.microsoft.com/office/drawing/2014/main" id="{77E40C24-78BD-4AD3-9335-8E040F3996A2}"/>
                </a:ext>
              </a:extLst>
            </p:cNvPr>
            <p:cNvSpPr txBox="1"/>
            <p:nvPr/>
          </p:nvSpPr>
          <p:spPr>
            <a:xfrm>
              <a:off x="2047485" y="1514954"/>
              <a:ext cx="52155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B87A33E-9B6F-4FA9-A6CB-CC2E4334772A}"/>
              </a:ext>
            </a:extLst>
          </p:cNvPr>
          <p:cNvGrpSpPr/>
          <p:nvPr/>
        </p:nvGrpSpPr>
        <p:grpSpPr>
          <a:xfrm>
            <a:off x="8094251" y="1320173"/>
            <a:ext cx="538986" cy="500391"/>
            <a:chOff x="1871100" y="1217224"/>
            <a:chExt cx="536772" cy="500391"/>
          </a:xfrm>
        </p:grpSpPr>
        <p:sp>
          <p:nvSpPr>
            <p:cNvPr id="285" name="流程图: 决策 47">
              <a:extLst>
                <a:ext uri="{FF2B5EF4-FFF2-40B4-BE49-F238E27FC236}">
                  <a16:creationId xmlns:a16="http://schemas.microsoft.com/office/drawing/2014/main" id="{7D2E071D-BBA2-4DD7-BEDB-0EA0EF501C6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6" name="TextBox 22">
              <a:extLst>
                <a:ext uri="{FF2B5EF4-FFF2-40B4-BE49-F238E27FC236}">
                  <a16:creationId xmlns:a16="http://schemas.microsoft.com/office/drawing/2014/main" id="{C97A2D56-72D5-4E45-AC43-D0E972BF55B4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1825DCE-E2BF-439D-994F-AFEC5946409A}"/>
              </a:ext>
            </a:extLst>
          </p:cNvPr>
          <p:cNvGrpSpPr/>
          <p:nvPr/>
        </p:nvGrpSpPr>
        <p:grpSpPr>
          <a:xfrm>
            <a:off x="10202876" y="1446384"/>
            <a:ext cx="538986" cy="500391"/>
            <a:chOff x="1871100" y="1217224"/>
            <a:chExt cx="536772" cy="500391"/>
          </a:xfrm>
        </p:grpSpPr>
        <p:sp>
          <p:nvSpPr>
            <p:cNvPr id="288" name="流程图: 决策 47">
              <a:extLst>
                <a:ext uri="{FF2B5EF4-FFF2-40B4-BE49-F238E27FC236}">
                  <a16:creationId xmlns:a16="http://schemas.microsoft.com/office/drawing/2014/main" id="{3FD6281E-1198-47D9-A173-18B9697182C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9" name="TextBox 22">
              <a:extLst>
                <a:ext uri="{FF2B5EF4-FFF2-40B4-BE49-F238E27FC236}">
                  <a16:creationId xmlns:a16="http://schemas.microsoft.com/office/drawing/2014/main" id="{B4F094AF-8633-47A4-ADCE-FD7313488398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8E390F5-ED2B-4775-A4EF-735B21338445}"/>
              </a:ext>
            </a:extLst>
          </p:cNvPr>
          <p:cNvGrpSpPr/>
          <p:nvPr/>
        </p:nvGrpSpPr>
        <p:grpSpPr>
          <a:xfrm>
            <a:off x="8332717" y="1306099"/>
            <a:ext cx="843415" cy="481690"/>
            <a:chOff x="1796916" y="1241077"/>
            <a:chExt cx="839961" cy="481690"/>
          </a:xfrm>
        </p:grpSpPr>
        <p:sp>
          <p:nvSpPr>
            <p:cNvPr id="291" name="流程图: 决策 47">
              <a:extLst>
                <a:ext uri="{FF2B5EF4-FFF2-40B4-BE49-F238E27FC236}">
                  <a16:creationId xmlns:a16="http://schemas.microsoft.com/office/drawing/2014/main" id="{934A4B4C-DCE9-4CD4-8AF0-A68B444E14A4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2" name="TextBox 22">
              <a:extLst>
                <a:ext uri="{FF2B5EF4-FFF2-40B4-BE49-F238E27FC236}">
                  <a16:creationId xmlns:a16="http://schemas.microsoft.com/office/drawing/2014/main" id="{3C825553-2179-4087-AEED-70ABE1512885}"/>
                </a:ext>
              </a:extLst>
            </p:cNvPr>
            <p:cNvSpPr txBox="1"/>
            <p:nvPr/>
          </p:nvSpPr>
          <p:spPr>
            <a:xfrm>
              <a:off x="1796916" y="153810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5DB4B05-3073-427D-B171-DFABBA0C06F2}"/>
              </a:ext>
            </a:extLst>
          </p:cNvPr>
          <p:cNvSpPr/>
          <p:nvPr/>
        </p:nvSpPr>
        <p:spPr>
          <a:xfrm>
            <a:off x="922187" y="1399810"/>
            <a:ext cx="3031333" cy="3957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actions IVI team has taken/ considered: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4wks Compress, Done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Use Group A UI Unsigned version to kick off coding(11.29 to 10/30) =&gt;Risk: Poor Software Delivery Quality, Coding Rework When UE/UI Unsigned Design Changes. Delay Or Fail to Start Pre-DV; Unknown DCR cost charged 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[10days Compress, Done] Compress the Group A coding time from 10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~7.5wks =&gt;Risk: Low Software Quality, Risk To Delay Or Fail To Start Pre-DV and downstream.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2wks Compress, Studying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Compress further 2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Development&amp;Validation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between DCV Alpha and DCV Beta(origin 8wks to 6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Risk:  Low Software Quality, Risk To Delay Or Fail To Start Pre-DV and downstream.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1wks Compress, Studying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Compress REC DCV Beta validation time window from 2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further OT shift and adding NSPS.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ahead A2 Sample Build, Studying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With above 1/2/3/4 compress, plus take further risks to pull ahead A2 sample build W/O REC validation by 21 days(3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03/26 to 03/05).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hought Bubble: Cloud 294">
            <a:extLst>
              <a:ext uri="{FF2B5EF4-FFF2-40B4-BE49-F238E27FC236}">
                <a16:creationId xmlns:a16="http://schemas.microsoft.com/office/drawing/2014/main" id="{1D78A45B-C826-46FA-9B66-4276724F5B20}"/>
              </a:ext>
            </a:extLst>
          </p:cNvPr>
          <p:cNvSpPr/>
          <p:nvPr/>
        </p:nvSpPr>
        <p:spPr>
          <a:xfrm>
            <a:off x="3042292" y="6425738"/>
            <a:ext cx="282762" cy="255275"/>
          </a:xfrm>
          <a:prstGeom prst="cloudCallou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0" name="Thought Bubble: Cloud 299">
            <a:extLst>
              <a:ext uri="{FF2B5EF4-FFF2-40B4-BE49-F238E27FC236}">
                <a16:creationId xmlns:a16="http://schemas.microsoft.com/office/drawing/2014/main" id="{880D9017-0954-46A0-984E-7F14D2472647}"/>
              </a:ext>
            </a:extLst>
          </p:cNvPr>
          <p:cNvSpPr/>
          <p:nvPr/>
        </p:nvSpPr>
        <p:spPr>
          <a:xfrm>
            <a:off x="3947721" y="5387255"/>
            <a:ext cx="282762" cy="255275"/>
          </a:xfrm>
          <a:prstGeom prst="cloudCallou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1" name="Thought Bubble: Cloud 300">
            <a:extLst>
              <a:ext uri="{FF2B5EF4-FFF2-40B4-BE49-F238E27FC236}">
                <a16:creationId xmlns:a16="http://schemas.microsoft.com/office/drawing/2014/main" id="{2FF7D7F1-78E8-4CEF-AAF1-BA2CAB8EAB90}"/>
              </a:ext>
            </a:extLst>
          </p:cNvPr>
          <p:cNvSpPr/>
          <p:nvPr/>
        </p:nvSpPr>
        <p:spPr>
          <a:xfrm>
            <a:off x="4337285" y="5074976"/>
            <a:ext cx="282762" cy="255275"/>
          </a:xfrm>
          <a:prstGeom prst="cloudCallou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2" name="Thought Bubble: Cloud 301">
            <a:extLst>
              <a:ext uri="{FF2B5EF4-FFF2-40B4-BE49-F238E27FC236}">
                <a16:creationId xmlns:a16="http://schemas.microsoft.com/office/drawing/2014/main" id="{EFA2BE09-2138-48EC-820C-F552A61224AF}"/>
              </a:ext>
            </a:extLst>
          </p:cNvPr>
          <p:cNvSpPr/>
          <p:nvPr/>
        </p:nvSpPr>
        <p:spPr>
          <a:xfrm>
            <a:off x="4921696" y="4294906"/>
            <a:ext cx="282762" cy="255275"/>
          </a:xfrm>
          <a:prstGeom prst="cloudCallou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3" name="Thought Bubble: Cloud 302">
            <a:extLst>
              <a:ext uri="{FF2B5EF4-FFF2-40B4-BE49-F238E27FC236}">
                <a16:creationId xmlns:a16="http://schemas.microsoft.com/office/drawing/2014/main" id="{19DB83B3-7C7B-4791-BDEA-538FE42F9B45}"/>
              </a:ext>
            </a:extLst>
          </p:cNvPr>
          <p:cNvSpPr/>
          <p:nvPr/>
        </p:nvSpPr>
        <p:spPr>
          <a:xfrm>
            <a:off x="5218058" y="3456673"/>
            <a:ext cx="282762" cy="255275"/>
          </a:xfrm>
          <a:prstGeom prst="cloudCallou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2070034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20831</TotalTime>
  <Words>1199</Words>
  <Application>Microsoft Office PowerPoint</Application>
  <PresentationFormat>Widescreen</PresentationFormat>
  <Paragraphs>476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CX788 SYNC+/AR-HUD/Display Plan @08/10 (Based on 11/15 Group A Delivery UI)</vt:lpstr>
      <vt:lpstr>CX788 Engineering Timing Further Compress Possibilities @0730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Jiajia</cp:lastModifiedBy>
  <cp:revision>501</cp:revision>
  <cp:lastPrinted>2019-07-19T08:55:20Z</cp:lastPrinted>
  <dcterms:created xsi:type="dcterms:W3CDTF">2019-07-11T00:48:49Z</dcterms:created>
  <dcterms:modified xsi:type="dcterms:W3CDTF">2021-08-11T12:53:27Z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