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11"/>
  </p:notesMasterIdLst>
  <p:handoutMasterIdLst>
    <p:handoutMasterId r:id="rId12"/>
  </p:handoutMasterIdLst>
  <p:sldIdLst>
    <p:sldId id="262" r:id="rId3"/>
    <p:sldId id="313" r:id="rId4"/>
    <p:sldId id="1097" r:id="rId5"/>
    <p:sldId id="438" r:id="rId6"/>
    <p:sldId id="1112" r:id="rId7"/>
    <p:sldId id="1107" r:id="rId8"/>
    <p:sldId id="1098" r:id="rId9"/>
    <p:sldId id="432" r:id="rId10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Jiajia (J.)" initials="ZJ(" lastIdx="1" clrIdx="0">
    <p:extLst>
      <p:ext uri="{19B8F6BF-5375-455C-9EA6-DF929625EA0E}">
        <p15:presenceInfo xmlns:p15="http://schemas.microsoft.com/office/powerpoint/2012/main" userId="S::jzhou101@ford.com::8c08fd32-1a43-4edf-b23e-6e6580f2da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61" autoAdjust="0"/>
    <p:restoredTop sz="94660"/>
  </p:normalViewPr>
  <p:slideViewPr>
    <p:cSldViewPr snapToGrid="0">
      <p:cViewPr>
        <p:scale>
          <a:sx n="100" d="100"/>
          <a:sy n="100" d="100"/>
        </p:scale>
        <p:origin x="912" y="1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30546BA-695B-4739-B190-F405CA2DFEC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FA15740-AD31-4744-829C-56BC92AB9E2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20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2400" y="112713"/>
            <a:ext cx="7577138" cy="4262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7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86D5DE-39A7-4D7E-B414-293B96CD3B7A}" type="slidenum"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907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99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6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7241" y="989015"/>
            <a:ext cx="5308835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7604" y="989015"/>
            <a:ext cx="5393703" cy="48609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47E0-B0C4-4097-870D-58EDF7E793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20926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Heading and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91426" tIns="45713" rIns="91426" bIns="45713"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3867" y="6577518"/>
            <a:ext cx="488139" cy="348587"/>
          </a:xfrm>
          <a:prstGeom prst="rect">
            <a:avLst/>
          </a:prstGeom>
        </p:spPr>
        <p:txBody>
          <a:bodyPr/>
          <a:lstStyle/>
          <a:p>
            <a:fld id="{1B3D55C6-5A66-944B-AAE2-1E74F191E52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4736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88" r:id="rId4"/>
    <p:sldLayoutId id="214748368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743853" y="756374"/>
            <a:ext cx="5899186" cy="1075113"/>
          </a:xfrm>
          <a:ln>
            <a:noFill/>
          </a:ln>
        </p:spPr>
        <p:txBody>
          <a:bodyPr anchor="ctr"/>
          <a:lstStyle/>
          <a:p>
            <a:r>
              <a:rPr lang="en-US" sz="3200" dirty="0"/>
              <a:t>Phase5 SW Release Plan</a:t>
            </a:r>
            <a:endParaRPr lang="en-US" sz="6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7714128" y="5429606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3853" y="1818767"/>
            <a:ext cx="3829432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Roger Xu,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Jiajia Zhou, James Chen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3853" y="2188625"/>
            <a:ext cx="3379990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 Feb 05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2050" name="Picture 2" descr="Image result for å¯¹å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52" y="3721321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0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1111521"/>
            <a:ext cx="11788299" cy="282279"/>
            <a:chOff x="237808" y="1129456"/>
            <a:chExt cx="11716383" cy="28227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129456"/>
              <a:ext cx="60946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70224" y="238121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53882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4246055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84991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Ford Version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47099" y="2910828"/>
            <a:ext cx="11788300" cy="309980"/>
            <a:chOff x="174692" y="2738519"/>
            <a:chExt cx="11716383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174692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185818" y="2738519"/>
              <a:ext cx="98493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Lincoln Version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86553" y="1219078"/>
            <a:ext cx="843415" cy="582633"/>
            <a:chOff x="1727242" y="1217224"/>
            <a:chExt cx="839961" cy="582633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1E7D62-2A37-403B-9F91-FD65B3FDD892}"/>
              </a:ext>
            </a:extLst>
          </p:cNvPr>
          <p:cNvGrpSpPr/>
          <p:nvPr/>
        </p:nvGrpSpPr>
        <p:grpSpPr>
          <a:xfrm>
            <a:off x="159800" y="1752710"/>
            <a:ext cx="11788299" cy="282279"/>
            <a:chOff x="237808" y="1129456"/>
            <a:chExt cx="11716383" cy="28227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A60BAE-3A38-4FA6-BC34-B17E2E939A6B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2DA405-1445-4483-B607-E59111D1F63D}"/>
                </a:ext>
              </a:extLst>
            </p:cNvPr>
            <p:cNvSpPr/>
            <p:nvPr/>
          </p:nvSpPr>
          <p:spPr>
            <a:xfrm>
              <a:off x="238356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250F486-639B-42AD-94D1-EA8BE35EDB1A}"/>
              </a:ext>
            </a:extLst>
          </p:cNvPr>
          <p:cNvGrpSpPr/>
          <p:nvPr/>
        </p:nvGrpSpPr>
        <p:grpSpPr>
          <a:xfrm>
            <a:off x="11238782" y="1855106"/>
            <a:ext cx="843415" cy="582633"/>
            <a:chOff x="1727242" y="1217224"/>
            <a:chExt cx="839961" cy="582633"/>
          </a:xfrm>
        </p:grpSpPr>
        <p:sp>
          <p:nvSpPr>
            <p:cNvPr id="98" name="流程图: 决策 47">
              <a:extLst>
                <a:ext uri="{FF2B5EF4-FFF2-40B4-BE49-F238E27FC236}">
                  <a16:creationId xmlns:a16="http://schemas.microsoft.com/office/drawing/2014/main" id="{4B047300-6414-4782-A5EB-F7376BE0687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99" name="TextBox 22">
              <a:extLst>
                <a:ext uri="{FF2B5EF4-FFF2-40B4-BE49-F238E27FC236}">
                  <a16:creationId xmlns:a16="http://schemas.microsoft.com/office/drawing/2014/main" id="{0B27DE52-F6C6-4350-B084-6F8A4A1E047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A5EA6C7-9240-4E03-8D61-AD40558FE1EB}"/>
              </a:ext>
            </a:extLst>
          </p:cNvPr>
          <p:cNvGrpSpPr/>
          <p:nvPr/>
        </p:nvGrpSpPr>
        <p:grpSpPr>
          <a:xfrm>
            <a:off x="7462007" y="2476402"/>
            <a:ext cx="843415" cy="582633"/>
            <a:chOff x="1727242" y="1217224"/>
            <a:chExt cx="839961" cy="582633"/>
          </a:xfrm>
        </p:grpSpPr>
        <p:sp>
          <p:nvSpPr>
            <p:cNvPr id="101" name="流程图: 决策 47">
              <a:extLst>
                <a:ext uri="{FF2B5EF4-FFF2-40B4-BE49-F238E27FC236}">
                  <a16:creationId xmlns:a16="http://schemas.microsoft.com/office/drawing/2014/main" id="{B949DF9B-0D75-493F-90C5-A89593A7718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Box 22">
              <a:extLst>
                <a:ext uri="{FF2B5EF4-FFF2-40B4-BE49-F238E27FC236}">
                  <a16:creationId xmlns:a16="http://schemas.microsoft.com/office/drawing/2014/main" id="{D1A5BAF6-B8EA-405E-A7EE-42427F95772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3029EB3-28F7-4828-9501-5665AE46AAF1}"/>
              </a:ext>
            </a:extLst>
          </p:cNvPr>
          <p:cNvGrpSpPr/>
          <p:nvPr/>
        </p:nvGrpSpPr>
        <p:grpSpPr>
          <a:xfrm>
            <a:off x="7164504" y="2479944"/>
            <a:ext cx="843415" cy="582633"/>
            <a:chOff x="1735915" y="1217224"/>
            <a:chExt cx="839961" cy="582633"/>
          </a:xfrm>
        </p:grpSpPr>
        <p:sp>
          <p:nvSpPr>
            <p:cNvPr id="49" name="流程图: 决策 47">
              <a:extLst>
                <a:ext uri="{FF2B5EF4-FFF2-40B4-BE49-F238E27FC236}">
                  <a16:creationId xmlns:a16="http://schemas.microsoft.com/office/drawing/2014/main" id="{24112045-75AD-497A-9585-80B8D7B0F1C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22">
              <a:extLst>
                <a:ext uri="{FF2B5EF4-FFF2-40B4-BE49-F238E27FC236}">
                  <a16:creationId xmlns:a16="http://schemas.microsoft.com/office/drawing/2014/main" id="{26F20D57-E8EA-4E2D-8F8C-98C2440B8F0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28E655-8EA8-4E0E-B280-E675A169145D}"/>
              </a:ext>
            </a:extLst>
          </p:cNvPr>
          <p:cNvGrpSpPr/>
          <p:nvPr/>
        </p:nvGrpSpPr>
        <p:grpSpPr>
          <a:xfrm>
            <a:off x="6617650" y="2479012"/>
            <a:ext cx="843415" cy="582633"/>
            <a:chOff x="1727242" y="1217224"/>
            <a:chExt cx="839961" cy="582633"/>
          </a:xfrm>
        </p:grpSpPr>
        <p:sp>
          <p:nvSpPr>
            <p:cNvPr id="46" name="流程图: 决策 47">
              <a:extLst>
                <a:ext uri="{FF2B5EF4-FFF2-40B4-BE49-F238E27FC236}">
                  <a16:creationId xmlns:a16="http://schemas.microsoft.com/office/drawing/2014/main" id="{F22A12A4-457F-455A-9148-86D3D1EA159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B44148B3-1669-486C-9351-03225F291F4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A200F98-FCEE-4867-B9C3-E2A0E7E82000}"/>
              </a:ext>
            </a:extLst>
          </p:cNvPr>
          <p:cNvGrpSpPr/>
          <p:nvPr/>
        </p:nvGrpSpPr>
        <p:grpSpPr>
          <a:xfrm>
            <a:off x="10878931" y="1858810"/>
            <a:ext cx="843415" cy="582633"/>
            <a:chOff x="1727242" y="1217224"/>
            <a:chExt cx="839961" cy="582633"/>
          </a:xfrm>
        </p:grpSpPr>
        <p:sp>
          <p:nvSpPr>
            <p:cNvPr id="70" name="流程图: 决策 47">
              <a:extLst>
                <a:ext uri="{FF2B5EF4-FFF2-40B4-BE49-F238E27FC236}">
                  <a16:creationId xmlns:a16="http://schemas.microsoft.com/office/drawing/2014/main" id="{65DB51CF-4C01-489E-95F0-4597E769356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Box 22">
              <a:extLst>
                <a:ext uri="{FF2B5EF4-FFF2-40B4-BE49-F238E27FC236}">
                  <a16:creationId xmlns:a16="http://schemas.microsoft.com/office/drawing/2014/main" id="{683DB7D0-3C6A-4A4F-A9A3-9E393F3B7CA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2B781DF-A685-40D2-B5E0-DF6288B119D8}"/>
              </a:ext>
            </a:extLst>
          </p:cNvPr>
          <p:cNvGrpSpPr/>
          <p:nvPr/>
        </p:nvGrpSpPr>
        <p:grpSpPr>
          <a:xfrm>
            <a:off x="9615347" y="1855106"/>
            <a:ext cx="843415" cy="582633"/>
            <a:chOff x="1727242" y="1217224"/>
            <a:chExt cx="839961" cy="582633"/>
          </a:xfrm>
        </p:grpSpPr>
        <p:sp>
          <p:nvSpPr>
            <p:cNvPr id="40" name="流程图: 决策 47">
              <a:extLst>
                <a:ext uri="{FF2B5EF4-FFF2-40B4-BE49-F238E27FC236}">
                  <a16:creationId xmlns:a16="http://schemas.microsoft.com/office/drawing/2014/main" id="{38EE0C73-80B7-4F24-A588-6FA2A60FA9F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22">
              <a:extLst>
                <a:ext uri="{FF2B5EF4-FFF2-40B4-BE49-F238E27FC236}">
                  <a16:creationId xmlns:a16="http://schemas.microsoft.com/office/drawing/2014/main" id="{0DE8E9B7-F559-4D7F-9BF9-DE5EF9FDA96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84B7359-B8A3-4FD1-BE53-B12CDE5198E9}"/>
              </a:ext>
            </a:extLst>
          </p:cNvPr>
          <p:cNvGrpSpPr/>
          <p:nvPr/>
        </p:nvGrpSpPr>
        <p:grpSpPr>
          <a:xfrm>
            <a:off x="8087291" y="2480290"/>
            <a:ext cx="843415" cy="582633"/>
            <a:chOff x="1727242" y="1217224"/>
            <a:chExt cx="839961" cy="582633"/>
          </a:xfrm>
        </p:grpSpPr>
        <p:sp>
          <p:nvSpPr>
            <p:cNvPr id="104" name="流程图: 决策 47">
              <a:extLst>
                <a:ext uri="{FF2B5EF4-FFF2-40B4-BE49-F238E27FC236}">
                  <a16:creationId xmlns:a16="http://schemas.microsoft.com/office/drawing/2014/main" id="{02C50249-C3CA-4AEF-BD98-98D88B9D8D8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Box 22">
              <a:extLst>
                <a:ext uri="{FF2B5EF4-FFF2-40B4-BE49-F238E27FC236}">
                  <a16:creationId xmlns:a16="http://schemas.microsoft.com/office/drawing/2014/main" id="{D227F5C9-5EF2-44EA-8772-0A46CBD6C19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5D847AC-D5AC-4E32-9F73-E039FCC6E935}"/>
              </a:ext>
            </a:extLst>
          </p:cNvPr>
          <p:cNvGrpSpPr/>
          <p:nvPr/>
        </p:nvGrpSpPr>
        <p:grpSpPr>
          <a:xfrm>
            <a:off x="9797057" y="2479012"/>
            <a:ext cx="843415" cy="582633"/>
            <a:chOff x="1841074" y="1217224"/>
            <a:chExt cx="839961" cy="582633"/>
          </a:xfrm>
        </p:grpSpPr>
        <p:sp>
          <p:nvSpPr>
            <p:cNvPr id="107" name="流程图: 决策 47">
              <a:extLst>
                <a:ext uri="{FF2B5EF4-FFF2-40B4-BE49-F238E27FC236}">
                  <a16:creationId xmlns:a16="http://schemas.microsoft.com/office/drawing/2014/main" id="{B044D5F3-407A-41A3-AD2C-F618FE331A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8" name="TextBox 22">
              <a:extLst>
                <a:ext uri="{FF2B5EF4-FFF2-40B4-BE49-F238E27FC236}">
                  <a16:creationId xmlns:a16="http://schemas.microsoft.com/office/drawing/2014/main" id="{F7FC0E11-6DA2-42F0-A622-44C8360D76B1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DB0AE5-3A7E-42E1-9FAE-B95440CC39D8}"/>
              </a:ext>
            </a:extLst>
          </p:cNvPr>
          <p:cNvGrpSpPr/>
          <p:nvPr/>
        </p:nvGrpSpPr>
        <p:grpSpPr>
          <a:xfrm>
            <a:off x="9012664" y="2471708"/>
            <a:ext cx="843415" cy="582633"/>
            <a:chOff x="1664002" y="1217224"/>
            <a:chExt cx="839961" cy="582633"/>
          </a:xfrm>
        </p:grpSpPr>
        <p:sp>
          <p:nvSpPr>
            <p:cNvPr id="52" name="流程图: 决策 47">
              <a:extLst>
                <a:ext uri="{FF2B5EF4-FFF2-40B4-BE49-F238E27FC236}">
                  <a16:creationId xmlns:a16="http://schemas.microsoft.com/office/drawing/2014/main" id="{2033CF71-320B-4F38-91A3-F1878DCF0C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5DDDB185-1006-418E-962C-3DA29F97F3E6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526498" y="1214183"/>
            <a:ext cx="843415" cy="582633"/>
            <a:chOff x="1727242" y="1217224"/>
            <a:chExt cx="839961" cy="582633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C6764D72-DD3B-4BEB-ABDE-AECF2D8DA26C}"/>
              </a:ext>
            </a:extLst>
          </p:cNvPr>
          <p:cNvGrpSpPr/>
          <p:nvPr/>
        </p:nvGrpSpPr>
        <p:grpSpPr>
          <a:xfrm>
            <a:off x="8644737" y="1854307"/>
            <a:ext cx="843415" cy="582633"/>
            <a:chOff x="1727242" y="1217224"/>
            <a:chExt cx="839961" cy="582633"/>
          </a:xfrm>
        </p:grpSpPr>
        <p:sp>
          <p:nvSpPr>
            <p:cNvPr id="249" name="流程图: 决策 47">
              <a:extLst>
                <a:ext uri="{FF2B5EF4-FFF2-40B4-BE49-F238E27FC236}">
                  <a16:creationId xmlns:a16="http://schemas.microsoft.com/office/drawing/2014/main" id="{4047309D-1F11-46E2-B220-E87E31102E1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0" name="TextBox 22">
              <a:extLst>
                <a:ext uri="{FF2B5EF4-FFF2-40B4-BE49-F238E27FC236}">
                  <a16:creationId xmlns:a16="http://schemas.microsoft.com/office/drawing/2014/main" id="{A0F50D76-F722-40DF-94F8-2321754C118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EC25C9B7-A4B7-487A-824A-6D053426A45D}"/>
              </a:ext>
            </a:extLst>
          </p:cNvPr>
          <p:cNvGrpSpPr/>
          <p:nvPr/>
        </p:nvGrpSpPr>
        <p:grpSpPr>
          <a:xfrm>
            <a:off x="7343119" y="1856518"/>
            <a:ext cx="843415" cy="582633"/>
            <a:chOff x="1727242" y="1217224"/>
            <a:chExt cx="839961" cy="582633"/>
          </a:xfrm>
        </p:grpSpPr>
        <p:sp>
          <p:nvSpPr>
            <p:cNvPr id="252" name="流程图: 决策 47">
              <a:extLst>
                <a:ext uri="{FF2B5EF4-FFF2-40B4-BE49-F238E27FC236}">
                  <a16:creationId xmlns:a16="http://schemas.microsoft.com/office/drawing/2014/main" id="{672E3833-E4EC-4F88-8372-4318AB7E67E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3" name="TextBox 22">
              <a:extLst>
                <a:ext uri="{FF2B5EF4-FFF2-40B4-BE49-F238E27FC236}">
                  <a16:creationId xmlns:a16="http://schemas.microsoft.com/office/drawing/2014/main" id="{A769696F-9B20-4DDC-826E-3A26F399B4D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9ED51C66-5C09-4FBF-AE7D-6D5FC97909E5}"/>
              </a:ext>
            </a:extLst>
          </p:cNvPr>
          <p:cNvGrpSpPr/>
          <p:nvPr/>
        </p:nvGrpSpPr>
        <p:grpSpPr>
          <a:xfrm>
            <a:off x="7667998" y="1859547"/>
            <a:ext cx="843415" cy="582633"/>
            <a:chOff x="1727242" y="1217224"/>
            <a:chExt cx="839961" cy="582633"/>
          </a:xfrm>
        </p:grpSpPr>
        <p:sp>
          <p:nvSpPr>
            <p:cNvPr id="255" name="流程图: 决策 47">
              <a:extLst>
                <a:ext uri="{FF2B5EF4-FFF2-40B4-BE49-F238E27FC236}">
                  <a16:creationId xmlns:a16="http://schemas.microsoft.com/office/drawing/2014/main" id="{5EEA31C6-9C03-4649-BBB3-BFACAE7FC8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6" name="TextBox 22">
              <a:extLst>
                <a:ext uri="{FF2B5EF4-FFF2-40B4-BE49-F238E27FC236}">
                  <a16:creationId xmlns:a16="http://schemas.microsoft.com/office/drawing/2014/main" id="{364369EB-AA51-43A5-8563-A4D2D63019A3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F2B7C03C-A87B-463D-AB99-FA2A530FBA08}"/>
              </a:ext>
            </a:extLst>
          </p:cNvPr>
          <p:cNvGrpSpPr/>
          <p:nvPr/>
        </p:nvGrpSpPr>
        <p:grpSpPr>
          <a:xfrm>
            <a:off x="7028926" y="1860404"/>
            <a:ext cx="843415" cy="582633"/>
            <a:chOff x="1727242" y="1217224"/>
            <a:chExt cx="839961" cy="582633"/>
          </a:xfrm>
        </p:grpSpPr>
        <p:sp>
          <p:nvSpPr>
            <p:cNvPr id="258" name="流程图: 决策 47">
              <a:extLst>
                <a:ext uri="{FF2B5EF4-FFF2-40B4-BE49-F238E27FC236}">
                  <a16:creationId xmlns:a16="http://schemas.microsoft.com/office/drawing/2014/main" id="{7B615791-35CF-4093-87F2-FF453F01CE7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9" name="TextBox 22">
              <a:extLst>
                <a:ext uri="{FF2B5EF4-FFF2-40B4-BE49-F238E27FC236}">
                  <a16:creationId xmlns:a16="http://schemas.microsoft.com/office/drawing/2014/main" id="{934AC5F4-2D39-41BC-8F20-341335A90A0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741BBE5-D621-4FA7-9087-0142E684F427}"/>
              </a:ext>
            </a:extLst>
          </p:cNvPr>
          <p:cNvGrpSpPr/>
          <p:nvPr/>
        </p:nvGrpSpPr>
        <p:grpSpPr>
          <a:xfrm>
            <a:off x="5348446" y="2465776"/>
            <a:ext cx="843415" cy="582633"/>
            <a:chOff x="1727242" y="1217224"/>
            <a:chExt cx="839961" cy="582633"/>
          </a:xfrm>
        </p:grpSpPr>
        <p:sp>
          <p:nvSpPr>
            <p:cNvPr id="271" name="流程图: 决策 47">
              <a:extLst>
                <a:ext uri="{FF2B5EF4-FFF2-40B4-BE49-F238E27FC236}">
                  <a16:creationId xmlns:a16="http://schemas.microsoft.com/office/drawing/2014/main" id="{EE6C5290-DBFC-48C9-9248-00544BD5597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2" name="TextBox 22">
              <a:extLst>
                <a:ext uri="{FF2B5EF4-FFF2-40B4-BE49-F238E27FC236}">
                  <a16:creationId xmlns:a16="http://schemas.microsoft.com/office/drawing/2014/main" id="{006257CB-0857-4C84-BD47-7AB1E6BE606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E836FF9-0F10-410E-82AE-DD167DCF3DA0}"/>
              </a:ext>
            </a:extLst>
          </p:cNvPr>
          <p:cNvGrpSpPr/>
          <p:nvPr/>
        </p:nvGrpSpPr>
        <p:grpSpPr>
          <a:xfrm>
            <a:off x="4976297" y="2465941"/>
            <a:ext cx="843415" cy="582633"/>
            <a:chOff x="1727242" y="1217224"/>
            <a:chExt cx="839961" cy="582633"/>
          </a:xfrm>
        </p:grpSpPr>
        <p:sp>
          <p:nvSpPr>
            <p:cNvPr id="277" name="流程图: 决策 47">
              <a:extLst>
                <a:ext uri="{FF2B5EF4-FFF2-40B4-BE49-F238E27FC236}">
                  <a16:creationId xmlns:a16="http://schemas.microsoft.com/office/drawing/2014/main" id="{6B6C20BF-639C-4C2E-B617-11A175BB78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8" name="TextBox 22">
              <a:extLst>
                <a:ext uri="{FF2B5EF4-FFF2-40B4-BE49-F238E27FC236}">
                  <a16:creationId xmlns:a16="http://schemas.microsoft.com/office/drawing/2014/main" id="{96AF6BF6-7858-4C59-A582-809D71D06D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543971"/>
            <a:ext cx="11794428" cy="309980"/>
            <a:chOff x="231716" y="2738519"/>
            <a:chExt cx="11722474" cy="30998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738519"/>
              <a:ext cx="1274708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Supplier Integration</a:t>
              </a:r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1ADB9841-AD77-4370-9B0B-70422B14A1C5}"/>
              </a:ext>
            </a:extLst>
          </p:cNvPr>
          <p:cNvGrpSpPr/>
          <p:nvPr/>
        </p:nvGrpSpPr>
        <p:grpSpPr>
          <a:xfrm>
            <a:off x="153454" y="4859216"/>
            <a:ext cx="11788299" cy="276999"/>
            <a:chOff x="315514" y="4004630"/>
            <a:chExt cx="11716383" cy="276999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92B562B-1E5E-4EC9-A863-19EE27C976F2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FCA2FC14-7EBF-42C9-BDBF-B7F51B56AF23}"/>
                </a:ext>
              </a:extLst>
            </p:cNvPr>
            <p:cNvSpPr/>
            <p:nvPr/>
          </p:nvSpPr>
          <p:spPr>
            <a:xfrm>
              <a:off x="315514" y="4004630"/>
              <a:ext cx="1274708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Supplier Integration</a:t>
              </a:r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6269EA27-9A3B-46AB-8681-EFB0C21505E0}"/>
              </a:ext>
            </a:extLst>
          </p:cNvPr>
          <p:cNvGrpSpPr/>
          <p:nvPr/>
        </p:nvGrpSpPr>
        <p:grpSpPr>
          <a:xfrm>
            <a:off x="146434" y="5884493"/>
            <a:ext cx="11788556" cy="461665"/>
            <a:chOff x="315259" y="4572353"/>
            <a:chExt cx="11716638" cy="461665"/>
          </a:xfrm>
        </p:grpSpPr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F14F5D54-1BCA-4360-948B-8C64903C9B20}"/>
                </a:ext>
              </a:extLst>
            </p:cNvPr>
            <p:cNvCxnSpPr/>
            <p:nvPr/>
          </p:nvCxnSpPr>
          <p:spPr>
            <a:xfrm flipV="1">
              <a:off x="315514" y="4994764"/>
              <a:ext cx="11716383" cy="3925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13F9D58E-52E6-4131-BA46-5C0C04498F82}"/>
                </a:ext>
              </a:extLst>
            </p:cNvPr>
            <p:cNvSpPr/>
            <p:nvPr/>
          </p:nvSpPr>
          <p:spPr>
            <a:xfrm>
              <a:off x="315259" y="4572353"/>
              <a:ext cx="1085554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Key New Feature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412769" y="1230456"/>
            <a:ext cx="843415" cy="582633"/>
            <a:chOff x="1727242" y="1217224"/>
            <a:chExt cx="839961" cy="582633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882169" y="1217756"/>
            <a:ext cx="843415" cy="582633"/>
            <a:chOff x="1727242" y="1217224"/>
            <a:chExt cx="839961" cy="582633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06/30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338824" y="1217977"/>
            <a:ext cx="843415" cy="582633"/>
            <a:chOff x="1727242" y="1217224"/>
            <a:chExt cx="839961" cy="582633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BCE69E5-514B-47B2-9D64-881B8777825F}"/>
              </a:ext>
            </a:extLst>
          </p:cNvPr>
          <p:cNvGrpSpPr/>
          <p:nvPr/>
        </p:nvGrpSpPr>
        <p:grpSpPr>
          <a:xfrm>
            <a:off x="5959220" y="1231225"/>
            <a:ext cx="843415" cy="582633"/>
            <a:chOff x="1727242" y="1217224"/>
            <a:chExt cx="839961" cy="582633"/>
          </a:xfrm>
        </p:grpSpPr>
        <p:sp>
          <p:nvSpPr>
            <p:cNvPr id="217" name="流程图: 决策 47">
              <a:extLst>
                <a:ext uri="{FF2B5EF4-FFF2-40B4-BE49-F238E27FC236}">
                  <a16:creationId xmlns:a16="http://schemas.microsoft.com/office/drawing/2014/main" id="{201AB054-46EC-45C5-A30C-42F1DB8155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8" name="TextBox 22">
              <a:extLst>
                <a:ext uri="{FF2B5EF4-FFF2-40B4-BE49-F238E27FC236}">
                  <a16:creationId xmlns:a16="http://schemas.microsoft.com/office/drawing/2014/main" id="{93EE2BD9-FAE0-4FDA-AC1A-9B11400FB5A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184294" y="1217756"/>
            <a:ext cx="843415" cy="582633"/>
            <a:chOff x="1727242" y="1217224"/>
            <a:chExt cx="839961" cy="582633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6984394" y="1217756"/>
            <a:ext cx="843415" cy="582633"/>
            <a:chOff x="1727242" y="1217224"/>
            <a:chExt cx="839961" cy="582633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206769" y="1230456"/>
            <a:ext cx="843415" cy="582633"/>
            <a:chOff x="1727242" y="1217224"/>
            <a:chExt cx="839961" cy="582633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B073FB94-1460-422B-A9B6-159885F49CE5}"/>
              </a:ext>
            </a:extLst>
          </p:cNvPr>
          <p:cNvGrpSpPr/>
          <p:nvPr/>
        </p:nvGrpSpPr>
        <p:grpSpPr>
          <a:xfrm>
            <a:off x="727853" y="1860428"/>
            <a:ext cx="843415" cy="582633"/>
            <a:chOff x="1727242" y="1217224"/>
            <a:chExt cx="839961" cy="582633"/>
          </a:xfrm>
        </p:grpSpPr>
        <p:sp>
          <p:nvSpPr>
            <p:cNvPr id="233" name="流程图: 决策 47">
              <a:extLst>
                <a:ext uri="{FF2B5EF4-FFF2-40B4-BE49-F238E27FC236}">
                  <a16:creationId xmlns:a16="http://schemas.microsoft.com/office/drawing/2014/main" id="{92DECBD4-57AB-46E4-9FAB-2E68C772359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4" name="TextBox 22">
              <a:extLst>
                <a:ext uri="{FF2B5EF4-FFF2-40B4-BE49-F238E27FC236}">
                  <a16:creationId xmlns:a16="http://schemas.microsoft.com/office/drawing/2014/main" id="{293C8E17-3100-474A-94C9-BCB2EA052C6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513791DD-82C1-4D74-92B6-27E3014CE864}"/>
              </a:ext>
            </a:extLst>
          </p:cNvPr>
          <p:cNvGrpSpPr/>
          <p:nvPr/>
        </p:nvGrpSpPr>
        <p:grpSpPr>
          <a:xfrm>
            <a:off x="1667011" y="1861269"/>
            <a:ext cx="843415" cy="582633"/>
            <a:chOff x="1727242" y="1217224"/>
            <a:chExt cx="839961" cy="582633"/>
          </a:xfrm>
        </p:grpSpPr>
        <p:sp>
          <p:nvSpPr>
            <p:cNvPr id="242" name="流程图: 决策 47">
              <a:extLst>
                <a:ext uri="{FF2B5EF4-FFF2-40B4-BE49-F238E27FC236}">
                  <a16:creationId xmlns:a16="http://schemas.microsoft.com/office/drawing/2014/main" id="{96E436D3-5219-44CB-AD94-B4C64B4A7B9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3" name="TextBox 22">
              <a:extLst>
                <a:ext uri="{FF2B5EF4-FFF2-40B4-BE49-F238E27FC236}">
                  <a16:creationId xmlns:a16="http://schemas.microsoft.com/office/drawing/2014/main" id="{7F2A309E-FD4D-4491-B274-CFE5BDEE7B4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ABBD153B-6A78-49D8-A4BD-46C57858066A}"/>
              </a:ext>
            </a:extLst>
          </p:cNvPr>
          <p:cNvGrpSpPr/>
          <p:nvPr/>
        </p:nvGrpSpPr>
        <p:grpSpPr>
          <a:xfrm>
            <a:off x="2812340" y="1861269"/>
            <a:ext cx="843415" cy="582633"/>
            <a:chOff x="1727242" y="1217224"/>
            <a:chExt cx="839961" cy="582633"/>
          </a:xfrm>
        </p:grpSpPr>
        <p:sp>
          <p:nvSpPr>
            <p:cNvPr id="245" name="流程图: 决策 47">
              <a:extLst>
                <a:ext uri="{FF2B5EF4-FFF2-40B4-BE49-F238E27FC236}">
                  <a16:creationId xmlns:a16="http://schemas.microsoft.com/office/drawing/2014/main" id="{DCF85564-1123-48AE-8545-1A57C74BC66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6" name="TextBox 22">
              <a:extLst>
                <a:ext uri="{FF2B5EF4-FFF2-40B4-BE49-F238E27FC236}">
                  <a16:creationId xmlns:a16="http://schemas.microsoft.com/office/drawing/2014/main" id="{81C71D00-CCDE-4ED7-B5CD-7FB2E3F0D9C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2129033-019E-4684-9F20-8BF557806ACC}"/>
              </a:ext>
            </a:extLst>
          </p:cNvPr>
          <p:cNvGrpSpPr/>
          <p:nvPr/>
        </p:nvGrpSpPr>
        <p:grpSpPr>
          <a:xfrm>
            <a:off x="1362853" y="2492891"/>
            <a:ext cx="843415" cy="582633"/>
            <a:chOff x="1727242" y="1217224"/>
            <a:chExt cx="839961" cy="582633"/>
          </a:xfrm>
        </p:grpSpPr>
        <p:sp>
          <p:nvSpPr>
            <p:cNvPr id="268" name="流程图: 决策 47">
              <a:extLst>
                <a:ext uri="{FF2B5EF4-FFF2-40B4-BE49-F238E27FC236}">
                  <a16:creationId xmlns:a16="http://schemas.microsoft.com/office/drawing/2014/main" id="{7E4FA4AB-BB5E-4809-BCEC-9FDB0F616D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Box 22">
              <a:extLst>
                <a:ext uri="{FF2B5EF4-FFF2-40B4-BE49-F238E27FC236}">
                  <a16:creationId xmlns:a16="http://schemas.microsoft.com/office/drawing/2014/main" id="{B81DB4C9-6649-4F3E-B121-AB14C93AE7B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BA9E94D-EA47-4F40-9E4B-61125D9E3682}"/>
              </a:ext>
            </a:extLst>
          </p:cNvPr>
          <p:cNvGrpSpPr/>
          <p:nvPr/>
        </p:nvGrpSpPr>
        <p:grpSpPr>
          <a:xfrm>
            <a:off x="2162311" y="2481032"/>
            <a:ext cx="843415" cy="582633"/>
            <a:chOff x="1727242" y="1217224"/>
            <a:chExt cx="839961" cy="582633"/>
          </a:xfrm>
        </p:grpSpPr>
        <p:sp>
          <p:nvSpPr>
            <p:cNvPr id="275" name="流程图: 决策 47">
              <a:extLst>
                <a:ext uri="{FF2B5EF4-FFF2-40B4-BE49-F238E27FC236}">
                  <a16:creationId xmlns:a16="http://schemas.microsoft.com/office/drawing/2014/main" id="{223E5C3A-C1C3-4C8F-B521-347498A3E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0" name="TextBox 22">
              <a:extLst>
                <a:ext uri="{FF2B5EF4-FFF2-40B4-BE49-F238E27FC236}">
                  <a16:creationId xmlns:a16="http://schemas.microsoft.com/office/drawing/2014/main" id="{91E5F16B-4762-43D8-8078-1C2D15F3047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4DCA7B4-4BC4-46F7-AA99-66F7A15A03BE}"/>
              </a:ext>
            </a:extLst>
          </p:cNvPr>
          <p:cNvGrpSpPr/>
          <p:nvPr/>
        </p:nvGrpSpPr>
        <p:grpSpPr>
          <a:xfrm>
            <a:off x="2964740" y="2493732"/>
            <a:ext cx="843415" cy="582633"/>
            <a:chOff x="1727242" y="1217224"/>
            <a:chExt cx="839961" cy="582633"/>
          </a:xfrm>
        </p:grpSpPr>
        <p:sp>
          <p:nvSpPr>
            <p:cNvPr id="300" name="流程图: 决策 47">
              <a:extLst>
                <a:ext uri="{FF2B5EF4-FFF2-40B4-BE49-F238E27FC236}">
                  <a16:creationId xmlns:a16="http://schemas.microsoft.com/office/drawing/2014/main" id="{EC294EDF-4B3A-4A33-8E45-84CAE95DEC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7" name="TextBox 22">
              <a:extLst>
                <a:ext uri="{FF2B5EF4-FFF2-40B4-BE49-F238E27FC236}">
                  <a16:creationId xmlns:a16="http://schemas.microsoft.com/office/drawing/2014/main" id="{1AD6D8C9-8901-49F1-A735-2E63BFF9E13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BA5EB489-140E-47F4-9C32-E1050650F924}"/>
              </a:ext>
            </a:extLst>
          </p:cNvPr>
          <p:cNvGrpSpPr/>
          <p:nvPr/>
        </p:nvGrpSpPr>
        <p:grpSpPr>
          <a:xfrm>
            <a:off x="3925779" y="1872948"/>
            <a:ext cx="843415" cy="582633"/>
            <a:chOff x="1727242" y="1217224"/>
            <a:chExt cx="839961" cy="582633"/>
          </a:xfrm>
        </p:grpSpPr>
        <p:sp>
          <p:nvSpPr>
            <p:cNvPr id="312" name="流程图: 决策 47">
              <a:extLst>
                <a:ext uri="{FF2B5EF4-FFF2-40B4-BE49-F238E27FC236}">
                  <a16:creationId xmlns:a16="http://schemas.microsoft.com/office/drawing/2014/main" id="{405ED5FA-E193-4348-8D7B-238242141BD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3" name="TextBox 22">
              <a:extLst>
                <a:ext uri="{FF2B5EF4-FFF2-40B4-BE49-F238E27FC236}">
                  <a16:creationId xmlns:a16="http://schemas.microsoft.com/office/drawing/2014/main" id="{6D530327-61B6-44C0-A217-A939CD244EE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066669" y="1217302"/>
            <a:ext cx="843415" cy="582633"/>
            <a:chOff x="1727242" y="1217224"/>
            <a:chExt cx="839961" cy="582633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C5D08241-AD69-4993-87B8-EAF48B94EFBA}"/>
              </a:ext>
            </a:extLst>
          </p:cNvPr>
          <p:cNvGrpSpPr/>
          <p:nvPr/>
        </p:nvGrpSpPr>
        <p:grpSpPr>
          <a:xfrm>
            <a:off x="5932998" y="1860250"/>
            <a:ext cx="843415" cy="582633"/>
            <a:chOff x="1727242" y="1217224"/>
            <a:chExt cx="839961" cy="582633"/>
          </a:xfrm>
        </p:grpSpPr>
        <p:sp>
          <p:nvSpPr>
            <p:cNvPr id="368" name="流程图: 决策 47">
              <a:extLst>
                <a:ext uri="{FF2B5EF4-FFF2-40B4-BE49-F238E27FC236}">
                  <a16:creationId xmlns:a16="http://schemas.microsoft.com/office/drawing/2014/main" id="{245DAF30-6982-4B6E-8F6F-37340CD2EA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0" name="TextBox 22">
              <a:extLst>
                <a:ext uri="{FF2B5EF4-FFF2-40B4-BE49-F238E27FC236}">
                  <a16:creationId xmlns:a16="http://schemas.microsoft.com/office/drawing/2014/main" id="{447ED450-573E-4254-94A5-5D013A8D67A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4169119-ED9B-4627-A612-2019F0185AD9}"/>
              </a:ext>
            </a:extLst>
          </p:cNvPr>
          <p:cNvGrpSpPr/>
          <p:nvPr/>
        </p:nvGrpSpPr>
        <p:grpSpPr>
          <a:xfrm>
            <a:off x="4462920" y="2480191"/>
            <a:ext cx="843415" cy="582633"/>
            <a:chOff x="1727242" y="1217224"/>
            <a:chExt cx="839961" cy="58263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D072EA16-BBFD-4EA5-9022-5053C42B0A2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4" name="TextBox 22">
              <a:extLst>
                <a:ext uri="{FF2B5EF4-FFF2-40B4-BE49-F238E27FC236}">
                  <a16:creationId xmlns:a16="http://schemas.microsoft.com/office/drawing/2014/main" id="{DA1AC547-494E-4403-BF61-FF3025CF8F6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 5 Vehicles Timeline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8C9FCBD6-92DD-42B0-8335-6CDDAC298859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7A62D782-B0E8-4FEA-BD83-FC2D72B769D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B00651E-8411-4A0A-B584-C97669F0702A}"/>
              </a:ext>
            </a:extLst>
          </p:cNvPr>
          <p:cNvGrpSpPr/>
          <p:nvPr/>
        </p:nvGrpSpPr>
        <p:grpSpPr>
          <a:xfrm>
            <a:off x="6260618" y="2478409"/>
            <a:ext cx="843415" cy="582633"/>
            <a:chOff x="1626058" y="1217224"/>
            <a:chExt cx="839961" cy="582633"/>
          </a:xfrm>
        </p:grpSpPr>
        <p:sp>
          <p:nvSpPr>
            <p:cNvPr id="135" name="流程图: 决策 47">
              <a:extLst>
                <a:ext uri="{FF2B5EF4-FFF2-40B4-BE49-F238E27FC236}">
                  <a16:creationId xmlns:a16="http://schemas.microsoft.com/office/drawing/2014/main" id="{E14C8A4E-871D-4F89-9DFD-15993B78BB1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6" name="TextBox 22">
              <a:extLst>
                <a:ext uri="{FF2B5EF4-FFF2-40B4-BE49-F238E27FC236}">
                  <a16:creationId xmlns:a16="http://schemas.microsoft.com/office/drawing/2014/main" id="{43679EA4-5CFA-4912-A6E8-C001236F5E5C}"/>
                </a:ext>
              </a:extLst>
            </p:cNvPr>
            <p:cNvSpPr txBox="1"/>
            <p:nvPr/>
          </p:nvSpPr>
          <p:spPr>
            <a:xfrm>
              <a:off x="1626058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A257C4E-474F-4A68-AF1C-DA738FD9AE6D}"/>
              </a:ext>
            </a:extLst>
          </p:cNvPr>
          <p:cNvGrpSpPr/>
          <p:nvPr/>
        </p:nvGrpSpPr>
        <p:grpSpPr>
          <a:xfrm>
            <a:off x="9406364" y="2471708"/>
            <a:ext cx="843415" cy="582633"/>
            <a:chOff x="1727242" y="1217224"/>
            <a:chExt cx="839961" cy="582633"/>
          </a:xfrm>
        </p:grpSpPr>
        <p:sp>
          <p:nvSpPr>
            <p:cNvPr id="138" name="流程图: 决策 47">
              <a:extLst>
                <a:ext uri="{FF2B5EF4-FFF2-40B4-BE49-F238E27FC236}">
                  <a16:creationId xmlns:a16="http://schemas.microsoft.com/office/drawing/2014/main" id="{05565C55-3EE1-4999-9795-2C987447A3B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9" name="TextBox 22">
              <a:extLst>
                <a:ext uri="{FF2B5EF4-FFF2-40B4-BE49-F238E27FC236}">
                  <a16:creationId xmlns:a16="http://schemas.microsoft.com/office/drawing/2014/main" id="{0F5636AA-528E-4846-AC6D-0856DD151FA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09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Phase5 FIP Tracking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0A6144-C8AE-4B45-94C4-A89E6CA34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872"/>
            <a:ext cx="12192000" cy="524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73853" y="1001159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475698" y="996264"/>
            <a:ext cx="843415" cy="567244"/>
            <a:chOff x="1727242" y="1217224"/>
            <a:chExt cx="839961" cy="567244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203219" y="1012537"/>
            <a:ext cx="892979" cy="567244"/>
            <a:chOff x="1518550" y="1217224"/>
            <a:chExt cx="889322" cy="567244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518550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920269" y="999837"/>
            <a:ext cx="843415" cy="567244"/>
            <a:chOff x="1727242" y="1217224"/>
            <a:chExt cx="839961" cy="567244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06/30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357874" y="1000058"/>
            <a:ext cx="843415" cy="567244"/>
            <a:chOff x="1727242" y="1217224"/>
            <a:chExt cx="839961" cy="567244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BCE69E5-514B-47B2-9D64-881B8777825F}"/>
              </a:ext>
            </a:extLst>
          </p:cNvPr>
          <p:cNvGrpSpPr/>
          <p:nvPr/>
        </p:nvGrpSpPr>
        <p:grpSpPr>
          <a:xfrm>
            <a:off x="5959221" y="1013306"/>
            <a:ext cx="683428" cy="567244"/>
            <a:chOff x="1727243" y="1217224"/>
            <a:chExt cx="680629" cy="567244"/>
          </a:xfrm>
        </p:grpSpPr>
        <p:sp>
          <p:nvSpPr>
            <p:cNvPr id="217" name="流程图: 决策 47">
              <a:extLst>
                <a:ext uri="{FF2B5EF4-FFF2-40B4-BE49-F238E27FC236}">
                  <a16:creationId xmlns:a16="http://schemas.microsoft.com/office/drawing/2014/main" id="{201AB054-46EC-45C5-A30C-42F1DB8155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8" name="TextBox 22">
              <a:extLst>
                <a:ext uri="{FF2B5EF4-FFF2-40B4-BE49-F238E27FC236}">
                  <a16:creationId xmlns:a16="http://schemas.microsoft.com/office/drawing/2014/main" id="{93EE2BD9-FAE0-4FDA-AC1A-9B11400FB5A9}"/>
                </a:ext>
              </a:extLst>
            </p:cNvPr>
            <p:cNvSpPr txBox="1"/>
            <p:nvPr/>
          </p:nvSpPr>
          <p:spPr>
            <a:xfrm>
              <a:off x="1727243" y="1599808"/>
              <a:ext cx="435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334757" y="999837"/>
            <a:ext cx="864402" cy="567244"/>
            <a:chOff x="1886575" y="1217224"/>
            <a:chExt cx="860862" cy="567244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1907476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134857" y="999837"/>
            <a:ext cx="864402" cy="567244"/>
            <a:chOff x="1886575" y="1217224"/>
            <a:chExt cx="860862" cy="567244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07476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366757" y="1012537"/>
            <a:ext cx="873927" cy="567244"/>
            <a:chOff x="1886575" y="1217224"/>
            <a:chExt cx="870348" cy="567244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91696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066669" y="999383"/>
            <a:ext cx="843415" cy="567244"/>
            <a:chOff x="1727242" y="1217224"/>
            <a:chExt cx="839961" cy="567244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586558" y="3256092"/>
            <a:ext cx="603171" cy="473887"/>
            <a:chOff x="55625" y="2856157"/>
            <a:chExt cx="965773" cy="739597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55625" y="3187468"/>
              <a:ext cx="965773" cy="408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</p:grp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2414030" y="25972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1998635" y="2928590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07/20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214" idx="2"/>
          </p:cNvCxnSpPr>
          <p:nvPr/>
        </p:nvCxnSpPr>
        <p:spPr>
          <a:xfrm flipV="1">
            <a:off x="2570195" y="1350737"/>
            <a:ext cx="209388" cy="124654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4085110" y="2607985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4"/>
            <a:endCxn id="355" idx="2"/>
          </p:cNvCxnSpPr>
          <p:nvPr/>
        </p:nvCxnSpPr>
        <p:spPr>
          <a:xfrm flipV="1">
            <a:off x="4068075" y="1350062"/>
            <a:ext cx="420303" cy="138200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5130448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</a:t>
              </a: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208" idx="2"/>
          </p:cNvCxnSpPr>
          <p:nvPr/>
        </p:nvCxnSpPr>
        <p:spPr>
          <a:xfrm flipV="1">
            <a:off x="5444955" y="1363216"/>
            <a:ext cx="389523" cy="12465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5802119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55732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217" idx="2"/>
          </p:cNvCxnSpPr>
          <p:nvPr/>
        </p:nvCxnSpPr>
        <p:spPr>
          <a:xfrm flipV="1">
            <a:off x="5958284" y="1363985"/>
            <a:ext cx="422645" cy="125394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6188885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5752590" y="29405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07/06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220" idx="2"/>
          </p:cNvCxnSpPr>
          <p:nvPr/>
        </p:nvCxnSpPr>
        <p:spPr>
          <a:xfrm flipV="1">
            <a:off x="6345050" y="1350516"/>
            <a:ext cx="251428" cy="12674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223" idx="2"/>
          </p:cNvCxnSpPr>
          <p:nvPr/>
        </p:nvCxnSpPr>
        <p:spPr>
          <a:xfrm flipV="1">
            <a:off x="7208595" y="1350516"/>
            <a:ext cx="187983" cy="12674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705243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6591686" y="2940536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7922514" y="26327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7840089" y="2964090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12/06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226" idx="2"/>
          </p:cNvCxnSpPr>
          <p:nvPr/>
        </p:nvCxnSpPr>
        <p:spPr>
          <a:xfrm flipV="1">
            <a:off x="8078679" y="1363216"/>
            <a:ext cx="549799" cy="126956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3463545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979671" y="294129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10/27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3755745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3652052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4662557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4612110" y="2941290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02/16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A0 PCBA </a:t>
            </a:r>
          </a:p>
          <a:p>
            <a:r>
              <a:rPr lang="en-US" altLang="zh-CN" sz="700" strike="sngStrike" dirty="0"/>
              <a:t>01/07 </a:t>
            </a:r>
            <a:r>
              <a:rPr lang="en-US" altLang="zh-CN" sz="700" dirty="0">
                <a:solidFill>
                  <a:srgbClr val="FF0000"/>
                </a:solidFill>
              </a:rPr>
              <a:t>01/25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348765" y="1610744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PCBA </a:t>
              </a:r>
            </a:p>
            <a:p>
              <a:r>
                <a:rPr lang="en-US" altLang="zh-CN" sz="700" dirty="0"/>
                <a:t>04/30</a:t>
              </a:r>
              <a:endParaRPr lang="zh-CN" altLang="en-US" sz="700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2922990" y="1617701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10/05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1858654" y="1610744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Pre-DV</a:t>
              </a:r>
            </a:p>
            <a:p>
              <a:r>
                <a:rPr lang="en-US" altLang="zh-CN" sz="700" dirty="0"/>
                <a:t>06/30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201901" y="1605695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527498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370798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51055" y="1657130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182149" y="346784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07/10</a:t>
            </a:r>
            <a:r>
              <a:rPr lang="zh-CN" alt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，</a:t>
            </a: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0396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9965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7902901" y="3466744"/>
            <a:ext cx="92820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F8878FC6-EA5A-4239-87F4-631271775D7B}"/>
              </a:ext>
            </a:extLst>
          </p:cNvPr>
          <p:cNvCxnSpPr>
            <a:cxnSpLocks/>
            <a:stCxn id="173" idx="0"/>
            <a:endCxn id="133" idx="2"/>
          </p:cNvCxnSpPr>
          <p:nvPr/>
        </p:nvCxnSpPr>
        <p:spPr>
          <a:xfrm flipV="1">
            <a:off x="2455032" y="2917485"/>
            <a:ext cx="18648" cy="3380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D6B954A4-CDF7-4DF4-BF27-59F0B3310FAF}"/>
              </a:ext>
            </a:extLst>
          </p:cNvPr>
          <p:cNvCxnSpPr>
            <a:cxnSpLocks/>
            <a:stCxn id="242" idx="0"/>
            <a:endCxn id="143" idx="2"/>
          </p:cNvCxnSpPr>
          <p:nvPr/>
        </p:nvCxnSpPr>
        <p:spPr>
          <a:xfrm flipV="1">
            <a:off x="4155322" y="2928191"/>
            <a:ext cx="99662" cy="32737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28978D7-6A0B-47CE-B333-B4882D2F6807}"/>
              </a:ext>
            </a:extLst>
          </p:cNvPr>
          <p:cNvCxnSpPr>
            <a:cxnSpLocks/>
            <a:stCxn id="234" idx="0"/>
            <a:endCxn id="191" idx="3"/>
          </p:cNvCxnSpPr>
          <p:nvPr/>
        </p:nvCxnSpPr>
        <p:spPr>
          <a:xfrm flipV="1">
            <a:off x="3839697" y="2929966"/>
            <a:ext cx="168728" cy="325765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249A18C7-157F-4E14-906B-08CFD5EB67DB}"/>
              </a:ext>
            </a:extLst>
          </p:cNvPr>
          <p:cNvCxnSpPr>
            <a:cxnSpLocks/>
            <a:stCxn id="231" idx="0"/>
            <a:endCxn id="188" idx="3"/>
          </p:cNvCxnSpPr>
          <p:nvPr/>
        </p:nvCxnSpPr>
        <p:spPr>
          <a:xfrm flipV="1">
            <a:off x="3499551" y="2930185"/>
            <a:ext cx="216674" cy="3255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73C2997-F829-4C83-A76C-417E50179041}"/>
              </a:ext>
            </a:extLst>
          </p:cNvPr>
          <p:cNvCxnSpPr>
            <a:cxnSpLocks/>
            <a:stCxn id="245" idx="0"/>
            <a:endCxn id="194" idx="2"/>
          </p:cNvCxnSpPr>
          <p:nvPr/>
        </p:nvCxnSpPr>
        <p:spPr>
          <a:xfrm flipV="1">
            <a:off x="4497192" y="2930185"/>
            <a:ext cx="225015" cy="3253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F51D86E-791C-46FC-B75D-DC06E77C00F1}"/>
              </a:ext>
            </a:extLst>
          </p:cNvPr>
          <p:cNvCxnSpPr>
            <a:cxnSpLocks/>
            <a:stCxn id="251" idx="0"/>
            <a:endCxn id="153" idx="2"/>
          </p:cNvCxnSpPr>
          <p:nvPr/>
        </p:nvCxnSpPr>
        <p:spPr>
          <a:xfrm flipV="1">
            <a:off x="5172842" y="2929967"/>
            <a:ext cx="175598" cy="3257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4EDE923B-DD76-46F0-994C-D92FAFF08E84}"/>
              </a:ext>
            </a:extLst>
          </p:cNvPr>
          <p:cNvCxnSpPr>
            <a:cxnSpLocks/>
            <a:stCxn id="257" idx="0"/>
            <a:endCxn id="159" idx="3"/>
          </p:cNvCxnSpPr>
          <p:nvPr/>
        </p:nvCxnSpPr>
        <p:spPr>
          <a:xfrm flipV="1">
            <a:off x="5807067" y="2938140"/>
            <a:ext cx="247732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13885387-415F-421C-B509-000F7BA64E4B}"/>
              </a:ext>
            </a:extLst>
          </p:cNvPr>
          <p:cNvCxnSpPr>
            <a:cxnSpLocks/>
            <a:stCxn id="277" idx="0"/>
            <a:endCxn id="171" idx="3"/>
          </p:cNvCxnSpPr>
          <p:nvPr/>
        </p:nvCxnSpPr>
        <p:spPr>
          <a:xfrm flipV="1">
            <a:off x="7052197" y="2938140"/>
            <a:ext cx="252913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65" idx="0"/>
          </p:cNvCxnSpPr>
          <p:nvPr/>
        </p:nvCxnSpPr>
        <p:spPr>
          <a:xfrm flipV="1">
            <a:off x="6117997" y="2917485"/>
            <a:ext cx="272672" cy="33791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CB3B7A03-77AE-4556-91CD-5E443A945570}"/>
              </a:ext>
            </a:extLst>
          </p:cNvPr>
          <p:cNvCxnSpPr>
            <a:cxnSpLocks/>
            <a:stCxn id="286" idx="0"/>
            <a:endCxn id="176" idx="2"/>
          </p:cNvCxnSpPr>
          <p:nvPr/>
        </p:nvCxnSpPr>
        <p:spPr>
          <a:xfrm flipV="1">
            <a:off x="7861549" y="2952985"/>
            <a:ext cx="120615" cy="30175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14794" y="3867793"/>
            <a:ext cx="8350961" cy="482119"/>
            <a:chOff x="214794" y="3867793"/>
            <a:chExt cx="8350961" cy="482119"/>
          </a:xfrm>
        </p:grpSpPr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A60743F3-808E-4B00-AEA3-7B5F68F6213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22">
              <a:extLst>
                <a:ext uri="{FF2B5EF4-FFF2-40B4-BE49-F238E27FC236}">
                  <a16:creationId xmlns:a16="http://schemas.microsoft.com/office/drawing/2014/main" id="{AC9EE414-4682-401B-A7F5-D09B236082D1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814DBFCC-A8A0-4F28-A52A-60238253C4DB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BCD5B135-827C-4939-AE28-4B202E1D91E5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4A64573E-4990-48F4-9037-078C18F6B33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652579EB-8C83-429B-A0A8-6C02E9E5B43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315" name="Star: 5 Points 314">
              <a:extLst>
                <a:ext uri="{FF2B5EF4-FFF2-40B4-BE49-F238E27FC236}">
                  <a16:creationId xmlns:a16="http://schemas.microsoft.com/office/drawing/2014/main" id="{4DD4C22D-4C6C-4396-BC34-DE276AD26441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2058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4833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7881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554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435222" y="3460898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321" idx="0"/>
            <a:endCxn id="173" idx="2"/>
          </p:cNvCxnSpPr>
          <p:nvPr/>
        </p:nvCxnSpPr>
        <p:spPr>
          <a:xfrm flipV="1">
            <a:off x="2123562" y="346073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460734"/>
            <a:ext cx="2788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4328E3F5-9386-446A-984E-08A67C206941}"/>
              </a:ext>
            </a:extLst>
          </p:cNvPr>
          <p:cNvCxnSpPr>
            <a:cxnSpLocks/>
            <a:stCxn id="315" idx="0"/>
            <a:endCxn id="155" idx="2"/>
          </p:cNvCxnSpPr>
          <p:nvPr/>
        </p:nvCxnSpPr>
        <p:spPr>
          <a:xfrm flipV="1">
            <a:off x="1473948" y="3460898"/>
            <a:ext cx="3016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6A9EE47-AAA4-47D3-8985-DE0E1941A142}"/>
              </a:ext>
            </a:extLst>
          </p:cNvPr>
          <p:cNvCxnSpPr>
            <a:cxnSpLocks/>
            <a:stCxn id="311" idx="0"/>
            <a:endCxn id="147" idx="2"/>
          </p:cNvCxnSpPr>
          <p:nvPr/>
        </p:nvCxnSpPr>
        <p:spPr>
          <a:xfrm flipV="1">
            <a:off x="1167831" y="3460898"/>
            <a:ext cx="282332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78D5C71-FF88-453E-958D-ED233C6BE744}"/>
              </a:ext>
            </a:extLst>
          </p:cNvPr>
          <p:cNvCxnSpPr>
            <a:cxnSpLocks/>
            <a:stCxn id="308" idx="0"/>
            <a:endCxn id="140" idx="2"/>
          </p:cNvCxnSpPr>
          <p:nvPr/>
        </p:nvCxnSpPr>
        <p:spPr>
          <a:xfrm flipV="1">
            <a:off x="851869" y="3460898"/>
            <a:ext cx="300975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77BC15E-6B07-408E-9A58-CA693D7A52AF}"/>
              </a:ext>
            </a:extLst>
          </p:cNvPr>
          <p:cNvCxnSpPr>
            <a:cxnSpLocks/>
            <a:stCxn id="302" idx="0"/>
            <a:endCxn id="2" idx="2"/>
          </p:cNvCxnSpPr>
          <p:nvPr/>
        </p:nvCxnSpPr>
        <p:spPr>
          <a:xfrm flipV="1">
            <a:off x="532127" y="3461257"/>
            <a:ext cx="338035" cy="41476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1" idx="0"/>
            <a:endCxn id="264" idx="1"/>
          </p:cNvCxnSpPr>
          <p:nvPr/>
        </p:nvCxnSpPr>
        <p:spPr>
          <a:xfrm flipV="1">
            <a:off x="3499551" y="1742587"/>
            <a:ext cx="208438" cy="151314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73" idx="0"/>
            <a:endCxn id="33" idx="2"/>
          </p:cNvCxnSpPr>
          <p:nvPr/>
        </p:nvCxnSpPr>
        <p:spPr>
          <a:xfrm flipV="1">
            <a:off x="2455032" y="1838338"/>
            <a:ext cx="308333" cy="14172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11258" y="6345647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282764" y="6561783"/>
            <a:ext cx="151062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Beta(R0-R5)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 Delayed to 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03/15 UE,04/30 UI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1898735" y="634575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679561" y="6547151"/>
            <a:ext cx="746735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DCV1(R6-R9)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580126" y="63521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271130" y="6526677"/>
            <a:ext cx="692759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DCV3(R10-R11)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 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919819" y="63521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2813339" y="6526677"/>
            <a:ext cx="90014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for DCV2(R12-R13)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CDX707 SW Release Plan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453124" y="151599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07/23-08/20</a:t>
            </a: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594917" y="15182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10/25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-12/15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509322" y="149075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solidFill>
            <a:srgbClr val="FFFF00"/>
          </a:solidFill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09/30-10/30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198262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313355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30481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312312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298105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3132070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15349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12380" y="4490726"/>
            <a:ext cx="8350961" cy="482119"/>
            <a:chOff x="214794" y="3867793"/>
            <a:chExt cx="8350961" cy="482119"/>
          </a:xfrm>
        </p:grpSpPr>
        <p:sp>
          <p:nvSpPr>
            <p:cNvPr id="430" name="Star: 5 Points 429">
              <a:extLst>
                <a:ext uri="{FF2B5EF4-FFF2-40B4-BE49-F238E27FC236}">
                  <a16:creationId xmlns:a16="http://schemas.microsoft.com/office/drawing/2014/main" id="{D56184F2-CCB3-4F4F-8235-6291460B8251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3" name="TextBox 22">
              <a:extLst>
                <a:ext uri="{FF2B5EF4-FFF2-40B4-BE49-F238E27FC236}">
                  <a16:creationId xmlns:a16="http://schemas.microsoft.com/office/drawing/2014/main" id="{4E881CA4-B8AB-4968-B509-9196B2F1C5DB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36" name="Star: 5 Points 435">
              <a:extLst>
                <a:ext uri="{FF2B5EF4-FFF2-40B4-BE49-F238E27FC236}">
                  <a16:creationId xmlns:a16="http://schemas.microsoft.com/office/drawing/2014/main" id="{F08BFD33-C5DE-466B-94C3-DE82E189C487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9" name="TextBox 22">
              <a:extLst>
                <a:ext uri="{FF2B5EF4-FFF2-40B4-BE49-F238E27FC236}">
                  <a16:creationId xmlns:a16="http://schemas.microsoft.com/office/drawing/2014/main" id="{5E77C71E-8F59-4A75-84C7-22195D04A6F4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442" name="Star: 5 Points 441">
              <a:extLst>
                <a:ext uri="{FF2B5EF4-FFF2-40B4-BE49-F238E27FC236}">
                  <a16:creationId xmlns:a16="http://schemas.microsoft.com/office/drawing/2014/main" id="{E32803DC-95CE-4518-93BF-99CD3DCE3BC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5" name="TextBox 22">
              <a:extLst>
                <a:ext uri="{FF2B5EF4-FFF2-40B4-BE49-F238E27FC236}">
                  <a16:creationId xmlns:a16="http://schemas.microsoft.com/office/drawing/2014/main" id="{FFB7C1FA-565B-414C-B11F-B8CC4779E24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448" name="Star: 5 Points 447">
              <a:extLst>
                <a:ext uri="{FF2B5EF4-FFF2-40B4-BE49-F238E27FC236}">
                  <a16:creationId xmlns:a16="http://schemas.microsoft.com/office/drawing/2014/main" id="{F26FC40E-692F-4361-8D1B-1A6B946B5A0E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0" name="TextBox 22">
              <a:extLst>
                <a:ext uri="{FF2B5EF4-FFF2-40B4-BE49-F238E27FC236}">
                  <a16:creationId xmlns:a16="http://schemas.microsoft.com/office/drawing/2014/main" id="{E4800B0F-9871-43D1-8074-0B7E96411D68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451" name="Star: 5 Points 450">
              <a:extLst>
                <a:ext uri="{FF2B5EF4-FFF2-40B4-BE49-F238E27FC236}">
                  <a16:creationId xmlns:a16="http://schemas.microsoft.com/office/drawing/2014/main" id="{0EAE9E5A-7CE8-4CCB-9714-1B855D694303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B60B0390-6506-4894-B0BB-FDADC7EF0B9A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F072F093-D809-46F4-9E7D-13122FD38793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6" name="TextBox 22">
              <a:extLst>
                <a:ext uri="{FF2B5EF4-FFF2-40B4-BE49-F238E27FC236}">
                  <a16:creationId xmlns:a16="http://schemas.microsoft.com/office/drawing/2014/main" id="{4D189B6E-C3A4-4540-A237-D667A442F45F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457" name="Star: 5 Points 456">
              <a:extLst>
                <a:ext uri="{FF2B5EF4-FFF2-40B4-BE49-F238E27FC236}">
                  <a16:creationId xmlns:a16="http://schemas.microsoft.com/office/drawing/2014/main" id="{AD050C53-558B-4341-8C68-4D75AF84F527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9" name="TextBox 22">
              <a:extLst>
                <a:ext uri="{FF2B5EF4-FFF2-40B4-BE49-F238E27FC236}">
                  <a16:creationId xmlns:a16="http://schemas.microsoft.com/office/drawing/2014/main" id="{832EAEE6-B6E6-495E-A9F9-6DBA2C275D9C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21005" y="5136910"/>
            <a:ext cx="8350961" cy="482119"/>
            <a:chOff x="214794" y="3867793"/>
            <a:chExt cx="8350961" cy="482119"/>
          </a:xfrm>
        </p:grpSpPr>
        <p:sp>
          <p:nvSpPr>
            <p:cNvPr id="510" name="Star: 5 Points 509">
              <a:extLst>
                <a:ext uri="{FF2B5EF4-FFF2-40B4-BE49-F238E27FC236}">
                  <a16:creationId xmlns:a16="http://schemas.microsoft.com/office/drawing/2014/main" id="{F79F4C4D-576F-40EC-AE45-51BD0A83C1D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1" name="TextBox 22">
              <a:extLst>
                <a:ext uri="{FF2B5EF4-FFF2-40B4-BE49-F238E27FC236}">
                  <a16:creationId xmlns:a16="http://schemas.microsoft.com/office/drawing/2014/main" id="{59D00F96-1B4A-4FEC-B6B3-A1DACD8AB043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13" name="Star: 5 Points 512">
              <a:extLst>
                <a:ext uri="{FF2B5EF4-FFF2-40B4-BE49-F238E27FC236}">
                  <a16:creationId xmlns:a16="http://schemas.microsoft.com/office/drawing/2014/main" id="{794A392D-E193-424C-827D-54B9A0288703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4" name="TextBox 22">
              <a:extLst>
                <a:ext uri="{FF2B5EF4-FFF2-40B4-BE49-F238E27FC236}">
                  <a16:creationId xmlns:a16="http://schemas.microsoft.com/office/drawing/2014/main" id="{5EDFE2E2-C51D-4461-8514-60E0BFE5D00A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516" name="Star: 5 Points 515">
              <a:extLst>
                <a:ext uri="{FF2B5EF4-FFF2-40B4-BE49-F238E27FC236}">
                  <a16:creationId xmlns:a16="http://schemas.microsoft.com/office/drawing/2014/main" id="{65A24ABF-78D4-45DB-81B8-0BB01D9D6C84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7" name="TextBox 22">
              <a:extLst>
                <a:ext uri="{FF2B5EF4-FFF2-40B4-BE49-F238E27FC236}">
                  <a16:creationId xmlns:a16="http://schemas.microsoft.com/office/drawing/2014/main" id="{77F47D5B-1B86-4C3F-A5C3-186BD3440D8E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519" name="Star: 5 Points 518">
              <a:extLst>
                <a:ext uri="{FF2B5EF4-FFF2-40B4-BE49-F238E27FC236}">
                  <a16:creationId xmlns:a16="http://schemas.microsoft.com/office/drawing/2014/main" id="{577FE983-63FD-426A-8820-5259A043AED7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0" name="TextBox 22">
              <a:extLst>
                <a:ext uri="{FF2B5EF4-FFF2-40B4-BE49-F238E27FC236}">
                  <a16:creationId xmlns:a16="http://schemas.microsoft.com/office/drawing/2014/main" id="{8FC3A10B-73E9-405F-9976-A582A1865F3B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522" name="Star: 5 Points 521">
              <a:extLst>
                <a:ext uri="{FF2B5EF4-FFF2-40B4-BE49-F238E27FC236}">
                  <a16:creationId xmlns:a16="http://schemas.microsoft.com/office/drawing/2014/main" id="{74D9AF55-5883-4F43-9270-200760AC58ED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3" name="TextBox 22">
              <a:extLst>
                <a:ext uri="{FF2B5EF4-FFF2-40B4-BE49-F238E27FC236}">
                  <a16:creationId xmlns:a16="http://schemas.microsoft.com/office/drawing/2014/main" id="{D9A506D2-5535-4B1E-93B8-380C4613AD22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525" name="Star: 5 Points 524">
              <a:extLst>
                <a:ext uri="{FF2B5EF4-FFF2-40B4-BE49-F238E27FC236}">
                  <a16:creationId xmlns:a16="http://schemas.microsoft.com/office/drawing/2014/main" id="{05104E77-61DF-483D-9ACC-BBCD256FB08A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6" name="TextBox 22">
              <a:extLst>
                <a:ext uri="{FF2B5EF4-FFF2-40B4-BE49-F238E27FC236}">
                  <a16:creationId xmlns:a16="http://schemas.microsoft.com/office/drawing/2014/main" id="{C7FBDA3E-3F1C-472D-B6FE-52AA395BD53F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528" name="Star: 5 Points 527">
              <a:extLst>
                <a:ext uri="{FF2B5EF4-FFF2-40B4-BE49-F238E27FC236}">
                  <a16:creationId xmlns:a16="http://schemas.microsoft.com/office/drawing/2014/main" id="{315F216C-A7D5-45CE-AA8D-1E018D3A1829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9" name="TextBox 22">
              <a:extLst>
                <a:ext uri="{FF2B5EF4-FFF2-40B4-BE49-F238E27FC236}">
                  <a16:creationId xmlns:a16="http://schemas.microsoft.com/office/drawing/2014/main" id="{08CA9F05-BC46-4245-95B8-DC9A0FCEA84F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33880" y="5764268"/>
            <a:ext cx="8350961" cy="482119"/>
            <a:chOff x="214794" y="3867793"/>
            <a:chExt cx="8350961" cy="482119"/>
          </a:xfrm>
        </p:grpSpPr>
        <p:sp>
          <p:nvSpPr>
            <p:cNvPr id="600" name="Star: 5 Points 599">
              <a:extLst>
                <a:ext uri="{FF2B5EF4-FFF2-40B4-BE49-F238E27FC236}">
                  <a16:creationId xmlns:a16="http://schemas.microsoft.com/office/drawing/2014/main" id="{ABDA12B7-1957-4EEB-9743-AC444FF40E9A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1" name="TextBox 22">
              <a:extLst>
                <a:ext uri="{FF2B5EF4-FFF2-40B4-BE49-F238E27FC236}">
                  <a16:creationId xmlns:a16="http://schemas.microsoft.com/office/drawing/2014/main" id="{FBD0B20B-B0F6-45CB-8C1C-8C05BFF366E7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02" name="Star: 5 Points 601">
              <a:extLst>
                <a:ext uri="{FF2B5EF4-FFF2-40B4-BE49-F238E27FC236}">
                  <a16:creationId xmlns:a16="http://schemas.microsoft.com/office/drawing/2014/main" id="{F3A7CD85-9DA1-496F-870D-1445C0B82594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3" name="TextBox 22">
              <a:extLst>
                <a:ext uri="{FF2B5EF4-FFF2-40B4-BE49-F238E27FC236}">
                  <a16:creationId xmlns:a16="http://schemas.microsoft.com/office/drawing/2014/main" id="{8212BA8A-3567-42D2-9416-F3173E302B58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604" name="Star: 5 Points 603">
              <a:extLst>
                <a:ext uri="{FF2B5EF4-FFF2-40B4-BE49-F238E27FC236}">
                  <a16:creationId xmlns:a16="http://schemas.microsoft.com/office/drawing/2014/main" id="{6E23E29E-435D-4ABA-884D-43C129124E4A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BC374CB-440A-4F4C-A4C9-449F7F97AC2E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606" name="Star: 5 Points 605">
              <a:extLst>
                <a:ext uri="{FF2B5EF4-FFF2-40B4-BE49-F238E27FC236}">
                  <a16:creationId xmlns:a16="http://schemas.microsoft.com/office/drawing/2014/main" id="{A830A6C2-DFBD-4565-8FB2-EEAFC39CECC2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7" name="TextBox 22">
              <a:extLst>
                <a:ext uri="{FF2B5EF4-FFF2-40B4-BE49-F238E27FC236}">
                  <a16:creationId xmlns:a16="http://schemas.microsoft.com/office/drawing/2014/main" id="{8B87CA7C-C0B5-45FC-B95B-0EAD0BC6B7C6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608" name="Star: 5 Points 607">
              <a:extLst>
                <a:ext uri="{FF2B5EF4-FFF2-40B4-BE49-F238E27FC236}">
                  <a16:creationId xmlns:a16="http://schemas.microsoft.com/office/drawing/2014/main" id="{A86ED986-9564-445E-B33A-BC5F696F27AE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9" name="TextBox 22">
              <a:extLst>
                <a:ext uri="{FF2B5EF4-FFF2-40B4-BE49-F238E27FC236}">
                  <a16:creationId xmlns:a16="http://schemas.microsoft.com/office/drawing/2014/main" id="{B60DC4B9-B4BB-437D-8FEC-8A5C0A2664FA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610" name="Star: 5 Points 609">
              <a:extLst>
                <a:ext uri="{FF2B5EF4-FFF2-40B4-BE49-F238E27FC236}">
                  <a16:creationId xmlns:a16="http://schemas.microsoft.com/office/drawing/2014/main" id="{D62FA048-42A2-4E97-B671-75EF0EAA0685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7E9AAA32-2975-4FA0-8047-AA6D7B523C57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612" name="Star: 5 Points 611">
              <a:extLst>
                <a:ext uri="{FF2B5EF4-FFF2-40B4-BE49-F238E27FC236}">
                  <a16:creationId xmlns:a16="http://schemas.microsoft.com/office/drawing/2014/main" id="{A0804E5D-1AD3-47FA-B1A2-73D4C5763B34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3" name="TextBox 22">
              <a:extLst>
                <a:ext uri="{FF2B5EF4-FFF2-40B4-BE49-F238E27FC236}">
                  <a16:creationId xmlns:a16="http://schemas.microsoft.com/office/drawing/2014/main" id="{86AFBE79-2170-4A20-91BC-AD4AC02EF637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88" idx="0"/>
            <a:endCxn id="302" idx="2"/>
          </p:cNvCxnSpPr>
          <p:nvPr/>
        </p:nvCxnSpPr>
        <p:spPr>
          <a:xfrm flipH="1" flipV="1">
            <a:off x="471848" y="4081192"/>
            <a:ext cx="736943" cy="2264455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27" idx="2"/>
          </p:cNvCxnSpPr>
          <p:nvPr/>
        </p:nvCxnSpPr>
        <p:spPr>
          <a:xfrm flipV="1">
            <a:off x="1996268" y="4080834"/>
            <a:ext cx="378675" cy="22649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594" idx="0"/>
            <a:endCxn id="345" idx="2"/>
          </p:cNvCxnSpPr>
          <p:nvPr/>
        </p:nvCxnSpPr>
        <p:spPr>
          <a:xfrm flipV="1">
            <a:off x="3017352" y="4080817"/>
            <a:ext cx="1413422" cy="227128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39" idx="2"/>
          </p:cNvCxnSpPr>
          <p:nvPr/>
        </p:nvCxnSpPr>
        <p:spPr>
          <a:xfrm flipV="1">
            <a:off x="2677659" y="4080670"/>
            <a:ext cx="1085914" cy="227143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685347" y="1012537"/>
            <a:ext cx="873927" cy="567244"/>
            <a:chOff x="1886575" y="1217224"/>
            <a:chExt cx="870348" cy="567244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91696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37" name="Rectangle 436">
            <a:extLst>
              <a:ext uri="{FF2B5EF4-FFF2-40B4-BE49-F238E27FC236}">
                <a16:creationId xmlns:a16="http://schemas.microsoft.com/office/drawing/2014/main" id="{D6565F6F-484B-416B-B535-E056BE285018}"/>
              </a:ext>
            </a:extLst>
          </p:cNvPr>
          <p:cNvSpPr/>
          <p:nvPr/>
        </p:nvSpPr>
        <p:spPr>
          <a:xfrm>
            <a:off x="397564" y="3847269"/>
            <a:ext cx="1869982" cy="23193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06DD469D-0EAC-4377-A39D-0AA5767C126F}"/>
              </a:ext>
            </a:extLst>
          </p:cNvPr>
          <p:cNvSpPr/>
          <p:nvPr/>
        </p:nvSpPr>
        <p:spPr>
          <a:xfrm>
            <a:off x="2315445" y="3853296"/>
            <a:ext cx="1309243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77182E28-DF41-41B4-A57A-EC2DF2B3BFDC}"/>
              </a:ext>
            </a:extLst>
          </p:cNvPr>
          <p:cNvSpPr/>
          <p:nvPr/>
        </p:nvSpPr>
        <p:spPr>
          <a:xfrm>
            <a:off x="3680128" y="3847657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E21D8908-107F-4771-A569-1859B6E0D5C1}"/>
              </a:ext>
            </a:extLst>
          </p:cNvPr>
          <p:cNvSpPr/>
          <p:nvPr/>
        </p:nvSpPr>
        <p:spPr>
          <a:xfrm>
            <a:off x="4365661" y="3847657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3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15583" y="368677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609475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1-3-HW+Base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4443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73853" y="1001159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475698" y="996264"/>
            <a:ext cx="843415" cy="567244"/>
            <a:chOff x="1727242" y="1217224"/>
            <a:chExt cx="839961" cy="567244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298976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203219" y="1012537"/>
            <a:ext cx="892979" cy="567244"/>
            <a:chOff x="1518550" y="1217224"/>
            <a:chExt cx="889322" cy="567244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518550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920269" y="999837"/>
            <a:ext cx="843415" cy="567244"/>
            <a:chOff x="1727242" y="1217224"/>
            <a:chExt cx="839961" cy="567244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06/30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357874" y="1000058"/>
            <a:ext cx="843415" cy="567244"/>
            <a:chOff x="1727242" y="1217224"/>
            <a:chExt cx="839961" cy="567244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BCE69E5-514B-47B2-9D64-881B8777825F}"/>
              </a:ext>
            </a:extLst>
          </p:cNvPr>
          <p:cNvGrpSpPr/>
          <p:nvPr/>
        </p:nvGrpSpPr>
        <p:grpSpPr>
          <a:xfrm>
            <a:off x="5959221" y="1013306"/>
            <a:ext cx="683428" cy="567244"/>
            <a:chOff x="1727243" y="1217224"/>
            <a:chExt cx="680629" cy="567244"/>
          </a:xfrm>
        </p:grpSpPr>
        <p:sp>
          <p:nvSpPr>
            <p:cNvPr id="217" name="流程图: 决策 47">
              <a:extLst>
                <a:ext uri="{FF2B5EF4-FFF2-40B4-BE49-F238E27FC236}">
                  <a16:creationId xmlns:a16="http://schemas.microsoft.com/office/drawing/2014/main" id="{201AB054-46EC-45C5-A30C-42F1DB8155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8" name="TextBox 22">
              <a:extLst>
                <a:ext uri="{FF2B5EF4-FFF2-40B4-BE49-F238E27FC236}">
                  <a16:creationId xmlns:a16="http://schemas.microsoft.com/office/drawing/2014/main" id="{93EE2BD9-FAE0-4FDA-AC1A-9B11400FB5A9}"/>
                </a:ext>
              </a:extLst>
            </p:cNvPr>
            <p:cNvSpPr txBox="1"/>
            <p:nvPr/>
          </p:nvSpPr>
          <p:spPr>
            <a:xfrm>
              <a:off x="1727243" y="1599808"/>
              <a:ext cx="435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334757" y="999837"/>
            <a:ext cx="864402" cy="567244"/>
            <a:chOff x="1886575" y="1217224"/>
            <a:chExt cx="860862" cy="567244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1907476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134857" y="999837"/>
            <a:ext cx="864402" cy="567244"/>
            <a:chOff x="1886575" y="1217224"/>
            <a:chExt cx="860862" cy="567244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07476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366757" y="1012537"/>
            <a:ext cx="873927" cy="567244"/>
            <a:chOff x="1886575" y="1217224"/>
            <a:chExt cx="870348" cy="567244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91696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066669" y="999383"/>
            <a:ext cx="843415" cy="567244"/>
            <a:chOff x="1727242" y="1217224"/>
            <a:chExt cx="839961" cy="567244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586558" y="3209912"/>
            <a:ext cx="603171" cy="473887"/>
            <a:chOff x="55625" y="2856157"/>
            <a:chExt cx="965773" cy="739597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55625" y="3187468"/>
              <a:ext cx="965773" cy="408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</p:grp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2414030" y="255109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1998635" y="2882410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07/20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214" idx="2"/>
          </p:cNvCxnSpPr>
          <p:nvPr/>
        </p:nvCxnSpPr>
        <p:spPr>
          <a:xfrm flipV="1">
            <a:off x="2570195" y="1350737"/>
            <a:ext cx="209388" cy="12003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4085110" y="2561805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4"/>
            <a:endCxn id="355" idx="2"/>
          </p:cNvCxnSpPr>
          <p:nvPr/>
        </p:nvCxnSpPr>
        <p:spPr>
          <a:xfrm flipV="1">
            <a:off x="4068075" y="1350062"/>
            <a:ext cx="420303" cy="133582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5130448" y="256358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</a:t>
              </a: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208" idx="2"/>
          </p:cNvCxnSpPr>
          <p:nvPr/>
        </p:nvCxnSpPr>
        <p:spPr>
          <a:xfrm flipV="1">
            <a:off x="5444955" y="1363216"/>
            <a:ext cx="389523" cy="120036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5802119" y="257175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5573207" y="289435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217" idx="2"/>
          </p:cNvCxnSpPr>
          <p:nvPr/>
        </p:nvCxnSpPr>
        <p:spPr>
          <a:xfrm flipV="1">
            <a:off x="5958284" y="1363985"/>
            <a:ext cx="422645" cy="120776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6188885" y="257175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5752590" y="289435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07/06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220" idx="2"/>
          </p:cNvCxnSpPr>
          <p:nvPr/>
        </p:nvCxnSpPr>
        <p:spPr>
          <a:xfrm flipV="1">
            <a:off x="6345050" y="1350516"/>
            <a:ext cx="251428" cy="122123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223" idx="2"/>
          </p:cNvCxnSpPr>
          <p:nvPr/>
        </p:nvCxnSpPr>
        <p:spPr>
          <a:xfrm flipV="1">
            <a:off x="7208595" y="1350516"/>
            <a:ext cx="187983" cy="122123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7052430" y="257175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6591686" y="2894356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7922514" y="258659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7840089" y="2917910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12/06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226" idx="2"/>
          </p:cNvCxnSpPr>
          <p:nvPr/>
        </p:nvCxnSpPr>
        <p:spPr>
          <a:xfrm flipV="1">
            <a:off x="8078679" y="1363216"/>
            <a:ext cx="549799" cy="122338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20993" y="5575237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1757" y="4500311"/>
            <a:ext cx="1606530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 UE Plan- Jan.15 Update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3463545" y="256379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979671" y="289511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10/27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3755745" y="256358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3652052" y="289489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4662557" y="256379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4612110" y="2895110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02/16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A0 PCBA 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01/25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348765" y="1610744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PCBA </a:t>
              </a:r>
            </a:p>
            <a:p>
              <a:r>
                <a:rPr lang="en-US" altLang="zh-CN" sz="700" dirty="0"/>
                <a:t>04/30</a:t>
              </a:r>
              <a:endParaRPr lang="zh-CN" altLang="en-US" sz="700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2922990" y="1617701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10/05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1858654" y="1610744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Pre-DV</a:t>
              </a:r>
            </a:p>
            <a:p>
              <a:r>
                <a:rPr lang="en-US" altLang="zh-CN" sz="700" dirty="0"/>
                <a:t>06/30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201901" y="1605695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527498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370798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51055" y="1657130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20955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0" y="342183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20955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42183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20955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42183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20938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42166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20938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182149" y="342166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07/10</a:t>
            </a:r>
            <a:r>
              <a:rPr lang="zh-CN" alt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，</a:t>
            </a: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20955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03969" y="342183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0955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2183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0955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2183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0955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2183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20938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2166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99659" y="320938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2166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0953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2181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0953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2181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0938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216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0922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215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20922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215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20936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42165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20936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2165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20922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215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0929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2157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0855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208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0828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7902901" y="3420564"/>
            <a:ext cx="92820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F8878FC6-EA5A-4239-87F4-631271775D7B}"/>
              </a:ext>
            </a:extLst>
          </p:cNvPr>
          <p:cNvCxnSpPr>
            <a:cxnSpLocks/>
            <a:stCxn id="173" idx="0"/>
            <a:endCxn id="133" idx="2"/>
          </p:cNvCxnSpPr>
          <p:nvPr/>
        </p:nvCxnSpPr>
        <p:spPr>
          <a:xfrm flipV="1">
            <a:off x="2455032" y="2871305"/>
            <a:ext cx="18648" cy="3380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D6B954A4-CDF7-4DF4-BF27-59F0B3310FAF}"/>
              </a:ext>
            </a:extLst>
          </p:cNvPr>
          <p:cNvCxnSpPr>
            <a:cxnSpLocks/>
            <a:stCxn id="242" idx="0"/>
            <a:endCxn id="143" idx="2"/>
          </p:cNvCxnSpPr>
          <p:nvPr/>
        </p:nvCxnSpPr>
        <p:spPr>
          <a:xfrm flipV="1">
            <a:off x="4155322" y="2882011"/>
            <a:ext cx="99662" cy="32737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28978D7-6A0B-47CE-B333-B4882D2F6807}"/>
              </a:ext>
            </a:extLst>
          </p:cNvPr>
          <p:cNvCxnSpPr>
            <a:cxnSpLocks/>
            <a:stCxn id="234" idx="0"/>
            <a:endCxn id="191" idx="3"/>
          </p:cNvCxnSpPr>
          <p:nvPr/>
        </p:nvCxnSpPr>
        <p:spPr>
          <a:xfrm flipV="1">
            <a:off x="3839697" y="2883786"/>
            <a:ext cx="168728" cy="325765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249A18C7-157F-4E14-906B-08CFD5EB67DB}"/>
              </a:ext>
            </a:extLst>
          </p:cNvPr>
          <p:cNvCxnSpPr>
            <a:cxnSpLocks/>
            <a:stCxn id="231" idx="0"/>
            <a:endCxn id="188" idx="3"/>
          </p:cNvCxnSpPr>
          <p:nvPr/>
        </p:nvCxnSpPr>
        <p:spPr>
          <a:xfrm flipV="1">
            <a:off x="3499551" y="2884005"/>
            <a:ext cx="216674" cy="3255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73C2997-F829-4C83-A76C-417E50179041}"/>
              </a:ext>
            </a:extLst>
          </p:cNvPr>
          <p:cNvCxnSpPr>
            <a:cxnSpLocks/>
            <a:stCxn id="245" idx="0"/>
            <a:endCxn id="194" idx="2"/>
          </p:cNvCxnSpPr>
          <p:nvPr/>
        </p:nvCxnSpPr>
        <p:spPr>
          <a:xfrm flipV="1">
            <a:off x="4497192" y="2884005"/>
            <a:ext cx="225015" cy="3253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F51D86E-791C-46FC-B75D-DC06E77C00F1}"/>
              </a:ext>
            </a:extLst>
          </p:cNvPr>
          <p:cNvCxnSpPr>
            <a:cxnSpLocks/>
            <a:stCxn id="251" idx="0"/>
            <a:endCxn id="153" idx="2"/>
          </p:cNvCxnSpPr>
          <p:nvPr/>
        </p:nvCxnSpPr>
        <p:spPr>
          <a:xfrm flipV="1">
            <a:off x="5172842" y="2883787"/>
            <a:ext cx="175598" cy="3257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4EDE923B-DD76-46F0-994C-D92FAFF08E84}"/>
              </a:ext>
            </a:extLst>
          </p:cNvPr>
          <p:cNvCxnSpPr>
            <a:cxnSpLocks/>
            <a:stCxn id="257" idx="0"/>
            <a:endCxn id="159" idx="3"/>
          </p:cNvCxnSpPr>
          <p:nvPr/>
        </p:nvCxnSpPr>
        <p:spPr>
          <a:xfrm flipV="1">
            <a:off x="5807067" y="2891960"/>
            <a:ext cx="247732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13885387-415F-421C-B509-000F7BA64E4B}"/>
              </a:ext>
            </a:extLst>
          </p:cNvPr>
          <p:cNvCxnSpPr>
            <a:cxnSpLocks/>
            <a:stCxn id="277" idx="0"/>
            <a:endCxn id="171" idx="3"/>
          </p:cNvCxnSpPr>
          <p:nvPr/>
        </p:nvCxnSpPr>
        <p:spPr>
          <a:xfrm flipV="1">
            <a:off x="7052197" y="2891960"/>
            <a:ext cx="252913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65" idx="0"/>
          </p:cNvCxnSpPr>
          <p:nvPr/>
        </p:nvCxnSpPr>
        <p:spPr>
          <a:xfrm flipV="1">
            <a:off x="6117997" y="2871305"/>
            <a:ext cx="272672" cy="33791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CB3B7A03-77AE-4556-91CD-5E443A945570}"/>
              </a:ext>
            </a:extLst>
          </p:cNvPr>
          <p:cNvCxnSpPr>
            <a:cxnSpLocks/>
            <a:stCxn id="286" idx="0"/>
            <a:endCxn id="176" idx="2"/>
          </p:cNvCxnSpPr>
          <p:nvPr/>
        </p:nvCxnSpPr>
        <p:spPr>
          <a:xfrm flipV="1">
            <a:off x="7861549" y="2906805"/>
            <a:ext cx="120615" cy="30175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14794" y="3821613"/>
            <a:ext cx="8350961" cy="482119"/>
            <a:chOff x="214794" y="3867793"/>
            <a:chExt cx="8350961" cy="482119"/>
          </a:xfrm>
        </p:grpSpPr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A60743F3-808E-4B00-AEA3-7B5F68F6213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22">
              <a:extLst>
                <a:ext uri="{FF2B5EF4-FFF2-40B4-BE49-F238E27FC236}">
                  <a16:creationId xmlns:a16="http://schemas.microsoft.com/office/drawing/2014/main" id="{AC9EE414-4682-401B-A7F5-D09B236082D1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814DBFCC-A8A0-4F28-A52A-60238253C4DB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BCD5B135-827C-4939-AE28-4B202E1D91E5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4A64573E-4990-48F4-9037-078C18F6B33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652579EB-8C83-429B-A0A8-6C02E9E5B43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315" name="Star: 5 Points 314">
              <a:extLst>
                <a:ext uri="{FF2B5EF4-FFF2-40B4-BE49-F238E27FC236}">
                  <a16:creationId xmlns:a16="http://schemas.microsoft.com/office/drawing/2014/main" id="{4DD4C22D-4C6C-4396-BC34-DE276AD26441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1344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1372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1446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14389"/>
            <a:ext cx="2058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14536"/>
            <a:ext cx="24833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14536"/>
            <a:ext cx="27881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14389"/>
            <a:ext cx="2554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1438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1455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1470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1470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1455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1455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1471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1471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1471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435222" y="3414718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321" idx="0"/>
            <a:endCxn id="173" idx="2"/>
          </p:cNvCxnSpPr>
          <p:nvPr/>
        </p:nvCxnSpPr>
        <p:spPr>
          <a:xfrm flipV="1">
            <a:off x="2123562" y="3414554"/>
            <a:ext cx="271191" cy="414769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414554"/>
            <a:ext cx="2788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4328E3F5-9386-446A-984E-08A67C206941}"/>
              </a:ext>
            </a:extLst>
          </p:cNvPr>
          <p:cNvCxnSpPr>
            <a:cxnSpLocks/>
            <a:stCxn id="315" idx="0"/>
            <a:endCxn id="155" idx="2"/>
          </p:cNvCxnSpPr>
          <p:nvPr/>
        </p:nvCxnSpPr>
        <p:spPr>
          <a:xfrm flipV="1">
            <a:off x="1473948" y="3414718"/>
            <a:ext cx="3016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6A9EE47-AAA4-47D3-8985-DE0E1941A142}"/>
              </a:ext>
            </a:extLst>
          </p:cNvPr>
          <p:cNvCxnSpPr>
            <a:cxnSpLocks/>
            <a:stCxn id="311" idx="0"/>
            <a:endCxn id="147" idx="2"/>
          </p:cNvCxnSpPr>
          <p:nvPr/>
        </p:nvCxnSpPr>
        <p:spPr>
          <a:xfrm flipV="1">
            <a:off x="1167831" y="3414718"/>
            <a:ext cx="282332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78D5C71-FF88-453E-958D-ED233C6BE744}"/>
              </a:ext>
            </a:extLst>
          </p:cNvPr>
          <p:cNvCxnSpPr>
            <a:cxnSpLocks/>
            <a:stCxn id="308" idx="0"/>
            <a:endCxn id="140" idx="2"/>
          </p:cNvCxnSpPr>
          <p:nvPr/>
        </p:nvCxnSpPr>
        <p:spPr>
          <a:xfrm flipV="1">
            <a:off x="851869" y="3414718"/>
            <a:ext cx="300975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77BC15E-6B07-408E-9A58-CA693D7A52AF}"/>
              </a:ext>
            </a:extLst>
          </p:cNvPr>
          <p:cNvCxnSpPr>
            <a:cxnSpLocks/>
            <a:stCxn id="302" idx="0"/>
            <a:endCxn id="2" idx="2"/>
          </p:cNvCxnSpPr>
          <p:nvPr/>
        </p:nvCxnSpPr>
        <p:spPr>
          <a:xfrm flipV="1">
            <a:off x="532127" y="3415077"/>
            <a:ext cx="338035" cy="41476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1" idx="0"/>
            <a:endCxn id="264" idx="1"/>
          </p:cNvCxnSpPr>
          <p:nvPr/>
        </p:nvCxnSpPr>
        <p:spPr>
          <a:xfrm flipV="1">
            <a:off x="3499551" y="1742587"/>
            <a:ext cx="208438" cy="146696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73" idx="0"/>
            <a:endCxn id="33" idx="2"/>
          </p:cNvCxnSpPr>
          <p:nvPr/>
        </p:nvCxnSpPr>
        <p:spPr>
          <a:xfrm flipV="1">
            <a:off x="2455032" y="1838338"/>
            <a:ext cx="308333" cy="137104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1198965" y="5672471"/>
            <a:ext cx="644652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053220" y="545644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695502" y="5667075"/>
            <a:ext cx="74673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06/15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586831" y="546279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324015" y="5655837"/>
            <a:ext cx="69275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07/30 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926524" y="546279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2810808" y="5655838"/>
            <a:ext cx="537677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08/31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CDX707 SW Release Plan—HMI Risk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647209" y="1515820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10-08/05</a:t>
            </a:r>
            <a:endParaRPr lang="en-US" sz="7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594917" y="15182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10/25-12/15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509322" y="149075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09/30-10/30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198262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248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1175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4741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308737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25863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24879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307694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251925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3085890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15349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70" idx="1"/>
            <a:endCxn id="302" idx="3"/>
          </p:cNvCxnSpPr>
          <p:nvPr/>
        </p:nvCxnSpPr>
        <p:spPr>
          <a:xfrm flipH="1" flipV="1">
            <a:off x="592405" y="4035012"/>
            <a:ext cx="867294" cy="149969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458" idx="0"/>
            <a:endCxn id="327" idx="2"/>
          </p:cNvCxnSpPr>
          <p:nvPr/>
        </p:nvCxnSpPr>
        <p:spPr>
          <a:xfrm flipV="1">
            <a:off x="1549370" y="4034654"/>
            <a:ext cx="825573" cy="70346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464" idx="0"/>
            <a:endCxn id="345" idx="2"/>
          </p:cNvCxnSpPr>
          <p:nvPr/>
        </p:nvCxnSpPr>
        <p:spPr>
          <a:xfrm flipV="1">
            <a:off x="2284124" y="4034637"/>
            <a:ext cx="2146650" cy="70982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461" idx="0"/>
            <a:endCxn id="339" idx="2"/>
          </p:cNvCxnSpPr>
          <p:nvPr/>
        </p:nvCxnSpPr>
        <p:spPr>
          <a:xfrm flipV="1">
            <a:off x="1914195" y="4034490"/>
            <a:ext cx="1849378" cy="69910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685347" y="1012537"/>
            <a:ext cx="873927" cy="567244"/>
            <a:chOff x="1886575" y="1217224"/>
            <a:chExt cx="870348" cy="567244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91696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E0C2D1B-1D2E-4993-9E43-421CE64C8506}"/>
              </a:ext>
            </a:extLst>
          </p:cNvPr>
          <p:cNvSpPr/>
          <p:nvPr/>
        </p:nvSpPr>
        <p:spPr>
          <a:xfrm>
            <a:off x="397564" y="3828219"/>
            <a:ext cx="1869982" cy="23193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36D8BECA-C0CE-4755-8014-10CFCD860D88}"/>
              </a:ext>
            </a:extLst>
          </p:cNvPr>
          <p:cNvSpPr/>
          <p:nvPr/>
        </p:nvSpPr>
        <p:spPr>
          <a:xfrm>
            <a:off x="2315445" y="3834246"/>
            <a:ext cx="1309243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B86A47BB-24A2-4D10-82AD-3554EDDE715A}"/>
              </a:ext>
            </a:extLst>
          </p:cNvPr>
          <p:cNvSpPr/>
          <p:nvPr/>
        </p:nvSpPr>
        <p:spPr>
          <a:xfrm>
            <a:off x="3680128" y="3828607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588E8A71-EBE2-4604-A214-3463F4B8E4A6}"/>
              </a:ext>
            </a:extLst>
          </p:cNvPr>
          <p:cNvSpPr/>
          <p:nvPr/>
        </p:nvSpPr>
        <p:spPr>
          <a:xfrm>
            <a:off x="4365661" y="3828607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FD1436-0A77-4E03-A524-6652426C00DA}"/>
              </a:ext>
            </a:extLst>
          </p:cNvPr>
          <p:cNvSpPr txBox="1"/>
          <p:nvPr/>
        </p:nvSpPr>
        <p:spPr>
          <a:xfrm>
            <a:off x="4011114" y="5744325"/>
            <a:ext cx="2847084" cy="4956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800" b="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Issue1</a:t>
            </a:r>
            <a:r>
              <a:rPr lang="en-US" altLang="zh-CN" sz="800" b="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: </a:t>
            </a:r>
          </a:p>
          <a:p>
            <a:pPr algn="l"/>
            <a:r>
              <a:rPr lang="en-US" sz="800" b="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Uncertain Cluster UX release plan</a:t>
            </a:r>
            <a:r>
              <a:rPr lang="zh-CN" altLang="en-US" sz="800" b="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， </a:t>
            </a:r>
            <a:r>
              <a:rPr lang="en-US" altLang="zh-CN" sz="800" b="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Pipeline design can’t be frozen in R1.</a:t>
            </a:r>
          </a:p>
        </p:txBody>
      </p: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371B22B6-1352-4200-83CD-4237BA702274}"/>
              </a:ext>
            </a:extLst>
          </p:cNvPr>
          <p:cNvCxnSpPr/>
          <p:nvPr/>
        </p:nvCxnSpPr>
        <p:spPr>
          <a:xfrm flipV="1">
            <a:off x="119961" y="4856908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5" name="Star: 5 Points 454">
            <a:extLst>
              <a:ext uri="{FF2B5EF4-FFF2-40B4-BE49-F238E27FC236}">
                <a16:creationId xmlns:a16="http://schemas.microsoft.com/office/drawing/2014/main" id="{B7D49C45-BAC3-48D5-A365-2399BF295203}"/>
              </a:ext>
            </a:extLst>
          </p:cNvPr>
          <p:cNvSpPr/>
          <p:nvPr/>
        </p:nvSpPr>
        <p:spPr>
          <a:xfrm>
            <a:off x="1043038" y="4738006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8" name="Star: 5 Points 457">
            <a:extLst>
              <a:ext uri="{FF2B5EF4-FFF2-40B4-BE49-F238E27FC236}">
                <a16:creationId xmlns:a16="http://schemas.microsoft.com/office/drawing/2014/main" id="{875178E2-1E3D-444B-8868-3FB294B76796}"/>
              </a:ext>
            </a:extLst>
          </p:cNvPr>
          <p:cNvSpPr/>
          <p:nvPr/>
        </p:nvSpPr>
        <p:spPr>
          <a:xfrm>
            <a:off x="1451837" y="473811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1" name="Star: 5 Points 460">
            <a:extLst>
              <a:ext uri="{FF2B5EF4-FFF2-40B4-BE49-F238E27FC236}">
                <a16:creationId xmlns:a16="http://schemas.microsoft.com/office/drawing/2014/main" id="{B4E9F765-36DC-48F8-A6A0-DC6D73BBDA43}"/>
              </a:ext>
            </a:extLst>
          </p:cNvPr>
          <p:cNvSpPr/>
          <p:nvPr/>
        </p:nvSpPr>
        <p:spPr>
          <a:xfrm>
            <a:off x="1816662" y="473359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4" name="Star: 5 Points 463">
            <a:extLst>
              <a:ext uri="{FF2B5EF4-FFF2-40B4-BE49-F238E27FC236}">
                <a16:creationId xmlns:a16="http://schemas.microsoft.com/office/drawing/2014/main" id="{3101524F-4AFC-4946-8301-58B80CEEB5D7}"/>
              </a:ext>
            </a:extLst>
          </p:cNvPr>
          <p:cNvSpPr/>
          <p:nvPr/>
        </p:nvSpPr>
        <p:spPr>
          <a:xfrm>
            <a:off x="2186591" y="474446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7" name="TextBox 22">
            <a:extLst>
              <a:ext uri="{FF2B5EF4-FFF2-40B4-BE49-F238E27FC236}">
                <a16:creationId xmlns:a16="http://schemas.microsoft.com/office/drawing/2014/main" id="{596E1935-A899-4DD0-8700-D57B48DF5F8E}"/>
              </a:ext>
            </a:extLst>
          </p:cNvPr>
          <p:cNvSpPr txBox="1"/>
          <p:nvPr/>
        </p:nvSpPr>
        <p:spPr>
          <a:xfrm>
            <a:off x="796743" y="4933835"/>
            <a:ext cx="644652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03/15</a:t>
            </a:r>
          </a:p>
        </p:txBody>
      </p:sp>
      <p:sp>
        <p:nvSpPr>
          <p:cNvPr id="470" name="TextBox 22">
            <a:extLst>
              <a:ext uri="{FF2B5EF4-FFF2-40B4-BE49-F238E27FC236}">
                <a16:creationId xmlns:a16="http://schemas.microsoft.com/office/drawing/2014/main" id="{FF216F67-E743-4BED-BFE9-13EA342D0967}"/>
              </a:ext>
            </a:extLst>
          </p:cNvPr>
          <p:cNvSpPr txBox="1"/>
          <p:nvPr/>
        </p:nvSpPr>
        <p:spPr>
          <a:xfrm>
            <a:off x="1276710" y="4910203"/>
            <a:ext cx="74673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04/30</a:t>
            </a:r>
          </a:p>
        </p:txBody>
      </p:sp>
      <p:sp>
        <p:nvSpPr>
          <p:cNvPr id="473" name="TextBox 22">
            <a:extLst>
              <a:ext uri="{FF2B5EF4-FFF2-40B4-BE49-F238E27FC236}">
                <a16:creationId xmlns:a16="http://schemas.microsoft.com/office/drawing/2014/main" id="{3990D9AF-F7A4-4F81-8E47-3373E2C781C0}"/>
              </a:ext>
            </a:extLst>
          </p:cNvPr>
          <p:cNvSpPr txBox="1"/>
          <p:nvPr/>
        </p:nvSpPr>
        <p:spPr>
          <a:xfrm>
            <a:off x="1681961" y="4899064"/>
            <a:ext cx="69275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05/31 </a:t>
            </a:r>
          </a:p>
        </p:txBody>
      </p:sp>
      <p:sp>
        <p:nvSpPr>
          <p:cNvPr id="476" name="TextBox 22">
            <a:extLst>
              <a:ext uri="{FF2B5EF4-FFF2-40B4-BE49-F238E27FC236}">
                <a16:creationId xmlns:a16="http://schemas.microsoft.com/office/drawing/2014/main" id="{2E0FC5BA-64DF-4A9E-88E8-8D39CD2AEC8A}"/>
              </a:ext>
            </a:extLst>
          </p:cNvPr>
          <p:cNvSpPr txBox="1"/>
          <p:nvPr/>
        </p:nvSpPr>
        <p:spPr>
          <a:xfrm>
            <a:off x="2064608" y="4903150"/>
            <a:ext cx="69275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06/30 </a:t>
            </a:r>
          </a:p>
        </p:txBody>
      </p:sp>
      <p:sp>
        <p:nvSpPr>
          <p:cNvPr id="485" name="Star: 5 Points 484">
            <a:extLst>
              <a:ext uri="{FF2B5EF4-FFF2-40B4-BE49-F238E27FC236}">
                <a16:creationId xmlns:a16="http://schemas.microsoft.com/office/drawing/2014/main" id="{5960B350-670D-4572-BEA6-7DB34B173A47}"/>
              </a:ext>
            </a:extLst>
          </p:cNvPr>
          <p:cNvSpPr/>
          <p:nvPr/>
        </p:nvSpPr>
        <p:spPr>
          <a:xfrm>
            <a:off x="93097" y="4733384"/>
            <a:ext cx="195065" cy="205168"/>
          </a:xfrm>
          <a:prstGeom prst="star5">
            <a:avLst/>
          </a:prstGeom>
          <a:pattFill prst="dkUpDiag">
            <a:fgClr>
              <a:schemeClr val="accent4">
                <a:lumMod val="50000"/>
              </a:schemeClr>
            </a:fgClr>
            <a:bgClr>
              <a:schemeClr val="bg1"/>
            </a:bgClr>
          </a:patt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8" name="Star: 5 Points 487">
            <a:extLst>
              <a:ext uri="{FF2B5EF4-FFF2-40B4-BE49-F238E27FC236}">
                <a16:creationId xmlns:a16="http://schemas.microsoft.com/office/drawing/2014/main" id="{6217B6C9-F265-420A-8B53-DED8951D6573}"/>
              </a:ext>
            </a:extLst>
          </p:cNvPr>
          <p:cNvSpPr/>
          <p:nvPr/>
        </p:nvSpPr>
        <p:spPr>
          <a:xfrm>
            <a:off x="501896" y="4733495"/>
            <a:ext cx="195065" cy="205168"/>
          </a:xfrm>
          <a:prstGeom prst="star5">
            <a:avLst/>
          </a:prstGeom>
          <a:pattFill prst="dkUpDiag">
            <a:fgClr>
              <a:schemeClr val="accent4">
                <a:lumMod val="50000"/>
              </a:schemeClr>
            </a:fgClr>
            <a:bgClr>
              <a:schemeClr val="bg1"/>
            </a:bgClr>
          </a:patt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AB9473FD-0052-478D-A6BB-7104240F9090}"/>
              </a:ext>
            </a:extLst>
          </p:cNvPr>
          <p:cNvSpPr txBox="1"/>
          <p:nvPr/>
        </p:nvSpPr>
        <p:spPr>
          <a:xfrm>
            <a:off x="-128344" y="4925642"/>
            <a:ext cx="644652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</a:t>
            </a:r>
          </a:p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500" name="TextBox 22">
            <a:extLst>
              <a:ext uri="{FF2B5EF4-FFF2-40B4-BE49-F238E27FC236}">
                <a16:creationId xmlns:a16="http://schemas.microsoft.com/office/drawing/2014/main" id="{843E79A5-BBE9-441C-BDA4-C4E6F831927F}"/>
              </a:ext>
            </a:extLst>
          </p:cNvPr>
          <p:cNvSpPr txBox="1"/>
          <p:nvPr/>
        </p:nvSpPr>
        <p:spPr>
          <a:xfrm>
            <a:off x="200695" y="4933289"/>
            <a:ext cx="74673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02/15</a:t>
            </a:r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6F10B7AA-2877-4A14-BD05-974B6FFBF671}"/>
              </a:ext>
            </a:extLst>
          </p:cNvPr>
          <p:cNvSpPr/>
          <p:nvPr/>
        </p:nvSpPr>
        <p:spPr>
          <a:xfrm>
            <a:off x="107079" y="5293857"/>
            <a:ext cx="1568058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 UI Plan- Jan.15 Update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DD5B42DF-BAB1-4A43-AC88-A886D448E900}"/>
              </a:ext>
            </a:extLst>
          </p:cNvPr>
          <p:cNvCxnSpPr>
            <a:cxnSpLocks/>
            <a:stCxn id="455" idx="0"/>
            <a:endCxn id="302" idx="3"/>
          </p:cNvCxnSpPr>
          <p:nvPr/>
        </p:nvCxnSpPr>
        <p:spPr>
          <a:xfrm flipH="1" flipV="1">
            <a:off x="592405" y="4035012"/>
            <a:ext cx="548166" cy="70299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AA5A0320-4D8C-4EAF-BEAD-1F3BBCDA110F}"/>
              </a:ext>
            </a:extLst>
          </p:cNvPr>
          <p:cNvGrpSpPr/>
          <p:nvPr/>
        </p:nvGrpSpPr>
        <p:grpSpPr>
          <a:xfrm>
            <a:off x="9389040" y="5568050"/>
            <a:ext cx="2372179" cy="613162"/>
            <a:chOff x="9716655" y="5817800"/>
            <a:chExt cx="2372179" cy="613162"/>
          </a:xfrm>
        </p:grpSpPr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64CEC325-C35C-4C34-9C0F-3D3706DD7EA6}"/>
                </a:ext>
              </a:extLst>
            </p:cNvPr>
            <p:cNvGrpSpPr/>
            <p:nvPr/>
          </p:nvGrpSpPr>
          <p:grpSpPr>
            <a:xfrm>
              <a:off x="9851565" y="5857433"/>
              <a:ext cx="2237269" cy="329510"/>
              <a:chOff x="9891674" y="2158893"/>
              <a:chExt cx="2237269" cy="329510"/>
            </a:xfrm>
          </p:grpSpPr>
          <p:sp>
            <p:nvSpPr>
              <p:cNvPr id="546" name="Star: 5 Points 545">
                <a:extLst>
                  <a:ext uri="{FF2B5EF4-FFF2-40B4-BE49-F238E27FC236}">
                    <a16:creationId xmlns:a16="http://schemas.microsoft.com/office/drawing/2014/main" id="{2068EC5C-BDB5-4ED1-9CB0-A0B873470053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E166E48F-8C15-4936-B0AF-5CC0B9386639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focus and lite test.</a:t>
                </a:r>
                <a:endParaRPr lang="en-US" sz="700" dirty="0"/>
              </a:p>
            </p:txBody>
          </p:sp>
        </p:grp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6ABF28D7-10C5-4F2B-A7E4-1BF77AD598BD}"/>
                </a:ext>
              </a:extLst>
            </p:cNvPr>
            <p:cNvGrpSpPr/>
            <p:nvPr/>
          </p:nvGrpSpPr>
          <p:grpSpPr>
            <a:xfrm>
              <a:off x="9851565" y="6128971"/>
              <a:ext cx="2237269" cy="221788"/>
              <a:chOff x="9891674" y="2158893"/>
              <a:chExt cx="2237269" cy="221788"/>
            </a:xfrm>
          </p:grpSpPr>
          <p:sp>
            <p:nvSpPr>
              <p:cNvPr id="539" name="Star: 5 Points 538">
                <a:extLst>
                  <a:ext uri="{FF2B5EF4-FFF2-40B4-BE49-F238E27FC236}">
                    <a16:creationId xmlns:a16="http://schemas.microsoft.com/office/drawing/2014/main" id="{5AF0D464-0D2F-413B-9C22-76B79076FF62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6C1579D3-7E6D-4751-B729-C60CE6C4C711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full test.</a:t>
                </a:r>
                <a:endParaRPr lang="en-US" sz="700" dirty="0"/>
              </a:p>
            </p:txBody>
          </p:sp>
        </p:grp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22B92B29-3C6D-4966-B0DD-E5DAD4F34724}"/>
                </a:ext>
              </a:extLst>
            </p:cNvPr>
            <p:cNvSpPr/>
            <p:nvPr/>
          </p:nvSpPr>
          <p:spPr>
            <a:xfrm>
              <a:off x="9716655" y="5817800"/>
              <a:ext cx="2355374" cy="613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E4B6DE21-269E-479F-80E2-A637949F0AD9}"/>
              </a:ext>
            </a:extLst>
          </p:cNvPr>
          <p:cNvCxnSpPr/>
          <p:nvPr/>
        </p:nvCxnSpPr>
        <p:spPr>
          <a:xfrm flipV="1">
            <a:off x="107079" y="6321306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4" name="Rectangle 553">
            <a:extLst>
              <a:ext uri="{FF2B5EF4-FFF2-40B4-BE49-F238E27FC236}">
                <a16:creationId xmlns:a16="http://schemas.microsoft.com/office/drawing/2014/main" id="{CBEE92F0-6703-4536-9CA5-F0C99C32666C}"/>
              </a:ext>
            </a:extLst>
          </p:cNvPr>
          <p:cNvSpPr/>
          <p:nvPr/>
        </p:nvSpPr>
        <p:spPr>
          <a:xfrm>
            <a:off x="93165" y="6039926"/>
            <a:ext cx="1584088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Cluster UX Plan- Unclear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C9232D50-8169-4128-B138-A5E09142FFDA}"/>
              </a:ext>
            </a:extLst>
          </p:cNvPr>
          <p:cNvSpPr txBox="1"/>
          <p:nvPr/>
        </p:nvSpPr>
        <p:spPr>
          <a:xfrm>
            <a:off x="4272454" y="4326691"/>
            <a:ext cx="2847084" cy="49147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800" b="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Issue3: </a:t>
            </a:r>
          </a:p>
          <a:p>
            <a:pPr algn="l"/>
            <a:r>
              <a:rPr lang="en-US" sz="800" b="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 UE release plan has been delayed by 3 months; R5 </a:t>
            </a:r>
            <a:r>
              <a:rPr lang="en-US" altLang="zh-CN" sz="800" b="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will be delayed, Pre-DV will be delayed by 3 months.</a:t>
            </a:r>
            <a:endParaRPr lang="en-US" sz="800" b="0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DAC10D20-0400-4D11-ADF0-E715994D8343}"/>
              </a:ext>
            </a:extLst>
          </p:cNvPr>
          <p:cNvSpPr txBox="1"/>
          <p:nvPr/>
        </p:nvSpPr>
        <p:spPr>
          <a:xfrm>
            <a:off x="4188074" y="4987117"/>
            <a:ext cx="2860741" cy="52846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800" b="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Issue2: </a:t>
            </a:r>
          </a:p>
          <a:p>
            <a:pPr algn="l"/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UI has been delayed by 4 months, Uncertain Hero-screen release plan may cause the </a:t>
            </a: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further delay of UI.</a:t>
            </a:r>
          </a:p>
        </p:txBody>
      </p:sp>
      <p:sp>
        <p:nvSpPr>
          <p:cNvPr id="570" name="Star: 5 Points 569">
            <a:extLst>
              <a:ext uri="{FF2B5EF4-FFF2-40B4-BE49-F238E27FC236}">
                <a16:creationId xmlns:a16="http://schemas.microsoft.com/office/drawing/2014/main" id="{4E3D32FD-72A2-4D64-A37C-4885F0699FA8}"/>
              </a:ext>
            </a:extLst>
          </p:cNvPr>
          <p:cNvSpPr/>
          <p:nvPr/>
        </p:nvSpPr>
        <p:spPr>
          <a:xfrm>
            <a:off x="1459699" y="5456335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3" name="Star: 5 Points 312">
            <a:extLst>
              <a:ext uri="{FF2B5EF4-FFF2-40B4-BE49-F238E27FC236}">
                <a16:creationId xmlns:a16="http://schemas.microsoft.com/office/drawing/2014/main" id="{CE4F8EA9-7FFF-4961-9D54-70FA99825DCD}"/>
              </a:ext>
            </a:extLst>
          </p:cNvPr>
          <p:cNvSpPr/>
          <p:nvPr/>
        </p:nvSpPr>
        <p:spPr>
          <a:xfrm>
            <a:off x="110189" y="5462601"/>
            <a:ext cx="195065" cy="205168"/>
          </a:xfrm>
          <a:prstGeom prst="star5">
            <a:avLst/>
          </a:prstGeom>
          <a:pattFill prst="dkUpDiag">
            <a:fgClr>
              <a:schemeClr val="accent4">
                <a:lumMod val="50000"/>
              </a:schemeClr>
            </a:fgClr>
            <a:bgClr>
              <a:schemeClr val="bg1"/>
            </a:bgClr>
          </a:patt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7" name="Star: 5 Points 316">
            <a:extLst>
              <a:ext uri="{FF2B5EF4-FFF2-40B4-BE49-F238E27FC236}">
                <a16:creationId xmlns:a16="http://schemas.microsoft.com/office/drawing/2014/main" id="{C93427A4-9B11-4668-98C1-E53EE5BE9E4D}"/>
              </a:ext>
            </a:extLst>
          </p:cNvPr>
          <p:cNvSpPr/>
          <p:nvPr/>
        </p:nvSpPr>
        <p:spPr>
          <a:xfrm>
            <a:off x="518988" y="5462712"/>
            <a:ext cx="195065" cy="205168"/>
          </a:xfrm>
          <a:prstGeom prst="star5">
            <a:avLst/>
          </a:prstGeom>
          <a:pattFill prst="dkUpDiag">
            <a:fgClr>
              <a:schemeClr val="accent4">
                <a:lumMod val="50000"/>
              </a:schemeClr>
            </a:fgClr>
            <a:bgClr>
              <a:schemeClr val="bg1"/>
            </a:bgClr>
          </a:patt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0" name="TextBox 22">
            <a:extLst>
              <a:ext uri="{FF2B5EF4-FFF2-40B4-BE49-F238E27FC236}">
                <a16:creationId xmlns:a16="http://schemas.microsoft.com/office/drawing/2014/main" id="{B63425D6-838C-4702-9D05-DE2E2F0EC242}"/>
              </a:ext>
            </a:extLst>
          </p:cNvPr>
          <p:cNvSpPr txBox="1"/>
          <p:nvPr/>
        </p:nvSpPr>
        <p:spPr>
          <a:xfrm>
            <a:off x="-96012" y="5654859"/>
            <a:ext cx="644652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</a:t>
            </a:r>
          </a:p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323" name="TextBox 22">
            <a:extLst>
              <a:ext uri="{FF2B5EF4-FFF2-40B4-BE49-F238E27FC236}">
                <a16:creationId xmlns:a16="http://schemas.microsoft.com/office/drawing/2014/main" id="{5E45987C-0709-4B15-921E-3A55D42FF856}"/>
              </a:ext>
            </a:extLst>
          </p:cNvPr>
          <p:cNvSpPr txBox="1"/>
          <p:nvPr/>
        </p:nvSpPr>
        <p:spPr>
          <a:xfrm>
            <a:off x="233027" y="5662506"/>
            <a:ext cx="74673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02/15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317176E6-E192-4EA0-A6E6-CFFD3D85FD2E}"/>
              </a:ext>
            </a:extLst>
          </p:cNvPr>
          <p:cNvSpPr/>
          <p:nvPr/>
        </p:nvSpPr>
        <p:spPr>
          <a:xfrm>
            <a:off x="9039709" y="3913806"/>
            <a:ext cx="27547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CAN’T MEET Pre DV/DCV/PEC Requirement.</a:t>
            </a:r>
          </a:p>
        </p:txBody>
      </p:sp>
    </p:spTree>
    <p:extLst>
      <p:ext uri="{BB962C8B-B14F-4D97-AF65-F5344CB8AC3E}">
        <p14:creationId xmlns:p14="http://schemas.microsoft.com/office/powerpoint/2010/main" val="329017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" grpId="0"/>
      <p:bldP spid="25" grpId="0" animBg="1"/>
      <p:bldP spid="558" grpId="0" animBg="1"/>
      <p:bldP spid="564" grpId="0" animBg="1"/>
      <p:bldP spid="3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CDX707 HMI Release Plan--HMI </a:t>
            </a:r>
            <a:br>
              <a:rPr lang="zh-CN" alt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707C1-C5B6-4715-AE86-C7CD84AFC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798" y="674783"/>
            <a:ext cx="9291023" cy="49474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</p:pic>
      <p:sp>
        <p:nvSpPr>
          <p:cNvPr id="8" name="Rounded Rectangle 12">
            <a:extLst>
              <a:ext uri="{FF2B5EF4-FFF2-40B4-BE49-F238E27FC236}">
                <a16:creationId xmlns:a16="http://schemas.microsoft.com/office/drawing/2014/main" id="{3797E71F-D2FC-432A-8117-C2AEDEBE57A9}"/>
              </a:ext>
            </a:extLst>
          </p:cNvPr>
          <p:cNvSpPr/>
          <p:nvPr/>
        </p:nvSpPr>
        <p:spPr>
          <a:xfrm>
            <a:off x="0" y="5570507"/>
            <a:ext cx="12192000" cy="1175259"/>
          </a:xfrm>
          <a:prstGeom prst="round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ssue1: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Uncertain Cluster UX release plan.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Issue2: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Uncertain Hero-screen release plan may cause the further delay of UI.</a:t>
            </a: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Issue3: IVI UE release plan has been delayed by 3 months; R5/Pre-DV maybe be delayed, Pre-DV will be delayed by 3 months.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586558" y="3256092"/>
            <a:ext cx="603171" cy="473887"/>
            <a:chOff x="55625" y="2856157"/>
            <a:chExt cx="965773" cy="739597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55625" y="3187468"/>
              <a:ext cx="965773" cy="408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</p:grp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861830" y="260680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560902" y="2909636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539" idx="2"/>
          </p:cNvCxnSpPr>
          <p:nvPr/>
        </p:nvCxnSpPr>
        <p:spPr>
          <a:xfrm flipV="1">
            <a:off x="4017995" y="1314942"/>
            <a:ext cx="434268" cy="12918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6008010" y="2608264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710230" y="1325104"/>
            <a:ext cx="711152" cy="12846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730648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503" idx="2"/>
          </p:cNvCxnSpPr>
          <p:nvPr/>
        </p:nvCxnSpPr>
        <p:spPr>
          <a:xfrm flipV="1">
            <a:off x="7045155" y="1325258"/>
            <a:ext cx="578835" cy="128450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249919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0718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406084" y="1321372"/>
            <a:ext cx="509239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516035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174990" y="29405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/06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7672200" y="1324401"/>
            <a:ext cx="632772" cy="129353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8656395" y="1319161"/>
            <a:ext cx="391001" cy="129877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50023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251196" y="2926157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9484614" y="260991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654843" y="2895608"/>
            <a:ext cx="44769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05/06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9640779" y="1319960"/>
            <a:ext cx="377227" cy="128995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200905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871971" y="294129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04/10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554065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315752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476117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322644" y="2941278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08/11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A0 PCBA </a:t>
            </a:r>
          </a:p>
          <a:p>
            <a:r>
              <a:rPr lang="en-US" altLang="zh-CN" sz="700" strike="sngStrike" dirty="0"/>
              <a:t>01/07 </a:t>
            </a:r>
            <a:r>
              <a:rPr lang="en-US" altLang="zh-CN" sz="700" dirty="0">
                <a:solidFill>
                  <a:srgbClr val="FF0000"/>
                </a:solidFill>
              </a:rPr>
              <a:t>01/25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348765" y="1610744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PCBA </a:t>
              </a:r>
            </a:p>
            <a:p>
              <a:r>
                <a:rPr lang="en-US" altLang="zh-CN" sz="700" dirty="0"/>
                <a:t>04/30</a:t>
              </a:r>
              <a:endParaRPr lang="zh-CN" altLang="en-US" sz="700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2922990" y="1617701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10/05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1858654" y="1610744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Pre-DV</a:t>
              </a:r>
            </a:p>
            <a:p>
              <a:r>
                <a:rPr lang="en-US" altLang="zh-CN" sz="700" dirty="0"/>
                <a:t>06/30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201901" y="1605695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527498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370798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51055" y="1657130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182149" y="346784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07/10</a:t>
            </a:r>
            <a:r>
              <a:rPr lang="zh-CN" alt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，</a:t>
            </a: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0396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29214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4250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7030A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024821" y="3466744"/>
            <a:ext cx="6819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65" idx="0"/>
            <a:endCxn id="143" idx="2"/>
          </p:cNvCxnSpPr>
          <p:nvPr/>
        </p:nvCxnSpPr>
        <p:spPr>
          <a:xfrm flipV="1">
            <a:off x="6117997" y="2928470"/>
            <a:ext cx="59887" cy="32693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14794" y="3867793"/>
            <a:ext cx="8274761" cy="482119"/>
            <a:chOff x="214794" y="3867793"/>
            <a:chExt cx="8274761" cy="482119"/>
          </a:xfrm>
        </p:grpSpPr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A60743F3-808E-4B00-AEA3-7B5F68F6213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22">
              <a:extLst>
                <a:ext uri="{FF2B5EF4-FFF2-40B4-BE49-F238E27FC236}">
                  <a16:creationId xmlns:a16="http://schemas.microsoft.com/office/drawing/2014/main" id="{AC9EE414-4682-401B-A7F5-D09B236082D1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814DBFCC-A8A0-4F28-A52A-60238253C4DB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BCD5B135-827C-4939-AE28-4B202E1D91E5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4A64573E-4990-48F4-9037-078C18F6B33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652579EB-8C83-429B-A0A8-6C02E9E5B43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315" name="Star: 5 Points 314">
              <a:extLst>
                <a:ext uri="{FF2B5EF4-FFF2-40B4-BE49-F238E27FC236}">
                  <a16:creationId xmlns:a16="http://schemas.microsoft.com/office/drawing/2014/main" id="{4DD4C22D-4C6C-4396-BC34-DE276AD26441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2058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4833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7881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554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1404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4261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435222" y="3460898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321" idx="0"/>
            <a:endCxn id="173" idx="2"/>
          </p:cNvCxnSpPr>
          <p:nvPr/>
        </p:nvCxnSpPr>
        <p:spPr>
          <a:xfrm flipV="1">
            <a:off x="2123562" y="346073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460734"/>
            <a:ext cx="2788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4328E3F5-9386-446A-984E-08A67C206941}"/>
              </a:ext>
            </a:extLst>
          </p:cNvPr>
          <p:cNvCxnSpPr>
            <a:cxnSpLocks/>
            <a:stCxn id="315" idx="0"/>
            <a:endCxn id="155" idx="2"/>
          </p:cNvCxnSpPr>
          <p:nvPr/>
        </p:nvCxnSpPr>
        <p:spPr>
          <a:xfrm flipV="1">
            <a:off x="1473948" y="3460898"/>
            <a:ext cx="3016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6A9EE47-AAA4-47D3-8985-DE0E1941A142}"/>
              </a:ext>
            </a:extLst>
          </p:cNvPr>
          <p:cNvCxnSpPr>
            <a:cxnSpLocks/>
            <a:stCxn id="311" idx="0"/>
            <a:endCxn id="147" idx="2"/>
          </p:cNvCxnSpPr>
          <p:nvPr/>
        </p:nvCxnSpPr>
        <p:spPr>
          <a:xfrm flipV="1">
            <a:off x="1167831" y="3460898"/>
            <a:ext cx="282332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78D5C71-FF88-453E-958D-ED233C6BE744}"/>
              </a:ext>
            </a:extLst>
          </p:cNvPr>
          <p:cNvCxnSpPr>
            <a:cxnSpLocks/>
            <a:stCxn id="308" idx="0"/>
            <a:endCxn id="140" idx="2"/>
          </p:cNvCxnSpPr>
          <p:nvPr/>
        </p:nvCxnSpPr>
        <p:spPr>
          <a:xfrm flipV="1">
            <a:off x="851869" y="3460898"/>
            <a:ext cx="300975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77BC15E-6B07-408E-9A58-CA693D7A52AF}"/>
              </a:ext>
            </a:extLst>
          </p:cNvPr>
          <p:cNvCxnSpPr>
            <a:cxnSpLocks/>
            <a:stCxn id="302" idx="0"/>
            <a:endCxn id="2" idx="2"/>
          </p:cNvCxnSpPr>
          <p:nvPr/>
        </p:nvCxnSpPr>
        <p:spPr>
          <a:xfrm flipV="1">
            <a:off x="532127" y="3461257"/>
            <a:ext cx="338035" cy="41476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1" idx="0"/>
            <a:endCxn id="264" idx="1"/>
          </p:cNvCxnSpPr>
          <p:nvPr/>
        </p:nvCxnSpPr>
        <p:spPr>
          <a:xfrm flipV="1">
            <a:off x="3499551" y="1742587"/>
            <a:ext cx="208438" cy="151314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73" idx="0"/>
            <a:endCxn id="33" idx="2"/>
          </p:cNvCxnSpPr>
          <p:nvPr/>
        </p:nvCxnSpPr>
        <p:spPr>
          <a:xfrm flipV="1">
            <a:off x="2455032" y="1838338"/>
            <a:ext cx="308333" cy="14172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11258" y="6345647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306474" y="6546533"/>
            <a:ext cx="192083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 Delayed to 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03/15 UE,04/30 UI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1898735" y="634575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717035" y="6558040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580126" y="63521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360718" y="652667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 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919819" y="63521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2832389" y="652667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for DCV2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CDX747 SW Release Plan--TBD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453124" y="151599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07/23-08/20</a:t>
            </a: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594917" y="15182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10/25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-12/15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509322" y="149075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solidFill>
            <a:srgbClr val="FFFF00"/>
          </a:solidFill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09/30-10/30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198262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134074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30481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8" y="3123126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307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67163" y="315838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15349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12380" y="4490726"/>
            <a:ext cx="8300161" cy="482119"/>
            <a:chOff x="214794" y="3867793"/>
            <a:chExt cx="8300161" cy="482119"/>
          </a:xfrm>
        </p:grpSpPr>
        <p:sp>
          <p:nvSpPr>
            <p:cNvPr id="430" name="Star: 5 Points 429">
              <a:extLst>
                <a:ext uri="{FF2B5EF4-FFF2-40B4-BE49-F238E27FC236}">
                  <a16:creationId xmlns:a16="http://schemas.microsoft.com/office/drawing/2014/main" id="{D56184F2-CCB3-4F4F-8235-6291460B8251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3" name="TextBox 22">
              <a:extLst>
                <a:ext uri="{FF2B5EF4-FFF2-40B4-BE49-F238E27FC236}">
                  <a16:creationId xmlns:a16="http://schemas.microsoft.com/office/drawing/2014/main" id="{4E881CA4-B8AB-4968-B509-9196B2F1C5DB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36" name="Star: 5 Points 435">
              <a:extLst>
                <a:ext uri="{FF2B5EF4-FFF2-40B4-BE49-F238E27FC236}">
                  <a16:creationId xmlns:a16="http://schemas.microsoft.com/office/drawing/2014/main" id="{F08BFD33-C5DE-466B-94C3-DE82E189C487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9" name="TextBox 22">
              <a:extLst>
                <a:ext uri="{FF2B5EF4-FFF2-40B4-BE49-F238E27FC236}">
                  <a16:creationId xmlns:a16="http://schemas.microsoft.com/office/drawing/2014/main" id="{5E77C71E-8F59-4A75-84C7-22195D04A6F4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442" name="Star: 5 Points 441">
              <a:extLst>
                <a:ext uri="{FF2B5EF4-FFF2-40B4-BE49-F238E27FC236}">
                  <a16:creationId xmlns:a16="http://schemas.microsoft.com/office/drawing/2014/main" id="{E32803DC-95CE-4518-93BF-99CD3DCE3BC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5" name="TextBox 22">
              <a:extLst>
                <a:ext uri="{FF2B5EF4-FFF2-40B4-BE49-F238E27FC236}">
                  <a16:creationId xmlns:a16="http://schemas.microsoft.com/office/drawing/2014/main" id="{FFB7C1FA-565B-414C-B11F-B8CC4779E24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448" name="Star: 5 Points 447">
              <a:extLst>
                <a:ext uri="{FF2B5EF4-FFF2-40B4-BE49-F238E27FC236}">
                  <a16:creationId xmlns:a16="http://schemas.microsoft.com/office/drawing/2014/main" id="{F26FC40E-692F-4361-8D1B-1A6B946B5A0E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0" name="TextBox 22">
              <a:extLst>
                <a:ext uri="{FF2B5EF4-FFF2-40B4-BE49-F238E27FC236}">
                  <a16:creationId xmlns:a16="http://schemas.microsoft.com/office/drawing/2014/main" id="{E4800B0F-9871-43D1-8074-0B7E96411D68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451" name="Star: 5 Points 450">
              <a:extLst>
                <a:ext uri="{FF2B5EF4-FFF2-40B4-BE49-F238E27FC236}">
                  <a16:creationId xmlns:a16="http://schemas.microsoft.com/office/drawing/2014/main" id="{0EAE9E5A-7CE8-4CCB-9714-1B855D694303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B60B0390-6506-4894-B0BB-FDADC7EF0B9A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F072F093-D809-46F4-9E7D-13122FD38793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6" name="TextBox 22">
              <a:extLst>
                <a:ext uri="{FF2B5EF4-FFF2-40B4-BE49-F238E27FC236}">
                  <a16:creationId xmlns:a16="http://schemas.microsoft.com/office/drawing/2014/main" id="{4D189B6E-C3A4-4540-A237-D667A442F45F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457" name="Star: 5 Points 456">
              <a:extLst>
                <a:ext uri="{FF2B5EF4-FFF2-40B4-BE49-F238E27FC236}">
                  <a16:creationId xmlns:a16="http://schemas.microsoft.com/office/drawing/2014/main" id="{AD050C53-558B-4341-8C68-4D75AF84F527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9" name="TextBox 22">
              <a:extLst>
                <a:ext uri="{FF2B5EF4-FFF2-40B4-BE49-F238E27FC236}">
                  <a16:creationId xmlns:a16="http://schemas.microsoft.com/office/drawing/2014/main" id="{832EAEE6-B6E6-495E-A9F9-6DBA2C275D9C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21005" y="5136910"/>
            <a:ext cx="8300161" cy="482119"/>
            <a:chOff x="214794" y="3867793"/>
            <a:chExt cx="8300161" cy="482119"/>
          </a:xfrm>
        </p:grpSpPr>
        <p:sp>
          <p:nvSpPr>
            <p:cNvPr id="510" name="Star: 5 Points 509">
              <a:extLst>
                <a:ext uri="{FF2B5EF4-FFF2-40B4-BE49-F238E27FC236}">
                  <a16:creationId xmlns:a16="http://schemas.microsoft.com/office/drawing/2014/main" id="{F79F4C4D-576F-40EC-AE45-51BD0A83C1D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1" name="TextBox 22">
              <a:extLst>
                <a:ext uri="{FF2B5EF4-FFF2-40B4-BE49-F238E27FC236}">
                  <a16:creationId xmlns:a16="http://schemas.microsoft.com/office/drawing/2014/main" id="{59D00F96-1B4A-4FEC-B6B3-A1DACD8AB043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13" name="Star: 5 Points 512">
              <a:extLst>
                <a:ext uri="{FF2B5EF4-FFF2-40B4-BE49-F238E27FC236}">
                  <a16:creationId xmlns:a16="http://schemas.microsoft.com/office/drawing/2014/main" id="{794A392D-E193-424C-827D-54B9A0288703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4" name="TextBox 22">
              <a:extLst>
                <a:ext uri="{FF2B5EF4-FFF2-40B4-BE49-F238E27FC236}">
                  <a16:creationId xmlns:a16="http://schemas.microsoft.com/office/drawing/2014/main" id="{5EDFE2E2-C51D-4461-8514-60E0BFE5D00A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516" name="Star: 5 Points 515">
              <a:extLst>
                <a:ext uri="{FF2B5EF4-FFF2-40B4-BE49-F238E27FC236}">
                  <a16:creationId xmlns:a16="http://schemas.microsoft.com/office/drawing/2014/main" id="{65A24ABF-78D4-45DB-81B8-0BB01D9D6C84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7" name="TextBox 22">
              <a:extLst>
                <a:ext uri="{FF2B5EF4-FFF2-40B4-BE49-F238E27FC236}">
                  <a16:creationId xmlns:a16="http://schemas.microsoft.com/office/drawing/2014/main" id="{77F47D5B-1B86-4C3F-A5C3-186BD3440D8E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519" name="Star: 5 Points 518">
              <a:extLst>
                <a:ext uri="{FF2B5EF4-FFF2-40B4-BE49-F238E27FC236}">
                  <a16:creationId xmlns:a16="http://schemas.microsoft.com/office/drawing/2014/main" id="{577FE983-63FD-426A-8820-5259A043AED7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0" name="TextBox 22">
              <a:extLst>
                <a:ext uri="{FF2B5EF4-FFF2-40B4-BE49-F238E27FC236}">
                  <a16:creationId xmlns:a16="http://schemas.microsoft.com/office/drawing/2014/main" id="{8FC3A10B-73E9-405F-9976-A582A1865F3B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522" name="Star: 5 Points 521">
              <a:extLst>
                <a:ext uri="{FF2B5EF4-FFF2-40B4-BE49-F238E27FC236}">
                  <a16:creationId xmlns:a16="http://schemas.microsoft.com/office/drawing/2014/main" id="{74D9AF55-5883-4F43-9270-200760AC58ED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3" name="TextBox 22">
              <a:extLst>
                <a:ext uri="{FF2B5EF4-FFF2-40B4-BE49-F238E27FC236}">
                  <a16:creationId xmlns:a16="http://schemas.microsoft.com/office/drawing/2014/main" id="{D9A506D2-5535-4B1E-93B8-380C4613AD22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525" name="Star: 5 Points 524">
              <a:extLst>
                <a:ext uri="{FF2B5EF4-FFF2-40B4-BE49-F238E27FC236}">
                  <a16:creationId xmlns:a16="http://schemas.microsoft.com/office/drawing/2014/main" id="{05104E77-61DF-483D-9ACC-BBCD256FB08A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6" name="TextBox 22">
              <a:extLst>
                <a:ext uri="{FF2B5EF4-FFF2-40B4-BE49-F238E27FC236}">
                  <a16:creationId xmlns:a16="http://schemas.microsoft.com/office/drawing/2014/main" id="{C7FBDA3E-3F1C-472D-B6FE-52AA395BD53F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528" name="Star: 5 Points 527">
              <a:extLst>
                <a:ext uri="{FF2B5EF4-FFF2-40B4-BE49-F238E27FC236}">
                  <a16:creationId xmlns:a16="http://schemas.microsoft.com/office/drawing/2014/main" id="{315F216C-A7D5-45CE-AA8D-1E018D3A1829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9" name="TextBox 22">
              <a:extLst>
                <a:ext uri="{FF2B5EF4-FFF2-40B4-BE49-F238E27FC236}">
                  <a16:creationId xmlns:a16="http://schemas.microsoft.com/office/drawing/2014/main" id="{08CA9F05-BC46-4245-95B8-DC9A0FCEA84F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33880" y="5764268"/>
            <a:ext cx="8274761" cy="482119"/>
            <a:chOff x="214794" y="3867793"/>
            <a:chExt cx="8274761" cy="482119"/>
          </a:xfrm>
        </p:grpSpPr>
        <p:sp>
          <p:nvSpPr>
            <p:cNvPr id="600" name="Star: 5 Points 599">
              <a:extLst>
                <a:ext uri="{FF2B5EF4-FFF2-40B4-BE49-F238E27FC236}">
                  <a16:creationId xmlns:a16="http://schemas.microsoft.com/office/drawing/2014/main" id="{ABDA12B7-1957-4EEB-9743-AC444FF40E9A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1" name="TextBox 22">
              <a:extLst>
                <a:ext uri="{FF2B5EF4-FFF2-40B4-BE49-F238E27FC236}">
                  <a16:creationId xmlns:a16="http://schemas.microsoft.com/office/drawing/2014/main" id="{FBD0B20B-B0F6-45CB-8C1C-8C05BFF366E7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02" name="Star: 5 Points 601">
              <a:extLst>
                <a:ext uri="{FF2B5EF4-FFF2-40B4-BE49-F238E27FC236}">
                  <a16:creationId xmlns:a16="http://schemas.microsoft.com/office/drawing/2014/main" id="{F3A7CD85-9DA1-496F-870D-1445C0B82594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3" name="TextBox 22">
              <a:extLst>
                <a:ext uri="{FF2B5EF4-FFF2-40B4-BE49-F238E27FC236}">
                  <a16:creationId xmlns:a16="http://schemas.microsoft.com/office/drawing/2014/main" id="{8212BA8A-3567-42D2-9416-F3173E302B58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604" name="Star: 5 Points 603">
              <a:extLst>
                <a:ext uri="{FF2B5EF4-FFF2-40B4-BE49-F238E27FC236}">
                  <a16:creationId xmlns:a16="http://schemas.microsoft.com/office/drawing/2014/main" id="{6E23E29E-435D-4ABA-884D-43C129124E4A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BC374CB-440A-4F4C-A4C9-449F7F97AC2E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606" name="Star: 5 Points 605">
              <a:extLst>
                <a:ext uri="{FF2B5EF4-FFF2-40B4-BE49-F238E27FC236}">
                  <a16:creationId xmlns:a16="http://schemas.microsoft.com/office/drawing/2014/main" id="{A830A6C2-DFBD-4565-8FB2-EEAFC39CECC2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7" name="TextBox 22">
              <a:extLst>
                <a:ext uri="{FF2B5EF4-FFF2-40B4-BE49-F238E27FC236}">
                  <a16:creationId xmlns:a16="http://schemas.microsoft.com/office/drawing/2014/main" id="{8B87CA7C-C0B5-45FC-B95B-0EAD0BC6B7C6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608" name="Star: 5 Points 607">
              <a:extLst>
                <a:ext uri="{FF2B5EF4-FFF2-40B4-BE49-F238E27FC236}">
                  <a16:creationId xmlns:a16="http://schemas.microsoft.com/office/drawing/2014/main" id="{A86ED986-9564-445E-B33A-BC5F696F27AE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9" name="TextBox 22">
              <a:extLst>
                <a:ext uri="{FF2B5EF4-FFF2-40B4-BE49-F238E27FC236}">
                  <a16:creationId xmlns:a16="http://schemas.microsoft.com/office/drawing/2014/main" id="{B60DC4B9-B4BB-437D-8FEC-8A5C0A2664FA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610" name="Star: 5 Points 609">
              <a:extLst>
                <a:ext uri="{FF2B5EF4-FFF2-40B4-BE49-F238E27FC236}">
                  <a16:creationId xmlns:a16="http://schemas.microsoft.com/office/drawing/2014/main" id="{D62FA048-42A2-4E97-B671-75EF0EAA0685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7E9AAA32-2975-4FA0-8047-AA6D7B523C57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612" name="Star: 5 Points 611">
              <a:extLst>
                <a:ext uri="{FF2B5EF4-FFF2-40B4-BE49-F238E27FC236}">
                  <a16:creationId xmlns:a16="http://schemas.microsoft.com/office/drawing/2014/main" id="{A0804E5D-1AD3-47FA-B1A2-73D4C5763B34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3" name="TextBox 22">
              <a:extLst>
                <a:ext uri="{FF2B5EF4-FFF2-40B4-BE49-F238E27FC236}">
                  <a16:creationId xmlns:a16="http://schemas.microsoft.com/office/drawing/2014/main" id="{86AFBE79-2170-4A20-91BC-AD4AC02EF637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88" idx="0"/>
            <a:endCxn id="302" idx="2"/>
          </p:cNvCxnSpPr>
          <p:nvPr/>
        </p:nvCxnSpPr>
        <p:spPr>
          <a:xfrm flipH="1" flipV="1">
            <a:off x="471848" y="4081192"/>
            <a:ext cx="736943" cy="2264455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27" idx="2"/>
          </p:cNvCxnSpPr>
          <p:nvPr/>
        </p:nvCxnSpPr>
        <p:spPr>
          <a:xfrm flipV="1">
            <a:off x="1996268" y="4080834"/>
            <a:ext cx="378675" cy="22649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594" idx="0"/>
            <a:endCxn id="339" idx="2"/>
          </p:cNvCxnSpPr>
          <p:nvPr/>
        </p:nvCxnSpPr>
        <p:spPr>
          <a:xfrm flipV="1">
            <a:off x="3017352" y="4080670"/>
            <a:ext cx="746221" cy="227143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36" idx="2"/>
          </p:cNvCxnSpPr>
          <p:nvPr/>
        </p:nvCxnSpPr>
        <p:spPr>
          <a:xfrm flipV="1">
            <a:off x="2677659" y="4080834"/>
            <a:ext cx="747429" cy="22712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210207" y="969281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B43A92E-E49F-4B52-A357-F78FA3965A50}"/>
              </a:ext>
            </a:extLst>
          </p:cNvPr>
          <p:cNvGrpSpPr/>
          <p:nvPr/>
        </p:nvGrpSpPr>
        <p:grpSpPr>
          <a:xfrm>
            <a:off x="10888456" y="957745"/>
            <a:ext cx="843415" cy="582633"/>
            <a:chOff x="1727242" y="1217224"/>
            <a:chExt cx="839961" cy="582633"/>
          </a:xfrm>
        </p:grpSpPr>
        <p:sp>
          <p:nvSpPr>
            <p:cNvPr id="458" name="流程图: 决策 47">
              <a:extLst>
                <a:ext uri="{FF2B5EF4-FFF2-40B4-BE49-F238E27FC236}">
                  <a16:creationId xmlns:a16="http://schemas.microsoft.com/office/drawing/2014/main" id="{112F95B0-EDE4-455A-8EF4-46334AD1D2D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54A6DCEF-0079-4116-B11D-C7F2D5D2873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9739172" y="969281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8768562" y="968482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016613" y="973722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983206" y="974579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1007888" y="974603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2061346" y="97544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3145715" y="975444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4154379" y="964263"/>
            <a:ext cx="843415" cy="582633"/>
            <a:chOff x="1850560" y="1217224"/>
            <a:chExt cx="839961" cy="582633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6094923" y="974425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4" idx="0"/>
            <a:endCxn id="191" idx="2"/>
          </p:cNvCxnSpPr>
          <p:nvPr/>
        </p:nvCxnSpPr>
        <p:spPr>
          <a:xfrm flipV="1">
            <a:off x="5514302" y="2929966"/>
            <a:ext cx="99413" cy="3256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51" idx="0"/>
            <a:endCxn id="188" idx="2"/>
          </p:cNvCxnSpPr>
          <p:nvPr/>
        </p:nvCxnSpPr>
        <p:spPr>
          <a:xfrm flipV="1">
            <a:off x="5172842" y="2930185"/>
            <a:ext cx="87713" cy="32552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AC4C0B38-E745-477F-BD27-C89603FC7CC3}"/>
              </a:ext>
            </a:extLst>
          </p:cNvPr>
          <p:cNvCxnSpPr>
            <a:cxnSpLocks/>
            <a:stCxn id="270" idx="0"/>
            <a:endCxn id="194" idx="2"/>
          </p:cNvCxnSpPr>
          <p:nvPr/>
        </p:nvCxnSpPr>
        <p:spPr>
          <a:xfrm flipV="1">
            <a:off x="6459028" y="2930185"/>
            <a:ext cx="76739" cy="32536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7052197" y="2890942"/>
            <a:ext cx="97532" cy="36446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81" idx="0"/>
            <a:endCxn id="164" idx="2"/>
          </p:cNvCxnSpPr>
          <p:nvPr/>
        </p:nvCxnSpPr>
        <p:spPr>
          <a:xfrm flipV="1">
            <a:off x="7462603" y="2938140"/>
            <a:ext cx="113082" cy="31733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289" idx="0"/>
            <a:endCxn id="171" idx="2"/>
          </p:cNvCxnSpPr>
          <p:nvPr/>
        </p:nvCxnSpPr>
        <p:spPr>
          <a:xfrm flipV="1">
            <a:off x="8353583" y="2938140"/>
            <a:ext cx="206297" cy="31632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TextBox 22">
            <a:extLst>
              <a:ext uri="{FF2B5EF4-FFF2-40B4-BE49-F238E27FC236}">
                <a16:creationId xmlns:a16="http://schemas.microsoft.com/office/drawing/2014/main" id="{7ED8E225-547A-4E3E-8B7D-67D23904794C}"/>
              </a:ext>
            </a:extLst>
          </p:cNvPr>
          <p:cNvSpPr txBox="1"/>
          <p:nvPr/>
        </p:nvSpPr>
        <p:spPr>
          <a:xfrm>
            <a:off x="8434806" y="3467634"/>
            <a:ext cx="65067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R23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CAEE7A81-3D15-49FA-B0B2-238F9C54E8DF}"/>
              </a:ext>
            </a:extLst>
          </p:cNvPr>
          <p:cNvSpPr/>
          <p:nvPr/>
        </p:nvSpPr>
        <p:spPr>
          <a:xfrm>
            <a:off x="9062624" y="326012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2" name="TextBox 22">
            <a:extLst>
              <a:ext uri="{FF2B5EF4-FFF2-40B4-BE49-F238E27FC236}">
                <a16:creationId xmlns:a16="http://schemas.microsoft.com/office/drawing/2014/main" id="{6FAC41F8-F821-4387-8CD8-576D95BE904D}"/>
              </a:ext>
            </a:extLst>
          </p:cNvPr>
          <p:cNvSpPr txBox="1"/>
          <p:nvPr/>
        </p:nvSpPr>
        <p:spPr>
          <a:xfrm>
            <a:off x="8770435" y="3464782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BA4FB627-0330-4C8C-9C41-58E00ECFF437}"/>
              </a:ext>
            </a:extLst>
          </p:cNvPr>
          <p:cNvSpPr/>
          <p:nvPr/>
        </p:nvSpPr>
        <p:spPr>
          <a:xfrm>
            <a:off x="8674179" y="326264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5D45B91-1AC3-4100-9FDD-EB87E9E8944B}"/>
              </a:ext>
            </a:extLst>
          </p:cNvPr>
          <p:cNvSpPr/>
          <p:nvPr/>
        </p:nvSpPr>
        <p:spPr>
          <a:xfrm>
            <a:off x="9380501" y="3259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8" name="TextBox 22">
            <a:extLst>
              <a:ext uri="{FF2B5EF4-FFF2-40B4-BE49-F238E27FC236}">
                <a16:creationId xmlns:a16="http://schemas.microsoft.com/office/drawing/2014/main" id="{22DE68A9-554F-48C8-B5D1-B6C913756BE9}"/>
              </a:ext>
            </a:extLst>
          </p:cNvPr>
          <p:cNvSpPr txBox="1"/>
          <p:nvPr/>
        </p:nvSpPr>
        <p:spPr>
          <a:xfrm>
            <a:off x="9050212" y="3463746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566" idx="0"/>
            <a:endCxn id="176" idx="2"/>
          </p:cNvCxnSpPr>
          <p:nvPr/>
        </p:nvCxnSpPr>
        <p:spPr>
          <a:xfrm flipV="1">
            <a:off x="9478034" y="2930125"/>
            <a:ext cx="66230" cy="32895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2" name="Rectangle 571">
            <a:extLst>
              <a:ext uri="{FF2B5EF4-FFF2-40B4-BE49-F238E27FC236}">
                <a16:creationId xmlns:a16="http://schemas.microsoft.com/office/drawing/2014/main" id="{4BF4B8F7-2119-4FA7-A3C1-1EBDDEEA19F1}"/>
              </a:ext>
            </a:extLst>
          </p:cNvPr>
          <p:cNvSpPr/>
          <p:nvPr/>
        </p:nvSpPr>
        <p:spPr>
          <a:xfrm>
            <a:off x="21964" y="1512253"/>
            <a:ext cx="12066870" cy="895726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2688853F-E231-47BD-8527-1C1F419D7A87}"/>
              </a:ext>
            </a:extLst>
          </p:cNvPr>
          <p:cNvSpPr txBox="1"/>
          <p:nvPr/>
        </p:nvSpPr>
        <p:spPr>
          <a:xfrm>
            <a:off x="8478698" y="1846907"/>
            <a:ext cx="388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altLang="zh-CN" dirty="0">
                <a:solidFill>
                  <a:srgbClr val="C00000"/>
                </a:solidFill>
              </a:rPr>
              <a:t>uppose the same with CDX707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2082996A-4FAA-4EF1-9862-60007A6BE046}"/>
              </a:ext>
            </a:extLst>
          </p:cNvPr>
          <p:cNvSpPr/>
          <p:nvPr/>
        </p:nvSpPr>
        <p:spPr>
          <a:xfrm>
            <a:off x="9718409" y="32663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8" name="TextBox 22">
            <a:extLst>
              <a:ext uri="{FF2B5EF4-FFF2-40B4-BE49-F238E27FC236}">
                <a16:creationId xmlns:a16="http://schemas.microsoft.com/office/drawing/2014/main" id="{61865566-1C70-4E74-A3D5-AD8538FA26B9}"/>
              </a:ext>
            </a:extLst>
          </p:cNvPr>
          <p:cNvSpPr txBox="1"/>
          <p:nvPr/>
        </p:nvSpPr>
        <p:spPr>
          <a:xfrm>
            <a:off x="9403360" y="3471007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0" name="Star: 5 Points 579">
            <a:extLst>
              <a:ext uri="{FF2B5EF4-FFF2-40B4-BE49-F238E27FC236}">
                <a16:creationId xmlns:a16="http://schemas.microsoft.com/office/drawing/2014/main" id="{B16FE424-81B3-49E3-A98B-65E3EAB54DF6}"/>
              </a:ext>
            </a:extLst>
          </p:cNvPr>
          <p:cNvSpPr/>
          <p:nvPr/>
        </p:nvSpPr>
        <p:spPr>
          <a:xfrm>
            <a:off x="10060918" y="32658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2" name="TextBox 22">
            <a:extLst>
              <a:ext uri="{FF2B5EF4-FFF2-40B4-BE49-F238E27FC236}">
                <a16:creationId xmlns:a16="http://schemas.microsoft.com/office/drawing/2014/main" id="{A0E20282-2976-4515-81F9-892FE6A91813}"/>
              </a:ext>
            </a:extLst>
          </p:cNvPr>
          <p:cNvSpPr txBox="1"/>
          <p:nvPr/>
        </p:nvSpPr>
        <p:spPr>
          <a:xfrm>
            <a:off x="9745869" y="3470518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4" name="Star: 5 Points 583">
            <a:extLst>
              <a:ext uri="{FF2B5EF4-FFF2-40B4-BE49-F238E27FC236}">
                <a16:creationId xmlns:a16="http://schemas.microsoft.com/office/drawing/2014/main" id="{55D31EAC-7685-407B-9D51-C0E25C9C91AA}"/>
              </a:ext>
            </a:extLst>
          </p:cNvPr>
          <p:cNvSpPr/>
          <p:nvPr/>
        </p:nvSpPr>
        <p:spPr>
          <a:xfrm>
            <a:off x="1038754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6" name="TextBox 22">
            <a:extLst>
              <a:ext uri="{FF2B5EF4-FFF2-40B4-BE49-F238E27FC236}">
                <a16:creationId xmlns:a16="http://schemas.microsoft.com/office/drawing/2014/main" id="{26CAD226-8592-4326-AE5B-CC7D5FA9E069}"/>
              </a:ext>
            </a:extLst>
          </p:cNvPr>
          <p:cNvSpPr txBox="1"/>
          <p:nvPr/>
        </p:nvSpPr>
        <p:spPr>
          <a:xfrm>
            <a:off x="1007249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7" name="Star: 5 Points 586">
            <a:extLst>
              <a:ext uri="{FF2B5EF4-FFF2-40B4-BE49-F238E27FC236}">
                <a16:creationId xmlns:a16="http://schemas.microsoft.com/office/drawing/2014/main" id="{6A91FFAA-509E-4B14-878B-F859F255E38A}"/>
              </a:ext>
            </a:extLst>
          </p:cNvPr>
          <p:cNvSpPr/>
          <p:nvPr/>
        </p:nvSpPr>
        <p:spPr>
          <a:xfrm>
            <a:off x="10714168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TextBox 22">
            <a:extLst>
              <a:ext uri="{FF2B5EF4-FFF2-40B4-BE49-F238E27FC236}">
                <a16:creationId xmlns:a16="http://schemas.microsoft.com/office/drawing/2014/main" id="{A62E94F1-6FC8-44E3-A27A-B042D72C9C9E}"/>
              </a:ext>
            </a:extLst>
          </p:cNvPr>
          <p:cNvSpPr txBox="1"/>
          <p:nvPr/>
        </p:nvSpPr>
        <p:spPr>
          <a:xfrm>
            <a:off x="10399119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E10E9D07-2BCE-4E55-8C50-A67C119153B5}"/>
              </a:ext>
            </a:extLst>
          </p:cNvPr>
          <p:cNvSpPr/>
          <p:nvPr/>
        </p:nvSpPr>
        <p:spPr>
          <a:xfrm>
            <a:off x="1107315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4" name="TextBox 22">
            <a:extLst>
              <a:ext uri="{FF2B5EF4-FFF2-40B4-BE49-F238E27FC236}">
                <a16:creationId xmlns:a16="http://schemas.microsoft.com/office/drawing/2014/main" id="{765EF9D7-055A-45AD-892F-8A058D6151E6}"/>
              </a:ext>
            </a:extLst>
          </p:cNvPr>
          <p:cNvSpPr txBox="1"/>
          <p:nvPr/>
        </p:nvSpPr>
        <p:spPr>
          <a:xfrm>
            <a:off x="1086478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R30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87" idx="0"/>
            <a:endCxn id="458" idx="2"/>
          </p:cNvCxnSpPr>
          <p:nvPr/>
        </p:nvCxnSpPr>
        <p:spPr>
          <a:xfrm flipV="1">
            <a:off x="10811701" y="1308424"/>
            <a:ext cx="498464" cy="195015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3839697" y="2927010"/>
            <a:ext cx="81783" cy="328721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307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CX707 SW Release Requirement for MRD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D03DDF-6188-48DC-870C-4E5CAD734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18360"/>
              </p:ext>
            </p:extLst>
          </p:nvPr>
        </p:nvGraphicFramePr>
        <p:xfrm>
          <a:off x="1182255" y="1569403"/>
          <a:ext cx="9580995" cy="3719194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1426805">
                  <a:extLst>
                    <a:ext uri="{9D8B030D-6E8A-4147-A177-3AD203B41FA5}">
                      <a16:colId xmlns:a16="http://schemas.microsoft.com/office/drawing/2014/main" val="445650305"/>
                    </a:ext>
                  </a:extLst>
                </a:gridCol>
                <a:gridCol w="2001094">
                  <a:extLst>
                    <a:ext uri="{9D8B030D-6E8A-4147-A177-3AD203B41FA5}">
                      <a16:colId xmlns:a16="http://schemas.microsoft.com/office/drawing/2014/main" val="1490088526"/>
                    </a:ext>
                  </a:extLst>
                </a:gridCol>
                <a:gridCol w="1783506">
                  <a:extLst>
                    <a:ext uri="{9D8B030D-6E8A-4147-A177-3AD203B41FA5}">
                      <a16:colId xmlns:a16="http://schemas.microsoft.com/office/drawing/2014/main" val="1920529207"/>
                    </a:ext>
                  </a:extLst>
                </a:gridCol>
                <a:gridCol w="1316228">
                  <a:extLst>
                    <a:ext uri="{9D8B030D-6E8A-4147-A177-3AD203B41FA5}">
                      <a16:colId xmlns:a16="http://schemas.microsoft.com/office/drawing/2014/main" val="2079284094"/>
                    </a:ext>
                  </a:extLst>
                </a:gridCol>
                <a:gridCol w="3053362">
                  <a:extLst>
                    <a:ext uri="{9D8B030D-6E8A-4147-A177-3AD203B41FA5}">
                      <a16:colId xmlns:a16="http://schemas.microsoft.com/office/drawing/2014/main" val="1970073806"/>
                    </a:ext>
                  </a:extLst>
                </a:gridCol>
              </a:tblGrid>
              <a:tr h="5443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R-Event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Software Maturity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Corresponding Milestone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Release Due Date</a:t>
                      </a:r>
                      <a:r>
                        <a:rPr lang="en-US" sz="1000" u="none" strike="noStrike" baseline="30000">
                          <a:effectLst/>
                        </a:rPr>
                        <a:t>*1)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Build Support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5752117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TPB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verified on component level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TPV BB MRD - 1 week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9/9/2019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TPV BB and TPV T&amp;C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3383434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TP3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TDC - 2weeks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1/22/2021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TDC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46631421"/>
                  </a:ext>
                </a:extLst>
              </a:tr>
              <a:tr h="423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beta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System test on engineering prototype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eBB</a:t>
                      </a:r>
                      <a:r>
                        <a:rPr lang="en-US" sz="1000" u="none" strike="noStrike" dirty="0">
                          <a:effectLst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8/6/2021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Support FDJ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5543624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verified on component level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BB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10/27/2021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&lt;DCV BB&gt; MRD and HiL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7923076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Updates Release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T/C MRD - 4 weeks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11/24/2021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&lt;T/C&gt;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3144516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- 2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1/5/2022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7682996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DCV+ 4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2/16/2022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Breadboard update, DCV vehicles 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72682984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Feature DV complete.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4/18/2022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DCV vehicles update for PEC Sign-off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1860916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Feature DV signed 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5/30/2022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DCV vehicles update for FEC Sign-off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278478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TT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7/6/2022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&lt;TT&gt;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87281179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PP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9/21/2022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&lt;PP&gt;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87592921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MP1/J1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12/6/2022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Support &lt;MP1&gt;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0749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542632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7105</TotalTime>
  <Words>1816</Words>
  <Application>Microsoft Office PowerPoint</Application>
  <PresentationFormat>Widescreen</PresentationFormat>
  <Paragraphs>1187</Paragraphs>
  <Slides>8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Ford Antenna Light</vt:lpstr>
      <vt:lpstr>Ford Antenna Medium</vt:lpstr>
      <vt:lpstr>Corp Presentations 2018</vt:lpstr>
      <vt:lpstr>Custom Design</vt:lpstr>
      <vt:lpstr>Phase5 SW Release Plan</vt:lpstr>
      <vt:lpstr>Phase 5 Vehicles Timeline </vt:lpstr>
      <vt:lpstr>Phase5 FIP Tracking</vt:lpstr>
      <vt:lpstr>CDX707 SW Release Plan  </vt:lpstr>
      <vt:lpstr>CDX707 SW Release Plan—HMI Risk  </vt:lpstr>
      <vt:lpstr>CDX707 HMI Release Plan--HMI  </vt:lpstr>
      <vt:lpstr>CDX747 SW Release Plan--TBD  </vt:lpstr>
      <vt:lpstr>CX707 SW Release Requirement for MRD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Zhou, Jiajia (J.)</cp:lastModifiedBy>
  <cp:revision>253</cp:revision>
  <cp:lastPrinted>2019-07-19T08:55:20Z</cp:lastPrinted>
  <dcterms:created xsi:type="dcterms:W3CDTF">2019-07-11T00:48:49Z</dcterms:created>
  <dcterms:modified xsi:type="dcterms:W3CDTF">2021-02-05T09:44:38Z</dcterms:modified>
</cp:coreProperties>
</file>