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26"/>
  </p:notesMasterIdLst>
  <p:handoutMasterIdLst>
    <p:handoutMasterId r:id="rId27"/>
  </p:handoutMasterIdLst>
  <p:sldIdLst>
    <p:sldId id="262" r:id="rId3"/>
    <p:sldId id="313" r:id="rId4"/>
    <p:sldId id="438" r:id="rId5"/>
    <p:sldId id="1153" r:id="rId6"/>
    <p:sldId id="1156" r:id="rId7"/>
    <p:sldId id="1157" r:id="rId8"/>
    <p:sldId id="1098" r:id="rId9"/>
    <p:sldId id="1114" r:id="rId10"/>
    <p:sldId id="432" r:id="rId11"/>
    <p:sldId id="1095" r:id="rId12"/>
    <p:sldId id="1145" r:id="rId13"/>
    <p:sldId id="487" r:id="rId14"/>
    <p:sldId id="1117" r:id="rId15"/>
    <p:sldId id="1146" r:id="rId16"/>
    <p:sldId id="1147" r:id="rId17"/>
    <p:sldId id="1127" r:id="rId18"/>
    <p:sldId id="1143" r:id="rId19"/>
    <p:sldId id="1136" r:id="rId20"/>
    <p:sldId id="1142" r:id="rId21"/>
    <p:sldId id="1141" r:id="rId22"/>
    <p:sldId id="1139" r:id="rId23"/>
    <p:sldId id="1125" r:id="rId24"/>
    <p:sldId id="1119" r:id="rId2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61" autoAdjust="0"/>
    <p:restoredTop sz="93878" autoAdjust="0"/>
  </p:normalViewPr>
  <p:slideViewPr>
    <p:cSldViewPr snapToGrid="0">
      <p:cViewPr>
        <p:scale>
          <a:sx n="75" d="100"/>
          <a:sy n="75" d="100"/>
        </p:scale>
        <p:origin x="882" y="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88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0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3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9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Zhou, James Chen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March 3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070095" y="632357"/>
            <a:ext cx="5541819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SYNC+ Phase5 HMI UX</a:t>
            </a:r>
            <a:r>
              <a:rPr lang="en-US" altLang="zh-CN" sz="3200" dirty="0"/>
              <a:t> Issue &amp; Risk Update</a:t>
            </a:r>
            <a:endParaRPr lang="en-US" sz="6000" b="0" dirty="0">
              <a:solidFill>
                <a:schemeClr val="tx1"/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9379494" y="5404542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Julia Zhu,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Feb 25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30" name="Picture 2" descr="Image result for å¯¹å·">
            <a:extLst>
              <a:ext uri="{FF2B5EF4-FFF2-40B4-BE49-F238E27FC236}">
                <a16:creationId xmlns:a16="http://schemas.microsoft.com/office/drawing/2014/main" id="{6E6CB7D2-9EB0-4042-8115-1B35C8B3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445" y="4513794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05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531" y="147442"/>
            <a:ext cx="10752307" cy="57912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BD15A4-E740-4852-8A84-AF1B1A53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97" y="679606"/>
            <a:ext cx="9273593" cy="22021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C9F80E83-879F-4D86-9297-4E78E4D2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828" y="3176781"/>
            <a:ext cx="5678167" cy="22002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AE3E0EDD-ED8D-477D-AED3-85C04A794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1" y="2957465"/>
            <a:ext cx="5472978" cy="382974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9" name="Rectangle 368">
            <a:extLst>
              <a:ext uri="{FF2B5EF4-FFF2-40B4-BE49-F238E27FC236}">
                <a16:creationId xmlns:a16="http://schemas.microsoft.com/office/drawing/2014/main" id="{FF5611D0-8421-477A-ACC6-E51CF3D8D6B4}"/>
              </a:ext>
            </a:extLst>
          </p:cNvPr>
          <p:cNvSpPr/>
          <p:nvPr/>
        </p:nvSpPr>
        <p:spPr>
          <a:xfrm>
            <a:off x="4508543" y="374152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PIPELINE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569CB79-C5ED-4342-8688-C9AC85A83BB5}"/>
              </a:ext>
            </a:extLst>
          </p:cNvPr>
          <p:cNvSpPr/>
          <p:nvPr/>
        </p:nvSpPr>
        <p:spPr>
          <a:xfrm>
            <a:off x="7497207" y="2829209"/>
            <a:ext cx="2550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 dirty="0">
                <a:solidFill>
                  <a:srgbClr val="0070C0"/>
                </a:solidFill>
                <a:latin typeface="Arial" panose="020B0604020202020204"/>
              </a:rPr>
              <a:t>Hero Screen and UI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848FA4E8-1BD5-4FFC-B16D-424BF2FBADEE}"/>
              </a:ext>
            </a:extLst>
          </p:cNvPr>
          <p:cNvSpPr/>
          <p:nvPr/>
        </p:nvSpPr>
        <p:spPr>
          <a:xfrm>
            <a:off x="3635227" y="354757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UE</a:t>
            </a:r>
          </a:p>
        </p:txBody>
      </p:sp>
      <p:sp>
        <p:nvSpPr>
          <p:cNvPr id="376" name="Content Placeholder 2">
            <a:extLst>
              <a:ext uri="{FF2B5EF4-FFF2-40B4-BE49-F238E27FC236}">
                <a16:creationId xmlns:a16="http://schemas.microsoft.com/office/drawing/2014/main" id="{15407EA7-28CF-4297-A64C-7A328A14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50" y="764850"/>
            <a:ext cx="3347941" cy="205224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zh-CN" b="1" dirty="0"/>
              <a:t>HW/SW Timing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zh-CN" b="1" dirty="0"/>
              <a:t>UE-&gt;Hero Screen-&gt;UI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zh-CN" b="1" dirty="0"/>
              <a:t>Pipe Line -Coding</a:t>
            </a:r>
          </a:p>
          <a:p>
            <a:pPr marL="0" indent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altLang="zh-CN" b="1" dirty="0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293C59D-6258-4A91-955A-1656C17BFF3B}"/>
              </a:ext>
            </a:extLst>
          </p:cNvPr>
          <p:cNvSpPr/>
          <p:nvPr/>
        </p:nvSpPr>
        <p:spPr>
          <a:xfrm>
            <a:off x="6924439" y="611798"/>
            <a:ext cx="1656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Timing Plan</a:t>
            </a:r>
          </a:p>
        </p:txBody>
      </p:sp>
      <p:pic>
        <p:nvPicPr>
          <p:cNvPr id="380" name="Picture 379">
            <a:extLst>
              <a:ext uri="{FF2B5EF4-FFF2-40B4-BE49-F238E27FC236}">
                <a16:creationId xmlns:a16="http://schemas.microsoft.com/office/drawing/2014/main" id="{B2730556-4762-414D-8EAD-EAB0BBC63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77010"/>
            <a:ext cx="2802415" cy="132541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55" name="Picture 2054">
            <a:extLst>
              <a:ext uri="{FF2B5EF4-FFF2-40B4-BE49-F238E27FC236}">
                <a16:creationId xmlns:a16="http://schemas.microsoft.com/office/drawing/2014/main" id="{32C41AC2-8495-48ED-A73E-269EA1413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9636" y="5377009"/>
            <a:ext cx="2806354" cy="132541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955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531" y="147442"/>
            <a:ext cx="10752307" cy="57912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</a:t>
            </a:r>
            <a:r>
              <a:rPr lang="en-US" altLang="zh-CN" dirty="0">
                <a:solidFill>
                  <a:srgbClr val="002060"/>
                </a:solidFill>
              </a:rPr>
              <a:t>re-DV/EMC Validation Mode and FIP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4A3997-F28F-4043-8DE0-E62C65523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695" y="763492"/>
            <a:ext cx="5255853" cy="12763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zh-CN" b="1" dirty="0"/>
              <a:t>Pre-EMC: Audio/Camera/BT/Ethernet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zh-CN" b="1" dirty="0"/>
              <a:t>Pre-DV: Nav/Audio/Media/VR/BT/Bezel </a:t>
            </a:r>
            <a:r>
              <a:rPr lang="en-US" altLang="zh-CN" b="1" dirty="0" err="1"/>
              <a:t>Diag</a:t>
            </a:r>
            <a:r>
              <a:rPr lang="en-US" altLang="zh-CN" b="1" dirty="0"/>
              <a:t>/DLNA</a:t>
            </a:r>
          </a:p>
          <a:p>
            <a:pPr marL="0" indent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altLang="zh-C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59F86-5049-49CD-B3E9-32649D18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222" y="895622"/>
            <a:ext cx="4253821" cy="3168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6CEEFB-4D37-4758-A864-9718B1AA6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57" y="2143576"/>
            <a:ext cx="7530225" cy="35852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70DFAD-8C69-44C9-A36B-A0393245D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517" y="4415468"/>
            <a:ext cx="6940773" cy="213773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D20E9D-B302-45D6-A74B-512718096079}"/>
              </a:ext>
            </a:extLst>
          </p:cNvPr>
          <p:cNvSpPr/>
          <p:nvPr/>
        </p:nvSpPr>
        <p:spPr>
          <a:xfrm>
            <a:off x="135957" y="1743466"/>
            <a:ext cx="1656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2243F7-54BC-4795-B265-8A2132775BE7}"/>
              </a:ext>
            </a:extLst>
          </p:cNvPr>
          <p:cNvSpPr/>
          <p:nvPr/>
        </p:nvSpPr>
        <p:spPr>
          <a:xfrm>
            <a:off x="7802222" y="555484"/>
            <a:ext cx="1656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EMC M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ode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49D61-3813-40FC-81F1-CCDEF5C13D69}"/>
              </a:ext>
            </a:extLst>
          </p:cNvPr>
          <p:cNvSpPr/>
          <p:nvPr/>
        </p:nvSpPr>
        <p:spPr>
          <a:xfrm>
            <a:off x="5350700" y="5537836"/>
            <a:ext cx="1656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DV M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ode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8693C16-FD8C-4695-9FA1-423E2FDF7C48}"/>
              </a:ext>
            </a:extLst>
          </p:cNvPr>
          <p:cNvSpPr/>
          <p:nvPr/>
        </p:nvSpPr>
        <p:spPr>
          <a:xfrm rot="19264287">
            <a:off x="6780254" y="1474755"/>
            <a:ext cx="740079" cy="265760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00779311-5B7C-4D8F-A9A6-6A4BDE70AB34}"/>
              </a:ext>
            </a:extLst>
          </p:cNvPr>
          <p:cNvSpPr/>
          <p:nvPr/>
        </p:nvSpPr>
        <p:spPr>
          <a:xfrm rot="2739054">
            <a:off x="4764935" y="5128101"/>
            <a:ext cx="740079" cy="265760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15583" y="368677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4443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298976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586558" y="320991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2414030" y="255109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1998635" y="28824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</p:cNvCxnSpPr>
          <p:nvPr/>
        </p:nvCxnSpPr>
        <p:spPr>
          <a:xfrm flipV="1">
            <a:off x="2570195" y="1350737"/>
            <a:ext cx="209388" cy="12003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4085110" y="2561805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</p:cNvCxnSpPr>
          <p:nvPr/>
        </p:nvCxnSpPr>
        <p:spPr>
          <a:xfrm flipV="1">
            <a:off x="4068075" y="1350062"/>
            <a:ext cx="420303" cy="133582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5130448" y="256358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</a:t>
              </a: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5444955" y="1363216"/>
            <a:ext cx="389523" cy="120036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5802119" y="25717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5573207" y="289435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</p:cNvCxnSpPr>
          <p:nvPr/>
        </p:nvCxnSpPr>
        <p:spPr>
          <a:xfrm flipV="1">
            <a:off x="5958284" y="1363985"/>
            <a:ext cx="422645" cy="120776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6188885" y="25717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752590" y="289435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</p:cNvCxnSpPr>
          <p:nvPr/>
        </p:nvCxnSpPr>
        <p:spPr>
          <a:xfrm flipV="1">
            <a:off x="6345050" y="1323697"/>
            <a:ext cx="357860" cy="124805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</p:cNvCxnSpPr>
          <p:nvPr/>
        </p:nvCxnSpPr>
        <p:spPr>
          <a:xfrm flipV="1">
            <a:off x="7208595" y="1331571"/>
            <a:ext cx="214630" cy="124018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7052430" y="25717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6591686" y="2894356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7922514" y="258659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7840089" y="2917910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12/06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16" idx="2"/>
          </p:cNvCxnSpPr>
          <p:nvPr/>
        </p:nvCxnSpPr>
        <p:spPr>
          <a:xfrm flipV="1">
            <a:off x="8078679" y="1363216"/>
            <a:ext cx="549799" cy="122338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07079" y="486435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99057" y="5211511"/>
            <a:ext cx="1606530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UE Plan- Jan.15 Update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3463545" y="256379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979671" y="289511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3755745" y="25635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3652052" y="289489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4662557" y="256379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4612110" y="2895110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A0 PCBA 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01/25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09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09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09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093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2166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0938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2166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09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0955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0955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0955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218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20938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2166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99659" y="32093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2166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0953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2181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0953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2181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093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216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092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215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092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215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0936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216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0936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216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092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215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0929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215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085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208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0828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902901" y="3420564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173" idx="0"/>
            <a:endCxn id="133" idx="2"/>
          </p:cNvCxnSpPr>
          <p:nvPr/>
        </p:nvCxnSpPr>
        <p:spPr>
          <a:xfrm flipV="1">
            <a:off x="2455032" y="2871305"/>
            <a:ext cx="18648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6B954A4-CDF7-4DF4-BF27-59F0B3310FAF}"/>
              </a:ext>
            </a:extLst>
          </p:cNvPr>
          <p:cNvCxnSpPr>
            <a:cxnSpLocks/>
            <a:stCxn id="242" idx="0"/>
            <a:endCxn id="143" idx="2"/>
          </p:cNvCxnSpPr>
          <p:nvPr/>
        </p:nvCxnSpPr>
        <p:spPr>
          <a:xfrm flipV="1">
            <a:off x="4155322" y="2882011"/>
            <a:ext cx="99662" cy="32737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28978D7-6A0B-47CE-B333-B4882D2F6807}"/>
              </a:ext>
            </a:extLst>
          </p:cNvPr>
          <p:cNvCxnSpPr>
            <a:cxnSpLocks/>
            <a:stCxn id="234" idx="0"/>
            <a:endCxn id="191" idx="3"/>
          </p:cNvCxnSpPr>
          <p:nvPr/>
        </p:nvCxnSpPr>
        <p:spPr>
          <a:xfrm flipV="1">
            <a:off x="3839697" y="2883786"/>
            <a:ext cx="168728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249A18C7-157F-4E14-906B-08CFD5EB67DB}"/>
              </a:ext>
            </a:extLst>
          </p:cNvPr>
          <p:cNvCxnSpPr>
            <a:cxnSpLocks/>
            <a:stCxn id="231" idx="0"/>
            <a:endCxn id="188" idx="3"/>
          </p:cNvCxnSpPr>
          <p:nvPr/>
        </p:nvCxnSpPr>
        <p:spPr>
          <a:xfrm flipV="1">
            <a:off x="3499551" y="2884005"/>
            <a:ext cx="216674" cy="3255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73C2997-F829-4C83-A76C-417E50179041}"/>
              </a:ext>
            </a:extLst>
          </p:cNvPr>
          <p:cNvCxnSpPr>
            <a:cxnSpLocks/>
            <a:stCxn id="245" idx="0"/>
            <a:endCxn id="194" idx="2"/>
          </p:cNvCxnSpPr>
          <p:nvPr/>
        </p:nvCxnSpPr>
        <p:spPr>
          <a:xfrm flipV="1">
            <a:off x="4497192" y="2884005"/>
            <a:ext cx="225015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F51D86E-791C-46FC-B75D-DC06E77C00F1}"/>
              </a:ext>
            </a:extLst>
          </p:cNvPr>
          <p:cNvCxnSpPr>
            <a:cxnSpLocks/>
            <a:stCxn id="251" idx="0"/>
            <a:endCxn id="153" idx="2"/>
          </p:cNvCxnSpPr>
          <p:nvPr/>
        </p:nvCxnSpPr>
        <p:spPr>
          <a:xfrm flipV="1">
            <a:off x="5172842" y="2883787"/>
            <a:ext cx="175598" cy="3257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EDE923B-DD76-46F0-994C-D92FAFF08E84}"/>
              </a:ext>
            </a:extLst>
          </p:cNvPr>
          <p:cNvCxnSpPr>
            <a:cxnSpLocks/>
            <a:stCxn id="257" idx="0"/>
            <a:endCxn id="159" idx="3"/>
          </p:cNvCxnSpPr>
          <p:nvPr/>
        </p:nvCxnSpPr>
        <p:spPr>
          <a:xfrm flipV="1">
            <a:off x="5807067" y="2891960"/>
            <a:ext cx="247732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3885387-415F-421C-B509-000F7BA64E4B}"/>
              </a:ext>
            </a:extLst>
          </p:cNvPr>
          <p:cNvCxnSpPr>
            <a:cxnSpLocks/>
            <a:stCxn id="277" idx="0"/>
            <a:endCxn id="171" idx="3"/>
          </p:cNvCxnSpPr>
          <p:nvPr/>
        </p:nvCxnSpPr>
        <p:spPr>
          <a:xfrm flipV="1">
            <a:off x="7052197" y="2891960"/>
            <a:ext cx="25291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</p:cNvCxnSpPr>
          <p:nvPr/>
        </p:nvCxnSpPr>
        <p:spPr>
          <a:xfrm flipV="1">
            <a:off x="6117997" y="2871305"/>
            <a:ext cx="272672" cy="33791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B3B7A03-77AE-4556-91CD-5E443A945570}"/>
              </a:ext>
            </a:extLst>
          </p:cNvPr>
          <p:cNvCxnSpPr>
            <a:cxnSpLocks/>
            <a:stCxn id="286" idx="0"/>
            <a:endCxn id="176" idx="2"/>
          </p:cNvCxnSpPr>
          <p:nvPr/>
        </p:nvCxnSpPr>
        <p:spPr>
          <a:xfrm flipV="1">
            <a:off x="7861549" y="2906805"/>
            <a:ext cx="120615" cy="30175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21613"/>
            <a:ext cx="8350961" cy="482119"/>
            <a:chOff x="214794" y="3867793"/>
            <a:chExt cx="83509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1344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1372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1446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1438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1453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1453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1438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1438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1455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1470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1470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1455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1455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1471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1471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1471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1471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14554"/>
            <a:ext cx="271191" cy="414769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1455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1471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1471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1471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15077"/>
            <a:ext cx="338035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46696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3710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039997" y="4949542"/>
            <a:ext cx="80800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05/05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230903" y="47455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20550" y="4956359"/>
            <a:ext cx="74673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 algn="ctr">
              <a:defRPr/>
            </a:pPr>
            <a:r>
              <a:rPr lang="en-US" altLang="zh-CN" sz="600" dirty="0"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-&gt;07/15(TBC)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764514" y="475190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547643" y="4946115"/>
            <a:ext cx="640642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07/30-&gt;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09/01(TBC)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173877" y="475190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75501" y="4944043"/>
            <a:ext cx="71623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08/31-&gt;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10/15(TBC)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Plan—HMI Risk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647209" y="1515820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10-08/05</a:t>
            </a:r>
            <a:endParaRPr lang="en-US" sz="7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10/25-12/15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48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1175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4741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08737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25863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4879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07694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251925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085890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70" idx="0"/>
            <a:endCxn id="35" idx="2"/>
          </p:cNvCxnSpPr>
          <p:nvPr/>
        </p:nvCxnSpPr>
        <p:spPr>
          <a:xfrm flipH="1" flipV="1">
            <a:off x="1332555" y="4060156"/>
            <a:ext cx="210763" cy="68529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328436" y="4034654"/>
            <a:ext cx="46507" cy="71091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271410" y="4034637"/>
            <a:ext cx="1159364" cy="71727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862047" y="4034490"/>
            <a:ext cx="901526" cy="71741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E0C2D1B-1D2E-4993-9E43-421CE64C8506}"/>
              </a:ext>
            </a:extLst>
          </p:cNvPr>
          <p:cNvSpPr/>
          <p:nvPr/>
        </p:nvSpPr>
        <p:spPr>
          <a:xfrm>
            <a:off x="397564" y="3828219"/>
            <a:ext cx="1869982" cy="231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36D8BECA-C0CE-4755-8014-10CFCD860D88}"/>
              </a:ext>
            </a:extLst>
          </p:cNvPr>
          <p:cNvSpPr/>
          <p:nvPr/>
        </p:nvSpPr>
        <p:spPr>
          <a:xfrm>
            <a:off x="2315445" y="3834246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B86A47BB-24A2-4D10-82AD-3554EDDE715A}"/>
              </a:ext>
            </a:extLst>
          </p:cNvPr>
          <p:cNvSpPr/>
          <p:nvPr/>
        </p:nvSpPr>
        <p:spPr>
          <a:xfrm>
            <a:off x="3680128" y="382860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588E8A71-EBE2-4604-A214-3463F4B8E4A6}"/>
              </a:ext>
            </a:extLst>
          </p:cNvPr>
          <p:cNvSpPr/>
          <p:nvPr/>
        </p:nvSpPr>
        <p:spPr>
          <a:xfrm>
            <a:off x="4365661" y="382860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FD1436-0A77-4E03-A524-6652426C00DA}"/>
              </a:ext>
            </a:extLst>
          </p:cNvPr>
          <p:cNvSpPr txBox="1"/>
          <p:nvPr/>
        </p:nvSpPr>
        <p:spPr>
          <a:xfrm>
            <a:off x="4056599" y="5636842"/>
            <a:ext cx="2847084" cy="554793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Issue1: </a:t>
            </a:r>
          </a:p>
          <a:p>
            <a:pPr algn="l"/>
            <a:r>
              <a:rPr lang="en-US" altLang="zh-CN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Cluster UX will be released by UPV2</a:t>
            </a:r>
            <a:r>
              <a:rPr lang="zh-CN" altLang="en-US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altLang="zh-CN" sz="800" b="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Details including Animation concept/multi theme will be continued to refine, Risk under control. </a:t>
            </a: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371B22B6-1352-4200-83CD-4237BA702274}"/>
              </a:ext>
            </a:extLst>
          </p:cNvPr>
          <p:cNvCxnSpPr/>
          <p:nvPr/>
        </p:nvCxnSpPr>
        <p:spPr>
          <a:xfrm flipV="1">
            <a:off x="107261" y="556810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5" name="Star: 5 Points 454">
            <a:extLst>
              <a:ext uri="{FF2B5EF4-FFF2-40B4-BE49-F238E27FC236}">
                <a16:creationId xmlns:a16="http://schemas.microsoft.com/office/drawing/2014/main" id="{B7D49C45-BAC3-48D5-A365-2399BF295203}"/>
              </a:ext>
            </a:extLst>
          </p:cNvPr>
          <p:cNvSpPr/>
          <p:nvPr/>
        </p:nvSpPr>
        <p:spPr>
          <a:xfrm>
            <a:off x="1030338" y="544920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8" name="Star: 5 Points 457">
            <a:extLst>
              <a:ext uri="{FF2B5EF4-FFF2-40B4-BE49-F238E27FC236}">
                <a16:creationId xmlns:a16="http://schemas.microsoft.com/office/drawing/2014/main" id="{875178E2-1E3D-444B-8868-3FB294B76796}"/>
              </a:ext>
            </a:extLst>
          </p:cNvPr>
          <p:cNvSpPr/>
          <p:nvPr/>
        </p:nvSpPr>
        <p:spPr>
          <a:xfrm>
            <a:off x="1439137" y="54493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Star: 5 Points 460">
            <a:extLst>
              <a:ext uri="{FF2B5EF4-FFF2-40B4-BE49-F238E27FC236}">
                <a16:creationId xmlns:a16="http://schemas.microsoft.com/office/drawing/2014/main" id="{B4E9F765-36DC-48F8-A6A0-DC6D73BBDA43}"/>
              </a:ext>
            </a:extLst>
          </p:cNvPr>
          <p:cNvSpPr/>
          <p:nvPr/>
        </p:nvSpPr>
        <p:spPr>
          <a:xfrm>
            <a:off x="1803962" y="544479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4" name="Star: 5 Points 463">
            <a:extLst>
              <a:ext uri="{FF2B5EF4-FFF2-40B4-BE49-F238E27FC236}">
                <a16:creationId xmlns:a16="http://schemas.microsoft.com/office/drawing/2014/main" id="{3101524F-4AFC-4946-8301-58B80CEEB5D7}"/>
              </a:ext>
            </a:extLst>
          </p:cNvPr>
          <p:cNvSpPr/>
          <p:nvPr/>
        </p:nvSpPr>
        <p:spPr>
          <a:xfrm>
            <a:off x="2173891" y="545566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TextBox 22">
            <a:extLst>
              <a:ext uri="{FF2B5EF4-FFF2-40B4-BE49-F238E27FC236}">
                <a16:creationId xmlns:a16="http://schemas.microsoft.com/office/drawing/2014/main" id="{596E1935-A899-4DD0-8700-D57B48DF5F8E}"/>
              </a:ext>
            </a:extLst>
          </p:cNvPr>
          <p:cNvSpPr txBox="1"/>
          <p:nvPr/>
        </p:nvSpPr>
        <p:spPr>
          <a:xfrm>
            <a:off x="784043" y="5645035"/>
            <a:ext cx="6446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Group A </a:t>
            </a:r>
          </a:p>
          <a:p>
            <a:r>
              <a:rPr lang="en-US" altLang="zh-CN" dirty="0"/>
              <a:t>03/15</a:t>
            </a:r>
          </a:p>
        </p:txBody>
      </p:sp>
      <p:sp>
        <p:nvSpPr>
          <p:cNvPr id="470" name="TextBox 22">
            <a:extLst>
              <a:ext uri="{FF2B5EF4-FFF2-40B4-BE49-F238E27FC236}">
                <a16:creationId xmlns:a16="http://schemas.microsoft.com/office/drawing/2014/main" id="{FF216F67-E743-4BED-BFE9-13EA342D0967}"/>
              </a:ext>
            </a:extLst>
          </p:cNvPr>
          <p:cNvSpPr txBox="1"/>
          <p:nvPr/>
        </p:nvSpPr>
        <p:spPr>
          <a:xfrm>
            <a:off x="1159426" y="5659686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04/30</a:t>
            </a:r>
          </a:p>
        </p:txBody>
      </p:sp>
      <p:sp>
        <p:nvSpPr>
          <p:cNvPr id="473" name="TextBox 22">
            <a:extLst>
              <a:ext uri="{FF2B5EF4-FFF2-40B4-BE49-F238E27FC236}">
                <a16:creationId xmlns:a16="http://schemas.microsoft.com/office/drawing/2014/main" id="{3990D9AF-F7A4-4F81-8E47-3373E2C781C0}"/>
              </a:ext>
            </a:extLst>
          </p:cNvPr>
          <p:cNvSpPr txBox="1"/>
          <p:nvPr/>
        </p:nvSpPr>
        <p:spPr>
          <a:xfrm>
            <a:off x="1669261" y="5619789"/>
            <a:ext cx="69275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05/31 </a:t>
            </a:r>
          </a:p>
        </p:txBody>
      </p:sp>
      <p:sp>
        <p:nvSpPr>
          <p:cNvPr id="476" name="TextBox 22">
            <a:extLst>
              <a:ext uri="{FF2B5EF4-FFF2-40B4-BE49-F238E27FC236}">
                <a16:creationId xmlns:a16="http://schemas.microsoft.com/office/drawing/2014/main" id="{2E0FC5BA-64DF-4A9E-88E8-8D39CD2AEC8A}"/>
              </a:ext>
            </a:extLst>
          </p:cNvPr>
          <p:cNvSpPr txBox="1"/>
          <p:nvPr/>
        </p:nvSpPr>
        <p:spPr>
          <a:xfrm>
            <a:off x="2061433" y="5623875"/>
            <a:ext cx="69275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06/15 </a:t>
            </a:r>
          </a:p>
        </p:txBody>
      </p:sp>
      <p:sp>
        <p:nvSpPr>
          <p:cNvPr id="485" name="Star: 5 Points 484">
            <a:extLst>
              <a:ext uri="{FF2B5EF4-FFF2-40B4-BE49-F238E27FC236}">
                <a16:creationId xmlns:a16="http://schemas.microsoft.com/office/drawing/2014/main" id="{5960B350-670D-4572-BEA6-7DB34B173A47}"/>
              </a:ext>
            </a:extLst>
          </p:cNvPr>
          <p:cNvSpPr/>
          <p:nvPr/>
        </p:nvSpPr>
        <p:spPr>
          <a:xfrm>
            <a:off x="80397" y="5444584"/>
            <a:ext cx="195065" cy="205168"/>
          </a:xfrm>
          <a:prstGeom prst="star5">
            <a:avLst/>
          </a:prstGeom>
          <a:pattFill prst="dkUpDi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6217B6C9-F265-420A-8B53-DED8951D6573}"/>
              </a:ext>
            </a:extLst>
          </p:cNvPr>
          <p:cNvSpPr/>
          <p:nvPr/>
        </p:nvSpPr>
        <p:spPr>
          <a:xfrm>
            <a:off x="489196" y="5444695"/>
            <a:ext cx="195065" cy="205168"/>
          </a:xfrm>
          <a:prstGeom prst="star5">
            <a:avLst/>
          </a:prstGeom>
          <a:pattFill prst="dkUpDi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AB9473FD-0052-478D-A6BB-7104240F9090}"/>
              </a:ext>
            </a:extLst>
          </p:cNvPr>
          <p:cNvSpPr txBox="1"/>
          <p:nvPr/>
        </p:nvSpPr>
        <p:spPr>
          <a:xfrm>
            <a:off x="-141044" y="5636842"/>
            <a:ext cx="6446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</a:t>
            </a:r>
          </a:p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500" name="TextBox 22">
            <a:extLst>
              <a:ext uri="{FF2B5EF4-FFF2-40B4-BE49-F238E27FC236}">
                <a16:creationId xmlns:a16="http://schemas.microsoft.com/office/drawing/2014/main" id="{843E79A5-BBE9-441C-BDA4-C4E6F831927F}"/>
              </a:ext>
            </a:extLst>
          </p:cNvPr>
          <p:cNvSpPr txBox="1"/>
          <p:nvPr/>
        </p:nvSpPr>
        <p:spPr>
          <a:xfrm>
            <a:off x="187995" y="5644489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02/15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F10B7AA-2877-4A14-BD05-974B6FFBF671}"/>
              </a:ext>
            </a:extLst>
          </p:cNvPr>
          <p:cNvSpPr/>
          <p:nvPr/>
        </p:nvSpPr>
        <p:spPr>
          <a:xfrm>
            <a:off x="93165" y="4534151"/>
            <a:ext cx="156805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Plan- Jan.15 Update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389040" y="5568050"/>
            <a:ext cx="2372179" cy="613162"/>
            <a:chOff x="9716655" y="5817800"/>
            <a:chExt cx="2372179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237269" cy="329510"/>
              <a:chOff x="9891674" y="2158893"/>
              <a:chExt cx="2237269" cy="329510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E4B6DE21-269E-479F-80E2-A637949F0AD9}"/>
              </a:ext>
            </a:extLst>
          </p:cNvPr>
          <p:cNvCxnSpPr/>
          <p:nvPr/>
        </p:nvCxnSpPr>
        <p:spPr>
          <a:xfrm flipV="1">
            <a:off x="107079" y="622224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4" name="Rectangle 553">
            <a:extLst>
              <a:ext uri="{FF2B5EF4-FFF2-40B4-BE49-F238E27FC236}">
                <a16:creationId xmlns:a16="http://schemas.microsoft.com/office/drawing/2014/main" id="{CBEE92F0-6703-4536-9CA5-F0C99C32666C}"/>
              </a:ext>
            </a:extLst>
          </p:cNvPr>
          <p:cNvSpPr/>
          <p:nvPr/>
        </p:nvSpPr>
        <p:spPr>
          <a:xfrm>
            <a:off x="93165" y="5940866"/>
            <a:ext cx="148790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Cluster UI Plan- Unclear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C9232D50-8169-4128-B138-A5E09142FFDA}"/>
              </a:ext>
            </a:extLst>
          </p:cNvPr>
          <p:cNvSpPr txBox="1"/>
          <p:nvPr/>
        </p:nvSpPr>
        <p:spPr>
          <a:xfrm>
            <a:off x="4198826" y="4945020"/>
            <a:ext cx="2847084" cy="56082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800" b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Issue2: </a:t>
            </a:r>
          </a:p>
          <a:p>
            <a:r>
              <a:rPr lang="en-US" dirty="0"/>
              <a:t>IVI signed-off UE release plan has been delayed by 3 months; HMI should release unsigned UE supporting SW  coding (</a:t>
            </a:r>
            <a:r>
              <a:rPr lang="en-US" altLang="zh-CN" dirty="0"/>
              <a:t>refer to aligned plan in </a:t>
            </a:r>
            <a:r>
              <a:rPr lang="en-US" dirty="0"/>
              <a:t>Slide8),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DAC10D20-0400-4D11-ADF0-E715994D8343}"/>
              </a:ext>
            </a:extLst>
          </p:cNvPr>
          <p:cNvSpPr txBox="1"/>
          <p:nvPr/>
        </p:nvSpPr>
        <p:spPr>
          <a:xfrm>
            <a:off x="4435197" y="4265616"/>
            <a:ext cx="2860741" cy="590499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800" b="0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Issue3: </a:t>
            </a:r>
          </a:p>
          <a:p>
            <a:pPr algn="l"/>
            <a:r>
              <a:rPr lang="en-US" altLang="zh-CN" sz="800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UI release plan has been delayed by 4.5 months and not frozen yet. Unsigned Group A&amp;B UI  should be released in advance supporting SW release.</a:t>
            </a:r>
          </a:p>
        </p:txBody>
      </p:sp>
      <p:sp>
        <p:nvSpPr>
          <p:cNvPr id="570" name="Star: 5 Points 569">
            <a:extLst>
              <a:ext uri="{FF2B5EF4-FFF2-40B4-BE49-F238E27FC236}">
                <a16:creationId xmlns:a16="http://schemas.microsoft.com/office/drawing/2014/main" id="{4E3D32FD-72A2-4D64-A37C-4885F0699FA8}"/>
              </a:ext>
            </a:extLst>
          </p:cNvPr>
          <p:cNvSpPr/>
          <p:nvPr/>
        </p:nvSpPr>
        <p:spPr>
          <a:xfrm>
            <a:off x="1445785" y="4745453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3" name="Star: 5 Points 312">
            <a:extLst>
              <a:ext uri="{FF2B5EF4-FFF2-40B4-BE49-F238E27FC236}">
                <a16:creationId xmlns:a16="http://schemas.microsoft.com/office/drawing/2014/main" id="{CE4F8EA9-7FFF-4961-9D54-70FA99825DCD}"/>
              </a:ext>
            </a:extLst>
          </p:cNvPr>
          <p:cNvSpPr/>
          <p:nvPr/>
        </p:nvSpPr>
        <p:spPr>
          <a:xfrm>
            <a:off x="96275" y="4751719"/>
            <a:ext cx="195065" cy="205168"/>
          </a:xfrm>
          <a:prstGeom prst="star5">
            <a:avLst/>
          </a:prstGeom>
          <a:pattFill prst="dkUpDi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7" name="Star: 5 Points 316">
            <a:extLst>
              <a:ext uri="{FF2B5EF4-FFF2-40B4-BE49-F238E27FC236}">
                <a16:creationId xmlns:a16="http://schemas.microsoft.com/office/drawing/2014/main" id="{C93427A4-9B11-4668-98C1-E53EE5BE9E4D}"/>
              </a:ext>
            </a:extLst>
          </p:cNvPr>
          <p:cNvSpPr/>
          <p:nvPr/>
        </p:nvSpPr>
        <p:spPr>
          <a:xfrm>
            <a:off x="505074" y="4751830"/>
            <a:ext cx="195065" cy="205168"/>
          </a:xfrm>
          <a:prstGeom prst="star5">
            <a:avLst/>
          </a:prstGeom>
          <a:pattFill prst="dkUpDiag">
            <a:fgClr>
              <a:schemeClr val="accent4">
                <a:lumMod val="50000"/>
              </a:schemeClr>
            </a:fgClr>
            <a:bgClr>
              <a:schemeClr val="bg1"/>
            </a:bgClr>
          </a:patt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0" name="TextBox 22">
            <a:extLst>
              <a:ext uri="{FF2B5EF4-FFF2-40B4-BE49-F238E27FC236}">
                <a16:creationId xmlns:a16="http://schemas.microsoft.com/office/drawing/2014/main" id="{B63425D6-838C-4702-9D05-DE2E2F0EC242}"/>
              </a:ext>
            </a:extLst>
          </p:cNvPr>
          <p:cNvSpPr txBox="1"/>
          <p:nvPr/>
        </p:nvSpPr>
        <p:spPr>
          <a:xfrm>
            <a:off x="-96012" y="4956359"/>
            <a:ext cx="6446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</a:t>
            </a:r>
          </a:p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5E45987C-0709-4B15-921E-3A55D42FF856}"/>
              </a:ext>
            </a:extLst>
          </p:cNvPr>
          <p:cNvSpPr txBox="1"/>
          <p:nvPr/>
        </p:nvSpPr>
        <p:spPr>
          <a:xfrm>
            <a:off x="219113" y="4951624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02/15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17176E6-E192-4EA0-A6E6-CFFD3D85FD2E}"/>
              </a:ext>
            </a:extLst>
          </p:cNvPr>
          <p:cNvSpPr/>
          <p:nvPr/>
        </p:nvSpPr>
        <p:spPr>
          <a:xfrm>
            <a:off x="9039545" y="3963562"/>
            <a:ext cx="27548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CAN’T MEET Pre DV/DCV/PEC Requirement. </a:t>
            </a:r>
          </a:p>
          <a:p>
            <a:pPr lvl="0">
              <a:defRPr/>
            </a:pPr>
            <a:r>
              <a:rPr lang="en-US" sz="2000" b="1" i="1" dirty="0">
                <a:solidFill>
                  <a:srgbClr val="0070C0"/>
                </a:solidFill>
              </a:rPr>
              <a:t>J1 deferral.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7" name="Star: 5 Points 306">
            <a:extLst>
              <a:ext uri="{FF2B5EF4-FFF2-40B4-BE49-F238E27FC236}">
                <a16:creationId xmlns:a16="http://schemas.microsoft.com/office/drawing/2014/main" id="{47A57D52-83E1-4F1D-9D36-058FFEB8782F}"/>
              </a:ext>
            </a:extLst>
          </p:cNvPr>
          <p:cNvSpPr/>
          <p:nvPr/>
        </p:nvSpPr>
        <p:spPr>
          <a:xfrm>
            <a:off x="793975" y="611966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0" name="TextBox 22">
            <a:extLst>
              <a:ext uri="{FF2B5EF4-FFF2-40B4-BE49-F238E27FC236}">
                <a16:creationId xmlns:a16="http://schemas.microsoft.com/office/drawing/2014/main" id="{B0AB0334-AABE-4BAF-AF17-6047FD91F484}"/>
              </a:ext>
            </a:extLst>
          </p:cNvPr>
          <p:cNvSpPr txBox="1"/>
          <p:nvPr/>
        </p:nvSpPr>
        <p:spPr>
          <a:xfrm>
            <a:off x="223948" y="6339406"/>
            <a:ext cx="97670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A&amp;B&amp; UE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03/05</a:t>
            </a:r>
          </a:p>
        </p:txBody>
      </p:sp>
      <p:sp>
        <p:nvSpPr>
          <p:cNvPr id="324" name="Star: 5 Points 323">
            <a:extLst>
              <a:ext uri="{FF2B5EF4-FFF2-40B4-BE49-F238E27FC236}">
                <a16:creationId xmlns:a16="http://schemas.microsoft.com/office/drawing/2014/main" id="{6FE71C6C-4B0D-4CF9-8431-81ADEF0A8BDB}"/>
              </a:ext>
            </a:extLst>
          </p:cNvPr>
          <p:cNvSpPr/>
          <p:nvPr/>
        </p:nvSpPr>
        <p:spPr>
          <a:xfrm>
            <a:off x="1060610" y="612813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5" name="TextBox 22">
            <a:extLst>
              <a:ext uri="{FF2B5EF4-FFF2-40B4-BE49-F238E27FC236}">
                <a16:creationId xmlns:a16="http://schemas.microsoft.com/office/drawing/2014/main" id="{0742FEF1-6878-4FFC-8B71-5DFAB83D2638}"/>
              </a:ext>
            </a:extLst>
          </p:cNvPr>
          <p:cNvSpPr txBox="1"/>
          <p:nvPr/>
        </p:nvSpPr>
        <p:spPr>
          <a:xfrm>
            <a:off x="931492" y="6331146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04/12</a:t>
            </a:r>
          </a:p>
        </p:txBody>
      </p:sp>
      <p:sp>
        <p:nvSpPr>
          <p:cNvPr id="326" name="Star: 5 Points 325">
            <a:extLst>
              <a:ext uri="{FF2B5EF4-FFF2-40B4-BE49-F238E27FC236}">
                <a16:creationId xmlns:a16="http://schemas.microsoft.com/office/drawing/2014/main" id="{A96DC018-EAC4-4EDE-9E23-66F2121C9FDC}"/>
              </a:ext>
            </a:extLst>
          </p:cNvPr>
          <p:cNvSpPr/>
          <p:nvPr/>
        </p:nvSpPr>
        <p:spPr>
          <a:xfrm>
            <a:off x="1944766" y="611606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18CFE041-1C9E-4EFD-AB2B-872DD8BD87A6}"/>
              </a:ext>
            </a:extLst>
          </p:cNvPr>
          <p:cNvSpPr txBox="1"/>
          <p:nvPr/>
        </p:nvSpPr>
        <p:spPr>
          <a:xfrm>
            <a:off x="1568710" y="6362275"/>
            <a:ext cx="7467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06/11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1475698" y="996264"/>
            <a:ext cx="843415" cy="621626"/>
            <a:chOff x="1727242" y="1217224"/>
            <a:chExt cx="839961" cy="621626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5171721" y="1012537"/>
            <a:ext cx="924477" cy="570054"/>
            <a:chOff x="1487181" y="1217224"/>
            <a:chExt cx="920691" cy="570054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1920269" y="999837"/>
            <a:ext cx="843415" cy="614006"/>
            <a:chOff x="1727242" y="1217224"/>
            <a:chExt cx="839961" cy="614006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2517858" y="1000058"/>
            <a:ext cx="889170" cy="598766"/>
            <a:chOff x="1886575" y="1217224"/>
            <a:chExt cx="885530" cy="598766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6441437" y="999837"/>
            <a:ext cx="909670" cy="560724"/>
            <a:chOff x="1992819" y="1217224"/>
            <a:chExt cx="905945" cy="560724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7157717" y="999837"/>
            <a:ext cx="924709" cy="547428"/>
            <a:chOff x="1886575" y="1217224"/>
            <a:chExt cx="920922" cy="547428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8362935" y="1012537"/>
            <a:ext cx="843415" cy="514623"/>
            <a:chOff x="1882769" y="1217224"/>
            <a:chExt cx="839961" cy="514623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882769" y="154718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4226657" y="999383"/>
            <a:ext cx="904289" cy="468895"/>
            <a:chOff x="1886575" y="1217224"/>
            <a:chExt cx="900586" cy="46889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8685346" y="1012537"/>
            <a:ext cx="910889" cy="513266"/>
            <a:chOff x="1886575" y="1217224"/>
            <a:chExt cx="907159" cy="513266"/>
          </a:xfrm>
        </p:grpSpPr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953773" y="154583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5945620" y="1013306"/>
            <a:ext cx="697030" cy="560629"/>
            <a:chOff x="1713697" y="1217224"/>
            <a:chExt cx="694175" cy="560629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713697" y="1485471"/>
              <a:ext cx="435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8962316" y="1021857"/>
            <a:ext cx="983439" cy="475191"/>
            <a:chOff x="1886575" y="1217224"/>
            <a:chExt cx="979412" cy="475191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2026026" y="150775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D900DA81-94E6-487C-8F8D-40F89F28752A}"/>
              </a:ext>
            </a:extLst>
          </p:cNvPr>
          <p:cNvCxnSpPr>
            <a:cxnSpLocks/>
            <a:stCxn id="455" idx="0"/>
            <a:endCxn id="570" idx="2"/>
          </p:cNvCxnSpPr>
          <p:nvPr/>
        </p:nvCxnSpPr>
        <p:spPr>
          <a:xfrm flipV="1">
            <a:off x="1127871" y="4950620"/>
            <a:ext cx="355168" cy="49858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  <p:bldP spid="25" grpId="0" animBg="1"/>
      <p:bldP spid="558" grpId="0" animBg="1"/>
      <p:bldP spid="564" grpId="0" animBg="1"/>
      <p:bldP spid="3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Cluster HMI Release Plan</a:t>
            </a:r>
            <a:br>
              <a:rPr lang="zh-CN" altLang="en-US" dirty="0"/>
            </a:br>
            <a:endParaRPr lang="en-US" dirty="0"/>
          </a:p>
        </p:txBody>
      </p:sp>
      <p:pic>
        <p:nvPicPr>
          <p:cNvPr id="1026" name="Picture 2" descr="cid:image006.jpg@01D705E4.D3008CF0">
            <a:extLst>
              <a:ext uri="{FF2B5EF4-FFF2-40B4-BE49-F238E27FC236}">
                <a16:creationId xmlns:a16="http://schemas.microsoft.com/office/drawing/2014/main" id="{BCD61A9F-F833-4654-A1AF-3CB62266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3" y="965164"/>
            <a:ext cx="6678325" cy="47830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4C463FBF-B729-4279-BD69-F6C8C5F72F71}"/>
              </a:ext>
            </a:extLst>
          </p:cNvPr>
          <p:cNvSpPr/>
          <p:nvPr/>
        </p:nvSpPr>
        <p:spPr>
          <a:xfrm>
            <a:off x="0" y="6080578"/>
            <a:ext cx="12192000" cy="665188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luster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Grouping Docs will be continued to refine, Risk under control.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B14F4-3329-4B6E-B836-586B8171B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739" y="2043287"/>
            <a:ext cx="5001163" cy="2962275"/>
          </a:xfrm>
          <a:prstGeom prst="rect">
            <a:avLst/>
          </a:prstGeom>
          <a:ln w="3175">
            <a:solidFill>
              <a:srgbClr val="5F5F5F"/>
            </a:solidFill>
          </a:ln>
        </p:spPr>
      </p:pic>
    </p:spTree>
    <p:extLst>
      <p:ext uri="{BB962C8B-B14F-4D97-AF65-F5344CB8AC3E}">
        <p14:creationId xmlns:p14="http://schemas.microsoft.com/office/powerpoint/2010/main" val="301076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7EA25-3B11-5346-A499-8ED1EEE5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CDX707 Minimum IVI Group A Delivery 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E55492-B12F-3F4B-AD60-F18091F87E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8180" y="942305"/>
            <a:ext cx="10835640" cy="445192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Launcher&amp; System UI 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Climate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Camera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(4) Radio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(5) Bluetooth/</a:t>
            </a:r>
            <a:r>
              <a:rPr lang="en-US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USB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Music 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6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 Video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7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 System setting 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(8) Navi </a:t>
            </a:r>
            <a:r>
              <a:rPr lang="en" altLang="zh-CN" sz="2000" dirty="0">
                <a:solidFill>
                  <a:srgbClr val="FF0000"/>
                </a:solidFill>
                <a:ea typeface="等线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a typeface="等线" panose="02010600030101010101" pitchFamily="2" charset="-122"/>
              </a:rPr>
              <a:t>SW_Tier1 Release UX</a:t>
            </a:r>
            <a:r>
              <a:rPr lang="en" altLang="zh-CN" sz="2000" dirty="0">
                <a:solidFill>
                  <a:srgbClr val="FF0000"/>
                </a:solidFill>
                <a:ea typeface="等线" panose="02010600030101010101" pitchFamily="2" charset="-122"/>
              </a:rPr>
              <a:t>) </a:t>
            </a:r>
            <a:endParaRPr kumimoji="0" lang="e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lvl="0" indent="0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lang="en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(9) Fundamental voice function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a typeface="等线" panose="02010600030101010101" pitchFamily="2" charset="-122"/>
              </a:rPr>
              <a:t>SW_Tier1 Release UX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(10) DLNA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(11)</a:t>
            </a:r>
            <a:r>
              <a:rPr lang="en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 Bluetooth </a:t>
            </a:r>
            <a:r>
              <a:rPr lang="en-US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Phone</a:t>
            </a:r>
            <a:r>
              <a:rPr lang="en" altLang="zh-CN" sz="2000" dirty="0">
                <a:solidFill>
                  <a:prstClr val="black"/>
                </a:solidFill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4" name="Rounded Rectangle 12">
            <a:extLst>
              <a:ext uri="{FF2B5EF4-FFF2-40B4-BE49-F238E27FC236}">
                <a16:creationId xmlns:a16="http://schemas.microsoft.com/office/drawing/2014/main" id="{C4B2BE67-E5C7-4FC6-A9C9-E1FD728681BD}"/>
              </a:ext>
            </a:extLst>
          </p:cNvPr>
          <p:cNvSpPr/>
          <p:nvPr/>
        </p:nvSpPr>
        <p:spPr>
          <a:xfrm>
            <a:off x="0" y="5666267"/>
            <a:ext cx="12192000" cy="1079500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IVI SW vendors have increased headcount to compensate the delay caused by HMI, but still has risk.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ICA: Breakdown the UX release plan feature by feature. Need HMI team support deliver draft or preliminary UX for coding.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BE0C2-AC64-41AB-8873-9FF52B75D30A}"/>
              </a:ext>
            </a:extLst>
          </p:cNvPr>
          <p:cNvSpPr/>
          <p:nvPr/>
        </p:nvSpPr>
        <p:spPr>
          <a:xfrm>
            <a:off x="5997006" y="758083"/>
            <a:ext cx="5369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hat can we do now to meet CDX707 J1?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96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9E9C62F-BF49-0149-99BA-42B282517183}"/>
              </a:ext>
            </a:extLst>
          </p:cNvPr>
          <p:cNvGraphicFramePr>
            <a:graphicFrameLocks noGrp="1"/>
          </p:cNvGraphicFramePr>
          <p:nvPr/>
        </p:nvGraphicFramePr>
        <p:xfrm>
          <a:off x="102322" y="791636"/>
          <a:ext cx="12028650" cy="5763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89">
                  <a:extLst>
                    <a:ext uri="{9D8B030D-6E8A-4147-A177-3AD203B41FA5}">
                      <a16:colId xmlns:a16="http://schemas.microsoft.com/office/drawing/2014/main" val="336238738"/>
                    </a:ext>
                  </a:extLst>
                </a:gridCol>
                <a:gridCol w="889911">
                  <a:extLst>
                    <a:ext uri="{9D8B030D-6E8A-4147-A177-3AD203B41FA5}">
                      <a16:colId xmlns:a16="http://schemas.microsoft.com/office/drawing/2014/main" val="2340963615"/>
                    </a:ext>
                  </a:extLst>
                </a:gridCol>
                <a:gridCol w="889911">
                  <a:extLst>
                    <a:ext uri="{9D8B030D-6E8A-4147-A177-3AD203B41FA5}">
                      <a16:colId xmlns:a16="http://schemas.microsoft.com/office/drawing/2014/main" val="266494064"/>
                    </a:ext>
                  </a:extLst>
                </a:gridCol>
                <a:gridCol w="889911">
                  <a:extLst>
                    <a:ext uri="{9D8B030D-6E8A-4147-A177-3AD203B41FA5}">
                      <a16:colId xmlns:a16="http://schemas.microsoft.com/office/drawing/2014/main" val="3634747740"/>
                    </a:ext>
                  </a:extLst>
                </a:gridCol>
                <a:gridCol w="971938">
                  <a:extLst>
                    <a:ext uri="{9D8B030D-6E8A-4147-A177-3AD203B41FA5}">
                      <a16:colId xmlns:a16="http://schemas.microsoft.com/office/drawing/2014/main" val="1859407003"/>
                    </a:ext>
                  </a:extLst>
                </a:gridCol>
                <a:gridCol w="971938">
                  <a:extLst>
                    <a:ext uri="{9D8B030D-6E8A-4147-A177-3AD203B41FA5}">
                      <a16:colId xmlns:a16="http://schemas.microsoft.com/office/drawing/2014/main" val="2101009738"/>
                    </a:ext>
                  </a:extLst>
                </a:gridCol>
                <a:gridCol w="971938">
                  <a:extLst>
                    <a:ext uri="{9D8B030D-6E8A-4147-A177-3AD203B41FA5}">
                      <a16:colId xmlns:a16="http://schemas.microsoft.com/office/drawing/2014/main" val="583098209"/>
                    </a:ext>
                  </a:extLst>
                </a:gridCol>
                <a:gridCol w="976801">
                  <a:extLst>
                    <a:ext uri="{9D8B030D-6E8A-4147-A177-3AD203B41FA5}">
                      <a16:colId xmlns:a16="http://schemas.microsoft.com/office/drawing/2014/main" val="3528368000"/>
                    </a:ext>
                  </a:extLst>
                </a:gridCol>
                <a:gridCol w="1026803">
                  <a:extLst>
                    <a:ext uri="{9D8B030D-6E8A-4147-A177-3AD203B41FA5}">
                      <a16:colId xmlns:a16="http://schemas.microsoft.com/office/drawing/2014/main" val="4193277343"/>
                    </a:ext>
                  </a:extLst>
                </a:gridCol>
                <a:gridCol w="1026803">
                  <a:extLst>
                    <a:ext uri="{9D8B030D-6E8A-4147-A177-3AD203B41FA5}">
                      <a16:colId xmlns:a16="http://schemas.microsoft.com/office/drawing/2014/main" val="2247443232"/>
                    </a:ext>
                  </a:extLst>
                </a:gridCol>
                <a:gridCol w="1026803">
                  <a:extLst>
                    <a:ext uri="{9D8B030D-6E8A-4147-A177-3AD203B41FA5}">
                      <a16:colId xmlns:a16="http://schemas.microsoft.com/office/drawing/2014/main" val="3718703836"/>
                    </a:ext>
                  </a:extLst>
                </a:gridCol>
                <a:gridCol w="1277704">
                  <a:extLst>
                    <a:ext uri="{9D8B030D-6E8A-4147-A177-3AD203B41FA5}">
                      <a16:colId xmlns:a16="http://schemas.microsoft.com/office/drawing/2014/main" val="4189483569"/>
                    </a:ext>
                  </a:extLst>
                </a:gridCol>
              </a:tblGrid>
              <a:tr h="48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zh-CN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Feature Owner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HMI Lead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Clarification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UE Delivery</a:t>
                      </a:r>
                      <a:br>
                        <a:rPr lang="en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(&lt;1Week)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UE Sign-off</a:t>
                      </a:r>
                      <a:br>
                        <a:rPr lang="en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" sz="10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(1 Week)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Hero Screen</a:t>
                      </a:r>
                    </a:p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 month??</a:t>
                      </a:r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UI Delivery</a:t>
                      </a:r>
                      <a:b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(2 Weeks Ergo Signoff + 2 Weeks HMI Delivery)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UI Stagger Requested by EESE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Gap/</a:t>
                      </a:r>
                      <a:r>
                        <a:rPr lang="en-US" altLang="zh-CN" sz="1000" u="none" strike="noStrike" dirty="0">
                          <a:effectLst/>
                        </a:rPr>
                        <a:t>Weeks</a:t>
                      </a:r>
                      <a:endParaRPr lang="en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UI Sign-off</a:t>
                      </a:r>
                      <a:b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(2 weeks)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78149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(1) System UI</a:t>
                      </a:r>
                      <a:endParaRPr kumimoji="0" lang="e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Zhang </a:t>
                      </a:r>
                      <a:r>
                        <a:rPr lang="en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Yiwan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Apr. 28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-&gt; Apr. 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en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 13 -&gt; Apr. 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  <a:endParaRPr lang="en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UI Apr.1 deliver without Ergo sign off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261095"/>
                  </a:ext>
                </a:extLst>
              </a:tr>
              <a:tr h="342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(1) Launcher</a:t>
                      </a:r>
                      <a:endParaRPr kumimoji="0" lang="e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Zhang </a:t>
                      </a:r>
                      <a:r>
                        <a:rPr lang="en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Yiwan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 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Apr. 28</a:t>
                      </a:r>
                    </a:p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 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en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 13 -&gt; Apr. 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  <a:endParaRPr lang="en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UI Apr.1 deliver without Ergo sign off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10344"/>
                  </a:ext>
                </a:extLst>
              </a:tr>
              <a:tr h="380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(2) Climate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Xie</a:t>
                      </a:r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Will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Pan </a:t>
                      </a:r>
                      <a:r>
                        <a:rPr lang="en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Jingjing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Jan.29 -&gt; Feb. 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Feb.20 -&gt; Feb. 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 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Apr. 28</a:t>
                      </a:r>
                    </a:p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 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14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en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 13 -&gt; Apr. 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29</a:t>
                      </a:r>
                      <a:endParaRPr lang="en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656099"/>
                  </a:ext>
                </a:extLst>
              </a:tr>
              <a:tr h="408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(3) Camera – 360,RVC</a:t>
                      </a:r>
                      <a:endParaRPr kumimoji="0" lang="e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Li  Xin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Zou </a:t>
                      </a:r>
                      <a:r>
                        <a:rPr lang="en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Yujuan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Feb.8 -&gt;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 22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Mar.8 -&gt; Feb.24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Mar.15 -&gt; Mar.5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-&gt; Apr. 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Apr. 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lang="e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May 19 -&gt; May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Feasibility under YFVE confirm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52563"/>
                  </a:ext>
                </a:extLst>
              </a:tr>
              <a:tr h="4662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(4) Radio - AM/FM</a:t>
                      </a:r>
                      <a:endParaRPr kumimoji="0" lang="e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Xiang, </a:t>
                      </a:r>
                      <a:r>
                        <a:rPr lang="en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Zhengxi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Mar.8 -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&gt; Feb. 23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Mar.15 -&gt; Mar.1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</a:p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 Apr. 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lang="e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May 19 -&gt; May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300935"/>
                  </a:ext>
                </a:extLst>
              </a:tr>
              <a:tr h="507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(5) Bluetooth Music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Xu Amy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Chen Yu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Jan.29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 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Apr. 28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-&gt; Apr.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lang="e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May 13 -&gt; Apr.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367906"/>
                  </a:ext>
                </a:extLst>
              </a:tr>
              <a:tr h="488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(6) USB Video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Xiang, </a:t>
                      </a:r>
                      <a:r>
                        <a:rPr lang="en" altLang="zh-CN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Zhengxi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Luisa Liu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 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Mar.8 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-&gt; Feb. 23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Mar.15 -&gt; Mar.1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</a:p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 Apr. 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lang="e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May 19 -&gt; May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277523"/>
                  </a:ext>
                </a:extLst>
              </a:tr>
              <a:tr h="565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(7) System Setting Details in next slide</a:t>
                      </a:r>
                      <a:endParaRPr kumimoji="0" lang="e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In next slide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In next slide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Mar.8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</a:p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 Apr. 21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19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  <a:endParaRPr lang="e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May 19 -&gt; May 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286551"/>
                  </a:ext>
                </a:extLst>
              </a:tr>
              <a:tr h="6106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(8) DLNA</a:t>
                      </a:r>
                      <a:endParaRPr kumimoji="0" lang="e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Jia, Elaine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Feb.8 -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&gt; F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eb.20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Mar.8-&gt;Mar.3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</a:p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 Apr.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Apr.30 -&gt; Apr.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666399"/>
                  </a:ext>
                </a:extLst>
              </a:tr>
              <a:tr h="442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（</a:t>
                      </a: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kumimoji="0" lang="zh-CN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）</a:t>
                      </a: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Bluetooth Phone</a:t>
                      </a:r>
                      <a:endParaRPr kumimoji="0" lang="en" altLang="zh-CN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Xu Amy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Chen Yu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Jan.29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Feb.20 -&gt; Feb.8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Apr. 28</a:t>
                      </a:r>
                    </a:p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lang="e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May 13 -&gt; Apr.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46509"/>
                  </a:ext>
                </a:extLst>
              </a:tr>
              <a:tr h="442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(10) USB Music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Xiang, </a:t>
                      </a:r>
                      <a:r>
                        <a:rPr lang="en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Zhengxi</a:t>
                      </a:r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Jan.29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30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Mar.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Apr. 28</a:t>
                      </a:r>
                    </a:p>
                    <a:p>
                      <a:pPr algn="ctr" fontAlgn="ctr"/>
                      <a:r>
                        <a:rPr lang="en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lang="en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May 13 -&gt; Apr.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26527"/>
                  </a:ext>
                </a:extLst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101670B6-1344-4315-9F0A-56E32315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329" y="150084"/>
            <a:ext cx="10835640" cy="579120"/>
          </a:xfrm>
        </p:spPr>
        <p:txBody>
          <a:bodyPr/>
          <a:lstStyle/>
          <a:p>
            <a:r>
              <a:rPr kumimoji="1" lang="en-US" altLang="zh-CN" dirty="0"/>
              <a:t>CDX707 Minimum IVI Group A Delivery---J1 deferral 6 weeks</a:t>
            </a:r>
            <a:br>
              <a:rPr lang="en-US" b="0" dirty="0">
                <a:solidFill>
                  <a:srgbClr val="FF0000"/>
                </a:solidFill>
                <a:latin typeface="Arial" panose="020B0604020202020204"/>
              </a:rPr>
            </a:br>
            <a:endParaRPr kumimoji="1"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3656D7-7911-49C5-84E1-5EBFB8DC2EA5}"/>
              </a:ext>
            </a:extLst>
          </p:cNvPr>
          <p:cNvSpPr/>
          <p:nvPr/>
        </p:nvSpPr>
        <p:spPr>
          <a:xfrm>
            <a:off x="6270171" y="4710972"/>
            <a:ext cx="5669280" cy="73866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rgbClr val="FF0000"/>
                </a:solidFill>
              </a:rPr>
              <a:t>1. Hero Screen </a:t>
            </a:r>
            <a:r>
              <a:rPr lang="en-US" altLang="zh-CN" sz="1400" b="1" i="1" dirty="0">
                <a:solidFill>
                  <a:srgbClr val="FF0000"/>
                </a:solidFill>
              </a:rPr>
              <a:t>03/15 </a:t>
            </a:r>
            <a:r>
              <a:rPr lang="en-US" sz="1400" b="1" i="1" dirty="0">
                <a:solidFill>
                  <a:srgbClr val="FF0000"/>
                </a:solidFill>
              </a:rPr>
              <a:t>delivery should be </a:t>
            </a:r>
            <a:r>
              <a:rPr lang="en-US" altLang="zh-CN" sz="1400" b="1" i="1" dirty="0">
                <a:solidFill>
                  <a:srgbClr val="FF0000"/>
                </a:solidFill>
              </a:rPr>
              <a:t>promised and </a:t>
            </a:r>
            <a:r>
              <a:rPr lang="en-US" sz="1400" b="1" i="1" dirty="0">
                <a:solidFill>
                  <a:srgbClr val="FF0000"/>
                </a:solidFill>
              </a:rPr>
              <a:t>optimized.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</a:endParaRPr>
          </a:p>
          <a:p>
            <a:pPr lvl="0"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2.</a:t>
            </a:r>
            <a:r>
              <a:rPr kumimoji="0" lang="en-US" sz="1400" b="1" i="1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400" b="1" i="1" dirty="0">
                <a:solidFill>
                  <a:srgbClr val="0070C0"/>
                </a:solidFill>
                <a:latin typeface="Arial" panose="020B0604020202020204"/>
              </a:rPr>
              <a:t>UI Delivery time should be optimized based on feature complexity.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69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DD7BFC-6A8D-3C4B-AB91-CE9C1D3F2AB1}"/>
              </a:ext>
            </a:extLst>
          </p:cNvPr>
          <p:cNvGraphicFramePr>
            <a:graphicFrameLocks noGrp="1"/>
          </p:cNvGraphicFramePr>
          <p:nvPr/>
        </p:nvGraphicFramePr>
        <p:xfrm>
          <a:off x="361470" y="949234"/>
          <a:ext cx="11595397" cy="5462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971">
                  <a:extLst>
                    <a:ext uri="{9D8B030D-6E8A-4147-A177-3AD203B41FA5}">
                      <a16:colId xmlns:a16="http://schemas.microsoft.com/office/drawing/2014/main" val="3872432468"/>
                    </a:ext>
                  </a:extLst>
                </a:gridCol>
                <a:gridCol w="1276971">
                  <a:extLst>
                    <a:ext uri="{9D8B030D-6E8A-4147-A177-3AD203B41FA5}">
                      <a16:colId xmlns:a16="http://schemas.microsoft.com/office/drawing/2014/main" val="336238738"/>
                    </a:ext>
                  </a:extLst>
                </a:gridCol>
                <a:gridCol w="1025448">
                  <a:extLst>
                    <a:ext uri="{9D8B030D-6E8A-4147-A177-3AD203B41FA5}">
                      <a16:colId xmlns:a16="http://schemas.microsoft.com/office/drawing/2014/main" val="76060174"/>
                    </a:ext>
                  </a:extLst>
                </a:gridCol>
                <a:gridCol w="1025448">
                  <a:extLst>
                    <a:ext uri="{9D8B030D-6E8A-4147-A177-3AD203B41FA5}">
                      <a16:colId xmlns:a16="http://schemas.microsoft.com/office/drawing/2014/main" val="2419313127"/>
                    </a:ext>
                  </a:extLst>
                </a:gridCol>
                <a:gridCol w="1025448">
                  <a:extLst>
                    <a:ext uri="{9D8B030D-6E8A-4147-A177-3AD203B41FA5}">
                      <a16:colId xmlns:a16="http://schemas.microsoft.com/office/drawing/2014/main" val="3634747740"/>
                    </a:ext>
                  </a:extLst>
                </a:gridCol>
                <a:gridCol w="1119967">
                  <a:extLst>
                    <a:ext uri="{9D8B030D-6E8A-4147-A177-3AD203B41FA5}">
                      <a16:colId xmlns:a16="http://schemas.microsoft.com/office/drawing/2014/main" val="1859407003"/>
                    </a:ext>
                  </a:extLst>
                </a:gridCol>
                <a:gridCol w="1119967">
                  <a:extLst>
                    <a:ext uri="{9D8B030D-6E8A-4147-A177-3AD203B41FA5}">
                      <a16:colId xmlns:a16="http://schemas.microsoft.com/office/drawing/2014/main" val="2101009738"/>
                    </a:ext>
                  </a:extLst>
                </a:gridCol>
                <a:gridCol w="1119967">
                  <a:extLst>
                    <a:ext uri="{9D8B030D-6E8A-4147-A177-3AD203B41FA5}">
                      <a16:colId xmlns:a16="http://schemas.microsoft.com/office/drawing/2014/main" val="583098209"/>
                    </a:ext>
                  </a:extLst>
                </a:gridCol>
                <a:gridCol w="1327155">
                  <a:extLst>
                    <a:ext uri="{9D8B030D-6E8A-4147-A177-3AD203B41FA5}">
                      <a16:colId xmlns:a16="http://schemas.microsoft.com/office/drawing/2014/main" val="3528368000"/>
                    </a:ext>
                  </a:extLst>
                </a:gridCol>
                <a:gridCol w="1278055">
                  <a:extLst>
                    <a:ext uri="{9D8B030D-6E8A-4147-A177-3AD203B41FA5}">
                      <a16:colId xmlns:a16="http://schemas.microsoft.com/office/drawing/2014/main" val="910261850"/>
                    </a:ext>
                  </a:extLst>
                </a:gridCol>
              </a:tblGrid>
              <a:tr h="544542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zh-CN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Feature Owner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HMI Lead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Function Clarification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UE Delivery</a:t>
                      </a:r>
                      <a:b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&lt;1Week</a:t>
                      </a:r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UE Sign-off</a:t>
                      </a:r>
                      <a:b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 Week</a:t>
                      </a:r>
                      <a:r>
                        <a:rPr lang="e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Hero Screen</a:t>
                      </a:r>
                    </a:p>
                    <a:p>
                      <a:pPr algn="ctr" fontAlgn="ctr"/>
                      <a: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" altLang="zh-C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 month??</a:t>
                      </a:r>
                      <a: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lang="en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UI Delivery</a:t>
                      </a:r>
                      <a:b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(2 Weeks Ergo Signoff + 2 Weeks HMI Delivery)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UI Sign-off</a:t>
                      </a:r>
                      <a:b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(2 weeks)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78149"/>
                  </a:ext>
                </a:extLst>
              </a:tr>
              <a:tr h="444559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System Setting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一级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菜单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1st level menu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Huang, </a:t>
                      </a:r>
                      <a:r>
                        <a:rPr lang="en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Xue</a:t>
                      </a:r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 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 22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-&gt;Feb.23</a:t>
                      </a:r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 25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5-&gt;</a:t>
                      </a: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Apr.21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19-&gt;May.5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30196"/>
                  </a:ext>
                </a:extLst>
              </a:tr>
              <a:tr h="444559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语音设置 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audio setting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Huang, </a:t>
                      </a:r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Xue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Pan, </a:t>
                      </a:r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Jingjing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Feb.8 -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TBD</a:t>
                      </a:r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Mar.8-&gt;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261095"/>
                  </a:ext>
                </a:extLst>
              </a:tr>
              <a:tr h="444559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蓝牙连接 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BT connection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Chen, Yu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Mar.8 -&gt; Feb. 9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67495"/>
                  </a:ext>
                </a:extLst>
              </a:tr>
              <a:tr h="363083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日期和时间设置 </a:t>
                      </a:r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date&amp;time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setting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656099"/>
                  </a:ext>
                </a:extLst>
              </a:tr>
              <a:tr h="318165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Brightness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52563"/>
                  </a:ext>
                </a:extLst>
              </a:tr>
              <a:tr h="318165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Display off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300935"/>
                  </a:ext>
                </a:extLst>
              </a:tr>
              <a:tr h="541495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显示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亮度设置 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display/brightness setting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Chen, James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</a:t>
                      </a:r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Feb.23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367906"/>
                  </a:ext>
                </a:extLst>
              </a:tr>
              <a:tr h="318165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关于本机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Huang, </a:t>
                      </a:r>
                      <a:r>
                        <a:rPr lang="en" altLang="zh-CN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Xue</a:t>
                      </a:r>
                      <a:endParaRPr lang="zh-CN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Zou, </a:t>
                      </a:r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Yujuan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</a:t>
                      </a:r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Feb.23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277523"/>
                  </a:ext>
                </a:extLst>
              </a:tr>
              <a:tr h="363083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声音设置 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sound setting</a:t>
                      </a:r>
                      <a:endParaRPr lang="en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</a:t>
                      </a:r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Feb.23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286551"/>
                  </a:ext>
                </a:extLst>
              </a:tr>
              <a:tr h="363083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Wifi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热点 </a:t>
                      </a:r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Wifi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Hot Spot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</a:t>
                      </a:r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Feb.23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2303"/>
                  </a:ext>
                </a:extLst>
              </a:tr>
              <a:tr h="444559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wifi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设置 </a:t>
                      </a:r>
                      <a:r>
                        <a:rPr lang="e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wifi</a:t>
                      </a:r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setting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Wang, Wei Hua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Mar.8</a:t>
                      </a:r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Feb.23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5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-&gt;Apr.21</a:t>
                      </a:r>
                      <a:endParaRPr lang="en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19</a:t>
                      </a:r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-&gt;May.5</a:t>
                      </a:r>
                      <a:endParaRPr lang="en" altLang="zh-C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91422"/>
                  </a:ext>
                </a:extLst>
              </a:tr>
              <a:tr h="480378">
                <a:tc vMerge="1">
                  <a:txBody>
                    <a:bodyPr/>
                    <a:lstStyle/>
                    <a:p>
                      <a:pPr algn="ctr" fontAlgn="ctr"/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Keyboard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Yao, Tristan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Liu, Luisa (Fan.)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Feb. 8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15-&gt;Feb.24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Mar. 30-&gt; Feb.26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Mar.30-&gt;Mar.15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Apr.20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666399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E7B81A57-D49D-4115-98FD-90C9267B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329" y="150084"/>
            <a:ext cx="10835640" cy="579120"/>
          </a:xfrm>
        </p:spPr>
        <p:txBody>
          <a:bodyPr/>
          <a:lstStyle/>
          <a:p>
            <a:r>
              <a:rPr kumimoji="1" lang="en-US" altLang="zh-CN" dirty="0"/>
              <a:t>CDX707 Minimum IVI Group A Delivery---J1 deferral 6 weeks</a:t>
            </a:r>
            <a:br>
              <a:rPr lang="en-US" b="0" dirty="0">
                <a:solidFill>
                  <a:srgbClr val="FF0000"/>
                </a:solidFill>
                <a:latin typeface="Arial" panose="020B0604020202020204"/>
              </a:rPr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811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6586-D964-4997-A062-C87A718E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65" y="112233"/>
            <a:ext cx="11282371" cy="579120"/>
          </a:xfrm>
        </p:spPr>
        <p:txBody>
          <a:bodyPr/>
          <a:lstStyle/>
          <a:p>
            <a:r>
              <a:rPr lang="en-US" dirty="0"/>
              <a:t>CDX707 IVI Group B-D UI &lt;Timing update Feb25&gt; Should be Updated</a:t>
            </a:r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DC9BE2D1-84F9-4D3F-819C-6C0773F11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083"/>
            <a:ext cx="12192000" cy="49718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6AD7F6-8C49-4DF4-93DD-B7432667D75E}"/>
              </a:ext>
            </a:extLst>
          </p:cNvPr>
          <p:cNvSpPr/>
          <p:nvPr/>
        </p:nvSpPr>
        <p:spPr>
          <a:xfrm>
            <a:off x="7315200" y="4017300"/>
            <a:ext cx="3317966" cy="689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014E1A0-EE6F-4572-A629-67E1C6F785FD}"/>
              </a:ext>
            </a:extLst>
          </p:cNvPr>
          <p:cNvSpPr/>
          <p:nvPr/>
        </p:nvSpPr>
        <p:spPr>
          <a:xfrm>
            <a:off x="9309463" y="3096715"/>
            <a:ext cx="1907177" cy="668855"/>
          </a:xfrm>
          <a:prstGeom prst="wedgeRoundRectCallout">
            <a:avLst>
              <a:gd name="adj1" fmla="val -20376"/>
              <a:gd name="adj2" fmla="val 71614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24E5EE-30D1-440B-A6FA-7D8C68FB4DEB}"/>
              </a:ext>
            </a:extLst>
          </p:cNvPr>
          <p:cNvSpPr/>
          <p:nvPr/>
        </p:nvSpPr>
        <p:spPr>
          <a:xfrm>
            <a:off x="9309463" y="3175503"/>
            <a:ext cx="2046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Should be updated and pulled ahead.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47658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3" y="1219078"/>
            <a:ext cx="843415" cy="582633"/>
            <a:chOff x="1727242" y="1217224"/>
            <a:chExt cx="839961" cy="582633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250F486-639B-42AD-94D1-EA8BE35EDB1A}"/>
              </a:ext>
            </a:extLst>
          </p:cNvPr>
          <p:cNvGrpSpPr/>
          <p:nvPr/>
        </p:nvGrpSpPr>
        <p:grpSpPr>
          <a:xfrm>
            <a:off x="11238782" y="1855106"/>
            <a:ext cx="843415" cy="582633"/>
            <a:chOff x="1727242" y="1217224"/>
            <a:chExt cx="839961" cy="582633"/>
          </a:xfrm>
        </p:grpSpPr>
        <p:sp>
          <p:nvSpPr>
            <p:cNvPr id="98" name="流程图: 决策 47">
              <a:extLst>
                <a:ext uri="{FF2B5EF4-FFF2-40B4-BE49-F238E27FC236}">
                  <a16:creationId xmlns:a16="http://schemas.microsoft.com/office/drawing/2014/main" id="{4B047300-6414-4782-A5EB-F7376BE068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99" name="TextBox 22">
              <a:extLst>
                <a:ext uri="{FF2B5EF4-FFF2-40B4-BE49-F238E27FC236}">
                  <a16:creationId xmlns:a16="http://schemas.microsoft.com/office/drawing/2014/main" id="{0B27DE52-F6C6-4350-B084-6F8A4A1E047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7462007" y="3571777"/>
            <a:ext cx="843415" cy="582633"/>
            <a:chOff x="1727242" y="1217224"/>
            <a:chExt cx="839961" cy="582633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7164504" y="3575319"/>
            <a:ext cx="843415" cy="582633"/>
            <a:chOff x="1735915" y="1217224"/>
            <a:chExt cx="839961" cy="582633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617650" y="3574387"/>
            <a:ext cx="843415" cy="582633"/>
            <a:chOff x="1727242" y="1217224"/>
            <a:chExt cx="839961" cy="582633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A200F98-FCEE-4867-B9C3-E2A0E7E82000}"/>
              </a:ext>
            </a:extLst>
          </p:cNvPr>
          <p:cNvGrpSpPr/>
          <p:nvPr/>
        </p:nvGrpSpPr>
        <p:grpSpPr>
          <a:xfrm>
            <a:off x="10878931" y="1858810"/>
            <a:ext cx="843415" cy="582633"/>
            <a:chOff x="1727242" y="1217224"/>
            <a:chExt cx="839961" cy="582633"/>
          </a:xfrm>
        </p:grpSpPr>
        <p:sp>
          <p:nvSpPr>
            <p:cNvPr id="70" name="流程图: 决策 47">
              <a:extLst>
                <a:ext uri="{FF2B5EF4-FFF2-40B4-BE49-F238E27FC236}">
                  <a16:creationId xmlns:a16="http://schemas.microsoft.com/office/drawing/2014/main" id="{65DB51CF-4C01-489E-95F0-4597E769356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683DB7D0-3C6A-4A4F-A9A3-9E393F3B7CA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B781DF-A685-40D2-B5E0-DF6288B119D8}"/>
              </a:ext>
            </a:extLst>
          </p:cNvPr>
          <p:cNvGrpSpPr/>
          <p:nvPr/>
        </p:nvGrpSpPr>
        <p:grpSpPr>
          <a:xfrm>
            <a:off x="9615347" y="1855106"/>
            <a:ext cx="843415" cy="582633"/>
            <a:chOff x="1727242" y="1217224"/>
            <a:chExt cx="839961" cy="582633"/>
          </a:xfrm>
        </p:grpSpPr>
        <p:sp>
          <p:nvSpPr>
            <p:cNvPr id="40" name="流程图: 决策 47">
              <a:extLst>
                <a:ext uri="{FF2B5EF4-FFF2-40B4-BE49-F238E27FC236}">
                  <a16:creationId xmlns:a16="http://schemas.microsoft.com/office/drawing/2014/main" id="{38EE0C73-80B7-4F24-A588-6FA2A60FA9F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22">
              <a:extLst>
                <a:ext uri="{FF2B5EF4-FFF2-40B4-BE49-F238E27FC236}">
                  <a16:creationId xmlns:a16="http://schemas.microsoft.com/office/drawing/2014/main" id="{0DE8E9B7-F559-4D7F-9BF9-DE5EF9FDA96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8087291" y="3575665"/>
            <a:ext cx="843415" cy="582633"/>
            <a:chOff x="1727242" y="1217224"/>
            <a:chExt cx="839961" cy="582633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9797057" y="3574387"/>
            <a:ext cx="843415" cy="582633"/>
            <a:chOff x="1841074" y="1217224"/>
            <a:chExt cx="839961" cy="582633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9012664" y="3567083"/>
            <a:ext cx="843415" cy="582633"/>
            <a:chOff x="1664002" y="1217224"/>
            <a:chExt cx="839961" cy="582633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526498" y="1214183"/>
            <a:ext cx="843415" cy="582633"/>
            <a:chOff x="1727242" y="1217224"/>
            <a:chExt cx="839961" cy="582633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6764D72-DD3B-4BEB-ABDE-AECF2D8DA26C}"/>
              </a:ext>
            </a:extLst>
          </p:cNvPr>
          <p:cNvGrpSpPr/>
          <p:nvPr/>
        </p:nvGrpSpPr>
        <p:grpSpPr>
          <a:xfrm>
            <a:off x="8644737" y="1854307"/>
            <a:ext cx="843415" cy="582633"/>
            <a:chOff x="1727242" y="1217224"/>
            <a:chExt cx="839961" cy="582633"/>
          </a:xfrm>
        </p:grpSpPr>
        <p:sp>
          <p:nvSpPr>
            <p:cNvPr id="249" name="流程图: 决策 47">
              <a:extLst>
                <a:ext uri="{FF2B5EF4-FFF2-40B4-BE49-F238E27FC236}">
                  <a16:creationId xmlns:a16="http://schemas.microsoft.com/office/drawing/2014/main" id="{4047309D-1F11-46E2-B220-E87E31102E1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0" name="TextBox 22">
              <a:extLst>
                <a:ext uri="{FF2B5EF4-FFF2-40B4-BE49-F238E27FC236}">
                  <a16:creationId xmlns:a16="http://schemas.microsoft.com/office/drawing/2014/main" id="{A0F50D76-F722-40DF-94F8-2321754C118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C25C9B7-A4B7-487A-824A-6D053426A45D}"/>
              </a:ext>
            </a:extLst>
          </p:cNvPr>
          <p:cNvGrpSpPr/>
          <p:nvPr/>
        </p:nvGrpSpPr>
        <p:grpSpPr>
          <a:xfrm>
            <a:off x="7343119" y="1856518"/>
            <a:ext cx="843415" cy="582633"/>
            <a:chOff x="1727242" y="1217224"/>
            <a:chExt cx="839961" cy="582633"/>
          </a:xfrm>
        </p:grpSpPr>
        <p:sp>
          <p:nvSpPr>
            <p:cNvPr id="252" name="流程图: 决策 47">
              <a:extLst>
                <a:ext uri="{FF2B5EF4-FFF2-40B4-BE49-F238E27FC236}">
                  <a16:creationId xmlns:a16="http://schemas.microsoft.com/office/drawing/2014/main" id="{672E3833-E4EC-4F88-8372-4318AB7E67E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3" name="TextBox 22">
              <a:extLst>
                <a:ext uri="{FF2B5EF4-FFF2-40B4-BE49-F238E27FC236}">
                  <a16:creationId xmlns:a16="http://schemas.microsoft.com/office/drawing/2014/main" id="{A769696F-9B20-4DDC-826E-3A26F399B4D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ED51C66-5C09-4FBF-AE7D-6D5FC97909E5}"/>
              </a:ext>
            </a:extLst>
          </p:cNvPr>
          <p:cNvGrpSpPr/>
          <p:nvPr/>
        </p:nvGrpSpPr>
        <p:grpSpPr>
          <a:xfrm>
            <a:off x="7667998" y="1859547"/>
            <a:ext cx="843415" cy="582633"/>
            <a:chOff x="1727242" y="1217224"/>
            <a:chExt cx="839961" cy="582633"/>
          </a:xfrm>
        </p:grpSpPr>
        <p:sp>
          <p:nvSpPr>
            <p:cNvPr id="255" name="流程图: 决策 47">
              <a:extLst>
                <a:ext uri="{FF2B5EF4-FFF2-40B4-BE49-F238E27FC236}">
                  <a16:creationId xmlns:a16="http://schemas.microsoft.com/office/drawing/2014/main" id="{5EEA31C6-9C03-4649-BBB3-BFACAE7FC8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364369EB-AA51-43A5-8563-A4D2D63019A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2B7C03C-A87B-463D-AB99-FA2A530FBA08}"/>
              </a:ext>
            </a:extLst>
          </p:cNvPr>
          <p:cNvGrpSpPr/>
          <p:nvPr/>
        </p:nvGrpSpPr>
        <p:grpSpPr>
          <a:xfrm>
            <a:off x="7028926" y="1860404"/>
            <a:ext cx="843415" cy="582633"/>
            <a:chOff x="1727242" y="1217224"/>
            <a:chExt cx="839961" cy="582633"/>
          </a:xfrm>
        </p:grpSpPr>
        <p:sp>
          <p:nvSpPr>
            <p:cNvPr id="258" name="流程图: 决策 47">
              <a:extLst>
                <a:ext uri="{FF2B5EF4-FFF2-40B4-BE49-F238E27FC236}">
                  <a16:creationId xmlns:a16="http://schemas.microsoft.com/office/drawing/2014/main" id="{7B615791-35CF-4093-87F2-FF453F01CE7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9" name="TextBox 22">
              <a:extLst>
                <a:ext uri="{FF2B5EF4-FFF2-40B4-BE49-F238E27FC236}">
                  <a16:creationId xmlns:a16="http://schemas.microsoft.com/office/drawing/2014/main" id="{934AC5F4-2D39-41BC-8F20-341335A90A0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348446" y="3561151"/>
            <a:ext cx="843415" cy="582633"/>
            <a:chOff x="1727242" y="1217224"/>
            <a:chExt cx="839961" cy="582633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4976297" y="3561316"/>
            <a:ext cx="843415" cy="582633"/>
            <a:chOff x="1727242" y="1217224"/>
            <a:chExt cx="839961" cy="582633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412769" y="1230456"/>
            <a:ext cx="843415" cy="582633"/>
            <a:chOff x="1727242" y="1217224"/>
            <a:chExt cx="839961" cy="582633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882169" y="1217756"/>
            <a:ext cx="843415" cy="582633"/>
            <a:chOff x="1727242" y="1217224"/>
            <a:chExt cx="839961" cy="582633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338824" y="1217977"/>
            <a:ext cx="843415" cy="582633"/>
            <a:chOff x="1727242" y="1217224"/>
            <a:chExt cx="839961" cy="582633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CE69E5-514B-47B2-9D64-881B8777825F}"/>
              </a:ext>
            </a:extLst>
          </p:cNvPr>
          <p:cNvGrpSpPr/>
          <p:nvPr/>
        </p:nvGrpSpPr>
        <p:grpSpPr>
          <a:xfrm>
            <a:off x="5959220" y="1231225"/>
            <a:ext cx="843415" cy="582633"/>
            <a:chOff x="1727242" y="1217224"/>
            <a:chExt cx="839961" cy="582633"/>
          </a:xfrm>
        </p:grpSpPr>
        <p:sp>
          <p:nvSpPr>
            <p:cNvPr id="217" name="流程图: 决策 47">
              <a:extLst>
                <a:ext uri="{FF2B5EF4-FFF2-40B4-BE49-F238E27FC236}">
                  <a16:creationId xmlns:a16="http://schemas.microsoft.com/office/drawing/2014/main" id="{201AB054-46EC-45C5-A30C-42F1DB8155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8" name="TextBox 22">
              <a:extLst>
                <a:ext uri="{FF2B5EF4-FFF2-40B4-BE49-F238E27FC236}">
                  <a16:creationId xmlns:a16="http://schemas.microsoft.com/office/drawing/2014/main" id="{93EE2BD9-FAE0-4FDA-AC1A-9B11400FB5A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289069" y="1217756"/>
            <a:ext cx="843415" cy="582633"/>
            <a:chOff x="1831588" y="1217224"/>
            <a:chExt cx="839961" cy="582633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1831588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6984394" y="1217756"/>
            <a:ext cx="843415" cy="582633"/>
            <a:chOff x="1727242" y="1217224"/>
            <a:chExt cx="839961" cy="582633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206769" y="1230456"/>
            <a:ext cx="843415" cy="582633"/>
            <a:chOff x="1727242" y="1217224"/>
            <a:chExt cx="839961" cy="582633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073FB94-1460-422B-A9B6-159885F49CE5}"/>
              </a:ext>
            </a:extLst>
          </p:cNvPr>
          <p:cNvGrpSpPr/>
          <p:nvPr/>
        </p:nvGrpSpPr>
        <p:grpSpPr>
          <a:xfrm>
            <a:off x="816753" y="1860428"/>
            <a:ext cx="843415" cy="582633"/>
            <a:chOff x="1727242" y="1217224"/>
            <a:chExt cx="839961" cy="582633"/>
          </a:xfrm>
        </p:grpSpPr>
        <p:sp>
          <p:nvSpPr>
            <p:cNvPr id="233" name="流程图: 决策 47">
              <a:extLst>
                <a:ext uri="{FF2B5EF4-FFF2-40B4-BE49-F238E27FC236}">
                  <a16:creationId xmlns:a16="http://schemas.microsoft.com/office/drawing/2014/main" id="{92DECBD4-57AB-46E4-9FAB-2E68C772359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293C8E17-3100-474A-94C9-BCB2EA052C6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13791DD-82C1-4D74-92B6-27E3014CE864}"/>
              </a:ext>
            </a:extLst>
          </p:cNvPr>
          <p:cNvGrpSpPr/>
          <p:nvPr/>
        </p:nvGrpSpPr>
        <p:grpSpPr>
          <a:xfrm>
            <a:off x="1667011" y="1861269"/>
            <a:ext cx="843415" cy="582633"/>
            <a:chOff x="1727242" y="1217224"/>
            <a:chExt cx="839961" cy="582633"/>
          </a:xfrm>
        </p:grpSpPr>
        <p:sp>
          <p:nvSpPr>
            <p:cNvPr id="242" name="流程图: 决策 47">
              <a:extLst>
                <a:ext uri="{FF2B5EF4-FFF2-40B4-BE49-F238E27FC236}">
                  <a16:creationId xmlns:a16="http://schemas.microsoft.com/office/drawing/2014/main" id="{96E436D3-5219-44CB-AD94-B4C64B4A7B9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3" name="TextBox 22">
              <a:extLst>
                <a:ext uri="{FF2B5EF4-FFF2-40B4-BE49-F238E27FC236}">
                  <a16:creationId xmlns:a16="http://schemas.microsoft.com/office/drawing/2014/main" id="{7F2A309E-FD4D-4491-B274-CFE5BDEE7B4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BBD153B-6A78-49D8-A4BD-46C57858066A}"/>
              </a:ext>
            </a:extLst>
          </p:cNvPr>
          <p:cNvGrpSpPr/>
          <p:nvPr/>
        </p:nvGrpSpPr>
        <p:grpSpPr>
          <a:xfrm>
            <a:off x="2812340" y="1861269"/>
            <a:ext cx="843415" cy="582633"/>
            <a:chOff x="1727242" y="1217224"/>
            <a:chExt cx="839961" cy="582633"/>
          </a:xfrm>
        </p:grpSpPr>
        <p:sp>
          <p:nvSpPr>
            <p:cNvPr id="245" name="流程图: 决策 47">
              <a:extLst>
                <a:ext uri="{FF2B5EF4-FFF2-40B4-BE49-F238E27FC236}">
                  <a16:creationId xmlns:a16="http://schemas.microsoft.com/office/drawing/2014/main" id="{DCF85564-1123-48AE-8545-1A57C74BC66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6" name="TextBox 22">
              <a:extLst>
                <a:ext uri="{FF2B5EF4-FFF2-40B4-BE49-F238E27FC236}">
                  <a16:creationId xmlns:a16="http://schemas.microsoft.com/office/drawing/2014/main" id="{81C71D00-CCDE-4ED7-B5CD-7FB2E3F0D9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62853" y="3588266"/>
            <a:ext cx="843415" cy="582633"/>
            <a:chOff x="1727242" y="1217224"/>
            <a:chExt cx="839961" cy="582633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162311" y="3576407"/>
            <a:ext cx="843415" cy="582633"/>
            <a:chOff x="1727242" y="1217224"/>
            <a:chExt cx="839961" cy="582633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64740" y="3589107"/>
            <a:ext cx="843415" cy="582633"/>
            <a:chOff x="1727242" y="1217224"/>
            <a:chExt cx="839961" cy="582633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BA5EB489-140E-47F4-9C32-E1050650F924}"/>
              </a:ext>
            </a:extLst>
          </p:cNvPr>
          <p:cNvGrpSpPr/>
          <p:nvPr/>
        </p:nvGrpSpPr>
        <p:grpSpPr>
          <a:xfrm>
            <a:off x="3925779" y="1872948"/>
            <a:ext cx="843415" cy="582633"/>
            <a:chOff x="1727242" y="1217224"/>
            <a:chExt cx="839961" cy="582633"/>
          </a:xfrm>
        </p:grpSpPr>
        <p:sp>
          <p:nvSpPr>
            <p:cNvPr id="312" name="流程图: 决策 47">
              <a:extLst>
                <a:ext uri="{FF2B5EF4-FFF2-40B4-BE49-F238E27FC236}">
                  <a16:creationId xmlns:a16="http://schemas.microsoft.com/office/drawing/2014/main" id="{405ED5FA-E193-4348-8D7B-238242141BD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6D530327-61B6-44C0-A217-A939CD244E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066669" y="1217302"/>
            <a:ext cx="843415" cy="582633"/>
            <a:chOff x="1727242" y="1217224"/>
            <a:chExt cx="839961" cy="582633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5D08241-AD69-4993-87B8-EAF48B94EFBA}"/>
              </a:ext>
            </a:extLst>
          </p:cNvPr>
          <p:cNvGrpSpPr/>
          <p:nvPr/>
        </p:nvGrpSpPr>
        <p:grpSpPr>
          <a:xfrm>
            <a:off x="5932998" y="1860250"/>
            <a:ext cx="843415" cy="582633"/>
            <a:chOff x="1727242" y="1217224"/>
            <a:chExt cx="839961" cy="582633"/>
          </a:xfrm>
        </p:grpSpPr>
        <p:sp>
          <p:nvSpPr>
            <p:cNvPr id="368" name="流程图: 决策 47">
              <a:extLst>
                <a:ext uri="{FF2B5EF4-FFF2-40B4-BE49-F238E27FC236}">
                  <a16:creationId xmlns:a16="http://schemas.microsoft.com/office/drawing/2014/main" id="{245DAF30-6982-4B6E-8F6F-37340CD2EA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0" name="TextBox 22">
              <a:extLst>
                <a:ext uri="{FF2B5EF4-FFF2-40B4-BE49-F238E27FC236}">
                  <a16:creationId xmlns:a16="http://schemas.microsoft.com/office/drawing/2014/main" id="{447ED450-573E-4254-94A5-5D013A8D67A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4462920" y="3575566"/>
            <a:ext cx="843415" cy="582633"/>
            <a:chOff x="1727242" y="1217224"/>
            <a:chExt cx="839961" cy="58263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B00651E-8411-4A0A-B584-C97669F0702A}"/>
              </a:ext>
            </a:extLst>
          </p:cNvPr>
          <p:cNvGrpSpPr/>
          <p:nvPr/>
        </p:nvGrpSpPr>
        <p:grpSpPr>
          <a:xfrm>
            <a:off x="6260618" y="3573784"/>
            <a:ext cx="843415" cy="582633"/>
            <a:chOff x="1626058" y="1217224"/>
            <a:chExt cx="839961" cy="582633"/>
          </a:xfrm>
        </p:grpSpPr>
        <p:sp>
          <p:nvSpPr>
            <p:cNvPr id="135" name="流程图: 决策 47">
              <a:extLst>
                <a:ext uri="{FF2B5EF4-FFF2-40B4-BE49-F238E27FC236}">
                  <a16:creationId xmlns:a16="http://schemas.microsoft.com/office/drawing/2014/main" id="{E14C8A4E-871D-4F89-9DFD-15993B78BB1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6" name="TextBox 22">
              <a:extLst>
                <a:ext uri="{FF2B5EF4-FFF2-40B4-BE49-F238E27FC236}">
                  <a16:creationId xmlns:a16="http://schemas.microsoft.com/office/drawing/2014/main" id="{43679EA4-5CFA-4912-A6E8-C001236F5E5C}"/>
                </a:ext>
              </a:extLst>
            </p:cNvPr>
            <p:cNvSpPr txBox="1"/>
            <p:nvPr/>
          </p:nvSpPr>
          <p:spPr>
            <a:xfrm>
              <a:off x="1626058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9406364" y="3567083"/>
            <a:ext cx="843415" cy="582633"/>
            <a:chOff x="1727242" y="1217224"/>
            <a:chExt cx="839961" cy="582633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16241"/>
              </p:ext>
            </p:extLst>
          </p:nvPr>
        </p:nvGraphicFramePr>
        <p:xfrm>
          <a:off x="796149" y="4370647"/>
          <a:ext cx="10515600" cy="22244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94248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14332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54534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85635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78453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8274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610497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11472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72011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Phase5 Scope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Program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PMT5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Nameplate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Manufacture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OKTB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EE Architecture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Centerstack Size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Cluster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TCU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ECG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CDX707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</a:t>
                      </a:r>
                      <a:r>
                        <a:rPr lang="en-US" sz="1000" u="none" strike="noStrike" dirty="0" err="1">
                          <a:effectLst/>
                        </a:rPr>
                        <a:t>Youfei</a:t>
                      </a:r>
                      <a:r>
                        <a:rPr lang="en-US" sz="1000" u="none" strike="noStrike" dirty="0">
                          <a:effectLst/>
                        </a:rPr>
                        <a:t>, Xu Fiona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Nautilus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3/28/2023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3/28/2023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23.6(</a:t>
                      </a:r>
                      <a:r>
                        <a:rPr lang="en-US" sz="1000" u="none" strike="noStrike" dirty="0" err="1">
                          <a:effectLst/>
                        </a:rPr>
                        <a:t>Pano</a:t>
                      </a:r>
                      <a:r>
                        <a:rPr lang="en-US" sz="1000" u="none" strike="noStrike" dirty="0">
                          <a:effectLst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 Sylvia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4/26/2023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6/21/2023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FNV2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13.2~15.5 TBD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NA, AR HUD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Landscape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CDX747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Lincoln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6/12/2023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11/6/2023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FNV3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23.6(</a:t>
                      </a:r>
                      <a:r>
                        <a:rPr lang="en-US" sz="1000" u="none" strike="noStrike" dirty="0" err="1">
                          <a:effectLst/>
                        </a:rPr>
                        <a:t>Pano</a:t>
                      </a:r>
                      <a:r>
                        <a:rPr lang="en-US" sz="1000" u="none" strike="noStrike" dirty="0">
                          <a:effectLst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U611 MCA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Aviator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12/6/2023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1/23/2024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FNV3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12.3，Standalone HUD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Landscape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U718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Navigator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BU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3/11/2024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4/22/2024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23.6(</a:t>
                      </a:r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Pano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CDX804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Johnny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Lincoln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IMF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1172294311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600285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9765120" y="269547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7470063" y="271007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7149036" y="270828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10525691" y="2699365"/>
            <a:ext cx="843415" cy="582633"/>
            <a:chOff x="1727242" y="1217224"/>
            <a:chExt cx="839961" cy="582633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1605627" y="2710459"/>
            <a:ext cx="843415" cy="582633"/>
            <a:chOff x="1841074" y="1217224"/>
            <a:chExt cx="839961" cy="582633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11164544" y="2709633"/>
            <a:ext cx="843415" cy="583458"/>
            <a:chOff x="1727242" y="1217224"/>
            <a:chExt cx="839961" cy="583458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5919108" y="269469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802785" y="268501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6" y="2703940"/>
            <a:ext cx="843415" cy="582633"/>
            <a:chOff x="1727242" y="1217224"/>
            <a:chExt cx="839961" cy="582633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1" y="2700107"/>
            <a:ext cx="843415" cy="582633"/>
            <a:chOff x="1727242" y="1217224"/>
            <a:chExt cx="839961" cy="582633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5" y="2712807"/>
            <a:ext cx="843415" cy="582633"/>
            <a:chOff x="1641868" y="1217224"/>
            <a:chExt cx="839961" cy="582633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5" y="2699266"/>
            <a:ext cx="843415" cy="592158"/>
            <a:chOff x="1736728" y="1217224"/>
            <a:chExt cx="839961" cy="592158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8593011" y="270948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611459" y="3090373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5751484" y="3090372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6995810" y="3080068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7351499" y="3080067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8391544" y="3061083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9590918" y="3061082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AC97BC5-20AB-4D9E-BEB0-22396912075A}"/>
              </a:ext>
            </a:extLst>
          </p:cNvPr>
          <p:cNvGrpSpPr/>
          <p:nvPr/>
        </p:nvGrpSpPr>
        <p:grpSpPr>
          <a:xfrm>
            <a:off x="3253987" y="1865649"/>
            <a:ext cx="843415" cy="582633"/>
            <a:chOff x="1727242" y="1217224"/>
            <a:chExt cx="839961" cy="582633"/>
          </a:xfrm>
        </p:grpSpPr>
        <p:sp>
          <p:nvSpPr>
            <p:cNvPr id="193" name="流程图: 决策 47">
              <a:extLst>
                <a:ext uri="{FF2B5EF4-FFF2-40B4-BE49-F238E27FC236}">
                  <a16:creationId xmlns:a16="http://schemas.microsoft.com/office/drawing/2014/main" id="{9452B1F1-C5E9-40DE-9082-763AE31C2E4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4" name="TextBox 22">
              <a:extLst>
                <a:ext uri="{FF2B5EF4-FFF2-40B4-BE49-F238E27FC236}">
                  <a16:creationId xmlns:a16="http://schemas.microsoft.com/office/drawing/2014/main" id="{FA4763EA-0047-499B-84E5-C821EF8FB5D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028CEE-0CC9-0E4C-A983-3D377E86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696" y="183673"/>
            <a:ext cx="10835640" cy="579120"/>
          </a:xfrm>
        </p:spPr>
        <p:txBody>
          <a:bodyPr/>
          <a:lstStyle/>
          <a:p>
            <a:r>
              <a:rPr kumimoji="1" lang="en-US" altLang="zh-CN" dirty="0"/>
              <a:t>The Potential Risk of CDX707 </a:t>
            </a:r>
            <a:endParaRPr 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A2C464E1-0092-41AA-ABCC-7FDC16F304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8180" y="942305"/>
            <a:ext cx="10835640" cy="510453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zh-CN" sz="1400" dirty="0">
                <a:solidFill>
                  <a:prstClr val="black"/>
                </a:solidFill>
                <a:ea typeface="等线" panose="02010600030101010101" pitchFamily="2" charset="-122"/>
              </a:rPr>
              <a:t>Hardware Risk: Hardware design &amp; validation not completed by DCV MRD/DCV if Pre-DV/DV software release delay 1.5 months.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CN" sz="1400" u="sng" dirty="0">
                <a:solidFill>
                  <a:srgbClr val="FF0000"/>
                </a:solidFill>
                <a:ea typeface="等线" panose="02010600030101010101" pitchFamily="2" charset="-122"/>
              </a:rPr>
              <a:t>Critical DV can not be completed by DCV MRD.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CN" sz="1400" u="sng" dirty="0">
                <a:solidFill>
                  <a:srgbClr val="FF0000"/>
                </a:solidFill>
                <a:ea typeface="等线" panose="02010600030101010101" pitchFamily="2" charset="-122"/>
              </a:rPr>
              <a:t>Risk of module with faulty functions to support DCV build.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CN" sz="1400" u="sng" dirty="0">
                <a:solidFill>
                  <a:srgbClr val="FF0000"/>
                </a:solidFill>
                <a:ea typeface="等线" panose="02010600030101010101" pitchFamily="2" charset="-122"/>
              </a:rPr>
              <a:t>Vehicle DV(EMC/thermal/audio attribute..</a:t>
            </a:r>
            <a:r>
              <a:rPr lang="en-US" altLang="zh-CN" sz="1400" u="sng" dirty="0" err="1">
                <a:solidFill>
                  <a:srgbClr val="FF0000"/>
                </a:solidFill>
                <a:ea typeface="等线" panose="02010600030101010101" pitchFamily="2" charset="-122"/>
              </a:rPr>
              <a:t>etc</a:t>
            </a:r>
            <a:r>
              <a:rPr lang="en-US" altLang="zh-CN" sz="1400" u="sng" dirty="0">
                <a:solidFill>
                  <a:srgbClr val="FF0000"/>
                </a:solidFill>
                <a:ea typeface="等线" panose="02010600030101010101" pitchFamily="2" charset="-122"/>
              </a:rPr>
              <a:t>) sign-off can not catch-up PEC/FEC milestone.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CN" sz="1400" u="sng" dirty="0">
                <a:solidFill>
                  <a:srgbClr val="FF0000"/>
                </a:solidFill>
                <a:ea typeface="等线" panose="02010600030101010101" pitchFamily="2" charset="-122"/>
              </a:rPr>
              <a:t>Component re-DV sign-off can not catch-up FEC milestone.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CN" sz="1400" dirty="0">
              <a:solidFill>
                <a:prstClr val="black"/>
              </a:solidFill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solidFill>
                  <a:prstClr val="black"/>
                </a:solidFill>
                <a:ea typeface="等线" panose="02010600030101010101" pitchFamily="2" charset="-122"/>
              </a:rPr>
              <a:t>HMI Risk: Un-signed HMI UE and UI delivered to supplier for development and software integration. L</a:t>
            </a:r>
            <a:r>
              <a:rPr lang="en-US" altLang="zh-CN" sz="1400" dirty="0">
                <a:solidFill>
                  <a:prstClr val="black"/>
                </a:solidFill>
                <a:ea typeface="等线" panose="02010600030101010101" pitchFamily="2" charset="-122"/>
              </a:rPr>
              <a:t>ow </a:t>
            </a:r>
            <a:r>
              <a:rPr lang="en-US" sz="1400" dirty="0">
                <a:solidFill>
                  <a:prstClr val="black"/>
                </a:solidFill>
                <a:ea typeface="等线" panose="02010600030101010101" pitchFamily="2" charset="-122"/>
              </a:rPr>
              <a:t>quality of software performance, interaction, experience can’t support plant launch/validation process(FCPA/R202/VOCF/Management evaluation etc.), Especially AIMS flow(Software team doesn't accept AIMS in for this level software w/ un-signed HMI UX).</a:t>
            </a:r>
            <a:r>
              <a:rPr lang="en-US" altLang="zh-CN" sz="1400" u="sng" dirty="0">
                <a:solidFill>
                  <a:srgbClr val="FF0000"/>
                </a:solidFill>
                <a:ea typeface="等线" panose="02010600030101010101" pitchFamily="2" charset="-122"/>
              </a:rPr>
              <a:t> AIMS should not be reported until PEC. 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None/>
              <a:defRPr/>
            </a:pPr>
            <a:endParaRPr lang="en-US" altLang="zh-CN" sz="1400" u="sng" dirty="0">
              <a:solidFill>
                <a:srgbClr val="FF0000"/>
              </a:solidFill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solidFill>
                  <a:prstClr val="black"/>
                </a:solidFill>
                <a:ea typeface="等线" panose="02010600030101010101" pitchFamily="2" charset="-122"/>
              </a:rPr>
              <a:t>SW stability: The</a:t>
            </a:r>
            <a:r>
              <a:rPr lang="en-US" altLang="zh-CN" sz="1400" dirty="0">
                <a:solidFill>
                  <a:prstClr val="black"/>
                </a:solidFill>
                <a:ea typeface="等线" panose="02010600030101010101" pitchFamily="2" charset="-122"/>
              </a:rPr>
              <a:t> HMI unsigned UE &amp; UI delivers 3 suppliers for software development and integration in stagger way, this definitely would cause pretty much more frequent software integration/release/validation. This could cause high software delivery risk/cost(for example, regression bug, unexpected issue during re-release software, capability and stability issue).</a:t>
            </a:r>
          </a:p>
          <a:p>
            <a:pPr marL="457200" lvl="0" indent="-457200">
              <a:lnSpc>
                <a:spcPct val="13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kumimoji="0" lang="en-US" altLang="zh-CN" sz="1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Deviation for PEC/FEC should be needed:  the PEC/FEC for IVI SW need to be postponed or the reduce the criteria .</a:t>
            </a:r>
          </a:p>
          <a:p>
            <a:pPr marL="457200" lvl="0" indent="-457200">
              <a:lnSpc>
                <a:spcPct val="13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CN" sz="1400" dirty="0">
                <a:solidFill>
                  <a:srgbClr val="FF0000"/>
                </a:solidFill>
                <a:ea typeface="等线" panose="02010600030101010101" pitchFamily="2" charset="-122"/>
              </a:rPr>
              <a:t>People resource/Support should be added: More NSPS testing service/Test vehicle(5 vehicles) required to catch up the frequent software release and validation, and cover more issue reported from JV plant. </a:t>
            </a:r>
            <a:r>
              <a:rPr lang="en-US" altLang="zh-CN" sz="1400" u="sng" dirty="0">
                <a:solidFill>
                  <a:srgbClr val="FF0000"/>
                </a:solidFill>
                <a:ea typeface="等线" panose="02010600030101010101" pitchFamily="2" charset="-122"/>
              </a:rPr>
              <a:t>Need program to coordinate and organize the enhanced test plan in plant(5 vehicles*10 tester*5days).</a:t>
            </a:r>
            <a:endParaRPr kumimoji="0" lang="en" altLang="zh-CN" sz="14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457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81080"/>
            <a:ext cx="11788299" cy="294801"/>
            <a:chOff x="237808" y="1116934"/>
            <a:chExt cx="11716383" cy="29480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solidFill>
              <a:schemeClr val="accent5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16934"/>
              <a:ext cx="984794" cy="230832"/>
            </a:xfrm>
            <a:prstGeom prst="rect">
              <a:avLst/>
            </a:prstGeom>
            <a:noFill/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1566485"/>
            <a:ext cx="11794428" cy="290930"/>
            <a:chOff x="231716" y="2757569"/>
            <a:chExt cx="11722474" cy="29093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57569"/>
              <a:ext cx="1582701" cy="230832"/>
            </a:xfrm>
            <a:prstGeom prst="rect">
              <a:avLst/>
            </a:prstGeom>
            <a:noFill/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GPDS SW Version 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for MRD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48784"/>
            <a:ext cx="843415" cy="521670"/>
            <a:chOff x="1727242" y="1217224"/>
            <a:chExt cx="839961" cy="521670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77761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UPV1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02/19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82633"/>
            <a:chOff x="1727242" y="1217224"/>
            <a:chExt cx="839961" cy="582633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40582" y="1217224"/>
              <a:ext cx="567291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UPV2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05/28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2724789"/>
            <a:ext cx="11794428" cy="289026"/>
            <a:chOff x="231716" y="2759473"/>
            <a:chExt cx="11722474" cy="289026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759473"/>
              <a:ext cx="1639103" cy="2308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#1:SW Release 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for REC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271805" y="1012537"/>
            <a:ext cx="843416" cy="590253"/>
            <a:chOff x="1586851" y="1217224"/>
            <a:chExt cx="839961" cy="590253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PEC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586851" y="1607428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05/30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82633"/>
            <a:chOff x="1727242" y="1217224"/>
            <a:chExt cx="839961" cy="582633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PA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06/30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357874" y="1000058"/>
            <a:ext cx="843415" cy="582633"/>
            <a:chOff x="1727242" y="1217224"/>
            <a:chExt cx="839961" cy="582633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FDJ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08/06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CE69E5-514B-47B2-9D64-881B8777825F}"/>
              </a:ext>
            </a:extLst>
          </p:cNvPr>
          <p:cNvGrpSpPr/>
          <p:nvPr/>
        </p:nvGrpSpPr>
        <p:grpSpPr>
          <a:xfrm>
            <a:off x="5913505" y="1013306"/>
            <a:ext cx="652948" cy="582633"/>
            <a:chOff x="1757599" y="1217224"/>
            <a:chExt cx="650273" cy="582633"/>
          </a:xfrm>
        </p:grpSpPr>
        <p:sp>
          <p:nvSpPr>
            <p:cNvPr id="217" name="流程图: 决策 47">
              <a:extLst>
                <a:ext uri="{FF2B5EF4-FFF2-40B4-BE49-F238E27FC236}">
                  <a16:creationId xmlns:a16="http://schemas.microsoft.com/office/drawing/2014/main" id="{201AB054-46EC-45C5-A30C-42F1DB8155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FEC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8" name="TextBox 22">
              <a:extLst>
                <a:ext uri="{FF2B5EF4-FFF2-40B4-BE49-F238E27FC236}">
                  <a16:creationId xmlns:a16="http://schemas.microsoft.com/office/drawing/2014/main" id="{93EE2BD9-FAE0-4FDA-AC1A-9B11400FB5A9}"/>
                </a:ext>
              </a:extLst>
            </p:cNvPr>
            <p:cNvSpPr txBox="1"/>
            <p:nvPr/>
          </p:nvSpPr>
          <p:spPr>
            <a:xfrm>
              <a:off x="1757599" y="1599808"/>
              <a:ext cx="480737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07/11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327169" y="999837"/>
            <a:ext cx="843415" cy="592158"/>
            <a:chOff x="1831588" y="1217224"/>
            <a:chExt cx="839961" cy="592158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TT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1831588" y="1609333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07/26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134857" y="999837"/>
            <a:ext cx="864402" cy="582633"/>
            <a:chOff x="1886575" y="1217224"/>
            <a:chExt cx="860862" cy="582633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PP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07476" y="1599808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10/11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252489" y="1012537"/>
            <a:ext cx="843416" cy="582633"/>
            <a:chOff x="1772772" y="1217224"/>
            <a:chExt cx="839961" cy="582633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MP1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72772" y="1599808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02/01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173349" y="999383"/>
            <a:ext cx="843415" cy="582633"/>
            <a:chOff x="1833488" y="1217224"/>
            <a:chExt cx="839961" cy="582633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DCV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833488" y="1599808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01/19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2553374" y="165410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42482" y="1985411"/>
            <a:ext cx="986354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Beta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07/20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4085110" y="1664806"/>
            <a:ext cx="621719" cy="654470"/>
            <a:chOff x="1744143" y="2836518"/>
            <a:chExt cx="621719" cy="654470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DCV2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01/05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355" idx="2"/>
          </p:cNvCxnSpPr>
          <p:nvPr/>
        </p:nvCxnSpPr>
        <p:spPr>
          <a:xfrm flipV="1">
            <a:off x="4007707" y="1350062"/>
            <a:ext cx="480668" cy="3165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5130448" y="1666582"/>
            <a:ext cx="692356" cy="654470"/>
            <a:chOff x="1696025" y="2836518"/>
            <a:chExt cx="692356" cy="654470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04/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18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5802119" y="167475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5573207" y="1997357"/>
            <a:ext cx="609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05/30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217" idx="2"/>
          </p:cNvCxnSpPr>
          <p:nvPr/>
        </p:nvCxnSpPr>
        <p:spPr>
          <a:xfrm flipV="1">
            <a:off x="5958284" y="1363985"/>
            <a:ext cx="346449" cy="31077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6188885" y="167475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752590" y="1997357"/>
            <a:ext cx="1036607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6345050" y="1350516"/>
            <a:ext cx="299053" cy="3242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7208595" y="1350516"/>
            <a:ext cx="187983" cy="3242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7052430" y="167475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6591686" y="1997357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09/21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7922514" y="168960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7840089" y="2020911"/>
            <a:ext cx="75498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R07 12/06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8078679" y="1363216"/>
            <a:ext cx="549802" cy="32638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3434881" y="166680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3080366" y="1998111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3851542" y="1666581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3486952" y="1997892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4662557" y="166680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4612110" y="1998111"/>
            <a:ext cx="60293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02/16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22663" y="287773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004438" y="3090018"/>
            <a:ext cx="106968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07/10,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18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28779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128878" y="3090182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28779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635643" y="3092006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R9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103884" y="287788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76464" y="3090164"/>
            <a:ext cx="679153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03/23</a:t>
            </a: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376" idx="1"/>
          </p:cNvCxnSpPr>
          <p:nvPr/>
        </p:nvCxnSpPr>
        <p:spPr>
          <a:xfrm flipV="1">
            <a:off x="3499551" y="2521994"/>
            <a:ext cx="117357" cy="35590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73" idx="1"/>
          </p:cNvCxnSpPr>
          <p:nvPr/>
        </p:nvCxnSpPr>
        <p:spPr>
          <a:xfrm flipV="1">
            <a:off x="2420196" y="2524901"/>
            <a:ext cx="7513" cy="35283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Release Plan---IVI HMI Plans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77759" y="1012537"/>
            <a:ext cx="843416" cy="582633"/>
            <a:chOff x="1810717" y="1217224"/>
            <a:chExt cx="839961" cy="582633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MP2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810717" y="1599808"/>
              <a:ext cx="839961" cy="200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03/01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2709539" y="1350737"/>
            <a:ext cx="70044" cy="3033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5444955" y="1363216"/>
            <a:ext cx="389528" cy="30336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47100" y="25293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Isosceles Triangle 325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395299" y="24159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-43155" y="2570147"/>
            <a:ext cx="104237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A0 PCBA 01/25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694" y="2171860"/>
            <a:ext cx="1114408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#1:CDC AHU HW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896645" y="2385444"/>
            <a:ext cx="894200" cy="390467"/>
            <a:chOff x="909345" y="1704838"/>
            <a:chExt cx="894200" cy="390467"/>
          </a:xfrm>
        </p:grpSpPr>
        <p:sp>
          <p:nvSpPr>
            <p:cNvPr id="338" name="Isosceles Triangle 337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4976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41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909345" y="1895256"/>
              <a:ext cx="89420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A1 PCBA 04/30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13318" y="2392401"/>
            <a:ext cx="590005" cy="534979"/>
            <a:chOff x="1173332" y="1704838"/>
            <a:chExt cx="728535" cy="534979"/>
          </a:xfrm>
        </p:grpSpPr>
        <p:sp>
          <p:nvSpPr>
            <p:cNvPr id="347" name="Isosceles Triangle 346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50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73332" y="1916658"/>
              <a:ext cx="728535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B0  DV1  10/05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624974" y="2385444"/>
            <a:ext cx="727984" cy="390467"/>
            <a:chOff x="1043964" y="1704838"/>
            <a:chExt cx="925167" cy="390467"/>
          </a:xfrm>
        </p:grpSpPr>
        <p:sp>
          <p:nvSpPr>
            <p:cNvPr id="358" name="Isosceles Triangle 357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5099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61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043964" y="1895256"/>
              <a:ext cx="925167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A2 Pre-DV 06/30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197986" y="2380395"/>
            <a:ext cx="682473" cy="513578"/>
            <a:chOff x="1357550" y="1704838"/>
            <a:chExt cx="682473" cy="513578"/>
          </a:xfrm>
        </p:grpSpPr>
        <p:sp>
          <p:nvSpPr>
            <p:cNvPr id="367" name="Isosceles Triangle 366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70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57550" y="1895257"/>
              <a:ext cx="682473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B1  DV2  04/15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7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427709" y="2439438"/>
            <a:ext cx="370924" cy="170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376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616908" y="2439438"/>
            <a:ext cx="633581" cy="16511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403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890711" y="2439438"/>
            <a:ext cx="344356" cy="1753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404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13529" y="2273375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10-08/05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06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44117" y="2275764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10/25-12/15</a:t>
            </a:r>
          </a:p>
        </p:txBody>
      </p:sp>
      <p:sp>
        <p:nvSpPr>
          <p:cNvPr id="407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696724" y="2246090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05/15-06/15</a:t>
            </a:r>
          </a:p>
        </p:txBody>
      </p: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173" idx="0"/>
            <a:endCxn id="133" idx="2"/>
          </p:cNvCxnSpPr>
          <p:nvPr/>
        </p:nvCxnSpPr>
        <p:spPr>
          <a:xfrm flipV="1">
            <a:off x="2420196" y="1974306"/>
            <a:ext cx="192828" cy="90343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231" idx="0"/>
            <a:endCxn id="188" idx="3"/>
          </p:cNvCxnSpPr>
          <p:nvPr/>
        </p:nvCxnSpPr>
        <p:spPr>
          <a:xfrm flipV="1">
            <a:off x="3499551" y="1987006"/>
            <a:ext cx="188010" cy="89089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234" idx="0"/>
            <a:endCxn id="191" idx="2"/>
          </p:cNvCxnSpPr>
          <p:nvPr/>
        </p:nvCxnSpPr>
        <p:spPr>
          <a:xfrm flipV="1">
            <a:off x="3839697" y="1986787"/>
            <a:ext cx="71495" cy="89111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251" idx="0"/>
            <a:endCxn id="153" idx="2"/>
          </p:cNvCxnSpPr>
          <p:nvPr/>
        </p:nvCxnSpPr>
        <p:spPr>
          <a:xfrm flipV="1">
            <a:off x="5201417" y="1986788"/>
            <a:ext cx="147023" cy="89109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C9232D50-8169-4128-B138-A5E09142FFDA}"/>
              </a:ext>
            </a:extLst>
          </p:cNvPr>
          <p:cNvSpPr txBox="1"/>
          <p:nvPr/>
        </p:nvSpPr>
        <p:spPr>
          <a:xfrm>
            <a:off x="8244114" y="2246974"/>
            <a:ext cx="3687854" cy="843658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[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HMI Plan Delivery Agreement@2020/11/25]:   HMI release plan can meet SW release requirements.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45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UE: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Group A-Dec 15,  Group B-Feb 15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UI: 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Group A-Dec 15,  Group B-Feb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45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59098" y="3635557"/>
            <a:ext cx="11794428" cy="289026"/>
            <a:chOff x="231716" y="2759473"/>
            <a:chExt cx="11722474" cy="289026"/>
          </a:xfrm>
        </p:grpSpPr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759473"/>
              <a:ext cx="1639103" cy="230832"/>
            </a:xfrm>
            <a:prstGeom prst="rect">
              <a:avLst/>
            </a:prstGeom>
            <a:solidFill>
              <a:srgbClr val="00B0F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#2: SW Release 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for REC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77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3130298" y="37885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78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735873" y="4000786"/>
            <a:ext cx="106968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09/24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79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4116304" y="378866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80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843164" y="4000950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12/31</a:t>
            </a:r>
          </a:p>
        </p:txBody>
      </p:sp>
      <p:sp>
        <p:nvSpPr>
          <p:cNvPr id="481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4528570" y="378866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82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4320461" y="4000950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R9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1/29</a:t>
            </a:r>
          </a:p>
        </p:txBody>
      </p:sp>
      <p:sp>
        <p:nvSpPr>
          <p:cNvPr id="483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783334" y="378865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84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5555914" y="4000932"/>
            <a:ext cx="679153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05/23</a:t>
            </a:r>
          </a:p>
        </p:txBody>
      </p: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479" idx="0"/>
            <a:endCxn id="508" idx="1"/>
          </p:cNvCxnSpPr>
          <p:nvPr/>
        </p:nvCxnSpPr>
        <p:spPr>
          <a:xfrm flipV="1">
            <a:off x="4213837" y="3563394"/>
            <a:ext cx="112461" cy="22527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477" idx="0"/>
            <a:endCxn id="507" idx="1"/>
          </p:cNvCxnSpPr>
          <p:nvPr/>
        </p:nvCxnSpPr>
        <p:spPr>
          <a:xfrm flipV="1">
            <a:off x="3227831" y="3561470"/>
            <a:ext cx="135693" cy="22703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35707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2" name="Rectangle 491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48703" y="3317116"/>
            <a:ext cx="1109599" cy="230832"/>
          </a:xfrm>
          <a:prstGeom prst="rect">
            <a:avLst/>
          </a:prstGeom>
          <a:solidFill>
            <a:srgbClr val="00B0F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#2: CDC AHU HW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07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363524" y="3480838"/>
            <a:ext cx="442035" cy="1612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08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4326298" y="3480838"/>
            <a:ext cx="633581" cy="16511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227419" y="3314775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30-10/31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13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4175126" y="3317164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01/05-03/05</a:t>
            </a:r>
          </a:p>
        </p:txBody>
      </p:sp>
      <p:sp>
        <p:nvSpPr>
          <p:cNvPr id="514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6327169" y="3305911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07/15-08/15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C9232D50-8169-4128-B138-A5E09142FFDA}"/>
              </a:ext>
            </a:extLst>
          </p:cNvPr>
          <p:cNvSpPr txBox="1"/>
          <p:nvPr/>
        </p:nvSpPr>
        <p:spPr>
          <a:xfrm>
            <a:off x="8244114" y="3271431"/>
            <a:ext cx="3706394" cy="81770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[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HMI Plan@2021/1/17]:   The overall SW delay is about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2.5 months,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Pre-DV and DV1(DCV) delay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2.5 months,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J1 delay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 months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UE: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Group A-Mar 15,  Group B-Apr 30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UI: 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Group A-Apr 30,  Group B-Jun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45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33698" y="5754959"/>
            <a:ext cx="11794428" cy="262899"/>
            <a:chOff x="231716" y="2785600"/>
            <a:chExt cx="11722474" cy="262899"/>
          </a:xfrm>
        </p:grpSpPr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785600"/>
              <a:ext cx="1639103" cy="230832"/>
            </a:xfrm>
            <a:prstGeom prst="rect">
              <a:avLst/>
            </a:prstGeom>
            <a:solidFill>
              <a:srgbClr val="92D05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#4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：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SW Release 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for REC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685251" y="588177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300351" y="6094061"/>
            <a:ext cx="106968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08/10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897689" y="588194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581004" y="6094225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11/19</a:t>
            </a:r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4143399" y="588194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4068640" y="6094225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R9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12/17</a:t>
            </a:r>
          </a:p>
        </p:txBody>
      </p:sp>
      <p:sp>
        <p:nvSpPr>
          <p:cNvPr id="525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443609" y="588192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5216189" y="6094207"/>
            <a:ext cx="679153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04/22</a:t>
            </a:r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521" idx="0"/>
            <a:endCxn id="559" idx="1"/>
          </p:cNvCxnSpPr>
          <p:nvPr/>
        </p:nvCxnSpPr>
        <p:spPr>
          <a:xfrm flipV="1">
            <a:off x="3995222" y="5682801"/>
            <a:ext cx="44419" cy="1991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519" idx="0"/>
            <a:endCxn id="557" idx="1"/>
          </p:cNvCxnSpPr>
          <p:nvPr/>
        </p:nvCxnSpPr>
        <p:spPr>
          <a:xfrm flipV="1">
            <a:off x="2782784" y="5684054"/>
            <a:ext cx="58959" cy="19772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34400" y="5690147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Rectangle 534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41973" y="5419051"/>
            <a:ext cx="1165704" cy="230832"/>
          </a:xfrm>
          <a:prstGeom prst="rect">
            <a:avLst/>
          </a:prstGeom>
          <a:solidFill>
            <a:srgbClr val="92D05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#4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：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CDC AHU HW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57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841743" y="5600245"/>
            <a:ext cx="443902" cy="1676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59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4039641" y="5600245"/>
            <a:ext cx="633581" cy="16511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561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740474" y="5434182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8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15-09/15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923305" y="5436571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/25-01/15</a:t>
            </a:r>
          </a:p>
        </p:txBody>
      </p:sp>
      <p:sp>
        <p:nvSpPr>
          <p:cNvPr id="563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823555" y="5416740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/15-0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/15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C9232D50-8169-4128-B138-A5E09142FFDA}"/>
              </a:ext>
            </a:extLst>
          </p:cNvPr>
          <p:cNvSpPr txBox="1"/>
          <p:nvPr/>
        </p:nvSpPr>
        <p:spPr>
          <a:xfrm>
            <a:off x="8252488" y="5348787"/>
            <a:ext cx="3683873" cy="110684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[Engineering proposal </a:t>
            </a:r>
            <a:r>
              <a:rPr lang="en-US" altLang="zh-CN" sz="90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@ 2021/02/24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]: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Minimize HMI delivery of features one</a:t>
            </a:r>
            <a:r>
              <a:rPr kumimoji="0" lang="en-US" sz="900" b="0" i="0" u="none" strike="noStrike" kern="1200" cap="none" spc="0" normalizeH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by </a:t>
            </a:r>
            <a:r>
              <a:rPr lang="en-US" sz="900" b="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one </a:t>
            </a:r>
            <a:r>
              <a:rPr lang="en-US" altLang="zh-CN" sz="9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to provide UE and UI supporting SW release</a:t>
            </a:r>
            <a:r>
              <a:rPr kumimoji="0" lang="en-US" sz="900" b="0" i="0" u="none" strike="noStrike" kern="1200" cap="none" spc="0" normalizeH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.</a:t>
            </a:r>
            <a:r>
              <a:rPr lang="en-US" altLang="zh-CN" sz="90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The overall SW delay is about 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1.5 month, </a:t>
            </a:r>
            <a:r>
              <a:rPr lang="en-US" altLang="zh-CN" sz="90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Pre-DV and DV1(DCV) delay 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month, </a:t>
            </a:r>
            <a:r>
              <a:rPr lang="en-US" altLang="zh-CN" sz="90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J1 delay 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month</a:t>
            </a:r>
            <a:endParaRPr lang="en-US" sz="900" b="0" dirty="0">
              <a:solidFill>
                <a:srgbClr val="00457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45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l"/>
              <a:defRPr/>
            </a:pPr>
            <a:r>
              <a:rPr lang="en-US" sz="90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UE: </a:t>
            </a:r>
            <a:r>
              <a:rPr lang="en-US" sz="900" b="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Group A-Mar 15,  Group B-Apr 20(TBC)</a:t>
            </a:r>
          </a:p>
          <a:p>
            <a:pPr marL="171450" indent="-171450" algn="l">
              <a:buFont typeface="Wingdings" panose="05000000000000000000" pitchFamily="2" charset="2"/>
              <a:buChar char="l"/>
              <a:defRPr/>
            </a:pPr>
            <a:r>
              <a:rPr lang="en-US" altLang="zh-CN" sz="90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UI:  </a:t>
            </a:r>
            <a:r>
              <a:rPr lang="en-US" altLang="zh-CN" sz="900" b="0" dirty="0">
                <a:solidFill>
                  <a:srgbClr val="0045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Group A-May 5,  Group B-May 20(TBC)</a:t>
            </a:r>
          </a:p>
        </p:txBody>
      </p: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4535497"/>
            <a:ext cx="11794428" cy="262899"/>
            <a:chOff x="231716" y="2785600"/>
            <a:chExt cx="11722474" cy="262899"/>
          </a:xfrm>
        </p:grpSpPr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785600"/>
              <a:ext cx="1639103" cy="230832"/>
            </a:xfrm>
            <a:prstGeom prst="rect">
              <a:avLst/>
            </a:prstGeom>
            <a:solidFill>
              <a:srgbClr val="FFFF0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#3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：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SW Release 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for REC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56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3750062" y="466231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71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336587" y="4874599"/>
            <a:ext cx="106968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11/10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72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4870233" y="466248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73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553548" y="4874763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02/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21</a:t>
            </a:r>
          </a:p>
        </p:txBody>
      </p:sp>
      <p:sp>
        <p:nvSpPr>
          <p:cNvPr id="57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191329" y="466248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75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030845" y="4874763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R9 03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/17</a:t>
            </a:r>
          </a:p>
        </p:txBody>
      </p:sp>
      <p:sp>
        <p:nvSpPr>
          <p:cNvPr id="576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6118432" y="46624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77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5891012" y="4874745"/>
            <a:ext cx="679153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06/23</a:t>
            </a:r>
          </a:p>
        </p:txBody>
      </p: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572" idx="0"/>
            <a:endCxn id="604" idx="1"/>
          </p:cNvCxnSpPr>
          <p:nvPr/>
        </p:nvCxnSpPr>
        <p:spPr>
          <a:xfrm flipV="1">
            <a:off x="4967766" y="4480750"/>
            <a:ext cx="68655" cy="18173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569" idx="0"/>
            <a:endCxn id="603" idx="1"/>
          </p:cNvCxnSpPr>
          <p:nvPr/>
        </p:nvCxnSpPr>
        <p:spPr>
          <a:xfrm flipV="1">
            <a:off x="3847595" y="4478542"/>
            <a:ext cx="86715" cy="1837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47100" y="448809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3" name="Rectangle 582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61403" y="4226414"/>
            <a:ext cx="1165704" cy="230832"/>
          </a:xfrm>
          <a:prstGeom prst="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#3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：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CDC AHU HW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0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934310" y="4398194"/>
            <a:ext cx="396058" cy="1606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60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036421" y="4398194"/>
            <a:ext cx="633581" cy="16511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606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833041" y="4232131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15-12/10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07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4885249" y="4234520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02/25-04/15</a:t>
            </a:r>
          </a:p>
        </p:txBody>
      </p:sp>
      <p:sp>
        <p:nvSpPr>
          <p:cNvPr id="608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6897985" y="4214194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08/15-09/15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C9232D50-8169-4128-B138-A5E09142FFDA}"/>
              </a:ext>
            </a:extLst>
          </p:cNvPr>
          <p:cNvSpPr txBox="1"/>
          <p:nvPr/>
        </p:nvSpPr>
        <p:spPr>
          <a:xfrm>
            <a:off x="8244114" y="4288046"/>
            <a:ext cx="3696712" cy="81014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[HMI Plan@2021/02/01 Draft ]:The overall delay is about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 months,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Pre-DV and DV1(DCV) delay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 months,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J1 delay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 months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UE: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Group A-Mar 15,  Group B-Apr 30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UI: 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45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Group A-Jun 15,  Group B-Jul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45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30" name="Rectangle: Rounded Corners 265">
            <a:extLst>
              <a:ext uri="{FF2B5EF4-FFF2-40B4-BE49-F238E27FC236}">
                <a16:creationId xmlns:a16="http://schemas.microsoft.com/office/drawing/2014/main" id="{850A669C-000C-470E-B169-1882FB10BA3D}"/>
              </a:ext>
            </a:extLst>
          </p:cNvPr>
          <p:cNvSpPr/>
          <p:nvPr/>
        </p:nvSpPr>
        <p:spPr>
          <a:xfrm>
            <a:off x="6513465" y="3470745"/>
            <a:ext cx="344356" cy="1753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33" name="Rectangle: Rounded Corners 265">
            <a:extLst>
              <a:ext uri="{FF2B5EF4-FFF2-40B4-BE49-F238E27FC236}">
                <a16:creationId xmlns:a16="http://schemas.microsoft.com/office/drawing/2014/main" id="{51C15810-EB3C-4BC4-8551-0A149FD1BCE1}"/>
              </a:ext>
            </a:extLst>
          </p:cNvPr>
          <p:cNvSpPr/>
          <p:nvPr/>
        </p:nvSpPr>
        <p:spPr>
          <a:xfrm>
            <a:off x="6060587" y="5589987"/>
            <a:ext cx="344356" cy="1753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39" name="Rectangle: Rounded Corners 265">
            <a:extLst>
              <a:ext uri="{FF2B5EF4-FFF2-40B4-BE49-F238E27FC236}">
                <a16:creationId xmlns:a16="http://schemas.microsoft.com/office/drawing/2014/main" id="{92149513-08D2-4C43-A849-3243C173D6D5}"/>
              </a:ext>
            </a:extLst>
          </p:cNvPr>
          <p:cNvSpPr/>
          <p:nvPr/>
        </p:nvSpPr>
        <p:spPr>
          <a:xfrm>
            <a:off x="7143251" y="4387180"/>
            <a:ext cx="344356" cy="1753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489A54-130C-4144-9F9F-7DC2D67A736F}"/>
              </a:ext>
            </a:extLst>
          </p:cNvPr>
          <p:cNvCxnSpPr/>
          <p:nvPr/>
        </p:nvCxnSpPr>
        <p:spPr>
          <a:xfrm flipH="1">
            <a:off x="4338602" y="861455"/>
            <a:ext cx="26152" cy="5568988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7C2F7F9-900A-4142-A8EA-C118C7D27DA7}"/>
              </a:ext>
            </a:extLst>
          </p:cNvPr>
          <p:cNvCxnSpPr/>
          <p:nvPr/>
        </p:nvCxnSpPr>
        <p:spPr>
          <a:xfrm flipH="1">
            <a:off x="6275861" y="825652"/>
            <a:ext cx="26152" cy="5568988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4" name="Cross 183">
            <a:extLst>
              <a:ext uri="{FF2B5EF4-FFF2-40B4-BE49-F238E27FC236}">
                <a16:creationId xmlns:a16="http://schemas.microsoft.com/office/drawing/2014/main" id="{C4DC0E1E-5148-4DE5-9EB7-2C2120AB3F1A}"/>
              </a:ext>
            </a:extLst>
          </p:cNvPr>
          <p:cNvSpPr/>
          <p:nvPr/>
        </p:nvSpPr>
        <p:spPr>
          <a:xfrm rot="2644976">
            <a:off x="11454734" y="3629725"/>
            <a:ext cx="372585" cy="353593"/>
          </a:xfrm>
          <a:prstGeom prst="plus">
            <a:avLst>
              <a:gd name="adj" fmla="val 41791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" name="Cross 184">
            <a:extLst>
              <a:ext uri="{FF2B5EF4-FFF2-40B4-BE49-F238E27FC236}">
                <a16:creationId xmlns:a16="http://schemas.microsoft.com/office/drawing/2014/main" id="{0A279129-1F8A-44D5-BEF8-D6F480DF9869}"/>
              </a:ext>
            </a:extLst>
          </p:cNvPr>
          <p:cNvSpPr/>
          <p:nvPr/>
        </p:nvSpPr>
        <p:spPr>
          <a:xfrm rot="2644976">
            <a:off x="11411936" y="2606758"/>
            <a:ext cx="372585" cy="353593"/>
          </a:xfrm>
          <a:prstGeom prst="plus">
            <a:avLst>
              <a:gd name="adj" fmla="val 41791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A5D311-9F92-4131-B1F3-C36C851A09A8}"/>
              </a:ext>
            </a:extLst>
          </p:cNvPr>
          <p:cNvSpPr/>
          <p:nvPr/>
        </p:nvSpPr>
        <p:spPr>
          <a:xfrm>
            <a:off x="145231" y="4807838"/>
            <a:ext cx="1688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J1 deferral 3 months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ED6CA6-EEBB-43CC-AE9F-E2594B32C2C9}"/>
              </a:ext>
            </a:extLst>
          </p:cNvPr>
          <p:cNvSpPr/>
          <p:nvPr/>
        </p:nvSpPr>
        <p:spPr>
          <a:xfrm>
            <a:off x="113786" y="6063068"/>
            <a:ext cx="1617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J1 deferral 1 month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CF0D1E5-A9F6-40E0-8830-163BB4253B91}"/>
              </a:ext>
            </a:extLst>
          </p:cNvPr>
          <p:cNvSpPr/>
          <p:nvPr/>
        </p:nvSpPr>
        <p:spPr>
          <a:xfrm>
            <a:off x="165892" y="3907361"/>
            <a:ext cx="1688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J1 deferral 2 months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3" name="Cross 192">
            <a:extLst>
              <a:ext uri="{FF2B5EF4-FFF2-40B4-BE49-F238E27FC236}">
                <a16:creationId xmlns:a16="http://schemas.microsoft.com/office/drawing/2014/main" id="{82EF9D5D-641F-4018-B320-EA4786D02D80}"/>
              </a:ext>
            </a:extLst>
          </p:cNvPr>
          <p:cNvSpPr/>
          <p:nvPr/>
        </p:nvSpPr>
        <p:spPr>
          <a:xfrm rot="2644976">
            <a:off x="11446458" y="4705713"/>
            <a:ext cx="372585" cy="353593"/>
          </a:xfrm>
          <a:prstGeom prst="plus">
            <a:avLst>
              <a:gd name="adj" fmla="val 41791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35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028CEE-0CC9-0E4C-A983-3D377E86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696" y="183673"/>
            <a:ext cx="10835640" cy="579120"/>
          </a:xfrm>
        </p:spPr>
        <p:txBody>
          <a:bodyPr/>
          <a:lstStyle/>
          <a:p>
            <a:r>
              <a:rPr kumimoji="1" lang="en-US" altLang="zh-CN" dirty="0"/>
              <a:t>HMI Enablers to Support Software Release Plan</a:t>
            </a:r>
            <a:br>
              <a:rPr kumimoji="1" lang="zh-CN" altLang="en-US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F79640-44F7-614C-9685-E2F2801A6398}"/>
              </a:ext>
            </a:extLst>
          </p:cNvPr>
          <p:cNvGraphicFramePr>
            <a:graphicFrameLocks noGrp="1"/>
          </p:cNvGraphicFramePr>
          <p:nvPr/>
        </p:nvGraphicFramePr>
        <p:xfrm>
          <a:off x="171450" y="823421"/>
          <a:ext cx="11730038" cy="452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563">
                  <a:extLst>
                    <a:ext uri="{9D8B030D-6E8A-4147-A177-3AD203B41FA5}">
                      <a16:colId xmlns:a16="http://schemas.microsoft.com/office/drawing/2014/main" val="2379271689"/>
                    </a:ext>
                  </a:extLst>
                </a:gridCol>
                <a:gridCol w="2500312">
                  <a:extLst>
                    <a:ext uri="{9D8B030D-6E8A-4147-A177-3AD203B41FA5}">
                      <a16:colId xmlns:a16="http://schemas.microsoft.com/office/drawing/2014/main" val="3991770283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3833822816"/>
                    </a:ext>
                  </a:extLst>
                </a:gridCol>
              </a:tblGrid>
              <a:tr h="470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Enablers </a:t>
                      </a:r>
                      <a:r>
                        <a:rPr kumimoji="1"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(including Driver info, </a:t>
                      </a:r>
                      <a:r>
                        <a:rPr kumimoji="1"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Pano</a:t>
                      </a:r>
                      <a:r>
                        <a:rPr kumimoji="1"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Controller)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Date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54415"/>
                  </a:ext>
                </a:extLst>
              </a:tr>
              <a:tr h="1563285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</a:pPr>
                      <a:r>
                        <a:rPr kumimoji="1"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 U</a:t>
                      </a:r>
                      <a:r>
                        <a:rPr kumimoji="1"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Stagger Group A </a:t>
                      </a:r>
                    </a:p>
                    <a:p>
                      <a:pPr indent="0">
                        <a:lnSpc>
                          <a:spcPct val="130000"/>
                        </a:lnSpc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(2) Framework to be frozen</a:t>
                      </a:r>
                      <a:endParaRPr kumimoji="1" lang="en-US" altLang="zh-C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>
                        <a:lnSpc>
                          <a:spcPct val="130000"/>
                        </a:lnSpc>
                      </a:pPr>
                      <a:r>
                        <a:rPr kumimoji="1"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(3) UE and Logic Flow Final Group A common features </a:t>
                      </a:r>
                    </a:p>
                    <a:p>
                      <a:pPr indent="0">
                        <a:lnSpc>
                          <a:spcPct val="130000"/>
                        </a:lnSpc>
                      </a:pPr>
                      <a:r>
                        <a:rPr kumimoji="1"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(4) UE and Logic Flow Final Group A China unique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 Schneider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 Schneider &amp; Julia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 Schneider</a:t>
                      </a:r>
                      <a:endParaRPr kumimoji="1"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Julia Zhu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On-going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Feb 18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Feb 25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103340"/>
                  </a:ext>
                </a:extLst>
              </a:tr>
              <a:tr h="990471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(5)</a:t>
                      </a:r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Hero Screen Stagger Group A  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(6) Hero Screen Final Group 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dirty="0"/>
                        <a:t>P </a:t>
                      </a:r>
                      <a:r>
                        <a:rPr lang="en-US" altLang="zh-CN" dirty="0" err="1"/>
                        <a:t>Ruthenberg</a:t>
                      </a:r>
                      <a:endParaRPr lang="en-US" altLang="zh-CN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dirty="0"/>
                        <a:t>P Ruthenberg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On-going</a:t>
                      </a:r>
                      <a:endParaRPr lang="en-US" sz="105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329028"/>
                  </a:ext>
                </a:extLst>
              </a:tr>
              <a:tr h="149560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(7)</a:t>
                      </a:r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UI Stagger Group A 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(8) All Assets &amp; Slicing Final Group A common feature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(9) All Assets &amp; Slicing Final Group A China unique features</a:t>
                      </a:r>
                      <a:endParaRPr kumimoji="1"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dirty="0"/>
                        <a:t>M Schneider </a:t>
                      </a:r>
                      <a:endParaRPr lang="en-US" sz="1050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dirty="0"/>
                        <a:t>M Schneider</a:t>
                      </a:r>
                      <a:endParaRPr lang="en-US" sz="1050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dirty="0"/>
                        <a:t>Julia Zhu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dirty="0"/>
                        <a:t>On-going</a:t>
                      </a:r>
                      <a:endParaRPr lang="en-US" sz="1050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dirty="0"/>
                        <a:t>Mar 27</a:t>
                      </a:r>
                      <a:endParaRPr lang="en-US" sz="1050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dirty="0"/>
                        <a:t>Apr 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510567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AC6A3A-D375-1641-9ED2-EEB9F10E7C72}"/>
              </a:ext>
            </a:extLst>
          </p:cNvPr>
          <p:cNvSpPr/>
          <p:nvPr/>
        </p:nvSpPr>
        <p:spPr>
          <a:xfrm>
            <a:off x="683261" y="5557814"/>
            <a:ext cx="10835639" cy="870977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Enablers above supports a Recovery to a 1 Month CDX707C J1 deferral 3 Months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Further enablers required to recover J1 Timing per Plan of Record; Feb 2023</a:t>
            </a:r>
          </a:p>
        </p:txBody>
      </p:sp>
    </p:spTree>
    <p:extLst>
      <p:ext uri="{BB962C8B-B14F-4D97-AF65-F5344CB8AC3E}">
        <p14:creationId xmlns:p14="http://schemas.microsoft.com/office/powerpoint/2010/main" val="324341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531" y="147442"/>
            <a:ext cx="10752307" cy="57912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UE-Hero Screen-UI Introduction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569CB79-C5ED-4342-8688-C9AC85A83BB5}"/>
              </a:ext>
            </a:extLst>
          </p:cNvPr>
          <p:cNvSpPr/>
          <p:nvPr/>
        </p:nvSpPr>
        <p:spPr>
          <a:xfrm>
            <a:off x="7067582" y="3000360"/>
            <a:ext cx="2802415" cy="19389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600" b="1" i="1" dirty="0">
                <a:solidFill>
                  <a:srgbClr val="0070C0"/>
                </a:solidFill>
              </a:rPr>
              <a:t>UI: User Interface</a:t>
            </a:r>
            <a:endParaRPr lang="en-US" sz="1600" b="1" i="1" dirty="0">
              <a:solidFill>
                <a:srgbClr val="0070C0"/>
              </a:solidFill>
              <a:latin typeface="Arial" panose="020B0604020202020204"/>
            </a:endParaRPr>
          </a:p>
          <a:p>
            <a:pPr lvl="0">
              <a:defRPr/>
            </a:pPr>
            <a:r>
              <a:rPr lang="en-US" sz="1600" b="1" dirty="0"/>
              <a:t>Focus on visual design, responsible for product graphics, icons, color matching, creating beauty, style and temperament.</a:t>
            </a:r>
            <a:endParaRPr kumimoji="0" 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80" name="Picture 379">
            <a:extLst>
              <a:ext uri="{FF2B5EF4-FFF2-40B4-BE49-F238E27FC236}">
                <a16:creationId xmlns:a16="http://schemas.microsoft.com/office/drawing/2014/main" id="{B2730556-4762-414D-8EAD-EAB0BBC63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221" y="5377009"/>
            <a:ext cx="2802415" cy="132541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55" name="Picture 2054">
            <a:extLst>
              <a:ext uri="{FF2B5EF4-FFF2-40B4-BE49-F238E27FC236}">
                <a16:creationId xmlns:a16="http://schemas.microsoft.com/office/drawing/2014/main" id="{32C41AC2-8495-48ED-A73E-269EA141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636" y="5377009"/>
            <a:ext cx="2806354" cy="132541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4B5AB-F67C-4DBA-844D-DB717C4E4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3" y="3441099"/>
            <a:ext cx="6389414" cy="2996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5F0C2-B387-4E88-A902-046A5CDCA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1" y="651502"/>
            <a:ext cx="6415918" cy="2765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36C951-3779-4798-A6AB-9A1BFACB2A5C}"/>
              </a:ext>
            </a:extLst>
          </p:cNvPr>
          <p:cNvSpPr/>
          <p:nvPr/>
        </p:nvSpPr>
        <p:spPr>
          <a:xfrm>
            <a:off x="7060958" y="969560"/>
            <a:ext cx="2809039" cy="181588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1" algn="ctr">
              <a:defRPr/>
            </a:pPr>
            <a:r>
              <a:rPr lang="en-US" sz="1600" b="1" i="1" dirty="0">
                <a:solidFill>
                  <a:srgbClr val="0070C0"/>
                </a:solidFill>
                <a:latin typeface="Arial" panose="020B0604020202020204"/>
              </a:rPr>
              <a:t>UE: User Experience</a:t>
            </a:r>
          </a:p>
          <a:p>
            <a:pPr lvl="0">
              <a:defRPr/>
            </a:pPr>
            <a:r>
              <a:rPr lang="en-US" sz="1600" b="1" dirty="0"/>
              <a:t>Focus on user interaction, the jump logic between the different interfaces or buttons. But no detailed coordinates or size information.</a:t>
            </a:r>
            <a:endParaRPr kumimoji="0" 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D9CA6-5833-42AD-B682-A23AA2493815}"/>
              </a:ext>
            </a:extLst>
          </p:cNvPr>
          <p:cNvSpPr/>
          <p:nvPr/>
        </p:nvSpPr>
        <p:spPr>
          <a:xfrm>
            <a:off x="10117551" y="1201068"/>
            <a:ext cx="2030082" cy="30469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1" algn="ctr">
              <a:defRPr/>
            </a:pPr>
            <a:r>
              <a:rPr lang="en-US" sz="1600" b="1" i="1" dirty="0">
                <a:solidFill>
                  <a:srgbClr val="0070C0"/>
                </a:solidFill>
                <a:latin typeface="Arial" panose="020B0604020202020204"/>
              </a:rPr>
              <a:t>H</a:t>
            </a:r>
            <a:r>
              <a:rPr lang="en-US" altLang="zh-CN" sz="1600" b="1" i="1" dirty="0">
                <a:solidFill>
                  <a:srgbClr val="0070C0"/>
                </a:solidFill>
                <a:latin typeface="Arial" panose="020B0604020202020204"/>
              </a:rPr>
              <a:t>ero Screen</a:t>
            </a:r>
          </a:p>
          <a:p>
            <a:pPr>
              <a:defRPr/>
            </a:pPr>
            <a:r>
              <a:rPr lang="en-US" sz="1600" b="1" dirty="0"/>
              <a:t>Part of the UI design pages, If a product has a total of 8000 UI pictures, HMI team will design the main 200 pictures as hero screen for reference, and than design the other pictures.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528AAF7-569C-4F3A-98AD-0FB6DF80A0D6}"/>
              </a:ext>
            </a:extLst>
          </p:cNvPr>
          <p:cNvCxnSpPr>
            <a:stCxn id="17" idx="0"/>
            <a:endCxn id="11" idx="0"/>
          </p:cNvCxnSpPr>
          <p:nvPr/>
        </p:nvCxnSpPr>
        <p:spPr>
          <a:xfrm rot="16200000" flipH="1">
            <a:off x="9683281" y="-248243"/>
            <a:ext cx="231508" cy="2667114"/>
          </a:xfrm>
          <a:prstGeom prst="curvedConnector3">
            <a:avLst>
              <a:gd name="adj1" fmla="val -98744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7C1871D-2AB0-439A-9651-6AC87122F30F}"/>
              </a:ext>
            </a:extLst>
          </p:cNvPr>
          <p:cNvCxnSpPr>
            <a:stCxn id="11" idx="2"/>
            <a:endCxn id="370" idx="2"/>
          </p:cNvCxnSpPr>
          <p:nvPr/>
        </p:nvCxnSpPr>
        <p:spPr>
          <a:xfrm rot="5400000">
            <a:off x="9455043" y="3261803"/>
            <a:ext cx="691296" cy="2663802"/>
          </a:xfrm>
          <a:prstGeom prst="curvedConnector3">
            <a:avLst>
              <a:gd name="adj1" fmla="val 133068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3E0BED6-A2CD-41A6-804F-F1D7BC5A5149}"/>
              </a:ext>
            </a:extLst>
          </p:cNvPr>
          <p:cNvSpPr/>
          <p:nvPr/>
        </p:nvSpPr>
        <p:spPr>
          <a:xfrm>
            <a:off x="-161453" y="1369963"/>
            <a:ext cx="2662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defRPr/>
            </a:pPr>
            <a:r>
              <a:rPr lang="en-US" sz="1600" b="1" i="1" dirty="0">
                <a:solidFill>
                  <a:srgbClr val="0070C0"/>
                </a:solidFill>
              </a:rPr>
              <a:t>UE: User Experience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51454-7BBF-486D-A574-F3A9C671E002}"/>
              </a:ext>
            </a:extLst>
          </p:cNvPr>
          <p:cNvSpPr/>
          <p:nvPr/>
        </p:nvSpPr>
        <p:spPr>
          <a:xfrm>
            <a:off x="528529" y="3618869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srgbClr val="0070C0"/>
                </a:solidFill>
              </a:rPr>
              <a:t>UI: User Interface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D61EC6-8505-4D2D-9E8A-A09F7129E4E1}"/>
              </a:ext>
            </a:extLst>
          </p:cNvPr>
          <p:cNvSpPr/>
          <p:nvPr/>
        </p:nvSpPr>
        <p:spPr>
          <a:xfrm>
            <a:off x="8135466" y="5472266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schemeClr val="bg1"/>
                </a:solidFill>
              </a:rPr>
              <a:t>UI: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91493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621626"/>
            <a:chOff x="1727242" y="1217224"/>
            <a:chExt cx="839961" cy="621626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171721" y="1012537"/>
            <a:ext cx="924477" cy="570054"/>
            <a:chOff x="1487181" y="1217224"/>
            <a:chExt cx="920691" cy="570054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614006"/>
            <a:chOff x="1727242" y="1217224"/>
            <a:chExt cx="839961" cy="614006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517858" y="1000058"/>
            <a:ext cx="889170" cy="598766"/>
            <a:chOff x="1886575" y="1217224"/>
            <a:chExt cx="885530" cy="598766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441437" y="999837"/>
            <a:ext cx="909670" cy="560724"/>
            <a:chOff x="1992819" y="1217224"/>
            <a:chExt cx="905945" cy="560724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157717" y="999837"/>
            <a:ext cx="924709" cy="547428"/>
            <a:chOff x="1886575" y="1217224"/>
            <a:chExt cx="920922" cy="547428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362935" y="1012537"/>
            <a:ext cx="843415" cy="514623"/>
            <a:chOff x="1882769" y="1217224"/>
            <a:chExt cx="839961" cy="514623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882769" y="154718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226657" y="999383"/>
            <a:ext cx="904289" cy="576617"/>
            <a:chOff x="1886575" y="1217224"/>
            <a:chExt cx="900586" cy="576617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634183" y="325609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2414030" y="25972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1998635" y="292859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2570195" y="1350737"/>
            <a:ext cx="209388" cy="12465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4085110" y="2607985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4068075" y="1350062"/>
            <a:ext cx="420303" cy="138200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5130448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</a:t>
              </a: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5444955" y="1363216"/>
            <a:ext cx="389523" cy="1246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58021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55732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217" idx="2"/>
          </p:cNvCxnSpPr>
          <p:nvPr/>
        </p:nvCxnSpPr>
        <p:spPr>
          <a:xfrm flipV="1">
            <a:off x="5958284" y="1363985"/>
            <a:ext cx="422645" cy="1253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618888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7525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6345050" y="1350516"/>
            <a:ext cx="358109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7208595" y="1350516"/>
            <a:ext cx="210843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70524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6591686" y="2940536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7922514" y="26327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7840089" y="2964090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12/06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8078679" y="1363216"/>
            <a:ext cx="549799" cy="1269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346354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9796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375574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36520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466255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4612110" y="2941290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PCBA </a:t>
            </a:r>
          </a:p>
          <a:p>
            <a:r>
              <a:rPr lang="en-US" altLang="zh-CN" sz="700" strike="sngStrike" dirty="0"/>
              <a:t>01/07 </a:t>
            </a:r>
            <a:r>
              <a:rPr lang="en-US" altLang="zh-CN" sz="700" dirty="0">
                <a:solidFill>
                  <a:srgbClr val="FF0000"/>
                </a:solidFill>
              </a:rPr>
              <a:t>01/25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6784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9965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902901" y="3466744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173" idx="0"/>
            <a:endCxn id="133" idx="2"/>
          </p:cNvCxnSpPr>
          <p:nvPr/>
        </p:nvCxnSpPr>
        <p:spPr>
          <a:xfrm flipV="1">
            <a:off x="2455032" y="2917485"/>
            <a:ext cx="18648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6B954A4-CDF7-4DF4-BF27-59F0B3310FAF}"/>
              </a:ext>
            </a:extLst>
          </p:cNvPr>
          <p:cNvCxnSpPr>
            <a:cxnSpLocks/>
            <a:stCxn id="242" idx="0"/>
            <a:endCxn id="143" idx="2"/>
          </p:cNvCxnSpPr>
          <p:nvPr/>
        </p:nvCxnSpPr>
        <p:spPr>
          <a:xfrm flipV="1">
            <a:off x="4155322" y="2928191"/>
            <a:ext cx="99662" cy="32737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28978D7-6A0B-47CE-B333-B4882D2F6807}"/>
              </a:ext>
            </a:extLst>
          </p:cNvPr>
          <p:cNvCxnSpPr>
            <a:cxnSpLocks/>
            <a:stCxn id="234" idx="0"/>
            <a:endCxn id="191" idx="3"/>
          </p:cNvCxnSpPr>
          <p:nvPr/>
        </p:nvCxnSpPr>
        <p:spPr>
          <a:xfrm flipV="1">
            <a:off x="3839697" y="2929966"/>
            <a:ext cx="168728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249A18C7-157F-4E14-906B-08CFD5EB67DB}"/>
              </a:ext>
            </a:extLst>
          </p:cNvPr>
          <p:cNvCxnSpPr>
            <a:cxnSpLocks/>
            <a:stCxn id="231" idx="0"/>
            <a:endCxn id="188" idx="3"/>
          </p:cNvCxnSpPr>
          <p:nvPr/>
        </p:nvCxnSpPr>
        <p:spPr>
          <a:xfrm flipV="1">
            <a:off x="3499551" y="2930185"/>
            <a:ext cx="216674" cy="3255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73C2997-F829-4C83-A76C-417E50179041}"/>
              </a:ext>
            </a:extLst>
          </p:cNvPr>
          <p:cNvCxnSpPr>
            <a:cxnSpLocks/>
            <a:stCxn id="245" idx="0"/>
            <a:endCxn id="194" idx="2"/>
          </p:cNvCxnSpPr>
          <p:nvPr/>
        </p:nvCxnSpPr>
        <p:spPr>
          <a:xfrm flipV="1">
            <a:off x="4497192" y="2930185"/>
            <a:ext cx="225015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F51D86E-791C-46FC-B75D-DC06E77C00F1}"/>
              </a:ext>
            </a:extLst>
          </p:cNvPr>
          <p:cNvCxnSpPr>
            <a:cxnSpLocks/>
            <a:stCxn id="251" idx="0"/>
            <a:endCxn id="153" idx="2"/>
          </p:cNvCxnSpPr>
          <p:nvPr/>
        </p:nvCxnSpPr>
        <p:spPr>
          <a:xfrm flipV="1">
            <a:off x="5172842" y="2929967"/>
            <a:ext cx="175598" cy="3257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EDE923B-DD76-46F0-994C-D92FAFF08E84}"/>
              </a:ext>
            </a:extLst>
          </p:cNvPr>
          <p:cNvCxnSpPr>
            <a:cxnSpLocks/>
            <a:stCxn id="257" idx="0"/>
            <a:endCxn id="159" idx="3"/>
          </p:cNvCxnSpPr>
          <p:nvPr/>
        </p:nvCxnSpPr>
        <p:spPr>
          <a:xfrm flipV="1">
            <a:off x="5807067" y="2938140"/>
            <a:ext cx="247732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3885387-415F-421C-B509-000F7BA64E4B}"/>
              </a:ext>
            </a:extLst>
          </p:cNvPr>
          <p:cNvCxnSpPr>
            <a:cxnSpLocks/>
            <a:stCxn id="277" idx="0"/>
            <a:endCxn id="171" idx="3"/>
          </p:cNvCxnSpPr>
          <p:nvPr/>
        </p:nvCxnSpPr>
        <p:spPr>
          <a:xfrm flipV="1">
            <a:off x="7052197" y="2938140"/>
            <a:ext cx="25291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</p:cNvCxnSpPr>
          <p:nvPr/>
        </p:nvCxnSpPr>
        <p:spPr>
          <a:xfrm flipV="1">
            <a:off x="6117997" y="2917485"/>
            <a:ext cx="272672" cy="33791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B3B7A03-77AE-4556-91CD-5E443A945570}"/>
              </a:ext>
            </a:extLst>
          </p:cNvPr>
          <p:cNvCxnSpPr>
            <a:cxnSpLocks/>
            <a:stCxn id="286" idx="0"/>
            <a:endCxn id="176" idx="2"/>
          </p:cNvCxnSpPr>
          <p:nvPr/>
        </p:nvCxnSpPr>
        <p:spPr>
          <a:xfrm flipV="1">
            <a:off x="7861549" y="2952985"/>
            <a:ext cx="120615" cy="30175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67793"/>
            <a:ext cx="8350961" cy="482119"/>
            <a:chOff x="214794" y="3867793"/>
            <a:chExt cx="83509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6089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6073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6089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6089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6089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61259"/>
            <a:ext cx="385660" cy="4147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5131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4172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82764" y="6561783"/>
            <a:ext cx="151062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Beta(R0-R5)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 Delayed to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 UE,04/30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Cluster Assets 03/05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635687" y="6547151"/>
            <a:ext cx="79061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DCV1(R6-R9)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580126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271130" y="6526677"/>
            <a:ext cx="69275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DCV3(R10-R11)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19819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13339" y="6526677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DCV2(R12-R13)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700" b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-08/20</a:t>
            </a:r>
            <a:endParaRPr lang="en-US" sz="7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13355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30481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12312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298105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132070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2380" y="4490726"/>
            <a:ext cx="8350961" cy="482119"/>
            <a:chOff x="214794" y="3867793"/>
            <a:chExt cx="8350961" cy="482119"/>
          </a:xfrm>
        </p:grpSpPr>
        <p:sp>
          <p:nvSpPr>
            <p:cNvPr id="430" name="Star: 5 Points 429">
              <a:extLst>
                <a:ext uri="{FF2B5EF4-FFF2-40B4-BE49-F238E27FC236}">
                  <a16:creationId xmlns:a16="http://schemas.microsoft.com/office/drawing/2014/main" id="{D56184F2-CCB3-4F4F-8235-6291460B8251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22">
              <a:extLst>
                <a:ext uri="{FF2B5EF4-FFF2-40B4-BE49-F238E27FC236}">
                  <a16:creationId xmlns:a16="http://schemas.microsoft.com/office/drawing/2014/main" id="{4E881CA4-B8AB-4968-B509-9196B2F1C5DB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36" name="Star: 5 Points 435">
              <a:extLst>
                <a:ext uri="{FF2B5EF4-FFF2-40B4-BE49-F238E27FC236}">
                  <a16:creationId xmlns:a16="http://schemas.microsoft.com/office/drawing/2014/main" id="{F08BFD33-C5DE-466B-94C3-DE82E189C487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5E77C71E-8F59-4A75-84C7-22195D04A6F4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442" name="Star: 5 Points 441">
              <a:extLst>
                <a:ext uri="{FF2B5EF4-FFF2-40B4-BE49-F238E27FC236}">
                  <a16:creationId xmlns:a16="http://schemas.microsoft.com/office/drawing/2014/main" id="{E32803DC-95CE-4518-93BF-99CD3DCE3BC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FFB7C1FA-565B-414C-B11F-B8CC4779E24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448" name="Star: 5 Points 447">
              <a:extLst>
                <a:ext uri="{FF2B5EF4-FFF2-40B4-BE49-F238E27FC236}">
                  <a16:creationId xmlns:a16="http://schemas.microsoft.com/office/drawing/2014/main" id="{F26FC40E-692F-4361-8D1B-1A6B946B5A0E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E4800B0F-9871-43D1-8074-0B7E96411D68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451" name="Star: 5 Points 450">
              <a:extLst>
                <a:ext uri="{FF2B5EF4-FFF2-40B4-BE49-F238E27FC236}">
                  <a16:creationId xmlns:a16="http://schemas.microsoft.com/office/drawing/2014/main" id="{0EAE9E5A-7CE8-4CCB-9714-1B855D694303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B60B0390-6506-4894-B0BB-FDADC7EF0B9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F072F093-D809-46F4-9E7D-13122FD38793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4D189B6E-C3A4-4540-A237-D667A442F45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21005" y="5136910"/>
            <a:ext cx="8350961" cy="482119"/>
            <a:chOff x="214794" y="3867793"/>
            <a:chExt cx="8350961" cy="482119"/>
          </a:xfrm>
        </p:grpSpPr>
        <p:sp>
          <p:nvSpPr>
            <p:cNvPr id="510" name="Star: 5 Points 509">
              <a:extLst>
                <a:ext uri="{FF2B5EF4-FFF2-40B4-BE49-F238E27FC236}">
                  <a16:creationId xmlns:a16="http://schemas.microsoft.com/office/drawing/2014/main" id="{F79F4C4D-576F-40EC-AE45-51BD0A83C1D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59D00F96-1B4A-4FEC-B6B3-A1DACD8AB043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13" name="Star: 5 Points 512">
              <a:extLst>
                <a:ext uri="{FF2B5EF4-FFF2-40B4-BE49-F238E27FC236}">
                  <a16:creationId xmlns:a16="http://schemas.microsoft.com/office/drawing/2014/main" id="{794A392D-E193-424C-827D-54B9A0288703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4" name="TextBox 22">
              <a:extLst>
                <a:ext uri="{FF2B5EF4-FFF2-40B4-BE49-F238E27FC236}">
                  <a16:creationId xmlns:a16="http://schemas.microsoft.com/office/drawing/2014/main" id="{5EDFE2E2-C51D-4461-8514-60E0BFE5D00A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516" name="Star: 5 Points 515">
              <a:extLst>
                <a:ext uri="{FF2B5EF4-FFF2-40B4-BE49-F238E27FC236}">
                  <a16:creationId xmlns:a16="http://schemas.microsoft.com/office/drawing/2014/main" id="{65A24ABF-78D4-45DB-81B8-0BB01D9D6C84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7" name="TextBox 22">
              <a:extLst>
                <a:ext uri="{FF2B5EF4-FFF2-40B4-BE49-F238E27FC236}">
                  <a16:creationId xmlns:a16="http://schemas.microsoft.com/office/drawing/2014/main" id="{77F47D5B-1B86-4C3F-A5C3-186BD3440D8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519" name="Star: 5 Points 518">
              <a:extLst>
                <a:ext uri="{FF2B5EF4-FFF2-40B4-BE49-F238E27FC236}">
                  <a16:creationId xmlns:a16="http://schemas.microsoft.com/office/drawing/2014/main" id="{577FE983-63FD-426A-8820-5259A043AED7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0" name="TextBox 22">
              <a:extLst>
                <a:ext uri="{FF2B5EF4-FFF2-40B4-BE49-F238E27FC236}">
                  <a16:creationId xmlns:a16="http://schemas.microsoft.com/office/drawing/2014/main" id="{8FC3A10B-73E9-405F-9976-A582A1865F3B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522" name="Star: 5 Points 521">
              <a:extLst>
                <a:ext uri="{FF2B5EF4-FFF2-40B4-BE49-F238E27FC236}">
                  <a16:creationId xmlns:a16="http://schemas.microsoft.com/office/drawing/2014/main" id="{74D9AF55-5883-4F43-9270-200760AC58ED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D9A506D2-5535-4B1E-93B8-380C4613AD22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525" name="Star: 5 Points 524">
              <a:extLst>
                <a:ext uri="{FF2B5EF4-FFF2-40B4-BE49-F238E27FC236}">
                  <a16:creationId xmlns:a16="http://schemas.microsoft.com/office/drawing/2014/main" id="{05104E77-61DF-483D-9ACC-BBCD256FB08A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6" name="TextBox 22">
              <a:extLst>
                <a:ext uri="{FF2B5EF4-FFF2-40B4-BE49-F238E27FC236}">
                  <a16:creationId xmlns:a16="http://schemas.microsoft.com/office/drawing/2014/main" id="{C7FBDA3E-3F1C-472D-B6FE-52AA395BD53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33880" y="5764268"/>
            <a:ext cx="8350961" cy="482119"/>
            <a:chOff x="214794" y="3867793"/>
            <a:chExt cx="8350961" cy="482119"/>
          </a:xfrm>
        </p:grpSpPr>
        <p:sp>
          <p:nvSpPr>
            <p:cNvPr id="600" name="Star: 5 Points 599">
              <a:extLst>
                <a:ext uri="{FF2B5EF4-FFF2-40B4-BE49-F238E27FC236}">
                  <a16:creationId xmlns:a16="http://schemas.microsoft.com/office/drawing/2014/main" id="{ABDA12B7-1957-4EEB-9743-AC444FF40E9A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1" name="TextBox 22">
              <a:extLst>
                <a:ext uri="{FF2B5EF4-FFF2-40B4-BE49-F238E27FC236}">
                  <a16:creationId xmlns:a16="http://schemas.microsoft.com/office/drawing/2014/main" id="{FBD0B20B-B0F6-45CB-8C1C-8C05BFF366E7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02" name="Star: 5 Points 601">
              <a:extLst>
                <a:ext uri="{FF2B5EF4-FFF2-40B4-BE49-F238E27FC236}">
                  <a16:creationId xmlns:a16="http://schemas.microsoft.com/office/drawing/2014/main" id="{F3A7CD85-9DA1-496F-870D-1445C0B82594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8212BA8A-3567-42D2-9416-F3173E302B58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604" name="Star: 5 Points 603">
              <a:extLst>
                <a:ext uri="{FF2B5EF4-FFF2-40B4-BE49-F238E27FC236}">
                  <a16:creationId xmlns:a16="http://schemas.microsoft.com/office/drawing/2014/main" id="{6E23E29E-435D-4ABA-884D-43C129124E4A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BC374CB-440A-4F4C-A4C9-449F7F97AC2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606" name="Star: 5 Points 605">
              <a:extLst>
                <a:ext uri="{FF2B5EF4-FFF2-40B4-BE49-F238E27FC236}">
                  <a16:creationId xmlns:a16="http://schemas.microsoft.com/office/drawing/2014/main" id="{A830A6C2-DFBD-4565-8FB2-EEAFC39CECC2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7" name="TextBox 22">
              <a:extLst>
                <a:ext uri="{FF2B5EF4-FFF2-40B4-BE49-F238E27FC236}">
                  <a16:creationId xmlns:a16="http://schemas.microsoft.com/office/drawing/2014/main" id="{8B87CA7C-C0B5-45FC-B95B-0EAD0BC6B7C6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608" name="Star: 5 Points 607">
              <a:extLst>
                <a:ext uri="{FF2B5EF4-FFF2-40B4-BE49-F238E27FC236}">
                  <a16:creationId xmlns:a16="http://schemas.microsoft.com/office/drawing/2014/main" id="{A86ED986-9564-445E-B33A-BC5F696F27AE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B60DC4B9-B4BB-437D-8FEC-8A5C0A2664F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610" name="Star: 5 Points 609">
              <a:extLst>
                <a:ext uri="{FF2B5EF4-FFF2-40B4-BE49-F238E27FC236}">
                  <a16:creationId xmlns:a16="http://schemas.microsoft.com/office/drawing/2014/main" id="{D62FA048-42A2-4E97-B671-75EF0EAA0685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7E9AAA32-2975-4FA0-8047-AA6D7B523C57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02" idx="2"/>
          </p:cNvCxnSpPr>
          <p:nvPr/>
        </p:nvCxnSpPr>
        <p:spPr>
          <a:xfrm flipH="1" flipV="1">
            <a:off x="471848" y="4081192"/>
            <a:ext cx="736943" cy="226445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1996268" y="4080834"/>
            <a:ext cx="378675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17352" y="4080817"/>
            <a:ext cx="1413422" cy="227128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677659" y="4080670"/>
            <a:ext cx="1085914" cy="22714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910889" cy="513266"/>
            <a:chOff x="1886575" y="1217224"/>
            <a:chExt cx="907159" cy="513266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53773" y="154583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97564" y="3847269"/>
            <a:ext cx="1869982" cy="231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315445" y="3853296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80128" y="384765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65661" y="384765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5945620" y="1013306"/>
            <a:ext cx="697030" cy="560629"/>
            <a:chOff x="1713697" y="1217224"/>
            <a:chExt cx="694175" cy="560629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1713697" y="1485471"/>
              <a:ext cx="435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8962316" y="1021857"/>
            <a:ext cx="983439" cy="475191"/>
            <a:chOff x="1886575" y="1217224"/>
            <a:chExt cx="979412" cy="475191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2026026" y="150775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3813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351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New 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02871" y="4178950"/>
            <a:ext cx="11819828" cy="243817"/>
            <a:chOff x="206470" y="2804682"/>
            <a:chExt cx="11747720" cy="24381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323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280930" y="42194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404" idx="2"/>
          </p:cNvCxnSpPr>
          <p:nvPr/>
        </p:nvCxnSpPr>
        <p:spPr>
          <a:xfrm flipV="1">
            <a:off x="4437095" y="1284062"/>
            <a:ext cx="12534" cy="293539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13885" y="4230158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4" idx="0"/>
            <a:endCxn id="495" idx="2"/>
          </p:cNvCxnSpPr>
          <p:nvPr/>
        </p:nvCxnSpPr>
        <p:spPr>
          <a:xfrm flipV="1">
            <a:off x="6428447" y="2133593"/>
            <a:ext cx="285447" cy="209855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663973" y="4231934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364" idx="2"/>
          </p:cNvCxnSpPr>
          <p:nvPr/>
        </p:nvCxnSpPr>
        <p:spPr>
          <a:xfrm flipV="1">
            <a:off x="6978480" y="1296541"/>
            <a:ext cx="474808" cy="293539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97544" y="42401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30" idx="2"/>
          </p:cNvCxnSpPr>
          <p:nvPr/>
        </p:nvCxnSpPr>
        <p:spPr>
          <a:xfrm flipV="1">
            <a:off x="7453709" y="1310010"/>
            <a:ext cx="368682" cy="293009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646210" y="42401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09" idx="2"/>
          </p:cNvCxnSpPr>
          <p:nvPr/>
        </p:nvCxnSpPr>
        <p:spPr>
          <a:xfrm flipV="1">
            <a:off x="7802375" y="1309241"/>
            <a:ext cx="421609" cy="293086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13" idx="2"/>
          </p:cNvCxnSpPr>
          <p:nvPr/>
        </p:nvCxnSpPr>
        <p:spPr>
          <a:xfrm flipV="1">
            <a:off x="8465895" y="1283890"/>
            <a:ext cx="588068" cy="295621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309730" y="42401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8970264" y="4254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16" idx="2"/>
          </p:cNvCxnSpPr>
          <p:nvPr/>
        </p:nvCxnSpPr>
        <p:spPr>
          <a:xfrm flipV="1">
            <a:off x="9126429" y="1307054"/>
            <a:ext cx="466227" cy="294789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063745" y="42321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346420" y="423193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272282" y="42321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572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951672" y="37954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2827364" y="3788503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09/15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663257" y="378345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09/04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551" idx="0"/>
            <a:endCxn id="264" idx="1"/>
          </p:cNvCxnSpPr>
          <p:nvPr/>
        </p:nvCxnSpPr>
        <p:spPr>
          <a:xfrm flipV="1">
            <a:off x="5312945" y="3949888"/>
            <a:ext cx="414724" cy="928016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532" idx="0"/>
            <a:endCxn id="33" idx="2"/>
          </p:cNvCxnSpPr>
          <p:nvPr/>
        </p:nvCxnSpPr>
        <p:spPr>
          <a:xfrm flipV="1">
            <a:off x="4266521" y="4008064"/>
            <a:ext cx="318132" cy="8696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Draft Plan A@03/03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4214676" y="36832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01</a:t>
              </a:r>
              <a:r>
                <a:rPr lang="en-US" dirty="0">
                  <a:solidFill>
                    <a:srgbClr val="FF0000"/>
                  </a:solidFill>
                </a:rPr>
                <a:t>/01-</a:t>
              </a:r>
              <a:r>
                <a:rPr lang="en-US" altLang="zh-CN" dirty="0">
                  <a:solidFill>
                    <a:srgbClr val="FF0000"/>
                  </a:solidFill>
                </a:rPr>
                <a:t>02</a:t>
              </a:r>
              <a:r>
                <a:rPr lang="en-US" dirty="0">
                  <a:solidFill>
                    <a:srgbClr val="FF0000"/>
                  </a:solidFill>
                </a:rPr>
                <a:t>/01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5664354" y="3706601"/>
            <a:ext cx="843415" cy="320785"/>
            <a:chOff x="5345366" y="3706601"/>
            <a:chExt cx="843415" cy="320785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1" y="3872390"/>
              <a:ext cx="658276" cy="1549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EMC/DV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45366" y="37066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05/04-07/04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6934346" y="3689783"/>
            <a:ext cx="843415" cy="306001"/>
            <a:chOff x="6828018" y="3668517"/>
            <a:chExt cx="843415" cy="306001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2" y="3834890"/>
              <a:ext cx="371314" cy="13962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09/11-10/11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19DA6D-2339-469E-8EE0-1A3DF17BD12B}"/>
              </a:ext>
            </a:extLst>
          </p:cNvPr>
          <p:cNvGrpSpPr/>
          <p:nvPr/>
        </p:nvGrpSpPr>
        <p:grpSpPr>
          <a:xfrm>
            <a:off x="5067196" y="1427510"/>
            <a:ext cx="803264" cy="324440"/>
            <a:chOff x="4695041" y="2088545"/>
            <a:chExt cx="803264" cy="324440"/>
          </a:xfrm>
        </p:grpSpPr>
        <p:sp>
          <p:nvSpPr>
            <p:cNvPr id="441" name="Rectangle: Rounded Corners 440">
              <a:extLst>
                <a:ext uri="{FF2B5EF4-FFF2-40B4-BE49-F238E27FC236}">
                  <a16:creationId xmlns:a16="http://schemas.microsoft.com/office/drawing/2014/main" id="{47FE73A5-A6F9-423F-B9BA-D89037603300}"/>
                </a:ext>
              </a:extLst>
            </p:cNvPr>
            <p:cNvSpPr/>
            <p:nvPr/>
          </p:nvSpPr>
          <p:spPr>
            <a:xfrm>
              <a:off x="4791349" y="2239024"/>
              <a:ext cx="670036" cy="17396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44" name="TextBox 22">
              <a:extLst>
                <a:ext uri="{FF2B5EF4-FFF2-40B4-BE49-F238E27FC236}">
                  <a16:creationId xmlns:a16="http://schemas.microsoft.com/office/drawing/2014/main" id="{42B86A27-28BC-416E-9EDA-E6FC967104A4}"/>
                </a:ext>
              </a:extLst>
            </p:cNvPr>
            <p:cNvSpPr txBox="1"/>
            <p:nvPr/>
          </p:nvSpPr>
          <p:spPr>
            <a:xfrm>
              <a:off x="469504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03/16-05/15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809420" y="6442690"/>
            <a:ext cx="2489641" cy="425208"/>
            <a:chOff x="9716655" y="5817800"/>
            <a:chExt cx="2489641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310218"/>
              <a:chOff x="9891674" y="2158893"/>
              <a:chExt cx="2354731" cy="310218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92242" y="933211"/>
            <a:ext cx="850124" cy="521334"/>
            <a:chOff x="1886575" y="1217224"/>
            <a:chExt cx="846642" cy="521334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893256" y="155389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47389" y="956375"/>
            <a:ext cx="843415" cy="502503"/>
            <a:chOff x="1703781" y="1217224"/>
            <a:chExt cx="839961" cy="502503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703781" y="153506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69" y="959331"/>
            <a:ext cx="616102" cy="516210"/>
            <a:chOff x="1886575" y="1217224"/>
            <a:chExt cx="613575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64398" y="1548774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4259F0-6931-40C6-A483-33FEBE37CB3E}"/>
              </a:ext>
            </a:extLst>
          </p:cNvPr>
          <p:cNvGrpSpPr/>
          <p:nvPr/>
        </p:nvGrpSpPr>
        <p:grpSpPr>
          <a:xfrm>
            <a:off x="2028108" y="1410584"/>
            <a:ext cx="1991400" cy="345162"/>
            <a:chOff x="2028108" y="2071619"/>
            <a:chExt cx="1991400" cy="345162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399A786B-EDF6-459E-A8FE-F718D45A56B6}"/>
                </a:ext>
              </a:extLst>
            </p:cNvPr>
            <p:cNvSpPr/>
            <p:nvPr/>
          </p:nvSpPr>
          <p:spPr>
            <a:xfrm>
              <a:off x="2028108" y="2238362"/>
              <a:ext cx="1991400" cy="1784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38" name="TextBox 22">
              <a:extLst>
                <a:ext uri="{FF2B5EF4-FFF2-40B4-BE49-F238E27FC236}">
                  <a16:creationId xmlns:a16="http://schemas.microsoft.com/office/drawing/2014/main" id="{DEE41B59-370C-42C6-B0F3-321F4083C7D8}"/>
                </a:ext>
              </a:extLst>
            </p:cNvPr>
            <p:cNvSpPr txBox="1"/>
            <p:nvPr/>
          </p:nvSpPr>
          <p:spPr>
            <a:xfrm>
              <a:off x="2387999" y="2071619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06/01-11/30</a:t>
              </a:r>
            </a:p>
          </p:txBody>
        </p:sp>
      </p:grp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8369180-0E0D-4D6D-84A1-3D8439F2DF20}"/>
              </a:ext>
            </a:extLst>
          </p:cNvPr>
          <p:cNvCxnSpPr>
            <a:cxnSpLocks/>
            <a:stCxn id="441" idx="1"/>
            <a:endCxn id="264" idx="1"/>
          </p:cNvCxnSpPr>
          <p:nvPr/>
        </p:nvCxnSpPr>
        <p:spPr>
          <a:xfrm>
            <a:off x="5163504" y="1664970"/>
            <a:ext cx="564165" cy="228491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38DD02-B069-4758-AFC1-7BDFC0C106CE}"/>
              </a:ext>
            </a:extLst>
          </p:cNvPr>
          <p:cNvGrpSpPr/>
          <p:nvPr/>
        </p:nvGrpSpPr>
        <p:grpSpPr>
          <a:xfrm>
            <a:off x="1049564" y="1394810"/>
            <a:ext cx="1005915" cy="354811"/>
            <a:chOff x="1049564" y="2055845"/>
            <a:chExt cx="1005915" cy="354811"/>
          </a:xfrm>
        </p:grpSpPr>
        <p:sp>
          <p:nvSpPr>
            <p:cNvPr id="446" name="TextBox 22">
              <a:extLst>
                <a:ext uri="{FF2B5EF4-FFF2-40B4-BE49-F238E27FC236}">
                  <a16:creationId xmlns:a16="http://schemas.microsoft.com/office/drawing/2014/main" id="{718ECDE2-8A35-451C-95F6-5EA7FEB105B6}"/>
                </a:ext>
              </a:extLst>
            </p:cNvPr>
            <p:cNvSpPr txBox="1"/>
            <p:nvPr/>
          </p:nvSpPr>
          <p:spPr>
            <a:xfrm>
              <a:off x="1049564" y="205584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3/1-5/31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FDC5D60-B4BA-44B8-9736-BB577C8B1E09}"/>
                </a:ext>
              </a:extLst>
            </p:cNvPr>
            <p:cNvSpPr/>
            <p:nvPr/>
          </p:nvSpPr>
          <p:spPr>
            <a:xfrm>
              <a:off x="1086660" y="2238881"/>
              <a:ext cx="941448" cy="1717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26D7C9-41E5-48D4-BF21-3D5799C87323}"/>
              </a:ext>
            </a:extLst>
          </p:cNvPr>
          <p:cNvGrpSpPr/>
          <p:nvPr/>
        </p:nvGrpSpPr>
        <p:grpSpPr>
          <a:xfrm>
            <a:off x="4010997" y="1420416"/>
            <a:ext cx="1144277" cy="344421"/>
            <a:chOff x="3723906" y="2081451"/>
            <a:chExt cx="1144277" cy="344421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FADBAF49-C64D-4543-B5EA-E936F3A04572}"/>
                </a:ext>
              </a:extLst>
            </p:cNvPr>
            <p:cNvSpPr/>
            <p:nvPr/>
          </p:nvSpPr>
          <p:spPr>
            <a:xfrm>
              <a:off x="3723906" y="2238761"/>
              <a:ext cx="1144277" cy="18711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3.5 months</a:t>
              </a: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07D0657C-C0B7-47B5-B339-1792D7082CD1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12/01-03/15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6445833-CADF-4B18-A59E-9297EBF10892}"/>
              </a:ext>
            </a:extLst>
          </p:cNvPr>
          <p:cNvGrpSpPr/>
          <p:nvPr/>
        </p:nvGrpSpPr>
        <p:grpSpPr>
          <a:xfrm>
            <a:off x="5820537" y="1420650"/>
            <a:ext cx="992949" cy="329861"/>
            <a:chOff x="3723907" y="2081451"/>
            <a:chExt cx="992949" cy="329861"/>
          </a:xfrm>
        </p:grpSpPr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D1FF2102-DBEB-4B78-A611-D43D66263A0B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310" name="TextBox 22">
              <a:extLst>
                <a:ext uri="{FF2B5EF4-FFF2-40B4-BE49-F238E27FC236}">
                  <a16:creationId xmlns:a16="http://schemas.microsoft.com/office/drawing/2014/main" id="{23BDC19A-EBED-4BFD-8F8B-A09C4ACA5C8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04/16-07/15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E01C7FC-2BF3-48D5-A55D-0922BDCFDCBD}"/>
              </a:ext>
            </a:extLst>
          </p:cNvPr>
          <p:cNvGrpSpPr/>
          <p:nvPr/>
        </p:nvGrpSpPr>
        <p:grpSpPr>
          <a:xfrm>
            <a:off x="6791567" y="1420159"/>
            <a:ext cx="992949" cy="329861"/>
            <a:chOff x="3723907" y="2081451"/>
            <a:chExt cx="992949" cy="329861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4DEB65A0-C5A4-4DC1-B181-06FE8F82034C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3 months</a:t>
              </a:r>
            </a:p>
          </p:txBody>
        </p:sp>
        <p:sp>
          <p:nvSpPr>
            <p:cNvPr id="317" name="TextBox 22">
              <a:extLst>
                <a:ext uri="{FF2B5EF4-FFF2-40B4-BE49-F238E27FC236}">
                  <a16:creationId xmlns:a16="http://schemas.microsoft.com/office/drawing/2014/main" id="{6C357BC2-C09F-4837-A94C-D697AFCEE81C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07/16-10/15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0217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47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1741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527542" y="2331685"/>
            <a:ext cx="1005915" cy="531322"/>
            <a:chOff x="1337167" y="1641224"/>
            <a:chExt cx="1005915" cy="53132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3434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1720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2004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1979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1910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1910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3066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19949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7320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7506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7417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7405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7399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2949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2958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3044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0481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495228" y="955387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525541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7471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7451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7299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1043898" y="1773328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sp>
        <p:nvSpPr>
          <p:cNvPr id="535" name="TextBox 22">
            <a:extLst>
              <a:ext uri="{FF2B5EF4-FFF2-40B4-BE49-F238E27FC236}">
                <a16:creationId xmlns:a16="http://schemas.microsoft.com/office/drawing/2014/main" id="{BFCA3715-7FEA-45A7-A0AC-3EEB025DDE0C}"/>
              </a:ext>
            </a:extLst>
          </p:cNvPr>
          <p:cNvSpPr txBox="1"/>
          <p:nvPr/>
        </p:nvSpPr>
        <p:spPr>
          <a:xfrm>
            <a:off x="507800" y="3174409"/>
            <a:ext cx="3614943" cy="630936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9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Substitute parts before CDC HW DV test: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zh-CN" sz="9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Display: Support 2700*1080 resolution display ; - Forrest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zh-CN" sz="9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 substitute: Discuss with Baidu;- Forrest</a:t>
            </a:r>
          </a:p>
          <a:p>
            <a:pPr>
              <a:defRPr/>
            </a:pPr>
            <a:endParaRPr lang="en-US" sz="9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7" name="TextBox 22">
            <a:extLst>
              <a:ext uri="{FF2B5EF4-FFF2-40B4-BE49-F238E27FC236}">
                <a16:creationId xmlns:a16="http://schemas.microsoft.com/office/drawing/2014/main" id="{0F192750-014F-480B-9ED6-B868EFDB512D}"/>
              </a:ext>
            </a:extLst>
          </p:cNvPr>
          <p:cNvSpPr txBox="1"/>
          <p:nvPr/>
        </p:nvSpPr>
        <p:spPr>
          <a:xfrm>
            <a:off x="9664733" y="2803223"/>
            <a:ext cx="2576869" cy="216981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Risk/Enabler:  To be updated.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1. HUD/Display: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1) Sourcing complete as request;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2) ME change after </a:t>
            </a:r>
            <a:r>
              <a:rPr lang="en-US" altLang="zh-CN" sz="800" dirty="0" err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and drive 2 </a:t>
            </a:r>
            <a:r>
              <a:rPr lang="en-US" altLang="zh-CN" sz="800" dirty="0" err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wks</a:t>
            </a: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late;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2. CDC HW: 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1) Deliver parts to CAF after EMC complete;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2) Support proposed TT MRD w/ alert;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3. CDC SW: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1) Sourcing: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2) Discuss feasibility with supplier  for HMI UI group A/B;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3) HMI stick on the plan for group C/D;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4) HMI confirm to protect groups release when reverting to option 2;</a:t>
            </a:r>
          </a:p>
          <a:p>
            <a:pPr>
              <a:defRPr/>
            </a:pPr>
            <a:endParaRPr lang="en-US" altLang="zh-CN" sz="8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zh-CN" sz="8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7916670" y="36830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11/25-02/22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9032444" y="3694096"/>
            <a:ext cx="843415" cy="303604"/>
            <a:chOff x="6828018" y="3668517"/>
            <a:chExt cx="843415" cy="303604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00581" cy="14786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03/22-04/04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191" idx="0"/>
            <a:endCxn id="420" idx="2"/>
          </p:cNvCxnSpPr>
          <p:nvPr/>
        </p:nvCxnSpPr>
        <p:spPr>
          <a:xfrm flipV="1">
            <a:off x="5502585" y="1283387"/>
            <a:ext cx="592344" cy="29485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40B77FF7-FD23-46A3-8DAF-5CA6874ED708}"/>
              </a:ext>
            </a:extLst>
          </p:cNvPr>
          <p:cNvCxnSpPr>
            <a:cxnSpLocks/>
            <a:stCxn id="378" idx="1"/>
            <a:endCxn id="264" idx="1"/>
          </p:cNvCxnSpPr>
          <p:nvPr/>
        </p:nvCxnSpPr>
        <p:spPr>
          <a:xfrm flipH="1">
            <a:off x="5727669" y="2616105"/>
            <a:ext cx="3246" cy="1333783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153" idx="0"/>
            <a:endCxn id="518" idx="2"/>
          </p:cNvCxnSpPr>
          <p:nvPr/>
        </p:nvCxnSpPr>
        <p:spPr>
          <a:xfrm flipV="1">
            <a:off x="6978480" y="2140842"/>
            <a:ext cx="154179" cy="20910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E115650C-B080-4901-A02D-D08CC22A52DE}"/>
              </a:ext>
            </a:extLst>
          </p:cNvPr>
          <p:cNvCxnSpPr>
            <a:cxnSpLocks/>
            <a:stCxn id="164" idx="0"/>
            <a:endCxn id="521" idx="2"/>
          </p:cNvCxnSpPr>
          <p:nvPr/>
        </p:nvCxnSpPr>
        <p:spPr>
          <a:xfrm flipH="1" flipV="1">
            <a:off x="7634165" y="2138853"/>
            <a:ext cx="168210" cy="210125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572" idx="0"/>
            <a:endCxn id="524" idx="2"/>
          </p:cNvCxnSpPr>
          <p:nvPr/>
        </p:nvCxnSpPr>
        <p:spPr>
          <a:xfrm flipH="1" flipV="1">
            <a:off x="8867173" y="2123594"/>
            <a:ext cx="348440" cy="275398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0479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2783698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2941277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2781627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2810078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2815555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2808568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3152078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2779861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DE3DA272-289D-49CB-8065-54DDBE660825}"/>
              </a:ext>
            </a:extLst>
          </p:cNvPr>
          <p:cNvCxnSpPr>
            <a:cxnSpLocks/>
            <a:stCxn id="616" idx="1"/>
            <a:endCxn id="264" idx="1"/>
          </p:cNvCxnSpPr>
          <p:nvPr/>
        </p:nvCxnSpPr>
        <p:spPr>
          <a:xfrm>
            <a:off x="5388555" y="3225697"/>
            <a:ext cx="339114" cy="724191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3" name="TextBox 22">
            <a:extLst>
              <a:ext uri="{FF2B5EF4-FFF2-40B4-BE49-F238E27FC236}">
                <a16:creationId xmlns:a16="http://schemas.microsoft.com/office/drawing/2014/main" id="{A528B817-9F44-4AB0-8510-39C72125B200}"/>
              </a:ext>
            </a:extLst>
          </p:cNvPr>
          <p:cNvSpPr txBox="1"/>
          <p:nvPr/>
        </p:nvSpPr>
        <p:spPr>
          <a:xfrm>
            <a:off x="4046885" y="4549923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4" name="TextBox 22">
            <a:extLst>
              <a:ext uri="{FF2B5EF4-FFF2-40B4-BE49-F238E27FC236}">
                <a16:creationId xmlns:a16="http://schemas.microsoft.com/office/drawing/2014/main" id="{49DD2429-DF71-4A9A-9034-CD35A565BD8D}"/>
              </a:ext>
            </a:extLst>
          </p:cNvPr>
          <p:cNvSpPr txBox="1"/>
          <p:nvPr/>
        </p:nvSpPr>
        <p:spPr>
          <a:xfrm>
            <a:off x="7165441" y="45659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B888F52B-A1BF-4B68-A1B5-74B361DFF77C}"/>
              </a:ext>
            </a:extLst>
          </p:cNvPr>
          <p:cNvSpPr txBox="1"/>
          <p:nvPr/>
        </p:nvSpPr>
        <p:spPr>
          <a:xfrm>
            <a:off x="7318463" y="45577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8" name="TextBox 22">
            <a:extLst>
              <a:ext uri="{FF2B5EF4-FFF2-40B4-BE49-F238E27FC236}">
                <a16:creationId xmlns:a16="http://schemas.microsoft.com/office/drawing/2014/main" id="{351EB99D-FE7D-4B78-B940-3AE8BCF32F0E}"/>
              </a:ext>
            </a:extLst>
          </p:cNvPr>
          <p:cNvSpPr txBox="1"/>
          <p:nvPr/>
        </p:nvSpPr>
        <p:spPr>
          <a:xfrm>
            <a:off x="8045049" y="453671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01/17</a:t>
            </a: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0281A1AB-D673-44A5-8C98-831A829E851B}"/>
              </a:ext>
            </a:extLst>
          </p:cNvPr>
          <p:cNvSpPr txBox="1"/>
          <p:nvPr/>
        </p:nvSpPr>
        <p:spPr>
          <a:xfrm>
            <a:off x="4711349" y="45627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03/21</a:t>
            </a:r>
          </a:p>
        </p:txBody>
      </p:sp>
      <p:sp>
        <p:nvSpPr>
          <p:cNvPr id="400" name="TextBox 22">
            <a:extLst>
              <a:ext uri="{FF2B5EF4-FFF2-40B4-BE49-F238E27FC236}">
                <a16:creationId xmlns:a16="http://schemas.microsoft.com/office/drawing/2014/main" id="{B1CFCE60-3E64-4731-970E-A72DC18A3427}"/>
              </a:ext>
            </a:extLst>
          </p:cNvPr>
          <p:cNvSpPr txBox="1"/>
          <p:nvPr/>
        </p:nvSpPr>
        <p:spPr>
          <a:xfrm>
            <a:off x="5219837" y="456003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1" name="TextBox 22">
            <a:extLst>
              <a:ext uri="{FF2B5EF4-FFF2-40B4-BE49-F238E27FC236}">
                <a16:creationId xmlns:a16="http://schemas.microsoft.com/office/drawing/2014/main" id="{B86EE66B-AC74-4EB7-A7CA-E540D308674C}"/>
              </a:ext>
            </a:extLst>
          </p:cNvPr>
          <p:cNvSpPr txBox="1"/>
          <p:nvPr/>
        </p:nvSpPr>
        <p:spPr>
          <a:xfrm>
            <a:off x="6124514" y="4563463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639FAA85-B440-41D8-813D-6279FA5AC3E4}"/>
              </a:ext>
            </a:extLst>
          </p:cNvPr>
          <p:cNvCxnSpPr>
            <a:cxnSpLocks/>
            <a:stCxn id="529" idx="0"/>
            <a:endCxn id="133" idx="2"/>
          </p:cNvCxnSpPr>
          <p:nvPr/>
        </p:nvCxnSpPr>
        <p:spPr>
          <a:xfrm flipV="1">
            <a:off x="3951321" y="4539658"/>
            <a:ext cx="389259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5C97E0C6-4DCB-4751-8389-F4E58345CD63}"/>
              </a:ext>
            </a:extLst>
          </p:cNvPr>
          <p:cNvCxnSpPr>
            <a:cxnSpLocks/>
            <a:stCxn id="552" idx="0"/>
            <a:endCxn id="143" idx="2"/>
          </p:cNvCxnSpPr>
          <p:nvPr/>
        </p:nvCxnSpPr>
        <p:spPr>
          <a:xfrm flipV="1">
            <a:off x="5637365" y="4550364"/>
            <a:ext cx="246394" cy="32754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99E640AF-899A-4AE8-BE65-20668561D681}"/>
              </a:ext>
            </a:extLst>
          </p:cNvPr>
          <p:cNvCxnSpPr>
            <a:cxnSpLocks/>
            <a:stCxn id="568" idx="0"/>
          </p:cNvCxnSpPr>
          <p:nvPr/>
        </p:nvCxnSpPr>
        <p:spPr>
          <a:xfrm flipV="1">
            <a:off x="8436831" y="4471359"/>
            <a:ext cx="21330" cy="40636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2231CBA6-A60F-4EAB-9790-6DEFE616AD41}"/>
              </a:ext>
            </a:extLst>
          </p:cNvPr>
          <p:cNvGrpSpPr/>
          <p:nvPr/>
        </p:nvGrpSpPr>
        <p:grpSpPr>
          <a:xfrm>
            <a:off x="155339" y="5355123"/>
            <a:ext cx="11788299" cy="276999"/>
            <a:chOff x="315514" y="4004630"/>
            <a:chExt cx="11716383" cy="276999"/>
          </a:xfrm>
        </p:grpSpPr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28F9812-8E00-4ED8-832F-B1E6BF982E5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930E090A-E5BB-4827-85F8-E070DC3EBE81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9FA1A9CD-5595-4368-8DD4-8406A3B50152}"/>
              </a:ext>
            </a:extLst>
          </p:cNvPr>
          <p:cNvGrpSpPr/>
          <p:nvPr/>
        </p:nvGrpSpPr>
        <p:grpSpPr>
          <a:xfrm>
            <a:off x="172902" y="4658119"/>
            <a:ext cx="11794428" cy="355700"/>
            <a:chOff x="231716" y="2692799"/>
            <a:chExt cx="11722474" cy="355700"/>
          </a:xfrm>
        </p:grpSpPr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472D004-5DFC-400D-B918-9C0E8667781E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8FBF1174-A843-47FE-8468-46AE08065710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6" name="TextBox 22">
            <a:extLst>
              <a:ext uri="{FF2B5EF4-FFF2-40B4-BE49-F238E27FC236}">
                <a16:creationId xmlns:a16="http://schemas.microsoft.com/office/drawing/2014/main" id="{3CB797CC-9F3B-487E-8E1A-6C37E5591102}"/>
              </a:ext>
            </a:extLst>
          </p:cNvPr>
          <p:cNvSpPr txBox="1"/>
          <p:nvPr/>
        </p:nvSpPr>
        <p:spPr>
          <a:xfrm>
            <a:off x="8939707" y="4569141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03/15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087" y="634216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9" name="Star: 5 Points 528">
            <a:extLst>
              <a:ext uri="{FF2B5EF4-FFF2-40B4-BE49-F238E27FC236}">
                <a16:creationId xmlns:a16="http://schemas.microsoft.com/office/drawing/2014/main" id="{E7E15AA4-FE08-4A60-92E9-D4D4709CEA87}"/>
              </a:ext>
            </a:extLst>
          </p:cNvPr>
          <p:cNvSpPr/>
          <p:nvPr/>
        </p:nvSpPr>
        <p:spPr>
          <a:xfrm>
            <a:off x="3853788" y="48777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1" name="TextBox 22">
            <a:extLst>
              <a:ext uri="{FF2B5EF4-FFF2-40B4-BE49-F238E27FC236}">
                <a16:creationId xmlns:a16="http://schemas.microsoft.com/office/drawing/2014/main" id="{3314FF7D-030A-427A-BB05-664E273FC5E1}"/>
              </a:ext>
            </a:extLst>
          </p:cNvPr>
          <p:cNvSpPr txBox="1"/>
          <p:nvPr/>
        </p:nvSpPr>
        <p:spPr>
          <a:xfrm>
            <a:off x="3672088" y="50900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/25</a:t>
            </a:r>
          </a:p>
        </p:txBody>
      </p:sp>
      <p:sp>
        <p:nvSpPr>
          <p:cNvPr id="532" name="Star: 5 Points 531">
            <a:extLst>
              <a:ext uri="{FF2B5EF4-FFF2-40B4-BE49-F238E27FC236}">
                <a16:creationId xmlns:a16="http://schemas.microsoft.com/office/drawing/2014/main" id="{B5410462-F469-41DE-88BB-5E27EB69EEF6}"/>
              </a:ext>
            </a:extLst>
          </p:cNvPr>
          <p:cNvSpPr/>
          <p:nvPr/>
        </p:nvSpPr>
        <p:spPr>
          <a:xfrm>
            <a:off x="4168988" y="48777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4" name="TextBox 22">
            <a:extLst>
              <a:ext uri="{FF2B5EF4-FFF2-40B4-BE49-F238E27FC236}">
                <a16:creationId xmlns:a16="http://schemas.microsoft.com/office/drawing/2014/main" id="{7489418B-F0B6-4EFE-BB85-EB7243F2A61F}"/>
              </a:ext>
            </a:extLst>
          </p:cNvPr>
          <p:cNvSpPr txBox="1"/>
          <p:nvPr/>
        </p:nvSpPr>
        <p:spPr>
          <a:xfrm>
            <a:off x="3993638" y="50900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R5 </a:t>
            </a:r>
          </a:p>
          <a:p>
            <a:r>
              <a:rPr lang="en-US" altLang="zh-CN" dirty="0"/>
              <a:t>12/25</a:t>
            </a:r>
          </a:p>
        </p:txBody>
      </p:sp>
      <p:sp>
        <p:nvSpPr>
          <p:cNvPr id="551" name="Star: 5 Points 550">
            <a:extLst>
              <a:ext uri="{FF2B5EF4-FFF2-40B4-BE49-F238E27FC236}">
                <a16:creationId xmlns:a16="http://schemas.microsoft.com/office/drawing/2014/main" id="{43F94E04-9F65-4EA5-BEA9-4E31B9ED8A16}"/>
              </a:ext>
            </a:extLst>
          </p:cNvPr>
          <p:cNvSpPr/>
          <p:nvPr/>
        </p:nvSpPr>
        <p:spPr>
          <a:xfrm>
            <a:off x="5215412" y="48779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A0E45DA4-A0FC-4B60-BD29-40E8113BDB0F}"/>
              </a:ext>
            </a:extLst>
          </p:cNvPr>
          <p:cNvSpPr/>
          <p:nvPr/>
        </p:nvSpPr>
        <p:spPr>
          <a:xfrm>
            <a:off x="5539832" y="487790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7EFEB63D-CFC7-49D7-A325-18C8CB788C0B}"/>
              </a:ext>
            </a:extLst>
          </p:cNvPr>
          <p:cNvSpPr txBox="1"/>
          <p:nvPr/>
        </p:nvSpPr>
        <p:spPr>
          <a:xfrm>
            <a:off x="5341248" y="50901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R9</a:t>
            </a:r>
          </a:p>
          <a:p>
            <a:r>
              <a:rPr lang="en-US" dirty="0"/>
              <a:t>04/30</a:t>
            </a:r>
          </a:p>
        </p:txBody>
      </p:sp>
      <p:sp>
        <p:nvSpPr>
          <p:cNvPr id="554" name="Star: 5 Points 553">
            <a:extLst>
              <a:ext uri="{FF2B5EF4-FFF2-40B4-BE49-F238E27FC236}">
                <a16:creationId xmlns:a16="http://schemas.microsoft.com/office/drawing/2014/main" id="{85D2B807-F504-4620-B907-B9C76CA2B9B0}"/>
              </a:ext>
            </a:extLst>
          </p:cNvPr>
          <p:cNvSpPr/>
          <p:nvPr/>
        </p:nvSpPr>
        <p:spPr>
          <a:xfrm>
            <a:off x="5855457" y="48777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5" name="TextBox 22">
            <a:extLst>
              <a:ext uri="{FF2B5EF4-FFF2-40B4-BE49-F238E27FC236}">
                <a16:creationId xmlns:a16="http://schemas.microsoft.com/office/drawing/2014/main" id="{530A4C53-2AF8-4F79-908E-4F853C66BB10}"/>
              </a:ext>
            </a:extLst>
          </p:cNvPr>
          <p:cNvSpPr txBox="1"/>
          <p:nvPr/>
        </p:nvSpPr>
        <p:spPr>
          <a:xfrm>
            <a:off x="5673757" y="50900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68CB2BFF-04ED-45BE-91E4-401990959387}"/>
              </a:ext>
            </a:extLst>
          </p:cNvPr>
          <p:cNvSpPr/>
          <p:nvPr/>
        </p:nvSpPr>
        <p:spPr>
          <a:xfrm>
            <a:off x="6197327" y="48777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7" name="TextBox 22">
            <a:extLst>
              <a:ext uri="{FF2B5EF4-FFF2-40B4-BE49-F238E27FC236}">
                <a16:creationId xmlns:a16="http://schemas.microsoft.com/office/drawing/2014/main" id="{DB739FA1-1F16-45EC-B1AE-0A5C02BF28C8}"/>
              </a:ext>
            </a:extLst>
          </p:cNvPr>
          <p:cNvSpPr txBox="1"/>
          <p:nvPr/>
        </p:nvSpPr>
        <p:spPr>
          <a:xfrm>
            <a:off x="6015627" y="50900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558" name="Star: 5 Points 557">
            <a:extLst>
              <a:ext uri="{FF2B5EF4-FFF2-40B4-BE49-F238E27FC236}">
                <a16:creationId xmlns:a16="http://schemas.microsoft.com/office/drawing/2014/main" id="{20588ABA-2BAC-4F2B-A76A-5BB0AF9186C5}"/>
              </a:ext>
            </a:extLst>
          </p:cNvPr>
          <p:cNvSpPr/>
          <p:nvPr/>
        </p:nvSpPr>
        <p:spPr>
          <a:xfrm>
            <a:off x="6522194" y="48778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9" name="TextBox 22">
            <a:extLst>
              <a:ext uri="{FF2B5EF4-FFF2-40B4-BE49-F238E27FC236}">
                <a16:creationId xmlns:a16="http://schemas.microsoft.com/office/drawing/2014/main" id="{42334005-86C4-4DB4-9C6D-26D2BD52CD51}"/>
              </a:ext>
            </a:extLst>
          </p:cNvPr>
          <p:cNvSpPr txBox="1"/>
          <p:nvPr/>
        </p:nvSpPr>
        <p:spPr>
          <a:xfrm>
            <a:off x="6316679" y="50901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28DB9D09-943F-4F38-8A9E-BA9D31B46DA2}"/>
              </a:ext>
            </a:extLst>
          </p:cNvPr>
          <p:cNvSpPr/>
          <p:nvPr/>
        </p:nvSpPr>
        <p:spPr>
          <a:xfrm>
            <a:off x="6841078" y="48778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1" name="TextBox 22">
            <a:extLst>
              <a:ext uri="{FF2B5EF4-FFF2-40B4-BE49-F238E27FC236}">
                <a16:creationId xmlns:a16="http://schemas.microsoft.com/office/drawing/2014/main" id="{20B36020-7DA7-4501-90C6-E32799E2DD7D}"/>
              </a:ext>
            </a:extLst>
          </p:cNvPr>
          <p:cNvSpPr txBox="1"/>
          <p:nvPr/>
        </p:nvSpPr>
        <p:spPr>
          <a:xfrm>
            <a:off x="6659378" y="50901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562" name="Star: 5 Points 561">
            <a:extLst>
              <a:ext uri="{FF2B5EF4-FFF2-40B4-BE49-F238E27FC236}">
                <a16:creationId xmlns:a16="http://schemas.microsoft.com/office/drawing/2014/main" id="{E09E8136-FEB7-4FA2-89D4-4EEA37E4D699}"/>
              </a:ext>
            </a:extLst>
          </p:cNvPr>
          <p:cNvSpPr/>
          <p:nvPr/>
        </p:nvSpPr>
        <p:spPr>
          <a:xfrm>
            <a:off x="7178562" y="4877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3" name="TextBox 22">
            <a:extLst>
              <a:ext uri="{FF2B5EF4-FFF2-40B4-BE49-F238E27FC236}">
                <a16:creationId xmlns:a16="http://schemas.microsoft.com/office/drawing/2014/main" id="{5715209F-47DB-4EBE-9ABC-F78A8B1D0A2B}"/>
              </a:ext>
            </a:extLst>
          </p:cNvPr>
          <p:cNvSpPr txBox="1"/>
          <p:nvPr/>
        </p:nvSpPr>
        <p:spPr>
          <a:xfrm>
            <a:off x="7010458" y="5090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CC60E39A-F6A5-4285-BA26-C9C304872C0B}"/>
              </a:ext>
            </a:extLst>
          </p:cNvPr>
          <p:cNvSpPr/>
          <p:nvPr/>
        </p:nvSpPr>
        <p:spPr>
          <a:xfrm>
            <a:off x="7647579" y="48775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5" name="TextBox 22">
            <a:extLst>
              <a:ext uri="{FF2B5EF4-FFF2-40B4-BE49-F238E27FC236}">
                <a16:creationId xmlns:a16="http://schemas.microsoft.com/office/drawing/2014/main" id="{D6FA7448-45B1-4561-8872-A9920E728237}"/>
              </a:ext>
            </a:extLst>
          </p:cNvPr>
          <p:cNvSpPr txBox="1"/>
          <p:nvPr/>
        </p:nvSpPr>
        <p:spPr>
          <a:xfrm>
            <a:off x="7465879" y="50898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D10F9DF-3171-460B-8156-61EC8DBF3EA4}"/>
              </a:ext>
            </a:extLst>
          </p:cNvPr>
          <p:cNvSpPr/>
          <p:nvPr/>
        </p:nvSpPr>
        <p:spPr>
          <a:xfrm>
            <a:off x="7964308" y="48775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7" name="TextBox 22">
            <a:extLst>
              <a:ext uri="{FF2B5EF4-FFF2-40B4-BE49-F238E27FC236}">
                <a16:creationId xmlns:a16="http://schemas.microsoft.com/office/drawing/2014/main" id="{21E464AA-0D84-47E2-A078-7717D7C91621}"/>
              </a:ext>
            </a:extLst>
          </p:cNvPr>
          <p:cNvSpPr txBox="1"/>
          <p:nvPr/>
        </p:nvSpPr>
        <p:spPr>
          <a:xfrm>
            <a:off x="7763558" y="50898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568" name="Star: 5 Points 567">
            <a:extLst>
              <a:ext uri="{FF2B5EF4-FFF2-40B4-BE49-F238E27FC236}">
                <a16:creationId xmlns:a16="http://schemas.microsoft.com/office/drawing/2014/main" id="{4B333837-FE82-4D87-843B-1B67BE876429}"/>
              </a:ext>
            </a:extLst>
          </p:cNvPr>
          <p:cNvSpPr/>
          <p:nvPr/>
        </p:nvSpPr>
        <p:spPr>
          <a:xfrm>
            <a:off x="8339298" y="48777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9" name="TextBox 22">
            <a:extLst>
              <a:ext uri="{FF2B5EF4-FFF2-40B4-BE49-F238E27FC236}">
                <a16:creationId xmlns:a16="http://schemas.microsoft.com/office/drawing/2014/main" id="{9B372D0C-BAED-44C2-907D-433868546D0B}"/>
              </a:ext>
            </a:extLst>
          </p:cNvPr>
          <p:cNvSpPr txBox="1"/>
          <p:nvPr/>
        </p:nvSpPr>
        <p:spPr>
          <a:xfrm>
            <a:off x="8157598" y="50900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570" name="Star: 5 Points 569">
            <a:extLst>
              <a:ext uri="{FF2B5EF4-FFF2-40B4-BE49-F238E27FC236}">
                <a16:creationId xmlns:a16="http://schemas.microsoft.com/office/drawing/2014/main" id="{1DB5B452-37CB-4FDA-9F55-024D8E082A69}"/>
              </a:ext>
            </a:extLst>
          </p:cNvPr>
          <p:cNvSpPr/>
          <p:nvPr/>
        </p:nvSpPr>
        <p:spPr>
          <a:xfrm>
            <a:off x="8794141" y="48777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1" name="TextBox 22">
            <a:extLst>
              <a:ext uri="{FF2B5EF4-FFF2-40B4-BE49-F238E27FC236}">
                <a16:creationId xmlns:a16="http://schemas.microsoft.com/office/drawing/2014/main" id="{7391921B-F812-4DF9-9821-9F2B9C5C8106}"/>
              </a:ext>
            </a:extLst>
          </p:cNvPr>
          <p:cNvSpPr txBox="1"/>
          <p:nvPr/>
        </p:nvSpPr>
        <p:spPr>
          <a:xfrm>
            <a:off x="8612441" y="50900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572" name="Star: 5 Points 571">
            <a:extLst>
              <a:ext uri="{FF2B5EF4-FFF2-40B4-BE49-F238E27FC236}">
                <a16:creationId xmlns:a16="http://schemas.microsoft.com/office/drawing/2014/main" id="{13A8F022-3176-4744-8FC7-DA8838F24E72}"/>
              </a:ext>
            </a:extLst>
          </p:cNvPr>
          <p:cNvSpPr/>
          <p:nvPr/>
        </p:nvSpPr>
        <p:spPr>
          <a:xfrm>
            <a:off x="9118080" y="48775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3" name="TextBox 22">
            <a:extLst>
              <a:ext uri="{FF2B5EF4-FFF2-40B4-BE49-F238E27FC236}">
                <a16:creationId xmlns:a16="http://schemas.microsoft.com/office/drawing/2014/main" id="{4A6328DA-DD14-478A-8F4F-1644902A605D}"/>
              </a:ext>
            </a:extLst>
          </p:cNvPr>
          <p:cNvSpPr txBox="1"/>
          <p:nvPr/>
        </p:nvSpPr>
        <p:spPr>
          <a:xfrm>
            <a:off x="8936380" y="50898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4" name="Star: 5 Points 573">
            <a:extLst>
              <a:ext uri="{FF2B5EF4-FFF2-40B4-BE49-F238E27FC236}">
                <a16:creationId xmlns:a16="http://schemas.microsoft.com/office/drawing/2014/main" id="{E4DA5216-69B3-45A6-8D8D-CA4A91657904}"/>
              </a:ext>
            </a:extLst>
          </p:cNvPr>
          <p:cNvSpPr/>
          <p:nvPr/>
        </p:nvSpPr>
        <p:spPr>
          <a:xfrm>
            <a:off x="9445164" y="48776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5" name="TextBox 22">
            <a:extLst>
              <a:ext uri="{FF2B5EF4-FFF2-40B4-BE49-F238E27FC236}">
                <a16:creationId xmlns:a16="http://schemas.microsoft.com/office/drawing/2014/main" id="{A5E941FF-A6A0-4B55-B6FA-E7E61BC6D5BF}"/>
              </a:ext>
            </a:extLst>
          </p:cNvPr>
          <p:cNvSpPr txBox="1"/>
          <p:nvPr/>
        </p:nvSpPr>
        <p:spPr>
          <a:xfrm>
            <a:off x="9263464" y="50899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895E2FB2-5F3C-4D04-8609-BD00434D58CD}"/>
              </a:ext>
            </a:extLst>
          </p:cNvPr>
          <p:cNvSpPr/>
          <p:nvPr/>
        </p:nvSpPr>
        <p:spPr>
          <a:xfrm>
            <a:off x="9809820" y="48769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7" name="TextBox 22">
            <a:extLst>
              <a:ext uri="{FF2B5EF4-FFF2-40B4-BE49-F238E27FC236}">
                <a16:creationId xmlns:a16="http://schemas.microsoft.com/office/drawing/2014/main" id="{1A76C6D6-EBD9-4D4F-816D-666C0F3C280D}"/>
              </a:ext>
            </a:extLst>
          </p:cNvPr>
          <p:cNvSpPr txBox="1"/>
          <p:nvPr/>
        </p:nvSpPr>
        <p:spPr>
          <a:xfrm>
            <a:off x="9756944" y="50433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 for OKTB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E210A785-0467-4514-9FE5-EAA482EF0442}"/>
              </a:ext>
            </a:extLst>
          </p:cNvPr>
          <p:cNvCxnSpPr>
            <a:cxnSpLocks/>
            <a:stCxn id="556" idx="0"/>
            <a:endCxn id="194" idx="2"/>
          </p:cNvCxnSpPr>
          <p:nvPr/>
        </p:nvCxnSpPr>
        <p:spPr>
          <a:xfrm flipV="1">
            <a:off x="6294860" y="4552358"/>
            <a:ext cx="37072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BCE661F8-5919-4517-8672-E324C87EB587}"/>
              </a:ext>
            </a:extLst>
          </p:cNvPr>
          <p:cNvCxnSpPr>
            <a:cxnSpLocks/>
            <a:stCxn id="551" idx="0"/>
            <a:endCxn id="191" idx="2"/>
          </p:cNvCxnSpPr>
          <p:nvPr/>
        </p:nvCxnSpPr>
        <p:spPr>
          <a:xfrm flipV="1">
            <a:off x="5312945" y="4552139"/>
            <a:ext cx="93125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C8EB817-63DD-463A-B691-387EFD81B3F3}"/>
              </a:ext>
            </a:extLst>
          </p:cNvPr>
          <p:cNvCxnSpPr>
            <a:cxnSpLocks/>
            <a:stCxn id="560" idx="0"/>
          </p:cNvCxnSpPr>
          <p:nvPr/>
        </p:nvCxnSpPr>
        <p:spPr>
          <a:xfrm flipV="1">
            <a:off x="6938611" y="4486434"/>
            <a:ext cx="38426" cy="39145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AB440B73-D01F-40A4-849C-5C576FAA1943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290676" y="4560313"/>
            <a:ext cx="66518" cy="3241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83A20707-844B-45F0-94B7-04AE36ED0489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7265440" y="4560313"/>
            <a:ext cx="440420" cy="34077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E7CA149A-3952-4474-9467-8C7C5C18CE95}"/>
              </a:ext>
            </a:extLst>
          </p:cNvPr>
          <p:cNvGrpSpPr/>
          <p:nvPr/>
        </p:nvGrpSpPr>
        <p:grpSpPr>
          <a:xfrm>
            <a:off x="3349562" y="5489966"/>
            <a:ext cx="6516678" cy="481760"/>
            <a:chOff x="1521509" y="3867793"/>
            <a:chExt cx="6516678" cy="481760"/>
          </a:xfrm>
        </p:grpSpPr>
        <p:sp>
          <p:nvSpPr>
            <p:cNvPr id="589" name="Star: 5 Points 588">
              <a:extLst>
                <a:ext uri="{FF2B5EF4-FFF2-40B4-BE49-F238E27FC236}">
                  <a16:creationId xmlns:a16="http://schemas.microsoft.com/office/drawing/2014/main" id="{47863020-CC6A-4125-B5D9-40FEBDBE3DF2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2" name="TextBox 22">
              <a:extLst>
                <a:ext uri="{FF2B5EF4-FFF2-40B4-BE49-F238E27FC236}">
                  <a16:creationId xmlns:a16="http://schemas.microsoft.com/office/drawing/2014/main" id="{FBB7878E-C972-4372-A443-505939F6BF89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</a:t>
              </a:r>
              <a:r>
                <a:rPr lang="en-US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/25</a:t>
              </a:r>
            </a:p>
          </p:txBody>
        </p:sp>
        <p:sp>
          <p:nvSpPr>
            <p:cNvPr id="593" name="Star: 5 Points 592">
              <a:extLst>
                <a:ext uri="{FF2B5EF4-FFF2-40B4-BE49-F238E27FC236}">
                  <a16:creationId xmlns:a16="http://schemas.microsoft.com/office/drawing/2014/main" id="{3A1DC08D-8022-40E6-ABCD-E995042523B2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4" name="TextBox 22">
              <a:extLst>
                <a:ext uri="{FF2B5EF4-FFF2-40B4-BE49-F238E27FC236}">
                  <a16:creationId xmlns:a16="http://schemas.microsoft.com/office/drawing/2014/main" id="{DD62D14E-1EC1-4345-9FCE-7D24E57DA6F3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altLang="zh-CN" dirty="0"/>
                <a:t>11</a:t>
              </a:r>
              <a:r>
                <a:rPr lang="en-US" dirty="0"/>
                <a:t>/25</a:t>
              </a:r>
            </a:p>
          </p:txBody>
        </p:sp>
        <p:sp>
          <p:nvSpPr>
            <p:cNvPr id="595" name="Star: 5 Points 594">
              <a:extLst>
                <a:ext uri="{FF2B5EF4-FFF2-40B4-BE49-F238E27FC236}">
                  <a16:creationId xmlns:a16="http://schemas.microsoft.com/office/drawing/2014/main" id="{8B0D10C3-D073-4B86-9361-FB395EEC3602}"/>
                </a:ext>
              </a:extLst>
            </p:cNvPr>
            <p:cNvSpPr/>
            <p:nvPr/>
          </p:nvSpPr>
          <p:spPr>
            <a:xfrm>
              <a:off x="307816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1325CE-499B-455E-9D5A-84A984051C8C}"/>
                </a:ext>
              </a:extLst>
            </p:cNvPr>
            <p:cNvSpPr txBox="1"/>
            <p:nvPr/>
          </p:nvSpPr>
          <p:spPr>
            <a:xfrm>
              <a:off x="288884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53B4C685-D0C4-4E84-A7C1-8CED271B1780}"/>
                </a:ext>
              </a:extLst>
            </p:cNvPr>
            <p:cNvSpPr/>
            <p:nvPr/>
          </p:nvSpPr>
          <p:spPr>
            <a:xfrm>
              <a:off x="339354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0" name="TextBox 22">
              <a:extLst>
                <a:ext uri="{FF2B5EF4-FFF2-40B4-BE49-F238E27FC236}">
                  <a16:creationId xmlns:a16="http://schemas.microsoft.com/office/drawing/2014/main" id="{856D729D-161C-4C6F-A018-F24A5D5C1053}"/>
                </a:ext>
              </a:extLst>
            </p:cNvPr>
            <p:cNvSpPr txBox="1"/>
            <p:nvPr/>
          </p:nvSpPr>
          <p:spPr>
            <a:xfrm>
              <a:off x="317972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</a:p>
          </p:txBody>
        </p:sp>
        <p:sp>
          <p:nvSpPr>
            <p:cNvPr id="621" name="Star: 5 Points 620">
              <a:extLst>
                <a:ext uri="{FF2B5EF4-FFF2-40B4-BE49-F238E27FC236}">
                  <a16:creationId xmlns:a16="http://schemas.microsoft.com/office/drawing/2014/main" id="{9EE08BE4-81A4-41ED-A59E-AA0B5B3D99A3}"/>
                </a:ext>
              </a:extLst>
            </p:cNvPr>
            <p:cNvSpPr/>
            <p:nvPr/>
          </p:nvSpPr>
          <p:spPr>
            <a:xfrm>
              <a:off x="3702526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2" name="TextBox 22">
              <a:extLst>
                <a:ext uri="{FF2B5EF4-FFF2-40B4-BE49-F238E27FC236}">
                  <a16:creationId xmlns:a16="http://schemas.microsoft.com/office/drawing/2014/main" id="{4A087576-6EA1-4B55-835F-918D69E1A46F}"/>
                </a:ext>
              </a:extLst>
            </p:cNvPr>
            <p:cNvSpPr txBox="1"/>
            <p:nvPr/>
          </p:nvSpPr>
          <p:spPr>
            <a:xfrm>
              <a:off x="3520826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Star: 5 Points 622">
              <a:extLst>
                <a:ext uri="{FF2B5EF4-FFF2-40B4-BE49-F238E27FC236}">
                  <a16:creationId xmlns:a16="http://schemas.microsoft.com/office/drawing/2014/main" id="{21563E5B-17E8-48B8-83C1-EB8AE9ACC0CF}"/>
                </a:ext>
              </a:extLst>
            </p:cNvPr>
            <p:cNvSpPr/>
            <p:nvPr/>
          </p:nvSpPr>
          <p:spPr>
            <a:xfrm>
              <a:off x="4045504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4" name="TextBox 22">
              <a:extLst>
                <a:ext uri="{FF2B5EF4-FFF2-40B4-BE49-F238E27FC236}">
                  <a16:creationId xmlns:a16="http://schemas.microsoft.com/office/drawing/2014/main" id="{5CA0FBF7-B13E-4A0B-BF24-2EFA089B2EED}"/>
                </a:ext>
              </a:extLst>
            </p:cNvPr>
            <p:cNvSpPr txBox="1"/>
            <p:nvPr/>
          </p:nvSpPr>
          <p:spPr>
            <a:xfrm>
              <a:off x="3844754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Star: 5 Points 624">
              <a:extLst>
                <a:ext uri="{FF2B5EF4-FFF2-40B4-BE49-F238E27FC236}">
                  <a16:creationId xmlns:a16="http://schemas.microsoft.com/office/drawing/2014/main" id="{B829BEE6-5FCE-4A44-ACAC-97B15F7A9780}"/>
                </a:ext>
              </a:extLst>
            </p:cNvPr>
            <p:cNvSpPr/>
            <p:nvPr/>
          </p:nvSpPr>
          <p:spPr>
            <a:xfrm>
              <a:off x="437679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6" name="TextBox 22">
              <a:extLst>
                <a:ext uri="{FF2B5EF4-FFF2-40B4-BE49-F238E27FC236}">
                  <a16:creationId xmlns:a16="http://schemas.microsoft.com/office/drawing/2014/main" id="{AD61000B-8B19-4E93-8F48-988F9FB74BBF}"/>
                </a:ext>
              </a:extLst>
            </p:cNvPr>
            <p:cNvSpPr txBox="1"/>
            <p:nvPr/>
          </p:nvSpPr>
          <p:spPr>
            <a:xfrm>
              <a:off x="419509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</a:p>
          </p:txBody>
        </p:sp>
        <p:sp>
          <p:nvSpPr>
            <p:cNvPr id="627" name="Star: 5 Points 626">
              <a:extLst>
                <a:ext uri="{FF2B5EF4-FFF2-40B4-BE49-F238E27FC236}">
                  <a16:creationId xmlns:a16="http://schemas.microsoft.com/office/drawing/2014/main" id="{0E83F8B5-7F35-42CD-8187-880D89519C79}"/>
                </a:ext>
              </a:extLst>
            </p:cNvPr>
            <p:cNvSpPr/>
            <p:nvPr/>
          </p:nvSpPr>
          <p:spPr>
            <a:xfrm>
              <a:off x="470805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8" name="TextBox 22">
              <a:extLst>
                <a:ext uri="{FF2B5EF4-FFF2-40B4-BE49-F238E27FC236}">
                  <a16:creationId xmlns:a16="http://schemas.microsoft.com/office/drawing/2014/main" id="{A488D28F-DDF3-48F1-9F39-7B5506127F0C}"/>
                </a:ext>
              </a:extLst>
            </p:cNvPr>
            <p:cNvSpPr txBox="1"/>
            <p:nvPr/>
          </p:nvSpPr>
          <p:spPr>
            <a:xfrm>
              <a:off x="4562688" y="4087932"/>
              <a:ext cx="503044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07/30</a:t>
              </a:r>
            </a:p>
          </p:txBody>
        </p:sp>
        <p:sp>
          <p:nvSpPr>
            <p:cNvPr id="629" name="Star: 5 Points 628">
              <a:extLst>
                <a:ext uri="{FF2B5EF4-FFF2-40B4-BE49-F238E27FC236}">
                  <a16:creationId xmlns:a16="http://schemas.microsoft.com/office/drawing/2014/main" id="{B8504770-E4A1-42E6-91CE-7D3CD54D1CF3}"/>
                </a:ext>
              </a:extLst>
            </p:cNvPr>
            <p:cNvSpPr/>
            <p:nvPr/>
          </p:nvSpPr>
          <p:spPr>
            <a:xfrm>
              <a:off x="5034362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0" name="TextBox 22">
              <a:extLst>
                <a:ext uri="{FF2B5EF4-FFF2-40B4-BE49-F238E27FC236}">
                  <a16:creationId xmlns:a16="http://schemas.microsoft.com/office/drawing/2014/main" id="{94191C63-86DF-4CB9-B844-812A9A1916C6}"/>
                </a:ext>
              </a:extLst>
            </p:cNvPr>
            <p:cNvSpPr txBox="1"/>
            <p:nvPr/>
          </p:nvSpPr>
          <p:spPr>
            <a:xfrm>
              <a:off x="4835778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Star: 5 Points 630">
              <a:extLst>
                <a:ext uri="{FF2B5EF4-FFF2-40B4-BE49-F238E27FC236}">
                  <a16:creationId xmlns:a16="http://schemas.microsoft.com/office/drawing/2014/main" id="{DA767907-A822-4ECA-BA5D-1C515135AB76}"/>
                </a:ext>
              </a:extLst>
            </p:cNvPr>
            <p:cNvSpPr/>
            <p:nvPr/>
          </p:nvSpPr>
          <p:spPr>
            <a:xfrm>
              <a:off x="5456169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2" name="TextBox 22">
              <a:extLst>
                <a:ext uri="{FF2B5EF4-FFF2-40B4-BE49-F238E27FC236}">
                  <a16:creationId xmlns:a16="http://schemas.microsoft.com/office/drawing/2014/main" id="{D57230B5-03B0-45C4-BC3D-B05066A36021}"/>
                </a:ext>
              </a:extLst>
            </p:cNvPr>
            <p:cNvSpPr txBox="1"/>
            <p:nvPr/>
          </p:nvSpPr>
          <p:spPr>
            <a:xfrm>
              <a:off x="5274469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10/15</a:t>
              </a:r>
            </a:p>
          </p:txBody>
        </p:sp>
        <p:sp>
          <p:nvSpPr>
            <p:cNvPr id="633" name="Star: 5 Points 632">
              <a:extLst>
                <a:ext uri="{FF2B5EF4-FFF2-40B4-BE49-F238E27FC236}">
                  <a16:creationId xmlns:a16="http://schemas.microsoft.com/office/drawing/2014/main" id="{5AE7FB2E-B16F-4349-AA7E-D926A1DF6D0E}"/>
                </a:ext>
              </a:extLst>
            </p:cNvPr>
            <p:cNvSpPr/>
            <p:nvPr/>
          </p:nvSpPr>
          <p:spPr>
            <a:xfrm>
              <a:off x="5824211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4" name="TextBox 22">
              <a:extLst>
                <a:ext uri="{FF2B5EF4-FFF2-40B4-BE49-F238E27FC236}">
                  <a16:creationId xmlns:a16="http://schemas.microsoft.com/office/drawing/2014/main" id="{41C59B9A-5275-41B5-A1F1-09C8A94C7DF3}"/>
                </a:ext>
              </a:extLst>
            </p:cNvPr>
            <p:cNvSpPr txBox="1"/>
            <p:nvPr/>
          </p:nvSpPr>
          <p:spPr>
            <a:xfrm>
              <a:off x="5642511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6" name="Star: 5 Points 635">
              <a:extLst>
                <a:ext uri="{FF2B5EF4-FFF2-40B4-BE49-F238E27FC236}">
                  <a16:creationId xmlns:a16="http://schemas.microsoft.com/office/drawing/2014/main" id="{6741154A-1C21-41E0-921F-9F0E9AAA1BB4}"/>
                </a:ext>
              </a:extLst>
            </p:cNvPr>
            <p:cNvSpPr/>
            <p:nvPr/>
          </p:nvSpPr>
          <p:spPr>
            <a:xfrm>
              <a:off x="6134468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9" name="TextBox 22">
              <a:extLst>
                <a:ext uri="{FF2B5EF4-FFF2-40B4-BE49-F238E27FC236}">
                  <a16:creationId xmlns:a16="http://schemas.microsoft.com/office/drawing/2014/main" id="{FB2F2B8C-AE3F-45D8-BAD6-20D21E435B46}"/>
                </a:ext>
              </a:extLst>
            </p:cNvPr>
            <p:cNvSpPr txBox="1"/>
            <p:nvPr/>
          </p:nvSpPr>
          <p:spPr>
            <a:xfrm>
              <a:off x="5952768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40" name="Star: 5 Points 639">
              <a:extLst>
                <a:ext uri="{FF2B5EF4-FFF2-40B4-BE49-F238E27FC236}">
                  <a16:creationId xmlns:a16="http://schemas.microsoft.com/office/drawing/2014/main" id="{A25F03E6-2024-42E1-A0AB-6767D8BB6E21}"/>
                </a:ext>
              </a:extLst>
            </p:cNvPr>
            <p:cNvSpPr/>
            <p:nvPr/>
          </p:nvSpPr>
          <p:spPr>
            <a:xfrm>
              <a:off x="6497956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1" name="TextBox 22">
              <a:extLst>
                <a:ext uri="{FF2B5EF4-FFF2-40B4-BE49-F238E27FC236}">
                  <a16:creationId xmlns:a16="http://schemas.microsoft.com/office/drawing/2014/main" id="{9E928AFC-48DA-4727-84BC-02591F568EFA}"/>
                </a:ext>
              </a:extLst>
            </p:cNvPr>
            <p:cNvSpPr txBox="1"/>
            <p:nvPr/>
          </p:nvSpPr>
          <p:spPr>
            <a:xfrm>
              <a:off x="6316256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2" name="Star: 5 Points 641">
              <a:extLst>
                <a:ext uri="{FF2B5EF4-FFF2-40B4-BE49-F238E27FC236}">
                  <a16:creationId xmlns:a16="http://schemas.microsoft.com/office/drawing/2014/main" id="{5ED49898-C61F-4394-BE98-0105B8231698}"/>
                </a:ext>
              </a:extLst>
            </p:cNvPr>
            <p:cNvSpPr/>
            <p:nvPr/>
          </p:nvSpPr>
          <p:spPr>
            <a:xfrm>
              <a:off x="6971522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4" name="TextBox 22">
              <a:extLst>
                <a:ext uri="{FF2B5EF4-FFF2-40B4-BE49-F238E27FC236}">
                  <a16:creationId xmlns:a16="http://schemas.microsoft.com/office/drawing/2014/main" id="{31EA4F31-24E1-4B18-97F2-FCBF2E47E96F}"/>
                </a:ext>
              </a:extLst>
            </p:cNvPr>
            <p:cNvSpPr txBox="1"/>
            <p:nvPr/>
          </p:nvSpPr>
          <p:spPr>
            <a:xfrm>
              <a:off x="6789822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  <p:sp>
          <p:nvSpPr>
            <p:cNvPr id="646" name="Star: 5 Points 645">
              <a:extLst>
                <a:ext uri="{FF2B5EF4-FFF2-40B4-BE49-F238E27FC236}">
                  <a16:creationId xmlns:a16="http://schemas.microsoft.com/office/drawing/2014/main" id="{0DDE7A3B-A7AB-4C51-BCFD-9D158D50DAFF}"/>
                </a:ext>
              </a:extLst>
            </p:cNvPr>
            <p:cNvSpPr/>
            <p:nvPr/>
          </p:nvSpPr>
          <p:spPr>
            <a:xfrm>
              <a:off x="729743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7" name="TextBox 22">
              <a:extLst>
                <a:ext uri="{FF2B5EF4-FFF2-40B4-BE49-F238E27FC236}">
                  <a16:creationId xmlns:a16="http://schemas.microsoft.com/office/drawing/2014/main" id="{BB1879C2-8124-4B6A-B95E-9515C74D9A34}"/>
                </a:ext>
              </a:extLst>
            </p:cNvPr>
            <p:cNvSpPr txBox="1"/>
            <p:nvPr/>
          </p:nvSpPr>
          <p:spPr>
            <a:xfrm>
              <a:off x="711573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8" name="Star: 5 Points 647">
              <a:extLst>
                <a:ext uri="{FF2B5EF4-FFF2-40B4-BE49-F238E27FC236}">
                  <a16:creationId xmlns:a16="http://schemas.microsoft.com/office/drawing/2014/main" id="{79E42844-77E4-458A-8A10-7741A7DE64F7}"/>
                </a:ext>
              </a:extLst>
            </p:cNvPr>
            <p:cNvSpPr/>
            <p:nvPr/>
          </p:nvSpPr>
          <p:spPr>
            <a:xfrm>
              <a:off x="7616716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D63A3A2-56FC-4EB2-A327-98E70CA80C5C}"/>
                </a:ext>
              </a:extLst>
            </p:cNvPr>
            <p:cNvSpPr txBox="1"/>
            <p:nvPr/>
          </p:nvSpPr>
          <p:spPr>
            <a:xfrm>
              <a:off x="7435016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650" name="Straight Arrow Connector 649">
            <a:extLst>
              <a:ext uri="{FF2B5EF4-FFF2-40B4-BE49-F238E27FC236}">
                <a16:creationId xmlns:a16="http://schemas.microsoft.com/office/drawing/2014/main" id="{2FCE1113-7F71-460B-B5A9-10FD34F881B5}"/>
              </a:ext>
            </a:extLst>
          </p:cNvPr>
          <p:cNvCxnSpPr>
            <a:cxnSpLocks/>
            <a:stCxn id="648" idx="0"/>
            <a:endCxn id="576" idx="2"/>
          </p:cNvCxnSpPr>
          <p:nvPr/>
        </p:nvCxnSpPr>
        <p:spPr>
          <a:xfrm flipV="1">
            <a:off x="9542302" y="5082079"/>
            <a:ext cx="304772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0C189253-1A18-4344-BD31-17003DF78AC3}"/>
              </a:ext>
            </a:extLst>
          </p:cNvPr>
          <p:cNvCxnSpPr>
            <a:cxnSpLocks/>
            <a:stCxn id="646" idx="0"/>
            <a:endCxn id="574" idx="2"/>
          </p:cNvCxnSpPr>
          <p:nvPr/>
        </p:nvCxnSpPr>
        <p:spPr>
          <a:xfrm flipV="1">
            <a:off x="9223023" y="5082816"/>
            <a:ext cx="259395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3AD14CFE-DC0D-49A4-ACF5-CB2333858B8E}"/>
              </a:ext>
            </a:extLst>
          </p:cNvPr>
          <p:cNvCxnSpPr>
            <a:cxnSpLocks/>
            <a:stCxn id="642" idx="0"/>
            <a:endCxn id="572" idx="2"/>
          </p:cNvCxnSpPr>
          <p:nvPr/>
        </p:nvCxnSpPr>
        <p:spPr>
          <a:xfrm flipV="1">
            <a:off x="8897108" y="5082742"/>
            <a:ext cx="2582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C9D8D51-2075-4CE2-A601-402CCEF5E0CF}"/>
              </a:ext>
            </a:extLst>
          </p:cNvPr>
          <p:cNvCxnSpPr>
            <a:cxnSpLocks/>
            <a:stCxn id="640" idx="0"/>
            <a:endCxn id="570" idx="2"/>
          </p:cNvCxnSpPr>
          <p:nvPr/>
        </p:nvCxnSpPr>
        <p:spPr>
          <a:xfrm flipV="1">
            <a:off x="8423542" y="5082889"/>
            <a:ext cx="40785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9C105CAF-3750-4F5E-89A7-68B7F4868A25}"/>
              </a:ext>
            </a:extLst>
          </p:cNvPr>
          <p:cNvCxnSpPr>
            <a:cxnSpLocks/>
            <a:stCxn id="636" idx="0"/>
            <a:endCxn id="568" idx="2"/>
          </p:cNvCxnSpPr>
          <p:nvPr/>
        </p:nvCxnSpPr>
        <p:spPr>
          <a:xfrm flipV="1">
            <a:off x="8060054" y="5082889"/>
            <a:ext cx="3164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575E8374-428F-4498-AC3A-901DDACD5A45}"/>
              </a:ext>
            </a:extLst>
          </p:cNvPr>
          <p:cNvCxnSpPr>
            <a:cxnSpLocks/>
            <a:stCxn id="633" idx="0"/>
            <a:endCxn id="566" idx="2"/>
          </p:cNvCxnSpPr>
          <p:nvPr/>
        </p:nvCxnSpPr>
        <p:spPr>
          <a:xfrm flipV="1">
            <a:off x="7749797" y="5082742"/>
            <a:ext cx="251765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9347B009-F030-4BF4-ACD3-4CA343FB379E}"/>
              </a:ext>
            </a:extLst>
          </p:cNvPr>
          <p:cNvCxnSpPr>
            <a:cxnSpLocks/>
            <a:stCxn id="631" idx="0"/>
            <a:endCxn id="564" idx="2"/>
          </p:cNvCxnSpPr>
          <p:nvPr/>
        </p:nvCxnSpPr>
        <p:spPr>
          <a:xfrm flipV="1">
            <a:off x="7381755" y="5082742"/>
            <a:ext cx="3030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8BB9736B-7BC7-4714-9575-6F32BE5E33E5}"/>
              </a:ext>
            </a:extLst>
          </p:cNvPr>
          <p:cNvCxnSpPr>
            <a:cxnSpLocks/>
            <a:stCxn id="629" idx="0"/>
            <a:endCxn id="562" idx="2"/>
          </p:cNvCxnSpPr>
          <p:nvPr/>
        </p:nvCxnSpPr>
        <p:spPr>
          <a:xfrm flipV="1">
            <a:off x="6959948" y="5082906"/>
            <a:ext cx="25586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348F055C-78E9-4C83-ADD4-9FA08E1A9F21}"/>
              </a:ext>
            </a:extLst>
          </p:cNvPr>
          <p:cNvCxnSpPr>
            <a:cxnSpLocks/>
            <a:stCxn id="627" idx="0"/>
            <a:endCxn id="560" idx="2"/>
          </p:cNvCxnSpPr>
          <p:nvPr/>
        </p:nvCxnSpPr>
        <p:spPr>
          <a:xfrm flipV="1">
            <a:off x="6633645" y="5083053"/>
            <a:ext cx="244687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6C35ECEB-D57F-4C62-A0FF-381F10592CC3}"/>
              </a:ext>
            </a:extLst>
          </p:cNvPr>
          <p:cNvCxnSpPr>
            <a:cxnSpLocks/>
            <a:stCxn id="625" idx="0"/>
            <a:endCxn id="558" idx="2"/>
          </p:cNvCxnSpPr>
          <p:nvPr/>
        </p:nvCxnSpPr>
        <p:spPr>
          <a:xfrm flipV="1">
            <a:off x="6302376" y="5083053"/>
            <a:ext cx="257072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F0453377-2225-4496-9C22-0CA32380F361}"/>
              </a:ext>
            </a:extLst>
          </p:cNvPr>
          <p:cNvCxnSpPr>
            <a:cxnSpLocks/>
            <a:stCxn id="623" idx="0"/>
            <a:endCxn id="556" idx="2"/>
          </p:cNvCxnSpPr>
          <p:nvPr/>
        </p:nvCxnSpPr>
        <p:spPr>
          <a:xfrm flipV="1">
            <a:off x="5971090" y="5082907"/>
            <a:ext cx="2634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821355C3-E15E-402E-8760-A8F1D55E7D29}"/>
              </a:ext>
            </a:extLst>
          </p:cNvPr>
          <p:cNvCxnSpPr>
            <a:cxnSpLocks/>
            <a:stCxn id="621" idx="0"/>
            <a:endCxn id="554" idx="2"/>
          </p:cNvCxnSpPr>
          <p:nvPr/>
        </p:nvCxnSpPr>
        <p:spPr>
          <a:xfrm flipV="1">
            <a:off x="5628112" y="5082907"/>
            <a:ext cx="264599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D427721B-F268-49A9-9EF2-5C7D3AD9C42D}"/>
              </a:ext>
            </a:extLst>
          </p:cNvPr>
          <p:cNvCxnSpPr>
            <a:cxnSpLocks/>
            <a:stCxn id="597" idx="0"/>
            <a:endCxn id="552" idx="2"/>
          </p:cNvCxnSpPr>
          <p:nvPr/>
        </p:nvCxnSpPr>
        <p:spPr>
          <a:xfrm flipV="1">
            <a:off x="5319135" y="5083071"/>
            <a:ext cx="2579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5CC43164-5D12-4949-93F4-B9286D0D8866}"/>
              </a:ext>
            </a:extLst>
          </p:cNvPr>
          <p:cNvCxnSpPr>
            <a:cxnSpLocks/>
            <a:stCxn id="593" idx="0"/>
            <a:endCxn id="532" idx="2"/>
          </p:cNvCxnSpPr>
          <p:nvPr/>
        </p:nvCxnSpPr>
        <p:spPr>
          <a:xfrm flipV="1">
            <a:off x="3951615" y="5082907"/>
            <a:ext cx="254627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1542C985-BF95-447F-9F15-AAAB94E18890}"/>
              </a:ext>
            </a:extLst>
          </p:cNvPr>
          <p:cNvCxnSpPr>
            <a:cxnSpLocks/>
            <a:stCxn id="589" idx="0"/>
            <a:endCxn id="529" idx="2"/>
          </p:cNvCxnSpPr>
          <p:nvPr/>
        </p:nvCxnSpPr>
        <p:spPr>
          <a:xfrm flipV="1">
            <a:off x="3628795" y="5082907"/>
            <a:ext cx="262247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442483" y="62234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2971074" y="6434212"/>
            <a:ext cx="10361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Group A 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10/15</a:t>
            </a:r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149002A2-29B5-49B2-8644-DED35E5CE2DA}"/>
              </a:ext>
            </a:extLst>
          </p:cNvPr>
          <p:cNvSpPr/>
          <p:nvPr/>
        </p:nvSpPr>
        <p:spPr>
          <a:xfrm>
            <a:off x="4470657" y="4940136"/>
            <a:ext cx="74353" cy="124551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8" name="TextBox 22">
            <a:extLst>
              <a:ext uri="{FF2B5EF4-FFF2-40B4-BE49-F238E27FC236}">
                <a16:creationId xmlns:a16="http://schemas.microsoft.com/office/drawing/2014/main" id="{6552006D-E874-4984-BE2C-917E3F623AB0}"/>
              </a:ext>
            </a:extLst>
          </p:cNvPr>
          <p:cNvSpPr txBox="1"/>
          <p:nvPr/>
        </p:nvSpPr>
        <p:spPr>
          <a:xfrm>
            <a:off x="4370839" y="5083676"/>
            <a:ext cx="60763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6A3CFB95-5E6D-4654-830D-215164355E69}"/>
              </a:ext>
            </a:extLst>
          </p:cNvPr>
          <p:cNvSpPr/>
          <p:nvPr/>
        </p:nvSpPr>
        <p:spPr>
          <a:xfrm>
            <a:off x="7359906" y="49152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TextBox 22">
            <a:extLst>
              <a:ext uri="{FF2B5EF4-FFF2-40B4-BE49-F238E27FC236}">
                <a16:creationId xmlns:a16="http://schemas.microsoft.com/office/drawing/2014/main" id="{2E61F124-9EF7-4843-9E51-DDAF8741166D}"/>
              </a:ext>
            </a:extLst>
          </p:cNvPr>
          <p:cNvSpPr txBox="1"/>
          <p:nvPr/>
        </p:nvSpPr>
        <p:spPr>
          <a:xfrm>
            <a:off x="7106987" y="47361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CE9AD34D-66F5-421A-9E65-E97A240974B7}"/>
              </a:ext>
            </a:extLst>
          </p:cNvPr>
          <p:cNvSpPr/>
          <p:nvPr/>
        </p:nvSpPr>
        <p:spPr>
          <a:xfrm>
            <a:off x="8729388" y="49216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" name="TextBox 22">
            <a:extLst>
              <a:ext uri="{FF2B5EF4-FFF2-40B4-BE49-F238E27FC236}">
                <a16:creationId xmlns:a16="http://schemas.microsoft.com/office/drawing/2014/main" id="{480A5DBB-5FB5-4BCE-AC21-04D7864E1FFA}"/>
              </a:ext>
            </a:extLst>
          </p:cNvPr>
          <p:cNvSpPr txBox="1"/>
          <p:nvPr/>
        </p:nvSpPr>
        <p:spPr>
          <a:xfrm>
            <a:off x="8288578" y="473615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66184FC-E511-46C5-9C27-CE46CF583129}"/>
              </a:ext>
            </a:extLst>
          </p:cNvPr>
          <p:cNvCxnSpPr>
            <a:cxnSpLocks/>
            <a:stCxn id="679" idx="0"/>
            <a:endCxn id="597" idx="2"/>
          </p:cNvCxnSpPr>
          <p:nvPr/>
        </p:nvCxnSpPr>
        <p:spPr>
          <a:xfrm flipV="1">
            <a:off x="4151045" y="5703007"/>
            <a:ext cx="1107811" cy="52675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  <a:endCxn id="595" idx="2"/>
          </p:cNvCxnSpPr>
          <p:nvPr/>
        </p:nvCxnSpPr>
        <p:spPr>
          <a:xfrm flipV="1">
            <a:off x="3809826" y="5703007"/>
            <a:ext cx="1133649" cy="52041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6018378"/>
            <a:ext cx="1603324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IVI/LED Strip/HUD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  <a:endCxn id="589" idx="2"/>
          </p:cNvCxnSpPr>
          <p:nvPr/>
        </p:nvCxnSpPr>
        <p:spPr>
          <a:xfrm flipV="1">
            <a:off x="3540016" y="5702843"/>
            <a:ext cx="28500" cy="52057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7" name="TextBox 22">
            <a:extLst>
              <a:ext uri="{FF2B5EF4-FFF2-40B4-BE49-F238E27FC236}">
                <a16:creationId xmlns:a16="http://schemas.microsoft.com/office/drawing/2014/main" id="{76403354-3AED-4E3B-B349-7C12787ADB78}"/>
              </a:ext>
            </a:extLst>
          </p:cNvPr>
          <p:cNvSpPr txBox="1"/>
          <p:nvPr/>
        </p:nvSpPr>
        <p:spPr>
          <a:xfrm>
            <a:off x="4956811" y="50962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R8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3836641" y="6229762"/>
            <a:ext cx="640642" cy="455810"/>
            <a:chOff x="3166768" y="6229762"/>
            <a:chExt cx="640642" cy="455810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166768" y="6423968"/>
              <a:ext cx="640642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C UI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316762" y="6229762"/>
            <a:ext cx="716238" cy="453789"/>
            <a:chOff x="3721320" y="6229762"/>
            <a:chExt cx="716238" cy="453789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721320" y="6421947"/>
              <a:ext cx="716238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D UI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296476" y="6002681"/>
            <a:ext cx="1036140" cy="425904"/>
            <a:chOff x="2169416" y="6002681"/>
            <a:chExt cx="1036140" cy="425904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169416" y="6002681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Group B UI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11/15</a:t>
              </a:r>
            </a:p>
          </p:txBody>
        </p:sp>
      </p:grpSp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id="{E1613931-6F39-4EE4-9D5F-59BB2294FF8E}"/>
              </a:ext>
            </a:extLst>
          </p:cNvPr>
          <p:cNvCxnSpPr>
            <a:cxnSpLocks/>
            <a:stCxn id="570" idx="0"/>
            <a:endCxn id="176" idx="2"/>
          </p:cNvCxnSpPr>
          <p:nvPr/>
        </p:nvCxnSpPr>
        <p:spPr>
          <a:xfrm flipV="1">
            <a:off x="8891674" y="4575158"/>
            <a:ext cx="138240" cy="3025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BCCD3AB1-798F-4ED9-BD15-2551C8E17061}"/>
              </a:ext>
            </a:extLst>
          </p:cNvPr>
          <p:cNvCxnSpPr>
            <a:cxnSpLocks/>
            <a:stCxn id="682" idx="0"/>
            <a:endCxn id="621" idx="2"/>
          </p:cNvCxnSpPr>
          <p:nvPr/>
        </p:nvCxnSpPr>
        <p:spPr>
          <a:xfrm flipV="1">
            <a:off x="4485977" y="5702843"/>
            <a:ext cx="1081856" cy="52691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9" name="Star: 5 Points 688">
            <a:extLst>
              <a:ext uri="{FF2B5EF4-FFF2-40B4-BE49-F238E27FC236}">
                <a16:creationId xmlns:a16="http://schemas.microsoft.com/office/drawing/2014/main" id="{AADFD7B5-0088-4F1D-9243-7E8512788C5B}"/>
              </a:ext>
            </a:extLst>
          </p:cNvPr>
          <p:cNvSpPr/>
          <p:nvPr/>
        </p:nvSpPr>
        <p:spPr>
          <a:xfrm>
            <a:off x="2124189" y="6228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90" name="TextBox 22">
            <a:extLst>
              <a:ext uri="{FF2B5EF4-FFF2-40B4-BE49-F238E27FC236}">
                <a16:creationId xmlns:a16="http://schemas.microsoft.com/office/drawing/2014/main" id="{C6622FFD-1FA9-4C56-99E9-59B111426705}"/>
              </a:ext>
            </a:extLst>
          </p:cNvPr>
          <p:cNvSpPr txBox="1"/>
          <p:nvPr/>
        </p:nvSpPr>
        <p:spPr>
          <a:xfrm>
            <a:off x="1652780" y="6439346"/>
            <a:ext cx="10361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Group A UE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06/31</a:t>
            </a:r>
          </a:p>
        </p:txBody>
      </p:sp>
      <p:sp>
        <p:nvSpPr>
          <p:cNvPr id="691" name="Rectangle: Rounded Corners 690">
            <a:extLst>
              <a:ext uri="{FF2B5EF4-FFF2-40B4-BE49-F238E27FC236}">
                <a16:creationId xmlns:a16="http://schemas.microsoft.com/office/drawing/2014/main" id="{D0540D5B-EFA7-44A4-9C1F-807383B89D54}"/>
              </a:ext>
            </a:extLst>
          </p:cNvPr>
          <p:cNvSpPr/>
          <p:nvPr/>
        </p:nvSpPr>
        <p:spPr>
          <a:xfrm>
            <a:off x="2365417" y="6270057"/>
            <a:ext cx="1084378" cy="1467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</a:t>
            </a:r>
            <a:r>
              <a:rPr lang="en-US" altLang="zh-CN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roup A UI Release</a:t>
            </a:r>
            <a:endParaRPr lang="en-US" sz="6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7" name="Star: 5 Points 356">
            <a:extLst>
              <a:ext uri="{FF2B5EF4-FFF2-40B4-BE49-F238E27FC236}">
                <a16:creationId xmlns:a16="http://schemas.microsoft.com/office/drawing/2014/main" id="{108AECD0-D80A-4C87-94D8-B75909A2FDB0}"/>
              </a:ext>
            </a:extLst>
          </p:cNvPr>
          <p:cNvSpPr/>
          <p:nvPr/>
        </p:nvSpPr>
        <p:spPr>
          <a:xfrm>
            <a:off x="4967762" y="48779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9" name="TextBox 22">
            <a:extLst>
              <a:ext uri="{FF2B5EF4-FFF2-40B4-BE49-F238E27FC236}">
                <a16:creationId xmlns:a16="http://schemas.microsoft.com/office/drawing/2014/main" id="{3DAD3CAC-BFBA-43EC-A5FD-BB33F08400D9}"/>
              </a:ext>
            </a:extLst>
          </p:cNvPr>
          <p:cNvSpPr txBox="1"/>
          <p:nvPr/>
        </p:nvSpPr>
        <p:spPr>
          <a:xfrm>
            <a:off x="4709161" y="50962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R7</a:t>
            </a:r>
          </a:p>
          <a:p>
            <a:r>
              <a:rPr lang="en-US" dirty="0"/>
              <a:t>02/</a:t>
            </a:r>
            <a:r>
              <a:rPr lang="en-US" altLang="zh-CN" dirty="0"/>
              <a:t>30</a:t>
            </a:r>
            <a:endParaRPr lang="en-US" dirty="0"/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D6C533D2-6D3F-41D0-A4C8-3B674DE39A94}"/>
              </a:ext>
            </a:extLst>
          </p:cNvPr>
          <p:cNvCxnSpPr>
            <a:cxnSpLocks/>
            <a:stCxn id="357" idx="0"/>
            <a:endCxn id="188" idx="2"/>
          </p:cNvCxnSpPr>
          <p:nvPr/>
        </p:nvCxnSpPr>
        <p:spPr>
          <a:xfrm flipV="1">
            <a:off x="5065295" y="4552358"/>
            <a:ext cx="58100" cy="3255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7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3813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351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New 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02871" y="4178950"/>
            <a:ext cx="11819828" cy="243817"/>
            <a:chOff x="206470" y="2804682"/>
            <a:chExt cx="11747720" cy="24381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323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362" idx="0"/>
            <a:endCxn id="404" idx="2"/>
          </p:cNvCxnSpPr>
          <p:nvPr/>
        </p:nvCxnSpPr>
        <p:spPr>
          <a:xfrm flipV="1">
            <a:off x="4437095" y="1284062"/>
            <a:ext cx="12534" cy="293539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endCxn id="497" idx="2"/>
          </p:cNvCxnSpPr>
          <p:nvPr/>
        </p:nvCxnSpPr>
        <p:spPr>
          <a:xfrm flipV="1">
            <a:off x="6142697" y="2135173"/>
            <a:ext cx="990070" cy="209697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endCxn id="364" idx="2"/>
          </p:cNvCxnSpPr>
          <p:nvPr/>
        </p:nvCxnSpPr>
        <p:spPr>
          <a:xfrm flipV="1">
            <a:off x="6664155" y="1296541"/>
            <a:ext cx="778508" cy="293539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endCxn id="430" idx="2"/>
          </p:cNvCxnSpPr>
          <p:nvPr/>
        </p:nvCxnSpPr>
        <p:spPr>
          <a:xfrm flipV="1">
            <a:off x="7129859" y="1310010"/>
            <a:ext cx="692521" cy="293009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endCxn id="409" idx="2"/>
          </p:cNvCxnSpPr>
          <p:nvPr/>
        </p:nvCxnSpPr>
        <p:spPr>
          <a:xfrm flipV="1">
            <a:off x="7488050" y="1309241"/>
            <a:ext cx="735934" cy="293086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endCxn id="413" idx="2"/>
          </p:cNvCxnSpPr>
          <p:nvPr/>
        </p:nvCxnSpPr>
        <p:spPr>
          <a:xfrm flipV="1">
            <a:off x="7903920" y="1283890"/>
            <a:ext cx="1150043" cy="295621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8903589" y="4254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16" idx="2"/>
          </p:cNvCxnSpPr>
          <p:nvPr/>
        </p:nvCxnSpPr>
        <p:spPr>
          <a:xfrm flipV="1">
            <a:off x="9059754" y="1307054"/>
            <a:ext cx="532902" cy="294789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572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951672" y="37954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2827364" y="3788503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09/15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7100575" y="378345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10/15</a:t>
              </a:r>
              <a:endParaRPr lang="zh-CN" altLang="en-US" sz="700" dirty="0"/>
            </a:p>
          </p:txBody>
        </p:sp>
      </p:grp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487" idx="0"/>
            <a:endCxn id="362" idx="2"/>
          </p:cNvCxnSpPr>
          <p:nvPr/>
        </p:nvCxnSpPr>
        <p:spPr>
          <a:xfrm flipV="1">
            <a:off x="4266521" y="4539658"/>
            <a:ext cx="74059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6B954A4-CDF7-4DF4-BF27-59F0B3310FAF}"/>
              </a:ext>
            </a:extLst>
          </p:cNvPr>
          <p:cNvCxnSpPr>
            <a:cxnSpLocks/>
            <a:stCxn id="494" idx="0"/>
            <a:endCxn id="379" idx="2"/>
          </p:cNvCxnSpPr>
          <p:nvPr/>
        </p:nvCxnSpPr>
        <p:spPr>
          <a:xfrm flipV="1">
            <a:off x="6294860" y="4552358"/>
            <a:ext cx="37072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3885387-415F-421C-B509-000F7BA64E4B}"/>
              </a:ext>
            </a:extLst>
          </p:cNvPr>
          <p:cNvCxnSpPr>
            <a:cxnSpLocks/>
            <a:stCxn id="522" idx="0"/>
          </p:cNvCxnSpPr>
          <p:nvPr/>
        </p:nvCxnSpPr>
        <p:spPr>
          <a:xfrm flipV="1">
            <a:off x="7745112" y="4560313"/>
            <a:ext cx="6229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489" idx="0"/>
            <a:endCxn id="264" idx="1"/>
          </p:cNvCxnSpPr>
          <p:nvPr/>
        </p:nvCxnSpPr>
        <p:spPr>
          <a:xfrm flipV="1">
            <a:off x="5312945" y="3949888"/>
            <a:ext cx="653260" cy="928016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487" idx="0"/>
            <a:endCxn id="698" idx="1"/>
          </p:cNvCxnSpPr>
          <p:nvPr/>
        </p:nvCxnSpPr>
        <p:spPr>
          <a:xfrm flipV="1">
            <a:off x="4266521" y="3935914"/>
            <a:ext cx="69013" cy="94182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Draft Plan B@03/03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5902890" y="3706601"/>
            <a:ext cx="843415" cy="320785"/>
            <a:chOff x="5345366" y="3706601"/>
            <a:chExt cx="843415" cy="320785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1" y="3872390"/>
              <a:ext cx="658276" cy="1549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EMC/DV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45366" y="37066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06/15-08/15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7384914" y="3689783"/>
            <a:ext cx="843415" cy="306001"/>
            <a:chOff x="6828018" y="3668517"/>
            <a:chExt cx="843415" cy="306001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2" y="3834890"/>
              <a:ext cx="371314" cy="13962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10/22-11/22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19DA6D-2339-469E-8EE0-1A3DF17BD12B}"/>
              </a:ext>
            </a:extLst>
          </p:cNvPr>
          <p:cNvGrpSpPr/>
          <p:nvPr/>
        </p:nvGrpSpPr>
        <p:grpSpPr>
          <a:xfrm>
            <a:off x="5067196" y="1427510"/>
            <a:ext cx="803264" cy="324440"/>
            <a:chOff x="4695041" y="2088545"/>
            <a:chExt cx="803264" cy="324440"/>
          </a:xfrm>
        </p:grpSpPr>
        <p:sp>
          <p:nvSpPr>
            <p:cNvPr id="441" name="Rectangle: Rounded Corners 440">
              <a:extLst>
                <a:ext uri="{FF2B5EF4-FFF2-40B4-BE49-F238E27FC236}">
                  <a16:creationId xmlns:a16="http://schemas.microsoft.com/office/drawing/2014/main" id="{47FE73A5-A6F9-423F-B9BA-D89037603300}"/>
                </a:ext>
              </a:extLst>
            </p:cNvPr>
            <p:cNvSpPr/>
            <p:nvPr/>
          </p:nvSpPr>
          <p:spPr>
            <a:xfrm>
              <a:off x="4791349" y="2239024"/>
              <a:ext cx="670036" cy="17396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44" name="TextBox 22">
              <a:extLst>
                <a:ext uri="{FF2B5EF4-FFF2-40B4-BE49-F238E27FC236}">
                  <a16:creationId xmlns:a16="http://schemas.microsoft.com/office/drawing/2014/main" id="{42B86A27-28BC-416E-9EDA-E6FC967104A4}"/>
                </a:ext>
              </a:extLst>
            </p:cNvPr>
            <p:cNvSpPr txBox="1"/>
            <p:nvPr/>
          </p:nvSpPr>
          <p:spPr>
            <a:xfrm>
              <a:off x="469504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03/16-05/15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809420" y="6442690"/>
            <a:ext cx="2489641" cy="425208"/>
            <a:chOff x="9716655" y="5817800"/>
            <a:chExt cx="2489641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310218"/>
              <a:chOff x="9891674" y="2158893"/>
              <a:chExt cx="2354731" cy="310218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79906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009711" y="933383"/>
            <a:ext cx="843414" cy="497580"/>
            <a:chOff x="1709107" y="1217224"/>
            <a:chExt cx="839961" cy="497580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709107" y="1530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92242" y="933211"/>
            <a:ext cx="850124" cy="521334"/>
            <a:chOff x="1886575" y="1217224"/>
            <a:chExt cx="846642" cy="521334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893256" y="155389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47389" y="956375"/>
            <a:ext cx="843415" cy="502503"/>
            <a:chOff x="1703781" y="1217224"/>
            <a:chExt cx="839961" cy="502503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703781" y="153506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829826" y="932708"/>
            <a:ext cx="843415" cy="488381"/>
            <a:chOff x="1883207" y="1217224"/>
            <a:chExt cx="839961" cy="488381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883207" y="15209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59" y="959331"/>
            <a:ext cx="523441" cy="516210"/>
            <a:chOff x="1886575" y="1217224"/>
            <a:chExt cx="521297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16144" y="1548774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4259F0-6931-40C6-A483-33FEBE37CB3E}"/>
              </a:ext>
            </a:extLst>
          </p:cNvPr>
          <p:cNvGrpSpPr/>
          <p:nvPr/>
        </p:nvGrpSpPr>
        <p:grpSpPr>
          <a:xfrm>
            <a:off x="2028108" y="1410584"/>
            <a:ext cx="1991400" cy="345162"/>
            <a:chOff x="2028108" y="2071619"/>
            <a:chExt cx="1991400" cy="345162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399A786B-EDF6-459E-A8FE-F718D45A56B6}"/>
                </a:ext>
              </a:extLst>
            </p:cNvPr>
            <p:cNvSpPr/>
            <p:nvPr/>
          </p:nvSpPr>
          <p:spPr>
            <a:xfrm>
              <a:off x="2028108" y="2238362"/>
              <a:ext cx="1991400" cy="1784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38" name="TextBox 22">
              <a:extLst>
                <a:ext uri="{FF2B5EF4-FFF2-40B4-BE49-F238E27FC236}">
                  <a16:creationId xmlns:a16="http://schemas.microsoft.com/office/drawing/2014/main" id="{DEE41B59-370C-42C6-B0F3-321F4083C7D8}"/>
                </a:ext>
              </a:extLst>
            </p:cNvPr>
            <p:cNvSpPr txBox="1"/>
            <p:nvPr/>
          </p:nvSpPr>
          <p:spPr>
            <a:xfrm>
              <a:off x="2387999" y="2071619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06/01-11/30</a:t>
              </a:r>
            </a:p>
          </p:txBody>
        </p:sp>
      </p:grp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8369180-0E0D-4D6D-84A1-3D8439F2DF20}"/>
              </a:ext>
            </a:extLst>
          </p:cNvPr>
          <p:cNvCxnSpPr>
            <a:cxnSpLocks/>
            <a:stCxn id="441" idx="1"/>
            <a:endCxn id="264" idx="1"/>
          </p:cNvCxnSpPr>
          <p:nvPr/>
        </p:nvCxnSpPr>
        <p:spPr>
          <a:xfrm>
            <a:off x="5163504" y="1664970"/>
            <a:ext cx="802701" cy="228491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38DD02-B069-4758-AFC1-7BDFC0C106CE}"/>
              </a:ext>
            </a:extLst>
          </p:cNvPr>
          <p:cNvGrpSpPr/>
          <p:nvPr/>
        </p:nvGrpSpPr>
        <p:grpSpPr>
          <a:xfrm>
            <a:off x="1049564" y="1394810"/>
            <a:ext cx="1005915" cy="354811"/>
            <a:chOff x="1049564" y="2055845"/>
            <a:chExt cx="1005915" cy="354811"/>
          </a:xfrm>
        </p:grpSpPr>
        <p:sp>
          <p:nvSpPr>
            <p:cNvPr id="446" name="TextBox 22">
              <a:extLst>
                <a:ext uri="{FF2B5EF4-FFF2-40B4-BE49-F238E27FC236}">
                  <a16:creationId xmlns:a16="http://schemas.microsoft.com/office/drawing/2014/main" id="{718ECDE2-8A35-451C-95F6-5EA7FEB105B6}"/>
                </a:ext>
              </a:extLst>
            </p:cNvPr>
            <p:cNvSpPr txBox="1"/>
            <p:nvPr/>
          </p:nvSpPr>
          <p:spPr>
            <a:xfrm>
              <a:off x="1049564" y="205584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3/1-5/31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FDC5D60-B4BA-44B8-9736-BB577C8B1E09}"/>
                </a:ext>
              </a:extLst>
            </p:cNvPr>
            <p:cNvSpPr/>
            <p:nvPr/>
          </p:nvSpPr>
          <p:spPr>
            <a:xfrm>
              <a:off x="1086660" y="2238881"/>
              <a:ext cx="941448" cy="1717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26D7C9-41E5-48D4-BF21-3D5799C87323}"/>
              </a:ext>
            </a:extLst>
          </p:cNvPr>
          <p:cNvGrpSpPr/>
          <p:nvPr/>
        </p:nvGrpSpPr>
        <p:grpSpPr>
          <a:xfrm>
            <a:off x="4010997" y="1420416"/>
            <a:ext cx="1144277" cy="344421"/>
            <a:chOff x="3723906" y="2081451"/>
            <a:chExt cx="1144277" cy="344421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FADBAF49-C64D-4543-B5EA-E936F3A04572}"/>
                </a:ext>
              </a:extLst>
            </p:cNvPr>
            <p:cNvSpPr/>
            <p:nvPr/>
          </p:nvSpPr>
          <p:spPr>
            <a:xfrm>
              <a:off x="3723906" y="2238761"/>
              <a:ext cx="1144277" cy="18711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3.5 months</a:t>
              </a: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07D0657C-C0B7-47B5-B339-1792D7082CD1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12/01-03/15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6445833-CADF-4B18-A59E-9297EBF10892}"/>
              </a:ext>
            </a:extLst>
          </p:cNvPr>
          <p:cNvGrpSpPr/>
          <p:nvPr/>
        </p:nvGrpSpPr>
        <p:grpSpPr>
          <a:xfrm>
            <a:off x="5820537" y="1420650"/>
            <a:ext cx="992949" cy="329861"/>
            <a:chOff x="3723907" y="2081451"/>
            <a:chExt cx="992949" cy="329861"/>
          </a:xfrm>
        </p:grpSpPr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D1FF2102-DBEB-4B78-A611-D43D66263A0B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310" name="TextBox 22">
              <a:extLst>
                <a:ext uri="{FF2B5EF4-FFF2-40B4-BE49-F238E27FC236}">
                  <a16:creationId xmlns:a16="http://schemas.microsoft.com/office/drawing/2014/main" id="{23BDC19A-EBED-4BFD-8F8B-A09C4ACA5C8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04/16-07/15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E01C7FC-2BF3-48D5-A55D-0922BDCFDCBD}"/>
              </a:ext>
            </a:extLst>
          </p:cNvPr>
          <p:cNvGrpSpPr/>
          <p:nvPr/>
        </p:nvGrpSpPr>
        <p:grpSpPr>
          <a:xfrm>
            <a:off x="6791567" y="1420159"/>
            <a:ext cx="992949" cy="329861"/>
            <a:chOff x="3723907" y="2081451"/>
            <a:chExt cx="992949" cy="329861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4DEB65A0-C5A4-4DC1-B181-06FE8F82034C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3 months</a:t>
              </a:r>
            </a:p>
          </p:txBody>
        </p:sp>
        <p:sp>
          <p:nvSpPr>
            <p:cNvPr id="317" name="TextBox 22">
              <a:extLst>
                <a:ext uri="{FF2B5EF4-FFF2-40B4-BE49-F238E27FC236}">
                  <a16:creationId xmlns:a16="http://schemas.microsoft.com/office/drawing/2014/main" id="{6C357BC2-C09F-4837-A94C-D697AFCEE81C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07/16-10/15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0217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7255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B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1741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527542" y="2331685"/>
            <a:ext cx="1005915" cy="531322"/>
            <a:chOff x="1337167" y="1641224"/>
            <a:chExt cx="1005915" cy="53132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3434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19949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2949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2958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3044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40838" y="2683909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495228" y="955387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sp>
        <p:nvSpPr>
          <p:cNvPr id="535" name="TextBox 22">
            <a:extLst>
              <a:ext uri="{FF2B5EF4-FFF2-40B4-BE49-F238E27FC236}">
                <a16:creationId xmlns:a16="http://schemas.microsoft.com/office/drawing/2014/main" id="{BFCA3715-7FEA-45A7-A0AC-3EEB025DDE0C}"/>
              </a:ext>
            </a:extLst>
          </p:cNvPr>
          <p:cNvSpPr txBox="1"/>
          <p:nvPr/>
        </p:nvSpPr>
        <p:spPr>
          <a:xfrm>
            <a:off x="288975" y="3117897"/>
            <a:ext cx="3596659" cy="630936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9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Substitute parts before CDC HW DV test: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zh-CN" sz="9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Display: Support 2700*1080 resolution display ; - Forrest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zh-CN" sz="9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 substitute: Discuss with Baidu;- Forrest</a:t>
            </a:r>
          </a:p>
          <a:p>
            <a:pPr>
              <a:defRPr/>
            </a:pPr>
            <a:endParaRPr lang="en-US" sz="9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8211150" y="3683061"/>
            <a:ext cx="956555" cy="324602"/>
            <a:chOff x="6969751" y="3658257"/>
            <a:chExt cx="956555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7072831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12/27-03/17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9204723" y="3694096"/>
            <a:ext cx="843415" cy="303604"/>
            <a:chOff x="6708750" y="3668517"/>
            <a:chExt cx="843415" cy="303604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00581" cy="14786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708750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04/17-04/24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378" idx="0"/>
            <a:endCxn id="420" idx="2"/>
          </p:cNvCxnSpPr>
          <p:nvPr/>
        </p:nvCxnSpPr>
        <p:spPr>
          <a:xfrm flipV="1">
            <a:off x="5502585" y="1283387"/>
            <a:ext cx="592344" cy="29485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40B77FF7-FD23-46A3-8DAF-5CA6874ED708}"/>
              </a:ext>
            </a:extLst>
          </p:cNvPr>
          <p:cNvCxnSpPr>
            <a:cxnSpLocks/>
            <a:stCxn id="577" idx="1"/>
            <a:endCxn id="264" idx="1"/>
          </p:cNvCxnSpPr>
          <p:nvPr/>
        </p:nvCxnSpPr>
        <p:spPr>
          <a:xfrm flipH="1">
            <a:off x="5966205" y="2617632"/>
            <a:ext cx="12088" cy="1332256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endCxn id="511" idx="2"/>
          </p:cNvCxnSpPr>
          <p:nvPr/>
        </p:nvCxnSpPr>
        <p:spPr>
          <a:xfrm flipV="1">
            <a:off x="6664155" y="2131160"/>
            <a:ext cx="962267" cy="210077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E115650C-B080-4901-A02D-D08CC22A52DE}"/>
              </a:ext>
            </a:extLst>
          </p:cNvPr>
          <p:cNvCxnSpPr>
            <a:cxnSpLocks/>
            <a:endCxn id="514" idx="2"/>
          </p:cNvCxnSpPr>
          <p:nvPr/>
        </p:nvCxnSpPr>
        <p:spPr>
          <a:xfrm flipV="1">
            <a:off x="7488050" y="2128461"/>
            <a:ext cx="627070" cy="211164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endCxn id="526" idx="2"/>
          </p:cNvCxnSpPr>
          <p:nvPr/>
        </p:nvCxnSpPr>
        <p:spPr>
          <a:xfrm flipV="1">
            <a:off x="8538097" y="2124978"/>
            <a:ext cx="763403" cy="27525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0479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2783698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2941277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2781627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2810078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2815555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2808568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75303" y="3152078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2779861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DE3DA272-289D-49CB-8065-54DDBE660825}"/>
              </a:ext>
            </a:extLst>
          </p:cNvPr>
          <p:cNvCxnSpPr>
            <a:cxnSpLocks/>
            <a:stCxn id="616" idx="1"/>
            <a:endCxn id="264" idx="1"/>
          </p:cNvCxnSpPr>
          <p:nvPr/>
        </p:nvCxnSpPr>
        <p:spPr>
          <a:xfrm>
            <a:off x="5375303" y="3225697"/>
            <a:ext cx="590902" cy="724191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9999F491-6632-49B2-A04E-919AA923DBD1}"/>
              </a:ext>
            </a:extLst>
          </p:cNvPr>
          <p:cNvGrpSpPr/>
          <p:nvPr/>
        </p:nvGrpSpPr>
        <p:grpSpPr>
          <a:xfrm>
            <a:off x="3070772" y="1733634"/>
            <a:ext cx="843415" cy="394363"/>
            <a:chOff x="1746102" y="1116978"/>
            <a:chExt cx="839961" cy="394363"/>
          </a:xfrm>
        </p:grpSpPr>
        <p:sp>
          <p:nvSpPr>
            <p:cNvPr id="445" name="流程图: 决策 47">
              <a:extLst>
                <a:ext uri="{FF2B5EF4-FFF2-40B4-BE49-F238E27FC236}">
                  <a16:creationId xmlns:a16="http://schemas.microsoft.com/office/drawing/2014/main" id="{DBB648AD-655D-47A2-ABE4-247822176100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7" name="TextBox 22">
              <a:extLst>
                <a:ext uri="{FF2B5EF4-FFF2-40B4-BE49-F238E27FC236}">
                  <a16:creationId xmlns:a16="http://schemas.microsoft.com/office/drawing/2014/main" id="{65F71138-3D30-46AA-8D09-9A640F35A93A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10/15</a:t>
              </a:r>
              <a:endParaRPr lang="en-US" dirty="0"/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8F47098F-5256-4EB2-9A5C-52AD8F81CF00}"/>
              </a:ext>
            </a:extLst>
          </p:cNvPr>
          <p:cNvGrpSpPr/>
          <p:nvPr/>
        </p:nvGrpSpPr>
        <p:grpSpPr>
          <a:xfrm>
            <a:off x="3827826" y="1752236"/>
            <a:ext cx="874113" cy="385118"/>
            <a:chOff x="1858117" y="1126223"/>
            <a:chExt cx="870533" cy="385118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7BE24957-A37D-4A0B-BA4C-46A3DE4A4D73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288A0748-932C-4B14-A78E-556B5A4A936A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12/15</a:t>
              </a:r>
              <a:endParaRPr lang="en-US" dirty="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AC5D35CD-6356-4AFB-B286-B6A28F0565B7}"/>
              </a:ext>
            </a:extLst>
          </p:cNvPr>
          <p:cNvGrpSpPr/>
          <p:nvPr/>
        </p:nvGrpSpPr>
        <p:grpSpPr>
          <a:xfrm>
            <a:off x="4831569" y="1718801"/>
            <a:ext cx="843415" cy="394171"/>
            <a:chOff x="1704620" y="1106651"/>
            <a:chExt cx="839961" cy="394171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D4E0FF52-7C0B-4860-93D4-8DDDEAD453C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9627DBF7-C274-4B2F-93F5-CBE272E27EF3}"/>
                </a:ext>
              </a:extLst>
            </p:cNvPr>
            <p:cNvSpPr txBox="1"/>
            <p:nvPr/>
          </p:nvSpPr>
          <p:spPr>
            <a:xfrm>
              <a:off x="1704620" y="110665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03/15</a:t>
              </a:r>
              <a:endParaRPr lang="en-US" dirty="0"/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1C273FDA-8C4D-4676-A8D4-1466A3CFFBFA}"/>
              </a:ext>
            </a:extLst>
          </p:cNvPr>
          <p:cNvGrpSpPr/>
          <p:nvPr/>
        </p:nvGrpSpPr>
        <p:grpSpPr>
          <a:xfrm>
            <a:off x="4399047" y="1742125"/>
            <a:ext cx="843415" cy="394946"/>
            <a:chOff x="1776013" y="1116395"/>
            <a:chExt cx="839961" cy="394946"/>
          </a:xfrm>
        </p:grpSpPr>
        <p:sp>
          <p:nvSpPr>
            <p:cNvPr id="455" name="流程图: 决策 47">
              <a:extLst>
                <a:ext uri="{FF2B5EF4-FFF2-40B4-BE49-F238E27FC236}">
                  <a16:creationId xmlns:a16="http://schemas.microsoft.com/office/drawing/2014/main" id="{E93CF39E-37F2-417E-A8D9-580EF25D6D78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5EC683AF-08B8-4229-BEFC-071DBEADA4F9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02/15</a:t>
              </a: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AA06DC0-9391-472F-90B0-E13CDBA322FB}"/>
              </a:ext>
            </a:extLst>
          </p:cNvPr>
          <p:cNvGrpSpPr/>
          <p:nvPr/>
        </p:nvGrpSpPr>
        <p:grpSpPr>
          <a:xfrm>
            <a:off x="6718549" y="1730785"/>
            <a:ext cx="843415" cy="404388"/>
            <a:chOff x="1607304" y="1096434"/>
            <a:chExt cx="839961" cy="404388"/>
          </a:xfrm>
        </p:grpSpPr>
        <p:sp>
          <p:nvSpPr>
            <p:cNvPr id="497" name="流程图: 决策 47">
              <a:extLst>
                <a:ext uri="{FF2B5EF4-FFF2-40B4-BE49-F238E27FC236}">
                  <a16:creationId xmlns:a16="http://schemas.microsoft.com/office/drawing/2014/main" id="{D4F633F9-BF27-4F24-A44E-0A433C1D780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44F176E3-E9B0-4024-9229-12C0DAEBA135}"/>
                </a:ext>
              </a:extLst>
            </p:cNvPr>
            <p:cNvSpPr txBox="1"/>
            <p:nvPr/>
          </p:nvSpPr>
          <p:spPr>
            <a:xfrm>
              <a:off x="1607304" y="109643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F0547206-6F20-4A60-8CD0-A5ED6AA72930}"/>
              </a:ext>
            </a:extLst>
          </p:cNvPr>
          <p:cNvGrpSpPr/>
          <p:nvPr/>
        </p:nvGrpSpPr>
        <p:grpSpPr>
          <a:xfrm>
            <a:off x="7377836" y="1737524"/>
            <a:ext cx="879584" cy="393636"/>
            <a:chOff x="1772258" y="1107186"/>
            <a:chExt cx="875982" cy="393636"/>
          </a:xfrm>
        </p:grpSpPr>
        <p:sp>
          <p:nvSpPr>
            <p:cNvPr id="511" name="流程图: 决策 47">
              <a:extLst>
                <a:ext uri="{FF2B5EF4-FFF2-40B4-BE49-F238E27FC236}">
                  <a16:creationId xmlns:a16="http://schemas.microsoft.com/office/drawing/2014/main" id="{8FF555E6-0DE0-45E2-AA74-B0DB256919D6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2" name="TextBox 22">
              <a:extLst>
                <a:ext uri="{FF2B5EF4-FFF2-40B4-BE49-F238E27FC236}">
                  <a16:creationId xmlns:a16="http://schemas.microsoft.com/office/drawing/2014/main" id="{64361711-6146-4848-8D46-8D9A633F6349}"/>
                </a:ext>
              </a:extLst>
            </p:cNvPr>
            <p:cNvSpPr txBox="1"/>
            <p:nvPr/>
          </p:nvSpPr>
          <p:spPr>
            <a:xfrm>
              <a:off x="1808279" y="110718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10/31</a:t>
              </a: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F2200CB9-E79C-4F42-9299-2DA6BA604205}"/>
              </a:ext>
            </a:extLst>
          </p:cNvPr>
          <p:cNvGrpSpPr/>
          <p:nvPr/>
        </p:nvGrpSpPr>
        <p:grpSpPr>
          <a:xfrm>
            <a:off x="7805958" y="1735057"/>
            <a:ext cx="843415" cy="393404"/>
            <a:chOff x="1711930" y="1107418"/>
            <a:chExt cx="839961" cy="393404"/>
          </a:xfrm>
        </p:grpSpPr>
        <p:sp>
          <p:nvSpPr>
            <p:cNvPr id="514" name="流程图: 决策 47">
              <a:extLst>
                <a:ext uri="{FF2B5EF4-FFF2-40B4-BE49-F238E27FC236}">
                  <a16:creationId xmlns:a16="http://schemas.microsoft.com/office/drawing/2014/main" id="{7B930C2A-634A-4BF1-98B4-9B926E9CA4B9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D62922CA-1CCE-4141-B631-22E5DD95E665}"/>
                </a:ext>
              </a:extLst>
            </p:cNvPr>
            <p:cNvSpPr txBox="1"/>
            <p:nvPr/>
          </p:nvSpPr>
          <p:spPr>
            <a:xfrm>
              <a:off x="1711930" y="110741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12/15</a:t>
              </a: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4D3B6116-7192-4641-A2C7-ED07D938E157}"/>
              </a:ext>
            </a:extLst>
          </p:cNvPr>
          <p:cNvGrpSpPr/>
          <p:nvPr/>
        </p:nvGrpSpPr>
        <p:grpSpPr>
          <a:xfrm>
            <a:off x="8864895" y="1731300"/>
            <a:ext cx="843415" cy="393678"/>
            <a:chOff x="1585009" y="1107144"/>
            <a:chExt cx="839961" cy="393678"/>
          </a:xfrm>
        </p:grpSpPr>
        <p:sp>
          <p:nvSpPr>
            <p:cNvPr id="526" name="流程图: 决策 47">
              <a:extLst>
                <a:ext uri="{FF2B5EF4-FFF2-40B4-BE49-F238E27FC236}">
                  <a16:creationId xmlns:a16="http://schemas.microsoft.com/office/drawing/2014/main" id="{D5CC6D39-E594-48E0-9322-769B5FA07831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8" name="TextBox 22">
              <a:extLst>
                <a:ext uri="{FF2B5EF4-FFF2-40B4-BE49-F238E27FC236}">
                  <a16:creationId xmlns:a16="http://schemas.microsoft.com/office/drawing/2014/main" id="{E21EF4CF-9A06-466F-8087-DB302A797CE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04/02</a:t>
              </a:r>
            </a:p>
          </p:txBody>
        </p:sp>
      </p:grpSp>
      <p:sp>
        <p:nvSpPr>
          <p:cNvPr id="529" name="Rectangle 528">
            <a:extLst>
              <a:ext uri="{FF2B5EF4-FFF2-40B4-BE49-F238E27FC236}">
                <a16:creationId xmlns:a16="http://schemas.microsoft.com/office/drawing/2014/main" id="{20745E27-ACFE-42BC-AD50-1AB39E061DE5}"/>
              </a:ext>
            </a:extLst>
          </p:cNvPr>
          <p:cNvSpPr/>
          <p:nvPr/>
        </p:nvSpPr>
        <p:spPr>
          <a:xfrm>
            <a:off x="1033186" y="1771088"/>
            <a:ext cx="1324402" cy="215444"/>
          </a:xfrm>
          <a:prstGeom prst="rect">
            <a:avLst/>
          </a:prstGeom>
          <a:ln w="127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8248FFCA-BCBE-4B17-8FC3-E0299BAC0122}"/>
              </a:ext>
            </a:extLst>
          </p:cNvPr>
          <p:cNvGrpSpPr/>
          <p:nvPr/>
        </p:nvGrpSpPr>
        <p:grpSpPr>
          <a:xfrm>
            <a:off x="4636714" y="2177282"/>
            <a:ext cx="1997791" cy="358315"/>
            <a:chOff x="2028107" y="2052486"/>
            <a:chExt cx="1997791" cy="358315"/>
          </a:xfrm>
        </p:grpSpPr>
        <p:sp>
          <p:nvSpPr>
            <p:cNvPr id="532" name="Rectangle: Rounded Corners 531">
              <a:extLst>
                <a:ext uri="{FF2B5EF4-FFF2-40B4-BE49-F238E27FC236}">
                  <a16:creationId xmlns:a16="http://schemas.microsoft.com/office/drawing/2014/main" id="{980FEE51-9E70-494D-AEB1-3A6CB4CF6DB6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534" name="TextBox 22">
              <a:extLst>
                <a:ext uri="{FF2B5EF4-FFF2-40B4-BE49-F238E27FC236}">
                  <a16:creationId xmlns:a16="http://schemas.microsoft.com/office/drawing/2014/main" id="{6FFF70B1-8677-4902-92A1-6BB369066210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01/31-07/31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7C5838AC-8FF8-45D1-ABD2-236A31533A4E}"/>
              </a:ext>
            </a:extLst>
          </p:cNvPr>
          <p:cNvGrpSpPr/>
          <p:nvPr/>
        </p:nvGrpSpPr>
        <p:grpSpPr>
          <a:xfrm>
            <a:off x="6636798" y="2205733"/>
            <a:ext cx="992949" cy="329861"/>
            <a:chOff x="3723907" y="2081451"/>
            <a:chExt cx="992949" cy="329861"/>
          </a:xfrm>
        </p:grpSpPr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8D3301DA-5B7C-4DBB-92C5-2164AA54770A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553" name="TextBox 22">
              <a:extLst>
                <a:ext uri="{FF2B5EF4-FFF2-40B4-BE49-F238E27FC236}">
                  <a16:creationId xmlns:a16="http://schemas.microsoft.com/office/drawing/2014/main" id="{A616C535-D48F-4933-B8F8-3B2F42A68E9D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08/01-10/30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CBD47CAC-6B1A-4046-BECC-56BCDC4336F7}"/>
              </a:ext>
            </a:extLst>
          </p:cNvPr>
          <p:cNvGrpSpPr/>
          <p:nvPr/>
        </p:nvGrpSpPr>
        <p:grpSpPr>
          <a:xfrm>
            <a:off x="7469321" y="2203228"/>
            <a:ext cx="803264" cy="331061"/>
            <a:chOff x="4641701" y="2088545"/>
            <a:chExt cx="803264" cy="331061"/>
          </a:xfrm>
        </p:grpSpPr>
        <p:sp>
          <p:nvSpPr>
            <p:cNvPr id="555" name="Rectangle: Rounded Corners 554">
              <a:extLst>
                <a:ext uri="{FF2B5EF4-FFF2-40B4-BE49-F238E27FC236}">
                  <a16:creationId xmlns:a16="http://schemas.microsoft.com/office/drawing/2014/main" id="{C8014A27-A0E6-4087-BD93-33CF134D90ED}"/>
                </a:ext>
              </a:extLst>
            </p:cNvPr>
            <p:cNvSpPr/>
            <p:nvPr/>
          </p:nvSpPr>
          <p:spPr>
            <a:xfrm>
              <a:off x="4791349" y="2239024"/>
              <a:ext cx="496197" cy="18058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56" name="TextBox 22">
              <a:extLst>
                <a:ext uri="{FF2B5EF4-FFF2-40B4-BE49-F238E27FC236}">
                  <a16:creationId xmlns:a16="http://schemas.microsoft.com/office/drawing/2014/main" id="{D0D9CBAD-7E4D-4E67-A9E1-70CD2B241B5A}"/>
                </a:ext>
              </a:extLst>
            </p:cNvPr>
            <p:cNvSpPr txBox="1"/>
            <p:nvPr/>
          </p:nvSpPr>
          <p:spPr>
            <a:xfrm>
              <a:off x="464170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11/01-12/15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8D97460-2906-44E8-A786-4FE65B6E77E5}"/>
              </a:ext>
            </a:extLst>
          </p:cNvPr>
          <p:cNvGrpSpPr/>
          <p:nvPr/>
        </p:nvGrpSpPr>
        <p:grpSpPr>
          <a:xfrm>
            <a:off x="8093359" y="2195569"/>
            <a:ext cx="954584" cy="337332"/>
            <a:chOff x="3700684" y="2080688"/>
            <a:chExt cx="954584" cy="337332"/>
          </a:xfrm>
        </p:grpSpPr>
        <p:sp>
          <p:nvSpPr>
            <p:cNvPr id="558" name="Rectangle: Rounded Corners 557">
              <a:extLst>
                <a:ext uri="{FF2B5EF4-FFF2-40B4-BE49-F238E27FC236}">
                  <a16:creationId xmlns:a16="http://schemas.microsoft.com/office/drawing/2014/main" id="{B47B7533-AFCE-49F4-97F7-96D618EB2C9E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7F79A662-442F-4E75-BFD0-58FF8754F005}"/>
                </a:ext>
              </a:extLst>
            </p:cNvPr>
            <p:cNvSpPr txBox="1"/>
            <p:nvPr/>
          </p:nvSpPr>
          <p:spPr>
            <a:xfrm>
              <a:off x="3700684" y="2080688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12/16-03/16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C41A6376-278F-43CA-92B2-2F0F35148523}"/>
              </a:ext>
            </a:extLst>
          </p:cNvPr>
          <p:cNvGrpSpPr/>
          <p:nvPr/>
        </p:nvGrpSpPr>
        <p:grpSpPr>
          <a:xfrm>
            <a:off x="8816131" y="2196323"/>
            <a:ext cx="947519" cy="328456"/>
            <a:chOff x="3484477" y="2081442"/>
            <a:chExt cx="947519" cy="328456"/>
          </a:xfrm>
        </p:grpSpPr>
        <p:sp>
          <p:nvSpPr>
            <p:cNvPr id="561" name="Rectangle: Rounded Corners 560">
              <a:extLst>
                <a:ext uri="{FF2B5EF4-FFF2-40B4-BE49-F238E27FC236}">
                  <a16:creationId xmlns:a16="http://schemas.microsoft.com/office/drawing/2014/main" id="{26376A61-EA41-4D6F-866E-1F5A5DF9A797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562" name="TextBox 22">
              <a:extLst>
                <a:ext uri="{FF2B5EF4-FFF2-40B4-BE49-F238E27FC236}">
                  <a16:creationId xmlns:a16="http://schemas.microsoft.com/office/drawing/2014/main" id="{3A622120-61C0-4ACD-B728-0ADA2C7A67E0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03/17-04/02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29B3326-A53D-44EB-8B3F-66480A45CB61}"/>
              </a:ext>
            </a:extLst>
          </p:cNvPr>
          <p:cNvGrpSpPr/>
          <p:nvPr/>
        </p:nvGrpSpPr>
        <p:grpSpPr>
          <a:xfrm>
            <a:off x="7535727" y="2335145"/>
            <a:ext cx="1449000" cy="541953"/>
            <a:chOff x="1592460" y="2710250"/>
            <a:chExt cx="1449000" cy="541953"/>
          </a:xfrm>
        </p:grpSpPr>
        <p:sp>
          <p:nvSpPr>
            <p:cNvPr id="564" name="Star: 5 Points 563">
              <a:extLst>
                <a:ext uri="{FF2B5EF4-FFF2-40B4-BE49-F238E27FC236}">
                  <a16:creationId xmlns:a16="http://schemas.microsoft.com/office/drawing/2014/main" id="{B84E4F64-D2E3-48F9-8142-E546C8A95EB1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5" name="TextBox 22">
              <a:extLst>
                <a:ext uri="{FF2B5EF4-FFF2-40B4-BE49-F238E27FC236}">
                  <a16:creationId xmlns:a16="http://schemas.microsoft.com/office/drawing/2014/main" id="{FDD35692-6D95-4EBB-9B14-A21573C07332}"/>
                </a:ext>
              </a:extLst>
            </p:cNvPr>
            <p:cNvSpPr txBox="1"/>
            <p:nvPr/>
          </p:nvSpPr>
          <p:spPr>
            <a:xfrm>
              <a:off x="1592460" y="2898266"/>
              <a:ext cx="1449000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12/31</a:t>
              </a:r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196F5747-2224-4762-9410-5EE21793FA09}"/>
              </a:ext>
            </a:extLst>
          </p:cNvPr>
          <p:cNvGrpSpPr/>
          <p:nvPr/>
        </p:nvGrpSpPr>
        <p:grpSpPr>
          <a:xfrm>
            <a:off x="5978293" y="2547734"/>
            <a:ext cx="1439962" cy="186612"/>
            <a:chOff x="4052818" y="2238762"/>
            <a:chExt cx="1439962" cy="186612"/>
          </a:xfrm>
        </p:grpSpPr>
        <p:sp>
          <p:nvSpPr>
            <p:cNvPr id="577" name="Rectangle: Rounded Corners 576">
              <a:extLst>
                <a:ext uri="{FF2B5EF4-FFF2-40B4-BE49-F238E27FC236}">
                  <a16:creationId xmlns:a16="http://schemas.microsoft.com/office/drawing/2014/main" id="{7ED9EA4A-F00A-4B95-A988-12CB403ED233}"/>
                </a:ext>
              </a:extLst>
            </p:cNvPr>
            <p:cNvSpPr/>
            <p:nvPr/>
          </p:nvSpPr>
          <p:spPr>
            <a:xfrm>
              <a:off x="4052818" y="2238762"/>
              <a:ext cx="651728" cy="1397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578" name="TextBox 22">
              <a:extLst>
                <a:ext uri="{FF2B5EF4-FFF2-40B4-BE49-F238E27FC236}">
                  <a16:creationId xmlns:a16="http://schemas.microsoft.com/office/drawing/2014/main" id="{4FEB6D2C-9844-4487-B1E9-82FDA14D60DB}"/>
                </a:ext>
              </a:extLst>
            </p:cNvPr>
            <p:cNvSpPr txBox="1"/>
            <p:nvPr/>
          </p:nvSpPr>
          <p:spPr>
            <a:xfrm>
              <a:off x="4545261" y="2240714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06/15-07/31</a:t>
              </a:r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302D4B7A-D432-4421-BF55-7A896516D811}"/>
              </a:ext>
            </a:extLst>
          </p:cNvPr>
          <p:cNvGrpSpPr/>
          <p:nvPr/>
        </p:nvGrpSpPr>
        <p:grpSpPr>
          <a:xfrm>
            <a:off x="142087" y="5355123"/>
            <a:ext cx="11788299" cy="276999"/>
            <a:chOff x="315514" y="4004630"/>
            <a:chExt cx="11716383" cy="276999"/>
          </a:xfrm>
        </p:grpSpPr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D9C193A-FD2D-411B-800E-D26D69E8CC0B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508B44F4-D400-4314-AE4B-CB2B3CD6C34B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AE5C6539-3DD6-4FED-A341-2DA315375177}"/>
              </a:ext>
            </a:extLst>
          </p:cNvPr>
          <p:cNvGrpSpPr/>
          <p:nvPr/>
        </p:nvGrpSpPr>
        <p:grpSpPr>
          <a:xfrm>
            <a:off x="172902" y="4658119"/>
            <a:ext cx="11794428" cy="355700"/>
            <a:chOff x="231716" y="2692799"/>
            <a:chExt cx="11722474" cy="355700"/>
          </a:xfrm>
        </p:grpSpPr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6A1F614C-988C-4585-97F0-6432F0D24E9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BAB6341C-CFA8-4C0E-9F91-31044CEAE6E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7" name="TextBox 22">
            <a:extLst>
              <a:ext uri="{FF2B5EF4-FFF2-40B4-BE49-F238E27FC236}">
                <a16:creationId xmlns:a16="http://schemas.microsoft.com/office/drawing/2014/main" id="{CEC732E7-B777-412D-A2CE-9D8799A38B02}"/>
              </a:ext>
            </a:extLst>
          </p:cNvPr>
          <p:cNvSpPr txBox="1"/>
          <p:nvPr/>
        </p:nvSpPr>
        <p:spPr>
          <a:xfrm>
            <a:off x="8941095" y="4587228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03/15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19E24A64-CF53-4D6E-82FF-295D4332E84B}"/>
              </a:ext>
            </a:extLst>
          </p:cNvPr>
          <p:cNvCxnSpPr/>
          <p:nvPr/>
        </p:nvCxnSpPr>
        <p:spPr>
          <a:xfrm flipV="1">
            <a:off x="142087" y="634216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5" name="Star: 5 Points 484">
            <a:extLst>
              <a:ext uri="{FF2B5EF4-FFF2-40B4-BE49-F238E27FC236}">
                <a16:creationId xmlns:a16="http://schemas.microsoft.com/office/drawing/2014/main" id="{650CF38E-2E72-44AB-B901-323831DC4856}"/>
              </a:ext>
            </a:extLst>
          </p:cNvPr>
          <p:cNvSpPr/>
          <p:nvPr/>
        </p:nvSpPr>
        <p:spPr>
          <a:xfrm>
            <a:off x="3853788" y="48777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6" name="TextBox 22">
            <a:extLst>
              <a:ext uri="{FF2B5EF4-FFF2-40B4-BE49-F238E27FC236}">
                <a16:creationId xmlns:a16="http://schemas.microsoft.com/office/drawing/2014/main" id="{99A08A73-A647-461B-A241-053E1238736E}"/>
              </a:ext>
            </a:extLst>
          </p:cNvPr>
          <p:cNvSpPr txBox="1"/>
          <p:nvPr/>
        </p:nvSpPr>
        <p:spPr>
          <a:xfrm>
            <a:off x="3672088" y="50900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/25</a:t>
            </a:r>
          </a:p>
        </p:txBody>
      </p:sp>
      <p:sp>
        <p:nvSpPr>
          <p:cNvPr id="487" name="Star: 5 Points 486">
            <a:extLst>
              <a:ext uri="{FF2B5EF4-FFF2-40B4-BE49-F238E27FC236}">
                <a16:creationId xmlns:a16="http://schemas.microsoft.com/office/drawing/2014/main" id="{0EA4070A-E025-4298-BF74-881C4D45F0F7}"/>
              </a:ext>
            </a:extLst>
          </p:cNvPr>
          <p:cNvSpPr/>
          <p:nvPr/>
        </p:nvSpPr>
        <p:spPr>
          <a:xfrm>
            <a:off x="4168988" y="48777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TextBox 22">
            <a:extLst>
              <a:ext uri="{FF2B5EF4-FFF2-40B4-BE49-F238E27FC236}">
                <a16:creationId xmlns:a16="http://schemas.microsoft.com/office/drawing/2014/main" id="{A8A0E9BA-4746-44DF-AB8D-C3CF72AFCADE}"/>
              </a:ext>
            </a:extLst>
          </p:cNvPr>
          <p:cNvSpPr txBox="1"/>
          <p:nvPr/>
        </p:nvSpPr>
        <p:spPr>
          <a:xfrm>
            <a:off x="3993638" y="50900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R5 </a:t>
            </a:r>
          </a:p>
          <a:p>
            <a:r>
              <a:rPr lang="en-US" altLang="zh-CN" dirty="0"/>
              <a:t>12/25</a:t>
            </a:r>
          </a:p>
        </p:txBody>
      </p:sp>
      <p:sp>
        <p:nvSpPr>
          <p:cNvPr id="489" name="Star: 5 Points 488">
            <a:extLst>
              <a:ext uri="{FF2B5EF4-FFF2-40B4-BE49-F238E27FC236}">
                <a16:creationId xmlns:a16="http://schemas.microsoft.com/office/drawing/2014/main" id="{30A8530D-1F6E-4FC7-8850-919947E92067}"/>
              </a:ext>
            </a:extLst>
          </p:cNvPr>
          <p:cNvSpPr/>
          <p:nvPr/>
        </p:nvSpPr>
        <p:spPr>
          <a:xfrm>
            <a:off x="5215412" y="48779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0" name="Star: 5 Points 489">
            <a:extLst>
              <a:ext uri="{FF2B5EF4-FFF2-40B4-BE49-F238E27FC236}">
                <a16:creationId xmlns:a16="http://schemas.microsoft.com/office/drawing/2014/main" id="{2BFC5492-0CB9-4CCA-A560-4C8A19FFA4EF}"/>
              </a:ext>
            </a:extLst>
          </p:cNvPr>
          <p:cNvSpPr/>
          <p:nvPr/>
        </p:nvSpPr>
        <p:spPr>
          <a:xfrm>
            <a:off x="5539832" y="487790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F6287E15-60BB-4DA4-ACE3-FF861EC21885}"/>
              </a:ext>
            </a:extLst>
          </p:cNvPr>
          <p:cNvSpPr txBox="1"/>
          <p:nvPr/>
        </p:nvSpPr>
        <p:spPr>
          <a:xfrm>
            <a:off x="5341248" y="50901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R9</a:t>
            </a:r>
          </a:p>
          <a:p>
            <a:r>
              <a:rPr lang="en-US" dirty="0"/>
              <a:t>04/30</a:t>
            </a:r>
          </a:p>
        </p:txBody>
      </p:sp>
      <p:sp>
        <p:nvSpPr>
          <p:cNvPr id="492" name="Star: 5 Points 491">
            <a:extLst>
              <a:ext uri="{FF2B5EF4-FFF2-40B4-BE49-F238E27FC236}">
                <a16:creationId xmlns:a16="http://schemas.microsoft.com/office/drawing/2014/main" id="{E29AEF09-5D3B-4A95-ABD8-1B28BACE9EB1}"/>
              </a:ext>
            </a:extLst>
          </p:cNvPr>
          <p:cNvSpPr/>
          <p:nvPr/>
        </p:nvSpPr>
        <p:spPr>
          <a:xfrm>
            <a:off x="5855457" y="48777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3" name="TextBox 22">
            <a:extLst>
              <a:ext uri="{FF2B5EF4-FFF2-40B4-BE49-F238E27FC236}">
                <a16:creationId xmlns:a16="http://schemas.microsoft.com/office/drawing/2014/main" id="{149D82FB-2AC7-4F20-BABE-BCA3C6FCA735}"/>
              </a:ext>
            </a:extLst>
          </p:cNvPr>
          <p:cNvSpPr txBox="1"/>
          <p:nvPr/>
        </p:nvSpPr>
        <p:spPr>
          <a:xfrm>
            <a:off x="5673757" y="50900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9A25E8FE-2F41-4646-A2D0-8C11B867D2EA}"/>
              </a:ext>
            </a:extLst>
          </p:cNvPr>
          <p:cNvSpPr/>
          <p:nvPr/>
        </p:nvSpPr>
        <p:spPr>
          <a:xfrm>
            <a:off x="6197327" y="48777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5" name="TextBox 22">
            <a:extLst>
              <a:ext uri="{FF2B5EF4-FFF2-40B4-BE49-F238E27FC236}">
                <a16:creationId xmlns:a16="http://schemas.microsoft.com/office/drawing/2014/main" id="{65D08FA3-0DBC-410A-8C8F-509468492AD9}"/>
              </a:ext>
            </a:extLst>
          </p:cNvPr>
          <p:cNvSpPr txBox="1"/>
          <p:nvPr/>
        </p:nvSpPr>
        <p:spPr>
          <a:xfrm>
            <a:off x="6015627" y="50900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496" name="Star: 5 Points 495">
            <a:extLst>
              <a:ext uri="{FF2B5EF4-FFF2-40B4-BE49-F238E27FC236}">
                <a16:creationId xmlns:a16="http://schemas.microsoft.com/office/drawing/2014/main" id="{B36BE26B-3E15-435C-838F-38886F0DCD6C}"/>
              </a:ext>
            </a:extLst>
          </p:cNvPr>
          <p:cNvSpPr/>
          <p:nvPr/>
        </p:nvSpPr>
        <p:spPr>
          <a:xfrm>
            <a:off x="6522194" y="48778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7" name="TextBox 22">
            <a:extLst>
              <a:ext uri="{FF2B5EF4-FFF2-40B4-BE49-F238E27FC236}">
                <a16:creationId xmlns:a16="http://schemas.microsoft.com/office/drawing/2014/main" id="{0052955B-E75B-4173-90E3-CE6746AA59B3}"/>
              </a:ext>
            </a:extLst>
          </p:cNvPr>
          <p:cNvSpPr txBox="1"/>
          <p:nvPr/>
        </p:nvSpPr>
        <p:spPr>
          <a:xfrm>
            <a:off x="6316679" y="50901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9B123300-6150-4A4E-948E-F1E99959CEC3}"/>
              </a:ext>
            </a:extLst>
          </p:cNvPr>
          <p:cNvSpPr/>
          <p:nvPr/>
        </p:nvSpPr>
        <p:spPr>
          <a:xfrm>
            <a:off x="6841078" y="48778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9" name="TextBox 22">
            <a:extLst>
              <a:ext uri="{FF2B5EF4-FFF2-40B4-BE49-F238E27FC236}">
                <a16:creationId xmlns:a16="http://schemas.microsoft.com/office/drawing/2014/main" id="{2D6CAAF9-114D-44A8-AE95-E28D803DC9C3}"/>
              </a:ext>
            </a:extLst>
          </p:cNvPr>
          <p:cNvSpPr txBox="1"/>
          <p:nvPr/>
        </p:nvSpPr>
        <p:spPr>
          <a:xfrm>
            <a:off x="6659378" y="50901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520" name="Star: 5 Points 519">
            <a:extLst>
              <a:ext uri="{FF2B5EF4-FFF2-40B4-BE49-F238E27FC236}">
                <a16:creationId xmlns:a16="http://schemas.microsoft.com/office/drawing/2014/main" id="{1D145710-2016-4122-8FC1-9397756D128F}"/>
              </a:ext>
            </a:extLst>
          </p:cNvPr>
          <p:cNvSpPr/>
          <p:nvPr/>
        </p:nvSpPr>
        <p:spPr>
          <a:xfrm>
            <a:off x="7178562" y="4877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0482DEC9-403B-4CE3-BB45-3737CBFC9653}"/>
              </a:ext>
            </a:extLst>
          </p:cNvPr>
          <p:cNvSpPr txBox="1"/>
          <p:nvPr/>
        </p:nvSpPr>
        <p:spPr>
          <a:xfrm>
            <a:off x="7010458" y="5090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522" name="Star: 5 Points 521">
            <a:extLst>
              <a:ext uri="{FF2B5EF4-FFF2-40B4-BE49-F238E27FC236}">
                <a16:creationId xmlns:a16="http://schemas.microsoft.com/office/drawing/2014/main" id="{2E7443DA-43D9-4B31-AB05-FDAA090ABED0}"/>
              </a:ext>
            </a:extLst>
          </p:cNvPr>
          <p:cNvSpPr/>
          <p:nvPr/>
        </p:nvSpPr>
        <p:spPr>
          <a:xfrm>
            <a:off x="7647579" y="48775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3" name="TextBox 22">
            <a:extLst>
              <a:ext uri="{FF2B5EF4-FFF2-40B4-BE49-F238E27FC236}">
                <a16:creationId xmlns:a16="http://schemas.microsoft.com/office/drawing/2014/main" id="{0A3E64CD-BB2A-4B10-A968-566E7B13739C}"/>
              </a:ext>
            </a:extLst>
          </p:cNvPr>
          <p:cNvSpPr txBox="1"/>
          <p:nvPr/>
        </p:nvSpPr>
        <p:spPr>
          <a:xfrm>
            <a:off x="7465879" y="50898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734BA134-9171-4F67-9AF5-646B2B90B497}"/>
              </a:ext>
            </a:extLst>
          </p:cNvPr>
          <p:cNvSpPr/>
          <p:nvPr/>
        </p:nvSpPr>
        <p:spPr>
          <a:xfrm>
            <a:off x="7964308" y="48775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5" name="TextBox 22">
            <a:extLst>
              <a:ext uri="{FF2B5EF4-FFF2-40B4-BE49-F238E27FC236}">
                <a16:creationId xmlns:a16="http://schemas.microsoft.com/office/drawing/2014/main" id="{40CA34F9-8BBF-4BF5-9EF3-7559744A84C0}"/>
              </a:ext>
            </a:extLst>
          </p:cNvPr>
          <p:cNvSpPr txBox="1"/>
          <p:nvPr/>
        </p:nvSpPr>
        <p:spPr>
          <a:xfrm>
            <a:off x="7763558" y="50898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EA08B831-94D1-4C4D-AF60-80D969BD5C03}"/>
              </a:ext>
            </a:extLst>
          </p:cNvPr>
          <p:cNvSpPr/>
          <p:nvPr/>
        </p:nvSpPr>
        <p:spPr>
          <a:xfrm>
            <a:off x="8339298" y="48777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7" name="TextBox 22">
            <a:extLst>
              <a:ext uri="{FF2B5EF4-FFF2-40B4-BE49-F238E27FC236}">
                <a16:creationId xmlns:a16="http://schemas.microsoft.com/office/drawing/2014/main" id="{2C28BD74-0ADE-42E2-B344-93CADDC936A1}"/>
              </a:ext>
            </a:extLst>
          </p:cNvPr>
          <p:cNvSpPr txBox="1"/>
          <p:nvPr/>
        </p:nvSpPr>
        <p:spPr>
          <a:xfrm>
            <a:off x="8157598" y="50900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568" name="Star: 5 Points 567">
            <a:extLst>
              <a:ext uri="{FF2B5EF4-FFF2-40B4-BE49-F238E27FC236}">
                <a16:creationId xmlns:a16="http://schemas.microsoft.com/office/drawing/2014/main" id="{4B17B06C-D43C-4139-A3EB-39795BCD50BE}"/>
              </a:ext>
            </a:extLst>
          </p:cNvPr>
          <p:cNvSpPr/>
          <p:nvPr/>
        </p:nvSpPr>
        <p:spPr>
          <a:xfrm>
            <a:off x="8794141" y="48777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9" name="TextBox 22">
            <a:extLst>
              <a:ext uri="{FF2B5EF4-FFF2-40B4-BE49-F238E27FC236}">
                <a16:creationId xmlns:a16="http://schemas.microsoft.com/office/drawing/2014/main" id="{2C9A0166-9A95-4410-886A-4DA09E50C6D9}"/>
              </a:ext>
            </a:extLst>
          </p:cNvPr>
          <p:cNvSpPr txBox="1"/>
          <p:nvPr/>
        </p:nvSpPr>
        <p:spPr>
          <a:xfrm>
            <a:off x="8612441" y="50900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570" name="Star: 5 Points 569">
            <a:extLst>
              <a:ext uri="{FF2B5EF4-FFF2-40B4-BE49-F238E27FC236}">
                <a16:creationId xmlns:a16="http://schemas.microsoft.com/office/drawing/2014/main" id="{8A615485-BCBD-4835-A524-E2055EAA0D71}"/>
              </a:ext>
            </a:extLst>
          </p:cNvPr>
          <p:cNvSpPr/>
          <p:nvPr/>
        </p:nvSpPr>
        <p:spPr>
          <a:xfrm>
            <a:off x="9118080" y="48775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1" name="TextBox 22">
            <a:extLst>
              <a:ext uri="{FF2B5EF4-FFF2-40B4-BE49-F238E27FC236}">
                <a16:creationId xmlns:a16="http://schemas.microsoft.com/office/drawing/2014/main" id="{CDF51C8B-A3B7-41C0-80EF-D154A832B967}"/>
              </a:ext>
            </a:extLst>
          </p:cNvPr>
          <p:cNvSpPr txBox="1"/>
          <p:nvPr/>
        </p:nvSpPr>
        <p:spPr>
          <a:xfrm>
            <a:off x="8936380" y="50898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2" name="Star: 5 Points 571">
            <a:extLst>
              <a:ext uri="{FF2B5EF4-FFF2-40B4-BE49-F238E27FC236}">
                <a16:creationId xmlns:a16="http://schemas.microsoft.com/office/drawing/2014/main" id="{9A83B151-26D4-443E-A2EA-1E61A5C7C7B2}"/>
              </a:ext>
            </a:extLst>
          </p:cNvPr>
          <p:cNvSpPr/>
          <p:nvPr/>
        </p:nvSpPr>
        <p:spPr>
          <a:xfrm>
            <a:off x="9445164" y="48776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3" name="TextBox 22">
            <a:extLst>
              <a:ext uri="{FF2B5EF4-FFF2-40B4-BE49-F238E27FC236}">
                <a16:creationId xmlns:a16="http://schemas.microsoft.com/office/drawing/2014/main" id="{2192DB4A-D567-4FF2-873B-3BABAD0F9A5A}"/>
              </a:ext>
            </a:extLst>
          </p:cNvPr>
          <p:cNvSpPr txBox="1"/>
          <p:nvPr/>
        </p:nvSpPr>
        <p:spPr>
          <a:xfrm>
            <a:off x="9263464" y="50899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4" name="Star: 5 Points 573">
            <a:extLst>
              <a:ext uri="{FF2B5EF4-FFF2-40B4-BE49-F238E27FC236}">
                <a16:creationId xmlns:a16="http://schemas.microsoft.com/office/drawing/2014/main" id="{D29D9424-027B-4E86-9F3D-BC2B89331201}"/>
              </a:ext>
            </a:extLst>
          </p:cNvPr>
          <p:cNvSpPr/>
          <p:nvPr/>
        </p:nvSpPr>
        <p:spPr>
          <a:xfrm>
            <a:off x="9809820" y="48769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5" name="TextBox 22">
            <a:extLst>
              <a:ext uri="{FF2B5EF4-FFF2-40B4-BE49-F238E27FC236}">
                <a16:creationId xmlns:a16="http://schemas.microsoft.com/office/drawing/2014/main" id="{9D08F757-17C1-4F18-AEE6-4ACFD8050700}"/>
              </a:ext>
            </a:extLst>
          </p:cNvPr>
          <p:cNvSpPr txBox="1"/>
          <p:nvPr/>
        </p:nvSpPr>
        <p:spPr>
          <a:xfrm>
            <a:off x="9756944" y="50433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 for OKTB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23554FFE-87BC-443E-89C2-26371B1621B2}"/>
              </a:ext>
            </a:extLst>
          </p:cNvPr>
          <p:cNvCxnSpPr>
            <a:cxnSpLocks/>
            <a:stCxn id="492" idx="0"/>
            <a:endCxn id="365" idx="2"/>
          </p:cNvCxnSpPr>
          <p:nvPr/>
        </p:nvCxnSpPr>
        <p:spPr>
          <a:xfrm flipH="1" flipV="1">
            <a:off x="5883759" y="4550364"/>
            <a:ext cx="69231" cy="32737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3A3CD053-AF92-4ECD-AC20-209F1501BE82}"/>
              </a:ext>
            </a:extLst>
          </p:cNvPr>
          <p:cNvCxnSpPr>
            <a:cxnSpLocks/>
            <a:stCxn id="489" idx="0"/>
          </p:cNvCxnSpPr>
          <p:nvPr/>
        </p:nvCxnSpPr>
        <p:spPr>
          <a:xfrm flipV="1">
            <a:off x="5312945" y="4552139"/>
            <a:ext cx="103109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10406B98-F470-4302-BFFF-69EDC7CD7C4A}"/>
              </a:ext>
            </a:extLst>
          </p:cNvPr>
          <p:cNvCxnSpPr>
            <a:cxnSpLocks/>
            <a:stCxn id="518" idx="0"/>
          </p:cNvCxnSpPr>
          <p:nvPr/>
        </p:nvCxnSpPr>
        <p:spPr>
          <a:xfrm flipH="1" flipV="1">
            <a:off x="6881241" y="4532927"/>
            <a:ext cx="57370" cy="344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77F7E16F-6E41-419C-9E59-E6CA14C85C86}"/>
              </a:ext>
            </a:extLst>
          </p:cNvPr>
          <p:cNvCxnSpPr>
            <a:cxnSpLocks/>
            <a:endCxn id="372" idx="2"/>
          </p:cNvCxnSpPr>
          <p:nvPr/>
        </p:nvCxnSpPr>
        <p:spPr>
          <a:xfrm flipV="1">
            <a:off x="7281200" y="4560313"/>
            <a:ext cx="75994" cy="3280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F0C055C0-C8FA-4A46-99B3-6D7845038E72}"/>
              </a:ext>
            </a:extLst>
          </p:cNvPr>
          <p:cNvGrpSpPr/>
          <p:nvPr/>
        </p:nvGrpSpPr>
        <p:grpSpPr>
          <a:xfrm>
            <a:off x="3349562" y="5489966"/>
            <a:ext cx="6516678" cy="481760"/>
            <a:chOff x="1521509" y="3867793"/>
            <a:chExt cx="6516678" cy="481760"/>
          </a:xfrm>
        </p:grpSpPr>
        <p:sp>
          <p:nvSpPr>
            <p:cNvPr id="596" name="Star: 5 Points 595">
              <a:extLst>
                <a:ext uri="{FF2B5EF4-FFF2-40B4-BE49-F238E27FC236}">
                  <a16:creationId xmlns:a16="http://schemas.microsoft.com/office/drawing/2014/main" id="{D673722B-B70B-43CB-9529-DBB88D03B76F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7" name="TextBox 22">
              <a:extLst>
                <a:ext uri="{FF2B5EF4-FFF2-40B4-BE49-F238E27FC236}">
                  <a16:creationId xmlns:a16="http://schemas.microsoft.com/office/drawing/2014/main" id="{46AF71E7-BEB5-4DA1-A08B-3DD7B4AB3AE4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</a:t>
              </a:r>
              <a:r>
                <a:rPr lang="en-US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/25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18402577-CE27-4A7A-8807-5C948E4032CF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0F5871FB-AF93-45E2-978C-2164E2D03EF7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altLang="zh-CN" dirty="0"/>
                <a:t>11</a:t>
              </a:r>
              <a:r>
                <a:rPr lang="en-US" dirty="0"/>
                <a:t>/25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96923A0-2CC6-44BC-A885-7D671A1BD808}"/>
                </a:ext>
              </a:extLst>
            </p:cNvPr>
            <p:cNvSpPr/>
            <p:nvPr/>
          </p:nvSpPr>
          <p:spPr>
            <a:xfrm>
              <a:off x="307816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3164D00A-3B6E-45CB-9B2D-0458FEB16F17}"/>
                </a:ext>
              </a:extLst>
            </p:cNvPr>
            <p:cNvSpPr txBox="1"/>
            <p:nvPr/>
          </p:nvSpPr>
          <p:spPr>
            <a:xfrm>
              <a:off x="288884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EF0091FC-36BC-47C8-8F4A-BF4F501BFE9B}"/>
                </a:ext>
              </a:extLst>
            </p:cNvPr>
            <p:cNvSpPr/>
            <p:nvPr/>
          </p:nvSpPr>
          <p:spPr>
            <a:xfrm>
              <a:off x="339354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63B96D26-35FE-4A81-B1F2-2C64974F963C}"/>
                </a:ext>
              </a:extLst>
            </p:cNvPr>
            <p:cNvSpPr txBox="1"/>
            <p:nvPr/>
          </p:nvSpPr>
          <p:spPr>
            <a:xfrm>
              <a:off x="317972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465E34B2-74B4-4166-A50E-86A401545A52}"/>
                </a:ext>
              </a:extLst>
            </p:cNvPr>
            <p:cNvSpPr/>
            <p:nvPr/>
          </p:nvSpPr>
          <p:spPr>
            <a:xfrm>
              <a:off x="3702526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E88058AA-76E0-4B45-A833-0384DA178541}"/>
                </a:ext>
              </a:extLst>
            </p:cNvPr>
            <p:cNvSpPr txBox="1"/>
            <p:nvPr/>
          </p:nvSpPr>
          <p:spPr>
            <a:xfrm>
              <a:off x="3520826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357E7E77-2475-4B92-8859-59589941AD6D}"/>
                </a:ext>
              </a:extLst>
            </p:cNvPr>
            <p:cNvSpPr/>
            <p:nvPr/>
          </p:nvSpPr>
          <p:spPr>
            <a:xfrm>
              <a:off x="4045504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88384D5C-9AC9-4B94-9F01-E4FE508ECE37}"/>
                </a:ext>
              </a:extLst>
            </p:cNvPr>
            <p:cNvSpPr txBox="1"/>
            <p:nvPr/>
          </p:nvSpPr>
          <p:spPr>
            <a:xfrm>
              <a:off x="3844754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BE21A053-E78D-47BB-8DE4-85DC985D59D1}"/>
                </a:ext>
              </a:extLst>
            </p:cNvPr>
            <p:cNvSpPr/>
            <p:nvPr/>
          </p:nvSpPr>
          <p:spPr>
            <a:xfrm>
              <a:off x="437679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8376CAC5-80D1-47E7-83F1-CB0DE26BA6E0}"/>
                </a:ext>
              </a:extLst>
            </p:cNvPr>
            <p:cNvSpPr txBox="1"/>
            <p:nvPr/>
          </p:nvSpPr>
          <p:spPr>
            <a:xfrm>
              <a:off x="419509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31BCCC20-80B4-4190-8221-C301EA398315}"/>
                </a:ext>
              </a:extLst>
            </p:cNvPr>
            <p:cNvSpPr/>
            <p:nvPr/>
          </p:nvSpPr>
          <p:spPr>
            <a:xfrm>
              <a:off x="470805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186550CF-D938-4580-8243-AB9D07796131}"/>
                </a:ext>
              </a:extLst>
            </p:cNvPr>
            <p:cNvSpPr txBox="1"/>
            <p:nvPr/>
          </p:nvSpPr>
          <p:spPr>
            <a:xfrm>
              <a:off x="4562688" y="4087932"/>
              <a:ext cx="503044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07/30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F1B3964A-0E1F-49E6-A7FE-55B77E954523}"/>
                </a:ext>
              </a:extLst>
            </p:cNvPr>
            <p:cNvSpPr/>
            <p:nvPr/>
          </p:nvSpPr>
          <p:spPr>
            <a:xfrm>
              <a:off x="5034362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6" name="TextBox 22">
              <a:extLst>
                <a:ext uri="{FF2B5EF4-FFF2-40B4-BE49-F238E27FC236}">
                  <a16:creationId xmlns:a16="http://schemas.microsoft.com/office/drawing/2014/main" id="{924BE766-FBE0-4EDB-A2BD-24B2C7ABB364}"/>
                </a:ext>
              </a:extLst>
            </p:cNvPr>
            <p:cNvSpPr txBox="1"/>
            <p:nvPr/>
          </p:nvSpPr>
          <p:spPr>
            <a:xfrm>
              <a:off x="4835778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9" name="Star: 5 Points 638">
              <a:extLst>
                <a:ext uri="{FF2B5EF4-FFF2-40B4-BE49-F238E27FC236}">
                  <a16:creationId xmlns:a16="http://schemas.microsoft.com/office/drawing/2014/main" id="{6804B138-16FB-47EF-9A1B-C07F94468CE1}"/>
                </a:ext>
              </a:extLst>
            </p:cNvPr>
            <p:cNvSpPr/>
            <p:nvPr/>
          </p:nvSpPr>
          <p:spPr>
            <a:xfrm>
              <a:off x="5456169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0" name="TextBox 22">
              <a:extLst>
                <a:ext uri="{FF2B5EF4-FFF2-40B4-BE49-F238E27FC236}">
                  <a16:creationId xmlns:a16="http://schemas.microsoft.com/office/drawing/2014/main" id="{6A5C183D-FD74-470F-9B74-2E9DED91018F}"/>
                </a:ext>
              </a:extLst>
            </p:cNvPr>
            <p:cNvSpPr txBox="1"/>
            <p:nvPr/>
          </p:nvSpPr>
          <p:spPr>
            <a:xfrm>
              <a:off x="5274469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10/15</a:t>
              </a:r>
            </a:p>
          </p:txBody>
        </p:sp>
        <p:sp>
          <p:nvSpPr>
            <p:cNvPr id="641" name="Star: 5 Points 640">
              <a:extLst>
                <a:ext uri="{FF2B5EF4-FFF2-40B4-BE49-F238E27FC236}">
                  <a16:creationId xmlns:a16="http://schemas.microsoft.com/office/drawing/2014/main" id="{FF6BD0B5-0C48-43C4-B43D-CD25AFEAF621}"/>
                </a:ext>
              </a:extLst>
            </p:cNvPr>
            <p:cNvSpPr/>
            <p:nvPr/>
          </p:nvSpPr>
          <p:spPr>
            <a:xfrm>
              <a:off x="5824211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2" name="TextBox 22">
              <a:extLst>
                <a:ext uri="{FF2B5EF4-FFF2-40B4-BE49-F238E27FC236}">
                  <a16:creationId xmlns:a16="http://schemas.microsoft.com/office/drawing/2014/main" id="{4341D0C8-9E0E-40E8-A243-B91558F749F7}"/>
                </a:ext>
              </a:extLst>
            </p:cNvPr>
            <p:cNvSpPr txBox="1"/>
            <p:nvPr/>
          </p:nvSpPr>
          <p:spPr>
            <a:xfrm>
              <a:off x="5642511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4" name="Star: 5 Points 643">
              <a:extLst>
                <a:ext uri="{FF2B5EF4-FFF2-40B4-BE49-F238E27FC236}">
                  <a16:creationId xmlns:a16="http://schemas.microsoft.com/office/drawing/2014/main" id="{0A280AA3-E006-49AC-B190-EAB3000175A9}"/>
                </a:ext>
              </a:extLst>
            </p:cNvPr>
            <p:cNvSpPr/>
            <p:nvPr/>
          </p:nvSpPr>
          <p:spPr>
            <a:xfrm>
              <a:off x="6134468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6" name="TextBox 22">
              <a:extLst>
                <a:ext uri="{FF2B5EF4-FFF2-40B4-BE49-F238E27FC236}">
                  <a16:creationId xmlns:a16="http://schemas.microsoft.com/office/drawing/2014/main" id="{4FC53D71-EC88-4EEE-9F56-981040ADD40B}"/>
                </a:ext>
              </a:extLst>
            </p:cNvPr>
            <p:cNvSpPr txBox="1"/>
            <p:nvPr/>
          </p:nvSpPr>
          <p:spPr>
            <a:xfrm>
              <a:off x="5952768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47" name="Star: 5 Points 646">
              <a:extLst>
                <a:ext uri="{FF2B5EF4-FFF2-40B4-BE49-F238E27FC236}">
                  <a16:creationId xmlns:a16="http://schemas.microsoft.com/office/drawing/2014/main" id="{43645175-65CD-4124-9230-025E4261B82E}"/>
                </a:ext>
              </a:extLst>
            </p:cNvPr>
            <p:cNvSpPr/>
            <p:nvPr/>
          </p:nvSpPr>
          <p:spPr>
            <a:xfrm>
              <a:off x="6497956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8" name="TextBox 22">
              <a:extLst>
                <a:ext uri="{FF2B5EF4-FFF2-40B4-BE49-F238E27FC236}">
                  <a16:creationId xmlns:a16="http://schemas.microsoft.com/office/drawing/2014/main" id="{8E629D89-201D-4E77-BF38-703E1A9B7928}"/>
                </a:ext>
              </a:extLst>
            </p:cNvPr>
            <p:cNvSpPr txBox="1"/>
            <p:nvPr/>
          </p:nvSpPr>
          <p:spPr>
            <a:xfrm>
              <a:off x="6316256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Star: 5 Points 648">
              <a:extLst>
                <a:ext uri="{FF2B5EF4-FFF2-40B4-BE49-F238E27FC236}">
                  <a16:creationId xmlns:a16="http://schemas.microsoft.com/office/drawing/2014/main" id="{70ECC8D1-3E8C-4873-80BE-91E7B6DBA066}"/>
                </a:ext>
              </a:extLst>
            </p:cNvPr>
            <p:cNvSpPr/>
            <p:nvPr/>
          </p:nvSpPr>
          <p:spPr>
            <a:xfrm>
              <a:off x="6971522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0" name="TextBox 22">
              <a:extLst>
                <a:ext uri="{FF2B5EF4-FFF2-40B4-BE49-F238E27FC236}">
                  <a16:creationId xmlns:a16="http://schemas.microsoft.com/office/drawing/2014/main" id="{453EF3CA-7927-4458-95AB-98EFFE6FCE26}"/>
                </a:ext>
              </a:extLst>
            </p:cNvPr>
            <p:cNvSpPr txBox="1"/>
            <p:nvPr/>
          </p:nvSpPr>
          <p:spPr>
            <a:xfrm>
              <a:off x="6789822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  <p:sp>
          <p:nvSpPr>
            <p:cNvPr id="651" name="Star: 5 Points 650">
              <a:extLst>
                <a:ext uri="{FF2B5EF4-FFF2-40B4-BE49-F238E27FC236}">
                  <a16:creationId xmlns:a16="http://schemas.microsoft.com/office/drawing/2014/main" id="{387826B4-D9B5-4846-A7A2-427826252A76}"/>
                </a:ext>
              </a:extLst>
            </p:cNvPr>
            <p:cNvSpPr/>
            <p:nvPr/>
          </p:nvSpPr>
          <p:spPr>
            <a:xfrm>
              <a:off x="729743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2" name="TextBox 22">
              <a:extLst>
                <a:ext uri="{FF2B5EF4-FFF2-40B4-BE49-F238E27FC236}">
                  <a16:creationId xmlns:a16="http://schemas.microsoft.com/office/drawing/2014/main" id="{0C76C771-19F4-450C-83CB-CD240382068F}"/>
                </a:ext>
              </a:extLst>
            </p:cNvPr>
            <p:cNvSpPr txBox="1"/>
            <p:nvPr/>
          </p:nvSpPr>
          <p:spPr>
            <a:xfrm>
              <a:off x="711573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3" name="Star: 5 Points 652">
              <a:extLst>
                <a:ext uri="{FF2B5EF4-FFF2-40B4-BE49-F238E27FC236}">
                  <a16:creationId xmlns:a16="http://schemas.microsoft.com/office/drawing/2014/main" id="{2DA4A849-87A6-4C98-8128-92A7534531E0}"/>
                </a:ext>
              </a:extLst>
            </p:cNvPr>
            <p:cNvSpPr/>
            <p:nvPr/>
          </p:nvSpPr>
          <p:spPr>
            <a:xfrm>
              <a:off x="7616716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4" name="TextBox 22">
              <a:extLst>
                <a:ext uri="{FF2B5EF4-FFF2-40B4-BE49-F238E27FC236}">
                  <a16:creationId xmlns:a16="http://schemas.microsoft.com/office/drawing/2014/main" id="{96FE6A26-EE09-44CC-8E94-303314CC159F}"/>
                </a:ext>
              </a:extLst>
            </p:cNvPr>
            <p:cNvSpPr txBox="1"/>
            <p:nvPr/>
          </p:nvSpPr>
          <p:spPr>
            <a:xfrm>
              <a:off x="7435016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FDDA17D1-AC52-4847-9F4A-36FEC9FB612F}"/>
              </a:ext>
            </a:extLst>
          </p:cNvPr>
          <p:cNvCxnSpPr>
            <a:cxnSpLocks/>
            <a:stCxn id="653" idx="0"/>
            <a:endCxn id="574" idx="2"/>
          </p:cNvCxnSpPr>
          <p:nvPr/>
        </p:nvCxnSpPr>
        <p:spPr>
          <a:xfrm flipV="1">
            <a:off x="9542302" y="5082079"/>
            <a:ext cx="304772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3D094435-7407-422B-A452-4F06E887EEA0}"/>
              </a:ext>
            </a:extLst>
          </p:cNvPr>
          <p:cNvCxnSpPr>
            <a:cxnSpLocks/>
            <a:stCxn id="651" idx="0"/>
            <a:endCxn id="572" idx="2"/>
          </p:cNvCxnSpPr>
          <p:nvPr/>
        </p:nvCxnSpPr>
        <p:spPr>
          <a:xfrm flipV="1">
            <a:off x="9223023" y="5082816"/>
            <a:ext cx="259395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338E81C3-E01C-4AFF-BC27-F397BFAF424D}"/>
              </a:ext>
            </a:extLst>
          </p:cNvPr>
          <p:cNvCxnSpPr>
            <a:cxnSpLocks/>
            <a:stCxn id="649" idx="0"/>
            <a:endCxn id="570" idx="2"/>
          </p:cNvCxnSpPr>
          <p:nvPr/>
        </p:nvCxnSpPr>
        <p:spPr>
          <a:xfrm flipV="1">
            <a:off x="8897108" y="5082742"/>
            <a:ext cx="2582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CEBAE6FC-13E2-4025-8F9A-BB1DF269FDBD}"/>
              </a:ext>
            </a:extLst>
          </p:cNvPr>
          <p:cNvCxnSpPr>
            <a:cxnSpLocks/>
            <a:stCxn id="647" idx="0"/>
            <a:endCxn id="568" idx="2"/>
          </p:cNvCxnSpPr>
          <p:nvPr/>
        </p:nvCxnSpPr>
        <p:spPr>
          <a:xfrm flipV="1">
            <a:off x="8423542" y="5082889"/>
            <a:ext cx="40785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C4767187-7F2D-4BA8-AF8F-755C80612AE1}"/>
              </a:ext>
            </a:extLst>
          </p:cNvPr>
          <p:cNvCxnSpPr>
            <a:cxnSpLocks/>
            <a:stCxn id="644" idx="0"/>
            <a:endCxn id="566" idx="2"/>
          </p:cNvCxnSpPr>
          <p:nvPr/>
        </p:nvCxnSpPr>
        <p:spPr>
          <a:xfrm flipV="1">
            <a:off x="8060054" y="5082889"/>
            <a:ext cx="3164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99D643EA-751F-405F-9726-AF77FDF3B531}"/>
              </a:ext>
            </a:extLst>
          </p:cNvPr>
          <p:cNvCxnSpPr>
            <a:cxnSpLocks/>
            <a:stCxn id="641" idx="0"/>
            <a:endCxn id="524" idx="2"/>
          </p:cNvCxnSpPr>
          <p:nvPr/>
        </p:nvCxnSpPr>
        <p:spPr>
          <a:xfrm flipV="1">
            <a:off x="7749797" y="5082742"/>
            <a:ext cx="251765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069E4CF7-3073-4BEC-8653-EC0FF386C6C2}"/>
              </a:ext>
            </a:extLst>
          </p:cNvPr>
          <p:cNvCxnSpPr>
            <a:cxnSpLocks/>
            <a:stCxn id="639" idx="0"/>
            <a:endCxn id="522" idx="2"/>
          </p:cNvCxnSpPr>
          <p:nvPr/>
        </p:nvCxnSpPr>
        <p:spPr>
          <a:xfrm flipV="1">
            <a:off x="7381755" y="5082742"/>
            <a:ext cx="3030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558F164C-AC51-42B7-937D-44B6838A5092}"/>
              </a:ext>
            </a:extLst>
          </p:cNvPr>
          <p:cNvCxnSpPr>
            <a:cxnSpLocks/>
            <a:stCxn id="634" idx="0"/>
            <a:endCxn id="520" idx="2"/>
          </p:cNvCxnSpPr>
          <p:nvPr/>
        </p:nvCxnSpPr>
        <p:spPr>
          <a:xfrm flipV="1">
            <a:off x="6959948" y="5082906"/>
            <a:ext cx="25586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EF615B43-A9A3-4628-B1B8-6CB951CF1267}"/>
              </a:ext>
            </a:extLst>
          </p:cNvPr>
          <p:cNvCxnSpPr>
            <a:cxnSpLocks/>
            <a:stCxn id="632" idx="0"/>
            <a:endCxn id="518" idx="2"/>
          </p:cNvCxnSpPr>
          <p:nvPr/>
        </p:nvCxnSpPr>
        <p:spPr>
          <a:xfrm flipV="1">
            <a:off x="6633645" y="5083053"/>
            <a:ext cx="244687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3D64A4F0-01E4-49E9-93B2-E770F0DBDDBE}"/>
              </a:ext>
            </a:extLst>
          </p:cNvPr>
          <p:cNvCxnSpPr>
            <a:cxnSpLocks/>
            <a:stCxn id="630" idx="0"/>
            <a:endCxn id="496" idx="2"/>
          </p:cNvCxnSpPr>
          <p:nvPr/>
        </p:nvCxnSpPr>
        <p:spPr>
          <a:xfrm flipV="1">
            <a:off x="6302376" y="5083053"/>
            <a:ext cx="257072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Arrow Connector 664">
            <a:extLst>
              <a:ext uri="{FF2B5EF4-FFF2-40B4-BE49-F238E27FC236}">
                <a16:creationId xmlns:a16="http://schemas.microsoft.com/office/drawing/2014/main" id="{47AD5FC0-3505-4038-8F0A-9C2135808ABA}"/>
              </a:ext>
            </a:extLst>
          </p:cNvPr>
          <p:cNvCxnSpPr>
            <a:cxnSpLocks/>
            <a:stCxn id="628" idx="0"/>
            <a:endCxn id="494" idx="2"/>
          </p:cNvCxnSpPr>
          <p:nvPr/>
        </p:nvCxnSpPr>
        <p:spPr>
          <a:xfrm flipV="1">
            <a:off x="5971090" y="5082907"/>
            <a:ext cx="2634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Arrow Connector 665">
            <a:extLst>
              <a:ext uri="{FF2B5EF4-FFF2-40B4-BE49-F238E27FC236}">
                <a16:creationId xmlns:a16="http://schemas.microsoft.com/office/drawing/2014/main" id="{30FF3271-04D1-4DBE-B38B-C387044D8C95}"/>
              </a:ext>
            </a:extLst>
          </p:cNvPr>
          <p:cNvCxnSpPr>
            <a:cxnSpLocks/>
            <a:stCxn id="626" idx="0"/>
            <a:endCxn id="492" idx="2"/>
          </p:cNvCxnSpPr>
          <p:nvPr/>
        </p:nvCxnSpPr>
        <p:spPr>
          <a:xfrm flipV="1">
            <a:off x="5628112" y="5082907"/>
            <a:ext cx="264599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Arrow Connector 666">
            <a:extLst>
              <a:ext uri="{FF2B5EF4-FFF2-40B4-BE49-F238E27FC236}">
                <a16:creationId xmlns:a16="http://schemas.microsoft.com/office/drawing/2014/main" id="{D128D79B-B299-49CB-A938-1D882F5C8F4F}"/>
              </a:ext>
            </a:extLst>
          </p:cNvPr>
          <p:cNvCxnSpPr>
            <a:cxnSpLocks/>
            <a:stCxn id="624" idx="0"/>
            <a:endCxn id="490" idx="2"/>
          </p:cNvCxnSpPr>
          <p:nvPr/>
        </p:nvCxnSpPr>
        <p:spPr>
          <a:xfrm flipV="1">
            <a:off x="5319135" y="5083071"/>
            <a:ext cx="2579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314C4B76-4772-4623-8E92-55E472C06B8F}"/>
              </a:ext>
            </a:extLst>
          </p:cNvPr>
          <p:cNvCxnSpPr>
            <a:cxnSpLocks/>
            <a:stCxn id="620" idx="0"/>
            <a:endCxn id="487" idx="2"/>
          </p:cNvCxnSpPr>
          <p:nvPr/>
        </p:nvCxnSpPr>
        <p:spPr>
          <a:xfrm flipV="1">
            <a:off x="3951615" y="5082907"/>
            <a:ext cx="254627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F1BCCD5E-EF3B-4E13-8090-1DC18E77952A}"/>
              </a:ext>
            </a:extLst>
          </p:cNvPr>
          <p:cNvCxnSpPr>
            <a:cxnSpLocks/>
            <a:stCxn id="596" idx="0"/>
            <a:endCxn id="485" idx="2"/>
          </p:cNvCxnSpPr>
          <p:nvPr/>
        </p:nvCxnSpPr>
        <p:spPr>
          <a:xfrm flipV="1">
            <a:off x="3628795" y="5082907"/>
            <a:ext cx="262247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0" name="Star: 5 Points 669">
            <a:extLst>
              <a:ext uri="{FF2B5EF4-FFF2-40B4-BE49-F238E27FC236}">
                <a16:creationId xmlns:a16="http://schemas.microsoft.com/office/drawing/2014/main" id="{3B846188-A0DD-43C4-A03E-D653099C6407}"/>
              </a:ext>
            </a:extLst>
          </p:cNvPr>
          <p:cNvSpPr/>
          <p:nvPr/>
        </p:nvSpPr>
        <p:spPr>
          <a:xfrm>
            <a:off x="3442483" y="62234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71" name="TextBox 22">
            <a:extLst>
              <a:ext uri="{FF2B5EF4-FFF2-40B4-BE49-F238E27FC236}">
                <a16:creationId xmlns:a16="http://schemas.microsoft.com/office/drawing/2014/main" id="{B91A33EB-9B03-42CB-844E-0B49DB55D5F2}"/>
              </a:ext>
            </a:extLst>
          </p:cNvPr>
          <p:cNvSpPr txBox="1"/>
          <p:nvPr/>
        </p:nvSpPr>
        <p:spPr>
          <a:xfrm>
            <a:off x="2971074" y="6434212"/>
            <a:ext cx="10361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Group A 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10/15</a:t>
            </a:r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5AD13DE1-F88D-4A02-9172-CEB5B12BBED0}"/>
              </a:ext>
            </a:extLst>
          </p:cNvPr>
          <p:cNvSpPr/>
          <p:nvPr/>
        </p:nvSpPr>
        <p:spPr>
          <a:xfrm>
            <a:off x="4605624" y="49401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3" name="TextBox 22">
            <a:extLst>
              <a:ext uri="{FF2B5EF4-FFF2-40B4-BE49-F238E27FC236}">
                <a16:creationId xmlns:a16="http://schemas.microsoft.com/office/drawing/2014/main" id="{A29E9976-9A94-44B3-926D-3C57BAE07BF1}"/>
              </a:ext>
            </a:extLst>
          </p:cNvPr>
          <p:cNvSpPr txBox="1"/>
          <p:nvPr/>
        </p:nvSpPr>
        <p:spPr>
          <a:xfrm>
            <a:off x="4312458" y="5083676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15E731C3-6F3D-4F45-BD12-B5C42DA1CE6D}"/>
              </a:ext>
            </a:extLst>
          </p:cNvPr>
          <p:cNvSpPr/>
          <p:nvPr/>
        </p:nvSpPr>
        <p:spPr>
          <a:xfrm>
            <a:off x="7359906" y="49152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" name="TextBox 22">
            <a:extLst>
              <a:ext uri="{FF2B5EF4-FFF2-40B4-BE49-F238E27FC236}">
                <a16:creationId xmlns:a16="http://schemas.microsoft.com/office/drawing/2014/main" id="{1319589E-E7EE-4247-AC8C-BAF3F69E0746}"/>
              </a:ext>
            </a:extLst>
          </p:cNvPr>
          <p:cNvSpPr txBox="1"/>
          <p:nvPr/>
        </p:nvSpPr>
        <p:spPr>
          <a:xfrm>
            <a:off x="7029095" y="4752025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3964F786-34DE-495C-9D7E-5DD179564783}"/>
              </a:ext>
            </a:extLst>
          </p:cNvPr>
          <p:cNvSpPr/>
          <p:nvPr/>
        </p:nvSpPr>
        <p:spPr>
          <a:xfrm>
            <a:off x="8729388" y="49216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7" name="TextBox 22">
            <a:extLst>
              <a:ext uri="{FF2B5EF4-FFF2-40B4-BE49-F238E27FC236}">
                <a16:creationId xmlns:a16="http://schemas.microsoft.com/office/drawing/2014/main" id="{B81345E8-5FC4-4A9A-ACFF-54C510C7249D}"/>
              </a:ext>
            </a:extLst>
          </p:cNvPr>
          <p:cNvSpPr txBox="1"/>
          <p:nvPr/>
        </p:nvSpPr>
        <p:spPr>
          <a:xfrm>
            <a:off x="8288578" y="473615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6E704F4C-6A29-451B-A500-94679C407FF7}"/>
              </a:ext>
            </a:extLst>
          </p:cNvPr>
          <p:cNvCxnSpPr>
            <a:cxnSpLocks/>
            <a:stCxn id="684" idx="0"/>
            <a:endCxn id="624" idx="2"/>
          </p:cNvCxnSpPr>
          <p:nvPr/>
        </p:nvCxnSpPr>
        <p:spPr>
          <a:xfrm flipV="1">
            <a:off x="4151045" y="5703007"/>
            <a:ext cx="1107811" cy="52675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>
            <a:extLst>
              <a:ext uri="{FF2B5EF4-FFF2-40B4-BE49-F238E27FC236}">
                <a16:creationId xmlns:a16="http://schemas.microsoft.com/office/drawing/2014/main" id="{E92EA204-9BE3-4385-B3F4-E131444C7785}"/>
              </a:ext>
            </a:extLst>
          </p:cNvPr>
          <p:cNvCxnSpPr>
            <a:cxnSpLocks/>
            <a:stCxn id="690" idx="0"/>
            <a:endCxn id="622" idx="2"/>
          </p:cNvCxnSpPr>
          <p:nvPr/>
        </p:nvCxnSpPr>
        <p:spPr>
          <a:xfrm flipV="1">
            <a:off x="3809826" y="5703007"/>
            <a:ext cx="1133649" cy="52041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0" name="Rectangle 679">
            <a:extLst>
              <a:ext uri="{FF2B5EF4-FFF2-40B4-BE49-F238E27FC236}">
                <a16:creationId xmlns:a16="http://schemas.microsoft.com/office/drawing/2014/main" id="{26946967-351C-43A4-A727-06983211F42C}"/>
              </a:ext>
            </a:extLst>
          </p:cNvPr>
          <p:cNvSpPr/>
          <p:nvPr/>
        </p:nvSpPr>
        <p:spPr>
          <a:xfrm>
            <a:off x="123598" y="6018378"/>
            <a:ext cx="1603324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IVI/LED Strip/HUD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81" name="Straight Arrow Connector 680">
            <a:extLst>
              <a:ext uri="{FF2B5EF4-FFF2-40B4-BE49-F238E27FC236}">
                <a16:creationId xmlns:a16="http://schemas.microsoft.com/office/drawing/2014/main" id="{855C7ED2-F22D-448A-910A-6EA03171F41A}"/>
              </a:ext>
            </a:extLst>
          </p:cNvPr>
          <p:cNvCxnSpPr>
            <a:cxnSpLocks/>
            <a:stCxn id="670" idx="0"/>
            <a:endCxn id="596" idx="2"/>
          </p:cNvCxnSpPr>
          <p:nvPr/>
        </p:nvCxnSpPr>
        <p:spPr>
          <a:xfrm flipV="1">
            <a:off x="3540016" y="5702843"/>
            <a:ext cx="28500" cy="52057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2" name="TextBox 22">
            <a:extLst>
              <a:ext uri="{FF2B5EF4-FFF2-40B4-BE49-F238E27FC236}">
                <a16:creationId xmlns:a16="http://schemas.microsoft.com/office/drawing/2014/main" id="{C1F0A96C-D9FE-415B-A4FE-E4D258E41ABF}"/>
              </a:ext>
            </a:extLst>
          </p:cNvPr>
          <p:cNvSpPr txBox="1"/>
          <p:nvPr/>
        </p:nvSpPr>
        <p:spPr>
          <a:xfrm>
            <a:off x="4956811" y="50962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R8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grpSp>
        <p:nvGrpSpPr>
          <p:cNvPr id="683" name="Group 682">
            <a:extLst>
              <a:ext uri="{FF2B5EF4-FFF2-40B4-BE49-F238E27FC236}">
                <a16:creationId xmlns:a16="http://schemas.microsoft.com/office/drawing/2014/main" id="{450DFC63-B46A-49D3-AD68-FB7CBE72ACD6}"/>
              </a:ext>
            </a:extLst>
          </p:cNvPr>
          <p:cNvGrpSpPr/>
          <p:nvPr/>
        </p:nvGrpSpPr>
        <p:grpSpPr>
          <a:xfrm>
            <a:off x="3836641" y="6229762"/>
            <a:ext cx="640642" cy="455810"/>
            <a:chOff x="3166768" y="6229762"/>
            <a:chExt cx="640642" cy="455810"/>
          </a:xfrm>
        </p:grpSpPr>
        <p:sp>
          <p:nvSpPr>
            <p:cNvPr id="684" name="Star: 5 Points 683">
              <a:extLst>
                <a:ext uri="{FF2B5EF4-FFF2-40B4-BE49-F238E27FC236}">
                  <a16:creationId xmlns:a16="http://schemas.microsoft.com/office/drawing/2014/main" id="{18D56F72-ED5C-4735-8333-275D517A4DDF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5" name="TextBox 22">
              <a:extLst>
                <a:ext uri="{FF2B5EF4-FFF2-40B4-BE49-F238E27FC236}">
                  <a16:creationId xmlns:a16="http://schemas.microsoft.com/office/drawing/2014/main" id="{484783A4-CC20-422A-8CB1-3C30BDB232DD}"/>
                </a:ext>
              </a:extLst>
            </p:cNvPr>
            <p:cNvSpPr txBox="1"/>
            <p:nvPr/>
          </p:nvSpPr>
          <p:spPr>
            <a:xfrm>
              <a:off x="3166768" y="6423968"/>
              <a:ext cx="640642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C UI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49CD0459-F3CB-4A5B-97F0-A6C8475F8722}"/>
              </a:ext>
            </a:extLst>
          </p:cNvPr>
          <p:cNvGrpSpPr/>
          <p:nvPr/>
        </p:nvGrpSpPr>
        <p:grpSpPr>
          <a:xfrm>
            <a:off x="4316762" y="6229762"/>
            <a:ext cx="716238" cy="453789"/>
            <a:chOff x="3721320" y="6229762"/>
            <a:chExt cx="716238" cy="453789"/>
          </a:xfrm>
        </p:grpSpPr>
        <p:sp>
          <p:nvSpPr>
            <p:cNvPr id="687" name="Star: 5 Points 686">
              <a:extLst>
                <a:ext uri="{FF2B5EF4-FFF2-40B4-BE49-F238E27FC236}">
                  <a16:creationId xmlns:a16="http://schemas.microsoft.com/office/drawing/2014/main" id="{76586780-9C8D-4345-B27F-29FB66E6BF41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8" name="TextBox 22">
              <a:extLst>
                <a:ext uri="{FF2B5EF4-FFF2-40B4-BE49-F238E27FC236}">
                  <a16:creationId xmlns:a16="http://schemas.microsoft.com/office/drawing/2014/main" id="{EE4041F5-C131-483B-9347-7771028573A8}"/>
                </a:ext>
              </a:extLst>
            </p:cNvPr>
            <p:cNvSpPr txBox="1"/>
            <p:nvPr/>
          </p:nvSpPr>
          <p:spPr>
            <a:xfrm>
              <a:off x="3721320" y="6421947"/>
              <a:ext cx="716238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D UI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</a:p>
          </p:txBody>
        </p:sp>
      </p:grp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08EBBFBD-3140-453C-915F-94F079C99503}"/>
              </a:ext>
            </a:extLst>
          </p:cNvPr>
          <p:cNvGrpSpPr/>
          <p:nvPr/>
        </p:nvGrpSpPr>
        <p:grpSpPr>
          <a:xfrm>
            <a:off x="3296476" y="6002681"/>
            <a:ext cx="1036140" cy="425904"/>
            <a:chOff x="2169416" y="6002681"/>
            <a:chExt cx="1036140" cy="425904"/>
          </a:xfrm>
        </p:grpSpPr>
        <p:sp>
          <p:nvSpPr>
            <p:cNvPr id="690" name="Star: 5 Points 689">
              <a:extLst>
                <a:ext uri="{FF2B5EF4-FFF2-40B4-BE49-F238E27FC236}">
                  <a16:creationId xmlns:a16="http://schemas.microsoft.com/office/drawing/2014/main" id="{2C592F88-886C-469F-A2D0-2C3277881C3F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1" name="TextBox 22">
              <a:extLst>
                <a:ext uri="{FF2B5EF4-FFF2-40B4-BE49-F238E27FC236}">
                  <a16:creationId xmlns:a16="http://schemas.microsoft.com/office/drawing/2014/main" id="{EBA07623-6E78-4261-A87B-541F4687AAAB}"/>
                </a:ext>
              </a:extLst>
            </p:cNvPr>
            <p:cNvSpPr txBox="1"/>
            <p:nvPr/>
          </p:nvSpPr>
          <p:spPr>
            <a:xfrm>
              <a:off x="2169416" y="6002681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Group B UI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11/15</a:t>
              </a:r>
            </a:p>
          </p:txBody>
        </p:sp>
      </p:grpSp>
      <p:cxnSp>
        <p:nvCxnSpPr>
          <p:cNvPr id="692" name="Straight Arrow Connector 691">
            <a:extLst>
              <a:ext uri="{FF2B5EF4-FFF2-40B4-BE49-F238E27FC236}">
                <a16:creationId xmlns:a16="http://schemas.microsoft.com/office/drawing/2014/main" id="{5B5ED8A1-AE62-4A2F-B63D-A132A62CD1B1}"/>
              </a:ext>
            </a:extLst>
          </p:cNvPr>
          <p:cNvCxnSpPr>
            <a:cxnSpLocks/>
            <a:stCxn id="568" idx="0"/>
            <a:endCxn id="176" idx="2"/>
          </p:cNvCxnSpPr>
          <p:nvPr/>
        </p:nvCxnSpPr>
        <p:spPr>
          <a:xfrm flipV="1">
            <a:off x="8891674" y="4575158"/>
            <a:ext cx="71565" cy="3025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5CC9C69B-6E38-4485-9734-641ECEFB7DBB}"/>
              </a:ext>
            </a:extLst>
          </p:cNvPr>
          <p:cNvCxnSpPr>
            <a:cxnSpLocks/>
            <a:stCxn id="687" idx="0"/>
            <a:endCxn id="626" idx="2"/>
          </p:cNvCxnSpPr>
          <p:nvPr/>
        </p:nvCxnSpPr>
        <p:spPr>
          <a:xfrm flipV="1">
            <a:off x="4485977" y="5702843"/>
            <a:ext cx="1081856" cy="52691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4" name="Star: 5 Points 693">
            <a:extLst>
              <a:ext uri="{FF2B5EF4-FFF2-40B4-BE49-F238E27FC236}">
                <a16:creationId xmlns:a16="http://schemas.microsoft.com/office/drawing/2014/main" id="{DB1D2AFA-D318-4DA2-9C81-B75C65260549}"/>
              </a:ext>
            </a:extLst>
          </p:cNvPr>
          <p:cNvSpPr/>
          <p:nvPr/>
        </p:nvSpPr>
        <p:spPr>
          <a:xfrm>
            <a:off x="2124189" y="6228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95" name="TextBox 22">
            <a:extLst>
              <a:ext uri="{FF2B5EF4-FFF2-40B4-BE49-F238E27FC236}">
                <a16:creationId xmlns:a16="http://schemas.microsoft.com/office/drawing/2014/main" id="{881AD8EB-0FD9-4381-BCE4-315D706A4CD6}"/>
              </a:ext>
            </a:extLst>
          </p:cNvPr>
          <p:cNvSpPr txBox="1"/>
          <p:nvPr/>
        </p:nvSpPr>
        <p:spPr>
          <a:xfrm>
            <a:off x="1652780" y="6439346"/>
            <a:ext cx="10361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Group A UE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06/31</a:t>
            </a:r>
          </a:p>
        </p:txBody>
      </p:sp>
      <p:sp>
        <p:nvSpPr>
          <p:cNvPr id="696" name="Rectangle: Rounded Corners 695">
            <a:extLst>
              <a:ext uri="{FF2B5EF4-FFF2-40B4-BE49-F238E27FC236}">
                <a16:creationId xmlns:a16="http://schemas.microsoft.com/office/drawing/2014/main" id="{E0FE022D-6D0E-4B6B-995F-5BCE39B28579}"/>
              </a:ext>
            </a:extLst>
          </p:cNvPr>
          <p:cNvSpPr/>
          <p:nvPr/>
        </p:nvSpPr>
        <p:spPr>
          <a:xfrm>
            <a:off x="2365417" y="6270057"/>
            <a:ext cx="1084378" cy="1467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</a:t>
            </a:r>
            <a:r>
              <a:rPr lang="en-US" altLang="zh-CN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roup A UI Release</a:t>
            </a:r>
            <a:endParaRPr lang="en-US" sz="6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6BDE8D00-54DB-4114-8827-5B1C6C9BD114}"/>
              </a:ext>
            </a:extLst>
          </p:cNvPr>
          <p:cNvGrpSpPr/>
          <p:nvPr/>
        </p:nvGrpSpPr>
        <p:grpSpPr>
          <a:xfrm>
            <a:off x="4201424" y="3683236"/>
            <a:ext cx="843415" cy="324828"/>
            <a:chOff x="3559028" y="3683236"/>
            <a:chExt cx="843415" cy="324828"/>
          </a:xfrm>
        </p:grpSpPr>
        <p:sp>
          <p:nvSpPr>
            <p:cNvPr id="698" name="Rectangle: Rounded Corners 697">
              <a:extLst>
                <a:ext uri="{FF2B5EF4-FFF2-40B4-BE49-F238E27FC236}">
                  <a16:creationId xmlns:a16="http://schemas.microsoft.com/office/drawing/2014/main" id="{24DF5FEA-AF45-4D9A-ADA1-CAC0DDFFA7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699" name="TextBox 22">
              <a:extLst>
                <a:ext uri="{FF2B5EF4-FFF2-40B4-BE49-F238E27FC236}">
                  <a16:creationId xmlns:a16="http://schemas.microsoft.com/office/drawing/2014/main" id="{1B3EA946-0B1F-43E4-AD29-767519F22DC6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01</a:t>
              </a:r>
              <a:r>
                <a:rPr lang="en-US" dirty="0">
                  <a:solidFill>
                    <a:srgbClr val="FF0000"/>
                  </a:solidFill>
                </a:rPr>
                <a:t>/01-</a:t>
              </a:r>
              <a:r>
                <a:rPr lang="en-US" altLang="zh-CN" dirty="0">
                  <a:solidFill>
                    <a:srgbClr val="FF0000"/>
                  </a:solidFill>
                </a:rPr>
                <a:t>02</a:t>
              </a:r>
              <a:r>
                <a:rPr lang="en-US" dirty="0">
                  <a:solidFill>
                    <a:srgbClr val="FF0000"/>
                  </a:solidFill>
                </a:rPr>
                <a:t>/01</a:t>
              </a:r>
            </a:p>
          </p:txBody>
        </p:sp>
      </p:grpSp>
      <p:sp>
        <p:nvSpPr>
          <p:cNvPr id="700" name="TextBox 22">
            <a:extLst>
              <a:ext uri="{FF2B5EF4-FFF2-40B4-BE49-F238E27FC236}">
                <a16:creationId xmlns:a16="http://schemas.microsoft.com/office/drawing/2014/main" id="{27E5907E-A871-4074-918B-FAFD4222CE65}"/>
              </a:ext>
            </a:extLst>
          </p:cNvPr>
          <p:cNvSpPr txBox="1"/>
          <p:nvPr/>
        </p:nvSpPr>
        <p:spPr>
          <a:xfrm>
            <a:off x="9819709" y="3098943"/>
            <a:ext cx="2347312" cy="2046708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Risk/Enabler: To be </a:t>
            </a:r>
            <a:r>
              <a:rPr lang="en-US" altLang="zh-CN" sz="800" dirty="0" err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udpated</a:t>
            </a:r>
            <a:endParaRPr lang="en-US" altLang="zh-CN" sz="8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1. HUD/Display: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1) Sourcing complete as request; 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2. CDC HW: 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1) Deliver parts to CAF after EMC complete;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2) Support proposed TT MRD w/ alert;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3. CDC SW: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1) Sourcing: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2) Discuss feasibility with supplier  for HMI UI group A/B;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3) HMI stick on the plan for group C/D;</a:t>
            </a:r>
          </a:p>
          <a:p>
            <a:pPr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   4) HMI confirm to protect groups release when reverting to option 2;</a:t>
            </a:r>
          </a:p>
          <a:p>
            <a:pPr>
              <a:defRPr/>
            </a:pPr>
            <a:endParaRPr lang="en-US" altLang="zh-CN" sz="8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zh-CN" sz="8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2" name="Star: 5 Points 361">
            <a:extLst>
              <a:ext uri="{FF2B5EF4-FFF2-40B4-BE49-F238E27FC236}">
                <a16:creationId xmlns:a16="http://schemas.microsoft.com/office/drawing/2014/main" id="{7B14B828-EE58-4CF5-9978-D7266FBC39B0}"/>
              </a:ext>
            </a:extLst>
          </p:cNvPr>
          <p:cNvSpPr/>
          <p:nvPr/>
        </p:nvSpPr>
        <p:spPr>
          <a:xfrm>
            <a:off x="4280930" y="42194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68930C3C-DCDC-447E-8B80-EF15AD98E67B}"/>
              </a:ext>
            </a:extLst>
          </p:cNvPr>
          <p:cNvGrpSpPr/>
          <p:nvPr/>
        </p:nvGrpSpPr>
        <p:grpSpPr>
          <a:xfrm>
            <a:off x="5789798" y="4230158"/>
            <a:ext cx="621719" cy="630710"/>
            <a:chOff x="1820056" y="2836518"/>
            <a:chExt cx="621719" cy="630710"/>
          </a:xfrm>
        </p:grpSpPr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79ED18B9-8B40-4281-AE03-37949C0D7B94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E898CD54-3969-4065-B740-4B6E4B3BBC35}"/>
                </a:ext>
              </a:extLst>
            </p:cNvPr>
            <p:cNvSpPr txBox="1"/>
            <p:nvPr/>
          </p:nvSpPr>
          <p:spPr>
            <a:xfrm>
              <a:off x="1820056" y="3174846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4881FB4-FB18-46F8-A690-2A27625E5A7B}"/>
              </a:ext>
            </a:extLst>
          </p:cNvPr>
          <p:cNvGrpSpPr/>
          <p:nvPr/>
        </p:nvGrpSpPr>
        <p:grpSpPr>
          <a:xfrm>
            <a:off x="6735593" y="4228516"/>
            <a:ext cx="692356" cy="621602"/>
            <a:chOff x="1782703" y="2836518"/>
            <a:chExt cx="692356" cy="621602"/>
          </a:xfrm>
        </p:grpSpPr>
        <p:sp>
          <p:nvSpPr>
            <p:cNvPr id="369" name="Star: 5 Points 368">
              <a:extLst>
                <a:ext uri="{FF2B5EF4-FFF2-40B4-BE49-F238E27FC236}">
                  <a16:creationId xmlns:a16="http://schemas.microsoft.com/office/drawing/2014/main" id="{B70A3298-14EB-46A6-A1FF-2D72601C6673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1" name="TextBox 22">
              <a:extLst>
                <a:ext uri="{FF2B5EF4-FFF2-40B4-BE49-F238E27FC236}">
                  <a16:creationId xmlns:a16="http://schemas.microsoft.com/office/drawing/2014/main" id="{41CB4D87-9CC1-497F-88F9-2D5ECB0A23BF}"/>
                </a:ext>
              </a:extLst>
            </p:cNvPr>
            <p:cNvSpPr txBox="1"/>
            <p:nvPr/>
          </p:nvSpPr>
          <p:spPr>
            <a:xfrm>
              <a:off x="1782703" y="3165738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72" name="Star: 5 Points 371">
            <a:extLst>
              <a:ext uri="{FF2B5EF4-FFF2-40B4-BE49-F238E27FC236}">
                <a16:creationId xmlns:a16="http://schemas.microsoft.com/office/drawing/2014/main" id="{0E67A5A4-9EF3-4186-B7EA-D1CF071C2555}"/>
              </a:ext>
            </a:extLst>
          </p:cNvPr>
          <p:cNvSpPr/>
          <p:nvPr/>
        </p:nvSpPr>
        <p:spPr>
          <a:xfrm>
            <a:off x="7297544" y="42401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4" name="Star: 5 Points 373">
            <a:extLst>
              <a:ext uri="{FF2B5EF4-FFF2-40B4-BE49-F238E27FC236}">
                <a16:creationId xmlns:a16="http://schemas.microsoft.com/office/drawing/2014/main" id="{37414D0F-B686-4BBB-B42D-752B4C30613E}"/>
              </a:ext>
            </a:extLst>
          </p:cNvPr>
          <p:cNvSpPr/>
          <p:nvPr/>
        </p:nvSpPr>
        <p:spPr>
          <a:xfrm>
            <a:off x="7646210" y="42401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5" name="Star: 5 Points 374">
            <a:extLst>
              <a:ext uri="{FF2B5EF4-FFF2-40B4-BE49-F238E27FC236}">
                <a16:creationId xmlns:a16="http://schemas.microsoft.com/office/drawing/2014/main" id="{C26E727B-6E08-4F02-95EE-B64F292FE9FE}"/>
              </a:ext>
            </a:extLst>
          </p:cNvPr>
          <p:cNvSpPr/>
          <p:nvPr/>
        </p:nvSpPr>
        <p:spPr>
          <a:xfrm>
            <a:off x="8309730" y="42401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7" name="Star: 5 Points 376">
            <a:extLst>
              <a:ext uri="{FF2B5EF4-FFF2-40B4-BE49-F238E27FC236}">
                <a16:creationId xmlns:a16="http://schemas.microsoft.com/office/drawing/2014/main" id="{14CB8ADD-F126-46BF-96F7-C44911EC6618}"/>
              </a:ext>
            </a:extLst>
          </p:cNvPr>
          <p:cNvSpPr/>
          <p:nvPr/>
        </p:nvSpPr>
        <p:spPr>
          <a:xfrm>
            <a:off x="5063745" y="42321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8" name="Star: 5 Points 377">
            <a:extLst>
              <a:ext uri="{FF2B5EF4-FFF2-40B4-BE49-F238E27FC236}">
                <a16:creationId xmlns:a16="http://schemas.microsoft.com/office/drawing/2014/main" id="{334C075F-F471-4BC2-8146-C595C5B51880}"/>
              </a:ext>
            </a:extLst>
          </p:cNvPr>
          <p:cNvSpPr/>
          <p:nvPr/>
        </p:nvSpPr>
        <p:spPr>
          <a:xfrm>
            <a:off x="5346420" y="423193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9" name="Star: 5 Points 378">
            <a:extLst>
              <a:ext uri="{FF2B5EF4-FFF2-40B4-BE49-F238E27FC236}">
                <a16:creationId xmlns:a16="http://schemas.microsoft.com/office/drawing/2014/main" id="{D3AAA9BC-DBA1-4B71-9D86-60A04E742262}"/>
              </a:ext>
            </a:extLst>
          </p:cNvPr>
          <p:cNvSpPr/>
          <p:nvPr/>
        </p:nvSpPr>
        <p:spPr>
          <a:xfrm>
            <a:off x="6272282" y="42321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0" name="TextBox 22">
            <a:extLst>
              <a:ext uri="{FF2B5EF4-FFF2-40B4-BE49-F238E27FC236}">
                <a16:creationId xmlns:a16="http://schemas.microsoft.com/office/drawing/2014/main" id="{432DB211-2FFB-42ED-88E7-DB64AD6F912F}"/>
              </a:ext>
            </a:extLst>
          </p:cNvPr>
          <p:cNvSpPr txBox="1"/>
          <p:nvPr/>
        </p:nvSpPr>
        <p:spPr>
          <a:xfrm>
            <a:off x="4046885" y="4549923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1" name="TextBox 22">
            <a:extLst>
              <a:ext uri="{FF2B5EF4-FFF2-40B4-BE49-F238E27FC236}">
                <a16:creationId xmlns:a16="http://schemas.microsoft.com/office/drawing/2014/main" id="{E59F97F4-0077-43F5-9080-77D57DCCFF93}"/>
              </a:ext>
            </a:extLst>
          </p:cNvPr>
          <p:cNvSpPr txBox="1"/>
          <p:nvPr/>
        </p:nvSpPr>
        <p:spPr>
          <a:xfrm>
            <a:off x="7464831" y="4565739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C45605E3-0BE4-4BF9-8A79-AFCDB9E6D250}"/>
              </a:ext>
            </a:extLst>
          </p:cNvPr>
          <p:cNvSpPr txBox="1"/>
          <p:nvPr/>
        </p:nvSpPr>
        <p:spPr>
          <a:xfrm>
            <a:off x="8045049" y="453671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01/17</a:t>
            </a: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9F8B9D0-E589-4AE3-AFB9-D0A7C02A7AE9}"/>
              </a:ext>
            </a:extLst>
          </p:cNvPr>
          <p:cNvSpPr txBox="1"/>
          <p:nvPr/>
        </p:nvSpPr>
        <p:spPr>
          <a:xfrm>
            <a:off x="6211057" y="4572636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6" name="TextBox 22">
            <a:extLst>
              <a:ext uri="{FF2B5EF4-FFF2-40B4-BE49-F238E27FC236}">
                <a16:creationId xmlns:a16="http://schemas.microsoft.com/office/drawing/2014/main" id="{CD92F36B-7570-4298-8A40-B17C2E445EE2}"/>
              </a:ext>
            </a:extLst>
          </p:cNvPr>
          <p:cNvSpPr txBox="1"/>
          <p:nvPr/>
        </p:nvSpPr>
        <p:spPr>
          <a:xfrm>
            <a:off x="5198665" y="459114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E034D077-07DD-453A-A81D-871CD7A1F660}"/>
              </a:ext>
            </a:extLst>
          </p:cNvPr>
          <p:cNvSpPr txBox="1"/>
          <p:nvPr/>
        </p:nvSpPr>
        <p:spPr>
          <a:xfrm>
            <a:off x="4692162" y="452924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03/21</a:t>
            </a:r>
          </a:p>
        </p:txBody>
      </p:sp>
      <p:sp>
        <p:nvSpPr>
          <p:cNvPr id="388" name="TextBox 22">
            <a:extLst>
              <a:ext uri="{FF2B5EF4-FFF2-40B4-BE49-F238E27FC236}">
                <a16:creationId xmlns:a16="http://schemas.microsoft.com/office/drawing/2014/main" id="{82C1EC0F-2B80-41B8-93EF-1091115ED6F6}"/>
              </a:ext>
            </a:extLst>
          </p:cNvPr>
          <p:cNvSpPr txBox="1"/>
          <p:nvPr/>
        </p:nvSpPr>
        <p:spPr>
          <a:xfrm>
            <a:off x="6991287" y="45577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D174A1F2-5B1D-44E9-A9C8-EF729BB2457C}"/>
              </a:ext>
            </a:extLst>
          </p:cNvPr>
          <p:cNvCxnSpPr>
            <a:cxnSpLocks/>
            <a:stCxn id="566" idx="0"/>
            <a:endCxn id="382" idx="0"/>
          </p:cNvCxnSpPr>
          <p:nvPr/>
        </p:nvCxnSpPr>
        <p:spPr>
          <a:xfrm flipV="1">
            <a:off x="8436831" y="4536717"/>
            <a:ext cx="29926" cy="34100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HUD Plan Draft A/B @03/03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27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009711" y="933383"/>
            <a:ext cx="843414" cy="497580"/>
            <a:chOff x="1709107" y="1217224"/>
            <a:chExt cx="839961" cy="497580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709107" y="1530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92242" y="933211"/>
            <a:ext cx="850124" cy="521334"/>
            <a:chOff x="1886575" y="1217224"/>
            <a:chExt cx="846642" cy="521334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893256" y="155389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47389" y="956375"/>
            <a:ext cx="843415" cy="502503"/>
            <a:chOff x="1703781" y="1217224"/>
            <a:chExt cx="839961" cy="502503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703781" y="153506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677394" y="932708"/>
            <a:ext cx="843415" cy="507566"/>
            <a:chOff x="1731399" y="1217224"/>
            <a:chExt cx="839961" cy="507566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731399" y="154013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59" y="959331"/>
            <a:ext cx="523441" cy="516210"/>
            <a:chOff x="1886575" y="1217224"/>
            <a:chExt cx="521297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16144" y="1548774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0217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74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1741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527542" y="2331685"/>
            <a:ext cx="1005915" cy="531322"/>
            <a:chOff x="1337167" y="1641224"/>
            <a:chExt cx="1005915" cy="53132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3434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1720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2004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1979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1910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1910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3066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19949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7320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7506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7417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7405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7399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2949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2958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3044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0481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495228" y="955387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644809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7471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7451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7299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1043898" y="1773328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4532185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4267944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4425523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4265873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4294324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4299801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4292814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4636324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4264107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EB3F5BCB-6A9A-4AAA-B708-D464AB1C8F50}"/>
              </a:ext>
            </a:extLst>
          </p:cNvPr>
          <p:cNvGrpSpPr/>
          <p:nvPr/>
        </p:nvGrpSpPr>
        <p:grpSpPr>
          <a:xfrm>
            <a:off x="28987" y="3254242"/>
            <a:ext cx="11812879" cy="421833"/>
            <a:chOff x="213379" y="989902"/>
            <a:chExt cx="11740812" cy="421833"/>
          </a:xfrm>
        </p:grpSpPr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3BFC4561-0995-496D-ABF7-99682ED5411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07F7695-D9BE-45FF-B5E7-BBD162ECFD54}"/>
                </a:ext>
              </a:extLst>
            </p:cNvPr>
            <p:cNvSpPr/>
            <p:nvPr/>
          </p:nvSpPr>
          <p:spPr>
            <a:xfrm>
              <a:off x="213379" y="989902"/>
              <a:ext cx="107255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B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2D68B10B-51E7-4DD9-89A3-C6D4BF488878}"/>
              </a:ext>
            </a:extLst>
          </p:cNvPr>
          <p:cNvGrpSpPr/>
          <p:nvPr/>
        </p:nvGrpSpPr>
        <p:grpSpPr>
          <a:xfrm>
            <a:off x="920511" y="3406554"/>
            <a:ext cx="1005915" cy="343125"/>
            <a:chOff x="888418" y="2065771"/>
            <a:chExt cx="1005915" cy="343125"/>
          </a:xfrm>
        </p:grpSpPr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BEA3EC8E-6F78-4D0C-BDF7-D109FD48971B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9" name="Rectangle: Rounded Corners 448">
              <a:extLst>
                <a:ext uri="{FF2B5EF4-FFF2-40B4-BE49-F238E27FC236}">
                  <a16:creationId xmlns:a16="http://schemas.microsoft.com/office/drawing/2014/main" id="{023FA3AC-67D7-4F09-A5FE-C7B5E922DCB4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ABAABBD1-F757-46B3-AE08-884F5D95F681}"/>
              </a:ext>
            </a:extLst>
          </p:cNvPr>
          <p:cNvGrpSpPr/>
          <p:nvPr/>
        </p:nvGrpSpPr>
        <p:grpSpPr>
          <a:xfrm>
            <a:off x="540794" y="3564133"/>
            <a:ext cx="1005915" cy="531322"/>
            <a:chOff x="1337167" y="1641224"/>
            <a:chExt cx="1005915" cy="531322"/>
          </a:xfrm>
        </p:grpSpPr>
        <p:sp>
          <p:nvSpPr>
            <p:cNvPr id="451" name="Isosceles Triangle 450">
              <a:extLst>
                <a:ext uri="{FF2B5EF4-FFF2-40B4-BE49-F238E27FC236}">
                  <a16:creationId xmlns:a16="http://schemas.microsoft.com/office/drawing/2014/main" id="{243BED79-FD6B-43EF-A69F-4C5B0FB52BB8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B5963BF9-53A3-4DC9-AA24-FC0E47765E05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F01F2BFF-D08C-4E6D-864C-159A56823EE7}"/>
              </a:ext>
            </a:extLst>
          </p:cNvPr>
          <p:cNvCxnSpPr/>
          <p:nvPr/>
        </p:nvCxnSpPr>
        <p:spPr>
          <a:xfrm flipV="1">
            <a:off x="74329" y="3227404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7F9ECF1-AA54-44BB-9224-6659368A9713}"/>
              </a:ext>
            </a:extLst>
          </p:cNvPr>
          <p:cNvGrpSpPr/>
          <p:nvPr/>
        </p:nvGrpSpPr>
        <p:grpSpPr>
          <a:xfrm>
            <a:off x="8886936" y="3527377"/>
            <a:ext cx="1075487" cy="530005"/>
            <a:chOff x="1808236" y="2710250"/>
            <a:chExt cx="1075487" cy="530005"/>
          </a:xfrm>
        </p:grpSpPr>
        <p:sp>
          <p:nvSpPr>
            <p:cNvPr id="455" name="Star: 5 Points 454">
              <a:extLst>
                <a:ext uri="{FF2B5EF4-FFF2-40B4-BE49-F238E27FC236}">
                  <a16:creationId xmlns:a16="http://schemas.microsoft.com/office/drawing/2014/main" id="{AA8B2A4B-4572-40B9-9535-7E60F55BD8B2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ECD4E45B-A9E4-4779-88FB-DD6DC5F5D00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FE9CDEE2-AF26-4260-B0B1-C0092AE9B2AA}"/>
              </a:ext>
            </a:extLst>
          </p:cNvPr>
          <p:cNvGrpSpPr/>
          <p:nvPr/>
        </p:nvGrpSpPr>
        <p:grpSpPr>
          <a:xfrm>
            <a:off x="9344529" y="3528261"/>
            <a:ext cx="1075487" cy="530005"/>
            <a:chOff x="1808236" y="2710250"/>
            <a:chExt cx="1075487" cy="530005"/>
          </a:xfrm>
        </p:grpSpPr>
        <p:sp>
          <p:nvSpPr>
            <p:cNvPr id="497" name="Star: 5 Points 496">
              <a:extLst>
                <a:ext uri="{FF2B5EF4-FFF2-40B4-BE49-F238E27FC236}">
                  <a16:creationId xmlns:a16="http://schemas.microsoft.com/office/drawing/2014/main" id="{AE66C2B9-2D32-4E1A-93D5-EF5E49D860C8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E445E93B-5E97-4DEC-AC86-CF1CF48E048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AF3BDB69-7C7D-4C2A-BA20-EF24CA8CBFE0}"/>
              </a:ext>
            </a:extLst>
          </p:cNvPr>
          <p:cNvGrpSpPr/>
          <p:nvPr/>
        </p:nvGrpSpPr>
        <p:grpSpPr>
          <a:xfrm>
            <a:off x="10029936" y="3536902"/>
            <a:ext cx="1075487" cy="437672"/>
            <a:chOff x="1808236" y="2710250"/>
            <a:chExt cx="1075487" cy="437672"/>
          </a:xfrm>
        </p:grpSpPr>
        <p:sp>
          <p:nvSpPr>
            <p:cNvPr id="511" name="Star: 5 Points 510">
              <a:extLst>
                <a:ext uri="{FF2B5EF4-FFF2-40B4-BE49-F238E27FC236}">
                  <a16:creationId xmlns:a16="http://schemas.microsoft.com/office/drawing/2014/main" id="{D18EFCF1-4901-4790-885F-EEA24BD0775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2" name="TextBox 22">
              <a:extLst>
                <a:ext uri="{FF2B5EF4-FFF2-40B4-BE49-F238E27FC236}">
                  <a16:creationId xmlns:a16="http://schemas.microsoft.com/office/drawing/2014/main" id="{A0CA509E-2D6B-4C01-8644-C84C755C117F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FE3D47C5-E1FE-48A1-BB08-375BE5E6B25B}"/>
              </a:ext>
            </a:extLst>
          </p:cNvPr>
          <p:cNvGrpSpPr/>
          <p:nvPr/>
        </p:nvGrpSpPr>
        <p:grpSpPr>
          <a:xfrm>
            <a:off x="3084024" y="2966082"/>
            <a:ext cx="843415" cy="394363"/>
            <a:chOff x="1746102" y="1116978"/>
            <a:chExt cx="839961" cy="394363"/>
          </a:xfrm>
        </p:grpSpPr>
        <p:sp>
          <p:nvSpPr>
            <p:cNvPr id="514" name="流程图: 决策 47">
              <a:extLst>
                <a:ext uri="{FF2B5EF4-FFF2-40B4-BE49-F238E27FC236}">
                  <a16:creationId xmlns:a16="http://schemas.microsoft.com/office/drawing/2014/main" id="{B349DA88-86BD-4124-8907-C28417183B6D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7B235D24-89DE-442D-9F35-71EAB6DBFD98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10/15</a:t>
              </a:r>
              <a:endParaRPr lang="en-US" dirty="0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64ECAE1B-1B1E-48F9-84AC-C6BF2DC32C21}"/>
              </a:ext>
            </a:extLst>
          </p:cNvPr>
          <p:cNvGrpSpPr/>
          <p:nvPr/>
        </p:nvGrpSpPr>
        <p:grpSpPr>
          <a:xfrm>
            <a:off x="3779014" y="2984684"/>
            <a:ext cx="843416" cy="385118"/>
            <a:chOff x="1796305" y="1126223"/>
            <a:chExt cx="839961" cy="385118"/>
          </a:xfrm>
        </p:grpSpPr>
        <p:sp>
          <p:nvSpPr>
            <p:cNvPr id="526" name="流程图: 决策 47">
              <a:extLst>
                <a:ext uri="{FF2B5EF4-FFF2-40B4-BE49-F238E27FC236}">
                  <a16:creationId xmlns:a16="http://schemas.microsoft.com/office/drawing/2014/main" id="{D72DB171-9261-4489-8280-9BA4B98144D7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8" name="TextBox 22">
              <a:extLst>
                <a:ext uri="{FF2B5EF4-FFF2-40B4-BE49-F238E27FC236}">
                  <a16:creationId xmlns:a16="http://schemas.microsoft.com/office/drawing/2014/main" id="{77130AA7-F767-48C6-87E0-0953906F83F6}"/>
                </a:ext>
              </a:extLst>
            </p:cNvPr>
            <p:cNvSpPr txBox="1"/>
            <p:nvPr/>
          </p:nvSpPr>
          <p:spPr>
            <a:xfrm>
              <a:off x="1796305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12/15</a:t>
              </a:r>
              <a:endParaRPr lang="en-US" dirty="0"/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83AC383E-7B91-4C14-A176-A6304FB23236}"/>
              </a:ext>
            </a:extLst>
          </p:cNvPr>
          <p:cNvGrpSpPr/>
          <p:nvPr/>
        </p:nvGrpSpPr>
        <p:grpSpPr>
          <a:xfrm>
            <a:off x="4844821" y="2977753"/>
            <a:ext cx="843415" cy="394171"/>
            <a:chOff x="1704620" y="1106651"/>
            <a:chExt cx="839961" cy="394171"/>
          </a:xfrm>
        </p:grpSpPr>
        <p:sp>
          <p:nvSpPr>
            <p:cNvPr id="531" name="流程图: 决策 47">
              <a:extLst>
                <a:ext uri="{FF2B5EF4-FFF2-40B4-BE49-F238E27FC236}">
                  <a16:creationId xmlns:a16="http://schemas.microsoft.com/office/drawing/2014/main" id="{D04D70B2-438C-46D5-8CA3-8E3F8B1FAFE2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8B96F27-53FA-45F0-8042-DB7FB9788C7B}"/>
                </a:ext>
              </a:extLst>
            </p:cNvPr>
            <p:cNvSpPr txBox="1"/>
            <p:nvPr/>
          </p:nvSpPr>
          <p:spPr>
            <a:xfrm>
              <a:off x="1704620" y="110665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03/15</a:t>
              </a:r>
              <a:endParaRPr lang="en-US" dirty="0"/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C7FE6FE0-CC33-44A0-B522-F863B11F1263}"/>
              </a:ext>
            </a:extLst>
          </p:cNvPr>
          <p:cNvGrpSpPr/>
          <p:nvPr/>
        </p:nvGrpSpPr>
        <p:grpSpPr>
          <a:xfrm>
            <a:off x="4412299" y="2974573"/>
            <a:ext cx="843415" cy="394946"/>
            <a:chOff x="1776013" y="1116395"/>
            <a:chExt cx="839961" cy="394946"/>
          </a:xfrm>
        </p:grpSpPr>
        <p:sp>
          <p:nvSpPr>
            <p:cNvPr id="551" name="流程图: 决策 47">
              <a:extLst>
                <a:ext uri="{FF2B5EF4-FFF2-40B4-BE49-F238E27FC236}">
                  <a16:creationId xmlns:a16="http://schemas.microsoft.com/office/drawing/2014/main" id="{D75B2B8B-04DB-4775-A04F-D5D4B0DE93A2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2" name="TextBox 22">
              <a:extLst>
                <a:ext uri="{FF2B5EF4-FFF2-40B4-BE49-F238E27FC236}">
                  <a16:creationId xmlns:a16="http://schemas.microsoft.com/office/drawing/2014/main" id="{D3AE2D5F-A378-4774-B4D7-08E826CBB0A6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02/15</a:t>
              </a:r>
            </a:p>
          </p:txBody>
        </p: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362B240D-25CA-4B3B-97CF-550B37C008D5}"/>
              </a:ext>
            </a:extLst>
          </p:cNvPr>
          <p:cNvGrpSpPr/>
          <p:nvPr/>
        </p:nvGrpSpPr>
        <p:grpSpPr>
          <a:xfrm>
            <a:off x="6433729" y="3027723"/>
            <a:ext cx="960876" cy="339898"/>
            <a:chOff x="1310453" y="1160924"/>
            <a:chExt cx="956941" cy="339898"/>
          </a:xfrm>
        </p:grpSpPr>
        <p:sp>
          <p:nvSpPr>
            <p:cNvPr id="554" name="流程图: 决策 47">
              <a:extLst>
                <a:ext uri="{FF2B5EF4-FFF2-40B4-BE49-F238E27FC236}">
                  <a16:creationId xmlns:a16="http://schemas.microsoft.com/office/drawing/2014/main" id="{A1038404-F0B3-4976-BB11-A0E60B07111A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6A3EF82A-6A8F-4EAC-A5C8-3F5887FDBA70}"/>
                </a:ext>
              </a:extLst>
            </p:cNvPr>
            <p:cNvSpPr txBox="1"/>
            <p:nvPr/>
          </p:nvSpPr>
          <p:spPr>
            <a:xfrm>
              <a:off x="1310453" y="11609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8461A064-2F22-4B7A-9B77-CDD613659D94}"/>
              </a:ext>
            </a:extLst>
          </p:cNvPr>
          <p:cNvGrpSpPr/>
          <p:nvPr/>
        </p:nvGrpSpPr>
        <p:grpSpPr>
          <a:xfrm>
            <a:off x="7011619" y="3001360"/>
            <a:ext cx="876641" cy="362248"/>
            <a:chOff x="1394343" y="1138574"/>
            <a:chExt cx="873051" cy="362248"/>
          </a:xfrm>
        </p:grpSpPr>
        <p:sp>
          <p:nvSpPr>
            <p:cNvPr id="557" name="流程图: 决策 47">
              <a:extLst>
                <a:ext uri="{FF2B5EF4-FFF2-40B4-BE49-F238E27FC236}">
                  <a16:creationId xmlns:a16="http://schemas.microsoft.com/office/drawing/2014/main" id="{13189581-1566-4949-B74A-1A7314134867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8" name="TextBox 22">
              <a:extLst>
                <a:ext uri="{FF2B5EF4-FFF2-40B4-BE49-F238E27FC236}">
                  <a16:creationId xmlns:a16="http://schemas.microsoft.com/office/drawing/2014/main" id="{F1FAEA1A-3B77-4BD3-ACD2-3E6F9DD6592C}"/>
                </a:ext>
              </a:extLst>
            </p:cNvPr>
            <p:cNvSpPr txBox="1"/>
            <p:nvPr/>
          </p:nvSpPr>
          <p:spPr>
            <a:xfrm>
              <a:off x="1394343" y="113857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10/31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48A24E35-37C9-4EEB-A6D4-6FDBB2BAD842}"/>
              </a:ext>
            </a:extLst>
          </p:cNvPr>
          <p:cNvGrpSpPr/>
          <p:nvPr/>
        </p:nvGrpSpPr>
        <p:grpSpPr>
          <a:xfrm>
            <a:off x="7691767" y="2967231"/>
            <a:ext cx="843415" cy="393678"/>
            <a:chOff x="1585009" y="1107144"/>
            <a:chExt cx="839961" cy="393678"/>
          </a:xfrm>
        </p:grpSpPr>
        <p:sp>
          <p:nvSpPr>
            <p:cNvPr id="560" name="流程图: 决策 47">
              <a:extLst>
                <a:ext uri="{FF2B5EF4-FFF2-40B4-BE49-F238E27FC236}">
                  <a16:creationId xmlns:a16="http://schemas.microsoft.com/office/drawing/2014/main" id="{FEE2AD05-5778-4B56-BC85-9956F0BE3C66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1" name="TextBox 22">
              <a:extLst>
                <a:ext uri="{FF2B5EF4-FFF2-40B4-BE49-F238E27FC236}">
                  <a16:creationId xmlns:a16="http://schemas.microsoft.com/office/drawing/2014/main" id="{754AAB3C-965D-4842-9DF0-EF88FA2C47F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12/15</a:t>
              </a:r>
            </a:p>
          </p:txBody>
        </p: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93185D88-E401-4803-9900-1F37EF6A9102}"/>
              </a:ext>
            </a:extLst>
          </p:cNvPr>
          <p:cNvGrpSpPr/>
          <p:nvPr/>
        </p:nvGrpSpPr>
        <p:grpSpPr>
          <a:xfrm>
            <a:off x="8878147" y="2963748"/>
            <a:ext cx="843415" cy="393678"/>
            <a:chOff x="1585009" y="1107144"/>
            <a:chExt cx="839961" cy="393678"/>
          </a:xfrm>
        </p:grpSpPr>
        <p:sp>
          <p:nvSpPr>
            <p:cNvPr id="563" name="流程图: 决策 47">
              <a:extLst>
                <a:ext uri="{FF2B5EF4-FFF2-40B4-BE49-F238E27FC236}">
                  <a16:creationId xmlns:a16="http://schemas.microsoft.com/office/drawing/2014/main" id="{AD8FCAE0-DAFA-4530-81B5-8FCEDEF94B24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4" name="TextBox 22">
              <a:extLst>
                <a:ext uri="{FF2B5EF4-FFF2-40B4-BE49-F238E27FC236}">
                  <a16:creationId xmlns:a16="http://schemas.microsoft.com/office/drawing/2014/main" id="{D91765F6-DCA2-4ACB-9061-7BE0059F1974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04/02</a:t>
              </a:r>
            </a:p>
          </p:txBody>
        </p:sp>
      </p:grpSp>
      <p:sp>
        <p:nvSpPr>
          <p:cNvPr id="565" name="Rectangle 564">
            <a:extLst>
              <a:ext uri="{FF2B5EF4-FFF2-40B4-BE49-F238E27FC236}">
                <a16:creationId xmlns:a16="http://schemas.microsoft.com/office/drawing/2014/main" id="{86CBC71C-080A-43AA-AD12-391B6B84AFA8}"/>
              </a:ext>
            </a:extLst>
          </p:cNvPr>
          <p:cNvSpPr/>
          <p:nvPr/>
        </p:nvSpPr>
        <p:spPr>
          <a:xfrm>
            <a:off x="1046438" y="3003536"/>
            <a:ext cx="1324402" cy="215444"/>
          </a:xfrm>
          <a:prstGeom prst="rect">
            <a:avLst/>
          </a:prstGeom>
          <a:ln w="127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7267287C-C30D-4449-9A59-1883F5309349}"/>
              </a:ext>
            </a:extLst>
          </p:cNvPr>
          <p:cNvGrpSpPr/>
          <p:nvPr/>
        </p:nvGrpSpPr>
        <p:grpSpPr>
          <a:xfrm>
            <a:off x="4649966" y="3409730"/>
            <a:ext cx="1997791" cy="358315"/>
            <a:chOff x="2028107" y="2052486"/>
            <a:chExt cx="1997791" cy="358315"/>
          </a:xfrm>
        </p:grpSpPr>
        <p:sp>
          <p:nvSpPr>
            <p:cNvPr id="567" name="Rectangle: Rounded Corners 566">
              <a:extLst>
                <a:ext uri="{FF2B5EF4-FFF2-40B4-BE49-F238E27FC236}">
                  <a16:creationId xmlns:a16="http://schemas.microsoft.com/office/drawing/2014/main" id="{333634DB-F9CE-4B32-B2A3-63D3CE967CD0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F8F65C9F-85B5-4204-B92B-3C14C92F68DD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01/31-07/31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2E002065-15DB-4CF1-AE92-418E1D078E80}"/>
              </a:ext>
            </a:extLst>
          </p:cNvPr>
          <p:cNvGrpSpPr/>
          <p:nvPr/>
        </p:nvGrpSpPr>
        <p:grpSpPr>
          <a:xfrm>
            <a:off x="6650050" y="3438181"/>
            <a:ext cx="992949" cy="329861"/>
            <a:chOff x="3723907" y="2081451"/>
            <a:chExt cx="992949" cy="329861"/>
          </a:xfrm>
        </p:grpSpPr>
        <p:sp>
          <p:nvSpPr>
            <p:cNvPr id="571" name="Rectangle: Rounded Corners 570">
              <a:extLst>
                <a:ext uri="{FF2B5EF4-FFF2-40B4-BE49-F238E27FC236}">
                  <a16:creationId xmlns:a16="http://schemas.microsoft.com/office/drawing/2014/main" id="{9F8F88F5-A144-425F-A9CB-6DEA508B5358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572" name="TextBox 22">
              <a:extLst>
                <a:ext uri="{FF2B5EF4-FFF2-40B4-BE49-F238E27FC236}">
                  <a16:creationId xmlns:a16="http://schemas.microsoft.com/office/drawing/2014/main" id="{163F543C-AE58-4B32-803B-29EF4AEAA44B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08/01-10/30</a:t>
              </a:r>
            </a:p>
          </p:txBody>
        </p: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7CBC2879-9A6A-4CF2-9985-C88338DB5D6B}"/>
              </a:ext>
            </a:extLst>
          </p:cNvPr>
          <p:cNvGrpSpPr/>
          <p:nvPr/>
        </p:nvGrpSpPr>
        <p:grpSpPr>
          <a:xfrm>
            <a:off x="7482573" y="3435676"/>
            <a:ext cx="803264" cy="331061"/>
            <a:chOff x="4641701" y="2088545"/>
            <a:chExt cx="803264" cy="331061"/>
          </a:xfrm>
        </p:grpSpPr>
        <p:sp>
          <p:nvSpPr>
            <p:cNvPr id="574" name="Rectangle: Rounded Corners 573">
              <a:extLst>
                <a:ext uri="{FF2B5EF4-FFF2-40B4-BE49-F238E27FC236}">
                  <a16:creationId xmlns:a16="http://schemas.microsoft.com/office/drawing/2014/main" id="{476D43A4-E027-4E3E-9A1C-0C2E1DCBBA42}"/>
                </a:ext>
              </a:extLst>
            </p:cNvPr>
            <p:cNvSpPr/>
            <p:nvPr/>
          </p:nvSpPr>
          <p:spPr>
            <a:xfrm>
              <a:off x="4791349" y="2239024"/>
              <a:ext cx="496197" cy="18058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DA56827B-70FD-46B3-A563-4A997CF67F8E}"/>
                </a:ext>
              </a:extLst>
            </p:cNvPr>
            <p:cNvSpPr txBox="1"/>
            <p:nvPr/>
          </p:nvSpPr>
          <p:spPr>
            <a:xfrm>
              <a:off x="464170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11/01-12/15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5266C2C3-2BC0-470F-B0D2-045F2419FC78}"/>
              </a:ext>
            </a:extLst>
          </p:cNvPr>
          <p:cNvGrpSpPr/>
          <p:nvPr/>
        </p:nvGrpSpPr>
        <p:grpSpPr>
          <a:xfrm>
            <a:off x="8106611" y="3428017"/>
            <a:ext cx="954584" cy="337332"/>
            <a:chOff x="3700684" y="2080688"/>
            <a:chExt cx="954584" cy="337332"/>
          </a:xfrm>
        </p:grpSpPr>
        <p:sp>
          <p:nvSpPr>
            <p:cNvPr id="577" name="Rectangle: Rounded Corners 576">
              <a:extLst>
                <a:ext uri="{FF2B5EF4-FFF2-40B4-BE49-F238E27FC236}">
                  <a16:creationId xmlns:a16="http://schemas.microsoft.com/office/drawing/2014/main" id="{9E8E9453-EC30-4E0B-9DC0-3AA23658CD7D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578" name="TextBox 22">
              <a:extLst>
                <a:ext uri="{FF2B5EF4-FFF2-40B4-BE49-F238E27FC236}">
                  <a16:creationId xmlns:a16="http://schemas.microsoft.com/office/drawing/2014/main" id="{DA4685F8-6E81-41AA-AB00-C74CAAC49DB9}"/>
                </a:ext>
              </a:extLst>
            </p:cNvPr>
            <p:cNvSpPr txBox="1"/>
            <p:nvPr/>
          </p:nvSpPr>
          <p:spPr>
            <a:xfrm>
              <a:off x="3700684" y="2080688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12/16-03/16</a:t>
              </a:r>
            </a:p>
          </p:txBody>
        </p: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62C8B164-D74D-437D-9B12-707B37F53032}"/>
              </a:ext>
            </a:extLst>
          </p:cNvPr>
          <p:cNvGrpSpPr/>
          <p:nvPr/>
        </p:nvGrpSpPr>
        <p:grpSpPr>
          <a:xfrm>
            <a:off x="8829383" y="3428771"/>
            <a:ext cx="947519" cy="328456"/>
            <a:chOff x="3484477" y="2081442"/>
            <a:chExt cx="947519" cy="328456"/>
          </a:xfrm>
        </p:grpSpPr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96E87AD4-49A4-45FC-B665-B4659DDBCD23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581" name="TextBox 22">
              <a:extLst>
                <a:ext uri="{FF2B5EF4-FFF2-40B4-BE49-F238E27FC236}">
                  <a16:creationId xmlns:a16="http://schemas.microsoft.com/office/drawing/2014/main" id="{30D21471-599C-4E07-9563-446E8B9360B5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03/17-04/02</a:t>
              </a:r>
            </a:p>
          </p:txBody>
        </p: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1148FA7-DDDE-42B0-BB0C-4655DA7E6607}"/>
              </a:ext>
            </a:extLst>
          </p:cNvPr>
          <p:cNvGrpSpPr/>
          <p:nvPr/>
        </p:nvGrpSpPr>
        <p:grpSpPr>
          <a:xfrm>
            <a:off x="7548979" y="3567593"/>
            <a:ext cx="1449000" cy="541953"/>
            <a:chOff x="1592460" y="2710250"/>
            <a:chExt cx="1449000" cy="541953"/>
          </a:xfrm>
        </p:grpSpPr>
        <p:sp>
          <p:nvSpPr>
            <p:cNvPr id="583" name="Star: 5 Points 582">
              <a:extLst>
                <a:ext uri="{FF2B5EF4-FFF2-40B4-BE49-F238E27FC236}">
                  <a16:creationId xmlns:a16="http://schemas.microsoft.com/office/drawing/2014/main" id="{9B3D14A6-EBFA-4B99-9EB1-11E41F433D6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EC14711F-5B02-4546-B94A-25744725EDAE}"/>
                </a:ext>
              </a:extLst>
            </p:cNvPr>
            <p:cNvSpPr txBox="1"/>
            <p:nvPr/>
          </p:nvSpPr>
          <p:spPr>
            <a:xfrm>
              <a:off x="1592460" y="2898266"/>
              <a:ext cx="1449000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12/31</a:t>
              </a:r>
            </a:p>
          </p:txBody>
        </p: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1C7D46A7-1519-4F5C-9B8A-C929B96EF525}"/>
              </a:ext>
            </a:extLst>
          </p:cNvPr>
          <p:cNvGrpSpPr/>
          <p:nvPr/>
        </p:nvGrpSpPr>
        <p:grpSpPr>
          <a:xfrm>
            <a:off x="5991545" y="3780182"/>
            <a:ext cx="1439962" cy="186612"/>
            <a:chOff x="4052818" y="2238762"/>
            <a:chExt cx="1439962" cy="186612"/>
          </a:xfrm>
        </p:grpSpPr>
        <p:sp>
          <p:nvSpPr>
            <p:cNvPr id="620" name="Rectangle: Rounded Corners 619">
              <a:extLst>
                <a:ext uri="{FF2B5EF4-FFF2-40B4-BE49-F238E27FC236}">
                  <a16:creationId xmlns:a16="http://schemas.microsoft.com/office/drawing/2014/main" id="{B161B297-FE49-414C-91C0-35A46DEAD886}"/>
                </a:ext>
              </a:extLst>
            </p:cNvPr>
            <p:cNvSpPr/>
            <p:nvPr/>
          </p:nvSpPr>
          <p:spPr>
            <a:xfrm>
              <a:off x="4052818" y="2238762"/>
              <a:ext cx="651728" cy="1397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9362840F-F02E-4169-BB26-0BC0754EC29D}"/>
                </a:ext>
              </a:extLst>
            </p:cNvPr>
            <p:cNvSpPr txBox="1"/>
            <p:nvPr/>
          </p:nvSpPr>
          <p:spPr>
            <a:xfrm>
              <a:off x="4545261" y="2240714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06/15-07/31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12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586558" y="325609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30648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7045155" y="1325258"/>
            <a:ext cx="578835" cy="12845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PCBA </a:t>
            </a:r>
          </a:p>
          <a:p>
            <a:r>
              <a:rPr lang="en-US" altLang="zh-CN" sz="700" strike="sngStrike" dirty="0"/>
              <a:t>01/07 </a:t>
            </a:r>
            <a:r>
              <a:rPr lang="en-US" altLang="zh-CN" sz="700" dirty="0">
                <a:solidFill>
                  <a:srgbClr val="FF0000"/>
                </a:solidFill>
              </a:rPr>
              <a:t>01/25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6784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7030A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17997" y="2928470"/>
            <a:ext cx="59887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67793"/>
            <a:ext cx="8274761" cy="482119"/>
            <a:chOff x="214794" y="3867793"/>
            <a:chExt cx="82747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6089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6073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6089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6089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6089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61257"/>
            <a:ext cx="338035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5131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4172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306474" y="6546533"/>
            <a:ext cx="19208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 Delayed to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 UE,04/30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580126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19819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32389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Release Plan—Draft TBC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07/23-08/20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30481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2380" y="4490726"/>
            <a:ext cx="8300161" cy="482119"/>
            <a:chOff x="214794" y="3867793"/>
            <a:chExt cx="8300161" cy="482119"/>
          </a:xfrm>
        </p:grpSpPr>
        <p:sp>
          <p:nvSpPr>
            <p:cNvPr id="430" name="Star: 5 Points 429">
              <a:extLst>
                <a:ext uri="{FF2B5EF4-FFF2-40B4-BE49-F238E27FC236}">
                  <a16:creationId xmlns:a16="http://schemas.microsoft.com/office/drawing/2014/main" id="{D56184F2-CCB3-4F4F-8235-6291460B8251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22">
              <a:extLst>
                <a:ext uri="{FF2B5EF4-FFF2-40B4-BE49-F238E27FC236}">
                  <a16:creationId xmlns:a16="http://schemas.microsoft.com/office/drawing/2014/main" id="{4E881CA4-B8AB-4968-B509-9196B2F1C5DB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36" name="Star: 5 Points 435">
              <a:extLst>
                <a:ext uri="{FF2B5EF4-FFF2-40B4-BE49-F238E27FC236}">
                  <a16:creationId xmlns:a16="http://schemas.microsoft.com/office/drawing/2014/main" id="{F08BFD33-C5DE-466B-94C3-DE82E189C487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5E77C71E-8F59-4A75-84C7-22195D04A6F4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442" name="Star: 5 Points 441">
              <a:extLst>
                <a:ext uri="{FF2B5EF4-FFF2-40B4-BE49-F238E27FC236}">
                  <a16:creationId xmlns:a16="http://schemas.microsoft.com/office/drawing/2014/main" id="{E32803DC-95CE-4518-93BF-99CD3DCE3BC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FFB7C1FA-565B-414C-B11F-B8CC4779E24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448" name="Star: 5 Points 447">
              <a:extLst>
                <a:ext uri="{FF2B5EF4-FFF2-40B4-BE49-F238E27FC236}">
                  <a16:creationId xmlns:a16="http://schemas.microsoft.com/office/drawing/2014/main" id="{F26FC40E-692F-4361-8D1B-1A6B946B5A0E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E4800B0F-9871-43D1-8074-0B7E96411D68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451" name="Star: 5 Points 450">
              <a:extLst>
                <a:ext uri="{FF2B5EF4-FFF2-40B4-BE49-F238E27FC236}">
                  <a16:creationId xmlns:a16="http://schemas.microsoft.com/office/drawing/2014/main" id="{0EAE9E5A-7CE8-4CCB-9714-1B855D694303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B60B0390-6506-4894-B0BB-FDADC7EF0B9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F072F093-D809-46F4-9E7D-13122FD38793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4D189B6E-C3A4-4540-A237-D667A442F45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21005" y="5136910"/>
            <a:ext cx="8300161" cy="482119"/>
            <a:chOff x="214794" y="3867793"/>
            <a:chExt cx="8300161" cy="482119"/>
          </a:xfrm>
        </p:grpSpPr>
        <p:sp>
          <p:nvSpPr>
            <p:cNvPr id="510" name="Star: 5 Points 509">
              <a:extLst>
                <a:ext uri="{FF2B5EF4-FFF2-40B4-BE49-F238E27FC236}">
                  <a16:creationId xmlns:a16="http://schemas.microsoft.com/office/drawing/2014/main" id="{F79F4C4D-576F-40EC-AE45-51BD0A83C1D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59D00F96-1B4A-4FEC-B6B3-A1DACD8AB043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13" name="Star: 5 Points 512">
              <a:extLst>
                <a:ext uri="{FF2B5EF4-FFF2-40B4-BE49-F238E27FC236}">
                  <a16:creationId xmlns:a16="http://schemas.microsoft.com/office/drawing/2014/main" id="{794A392D-E193-424C-827D-54B9A0288703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4" name="TextBox 22">
              <a:extLst>
                <a:ext uri="{FF2B5EF4-FFF2-40B4-BE49-F238E27FC236}">
                  <a16:creationId xmlns:a16="http://schemas.microsoft.com/office/drawing/2014/main" id="{5EDFE2E2-C51D-4461-8514-60E0BFE5D00A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516" name="Star: 5 Points 515">
              <a:extLst>
                <a:ext uri="{FF2B5EF4-FFF2-40B4-BE49-F238E27FC236}">
                  <a16:creationId xmlns:a16="http://schemas.microsoft.com/office/drawing/2014/main" id="{65A24ABF-78D4-45DB-81B8-0BB01D9D6C84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7" name="TextBox 22">
              <a:extLst>
                <a:ext uri="{FF2B5EF4-FFF2-40B4-BE49-F238E27FC236}">
                  <a16:creationId xmlns:a16="http://schemas.microsoft.com/office/drawing/2014/main" id="{77F47D5B-1B86-4C3F-A5C3-186BD3440D8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519" name="Star: 5 Points 518">
              <a:extLst>
                <a:ext uri="{FF2B5EF4-FFF2-40B4-BE49-F238E27FC236}">
                  <a16:creationId xmlns:a16="http://schemas.microsoft.com/office/drawing/2014/main" id="{577FE983-63FD-426A-8820-5259A043AED7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0" name="TextBox 22">
              <a:extLst>
                <a:ext uri="{FF2B5EF4-FFF2-40B4-BE49-F238E27FC236}">
                  <a16:creationId xmlns:a16="http://schemas.microsoft.com/office/drawing/2014/main" id="{8FC3A10B-73E9-405F-9976-A582A1865F3B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522" name="Star: 5 Points 521">
              <a:extLst>
                <a:ext uri="{FF2B5EF4-FFF2-40B4-BE49-F238E27FC236}">
                  <a16:creationId xmlns:a16="http://schemas.microsoft.com/office/drawing/2014/main" id="{74D9AF55-5883-4F43-9270-200760AC58ED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D9A506D2-5535-4B1E-93B8-380C4613AD22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525" name="Star: 5 Points 524">
              <a:extLst>
                <a:ext uri="{FF2B5EF4-FFF2-40B4-BE49-F238E27FC236}">
                  <a16:creationId xmlns:a16="http://schemas.microsoft.com/office/drawing/2014/main" id="{05104E77-61DF-483D-9ACC-BBCD256FB08A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6" name="TextBox 22">
              <a:extLst>
                <a:ext uri="{FF2B5EF4-FFF2-40B4-BE49-F238E27FC236}">
                  <a16:creationId xmlns:a16="http://schemas.microsoft.com/office/drawing/2014/main" id="{C7FBDA3E-3F1C-472D-B6FE-52AA395BD53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33880" y="5764268"/>
            <a:ext cx="8274761" cy="482119"/>
            <a:chOff x="214794" y="3867793"/>
            <a:chExt cx="8274761" cy="482119"/>
          </a:xfrm>
        </p:grpSpPr>
        <p:sp>
          <p:nvSpPr>
            <p:cNvPr id="600" name="Star: 5 Points 599">
              <a:extLst>
                <a:ext uri="{FF2B5EF4-FFF2-40B4-BE49-F238E27FC236}">
                  <a16:creationId xmlns:a16="http://schemas.microsoft.com/office/drawing/2014/main" id="{ABDA12B7-1957-4EEB-9743-AC444FF40E9A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1" name="TextBox 22">
              <a:extLst>
                <a:ext uri="{FF2B5EF4-FFF2-40B4-BE49-F238E27FC236}">
                  <a16:creationId xmlns:a16="http://schemas.microsoft.com/office/drawing/2014/main" id="{FBD0B20B-B0F6-45CB-8C1C-8C05BFF366E7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02" name="Star: 5 Points 601">
              <a:extLst>
                <a:ext uri="{FF2B5EF4-FFF2-40B4-BE49-F238E27FC236}">
                  <a16:creationId xmlns:a16="http://schemas.microsoft.com/office/drawing/2014/main" id="{F3A7CD85-9DA1-496F-870D-1445C0B82594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8212BA8A-3567-42D2-9416-F3173E302B58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604" name="Star: 5 Points 603">
              <a:extLst>
                <a:ext uri="{FF2B5EF4-FFF2-40B4-BE49-F238E27FC236}">
                  <a16:creationId xmlns:a16="http://schemas.microsoft.com/office/drawing/2014/main" id="{6E23E29E-435D-4ABA-884D-43C129124E4A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BC374CB-440A-4F4C-A4C9-449F7F97AC2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606" name="Star: 5 Points 605">
              <a:extLst>
                <a:ext uri="{FF2B5EF4-FFF2-40B4-BE49-F238E27FC236}">
                  <a16:creationId xmlns:a16="http://schemas.microsoft.com/office/drawing/2014/main" id="{A830A6C2-DFBD-4565-8FB2-EEAFC39CECC2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7" name="TextBox 22">
              <a:extLst>
                <a:ext uri="{FF2B5EF4-FFF2-40B4-BE49-F238E27FC236}">
                  <a16:creationId xmlns:a16="http://schemas.microsoft.com/office/drawing/2014/main" id="{8B87CA7C-C0B5-45FC-B95B-0EAD0BC6B7C6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608" name="Star: 5 Points 607">
              <a:extLst>
                <a:ext uri="{FF2B5EF4-FFF2-40B4-BE49-F238E27FC236}">
                  <a16:creationId xmlns:a16="http://schemas.microsoft.com/office/drawing/2014/main" id="{A86ED986-9564-445E-B33A-BC5F696F27AE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B60DC4B9-B4BB-437D-8FEC-8A5C0A2664F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610" name="Star: 5 Points 609">
              <a:extLst>
                <a:ext uri="{FF2B5EF4-FFF2-40B4-BE49-F238E27FC236}">
                  <a16:creationId xmlns:a16="http://schemas.microsoft.com/office/drawing/2014/main" id="{D62FA048-42A2-4E97-B671-75EF0EAA0685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7E9AAA32-2975-4FA0-8047-AA6D7B523C57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02" idx="2"/>
          </p:cNvCxnSpPr>
          <p:nvPr/>
        </p:nvCxnSpPr>
        <p:spPr>
          <a:xfrm flipH="1" flipV="1">
            <a:off x="471848" y="4081192"/>
            <a:ext cx="736943" cy="226445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1996268" y="4080834"/>
            <a:ext cx="378675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39" idx="2"/>
          </p:cNvCxnSpPr>
          <p:nvPr/>
        </p:nvCxnSpPr>
        <p:spPr>
          <a:xfrm flipV="1">
            <a:off x="3017352" y="4080670"/>
            <a:ext cx="746221" cy="22714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6" idx="2"/>
          </p:cNvCxnSpPr>
          <p:nvPr/>
        </p:nvCxnSpPr>
        <p:spPr>
          <a:xfrm flipV="1">
            <a:off x="2677659" y="4080834"/>
            <a:ext cx="747429" cy="22712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59028" y="2930185"/>
            <a:ext cx="76739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52197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2" name="Rectangle 571">
            <a:extLst>
              <a:ext uri="{FF2B5EF4-FFF2-40B4-BE49-F238E27FC236}">
                <a16:creationId xmlns:a16="http://schemas.microsoft.com/office/drawing/2014/main" id="{4BF4B8F7-2119-4FA7-A3C1-1EBDDEEA19F1}"/>
              </a:ext>
            </a:extLst>
          </p:cNvPr>
          <p:cNvSpPr/>
          <p:nvPr/>
        </p:nvSpPr>
        <p:spPr>
          <a:xfrm>
            <a:off x="21964" y="1512253"/>
            <a:ext cx="12066870" cy="89572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2688853F-E231-47BD-8527-1C1F419D7A87}"/>
              </a:ext>
            </a:extLst>
          </p:cNvPr>
          <p:cNvSpPr txBox="1"/>
          <p:nvPr/>
        </p:nvSpPr>
        <p:spPr>
          <a:xfrm>
            <a:off x="8478698" y="1846907"/>
            <a:ext cx="388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altLang="zh-CN" dirty="0">
                <a:solidFill>
                  <a:srgbClr val="C00000"/>
                </a:solidFill>
              </a:rPr>
              <a:t>uppose the same with CDX707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0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586558" y="325609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30648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7045155" y="1325258"/>
            <a:ext cx="578835" cy="12845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PCBA </a:t>
            </a:r>
          </a:p>
          <a:p>
            <a:r>
              <a:rPr lang="en-US" altLang="zh-CN" sz="700" strike="sngStrike" dirty="0"/>
              <a:t>01/07 </a:t>
            </a:r>
            <a:r>
              <a:rPr lang="en-US" altLang="zh-CN" sz="700" dirty="0">
                <a:solidFill>
                  <a:srgbClr val="FF0000"/>
                </a:solidFill>
              </a:rPr>
              <a:t>01/25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6784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7030A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17997" y="2928470"/>
            <a:ext cx="59887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67793"/>
            <a:ext cx="8274761" cy="482119"/>
            <a:chOff x="214794" y="3867793"/>
            <a:chExt cx="82747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6089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6073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6089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6089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6089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61257"/>
            <a:ext cx="338035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5131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4172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306474" y="6546533"/>
            <a:ext cx="19208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 Delayed to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 UE,04/30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580126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19819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32389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Plan--Placeholder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07/23-08/20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30481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2380" y="4490726"/>
            <a:ext cx="8300161" cy="482119"/>
            <a:chOff x="214794" y="3867793"/>
            <a:chExt cx="8300161" cy="482119"/>
          </a:xfrm>
        </p:grpSpPr>
        <p:sp>
          <p:nvSpPr>
            <p:cNvPr id="430" name="Star: 5 Points 429">
              <a:extLst>
                <a:ext uri="{FF2B5EF4-FFF2-40B4-BE49-F238E27FC236}">
                  <a16:creationId xmlns:a16="http://schemas.microsoft.com/office/drawing/2014/main" id="{D56184F2-CCB3-4F4F-8235-6291460B8251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22">
              <a:extLst>
                <a:ext uri="{FF2B5EF4-FFF2-40B4-BE49-F238E27FC236}">
                  <a16:creationId xmlns:a16="http://schemas.microsoft.com/office/drawing/2014/main" id="{4E881CA4-B8AB-4968-B509-9196B2F1C5DB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36" name="Star: 5 Points 435">
              <a:extLst>
                <a:ext uri="{FF2B5EF4-FFF2-40B4-BE49-F238E27FC236}">
                  <a16:creationId xmlns:a16="http://schemas.microsoft.com/office/drawing/2014/main" id="{F08BFD33-C5DE-466B-94C3-DE82E189C487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5E77C71E-8F59-4A75-84C7-22195D04A6F4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442" name="Star: 5 Points 441">
              <a:extLst>
                <a:ext uri="{FF2B5EF4-FFF2-40B4-BE49-F238E27FC236}">
                  <a16:creationId xmlns:a16="http://schemas.microsoft.com/office/drawing/2014/main" id="{E32803DC-95CE-4518-93BF-99CD3DCE3BC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FFB7C1FA-565B-414C-B11F-B8CC4779E24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448" name="Star: 5 Points 447">
              <a:extLst>
                <a:ext uri="{FF2B5EF4-FFF2-40B4-BE49-F238E27FC236}">
                  <a16:creationId xmlns:a16="http://schemas.microsoft.com/office/drawing/2014/main" id="{F26FC40E-692F-4361-8D1B-1A6B946B5A0E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E4800B0F-9871-43D1-8074-0B7E96411D68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451" name="Star: 5 Points 450">
              <a:extLst>
                <a:ext uri="{FF2B5EF4-FFF2-40B4-BE49-F238E27FC236}">
                  <a16:creationId xmlns:a16="http://schemas.microsoft.com/office/drawing/2014/main" id="{0EAE9E5A-7CE8-4CCB-9714-1B855D694303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B60B0390-6506-4894-B0BB-FDADC7EF0B9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F072F093-D809-46F4-9E7D-13122FD38793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4D189B6E-C3A4-4540-A237-D667A442F45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21005" y="5136910"/>
            <a:ext cx="8300161" cy="482119"/>
            <a:chOff x="214794" y="3867793"/>
            <a:chExt cx="8300161" cy="482119"/>
          </a:xfrm>
        </p:grpSpPr>
        <p:sp>
          <p:nvSpPr>
            <p:cNvPr id="510" name="Star: 5 Points 509">
              <a:extLst>
                <a:ext uri="{FF2B5EF4-FFF2-40B4-BE49-F238E27FC236}">
                  <a16:creationId xmlns:a16="http://schemas.microsoft.com/office/drawing/2014/main" id="{F79F4C4D-576F-40EC-AE45-51BD0A83C1D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59D00F96-1B4A-4FEC-B6B3-A1DACD8AB043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13" name="Star: 5 Points 512">
              <a:extLst>
                <a:ext uri="{FF2B5EF4-FFF2-40B4-BE49-F238E27FC236}">
                  <a16:creationId xmlns:a16="http://schemas.microsoft.com/office/drawing/2014/main" id="{794A392D-E193-424C-827D-54B9A0288703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4" name="TextBox 22">
              <a:extLst>
                <a:ext uri="{FF2B5EF4-FFF2-40B4-BE49-F238E27FC236}">
                  <a16:creationId xmlns:a16="http://schemas.microsoft.com/office/drawing/2014/main" id="{5EDFE2E2-C51D-4461-8514-60E0BFE5D00A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516" name="Star: 5 Points 515">
              <a:extLst>
                <a:ext uri="{FF2B5EF4-FFF2-40B4-BE49-F238E27FC236}">
                  <a16:creationId xmlns:a16="http://schemas.microsoft.com/office/drawing/2014/main" id="{65A24ABF-78D4-45DB-81B8-0BB01D9D6C84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7" name="TextBox 22">
              <a:extLst>
                <a:ext uri="{FF2B5EF4-FFF2-40B4-BE49-F238E27FC236}">
                  <a16:creationId xmlns:a16="http://schemas.microsoft.com/office/drawing/2014/main" id="{77F47D5B-1B86-4C3F-A5C3-186BD3440D8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519" name="Star: 5 Points 518">
              <a:extLst>
                <a:ext uri="{FF2B5EF4-FFF2-40B4-BE49-F238E27FC236}">
                  <a16:creationId xmlns:a16="http://schemas.microsoft.com/office/drawing/2014/main" id="{577FE983-63FD-426A-8820-5259A043AED7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0" name="TextBox 22">
              <a:extLst>
                <a:ext uri="{FF2B5EF4-FFF2-40B4-BE49-F238E27FC236}">
                  <a16:creationId xmlns:a16="http://schemas.microsoft.com/office/drawing/2014/main" id="{8FC3A10B-73E9-405F-9976-A582A1865F3B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522" name="Star: 5 Points 521">
              <a:extLst>
                <a:ext uri="{FF2B5EF4-FFF2-40B4-BE49-F238E27FC236}">
                  <a16:creationId xmlns:a16="http://schemas.microsoft.com/office/drawing/2014/main" id="{74D9AF55-5883-4F43-9270-200760AC58ED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D9A506D2-5535-4B1E-93B8-380C4613AD22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525" name="Star: 5 Points 524">
              <a:extLst>
                <a:ext uri="{FF2B5EF4-FFF2-40B4-BE49-F238E27FC236}">
                  <a16:creationId xmlns:a16="http://schemas.microsoft.com/office/drawing/2014/main" id="{05104E77-61DF-483D-9ACC-BBCD256FB08A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6" name="TextBox 22">
              <a:extLst>
                <a:ext uri="{FF2B5EF4-FFF2-40B4-BE49-F238E27FC236}">
                  <a16:creationId xmlns:a16="http://schemas.microsoft.com/office/drawing/2014/main" id="{C7FBDA3E-3F1C-472D-B6FE-52AA395BD53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33880" y="5764268"/>
            <a:ext cx="8274761" cy="482119"/>
            <a:chOff x="214794" y="3867793"/>
            <a:chExt cx="8274761" cy="482119"/>
          </a:xfrm>
        </p:grpSpPr>
        <p:sp>
          <p:nvSpPr>
            <p:cNvPr id="600" name="Star: 5 Points 599">
              <a:extLst>
                <a:ext uri="{FF2B5EF4-FFF2-40B4-BE49-F238E27FC236}">
                  <a16:creationId xmlns:a16="http://schemas.microsoft.com/office/drawing/2014/main" id="{ABDA12B7-1957-4EEB-9743-AC444FF40E9A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1" name="TextBox 22">
              <a:extLst>
                <a:ext uri="{FF2B5EF4-FFF2-40B4-BE49-F238E27FC236}">
                  <a16:creationId xmlns:a16="http://schemas.microsoft.com/office/drawing/2014/main" id="{FBD0B20B-B0F6-45CB-8C1C-8C05BFF366E7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02" name="Star: 5 Points 601">
              <a:extLst>
                <a:ext uri="{FF2B5EF4-FFF2-40B4-BE49-F238E27FC236}">
                  <a16:creationId xmlns:a16="http://schemas.microsoft.com/office/drawing/2014/main" id="{F3A7CD85-9DA1-496F-870D-1445C0B82594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8212BA8A-3567-42D2-9416-F3173E302B58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604" name="Star: 5 Points 603">
              <a:extLst>
                <a:ext uri="{FF2B5EF4-FFF2-40B4-BE49-F238E27FC236}">
                  <a16:creationId xmlns:a16="http://schemas.microsoft.com/office/drawing/2014/main" id="{6E23E29E-435D-4ABA-884D-43C129124E4A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BC374CB-440A-4F4C-A4C9-449F7F97AC2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606" name="Star: 5 Points 605">
              <a:extLst>
                <a:ext uri="{FF2B5EF4-FFF2-40B4-BE49-F238E27FC236}">
                  <a16:creationId xmlns:a16="http://schemas.microsoft.com/office/drawing/2014/main" id="{A830A6C2-DFBD-4565-8FB2-EEAFC39CECC2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7" name="TextBox 22">
              <a:extLst>
                <a:ext uri="{FF2B5EF4-FFF2-40B4-BE49-F238E27FC236}">
                  <a16:creationId xmlns:a16="http://schemas.microsoft.com/office/drawing/2014/main" id="{8B87CA7C-C0B5-45FC-B95B-0EAD0BC6B7C6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608" name="Star: 5 Points 607">
              <a:extLst>
                <a:ext uri="{FF2B5EF4-FFF2-40B4-BE49-F238E27FC236}">
                  <a16:creationId xmlns:a16="http://schemas.microsoft.com/office/drawing/2014/main" id="{A86ED986-9564-445E-B33A-BC5F696F27AE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B60DC4B9-B4BB-437D-8FEC-8A5C0A2664F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610" name="Star: 5 Points 609">
              <a:extLst>
                <a:ext uri="{FF2B5EF4-FFF2-40B4-BE49-F238E27FC236}">
                  <a16:creationId xmlns:a16="http://schemas.microsoft.com/office/drawing/2014/main" id="{D62FA048-42A2-4E97-B671-75EF0EAA0685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7E9AAA32-2975-4FA0-8047-AA6D7B523C57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02" idx="2"/>
          </p:cNvCxnSpPr>
          <p:nvPr/>
        </p:nvCxnSpPr>
        <p:spPr>
          <a:xfrm flipH="1" flipV="1">
            <a:off x="471848" y="4081192"/>
            <a:ext cx="736943" cy="226445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1996268" y="4080834"/>
            <a:ext cx="378675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39" idx="2"/>
          </p:cNvCxnSpPr>
          <p:nvPr/>
        </p:nvCxnSpPr>
        <p:spPr>
          <a:xfrm flipV="1">
            <a:off x="3017352" y="4080670"/>
            <a:ext cx="746221" cy="22714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6" idx="2"/>
          </p:cNvCxnSpPr>
          <p:nvPr/>
        </p:nvCxnSpPr>
        <p:spPr>
          <a:xfrm flipV="1">
            <a:off x="2677659" y="4080834"/>
            <a:ext cx="747429" cy="22712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59028" y="2930185"/>
            <a:ext cx="76739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52197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2" name="Rectangle 571">
            <a:extLst>
              <a:ext uri="{FF2B5EF4-FFF2-40B4-BE49-F238E27FC236}">
                <a16:creationId xmlns:a16="http://schemas.microsoft.com/office/drawing/2014/main" id="{4BF4B8F7-2119-4FA7-A3C1-1EBDDEEA19F1}"/>
              </a:ext>
            </a:extLst>
          </p:cNvPr>
          <p:cNvSpPr/>
          <p:nvPr/>
        </p:nvSpPr>
        <p:spPr>
          <a:xfrm rot="1291474">
            <a:off x="106441" y="3243756"/>
            <a:ext cx="12066870" cy="89572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2688853F-E231-47BD-8527-1C1F419D7A87}"/>
              </a:ext>
            </a:extLst>
          </p:cNvPr>
          <p:cNvSpPr txBox="1"/>
          <p:nvPr/>
        </p:nvSpPr>
        <p:spPr>
          <a:xfrm rot="1210685">
            <a:off x="7762751" y="4860747"/>
            <a:ext cx="388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 be updated by 03/10</a:t>
            </a:r>
          </a:p>
        </p:txBody>
      </p: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41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35082"/>
              </p:ext>
            </p:extLst>
          </p:nvPr>
        </p:nvGraphicFramePr>
        <p:xfrm>
          <a:off x="1758696" y="668337"/>
          <a:ext cx="8521700" cy="307657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eBB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11/10/2021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FFFECE-84AB-491A-B53A-E198D070D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02697"/>
              </p:ext>
            </p:extLst>
          </p:nvPr>
        </p:nvGraphicFramePr>
        <p:xfrm>
          <a:off x="1758696" y="3768724"/>
          <a:ext cx="8521700" cy="307657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149441766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136271242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2639227946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719279798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3671551014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80741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R-Event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Software Maturity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Corresponding Milestone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Release Due Date</a:t>
                      </a:r>
                      <a:r>
                        <a:rPr lang="en-US" sz="1000" u="none" strike="noStrike" baseline="30000">
                          <a:effectLst/>
                        </a:rPr>
                        <a:t>*1)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96738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TPB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80716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TP3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7/30/2021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66373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beta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eBB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1/7/2022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FDJ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17738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BB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3/21/2022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&lt;DCV BB&gt; MRD and HiL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7201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4/18/2022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&lt;T/C&gt;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81551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5/30/2022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18690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7/11/2022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99238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8/5/2022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PEC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610954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10/12/2022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FEC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97332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TT MRD - 3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&lt;TT&gt;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89934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1/17/2023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&lt;PP&gt;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1008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3/15/2023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515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7659</TotalTime>
  <Words>6452</Words>
  <Application>Microsoft Office PowerPoint</Application>
  <PresentationFormat>Widescreen</PresentationFormat>
  <Paragraphs>3001</Paragraphs>
  <Slides>23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微软雅黑</vt:lpstr>
      <vt:lpstr>等线</vt:lpstr>
      <vt:lpstr>Arial</vt:lpstr>
      <vt:lpstr>Calibri</vt:lpstr>
      <vt:lpstr>Calibri Light</vt:lpstr>
      <vt:lpstr>Ford Antenna Light</vt:lpstr>
      <vt:lpstr>Ford Antenna Medium</vt:lpstr>
      <vt:lpstr>Wingdings</vt:lpstr>
      <vt:lpstr>Corp Presentations 2018</vt:lpstr>
      <vt:lpstr>Custom Design</vt:lpstr>
      <vt:lpstr>Phase5 SW Release Plan</vt:lpstr>
      <vt:lpstr>Phase 5 Vehicles Timeline </vt:lpstr>
      <vt:lpstr>CDX707 SW Release Plan  </vt:lpstr>
      <vt:lpstr>CX788 SYNC+/AR-HUD/Display Draft Plan A@03/03  </vt:lpstr>
      <vt:lpstr>CX788 SYNC+/AR-HUD/Display Draft Plan B@03/03  </vt:lpstr>
      <vt:lpstr>CX788 HUD Plan Draft A/B @03/03  </vt:lpstr>
      <vt:lpstr>CDX747 SW Release Plan—Draft TBC  </vt:lpstr>
      <vt:lpstr>U611MCA SW Release Plan--Placeholder</vt:lpstr>
      <vt:lpstr>CDX707 SW Release Requirement for MRD</vt:lpstr>
      <vt:lpstr>Backup material</vt:lpstr>
      <vt:lpstr>SYNC+ Phase5 HMI UX Issue &amp; Risk Update</vt:lpstr>
      <vt:lpstr>Background Introduction</vt:lpstr>
      <vt:lpstr>Pre-DV/EMC Validation Mode and FIP</vt:lpstr>
      <vt:lpstr>CDX707 SW Release Plan—HMI Risk  </vt:lpstr>
      <vt:lpstr>CDX707 Cluster HMI Release Plan </vt:lpstr>
      <vt:lpstr>CDX707 Minimum IVI Group A Delivery </vt:lpstr>
      <vt:lpstr>CDX707 Minimum IVI Group A Delivery---J1 deferral 6 weeks </vt:lpstr>
      <vt:lpstr>CDX707 Minimum IVI Group A Delivery---J1 deferral 6 weeks </vt:lpstr>
      <vt:lpstr>CDX707 IVI Group B-D UI &lt;Timing update Feb25&gt; Should be Updated</vt:lpstr>
      <vt:lpstr>The Potential Risk of CDX707 </vt:lpstr>
      <vt:lpstr>CDX707 SW Release Plan---IVI HMI Plans </vt:lpstr>
      <vt:lpstr>HMI Enablers to Support Software Release Plan </vt:lpstr>
      <vt:lpstr>UE-Hero Screen-UI Introduction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306</cp:revision>
  <cp:lastPrinted>2019-07-19T08:55:20Z</cp:lastPrinted>
  <dcterms:created xsi:type="dcterms:W3CDTF">2019-07-11T00:48:49Z</dcterms:created>
  <dcterms:modified xsi:type="dcterms:W3CDTF">2021-03-05T03:01:28Z</dcterms:modified>
</cp:coreProperties>
</file>