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262" r:id="rId3"/>
    <p:sldId id="313" r:id="rId4"/>
    <p:sldId id="438" r:id="rId5"/>
    <p:sldId id="1986357400" r:id="rId6"/>
    <p:sldId id="1986357401" r:id="rId7"/>
    <p:sldId id="1098" r:id="rId8"/>
    <p:sldId id="1986357399" r:id="rId9"/>
    <p:sldId id="1986357398" r:id="rId10"/>
    <p:sldId id="432" r:id="rId11"/>
    <p:sldId id="1095" r:id="rId12"/>
    <p:sldId id="1986357397" r:id="rId13"/>
    <p:sldId id="198635740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4" autoAdjust="0"/>
    <p:restoredTop sz="95118" autoAdjust="0"/>
  </p:normalViewPr>
  <p:slideViewPr>
    <p:cSldViewPr snapToGrid="0">
      <p:cViewPr varScale="1">
        <p:scale>
          <a:sx n="118" d="100"/>
          <a:sy n="118" d="100"/>
        </p:scale>
        <p:origin x="8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54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5FED6A8-C0A0-43BD-90EE-ABAEA3ED1B7E}"/>
              </a:ext>
            </a:extLst>
          </p:cNvPr>
          <p:cNvCxnSpPr>
            <a:cxnSpLocks/>
          </p:cNvCxnSpPr>
          <p:nvPr/>
        </p:nvCxnSpPr>
        <p:spPr>
          <a:xfrm>
            <a:off x="5882763" y="1166869"/>
            <a:ext cx="0" cy="448056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DCF1BB-B1F8-45B9-8B00-C8453B246156}"/>
              </a:ext>
            </a:extLst>
          </p:cNvPr>
          <p:cNvCxnSpPr>
            <a:cxnSpLocks/>
          </p:cNvCxnSpPr>
          <p:nvPr/>
        </p:nvCxnSpPr>
        <p:spPr>
          <a:xfrm>
            <a:off x="7222878" y="1500993"/>
            <a:ext cx="0" cy="2253765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C636F0-352B-4F2D-992A-5E21DAD4FEBB}"/>
              </a:ext>
            </a:extLst>
          </p:cNvPr>
          <p:cNvCxnSpPr>
            <a:cxnSpLocks/>
          </p:cNvCxnSpPr>
          <p:nvPr/>
        </p:nvCxnSpPr>
        <p:spPr>
          <a:xfrm>
            <a:off x="5417516" y="1262900"/>
            <a:ext cx="0" cy="2253765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604064" y="1347181"/>
            <a:ext cx="9455873" cy="5280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3DB7A81-C342-44F1-8429-10AFBAF283D1}"/>
              </a:ext>
            </a:extLst>
          </p:cNvPr>
          <p:cNvSpPr/>
          <p:nvPr/>
        </p:nvSpPr>
        <p:spPr>
          <a:xfrm>
            <a:off x="819498" y="3890879"/>
            <a:ext cx="10537024" cy="2377440"/>
          </a:xfrm>
          <a:prstGeom prst="roundRect">
            <a:avLst>
              <a:gd name="adj" fmla="val 6674"/>
            </a:avLst>
          </a:prstGeom>
          <a:solidFill>
            <a:srgbClr val="F7F7F7">
              <a:alpha val="50000"/>
            </a:srgb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C66ED7-CDC2-4AC9-90DE-6A4E4CFD0336}"/>
              </a:ext>
            </a:extLst>
          </p:cNvPr>
          <p:cNvSpPr/>
          <p:nvPr/>
        </p:nvSpPr>
        <p:spPr>
          <a:xfrm>
            <a:off x="819498" y="2033258"/>
            <a:ext cx="10559382" cy="1887192"/>
          </a:xfrm>
          <a:prstGeom prst="roundRect">
            <a:avLst>
              <a:gd name="adj" fmla="val 6674"/>
            </a:avLst>
          </a:prstGeom>
          <a:solidFill>
            <a:schemeClr val="bg1">
              <a:lumMod val="95000"/>
              <a:alpha val="5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835478" y="1044658"/>
            <a:ext cx="10521044" cy="951267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 flipH="1">
            <a:off x="7372582" y="1239779"/>
            <a:ext cx="690" cy="4389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 flipH="1">
            <a:off x="7866643" y="1213103"/>
            <a:ext cx="690" cy="4389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604868" y="1166869"/>
            <a:ext cx="0" cy="448056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 flipH="1">
            <a:off x="8948976" y="1213103"/>
            <a:ext cx="690" cy="4389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60406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698957" y="1180690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788323" y="1680013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2/2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Hardware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261853" y="4993900"/>
            <a:ext cx="100099" cy="115812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779366" y="5181259"/>
            <a:ext cx="1069686" cy="200049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09/10</a:t>
            </a:r>
            <a:endParaRPr lang="en-US" dirty="0"/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418019" y="4994064"/>
            <a:ext cx="100099" cy="115812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769152" y="5158315"/>
            <a:ext cx="910267" cy="46166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 </a:t>
            </a:r>
            <a:r>
              <a:rPr lang="en-US" dirty="0"/>
              <a:t>12/20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Critical DV)</a:t>
            </a:r>
          </a:p>
          <a:p>
            <a:endParaRPr lang="en-US" dirty="0"/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75354" y="492355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832517" y="5126009"/>
            <a:ext cx="603171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lang="en-US" altLang="zh-CN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  <a:p>
            <a:pPr algn="ctr">
              <a:defRPr/>
            </a:pPr>
            <a:r>
              <a:rPr lang="zh-CN" altLang="en-US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lang="zh-CN" altLang="en-US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sz="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2801494" y="4282150"/>
            <a:ext cx="6855815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1352822" y="3202126"/>
            <a:ext cx="851776" cy="2308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E41099D-B3BF-4A72-BC1B-619C291AEC89}"/>
              </a:ext>
            </a:extLst>
          </p:cNvPr>
          <p:cNvSpPr/>
          <p:nvPr/>
        </p:nvSpPr>
        <p:spPr>
          <a:xfrm>
            <a:off x="1431637" y="4923558"/>
            <a:ext cx="851776" cy="2308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9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700142" y="3222448"/>
            <a:ext cx="110109" cy="115812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60293" y="3363371"/>
            <a:ext cx="106968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R5 07/10</a:t>
            </a:r>
          </a:p>
          <a:p>
            <a:r>
              <a:rPr lang="en-US" dirty="0">
                <a:solidFill>
                  <a:srgbClr val="002060"/>
                </a:solidFill>
              </a:rPr>
              <a:t>(Pre-DV)</a:t>
            </a:r>
          </a:p>
        </p:txBody>
      </p:sp>
      <p:sp>
        <p:nvSpPr>
          <p:cNvPr id="79" name="Star: 5 Points 230">
            <a:extLst>
              <a:ext uri="{FF2B5EF4-FFF2-40B4-BE49-F238E27FC236}">
                <a16:creationId xmlns:a16="http://schemas.microsoft.com/office/drawing/2014/main" id="{237A810B-B132-453C-A89C-60E47B024FAE}"/>
              </a:ext>
            </a:extLst>
          </p:cNvPr>
          <p:cNvSpPr/>
          <p:nvPr/>
        </p:nvSpPr>
        <p:spPr>
          <a:xfrm>
            <a:off x="4800872" y="3232496"/>
            <a:ext cx="110109" cy="105284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C0C0C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558014" y="3313905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R8 </a:t>
            </a:r>
            <a:r>
              <a:rPr lang="en-US" dirty="0">
                <a:solidFill>
                  <a:srgbClr val="002060"/>
                </a:solidFill>
              </a:rPr>
              <a:t>10/20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Critical DV)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/>
          <p:nvPr/>
        </p:nvCxnSpPr>
        <p:spPr>
          <a:xfrm flipV="1">
            <a:off x="2748366" y="2646008"/>
            <a:ext cx="6855815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1127879" y="2415919"/>
            <a:ext cx="1352411" cy="3693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&amp;Validation</a:t>
            </a:r>
            <a:endParaRPr lang="en-US" sz="900" b="1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814229" y="2549364"/>
            <a:ext cx="839679" cy="167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796351" y="232959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07/</a:t>
            </a:r>
            <a:r>
              <a:rPr lang="en-US" altLang="zh-CN" dirty="0">
                <a:solidFill>
                  <a:srgbClr val="002060"/>
                </a:solidFill>
              </a:rPr>
              <a:t>13-9/13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660780" y="2331200"/>
            <a:ext cx="843415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10</a:t>
            </a:r>
            <a:r>
              <a:rPr lang="en-US" dirty="0">
                <a:solidFill>
                  <a:srgbClr val="002060"/>
                </a:solidFill>
              </a:rPr>
              <a:t>/25-12/15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93D2E880-55EF-4818-9D6A-F6DA6B7CE8EB}"/>
              </a:ext>
            </a:extLst>
          </p:cNvPr>
          <p:cNvSpPr txBox="1"/>
          <p:nvPr/>
        </p:nvSpPr>
        <p:spPr>
          <a:xfrm>
            <a:off x="6078002" y="2759392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05/10-06/10</a:t>
            </a: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341495" y="2567922"/>
            <a:ext cx="926823" cy="1610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827041" y="2553839"/>
            <a:ext cx="512173" cy="1961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296929" y="2324122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12</a:t>
            </a:r>
            <a:r>
              <a:rPr lang="en-US" dirty="0">
                <a:solidFill>
                  <a:srgbClr val="002060"/>
                </a:solidFill>
              </a:rPr>
              <a:t>/15-3/15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913197" y="2346354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05/10-07/10</a:t>
            </a: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63841" y="4187866"/>
            <a:ext cx="839679" cy="1676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326232" y="3971698"/>
            <a:ext cx="84341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09/</a:t>
            </a:r>
            <a:r>
              <a:rPr lang="en-US" altLang="zh-CN" sz="800" dirty="0"/>
              <a:t>13-11/18</a:t>
            </a:r>
            <a:endParaRPr lang="en-US" sz="800" dirty="0"/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366415" y="397900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CDD69086-3EA4-4FA5-9061-FA4363B71EB5}"/>
              </a:ext>
            </a:extLst>
          </p:cNvPr>
          <p:cNvSpPr txBox="1"/>
          <p:nvPr/>
        </p:nvSpPr>
        <p:spPr>
          <a:xfrm>
            <a:off x="7495194" y="444115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07/15-08/16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6050738" y="3979055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2/22-5/22</a:t>
            </a:r>
          </a:p>
        </p:txBody>
      </p:sp>
      <p:sp>
        <p:nvSpPr>
          <p:cNvPr id="106" name="Rectangle: Rounded Corners 263">
            <a:extLst>
              <a:ext uri="{FF2B5EF4-FFF2-40B4-BE49-F238E27FC236}">
                <a16:creationId xmlns:a16="http://schemas.microsoft.com/office/drawing/2014/main" id="{BD381312-97B9-4926-AF5C-291665774BF8}"/>
              </a:ext>
            </a:extLst>
          </p:cNvPr>
          <p:cNvSpPr/>
          <p:nvPr/>
        </p:nvSpPr>
        <p:spPr>
          <a:xfrm>
            <a:off x="7574391" y="4182824"/>
            <a:ext cx="715611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107" name="Rectangle: Rounded Corners 265">
            <a:extLst>
              <a:ext uri="{FF2B5EF4-FFF2-40B4-BE49-F238E27FC236}">
                <a16:creationId xmlns:a16="http://schemas.microsoft.com/office/drawing/2014/main" id="{7022C371-9255-44A3-97D4-CE1512B88C5C}"/>
              </a:ext>
            </a:extLst>
          </p:cNvPr>
          <p:cNvSpPr/>
          <p:nvPr/>
        </p:nvSpPr>
        <p:spPr>
          <a:xfrm>
            <a:off x="7582810" y="4265246"/>
            <a:ext cx="365298" cy="1804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EMC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490519" y="397432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07/15-09/15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774875" y="2541334"/>
            <a:ext cx="876538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310166" y="4174650"/>
            <a:ext cx="861273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4" name="Rectangle: Rounded Corners 263">
            <a:extLst>
              <a:ext uri="{FF2B5EF4-FFF2-40B4-BE49-F238E27FC236}">
                <a16:creationId xmlns:a16="http://schemas.microsoft.com/office/drawing/2014/main" id="{BB8258E4-8834-4A61-9139-F5C384B5B879}"/>
              </a:ext>
            </a:extLst>
          </p:cNvPr>
          <p:cNvSpPr/>
          <p:nvPr/>
        </p:nvSpPr>
        <p:spPr>
          <a:xfrm>
            <a:off x="7002097" y="4188253"/>
            <a:ext cx="575272" cy="1795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altLang="zh-CN" sz="7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115" name="Rectangle: Rounded Corners 263">
            <a:extLst>
              <a:ext uri="{FF2B5EF4-FFF2-40B4-BE49-F238E27FC236}">
                <a16:creationId xmlns:a16="http://schemas.microsoft.com/office/drawing/2014/main" id="{18FA2F67-5107-4A9C-A9B1-A77D7756E3F8}"/>
              </a:ext>
            </a:extLst>
          </p:cNvPr>
          <p:cNvSpPr/>
          <p:nvPr/>
        </p:nvSpPr>
        <p:spPr>
          <a:xfrm>
            <a:off x="6288335" y="2552527"/>
            <a:ext cx="502299" cy="1974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>
            <a:off x="716106" y="1055151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102607" y="1175049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7051950" y="1691818"/>
            <a:ext cx="57606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06/13</a:t>
            </a:r>
            <a:endParaRPr lang="en-US" dirty="0"/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572855" y="1189886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64942" y="151271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07/11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912227" y="1162349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9278" y="1500478"/>
            <a:ext cx="69703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08/10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流程图: 决策 47">
            <a:extLst>
              <a:ext uri="{FF2B5EF4-FFF2-40B4-BE49-F238E27FC236}">
                <a16:creationId xmlns:a16="http://schemas.microsoft.com/office/drawing/2014/main" id="{D0629064-6734-49C2-9B61-6EB11EBC658D}"/>
              </a:ext>
            </a:extLst>
          </p:cNvPr>
          <p:cNvSpPr/>
          <p:nvPr/>
        </p:nvSpPr>
        <p:spPr>
          <a:xfrm>
            <a:off x="8664702" y="1162349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622068" y="1498828"/>
            <a:ext cx="633670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sngStrike" cap="none" spc="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11/02</a:t>
            </a:r>
            <a:endParaRPr lang="en-US" dirty="0"/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341496" y="1181057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81366" y="1667287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01/05</a:t>
            </a:r>
            <a:endParaRPr lang="en-US" dirty="0"/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598901" y="1170390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484630" y="1545280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02/01</a:t>
            </a:r>
            <a:endParaRPr lang="en-US" dirty="0"/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986070" y="1170390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909900" y="1545280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03/01</a:t>
            </a:r>
            <a:endParaRPr lang="en-US" dirty="0"/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2000596" y="1171272"/>
            <a:ext cx="580137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9A2BBE6F-2277-472E-894F-054D28E846ED}"/>
              </a:ext>
            </a:extLst>
          </p:cNvPr>
          <p:cNvSpPr txBox="1"/>
          <p:nvPr/>
        </p:nvSpPr>
        <p:spPr>
          <a:xfrm>
            <a:off x="1840608" y="1492893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03/05</a:t>
            </a:r>
            <a:endParaRPr lang="en-US" dirty="0"/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46229" y="1161540"/>
            <a:ext cx="569624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2CCFF9D5-FA12-4DC9-A505-5D29B5BB7990}"/>
              </a:ext>
            </a:extLst>
          </p:cNvPr>
          <p:cNvSpPr txBox="1"/>
          <p:nvPr/>
        </p:nvSpPr>
        <p:spPr>
          <a:xfrm>
            <a:off x="2832423" y="1544124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06/16</a:t>
            </a:r>
            <a:endParaRPr lang="en-US" dirty="0"/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436982" y="1165113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276994" y="1547697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07/14</a:t>
            </a:r>
            <a:endParaRPr lang="en-US" dirty="0"/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874587" y="1165334"/>
            <a:ext cx="523441" cy="3506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lang="zh-CN" altLang="en-US" sz="900" b="1" dirty="0">
              <a:solidFill>
                <a:srgbClr val="00264E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14599" y="1547918"/>
            <a:ext cx="84341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08/20</a:t>
            </a:r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530455" y="2853770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 plan</a:t>
            </a:r>
            <a:endParaRPr kumimoji="0" lang="en-US" sz="1050" b="1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69189" y="4623212"/>
            <a:ext cx="1438135" cy="27930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  <a:endParaRPr kumimoji="0" lang="en-US" sz="1050" b="1" i="0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70DF0547-65A6-46C1-93AA-5DE77B93F710}"/>
              </a:ext>
            </a:extLst>
          </p:cNvPr>
          <p:cNvSpPr txBox="1"/>
          <p:nvPr/>
        </p:nvSpPr>
        <p:spPr>
          <a:xfrm>
            <a:off x="5112592" y="3326778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R10 </a:t>
            </a:r>
            <a:r>
              <a:rPr lang="en-US" dirty="0">
                <a:solidFill>
                  <a:srgbClr val="002060"/>
                </a:solidFill>
              </a:rPr>
              <a:t>12/15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DCV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6793994" y="2548515"/>
            <a:ext cx="938301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188" name="Rectangle: Rounded Corners 263">
            <a:extLst>
              <a:ext uri="{FF2B5EF4-FFF2-40B4-BE49-F238E27FC236}">
                <a16:creationId xmlns:a16="http://schemas.microsoft.com/office/drawing/2014/main" id="{18D34C0E-96BD-46A1-80E5-B1DDE8524F8C}"/>
              </a:ext>
            </a:extLst>
          </p:cNvPr>
          <p:cNvSpPr/>
          <p:nvPr/>
        </p:nvSpPr>
        <p:spPr>
          <a:xfrm>
            <a:off x="6809661" y="2611868"/>
            <a:ext cx="512173" cy="173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EMC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9" name="Rectangle: Rounded Corners 265">
            <a:extLst>
              <a:ext uri="{FF2B5EF4-FFF2-40B4-BE49-F238E27FC236}">
                <a16:creationId xmlns:a16="http://schemas.microsoft.com/office/drawing/2014/main" id="{A66581C7-0A2A-4DB5-A7E5-F64641D77A8C}"/>
              </a:ext>
            </a:extLst>
          </p:cNvPr>
          <p:cNvSpPr/>
          <p:nvPr/>
        </p:nvSpPr>
        <p:spPr>
          <a:xfrm>
            <a:off x="8537332" y="2734234"/>
            <a:ext cx="237202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56200" y="4193383"/>
            <a:ext cx="925191" cy="171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Env. DV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88E982E8-B963-4A35-BA17-110A77023356}"/>
              </a:ext>
            </a:extLst>
          </p:cNvPr>
          <p:cNvSpPr/>
          <p:nvPr/>
        </p:nvSpPr>
        <p:spPr>
          <a:xfrm>
            <a:off x="5498983" y="4182825"/>
            <a:ext cx="539500" cy="1836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88FE6-251E-4FC0-80EA-B250345207E1}"/>
              </a:ext>
            </a:extLst>
          </p:cNvPr>
          <p:cNvSpPr/>
          <p:nvPr/>
        </p:nvSpPr>
        <p:spPr>
          <a:xfrm>
            <a:off x="4886438" y="5700913"/>
            <a:ext cx="1463040" cy="457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defRPr/>
            </a:pPr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Critical DV and R10 DCV SW 7wks gap to DCV MRD and 3wks to DCV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6647563" y="5700913"/>
            <a:ext cx="1463040" cy="457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Vehicle and component DV</a:t>
            </a:r>
          </a:p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test and sign-off 7wks to PEC/FEC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88F355C-B554-4304-B8D0-DB33B7D68302}"/>
              </a:ext>
            </a:extLst>
          </p:cNvPr>
          <p:cNvSpPr/>
          <p:nvPr/>
        </p:nvSpPr>
        <p:spPr>
          <a:xfrm>
            <a:off x="8221195" y="5700913"/>
            <a:ext cx="1463040" cy="457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PSW 6wks gap to PP (TBD)</a:t>
            </a:r>
          </a:p>
          <a:p>
            <a:endParaRPr lang="en-US" altLang="zh-CN" sz="800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r>
              <a:rPr lang="en-US" altLang="zh-CN" sz="800" dirty="0">
                <a:solidFill>
                  <a:srgbClr val="FF0000"/>
                </a:solidFill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5875376" y="2948770"/>
            <a:ext cx="1360008" cy="156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048552" y="4635312"/>
            <a:ext cx="1737315" cy="1732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1096894" y="4069520"/>
            <a:ext cx="1352411" cy="369332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&amp;Validation</a:t>
            </a:r>
            <a:endParaRPr lang="en-US" sz="9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29751" y="4380173"/>
            <a:ext cx="328316" cy="1753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800" b="1" dirty="0">
                <a:solidFill>
                  <a:srgbClr val="00264E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703390" y="1511935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1/19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4964708" y="1507274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12/22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Star: 5 Points 233">
            <a:extLst>
              <a:ext uri="{FF2B5EF4-FFF2-40B4-BE49-F238E27FC236}">
                <a16:creationId xmlns:a16="http://schemas.microsoft.com/office/drawing/2014/main" id="{4E0F95F4-CC22-48E9-827D-D644CA8D14E0}"/>
              </a:ext>
            </a:extLst>
          </p:cNvPr>
          <p:cNvSpPr/>
          <p:nvPr/>
        </p:nvSpPr>
        <p:spPr>
          <a:xfrm>
            <a:off x="5313063" y="31677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635009" y="5497171"/>
            <a:ext cx="495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557345" y="5278622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0" name="Rectangle: Rounded Corners 263">
            <a:extLst>
              <a:ext uri="{FF2B5EF4-FFF2-40B4-BE49-F238E27FC236}">
                <a16:creationId xmlns:a16="http://schemas.microsoft.com/office/drawing/2014/main" id="{DD636545-AB76-4794-BF1F-BEEFB9686694}"/>
              </a:ext>
            </a:extLst>
          </p:cNvPr>
          <p:cNvSpPr/>
          <p:nvPr/>
        </p:nvSpPr>
        <p:spPr>
          <a:xfrm>
            <a:off x="4872333" y="6237009"/>
            <a:ext cx="4076643" cy="491779"/>
          </a:xfrm>
          <a:prstGeom prst="roundRect">
            <a:avLst>
              <a:gd name="adj" fmla="val 7798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 (Speed, PRND, Fuel, </a:t>
            </a:r>
            <a:r>
              <a:rPr lang="en-US" sz="800" dirty="0" err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Tailtale</a:t>
            </a:r>
            <a:r>
              <a:rPr lang="en-US" sz="8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RVC, Climate, ESP/ADAS setting) /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Component EMC / </a:t>
            </a:r>
            <a:r>
              <a:rPr lang="en-US" sz="8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Component thermal / 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High/Low temperature operation / Key off load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5F059A-C997-4AA2-97C5-015BFC8F0D94}"/>
              </a:ext>
            </a:extLst>
          </p:cNvPr>
          <p:cNvSpPr/>
          <p:nvPr/>
        </p:nvSpPr>
        <p:spPr>
          <a:xfrm>
            <a:off x="8102060" y="3947752"/>
            <a:ext cx="54214" cy="45719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DD520CE-AB2C-4BAD-8418-950E6268055E}"/>
              </a:ext>
            </a:extLst>
          </p:cNvPr>
          <p:cNvSpPr/>
          <p:nvPr/>
        </p:nvSpPr>
        <p:spPr>
          <a:xfrm>
            <a:off x="8316680" y="3948369"/>
            <a:ext cx="54214" cy="45719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6749072" y="1515801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trike="sngStrike" dirty="0">
                <a:solidFill>
                  <a:schemeClr val="bg1">
                    <a:lumMod val="85000"/>
                  </a:schemeClr>
                </a:solidFill>
              </a:rPr>
              <a:t>05/30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607103" y="16803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07/25</a:t>
            </a:r>
            <a:endParaRPr lang="en-US" dirty="0"/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935481" y="1675672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08/24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7B998A-7C4E-42BC-ADD4-66CE3E04F137}"/>
              </a:ext>
            </a:extLst>
          </p:cNvPr>
          <p:cNvCxnSpPr>
            <a:cxnSpLocks/>
          </p:cNvCxnSpPr>
          <p:nvPr/>
        </p:nvCxnSpPr>
        <p:spPr>
          <a:xfrm>
            <a:off x="7746338" y="1500993"/>
            <a:ext cx="0" cy="2253765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1" name="Rectangle: Rounded Corners 263">
            <a:extLst>
              <a:ext uri="{FF2B5EF4-FFF2-40B4-BE49-F238E27FC236}">
                <a16:creationId xmlns:a16="http://schemas.microsoft.com/office/drawing/2014/main" id="{30765EA5-39E8-4C3B-BAED-F6998913EBB9}"/>
              </a:ext>
            </a:extLst>
          </p:cNvPr>
          <p:cNvSpPr/>
          <p:nvPr/>
        </p:nvSpPr>
        <p:spPr>
          <a:xfrm>
            <a:off x="7249517" y="2946216"/>
            <a:ext cx="512173" cy="156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2" name="Rectangle: Rounded Corners 263">
            <a:extLst>
              <a:ext uri="{FF2B5EF4-FFF2-40B4-BE49-F238E27FC236}">
                <a16:creationId xmlns:a16="http://schemas.microsoft.com/office/drawing/2014/main" id="{510A2166-1559-464D-B4EE-4F4261BCF99A}"/>
              </a:ext>
            </a:extLst>
          </p:cNvPr>
          <p:cNvSpPr/>
          <p:nvPr/>
        </p:nvSpPr>
        <p:spPr>
          <a:xfrm>
            <a:off x="7819619" y="4634350"/>
            <a:ext cx="443297" cy="1447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259877" y="4865518"/>
            <a:ext cx="603171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735438" y="4900935"/>
            <a:ext cx="88599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 </a:t>
            </a:r>
            <a:r>
              <a:rPr lang="en-US" altLang="zh-CN" sz="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(TBD)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0177" y="1675837"/>
            <a:ext cx="69703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11/09</a:t>
            </a:r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387296" y="5108987"/>
            <a:ext cx="3722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879038" y="5113897"/>
            <a:ext cx="396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FF22EC-BF93-437B-B1DC-5A53AC4A167F}"/>
              </a:ext>
            </a:extLst>
          </p:cNvPr>
          <p:cNvSpPr/>
          <p:nvPr/>
        </p:nvSpPr>
        <p:spPr>
          <a:xfrm rot="16200000">
            <a:off x="576067" y="1394405"/>
            <a:ext cx="430887" cy="128025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0865174F-93E6-4721-9F58-81E85443A076}"/>
              </a:ext>
            </a:extLst>
          </p:cNvPr>
          <p:cNvSpPr/>
          <p:nvPr/>
        </p:nvSpPr>
        <p:spPr>
          <a:xfrm>
            <a:off x="1271212" y="1044658"/>
            <a:ext cx="10521044" cy="951267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CB22B1-D050-463A-A12A-99C0D10BF10F}"/>
              </a:ext>
            </a:extLst>
          </p:cNvPr>
          <p:cNvGrpSpPr/>
          <p:nvPr/>
        </p:nvGrpSpPr>
        <p:grpSpPr>
          <a:xfrm>
            <a:off x="3243138" y="2016561"/>
            <a:ext cx="676640" cy="412866"/>
            <a:chOff x="2151714" y="1816536"/>
            <a:chExt cx="676640" cy="412866"/>
          </a:xfrm>
        </p:grpSpPr>
        <p:sp>
          <p:nvSpPr>
            <p:cNvPr id="145" name="Star: 4 Points 144">
              <a:extLst>
                <a:ext uri="{FF2B5EF4-FFF2-40B4-BE49-F238E27FC236}">
                  <a16:creationId xmlns:a16="http://schemas.microsoft.com/office/drawing/2014/main" id="{9476C7C6-DDF4-458D-B1CA-58AEEE9605F4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C7CB2F70-2652-4770-9F73-DE9F022A7F78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6/29 VPP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2351881-4C7C-4B75-9F4A-456266CEB550}"/>
              </a:ext>
            </a:extLst>
          </p:cNvPr>
          <p:cNvGrpSpPr/>
          <p:nvPr/>
        </p:nvGrpSpPr>
        <p:grpSpPr>
          <a:xfrm>
            <a:off x="2587448" y="1778436"/>
            <a:ext cx="676640" cy="412866"/>
            <a:chOff x="2151714" y="1816536"/>
            <a:chExt cx="676640" cy="412866"/>
          </a:xfrm>
        </p:grpSpPr>
        <p:sp>
          <p:nvSpPr>
            <p:cNvPr id="149" name="Star: 4 Points 148">
              <a:extLst>
                <a:ext uri="{FF2B5EF4-FFF2-40B4-BE49-F238E27FC236}">
                  <a16:creationId xmlns:a16="http://schemas.microsoft.com/office/drawing/2014/main" id="{903A4453-6DF2-4206-9B42-2A26008316F0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22">
              <a:extLst>
                <a:ext uri="{FF2B5EF4-FFF2-40B4-BE49-F238E27FC236}">
                  <a16:creationId xmlns:a16="http://schemas.microsoft.com/office/drawing/2014/main" id="{442CF5FB-0744-46A3-8753-FA4A5AC569E2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5/5 Group A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4F3CDE-5BDA-49D4-92B4-0831CD2C0FD7}"/>
              </a:ext>
            </a:extLst>
          </p:cNvPr>
          <p:cNvGrpSpPr/>
          <p:nvPr/>
        </p:nvGrpSpPr>
        <p:grpSpPr>
          <a:xfrm>
            <a:off x="2929027" y="1902261"/>
            <a:ext cx="676640" cy="412866"/>
            <a:chOff x="2151714" y="1816536"/>
            <a:chExt cx="676640" cy="412866"/>
          </a:xfrm>
        </p:grpSpPr>
        <p:sp>
          <p:nvSpPr>
            <p:cNvPr id="152" name="Star: 4 Points 151">
              <a:extLst>
                <a:ext uri="{FF2B5EF4-FFF2-40B4-BE49-F238E27FC236}">
                  <a16:creationId xmlns:a16="http://schemas.microsoft.com/office/drawing/2014/main" id="{2D6755AD-5418-4C0C-B4BA-122B6D6CDFA4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FCB1DCC4-3536-4555-9D77-BD78DC74984C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6/16 UPV2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BF6FEE-525F-45F3-B7E7-0149BF1A4CC8}"/>
              </a:ext>
            </a:extLst>
          </p:cNvPr>
          <p:cNvGrpSpPr/>
          <p:nvPr/>
        </p:nvGrpSpPr>
        <p:grpSpPr>
          <a:xfrm>
            <a:off x="2151714" y="1654611"/>
            <a:ext cx="676640" cy="412866"/>
            <a:chOff x="2151714" y="1816536"/>
            <a:chExt cx="676640" cy="412866"/>
          </a:xfrm>
        </p:grpSpPr>
        <p:sp>
          <p:nvSpPr>
            <p:cNvPr id="4" name="Star: 4 Points 3">
              <a:extLst>
                <a:ext uri="{FF2B5EF4-FFF2-40B4-BE49-F238E27FC236}">
                  <a16:creationId xmlns:a16="http://schemas.microsoft.com/office/drawing/2014/main" id="{3F2FBB38-1E34-4725-BAF7-814F5C25C966}"/>
                </a:ext>
              </a:extLst>
            </p:cNvPr>
            <p:cNvSpPr/>
            <p:nvPr/>
          </p:nvSpPr>
          <p:spPr>
            <a:xfrm>
              <a:off x="2406836" y="1816536"/>
              <a:ext cx="182880" cy="182880"/>
            </a:xfrm>
            <a:prstGeom prst="star4">
              <a:avLst/>
            </a:prstGeom>
            <a:solidFill>
              <a:srgbClr val="FFC000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22">
              <a:extLst>
                <a:ext uri="{FF2B5EF4-FFF2-40B4-BE49-F238E27FC236}">
                  <a16:creationId xmlns:a16="http://schemas.microsoft.com/office/drawing/2014/main" id="{592BBA86-782C-415B-B1ED-0674AC73D402}"/>
                </a:ext>
              </a:extLst>
            </p:cNvPr>
            <p:cNvSpPr txBox="1"/>
            <p:nvPr/>
          </p:nvSpPr>
          <p:spPr>
            <a:xfrm>
              <a:off x="2151714" y="202935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1" i="0" u="none" strike="noStrike" cap="none" spc="0" normalizeH="0" baseline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800" dirty="0">
                  <a:solidFill>
                    <a:srgbClr val="0000FF"/>
                  </a:solidFill>
                </a:rPr>
                <a:t>3/30 Hero S</a:t>
              </a:r>
              <a:endParaRPr lang="en-US" sz="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746CA8A-268A-4192-BA4E-66EF5826A14C}"/>
              </a:ext>
            </a:extLst>
          </p:cNvPr>
          <p:cNvSpPr/>
          <p:nvPr/>
        </p:nvSpPr>
        <p:spPr>
          <a:xfrm>
            <a:off x="9858678" y="4461698"/>
            <a:ext cx="2278740" cy="1061415"/>
          </a:xfrm>
          <a:prstGeom prst="borderCallout1">
            <a:avLst>
              <a:gd name="adj1" fmla="val 18750"/>
              <a:gd name="adj2" fmla="val -8333"/>
              <a:gd name="adj3" fmla="val -276796"/>
              <a:gd name="adj4" fmla="val -170463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DCV Opportunity: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R8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CDC module retrofit takes 45 minutes only with control screen, lower vent and floor console disassembled</a:t>
            </a:r>
          </a:p>
        </p:txBody>
      </p:sp>
      <p:sp>
        <p:nvSpPr>
          <p:cNvPr id="163" name="Callout: Line 162">
            <a:extLst>
              <a:ext uri="{FF2B5EF4-FFF2-40B4-BE49-F238E27FC236}">
                <a16:creationId xmlns:a16="http://schemas.microsoft.com/office/drawing/2014/main" id="{09A8FB73-4E10-45F2-804A-E2D7111A3FE3}"/>
              </a:ext>
            </a:extLst>
          </p:cNvPr>
          <p:cNvSpPr/>
          <p:nvPr/>
        </p:nvSpPr>
        <p:spPr>
          <a:xfrm>
            <a:off x="9858678" y="3048905"/>
            <a:ext cx="2278740" cy="1148680"/>
          </a:xfrm>
          <a:prstGeom prst="borderCallout1">
            <a:avLst>
              <a:gd name="adj1" fmla="val 18750"/>
              <a:gd name="adj2" fmla="val -8333"/>
              <a:gd name="adj3" fmla="val -147480"/>
              <a:gd name="adj4" fmla="val -157814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 Test Impact &amp; Opp.: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discussion with calibration to align the containment plan if defer 4 Cal. DCVs 1wk with right level HW &amp; SW </a:t>
            </a:r>
          </a:p>
        </p:txBody>
      </p:sp>
      <p:sp>
        <p:nvSpPr>
          <p:cNvPr id="164" name="Callout: Line 163">
            <a:extLst>
              <a:ext uri="{FF2B5EF4-FFF2-40B4-BE49-F238E27FC236}">
                <a16:creationId xmlns:a16="http://schemas.microsoft.com/office/drawing/2014/main" id="{44B50001-1262-4135-AC3D-CFCC28A6F232}"/>
              </a:ext>
            </a:extLst>
          </p:cNvPr>
          <p:cNvSpPr/>
          <p:nvPr/>
        </p:nvSpPr>
        <p:spPr>
          <a:xfrm>
            <a:off x="9858678" y="2238015"/>
            <a:ext cx="2278740" cy="546778"/>
          </a:xfrm>
          <a:prstGeom prst="borderCallout1">
            <a:avLst>
              <a:gd name="adj1" fmla="val 18750"/>
              <a:gd name="adj2" fmla="val -8333"/>
              <a:gd name="adj3" fmla="val -134835"/>
              <a:gd name="adj4" fmla="val -75160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 Opportunity: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tagger SYNC+ HW  &amp; SW 2wks for TT to contain potential DV failure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3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966832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440729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970075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668316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10111382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3171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653246" y="358020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023797" y="35708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3909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3345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691395" y="35850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530189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34462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13.2~15.5 TBD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18573" y="1215339"/>
            <a:ext cx="843415" cy="529293"/>
            <a:chOff x="1727242" y="1217224"/>
            <a:chExt cx="839961" cy="529293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690538" y="1213473"/>
            <a:ext cx="843415" cy="554127"/>
            <a:chOff x="1733731" y="1217224"/>
            <a:chExt cx="839961" cy="554127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063144" y="1218912"/>
            <a:ext cx="843415" cy="521673"/>
            <a:chOff x="1727242" y="1217224"/>
            <a:chExt cx="839961" cy="521673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660733" y="1219133"/>
            <a:ext cx="889170" cy="506433"/>
            <a:chOff x="1886575" y="1217224"/>
            <a:chExt cx="885530" cy="506433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696934" y="1218912"/>
            <a:ext cx="843415" cy="544197"/>
            <a:chOff x="1981661" y="1217224"/>
            <a:chExt cx="839961" cy="544197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7562753" y="1218912"/>
            <a:ext cx="843416" cy="541733"/>
            <a:chOff x="1882053" y="1217224"/>
            <a:chExt cx="839961" cy="541733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8293028" y="1231612"/>
            <a:ext cx="843415" cy="532921"/>
            <a:chOff x="1702551" y="1217224"/>
            <a:chExt cx="839961" cy="532921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4610203" y="1242613"/>
            <a:ext cx="904289" cy="484284"/>
            <a:chOff x="1886575" y="1217224"/>
            <a:chExt cx="900586" cy="484284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8714736" y="1231612"/>
            <a:ext cx="843415" cy="525831"/>
            <a:chOff x="1773554" y="1217224"/>
            <a:chExt cx="839961" cy="525831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6347810" y="1232381"/>
            <a:ext cx="622047" cy="537302"/>
            <a:chOff x="1971949" y="1217224"/>
            <a:chExt cx="619499" cy="537302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2038143" y="1554477"/>
              <a:ext cx="55330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9144533" y="1228663"/>
            <a:ext cx="843415" cy="519403"/>
            <a:chOff x="1855142" y="1217224"/>
            <a:chExt cx="839961" cy="519403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855142" y="15365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7" y="1858281"/>
            <a:ext cx="843415" cy="582633"/>
            <a:chOff x="1727242" y="1217224"/>
            <a:chExt cx="839961" cy="582633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6" y="1846745"/>
            <a:ext cx="843415" cy="582633"/>
            <a:chOff x="1727242" y="1217224"/>
            <a:chExt cx="839961" cy="582633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2" y="1858281"/>
            <a:ext cx="843415" cy="582633"/>
            <a:chOff x="1869532" y="1217224"/>
            <a:chExt cx="839961" cy="582633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2" y="1857482"/>
            <a:ext cx="843415" cy="582633"/>
            <a:chOff x="1869532" y="1217224"/>
            <a:chExt cx="839961" cy="582633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4" y="1859693"/>
            <a:ext cx="843415" cy="582633"/>
            <a:chOff x="1727242" y="1217224"/>
            <a:chExt cx="839961" cy="582633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3" y="1862722"/>
            <a:ext cx="843415" cy="582633"/>
            <a:chOff x="1860046" y="1217224"/>
            <a:chExt cx="839961" cy="582633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983206" y="1863579"/>
            <a:ext cx="902504" cy="582633"/>
            <a:chOff x="1509064" y="1217224"/>
            <a:chExt cx="898808" cy="582633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2061346" y="1864444"/>
            <a:ext cx="843415" cy="582633"/>
            <a:chOff x="1727242" y="1217224"/>
            <a:chExt cx="839961" cy="582633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3145715" y="1864444"/>
            <a:ext cx="843415" cy="582633"/>
            <a:chOff x="1727242" y="1217224"/>
            <a:chExt cx="839961" cy="582633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4154379" y="1853263"/>
            <a:ext cx="843415" cy="582633"/>
            <a:chOff x="1850560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6094923" y="1863425"/>
            <a:ext cx="843415" cy="582633"/>
            <a:chOff x="1822102" y="1217224"/>
            <a:chExt cx="839961" cy="582633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634183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668464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420049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824629" y="1350737"/>
            <a:ext cx="7421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29453" y="2607985"/>
            <a:ext cx="621719" cy="623693"/>
            <a:chOff x="1577172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577172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139634" y="1374217"/>
            <a:ext cx="589414" cy="135785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8399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52906" y="1345077"/>
            <a:ext cx="509950" cy="126468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81874" y="261797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780359" y="2948897"/>
            <a:ext cx="4743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6038039" y="1363985"/>
            <a:ext cx="428617" cy="12539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26839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927514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424560" y="1350516"/>
            <a:ext cx="402422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16546" y="1350516"/>
            <a:ext cx="469592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60381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7048645" y="2939900"/>
            <a:ext cx="515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30465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8040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86630" y="1363216"/>
            <a:ext cx="510025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71496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87622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8273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60003" y="2941071"/>
            <a:ext cx="5167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78182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794983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4"/>
            <a:endCxn id="133" idx="2"/>
          </p:cNvCxnSpPr>
          <p:nvPr/>
        </p:nvCxnSpPr>
        <p:spPr>
          <a:xfrm flipV="1">
            <a:off x="2552564" y="2917485"/>
            <a:ext cx="175550" cy="4164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5" idx="1"/>
            <a:endCxn id="143" idx="3"/>
          </p:cNvCxnSpPr>
          <p:nvPr/>
        </p:nvCxnSpPr>
        <p:spPr>
          <a:xfrm flipV="1">
            <a:off x="4383757" y="2928191"/>
            <a:ext cx="175571" cy="40574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240287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24625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8" idx="0"/>
            <a:endCxn id="194" idx="3"/>
          </p:cNvCxnSpPr>
          <p:nvPr/>
        </p:nvCxnSpPr>
        <p:spPr>
          <a:xfrm flipV="1">
            <a:off x="4853958" y="2930185"/>
            <a:ext cx="180544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83549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2"/>
          </p:cNvCxnSpPr>
          <p:nvPr/>
        </p:nvCxnSpPr>
        <p:spPr>
          <a:xfrm flipV="1">
            <a:off x="5807067" y="2938181"/>
            <a:ext cx="134457" cy="3172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2"/>
          </p:cNvCxnSpPr>
          <p:nvPr/>
        </p:nvCxnSpPr>
        <p:spPr>
          <a:xfrm flipV="1">
            <a:off x="7052197" y="2938140"/>
            <a:ext cx="67834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64" idx="2"/>
          </p:cNvCxnSpPr>
          <p:nvPr/>
        </p:nvCxnSpPr>
        <p:spPr>
          <a:xfrm flipV="1">
            <a:off x="6117997" y="2938140"/>
            <a:ext cx="210048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8566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55289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9"/>
            <a:ext cx="385660" cy="414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46971" y="6554631"/>
            <a:ext cx="151062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Beta(R0-R5)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UE,05/19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Cluster Assets 03/05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97510" y="6345758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635687" y="6547151"/>
            <a:ext cx="79061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DCV1(R6-R9)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271130" y="6526677"/>
            <a:ext cx="69275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DCV3(R10-R11)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TBD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13339" y="6526677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DCV2(R12-R13)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 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-08/20</a:t>
            </a:r>
            <a:endParaRPr lang="en-US" sz="7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08791" y="4080834"/>
            <a:ext cx="204878" cy="226481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95043" y="4080834"/>
            <a:ext cx="17990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17352" y="4080817"/>
            <a:ext cx="1413422" cy="22712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677659" y="4080670"/>
            <a:ext cx="1085914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571861" y="1012537"/>
            <a:ext cx="843415" cy="519967"/>
            <a:chOff x="1773554" y="1217224"/>
            <a:chExt cx="839961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773554" y="155253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97564" y="3847269"/>
            <a:ext cx="1869982" cy="231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315445" y="3853296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80128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65661" y="3847657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01658" y="1009588"/>
            <a:ext cx="843415" cy="513539"/>
            <a:chOff x="1855142" y="1217224"/>
            <a:chExt cx="839961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85514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88068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7" idx="0"/>
          </p:cNvCxnSpPr>
          <p:nvPr/>
        </p:nvCxnSpPr>
        <p:spPr>
          <a:xfrm flipV="1">
            <a:off x="9126429" y="1274218"/>
            <a:ext cx="442668" cy="30315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68164"/>
            <a:ext cx="414723" cy="9224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33464"/>
            <a:ext cx="318132" cy="8569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A@03/10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33296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96788" y="3881555"/>
            <a:ext cx="843415" cy="332462"/>
            <a:chOff x="687522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7522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09/11-1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1/16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638855" y="933211"/>
            <a:ext cx="843416" cy="546133"/>
            <a:chOff x="1733815" y="1217224"/>
            <a:chExt cx="839961" cy="546133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733815" y="157869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564164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3/1-5/31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6944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8753138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8" y="2857405"/>
            <a:ext cx="3247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339113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3951321" y="45904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59687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3502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endCxn id="532" idx="2"/>
          </p:cNvCxnSpPr>
          <p:nvPr/>
        </p:nvCxnSpPr>
        <p:spPr>
          <a:xfrm flipV="1">
            <a:off x="3951615" y="5095607"/>
            <a:ext cx="25462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3628795" y="5095607"/>
            <a:ext cx="26224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58500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760785" y="6080906"/>
            <a:ext cx="1036140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10/15 TBD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05624" y="49528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12458" y="50963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7" idx="2"/>
          </p:cNvCxnSpPr>
          <p:nvPr/>
        </p:nvCxnSpPr>
        <p:spPr>
          <a:xfrm flipV="1">
            <a:off x="4151045" y="5563307"/>
            <a:ext cx="1107811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563307"/>
            <a:ext cx="1133649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563143"/>
            <a:ext cx="28500" cy="28689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108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836641" y="5856382"/>
            <a:ext cx="640642" cy="455810"/>
            <a:chOff x="3166768" y="6229762"/>
            <a:chExt cx="640642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166768" y="6423968"/>
              <a:ext cx="64064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236868" y="5862737"/>
            <a:ext cx="1036140" cy="474371"/>
            <a:chOff x="2109808" y="6223417"/>
            <a:chExt cx="1036140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109808" y="6436184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621" idx="2"/>
          </p:cNvCxnSpPr>
          <p:nvPr/>
        </p:nvCxnSpPr>
        <p:spPr>
          <a:xfrm flipV="1">
            <a:off x="4485977" y="5563143"/>
            <a:ext cx="1081856" cy="2932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1652780" y="5855171"/>
            <a:ext cx="1036140" cy="472399"/>
            <a:chOff x="1652780" y="5855171"/>
            <a:chExt cx="1036140" cy="472399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07/31</a:t>
              </a:r>
            </a:p>
          </p:txBody>
        </p:sp>
      </p:grpSp>
      <p:sp>
        <p:nvSpPr>
          <p:cNvPr id="691" name="Rectangle: Rounded Corners 690">
            <a:extLst>
              <a:ext uri="{FF2B5EF4-FFF2-40B4-BE49-F238E27FC236}">
                <a16:creationId xmlns:a16="http://schemas.microsoft.com/office/drawing/2014/main" id="{D0540D5B-EFA7-44A4-9C1F-807383B89D54}"/>
              </a:ext>
            </a:extLst>
          </p:cNvPr>
          <p:cNvSpPr/>
          <p:nvPr/>
        </p:nvSpPr>
        <p:spPr>
          <a:xfrm>
            <a:off x="2365417" y="5896677"/>
            <a:ext cx="1084378" cy="146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</a:t>
            </a:r>
            <a:r>
              <a:rPr lang="en-US" altLang="zh-CN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Release</a:t>
            </a:r>
            <a:endParaRPr lang="en-US" sz="6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E01B716-A93B-41D1-821E-41B1BB7B1D94}"/>
              </a:ext>
            </a:extLst>
          </p:cNvPr>
          <p:cNvGrpSpPr/>
          <p:nvPr/>
        </p:nvGrpSpPr>
        <p:grpSpPr>
          <a:xfrm>
            <a:off x="606369" y="1089620"/>
            <a:ext cx="666566" cy="434432"/>
            <a:chOff x="672421" y="1461372"/>
            <a:chExt cx="666566" cy="434432"/>
          </a:xfrm>
        </p:grpSpPr>
        <p:sp>
          <p:nvSpPr>
            <p:cNvPr id="359" name="Star: 4 Points 358">
              <a:extLst>
                <a:ext uri="{FF2B5EF4-FFF2-40B4-BE49-F238E27FC236}">
                  <a16:creationId xmlns:a16="http://schemas.microsoft.com/office/drawing/2014/main" id="{5544BB8D-4507-44BB-B5EC-5899650F7559}"/>
                </a:ext>
              </a:extLst>
            </p:cNvPr>
            <p:cNvSpPr/>
            <p:nvPr/>
          </p:nvSpPr>
          <p:spPr>
            <a:xfrm>
              <a:off x="1148422" y="1461372"/>
              <a:ext cx="190565" cy="268028"/>
            </a:xfrm>
            <a:prstGeom prst="star4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2ACCCB5C-3942-4160-80ED-057EF800519A}"/>
                </a:ext>
              </a:extLst>
            </p:cNvPr>
            <p:cNvSpPr/>
            <p:nvPr/>
          </p:nvSpPr>
          <p:spPr>
            <a:xfrm>
              <a:off x="672421" y="1483125"/>
              <a:ext cx="594098" cy="4126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3/15</a:t>
              </a:r>
              <a:endParaRPr lang="zh-CN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8EE813CB-E5F8-4587-BB89-3D7DA3D444C9}"/>
              </a:ext>
            </a:extLst>
          </p:cNvPr>
          <p:cNvGrpSpPr/>
          <p:nvPr/>
        </p:nvGrpSpPr>
        <p:grpSpPr>
          <a:xfrm>
            <a:off x="582841" y="2804601"/>
            <a:ext cx="666566" cy="434432"/>
            <a:chOff x="672421" y="1461372"/>
            <a:chExt cx="666566" cy="434432"/>
          </a:xfrm>
        </p:grpSpPr>
        <p:sp>
          <p:nvSpPr>
            <p:cNvPr id="363" name="Star: 4 Points 362">
              <a:extLst>
                <a:ext uri="{FF2B5EF4-FFF2-40B4-BE49-F238E27FC236}">
                  <a16:creationId xmlns:a16="http://schemas.microsoft.com/office/drawing/2014/main" id="{F4663006-522F-488D-A265-5D865BB0DE97}"/>
                </a:ext>
              </a:extLst>
            </p:cNvPr>
            <p:cNvSpPr/>
            <p:nvPr/>
          </p:nvSpPr>
          <p:spPr>
            <a:xfrm>
              <a:off x="1148422" y="1461372"/>
              <a:ext cx="190565" cy="268028"/>
            </a:xfrm>
            <a:prstGeom prst="star4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67022BBA-0632-47E1-ABBF-D52EF3ABED93}"/>
                </a:ext>
              </a:extLst>
            </p:cNvPr>
            <p:cNvSpPr/>
            <p:nvPr/>
          </p:nvSpPr>
          <p:spPr>
            <a:xfrm>
              <a:off x="672421" y="1483125"/>
              <a:ext cx="594098" cy="4126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3/15</a:t>
              </a:r>
              <a:endParaRPr lang="zh-CN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5619442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6/24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6985888" y="3557438"/>
            <a:ext cx="843415" cy="314235"/>
            <a:chOff x="5306532" y="3726501"/>
            <a:chExt cx="843415" cy="314235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54086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9/11-10/16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B02D55-83A5-4FD2-9AAE-45BFE5BD39FD}"/>
              </a:ext>
            </a:extLst>
          </p:cNvPr>
          <p:cNvGrpSpPr/>
          <p:nvPr/>
        </p:nvGrpSpPr>
        <p:grpSpPr>
          <a:xfrm>
            <a:off x="2707936" y="6378098"/>
            <a:ext cx="1036140" cy="472399"/>
            <a:chOff x="1652780" y="5855171"/>
            <a:chExt cx="1036140" cy="472399"/>
          </a:xfrm>
        </p:grpSpPr>
        <p:sp>
          <p:nvSpPr>
            <p:cNvPr id="447" name="Star: 5 Points 446">
              <a:extLst>
                <a:ext uri="{FF2B5EF4-FFF2-40B4-BE49-F238E27FC236}">
                  <a16:creationId xmlns:a16="http://schemas.microsoft.com/office/drawing/2014/main" id="{6DDE2B26-B803-4D34-B000-3FF14989EDC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163711DE-A7AD-44A7-A644-A0F1D3199C39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4">
                      <a:lumMod val="10000"/>
                    </a:schemeClr>
                  </a:solidFill>
                </a:rPr>
                <a:t>PoC</a:t>
              </a: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 UI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09/30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3441143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ED7B40F8-FDEF-417F-A9F0-090289054E5A}"/>
              </a:ext>
            </a:extLst>
          </p:cNvPr>
          <p:cNvCxnSpPr>
            <a:cxnSpLocks/>
            <a:stCxn id="452" idx="0"/>
            <a:endCxn id="595" idx="2"/>
          </p:cNvCxnSpPr>
          <p:nvPr/>
        </p:nvCxnSpPr>
        <p:spPr>
          <a:xfrm flipV="1">
            <a:off x="3803763" y="5563307"/>
            <a:ext cx="1139712" cy="7996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189314" y="5849917"/>
            <a:ext cx="1036140" cy="472399"/>
            <a:chOff x="1453273" y="5855171"/>
            <a:chExt cx="1036140" cy="472399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453273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System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06/M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16329" y="956375"/>
            <a:ext cx="843415" cy="528676"/>
            <a:chOff x="1672848" y="1217224"/>
            <a:chExt cx="839961" cy="528676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672848" y="156124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361699" y="3775591"/>
            <a:ext cx="682364" cy="607147"/>
            <a:chOff x="1264945" y="1704838"/>
            <a:chExt cx="682364" cy="607147"/>
          </a:xfrm>
        </p:grpSpPr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FROZEN</a:t>
              </a:r>
            </a:p>
            <a:p>
              <a:r>
                <a:rPr lang="en-US" altLang="zh-CN" sz="700" dirty="0"/>
                <a:t>8/15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1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961879" y="1608192"/>
            <a:ext cx="824042" cy="590521"/>
            <a:chOff x="1123267" y="1704838"/>
            <a:chExt cx="824042" cy="590521"/>
          </a:xfrm>
        </p:grpSpPr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123267" y="1895256"/>
              <a:ext cx="82404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Request Frozen</a:t>
              </a:r>
            </a:p>
            <a:p>
              <a:r>
                <a:rPr lang="en-US" altLang="zh-CN" sz="700" dirty="0"/>
                <a:t>7/13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727336" y="1586546"/>
            <a:ext cx="824042" cy="590521"/>
            <a:chOff x="1123267" y="1704838"/>
            <a:chExt cx="824042" cy="590521"/>
          </a:xfrm>
        </p:grpSpPr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123267" y="1895256"/>
              <a:ext cx="82404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HW Request Frozen</a:t>
              </a:r>
            </a:p>
            <a:p>
              <a:r>
                <a:rPr lang="en-US" altLang="zh-CN" sz="700" dirty="0"/>
                <a:t>6/11</a:t>
              </a:r>
              <a:endParaRPr lang="zh-CN" altLang="en-US" sz="700" dirty="0"/>
            </a:p>
          </p:txBody>
        </p:sp>
      </p:grp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967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533507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271814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6296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11/10/2021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TP3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- 3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1/17/2023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3624</Words>
  <Application>Microsoft Office PowerPoint</Application>
  <PresentationFormat>Widescreen</PresentationFormat>
  <Paragraphs>2091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 </vt:lpstr>
      <vt:lpstr>CX788 SYNC+/AR-HUD/Display Draft Plan A@03/10  </vt:lpstr>
      <vt:lpstr>CX788 HUD Plan Draft A/B @03/03  </vt:lpstr>
      <vt:lpstr>CDX747 SW Release Plan @03/12  </vt:lpstr>
      <vt:lpstr>U611MCA SW Release Plan @03/12 </vt:lpstr>
      <vt:lpstr>Phase5 SYNC+ Timeline</vt:lpstr>
      <vt:lpstr>CDX707 SW Release Requirement for MRD</vt:lpstr>
      <vt:lpstr>Backup material</vt:lpstr>
      <vt:lpstr>CDX707 Hardware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416</cp:revision>
  <cp:lastPrinted>2019-07-19T08:55:20Z</cp:lastPrinted>
  <dcterms:created xsi:type="dcterms:W3CDTF">2019-07-11T00:48:49Z</dcterms:created>
  <dcterms:modified xsi:type="dcterms:W3CDTF">2021-03-19T02:30:00Z</dcterms:modified>
</cp:coreProperties>
</file>