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7"/>
  </p:notesMasterIdLst>
  <p:handoutMasterIdLst>
    <p:handoutMasterId r:id="rId28"/>
  </p:handoutMasterIdLst>
  <p:sldIdLst>
    <p:sldId id="262" r:id="rId6"/>
    <p:sldId id="313" r:id="rId7"/>
    <p:sldId id="2146847690" r:id="rId8"/>
    <p:sldId id="438" r:id="rId9"/>
    <p:sldId id="2146847681" r:id="rId10"/>
    <p:sldId id="2146847688" r:id="rId11"/>
    <p:sldId id="1986357431" r:id="rId12"/>
    <p:sldId id="1986357419" r:id="rId13"/>
    <p:sldId id="1986357427" r:id="rId14"/>
    <p:sldId id="1986357428" r:id="rId15"/>
    <p:sldId id="432" r:id="rId16"/>
    <p:sldId id="1095" r:id="rId17"/>
    <p:sldId id="2146847689" r:id="rId18"/>
    <p:sldId id="2146847678" r:id="rId19"/>
    <p:sldId id="2146847677" r:id="rId20"/>
    <p:sldId id="2146847676" r:id="rId21"/>
    <p:sldId id="1883" r:id="rId22"/>
    <p:sldId id="263" r:id="rId23"/>
    <p:sldId id="2144867977" r:id="rId24"/>
    <p:sldId id="1986357426" r:id="rId25"/>
    <p:sldId id="1986357402" r:id="rId2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17" autoAdjust="0"/>
    <p:restoredTop sz="95118" autoAdjust="0"/>
  </p:normalViewPr>
  <p:slideViewPr>
    <p:cSldViewPr snapToGrid="0">
      <p:cViewPr varScale="1">
        <p:scale>
          <a:sx n="72" d="100"/>
          <a:sy n="72" d="100"/>
        </p:scale>
        <p:origin x="1002" y="66"/>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F30546BA-695B-4739-B190-F405CA2DFEC5}" type="datetimeFigureOut">
              <a:rPr lang="en-US" smtClean="0"/>
              <a:t>9/10/2021</a:t>
            </a:fld>
            <a:endParaRPr lang="en-US"/>
          </a:p>
        </p:txBody>
      </p:sp>
      <p:sp>
        <p:nvSpPr>
          <p:cNvPr id="4" name="Footer Placeholder 3"/>
          <p:cNvSpPr>
            <a:spLocks noGrp="1"/>
          </p:cNvSpPr>
          <p:nvPr>
            <p:ph type="ftr" sz="quarter" idx="2"/>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11"/>
            <a:ext cx="3076363" cy="513507"/>
          </a:xfrm>
          <a:prstGeom prst="rect">
            <a:avLst/>
          </a:prstGeom>
        </p:spPr>
        <p:txBody>
          <a:bodyPr vert="horz" lIns="99075" tIns="49538" rIns="99075" bIns="49538" rtlCol="0" anchor="b"/>
          <a:lstStyle>
            <a:lvl1pPr algn="r">
              <a:defRPr sz="13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vl1pPr>
          </a:lstStyle>
          <a:p>
            <a:fld id="{8FA15740-AD31-4744-829C-56BC92AB9E27}" type="datetimeFigureOut">
              <a:rPr lang="en-US" smtClean="0"/>
              <a:t>9/10/2021</a:t>
            </a:fld>
            <a:endParaRPr lang="en-US"/>
          </a:p>
        </p:txBody>
      </p:sp>
      <p:sp>
        <p:nvSpPr>
          <p:cNvPr id="4" name="Slide Image Placeholder 3"/>
          <p:cNvSpPr>
            <a:spLocks noGrp="1" noRot="1" noChangeAspect="1"/>
          </p:cNvSpPr>
          <p:nvPr>
            <p:ph type="sldImg" idx="2"/>
          </p:nvPr>
        </p:nvSpPr>
        <p:spPr>
          <a:xfrm>
            <a:off x="479425" y="1279525"/>
            <a:ext cx="6142038"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11"/>
            <a:ext cx="3076363" cy="513507"/>
          </a:xfrm>
          <a:prstGeom prst="rect">
            <a:avLst/>
          </a:prstGeom>
        </p:spPr>
        <p:txBody>
          <a:bodyPr vert="horz" lIns="99075" tIns="49538" rIns="99075" bIns="49538" rtlCol="0" anchor="b"/>
          <a:lstStyle>
            <a:lvl1pPr algn="r">
              <a:defRPr sz="13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400" y="112713"/>
            <a:ext cx="7577138" cy="42624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90752"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90752" rtl="0" eaLnBrk="1" fontAlgn="auto" latinLnBrk="0" hangingPunct="1">
                <a:lnSpc>
                  <a:spcPct val="100000"/>
                </a:lnSpc>
                <a:spcBef>
                  <a:spcPts val="0"/>
                </a:spcBef>
                <a:spcAft>
                  <a:spcPts val="0"/>
                </a:spcAft>
                <a:buClrTx/>
                <a:buSzTx/>
                <a:buFontTx/>
                <a:buNone/>
                <a:tabLst/>
                <a:defRPr/>
              </a:pPr>
              <a:t>1</a:t>
            </a:fld>
            <a:endPar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75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402058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9</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20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17</a:t>
            </a:fld>
            <a:endParaRPr lang="en-US"/>
          </a:p>
        </p:txBody>
      </p:sp>
    </p:spTree>
    <p:extLst>
      <p:ext uri="{BB962C8B-B14F-4D97-AF65-F5344CB8AC3E}">
        <p14:creationId xmlns:p14="http://schemas.microsoft.com/office/powerpoint/2010/main" val="1505981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9/10/2021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9/10/2021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3" y="1818767"/>
            <a:ext cx="3829432"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264E">
                    <a:lumMod val="75000"/>
                    <a:lumOff val="25000"/>
                  </a:srgbClr>
                </a:solidFill>
              </a:rPr>
              <a:t>Roger Xu, </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Sept.10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a:effectLst/>
                        </a:rPr>
                        <a:t>DCV 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a:effectLst/>
                        </a:rPr>
                        <a:t>DCV 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a:effectLst/>
                        </a:rPr>
                        <a:t>DCV 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a:effectLst/>
                        </a:rPr>
                        <a:t>R00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a:effectLst/>
                        </a:rPr>
                        <a:t>R04</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a:effectLst/>
                        </a:rPr>
                        <a:t>R05</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TT MRD - 3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a:effectLst/>
                        </a:rPr>
                        <a:t>R06</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a:effectLst/>
                        </a:rPr>
                        <a:t>R07</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4275632991"/>
              </p:ext>
            </p:extLst>
          </p:nvPr>
        </p:nvGraphicFramePr>
        <p:xfrm>
          <a:off x="1785257" y="667657"/>
          <a:ext cx="8521700" cy="3111864"/>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7714">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a:effectLst/>
                        </a:rPr>
                        <a:t>TPB</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TPV BB and TPV T&amp;C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TDC</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4094">
                <a:tc>
                  <a:txBody>
                    <a:bodyPr/>
                    <a:lstStyle/>
                    <a:p>
                      <a:pPr marL="0" algn="ctr" defTabSz="914400" rtl="0" eaLnBrk="1" fontAlgn="ctr" latinLnBrk="0" hangingPunct="1"/>
                      <a:r>
                        <a:rPr lang="en-US" sz="1000" u="none" strike="noStrike" kern="1200" dirty="0">
                          <a:effectLst/>
                        </a:rPr>
                        <a:t>DCV 0</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&lt;DCV BB&gt; MRD and HiL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dirty="0">
                          <a:effectLst/>
                        </a:rPr>
                        <a:t>DCV 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- 2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a:effectLst/>
                        </a:rPr>
                        <a:t>DCV 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2/25/2022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a:effectLst/>
                        </a:rPr>
                        <a:t>R00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5/2/2022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a:effectLst/>
                        </a:rPr>
                        <a:t>R04</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FEC - 6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6/13/2022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a:effectLst/>
                        </a:rPr>
                        <a:t>R05</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TT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8/2/2022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a:effectLst/>
                        </a:rPr>
                        <a:t>R06</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9/26/2022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a:effectLst/>
                        </a:rPr>
                        <a:t>R07</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1/4/2023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40849" y="2632011"/>
            <a:ext cx="11788299" cy="798360"/>
            <a:chOff x="237808" y="613375"/>
            <a:chExt cx="11716383" cy="798360"/>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487065" y="162865"/>
            <a:ext cx="11837607" cy="579120"/>
          </a:xfrm>
        </p:spPr>
        <p:txBody>
          <a:bodyPr anchor="t">
            <a:noAutofit/>
          </a:bodyPr>
          <a:lstStyle/>
          <a:p>
            <a:r>
              <a:rPr lang="en-US" altLang="zh-CN" dirty="0"/>
              <a:t>Phase 5 Vehicles Timeline Between CX788 &amp; Accelerated  VPP</a:t>
            </a:r>
            <a:br>
              <a:rPr lang="zh-CN" altLang="en-US" dirty="0"/>
            </a:br>
            <a:endParaRPr lang="en-US" dirty="0"/>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165567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China Accelerated SW Plan </a:t>
              </a: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a:t>
            </a:r>
          </a:p>
        </p:txBody>
      </p:sp>
      <p:sp>
        <p:nvSpPr>
          <p:cNvPr id="385" name="Star: 5 Points 551">
            <a:extLst>
              <a:ext uri="{FF2B5EF4-FFF2-40B4-BE49-F238E27FC236}">
                <a16:creationId xmlns:a16="http://schemas.microsoft.com/office/drawing/2014/main" id="{6C8C323C-7AC1-4951-8ED1-586A6585C1A4}"/>
              </a:ext>
            </a:extLst>
          </p:cNvPr>
          <p:cNvSpPr/>
          <p:nvPr/>
        </p:nvSpPr>
        <p:spPr>
          <a:xfrm>
            <a:off x="9378661" y="1252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流程图: 决策 47">
            <a:extLst>
              <a:ext uri="{FF2B5EF4-FFF2-40B4-BE49-F238E27FC236}">
                <a16:creationId xmlns:a16="http://schemas.microsoft.com/office/drawing/2014/main" id="{B9AD754A-C85B-4127-9403-CCBDB4B519D5}"/>
              </a:ext>
            </a:extLst>
          </p:cNvPr>
          <p:cNvSpPr/>
          <p:nvPr/>
        </p:nvSpPr>
        <p:spPr>
          <a:xfrm>
            <a:off x="6779041" y="3243072"/>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2" name="流程图: 决策 47">
            <a:extLst>
              <a:ext uri="{FF2B5EF4-FFF2-40B4-BE49-F238E27FC236}">
                <a16:creationId xmlns:a16="http://schemas.microsoft.com/office/drawing/2014/main" id="{C147B4E5-815A-4B62-95AD-A8B6E3D98BE7}"/>
              </a:ext>
            </a:extLst>
          </p:cNvPr>
          <p:cNvSpPr/>
          <p:nvPr/>
        </p:nvSpPr>
        <p:spPr>
          <a:xfrm>
            <a:off x="11281142" y="3243072"/>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94" name="TextBox 22">
            <a:extLst>
              <a:ext uri="{FF2B5EF4-FFF2-40B4-BE49-F238E27FC236}">
                <a16:creationId xmlns:a16="http://schemas.microsoft.com/office/drawing/2014/main" id="{73946EF6-4E74-439E-A476-BA907D45BE5A}"/>
              </a:ext>
            </a:extLst>
          </p:cNvPr>
          <p:cNvSpPr txBox="1"/>
          <p:nvPr/>
        </p:nvSpPr>
        <p:spPr>
          <a:xfrm>
            <a:off x="906683" y="3010791"/>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395" name="Star: 5 Points 551">
            <a:extLst>
              <a:ext uri="{FF2B5EF4-FFF2-40B4-BE49-F238E27FC236}">
                <a16:creationId xmlns:a16="http://schemas.microsoft.com/office/drawing/2014/main" id="{8919DCB4-0676-4259-A6E4-9F81DEB5E929}"/>
              </a:ext>
            </a:extLst>
          </p:cNvPr>
          <p:cNvSpPr/>
          <p:nvPr/>
        </p:nvSpPr>
        <p:spPr>
          <a:xfrm>
            <a:off x="1251391" y="329949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6" name="TextBox 22">
            <a:extLst>
              <a:ext uri="{FF2B5EF4-FFF2-40B4-BE49-F238E27FC236}">
                <a16:creationId xmlns:a16="http://schemas.microsoft.com/office/drawing/2014/main" id="{553ED0FD-B215-43E5-99B2-920C8789EF40}"/>
              </a:ext>
            </a:extLst>
          </p:cNvPr>
          <p:cNvSpPr txBox="1"/>
          <p:nvPr/>
        </p:nvSpPr>
        <p:spPr>
          <a:xfrm>
            <a:off x="11029036" y="359438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397" name="TextBox 22">
            <a:extLst>
              <a:ext uri="{FF2B5EF4-FFF2-40B4-BE49-F238E27FC236}">
                <a16:creationId xmlns:a16="http://schemas.microsoft.com/office/drawing/2014/main" id="{9A36D3B5-A8A0-43F1-A642-12A10E3BC5D3}"/>
              </a:ext>
            </a:extLst>
          </p:cNvPr>
          <p:cNvSpPr txBox="1"/>
          <p:nvPr/>
        </p:nvSpPr>
        <p:spPr>
          <a:xfrm>
            <a:off x="6516653" y="360478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398" name="Left Brace 397">
            <a:extLst>
              <a:ext uri="{FF2B5EF4-FFF2-40B4-BE49-F238E27FC236}">
                <a16:creationId xmlns:a16="http://schemas.microsoft.com/office/drawing/2014/main" id="{5FD71ED6-D1B8-424B-ADCA-6B1387FBBFEE}"/>
              </a:ext>
            </a:extLst>
          </p:cNvPr>
          <p:cNvSpPr/>
          <p:nvPr/>
        </p:nvSpPr>
        <p:spPr>
          <a:xfrm rot="5400000">
            <a:off x="6335534" y="-2129390"/>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9" name="TextBox 22">
            <a:extLst>
              <a:ext uri="{FF2B5EF4-FFF2-40B4-BE49-F238E27FC236}">
                <a16:creationId xmlns:a16="http://schemas.microsoft.com/office/drawing/2014/main" id="{B097245D-E1E9-42FC-978F-900D8F888806}"/>
              </a:ext>
            </a:extLst>
          </p:cNvPr>
          <p:cNvSpPr txBox="1"/>
          <p:nvPr/>
        </p:nvSpPr>
        <p:spPr>
          <a:xfrm>
            <a:off x="6399842" y="27130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401" name="TextBox 22">
            <a:extLst>
              <a:ext uri="{FF2B5EF4-FFF2-40B4-BE49-F238E27FC236}">
                <a16:creationId xmlns:a16="http://schemas.microsoft.com/office/drawing/2014/main" id="{ACA41EDE-18AA-4D06-88B9-A72C83F25DA3}"/>
              </a:ext>
            </a:extLst>
          </p:cNvPr>
          <p:cNvSpPr txBox="1"/>
          <p:nvPr/>
        </p:nvSpPr>
        <p:spPr>
          <a:xfrm>
            <a:off x="1991050" y="2972073"/>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402" name="Left Brace 401">
            <a:extLst>
              <a:ext uri="{FF2B5EF4-FFF2-40B4-BE49-F238E27FC236}">
                <a16:creationId xmlns:a16="http://schemas.microsoft.com/office/drawing/2014/main" id="{8F31385E-C3ED-4067-BB17-9BDD2D8AE76A}"/>
              </a:ext>
            </a:extLst>
          </p:cNvPr>
          <p:cNvSpPr/>
          <p:nvPr/>
        </p:nvSpPr>
        <p:spPr>
          <a:xfrm rot="5400000">
            <a:off x="7015663" y="-122240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3" name="TextBox 22">
            <a:extLst>
              <a:ext uri="{FF2B5EF4-FFF2-40B4-BE49-F238E27FC236}">
                <a16:creationId xmlns:a16="http://schemas.microsoft.com/office/drawing/2014/main" id="{10805644-FB69-4F4C-A2B4-4F82E0E079C9}"/>
              </a:ext>
            </a:extLst>
          </p:cNvPr>
          <p:cNvSpPr txBox="1"/>
          <p:nvPr/>
        </p:nvSpPr>
        <p:spPr>
          <a:xfrm>
            <a:off x="6399842" y="295679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404" name="Star: 5 Points 551">
            <a:extLst>
              <a:ext uri="{FF2B5EF4-FFF2-40B4-BE49-F238E27FC236}">
                <a16:creationId xmlns:a16="http://schemas.microsoft.com/office/drawing/2014/main" id="{273B27DE-80B1-4845-B999-C908FF0AFC62}"/>
              </a:ext>
            </a:extLst>
          </p:cNvPr>
          <p:cNvSpPr/>
          <p:nvPr/>
        </p:nvSpPr>
        <p:spPr>
          <a:xfrm>
            <a:off x="5651575" y="331926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405" name="TextBox 22">
            <a:extLst>
              <a:ext uri="{FF2B5EF4-FFF2-40B4-BE49-F238E27FC236}">
                <a16:creationId xmlns:a16="http://schemas.microsoft.com/office/drawing/2014/main" id="{A9651216-C246-45DD-913B-47E48547F602}"/>
              </a:ext>
            </a:extLst>
          </p:cNvPr>
          <p:cNvSpPr txBox="1"/>
          <p:nvPr/>
        </p:nvSpPr>
        <p:spPr>
          <a:xfrm>
            <a:off x="5684727" y="3062321"/>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11/26(HMI Feedback)</a:t>
            </a:r>
          </a:p>
        </p:txBody>
      </p:sp>
      <p:sp>
        <p:nvSpPr>
          <p:cNvPr id="406" name="Rectangle: Rounded Corners 405">
            <a:extLst>
              <a:ext uri="{FF2B5EF4-FFF2-40B4-BE49-F238E27FC236}">
                <a16:creationId xmlns:a16="http://schemas.microsoft.com/office/drawing/2014/main" id="{DB7E2437-3589-45A1-B3BF-2F7322CB8329}"/>
              </a:ext>
            </a:extLst>
          </p:cNvPr>
          <p:cNvSpPr/>
          <p:nvPr/>
        </p:nvSpPr>
        <p:spPr>
          <a:xfrm>
            <a:off x="2745554" y="3302871"/>
            <a:ext cx="29012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14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67" name="Group 466">
            <a:extLst>
              <a:ext uri="{FF2B5EF4-FFF2-40B4-BE49-F238E27FC236}">
                <a16:creationId xmlns:a16="http://schemas.microsoft.com/office/drawing/2014/main" id="{7C8929CD-2BF7-438F-A8A3-6E43D2840249}"/>
              </a:ext>
            </a:extLst>
          </p:cNvPr>
          <p:cNvGrpSpPr/>
          <p:nvPr/>
        </p:nvGrpSpPr>
        <p:grpSpPr>
          <a:xfrm>
            <a:off x="1289440" y="2257010"/>
            <a:ext cx="1126293" cy="517400"/>
            <a:chOff x="0" y="-121929"/>
            <a:chExt cx="4225636" cy="1884917"/>
          </a:xfrm>
        </p:grpSpPr>
        <p:sp>
          <p:nvSpPr>
            <p:cNvPr id="468" name="Rectangle: Rounded Corners 467">
              <a:extLst>
                <a:ext uri="{FF2B5EF4-FFF2-40B4-BE49-F238E27FC236}">
                  <a16:creationId xmlns:a16="http://schemas.microsoft.com/office/drawing/2014/main" id="{FB90BA8D-5FED-458A-A4E7-AF1B29C60803}"/>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69" name="Oval 468">
              <a:extLst>
                <a:ext uri="{FF2B5EF4-FFF2-40B4-BE49-F238E27FC236}">
                  <a16:creationId xmlns:a16="http://schemas.microsoft.com/office/drawing/2014/main" id="{144DA710-CB46-4D3E-BAD8-EEB38B56BFF0}"/>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0" name="Oval 469">
              <a:extLst>
                <a:ext uri="{FF2B5EF4-FFF2-40B4-BE49-F238E27FC236}">
                  <a16:creationId xmlns:a16="http://schemas.microsoft.com/office/drawing/2014/main" id="{C6AF8077-1D43-4343-B6C9-AAFBD0951FF6}"/>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1" name="Rectangle 470">
              <a:extLst>
                <a:ext uri="{FF2B5EF4-FFF2-40B4-BE49-F238E27FC236}">
                  <a16:creationId xmlns:a16="http://schemas.microsoft.com/office/drawing/2014/main" id="{ABBE9EAD-E432-4277-BCF5-AA306297642A}"/>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472" name="Rectangle 471">
              <a:extLst>
                <a:ext uri="{FF2B5EF4-FFF2-40B4-BE49-F238E27FC236}">
                  <a16:creationId xmlns:a16="http://schemas.microsoft.com/office/drawing/2014/main" id="{19400ED6-2149-427D-9058-22548ACB9F33}"/>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473" name="Rectangle 472">
              <a:extLst>
                <a:ext uri="{FF2B5EF4-FFF2-40B4-BE49-F238E27FC236}">
                  <a16:creationId xmlns:a16="http://schemas.microsoft.com/office/drawing/2014/main" id="{F1834DBB-B8B1-4485-A462-F924E9E920E7}"/>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10" name="TextBox 22">
            <a:extLst>
              <a:ext uri="{FF2B5EF4-FFF2-40B4-BE49-F238E27FC236}">
                <a16:creationId xmlns:a16="http://schemas.microsoft.com/office/drawing/2014/main" id="{E6F3E94F-77C8-486A-B0E9-A43ABAA585D2}"/>
              </a:ext>
            </a:extLst>
          </p:cNvPr>
          <p:cNvSpPr txBox="1"/>
          <p:nvPr/>
        </p:nvSpPr>
        <p:spPr>
          <a:xfrm>
            <a:off x="8836679" y="3157107"/>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04/15</a:t>
            </a:r>
          </a:p>
        </p:txBody>
      </p:sp>
      <p:sp>
        <p:nvSpPr>
          <p:cNvPr id="111" name="Star: 5 Points 551">
            <a:extLst>
              <a:ext uri="{FF2B5EF4-FFF2-40B4-BE49-F238E27FC236}">
                <a16:creationId xmlns:a16="http://schemas.microsoft.com/office/drawing/2014/main" id="{FD6C110B-AA74-4930-8C83-F17DB69FD13A}"/>
              </a:ext>
            </a:extLst>
          </p:cNvPr>
          <p:cNvSpPr/>
          <p:nvPr/>
        </p:nvSpPr>
        <p:spPr>
          <a:xfrm>
            <a:off x="9606472" y="32994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13" name="TextBox 22">
            <a:extLst>
              <a:ext uri="{FF2B5EF4-FFF2-40B4-BE49-F238E27FC236}">
                <a16:creationId xmlns:a16="http://schemas.microsoft.com/office/drawing/2014/main" id="{B381D1A5-768E-47FF-9FF3-1AA7BD7059D8}"/>
              </a:ext>
            </a:extLst>
          </p:cNvPr>
          <p:cNvSpPr txBox="1"/>
          <p:nvPr/>
        </p:nvSpPr>
        <p:spPr>
          <a:xfrm>
            <a:off x="10297143" y="4270592"/>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05/04-06/24</a:t>
            </a:r>
          </a:p>
        </p:txBody>
      </p:sp>
      <p:cxnSp>
        <p:nvCxnSpPr>
          <p:cNvPr id="129" name="Connector: Curved 128">
            <a:extLst>
              <a:ext uri="{FF2B5EF4-FFF2-40B4-BE49-F238E27FC236}">
                <a16:creationId xmlns:a16="http://schemas.microsoft.com/office/drawing/2014/main" id="{28436263-C661-4D61-AF45-0FED966182D0}"/>
              </a:ext>
            </a:extLst>
          </p:cNvPr>
          <p:cNvCxnSpPr>
            <a:cxnSpLocks/>
            <a:endCxn id="154" idx="1"/>
          </p:cNvCxnSpPr>
          <p:nvPr/>
        </p:nvCxnSpPr>
        <p:spPr>
          <a:xfrm rot="5400000">
            <a:off x="2479752" y="3656488"/>
            <a:ext cx="350224" cy="46573"/>
          </a:xfrm>
          <a:prstGeom prst="curvedConnector4">
            <a:avLst>
              <a:gd name="adj1" fmla="val 32985"/>
              <a:gd name="adj2" fmla="val 1545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Star: 5 Points 551">
            <a:extLst>
              <a:ext uri="{FF2B5EF4-FFF2-40B4-BE49-F238E27FC236}">
                <a16:creationId xmlns:a16="http://schemas.microsoft.com/office/drawing/2014/main" id="{F63E43BE-A646-4039-81D0-98736763E2D3}"/>
              </a:ext>
            </a:extLst>
          </p:cNvPr>
          <p:cNvSpPr/>
          <p:nvPr/>
        </p:nvSpPr>
        <p:spPr>
          <a:xfrm>
            <a:off x="2520339" y="329949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30" name="TextBox 22">
            <a:extLst>
              <a:ext uri="{FF2B5EF4-FFF2-40B4-BE49-F238E27FC236}">
                <a16:creationId xmlns:a16="http://schemas.microsoft.com/office/drawing/2014/main" id="{26CE4A05-5E42-493C-83EE-46477DC551BD}"/>
              </a:ext>
            </a:extLst>
          </p:cNvPr>
          <p:cNvSpPr txBox="1"/>
          <p:nvPr/>
        </p:nvSpPr>
        <p:spPr>
          <a:xfrm>
            <a:off x="5145779" y="374386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11/31</a:t>
            </a:r>
          </a:p>
        </p:txBody>
      </p:sp>
      <p:sp>
        <p:nvSpPr>
          <p:cNvPr id="132" name="TextBox 22">
            <a:extLst>
              <a:ext uri="{FF2B5EF4-FFF2-40B4-BE49-F238E27FC236}">
                <a16:creationId xmlns:a16="http://schemas.microsoft.com/office/drawing/2014/main" id="{02F2B117-C01D-459E-9689-C5FCCB5F63B0}"/>
              </a:ext>
            </a:extLst>
          </p:cNvPr>
          <p:cNvSpPr txBox="1"/>
          <p:nvPr/>
        </p:nvSpPr>
        <p:spPr>
          <a:xfrm>
            <a:off x="6666559"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01/14</a:t>
            </a:r>
          </a:p>
        </p:txBody>
      </p:sp>
      <p:sp>
        <p:nvSpPr>
          <p:cNvPr id="136" name="TextBox 22">
            <a:extLst>
              <a:ext uri="{FF2B5EF4-FFF2-40B4-BE49-F238E27FC236}">
                <a16:creationId xmlns:a16="http://schemas.microsoft.com/office/drawing/2014/main" id="{FA6FBC4E-BC3F-4F27-AF68-22216F8C6ADF}"/>
              </a:ext>
            </a:extLst>
          </p:cNvPr>
          <p:cNvSpPr txBox="1"/>
          <p:nvPr/>
        </p:nvSpPr>
        <p:spPr>
          <a:xfrm>
            <a:off x="7083404" y="4049864"/>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01/21-03/28</a:t>
            </a:r>
          </a:p>
        </p:txBody>
      </p:sp>
      <p:sp>
        <p:nvSpPr>
          <p:cNvPr id="137" name="TextBox 22">
            <a:extLst>
              <a:ext uri="{FF2B5EF4-FFF2-40B4-BE49-F238E27FC236}">
                <a16:creationId xmlns:a16="http://schemas.microsoft.com/office/drawing/2014/main" id="{57B53CBB-E8BC-455F-A318-F3D9A2C716EE}"/>
              </a:ext>
            </a:extLst>
          </p:cNvPr>
          <p:cNvSpPr txBox="1"/>
          <p:nvPr/>
        </p:nvSpPr>
        <p:spPr>
          <a:xfrm>
            <a:off x="6045380"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12/31</a:t>
            </a:r>
          </a:p>
        </p:txBody>
      </p:sp>
      <p:sp>
        <p:nvSpPr>
          <p:cNvPr id="138" name="TextBox 22">
            <a:extLst>
              <a:ext uri="{FF2B5EF4-FFF2-40B4-BE49-F238E27FC236}">
                <a16:creationId xmlns:a16="http://schemas.microsoft.com/office/drawing/2014/main" id="{11C5E6D2-4815-486A-B979-D2C6699A4201}"/>
              </a:ext>
            </a:extLst>
          </p:cNvPr>
          <p:cNvSpPr txBox="1"/>
          <p:nvPr/>
        </p:nvSpPr>
        <p:spPr>
          <a:xfrm>
            <a:off x="9551062" y="428303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a:t>
            </a:r>
          </a:p>
        </p:txBody>
      </p:sp>
      <p:cxnSp>
        <p:nvCxnSpPr>
          <p:cNvPr id="139" name="Connector: Curved 138">
            <a:extLst>
              <a:ext uri="{FF2B5EF4-FFF2-40B4-BE49-F238E27FC236}">
                <a16:creationId xmlns:a16="http://schemas.microsoft.com/office/drawing/2014/main" id="{6FFD5059-8C6C-4638-9996-C04D527BF6E1}"/>
              </a:ext>
            </a:extLst>
          </p:cNvPr>
          <p:cNvCxnSpPr>
            <a:cxnSpLocks/>
            <a:stCxn id="111" idx="3"/>
          </p:cNvCxnSpPr>
          <p:nvPr/>
        </p:nvCxnSpPr>
        <p:spPr>
          <a:xfrm rot="16200000" flipH="1">
            <a:off x="9320412" y="3948534"/>
            <a:ext cx="954391" cy="666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7EBF0099-3B67-46EF-8F8D-7EBF581A5D2A}"/>
              </a:ext>
            </a:extLst>
          </p:cNvPr>
          <p:cNvGrpSpPr/>
          <p:nvPr/>
        </p:nvGrpSpPr>
        <p:grpSpPr>
          <a:xfrm>
            <a:off x="2631577" y="3735704"/>
            <a:ext cx="8995702" cy="987474"/>
            <a:chOff x="1382878" y="1517979"/>
            <a:chExt cx="8995702" cy="987474"/>
          </a:xfrm>
        </p:grpSpPr>
        <p:sp>
          <p:nvSpPr>
            <p:cNvPr id="154" name="Rectangle: Rounded Corners 153">
              <a:extLst>
                <a:ext uri="{FF2B5EF4-FFF2-40B4-BE49-F238E27FC236}">
                  <a16:creationId xmlns:a16="http://schemas.microsoft.com/office/drawing/2014/main" id="{CEB071F6-835D-46A9-89E7-7FEDDD457C60}"/>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155" name="Rectangle: Rounded Corners 154">
              <a:extLst>
                <a:ext uri="{FF2B5EF4-FFF2-40B4-BE49-F238E27FC236}">
                  <a16:creationId xmlns:a16="http://schemas.microsoft.com/office/drawing/2014/main" id="{922111FE-B0A2-4F05-829C-0A4AE56087C9}"/>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156" name="Rectangle: Rounded Corners 155">
              <a:extLst>
                <a:ext uri="{FF2B5EF4-FFF2-40B4-BE49-F238E27FC236}">
                  <a16:creationId xmlns:a16="http://schemas.microsoft.com/office/drawing/2014/main" id="{E18C740E-D9A1-47B3-87C6-84947CC5B5EB}"/>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7" name="Rectangle: Rounded Corners 156">
              <a:extLst>
                <a:ext uri="{FF2B5EF4-FFF2-40B4-BE49-F238E27FC236}">
                  <a16:creationId xmlns:a16="http://schemas.microsoft.com/office/drawing/2014/main" id="{D6B6F088-6BCD-49B3-B938-4015767871D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8" name="Rectangle: Rounded Corners 157">
              <a:extLst>
                <a:ext uri="{FF2B5EF4-FFF2-40B4-BE49-F238E27FC236}">
                  <a16:creationId xmlns:a16="http://schemas.microsoft.com/office/drawing/2014/main" id="{889DE1EB-441B-4926-A95E-4B1A907898CE}"/>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9" name="Rectangle: Rounded Corners 158">
              <a:extLst>
                <a:ext uri="{FF2B5EF4-FFF2-40B4-BE49-F238E27FC236}">
                  <a16:creationId xmlns:a16="http://schemas.microsoft.com/office/drawing/2014/main" id="{43ABB275-4778-4D86-BD6C-6699966DA4B0}"/>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0" name="Rectangle: Rounded Corners 159">
              <a:extLst>
                <a:ext uri="{FF2B5EF4-FFF2-40B4-BE49-F238E27FC236}">
                  <a16:creationId xmlns:a16="http://schemas.microsoft.com/office/drawing/2014/main" id="{6F6292EA-352C-4A06-843C-1521800E44B5}"/>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161" name="Rectangle: Rounded Corners 160">
              <a:extLst>
                <a:ext uri="{FF2B5EF4-FFF2-40B4-BE49-F238E27FC236}">
                  <a16:creationId xmlns:a16="http://schemas.microsoft.com/office/drawing/2014/main" id="{3A16EAB3-7B12-4661-8DB2-335251DC2892}"/>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2" name="Rectangle: Rounded Corners 161">
              <a:extLst>
                <a:ext uri="{FF2B5EF4-FFF2-40B4-BE49-F238E27FC236}">
                  <a16:creationId xmlns:a16="http://schemas.microsoft.com/office/drawing/2014/main" id="{823702A5-6AFB-419D-B21D-1681BE5D193E}"/>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163" name="Connector: Curved 162">
              <a:extLst>
                <a:ext uri="{FF2B5EF4-FFF2-40B4-BE49-F238E27FC236}">
                  <a16:creationId xmlns:a16="http://schemas.microsoft.com/office/drawing/2014/main" id="{583D130E-C0AD-4E24-AD20-0BAC31DBF5CD}"/>
                </a:ext>
              </a:extLst>
            </p:cNvPr>
            <p:cNvCxnSpPr>
              <a:stCxn id="154"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E092BED1-1CD2-4004-B573-62A31B9C5F55}"/>
                </a:ext>
              </a:extLst>
            </p:cNvPr>
            <p:cNvCxnSpPr>
              <a:cxnSpLocks/>
              <a:stCxn id="157"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5C2E14EB-52FA-4C79-A21C-A150A702222E}"/>
                </a:ext>
              </a:extLst>
            </p:cNvPr>
            <p:cNvCxnSpPr>
              <a:cxnSpLocks/>
              <a:stCxn id="159"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7" name="流程图: 决策 47">
            <a:extLst>
              <a:ext uri="{FF2B5EF4-FFF2-40B4-BE49-F238E27FC236}">
                <a16:creationId xmlns:a16="http://schemas.microsoft.com/office/drawing/2014/main" id="{7C8718A9-C879-448F-AC16-ED21875EDCDD}"/>
              </a:ext>
            </a:extLst>
          </p:cNvPr>
          <p:cNvSpPr/>
          <p:nvPr/>
        </p:nvSpPr>
        <p:spPr>
          <a:xfrm>
            <a:off x="10024356" y="3248613"/>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961ADD67-6750-40C5-BDDD-660B40E13D1A}"/>
              </a:ext>
            </a:extLst>
          </p:cNvPr>
          <p:cNvSpPr txBox="1"/>
          <p:nvPr/>
        </p:nvSpPr>
        <p:spPr>
          <a:xfrm>
            <a:off x="9818849" y="361098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179" name="TextBox 22">
            <a:extLst>
              <a:ext uri="{FF2B5EF4-FFF2-40B4-BE49-F238E27FC236}">
                <a16:creationId xmlns:a16="http://schemas.microsoft.com/office/drawing/2014/main" id="{C12C3559-01BE-4A59-8777-BA2C7ED6A65E}"/>
              </a:ext>
            </a:extLst>
          </p:cNvPr>
          <p:cNvSpPr txBox="1"/>
          <p:nvPr/>
        </p:nvSpPr>
        <p:spPr>
          <a:xfrm>
            <a:off x="10415273" y="3151817"/>
            <a:ext cx="105099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 05/15</a:t>
            </a:r>
          </a:p>
          <a:p>
            <a:r>
              <a:rPr lang="en-US" altLang="zh-CN" sz="700" dirty="0">
                <a:solidFill>
                  <a:srgbClr val="FF0000"/>
                </a:solidFill>
              </a:rPr>
              <a:t>Reflash</a:t>
            </a:r>
          </a:p>
        </p:txBody>
      </p:sp>
      <p:sp>
        <p:nvSpPr>
          <p:cNvPr id="180" name="Star: 5 Points 551">
            <a:extLst>
              <a:ext uri="{FF2B5EF4-FFF2-40B4-BE49-F238E27FC236}">
                <a16:creationId xmlns:a16="http://schemas.microsoft.com/office/drawing/2014/main" id="{69D970C8-0629-4AFD-8E62-A4B618B12C06}"/>
              </a:ext>
            </a:extLst>
          </p:cNvPr>
          <p:cNvSpPr/>
          <p:nvPr/>
        </p:nvSpPr>
        <p:spPr>
          <a:xfrm>
            <a:off x="10550793" y="33062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1" name="Rectangle: Rounded Corners 180">
            <a:extLst>
              <a:ext uri="{FF2B5EF4-FFF2-40B4-BE49-F238E27FC236}">
                <a16:creationId xmlns:a16="http://schemas.microsoft.com/office/drawing/2014/main" id="{554047EB-0D54-45ED-8F20-06C54408810D}"/>
              </a:ext>
            </a:extLst>
          </p:cNvPr>
          <p:cNvSpPr/>
          <p:nvPr/>
        </p:nvSpPr>
        <p:spPr>
          <a:xfrm>
            <a:off x="1455766" y="3297416"/>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17889DDB-E9B4-4E67-A9B6-B501536CB78D}"/>
              </a:ext>
            </a:extLst>
          </p:cNvPr>
          <p:cNvSpPr txBox="1"/>
          <p:nvPr/>
        </p:nvSpPr>
        <p:spPr>
          <a:xfrm>
            <a:off x="7267094" y="3171897"/>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01/14</a:t>
            </a:r>
          </a:p>
        </p:txBody>
      </p:sp>
      <p:sp>
        <p:nvSpPr>
          <p:cNvPr id="183" name="Star: 5 Points 551">
            <a:extLst>
              <a:ext uri="{FF2B5EF4-FFF2-40B4-BE49-F238E27FC236}">
                <a16:creationId xmlns:a16="http://schemas.microsoft.com/office/drawing/2014/main" id="{A226B347-D77A-4414-BCED-44B29E60CC9B}"/>
              </a:ext>
            </a:extLst>
          </p:cNvPr>
          <p:cNvSpPr/>
          <p:nvPr/>
        </p:nvSpPr>
        <p:spPr>
          <a:xfrm>
            <a:off x="7235425" y="329301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141" name="Group 140">
            <a:extLst>
              <a:ext uri="{FF2B5EF4-FFF2-40B4-BE49-F238E27FC236}">
                <a16:creationId xmlns:a16="http://schemas.microsoft.com/office/drawing/2014/main" id="{826A3696-C015-484E-847D-49AB877FD8B7}"/>
              </a:ext>
            </a:extLst>
          </p:cNvPr>
          <p:cNvGrpSpPr/>
          <p:nvPr/>
        </p:nvGrpSpPr>
        <p:grpSpPr>
          <a:xfrm>
            <a:off x="30515" y="4563863"/>
            <a:ext cx="14192286" cy="798360"/>
            <a:chOff x="237808" y="613375"/>
            <a:chExt cx="14105704" cy="798360"/>
          </a:xfrm>
        </p:grpSpPr>
        <p:cxnSp>
          <p:nvCxnSpPr>
            <p:cNvPr id="142" name="Straight Connector 141">
              <a:extLst>
                <a:ext uri="{FF2B5EF4-FFF2-40B4-BE49-F238E27FC236}">
                  <a16:creationId xmlns:a16="http://schemas.microsoft.com/office/drawing/2014/main" id="{E1A83F8B-3E60-4B23-AC21-85887D56DFC2}"/>
                </a:ext>
              </a:extLst>
            </p:cNvPr>
            <p:cNvCxnSpPr>
              <a:cxnSpLocks/>
            </p:cNvCxnSpPr>
            <p:nvPr/>
          </p:nvCxnSpPr>
          <p:spPr>
            <a:xfrm flipV="1">
              <a:off x="237808" y="1387714"/>
              <a:ext cx="14105704" cy="24021"/>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3" name="Rectangle 142">
              <a:extLst>
                <a:ext uri="{FF2B5EF4-FFF2-40B4-BE49-F238E27FC236}">
                  <a16:creationId xmlns:a16="http://schemas.microsoft.com/office/drawing/2014/main" id="{E06A1126-90C0-4BC5-8C6A-A1516A6A47A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145" name="流程图: 决策 47">
            <a:extLst>
              <a:ext uri="{FF2B5EF4-FFF2-40B4-BE49-F238E27FC236}">
                <a16:creationId xmlns:a16="http://schemas.microsoft.com/office/drawing/2014/main" id="{43F05723-D924-4F6D-AE36-539AC8E63395}"/>
              </a:ext>
            </a:extLst>
          </p:cNvPr>
          <p:cNvSpPr/>
          <p:nvPr/>
        </p:nvSpPr>
        <p:spPr>
          <a:xfrm>
            <a:off x="6668707" y="5174924"/>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6" name="流程图: 决策 47">
            <a:extLst>
              <a:ext uri="{FF2B5EF4-FFF2-40B4-BE49-F238E27FC236}">
                <a16:creationId xmlns:a16="http://schemas.microsoft.com/office/drawing/2014/main" id="{E6A3F98C-AE4C-4066-BEB4-44CF4E7EC573}"/>
              </a:ext>
            </a:extLst>
          </p:cNvPr>
          <p:cNvSpPr/>
          <p:nvPr/>
        </p:nvSpPr>
        <p:spPr>
          <a:xfrm>
            <a:off x="11170808" y="5174924"/>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TextBox 22">
            <a:extLst>
              <a:ext uri="{FF2B5EF4-FFF2-40B4-BE49-F238E27FC236}">
                <a16:creationId xmlns:a16="http://schemas.microsoft.com/office/drawing/2014/main" id="{92E07C42-2827-4EC1-B0A9-F52941CE9B99}"/>
              </a:ext>
            </a:extLst>
          </p:cNvPr>
          <p:cNvSpPr txBox="1"/>
          <p:nvPr/>
        </p:nvSpPr>
        <p:spPr>
          <a:xfrm>
            <a:off x="796349" y="4942643"/>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148" name="Star: 5 Points 551">
            <a:extLst>
              <a:ext uri="{FF2B5EF4-FFF2-40B4-BE49-F238E27FC236}">
                <a16:creationId xmlns:a16="http://schemas.microsoft.com/office/drawing/2014/main" id="{3A44B54B-20A8-4D64-B9AB-05C9CCE6D084}"/>
              </a:ext>
            </a:extLst>
          </p:cNvPr>
          <p:cNvSpPr/>
          <p:nvPr/>
        </p:nvSpPr>
        <p:spPr>
          <a:xfrm>
            <a:off x="1141057" y="523134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9" name="TextBox 22">
            <a:extLst>
              <a:ext uri="{FF2B5EF4-FFF2-40B4-BE49-F238E27FC236}">
                <a16:creationId xmlns:a16="http://schemas.microsoft.com/office/drawing/2014/main" id="{6B42C218-7585-4A60-9576-D4926E0624C6}"/>
              </a:ext>
            </a:extLst>
          </p:cNvPr>
          <p:cNvSpPr txBox="1"/>
          <p:nvPr/>
        </p:nvSpPr>
        <p:spPr>
          <a:xfrm>
            <a:off x="10918702" y="552623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150" name="TextBox 22">
            <a:extLst>
              <a:ext uri="{FF2B5EF4-FFF2-40B4-BE49-F238E27FC236}">
                <a16:creationId xmlns:a16="http://schemas.microsoft.com/office/drawing/2014/main" id="{49203B3A-ED3E-441F-9957-5EDDD4A6F3F4}"/>
              </a:ext>
            </a:extLst>
          </p:cNvPr>
          <p:cNvSpPr txBox="1"/>
          <p:nvPr/>
        </p:nvSpPr>
        <p:spPr>
          <a:xfrm>
            <a:off x="6406319" y="551235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151" name="Left Brace 150">
            <a:extLst>
              <a:ext uri="{FF2B5EF4-FFF2-40B4-BE49-F238E27FC236}">
                <a16:creationId xmlns:a16="http://schemas.microsoft.com/office/drawing/2014/main" id="{BFC2F909-429C-45C6-9CAC-F0CA47D4739B}"/>
              </a:ext>
            </a:extLst>
          </p:cNvPr>
          <p:cNvSpPr/>
          <p:nvPr/>
        </p:nvSpPr>
        <p:spPr>
          <a:xfrm rot="5400000">
            <a:off x="6225200" y="-197538"/>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2" name="TextBox 22">
            <a:extLst>
              <a:ext uri="{FF2B5EF4-FFF2-40B4-BE49-F238E27FC236}">
                <a16:creationId xmlns:a16="http://schemas.microsoft.com/office/drawing/2014/main" id="{C404521A-2BA9-4B13-B77B-9A42EB36598C}"/>
              </a:ext>
            </a:extLst>
          </p:cNvPr>
          <p:cNvSpPr txBox="1"/>
          <p:nvPr/>
        </p:nvSpPr>
        <p:spPr>
          <a:xfrm>
            <a:off x="6289508" y="464490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166" name="TextBox 22">
            <a:extLst>
              <a:ext uri="{FF2B5EF4-FFF2-40B4-BE49-F238E27FC236}">
                <a16:creationId xmlns:a16="http://schemas.microsoft.com/office/drawing/2014/main" id="{26BEB402-D75A-433C-9C6B-C6BD8233DF18}"/>
              </a:ext>
            </a:extLst>
          </p:cNvPr>
          <p:cNvSpPr txBox="1"/>
          <p:nvPr/>
        </p:nvSpPr>
        <p:spPr>
          <a:xfrm>
            <a:off x="1880716" y="4903925"/>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167" name="Left Brace 166">
            <a:extLst>
              <a:ext uri="{FF2B5EF4-FFF2-40B4-BE49-F238E27FC236}">
                <a16:creationId xmlns:a16="http://schemas.microsoft.com/office/drawing/2014/main" id="{C1D987CC-C38C-47E2-A284-FE5FF5C37F26}"/>
              </a:ext>
            </a:extLst>
          </p:cNvPr>
          <p:cNvSpPr/>
          <p:nvPr/>
        </p:nvSpPr>
        <p:spPr>
          <a:xfrm rot="5400000">
            <a:off x="6905329" y="70945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22">
            <a:extLst>
              <a:ext uri="{FF2B5EF4-FFF2-40B4-BE49-F238E27FC236}">
                <a16:creationId xmlns:a16="http://schemas.microsoft.com/office/drawing/2014/main" id="{923B41CC-6076-45E6-8B7E-42A76090AB9D}"/>
              </a:ext>
            </a:extLst>
          </p:cNvPr>
          <p:cNvSpPr txBox="1"/>
          <p:nvPr/>
        </p:nvSpPr>
        <p:spPr>
          <a:xfrm>
            <a:off x="6289508" y="48886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169" name="Star: 5 Points 551">
            <a:extLst>
              <a:ext uri="{FF2B5EF4-FFF2-40B4-BE49-F238E27FC236}">
                <a16:creationId xmlns:a16="http://schemas.microsoft.com/office/drawing/2014/main" id="{CBA2D900-5AFE-4614-B325-FB5659219575}"/>
              </a:ext>
            </a:extLst>
          </p:cNvPr>
          <p:cNvSpPr/>
          <p:nvPr/>
        </p:nvSpPr>
        <p:spPr>
          <a:xfrm>
            <a:off x="5062131" y="524280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70" name="TextBox 22">
            <a:extLst>
              <a:ext uri="{FF2B5EF4-FFF2-40B4-BE49-F238E27FC236}">
                <a16:creationId xmlns:a16="http://schemas.microsoft.com/office/drawing/2014/main" id="{950DCCA5-7B57-4A16-B00D-7E83FA48F431}"/>
              </a:ext>
            </a:extLst>
          </p:cNvPr>
          <p:cNvSpPr txBox="1"/>
          <p:nvPr/>
        </p:nvSpPr>
        <p:spPr>
          <a:xfrm>
            <a:off x="5095283" y="4985860"/>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11/01(HMI Feedback)</a:t>
            </a:r>
          </a:p>
        </p:txBody>
      </p:sp>
      <p:sp>
        <p:nvSpPr>
          <p:cNvPr id="171" name="Rectangle: Rounded Corners 170">
            <a:extLst>
              <a:ext uri="{FF2B5EF4-FFF2-40B4-BE49-F238E27FC236}">
                <a16:creationId xmlns:a16="http://schemas.microsoft.com/office/drawing/2014/main" id="{BF3844C6-7FD4-44D3-AF68-E0A8708D644B}"/>
              </a:ext>
            </a:extLst>
          </p:cNvPr>
          <p:cNvSpPr/>
          <p:nvPr/>
        </p:nvSpPr>
        <p:spPr>
          <a:xfrm>
            <a:off x="2635220" y="5234723"/>
            <a:ext cx="2428362"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10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173" name="Group 172">
            <a:extLst>
              <a:ext uri="{FF2B5EF4-FFF2-40B4-BE49-F238E27FC236}">
                <a16:creationId xmlns:a16="http://schemas.microsoft.com/office/drawing/2014/main" id="{3D9AA62E-CD0D-41CD-8724-D1CEFEC0C94B}"/>
              </a:ext>
            </a:extLst>
          </p:cNvPr>
          <p:cNvGrpSpPr/>
          <p:nvPr/>
        </p:nvGrpSpPr>
        <p:grpSpPr>
          <a:xfrm>
            <a:off x="1179106" y="4188862"/>
            <a:ext cx="1126293" cy="517400"/>
            <a:chOff x="0" y="-121929"/>
            <a:chExt cx="4225636" cy="1884917"/>
          </a:xfrm>
        </p:grpSpPr>
        <p:sp>
          <p:nvSpPr>
            <p:cNvPr id="174" name="Rectangle: Rounded Corners 173">
              <a:extLst>
                <a:ext uri="{FF2B5EF4-FFF2-40B4-BE49-F238E27FC236}">
                  <a16:creationId xmlns:a16="http://schemas.microsoft.com/office/drawing/2014/main" id="{27CACD98-E199-491D-82BC-33CB8B59CEB8}"/>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5" name="Oval 174">
              <a:extLst>
                <a:ext uri="{FF2B5EF4-FFF2-40B4-BE49-F238E27FC236}">
                  <a16:creationId xmlns:a16="http://schemas.microsoft.com/office/drawing/2014/main" id="{C09B2080-16CD-4609-AC85-849A0DC4C343}"/>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6" name="Oval 175">
              <a:extLst>
                <a:ext uri="{FF2B5EF4-FFF2-40B4-BE49-F238E27FC236}">
                  <a16:creationId xmlns:a16="http://schemas.microsoft.com/office/drawing/2014/main" id="{C294070B-6957-4B40-A3DA-C78AD56CED07}"/>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84" name="Rectangle 183">
              <a:extLst>
                <a:ext uri="{FF2B5EF4-FFF2-40B4-BE49-F238E27FC236}">
                  <a16:creationId xmlns:a16="http://schemas.microsoft.com/office/drawing/2014/main" id="{63F787B9-23D8-4BC3-A07F-1B1AE7B0D879}"/>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185" name="Rectangle 184">
              <a:extLst>
                <a:ext uri="{FF2B5EF4-FFF2-40B4-BE49-F238E27FC236}">
                  <a16:creationId xmlns:a16="http://schemas.microsoft.com/office/drawing/2014/main" id="{F89458BE-393D-4ADB-A7CC-36FA34E10F61}"/>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186" name="Rectangle 185">
              <a:extLst>
                <a:ext uri="{FF2B5EF4-FFF2-40B4-BE49-F238E27FC236}">
                  <a16:creationId xmlns:a16="http://schemas.microsoft.com/office/drawing/2014/main" id="{6E1435B8-F040-4696-B640-FD1DB15E6ABD}"/>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87" name="TextBox 22">
            <a:extLst>
              <a:ext uri="{FF2B5EF4-FFF2-40B4-BE49-F238E27FC236}">
                <a16:creationId xmlns:a16="http://schemas.microsoft.com/office/drawing/2014/main" id="{71759D71-D16F-4698-A45B-6AC740821AF3}"/>
              </a:ext>
            </a:extLst>
          </p:cNvPr>
          <p:cNvSpPr txBox="1"/>
          <p:nvPr/>
        </p:nvSpPr>
        <p:spPr>
          <a:xfrm>
            <a:off x="11517834" y="5073774"/>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06/24</a:t>
            </a:r>
          </a:p>
        </p:txBody>
      </p:sp>
      <p:sp>
        <p:nvSpPr>
          <p:cNvPr id="188" name="Star: 5 Points 551">
            <a:extLst>
              <a:ext uri="{FF2B5EF4-FFF2-40B4-BE49-F238E27FC236}">
                <a16:creationId xmlns:a16="http://schemas.microsoft.com/office/drawing/2014/main" id="{8F44AC61-0F9C-4046-B68D-EC54B41AF475}"/>
              </a:ext>
            </a:extLst>
          </p:cNvPr>
          <p:cNvSpPr/>
          <p:nvPr/>
        </p:nvSpPr>
        <p:spPr>
          <a:xfrm>
            <a:off x="12287627" y="521616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AD4D7D9D-FA70-4FB7-822D-25F7055064AD}"/>
              </a:ext>
            </a:extLst>
          </p:cNvPr>
          <p:cNvSpPr txBox="1"/>
          <p:nvPr/>
        </p:nvSpPr>
        <p:spPr>
          <a:xfrm>
            <a:off x="13090497" y="6204599"/>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07/13-08/31</a:t>
            </a:r>
          </a:p>
        </p:txBody>
      </p:sp>
      <p:sp>
        <p:nvSpPr>
          <p:cNvPr id="191" name="Star: 5 Points 551">
            <a:extLst>
              <a:ext uri="{FF2B5EF4-FFF2-40B4-BE49-F238E27FC236}">
                <a16:creationId xmlns:a16="http://schemas.microsoft.com/office/drawing/2014/main" id="{F946EA0D-312D-46BF-8719-7E37AB9E20D5}"/>
              </a:ext>
            </a:extLst>
          </p:cNvPr>
          <p:cNvSpPr/>
          <p:nvPr/>
        </p:nvSpPr>
        <p:spPr>
          <a:xfrm>
            <a:off x="2410005" y="5231349"/>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5400BCF0-F673-4932-B080-313EFF8B0C45}"/>
              </a:ext>
            </a:extLst>
          </p:cNvPr>
          <p:cNvSpPr txBox="1"/>
          <p:nvPr/>
        </p:nvSpPr>
        <p:spPr>
          <a:xfrm>
            <a:off x="7713897" y="570808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02/15</a:t>
            </a:r>
          </a:p>
        </p:txBody>
      </p:sp>
      <p:sp>
        <p:nvSpPr>
          <p:cNvPr id="193" name="TextBox 22">
            <a:extLst>
              <a:ext uri="{FF2B5EF4-FFF2-40B4-BE49-F238E27FC236}">
                <a16:creationId xmlns:a16="http://schemas.microsoft.com/office/drawing/2014/main" id="{5CF046A0-444A-4169-BB31-401ABF4ADB17}"/>
              </a:ext>
            </a:extLst>
          </p:cNvPr>
          <p:cNvSpPr txBox="1"/>
          <p:nvPr/>
        </p:nvSpPr>
        <p:spPr>
          <a:xfrm>
            <a:off x="9234677"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03/30</a:t>
            </a:r>
          </a:p>
        </p:txBody>
      </p:sp>
      <p:sp>
        <p:nvSpPr>
          <p:cNvPr id="194" name="TextBox 22">
            <a:extLst>
              <a:ext uri="{FF2B5EF4-FFF2-40B4-BE49-F238E27FC236}">
                <a16:creationId xmlns:a16="http://schemas.microsoft.com/office/drawing/2014/main" id="{14D9CB4D-1DC0-4728-94E0-7912928B0DDB}"/>
              </a:ext>
            </a:extLst>
          </p:cNvPr>
          <p:cNvSpPr txBox="1"/>
          <p:nvPr/>
        </p:nvSpPr>
        <p:spPr>
          <a:xfrm>
            <a:off x="9651522" y="5981716"/>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04/07-06/07</a:t>
            </a:r>
          </a:p>
        </p:txBody>
      </p:sp>
      <p:sp>
        <p:nvSpPr>
          <p:cNvPr id="195" name="TextBox 22">
            <a:extLst>
              <a:ext uri="{FF2B5EF4-FFF2-40B4-BE49-F238E27FC236}">
                <a16:creationId xmlns:a16="http://schemas.microsoft.com/office/drawing/2014/main" id="{B66A2D9F-13F2-44F5-A76A-EF4422079A45}"/>
              </a:ext>
            </a:extLst>
          </p:cNvPr>
          <p:cNvSpPr txBox="1"/>
          <p:nvPr/>
        </p:nvSpPr>
        <p:spPr>
          <a:xfrm>
            <a:off x="8613498"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03/15</a:t>
            </a:r>
          </a:p>
        </p:txBody>
      </p:sp>
      <p:sp>
        <p:nvSpPr>
          <p:cNvPr id="196" name="TextBox 22">
            <a:extLst>
              <a:ext uri="{FF2B5EF4-FFF2-40B4-BE49-F238E27FC236}">
                <a16:creationId xmlns:a16="http://schemas.microsoft.com/office/drawing/2014/main" id="{C2CE0826-C978-43E7-A7EC-4B714AF0346B}"/>
              </a:ext>
            </a:extLst>
          </p:cNvPr>
          <p:cNvSpPr txBox="1"/>
          <p:nvPr/>
        </p:nvSpPr>
        <p:spPr>
          <a:xfrm>
            <a:off x="12152132" y="621834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a:t>
            </a:r>
          </a:p>
        </p:txBody>
      </p:sp>
      <p:cxnSp>
        <p:nvCxnSpPr>
          <p:cNvPr id="197" name="Connector: Curved 196">
            <a:extLst>
              <a:ext uri="{FF2B5EF4-FFF2-40B4-BE49-F238E27FC236}">
                <a16:creationId xmlns:a16="http://schemas.microsoft.com/office/drawing/2014/main" id="{FBE8507A-E319-41E4-906E-A6023F1A0E46}"/>
              </a:ext>
            </a:extLst>
          </p:cNvPr>
          <p:cNvCxnSpPr>
            <a:cxnSpLocks/>
            <a:stCxn id="188" idx="3"/>
          </p:cNvCxnSpPr>
          <p:nvPr/>
        </p:nvCxnSpPr>
        <p:spPr>
          <a:xfrm rot="16200000" flipH="1">
            <a:off x="11981123" y="5885645"/>
            <a:ext cx="1020064" cy="914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1552B6F0-6229-40C6-9C99-B5A5602BBD2B}"/>
              </a:ext>
            </a:extLst>
          </p:cNvPr>
          <p:cNvGrpSpPr/>
          <p:nvPr/>
        </p:nvGrpSpPr>
        <p:grpSpPr>
          <a:xfrm>
            <a:off x="5094920" y="5699924"/>
            <a:ext cx="8995702" cy="987474"/>
            <a:chOff x="1382878" y="1517979"/>
            <a:chExt cx="8995702" cy="987474"/>
          </a:xfrm>
        </p:grpSpPr>
        <p:sp>
          <p:nvSpPr>
            <p:cNvPr id="199" name="Rectangle: Rounded Corners 198">
              <a:extLst>
                <a:ext uri="{FF2B5EF4-FFF2-40B4-BE49-F238E27FC236}">
                  <a16:creationId xmlns:a16="http://schemas.microsoft.com/office/drawing/2014/main" id="{8BCEDEDE-57BF-44F9-9199-C92F0C61926F}"/>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200" name="Rectangle: Rounded Corners 199">
              <a:extLst>
                <a:ext uri="{FF2B5EF4-FFF2-40B4-BE49-F238E27FC236}">
                  <a16:creationId xmlns:a16="http://schemas.microsoft.com/office/drawing/2014/main" id="{478B4A7A-1B3A-4A21-92A0-6DAC1850D402}"/>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201" name="Rectangle: Rounded Corners 200">
              <a:extLst>
                <a:ext uri="{FF2B5EF4-FFF2-40B4-BE49-F238E27FC236}">
                  <a16:creationId xmlns:a16="http://schemas.microsoft.com/office/drawing/2014/main" id="{4484E343-3A44-4447-B816-C3185DC3E7DC}"/>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2" name="Rectangle: Rounded Corners 201">
              <a:extLst>
                <a:ext uri="{FF2B5EF4-FFF2-40B4-BE49-F238E27FC236}">
                  <a16:creationId xmlns:a16="http://schemas.microsoft.com/office/drawing/2014/main" id="{E02FE4C9-DB46-4D94-A14A-30DB23C462EA}"/>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3" name="Rectangle: Rounded Corners 202">
              <a:extLst>
                <a:ext uri="{FF2B5EF4-FFF2-40B4-BE49-F238E27FC236}">
                  <a16:creationId xmlns:a16="http://schemas.microsoft.com/office/drawing/2014/main" id="{14178EAC-FFD0-4ABB-BBF3-4108C65FDBB4}"/>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4" name="Rectangle: Rounded Corners 203">
              <a:extLst>
                <a:ext uri="{FF2B5EF4-FFF2-40B4-BE49-F238E27FC236}">
                  <a16:creationId xmlns:a16="http://schemas.microsoft.com/office/drawing/2014/main" id="{0670CCFC-E898-44C6-BEF3-BC34FB31611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5" name="Rectangle: Rounded Corners 204">
              <a:extLst>
                <a:ext uri="{FF2B5EF4-FFF2-40B4-BE49-F238E27FC236}">
                  <a16:creationId xmlns:a16="http://schemas.microsoft.com/office/drawing/2014/main" id="{DD436DBC-A6A1-49F7-BAD3-98172D735DB2}"/>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206" name="Rectangle: Rounded Corners 205">
              <a:extLst>
                <a:ext uri="{FF2B5EF4-FFF2-40B4-BE49-F238E27FC236}">
                  <a16:creationId xmlns:a16="http://schemas.microsoft.com/office/drawing/2014/main" id="{ABEB18F3-E2AC-4DD7-8128-B6CF41522899}"/>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7" name="Rectangle: Rounded Corners 206">
              <a:extLst>
                <a:ext uri="{FF2B5EF4-FFF2-40B4-BE49-F238E27FC236}">
                  <a16:creationId xmlns:a16="http://schemas.microsoft.com/office/drawing/2014/main" id="{7CE15A6E-E729-4007-AC1E-D38AA1F2FC0A}"/>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8" name="Connector: Curved 207">
              <a:extLst>
                <a:ext uri="{FF2B5EF4-FFF2-40B4-BE49-F238E27FC236}">
                  <a16:creationId xmlns:a16="http://schemas.microsoft.com/office/drawing/2014/main" id="{415AFA16-A86C-41E7-875B-583944535A76}"/>
                </a:ext>
              </a:extLst>
            </p:cNvPr>
            <p:cNvCxnSpPr>
              <a:stCxn id="199"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Curved 208">
              <a:extLst>
                <a:ext uri="{FF2B5EF4-FFF2-40B4-BE49-F238E27FC236}">
                  <a16:creationId xmlns:a16="http://schemas.microsoft.com/office/drawing/2014/main" id="{FB342FD3-80F0-4BF6-A1F2-4D86573160AE}"/>
                </a:ext>
              </a:extLst>
            </p:cNvPr>
            <p:cNvCxnSpPr>
              <a:cxnSpLocks/>
              <a:stCxn id="202"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4166422A-6136-4029-8120-6A1F88787296}"/>
                </a:ext>
              </a:extLst>
            </p:cNvPr>
            <p:cNvCxnSpPr>
              <a:cxnSpLocks/>
              <a:stCxn id="204"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1" name="流程图: 决策 47">
            <a:extLst>
              <a:ext uri="{FF2B5EF4-FFF2-40B4-BE49-F238E27FC236}">
                <a16:creationId xmlns:a16="http://schemas.microsoft.com/office/drawing/2014/main" id="{957A21AF-F5A0-4D1A-8942-00851A27C319}"/>
              </a:ext>
            </a:extLst>
          </p:cNvPr>
          <p:cNvSpPr/>
          <p:nvPr/>
        </p:nvSpPr>
        <p:spPr>
          <a:xfrm>
            <a:off x="9914022" y="5180465"/>
            <a:ext cx="438334" cy="350679"/>
          </a:xfrm>
          <a:prstGeom prst="flowChartDecision">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577C4020-7B72-4B07-A4A2-F41776D67921}"/>
              </a:ext>
            </a:extLst>
          </p:cNvPr>
          <p:cNvSpPr txBox="1"/>
          <p:nvPr/>
        </p:nvSpPr>
        <p:spPr>
          <a:xfrm>
            <a:off x="9708515" y="554283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213" name="TextBox 22">
            <a:extLst>
              <a:ext uri="{FF2B5EF4-FFF2-40B4-BE49-F238E27FC236}">
                <a16:creationId xmlns:a16="http://schemas.microsoft.com/office/drawing/2014/main" id="{D8FA15E7-A929-453E-B45A-1CFDF09872AF}"/>
              </a:ext>
            </a:extLst>
          </p:cNvPr>
          <p:cNvSpPr txBox="1"/>
          <p:nvPr/>
        </p:nvSpPr>
        <p:spPr>
          <a:xfrm>
            <a:off x="13096428" y="5068484"/>
            <a:ext cx="105099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a:solidFill>
                  <a:schemeClr val="accent4">
                    <a:lumMod val="10000"/>
                  </a:schemeClr>
                </a:solidFill>
              </a:rPr>
              <a:t>DCV1 60%  </a:t>
            </a:r>
            <a:r>
              <a:rPr lang="en-US" altLang="zh-CN" sz="700" dirty="0">
                <a:solidFill>
                  <a:schemeClr val="accent4">
                    <a:lumMod val="10000"/>
                  </a:schemeClr>
                </a:solidFill>
              </a:rPr>
              <a:t>07/24</a:t>
            </a:r>
          </a:p>
        </p:txBody>
      </p:sp>
      <p:sp>
        <p:nvSpPr>
          <p:cNvPr id="214" name="Star: 5 Points 551">
            <a:extLst>
              <a:ext uri="{FF2B5EF4-FFF2-40B4-BE49-F238E27FC236}">
                <a16:creationId xmlns:a16="http://schemas.microsoft.com/office/drawing/2014/main" id="{DE177EC3-9512-48B9-9C28-D2EAACB11778}"/>
              </a:ext>
            </a:extLst>
          </p:cNvPr>
          <p:cNvSpPr/>
          <p:nvPr/>
        </p:nvSpPr>
        <p:spPr>
          <a:xfrm>
            <a:off x="13231948" y="522289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5" name="Rectangle: Rounded Corners 214">
            <a:extLst>
              <a:ext uri="{FF2B5EF4-FFF2-40B4-BE49-F238E27FC236}">
                <a16:creationId xmlns:a16="http://schemas.microsoft.com/office/drawing/2014/main" id="{DE251B27-590A-468A-82D9-3B3E05866B78}"/>
              </a:ext>
            </a:extLst>
          </p:cNvPr>
          <p:cNvSpPr/>
          <p:nvPr/>
        </p:nvSpPr>
        <p:spPr>
          <a:xfrm>
            <a:off x="1345432" y="5229268"/>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16" name="TextBox 22">
            <a:extLst>
              <a:ext uri="{FF2B5EF4-FFF2-40B4-BE49-F238E27FC236}">
                <a16:creationId xmlns:a16="http://schemas.microsoft.com/office/drawing/2014/main" id="{F392D515-342E-4E5C-B4AC-612DD7329FED}"/>
              </a:ext>
            </a:extLst>
          </p:cNvPr>
          <p:cNvSpPr txBox="1"/>
          <p:nvPr/>
        </p:nvSpPr>
        <p:spPr>
          <a:xfrm>
            <a:off x="9253623" y="4971526"/>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03/30</a:t>
            </a:r>
          </a:p>
        </p:txBody>
      </p:sp>
      <p:sp>
        <p:nvSpPr>
          <p:cNvPr id="217" name="Star: 5 Points 551">
            <a:extLst>
              <a:ext uri="{FF2B5EF4-FFF2-40B4-BE49-F238E27FC236}">
                <a16:creationId xmlns:a16="http://schemas.microsoft.com/office/drawing/2014/main" id="{A96B8DEE-9E4F-49A4-895F-6C15F7069DFE}"/>
              </a:ext>
            </a:extLst>
          </p:cNvPr>
          <p:cNvSpPr/>
          <p:nvPr/>
        </p:nvSpPr>
        <p:spPr>
          <a:xfrm>
            <a:off x="9344416" y="52248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172" name="Connector: Curved 171">
            <a:extLst>
              <a:ext uri="{FF2B5EF4-FFF2-40B4-BE49-F238E27FC236}">
                <a16:creationId xmlns:a16="http://schemas.microsoft.com/office/drawing/2014/main" id="{EFC57DDC-9D8B-4EBF-BBE2-40EE2BEA1D64}"/>
              </a:ext>
            </a:extLst>
          </p:cNvPr>
          <p:cNvCxnSpPr>
            <a:cxnSpLocks/>
            <a:stCxn id="171" idx="3"/>
            <a:endCxn id="199" idx="1"/>
          </p:cNvCxnSpPr>
          <p:nvPr/>
        </p:nvCxnSpPr>
        <p:spPr>
          <a:xfrm>
            <a:off x="5063582" y="5353905"/>
            <a:ext cx="31338" cy="4652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969B85-7204-47D7-B83B-279FDB58F045}"/>
              </a:ext>
            </a:extLst>
          </p:cNvPr>
          <p:cNvCxnSpPr>
            <a:stCxn id="207" idx="3"/>
            <a:endCxn id="211" idx="2"/>
          </p:cNvCxnSpPr>
          <p:nvPr/>
        </p:nvCxnSpPr>
        <p:spPr>
          <a:xfrm flipH="1" flipV="1">
            <a:off x="10133189" y="5531144"/>
            <a:ext cx="3957433" cy="1029433"/>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cxnSp>
        <p:nvCxnSpPr>
          <p:cNvPr id="190" name="Straight Arrow Connector 189">
            <a:extLst>
              <a:ext uri="{FF2B5EF4-FFF2-40B4-BE49-F238E27FC236}">
                <a16:creationId xmlns:a16="http://schemas.microsoft.com/office/drawing/2014/main" id="{04040274-91A7-4469-BED5-B28080E2A01C}"/>
              </a:ext>
            </a:extLst>
          </p:cNvPr>
          <p:cNvCxnSpPr>
            <a:cxnSpLocks/>
            <a:stCxn id="207" idx="3"/>
            <a:endCxn id="146" idx="2"/>
          </p:cNvCxnSpPr>
          <p:nvPr/>
        </p:nvCxnSpPr>
        <p:spPr>
          <a:xfrm flipH="1" flipV="1">
            <a:off x="11389975" y="5525603"/>
            <a:ext cx="2700647" cy="1034974"/>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sp>
        <p:nvSpPr>
          <p:cNvPr id="218" name="TextBox 22">
            <a:extLst>
              <a:ext uri="{FF2B5EF4-FFF2-40B4-BE49-F238E27FC236}">
                <a16:creationId xmlns:a16="http://schemas.microsoft.com/office/drawing/2014/main" id="{54C2DD35-CE0E-4930-8C03-04C912317906}"/>
              </a:ext>
            </a:extLst>
          </p:cNvPr>
          <p:cNvSpPr txBox="1"/>
          <p:nvPr/>
        </p:nvSpPr>
        <p:spPr>
          <a:xfrm rot="1073974">
            <a:off x="12393136" y="5872017"/>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 WKS Gap</a:t>
            </a:r>
          </a:p>
        </p:txBody>
      </p:sp>
      <p:sp>
        <p:nvSpPr>
          <p:cNvPr id="219" name="TextBox 22">
            <a:extLst>
              <a:ext uri="{FF2B5EF4-FFF2-40B4-BE49-F238E27FC236}">
                <a16:creationId xmlns:a16="http://schemas.microsoft.com/office/drawing/2014/main" id="{C6E5FD0B-1729-44D1-999E-69FEBCCADBFD}"/>
              </a:ext>
            </a:extLst>
          </p:cNvPr>
          <p:cNvSpPr txBox="1"/>
          <p:nvPr/>
        </p:nvSpPr>
        <p:spPr>
          <a:xfrm rot="892238">
            <a:off x="11405892" y="5774680"/>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10+5 WKS Gap</a:t>
            </a:r>
          </a:p>
        </p:txBody>
      </p:sp>
    </p:spTree>
    <p:extLst>
      <p:ext uri="{BB962C8B-B14F-4D97-AF65-F5344CB8AC3E}">
        <p14:creationId xmlns:p14="http://schemas.microsoft.com/office/powerpoint/2010/main" val="77751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20040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 </a:t>
                      </a:r>
                    </a:p>
                    <a:p>
                      <a:pPr marL="285750" indent="-285750">
                        <a:buFontTx/>
                        <a:buChar char="-"/>
                      </a:pPr>
                      <a:r>
                        <a:rPr lang="en-US" altLang="zh-CN" sz="1200" b="0" dirty="0"/>
                        <a:t>Late New Added: Steering Horizon Control UE/UI sign off with low risk(NA dependencies).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5.3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2021/9/15</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78147">
                <a:tc>
                  <a:txBody>
                    <a:bodyPr/>
                    <a:lstStyle/>
                    <a:p>
                      <a:pPr marL="0" algn="l" defTabSz="914400" rtl="0" eaLnBrk="1" latinLnBrk="0" hangingPunct="1"/>
                      <a:r>
                        <a:rPr lang="en-US" altLang="zh-CN" sz="1200" kern="1200" dirty="0">
                          <a:solidFill>
                            <a:schemeClr val="dk1"/>
                          </a:solidFill>
                          <a:latin typeface="+mn-lt"/>
                          <a:ea typeface="+mn-ea"/>
                          <a:cs typeface="+mn-cs"/>
                        </a:rPr>
                        <a:t>Checkpoint 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56923112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577" y="1472091"/>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4891882"/>
          <a:ext cx="11338437" cy="839961"/>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39961">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dk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71217" y="1471277"/>
            <a:ext cx="5479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08/18</a:t>
            </a: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09/10</a:t>
            </a: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87033" y="1474499"/>
            <a:ext cx="54768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5341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237388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847802"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7140615" y="3244396"/>
            <a:ext cx="606752" cy="567244"/>
            <a:chOff x="1727242" y="1217224"/>
            <a:chExt cx="839961" cy="567244"/>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878853" y="3247571"/>
            <a:ext cx="606752" cy="674966"/>
            <a:chOff x="1735915" y="1217224"/>
            <a:chExt cx="839961" cy="674966"/>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11/23</a:t>
              </a:r>
            </a:p>
            <a:p>
              <a:pPr algn="ctr">
                <a:defRPr/>
              </a:pPr>
              <a:r>
                <a:rPr lang="en-US" sz="700" dirty="0">
                  <a:solidFill>
                    <a:prstClr val="black"/>
                  </a:solidFill>
                  <a:latin typeface="Ford Antenna Light" panose="02000505000000020004" pitchFamily="50" charset="0"/>
                  <a:cs typeface="Calibri" panose="020F0502020204030204" pitchFamily="34" charset="0"/>
                </a:rPr>
                <a:t>01/13</a:t>
              </a: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533507" y="3247495"/>
            <a:ext cx="606752" cy="674966"/>
            <a:chOff x="1727242" y="1217224"/>
            <a:chExt cx="839961" cy="674966"/>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10/14</a:t>
              </a:r>
            </a:p>
            <a:p>
              <a:pPr algn="ctr">
                <a:defRPr/>
              </a:pPr>
              <a:r>
                <a:rPr lang="en-US" sz="700" dirty="0">
                  <a:solidFill>
                    <a:prstClr val="black"/>
                  </a:solidFill>
                  <a:latin typeface="Ford Antenna Light" panose="02000505000000020004" pitchFamily="50" charset="0"/>
                  <a:cs typeface="Calibri" panose="020F0502020204030204" pitchFamily="34" charset="0"/>
                </a:rPr>
                <a:t>12/02</a:t>
              </a: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728070" y="3248284"/>
            <a:ext cx="606752" cy="567244"/>
            <a:chOff x="1727242" y="1217224"/>
            <a:chExt cx="839961" cy="567244"/>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04/06</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866669" y="3257613"/>
            <a:ext cx="626137" cy="567244"/>
            <a:chOff x="1886575" y="1217224"/>
            <a:chExt cx="866797"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913411"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07/25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8218287" y="3249227"/>
            <a:ext cx="606752" cy="567244"/>
            <a:chOff x="1664002" y="1217224"/>
            <a:chExt cx="839961" cy="567244"/>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234442" y="3244696"/>
            <a:ext cx="606752" cy="674966"/>
            <a:chOff x="1727242" y="1217224"/>
            <a:chExt cx="839961" cy="674966"/>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06/13</a:t>
              </a:r>
            </a:p>
            <a:p>
              <a:pPr algn="ctr">
                <a:defRPr/>
              </a:pPr>
              <a:r>
                <a:rPr lang="en-US" sz="700" dirty="0">
                  <a:solidFill>
                    <a:prstClr val="black"/>
                  </a:solidFill>
                  <a:latin typeface="Ford Antenna Light" panose="02000505000000020004" pitchFamily="50" charset="0"/>
                  <a:cs typeface="Calibri" panose="020F0502020204030204" pitchFamily="34" charset="0"/>
                </a:rPr>
                <a:t>07/11</a:t>
              </a: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763190" y="3251778"/>
            <a:ext cx="606752" cy="674966"/>
            <a:chOff x="1727242" y="1217224"/>
            <a:chExt cx="839961" cy="674966"/>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01/07</a:t>
              </a:r>
            </a:p>
            <a:p>
              <a:pPr algn="ctr">
                <a:defRPr/>
              </a:pPr>
              <a:r>
                <a:rPr lang="en-US" sz="700" dirty="0">
                  <a:solidFill>
                    <a:prstClr val="black"/>
                  </a:solidFill>
                  <a:latin typeface="Ford Antenna Light" panose="02000505000000020004" pitchFamily="50" charset="0"/>
                  <a:cs typeface="Calibri" panose="020F0502020204030204" pitchFamily="34" charset="0"/>
                </a:rPr>
                <a:t>02/11</a:t>
              </a: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753180" y="3251778"/>
            <a:ext cx="606752" cy="674966"/>
            <a:chOff x="1727242" y="1217224"/>
            <a:chExt cx="839961" cy="674966"/>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05/10</a:t>
              </a:r>
            </a:p>
            <a:p>
              <a:pPr algn="ctr">
                <a:defRPr/>
              </a:pPr>
              <a:r>
                <a:rPr lang="en-US" sz="700" dirty="0">
                  <a:solidFill>
                    <a:prstClr val="black"/>
                  </a:solidFill>
                  <a:latin typeface="Ford Antenna Light" panose="02000505000000020004" pitchFamily="50" charset="0"/>
                  <a:cs typeface="Calibri" panose="020F0502020204030204" pitchFamily="34" charset="0"/>
                </a:rPr>
                <a:t>07/02</a:t>
              </a: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412692" y="3249026"/>
            <a:ext cx="606752" cy="674966"/>
            <a:chOff x="1727242" y="1217224"/>
            <a:chExt cx="839961" cy="674966"/>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08/16</a:t>
              </a:r>
            </a:p>
            <a:p>
              <a:pPr algn="ctr">
                <a:defRPr/>
              </a:pPr>
              <a:r>
                <a:rPr lang="en-US" sz="700" dirty="0">
                  <a:solidFill>
                    <a:prstClr val="black"/>
                  </a:solidFill>
                  <a:latin typeface="Ford Antenna Light" panose="02000505000000020004" pitchFamily="50" charset="0"/>
                  <a:cs typeface="Calibri" panose="020F0502020204030204" pitchFamily="34" charset="0"/>
                </a:rPr>
                <a:t>09/13</a:t>
              </a: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3151431" y="3261726"/>
            <a:ext cx="606752" cy="666257"/>
            <a:chOff x="1679018" y="1217224"/>
            <a:chExt cx="839961" cy="666257"/>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679018" y="159109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11/08</a:t>
              </a:r>
            </a:p>
            <a:p>
              <a:pPr algn="ctr">
                <a:defRPr/>
              </a:pPr>
              <a:r>
                <a:rPr lang="en-US" sz="700" dirty="0">
                  <a:solidFill>
                    <a:prstClr val="black"/>
                  </a:solidFill>
                  <a:latin typeface="Ford Antenna Light" panose="02000505000000020004" pitchFamily="50" charset="0"/>
                  <a:cs typeface="Calibri" panose="020F0502020204030204" pitchFamily="34" charset="0"/>
                </a:rPr>
                <a:t>12/06</a:t>
              </a: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453732" y="3249529"/>
            <a:ext cx="606752" cy="683675"/>
            <a:chOff x="1642850" y="1217224"/>
            <a:chExt cx="839961" cy="683675"/>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642850" y="1608517"/>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12/08</a:t>
              </a:r>
            </a:p>
            <a:p>
              <a:pPr algn="ctr">
                <a:defRPr/>
              </a:pPr>
              <a:r>
                <a:rPr lang="en-US" sz="700" dirty="0">
                  <a:solidFill>
                    <a:prstClr val="black"/>
                  </a:solidFill>
                  <a:latin typeface="Ford Antenna Light" panose="02000505000000020004" pitchFamily="50" charset="0"/>
                  <a:cs typeface="Calibri" panose="020F0502020204030204" pitchFamily="34" charset="0"/>
                </a:rPr>
                <a:t>01/12</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558106" y="3257936"/>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p>
          </p:txBody>
        </p:sp>
      </p:grpSp>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U6XX 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6531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50809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304308" y="252697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595161"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4408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277699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303483"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9513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823540"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07/30</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2119239"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47834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09/10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799519" y="1242613"/>
            <a:ext cx="650545" cy="576617"/>
            <a:chOff x="1886575" y="1217224"/>
            <a:chExt cx="900586" cy="576617"/>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774976" y="3969045"/>
            <a:ext cx="608655" cy="557719"/>
            <a:chOff x="1608937" y="1217224"/>
            <a:chExt cx="839961" cy="557719"/>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608937" y="159028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74573" y="4545366"/>
            <a:ext cx="11788299" cy="282279"/>
            <a:chOff x="237808" y="1129456"/>
            <a:chExt cx="11716383"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38356" y="1129456"/>
              <a:ext cx="45438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P702</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64551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291791"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675274" y="4648883"/>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100544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6069048"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4274394" y="4649116"/>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16366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2404026" y="4645436"/>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3226730" y="4649920"/>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533776" y="464412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4083069" y="505447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5901425" y="50362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47131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06/05</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298863"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0641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53186" y="50264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01/06</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8" name="TextBox 22">
            <a:extLst>
              <a:ext uri="{FF2B5EF4-FFF2-40B4-BE49-F238E27FC236}">
                <a16:creationId xmlns:a16="http://schemas.microsoft.com/office/drawing/2014/main" id="{81C05E4F-140E-480D-BA09-3AAC96253FC8}"/>
              </a:ext>
            </a:extLst>
          </p:cNvPr>
          <p:cNvSpPr txBox="1"/>
          <p:nvPr/>
        </p:nvSpPr>
        <p:spPr>
          <a:xfrm>
            <a:off x="7227656" y="501609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02/03</a:t>
            </a:r>
          </a:p>
        </p:txBody>
      </p:sp>
      <p:grpSp>
        <p:nvGrpSpPr>
          <p:cNvPr id="257" name="Group 256">
            <a:extLst>
              <a:ext uri="{FF2B5EF4-FFF2-40B4-BE49-F238E27FC236}">
                <a16:creationId xmlns:a16="http://schemas.microsoft.com/office/drawing/2014/main" id="{1268F4B9-F9F3-4954-8E3E-9ADB350659F5}"/>
              </a:ext>
            </a:extLst>
          </p:cNvPr>
          <p:cNvGrpSpPr/>
          <p:nvPr/>
        </p:nvGrpSpPr>
        <p:grpSpPr>
          <a:xfrm>
            <a:off x="10400690" y="4644325"/>
            <a:ext cx="608655" cy="567244"/>
            <a:chOff x="1635227" y="1217224"/>
            <a:chExt cx="839961" cy="567244"/>
          </a:xfrm>
        </p:grpSpPr>
        <p:sp>
          <p:nvSpPr>
            <p:cNvPr id="258" name="流程图: 决策 47">
              <a:extLst>
                <a:ext uri="{FF2B5EF4-FFF2-40B4-BE49-F238E27FC236}">
                  <a16:creationId xmlns:a16="http://schemas.microsoft.com/office/drawing/2014/main" id="{D17384AE-DA2E-4813-9C0A-9D1DAC8A70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CFBD2BEB-2A23-4B08-83F5-B35E54B8F738}"/>
                </a:ext>
              </a:extLst>
            </p:cNvPr>
            <p:cNvSpPr txBox="1"/>
            <p:nvPr/>
          </p:nvSpPr>
          <p:spPr>
            <a:xfrm>
              <a:off x="1635227"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01/02</a:t>
              </a:r>
            </a:p>
          </p:txBody>
        </p:sp>
      </p:grp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Phase5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Info</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345767819"/>
              </p:ext>
            </p:extLst>
          </p:nvPr>
        </p:nvGraphicFramePr>
        <p:xfrm>
          <a:off x="495300" y="1194916"/>
          <a:ext cx="11399279" cy="5037300"/>
        </p:xfrm>
        <a:graphic>
          <a:graphicData uri="http://schemas.openxmlformats.org/drawingml/2006/table">
            <a:tbl>
              <a:tblPr>
                <a:tableStyleId>{BC89EF96-8CEA-46FF-86C4-4CE0E7609802}</a:tableStyleId>
              </a:tblPr>
              <a:tblGrid>
                <a:gridCol w="644186">
                  <a:extLst>
                    <a:ext uri="{9D8B030D-6E8A-4147-A177-3AD203B41FA5}">
                      <a16:colId xmlns:a16="http://schemas.microsoft.com/office/drawing/2014/main" val="2014842915"/>
                    </a:ext>
                  </a:extLst>
                </a:gridCol>
                <a:gridCol w="1316379">
                  <a:extLst>
                    <a:ext uri="{9D8B030D-6E8A-4147-A177-3AD203B41FA5}">
                      <a16:colId xmlns:a16="http://schemas.microsoft.com/office/drawing/2014/main" val="3122677646"/>
                    </a:ext>
                  </a:extLst>
                </a:gridCol>
                <a:gridCol w="709538">
                  <a:extLst>
                    <a:ext uri="{9D8B030D-6E8A-4147-A177-3AD203B41FA5}">
                      <a16:colId xmlns:a16="http://schemas.microsoft.com/office/drawing/2014/main" val="3050285061"/>
                    </a:ext>
                  </a:extLst>
                </a:gridCol>
                <a:gridCol w="802899">
                  <a:extLst>
                    <a:ext uri="{9D8B030D-6E8A-4147-A177-3AD203B41FA5}">
                      <a16:colId xmlns:a16="http://schemas.microsoft.com/office/drawing/2014/main" val="2476125927"/>
                    </a:ext>
                  </a:extLst>
                </a:gridCol>
                <a:gridCol w="802899">
                  <a:extLst>
                    <a:ext uri="{9D8B030D-6E8A-4147-A177-3AD203B41FA5}">
                      <a16:colId xmlns:a16="http://schemas.microsoft.com/office/drawing/2014/main" val="3906838798"/>
                    </a:ext>
                  </a:extLst>
                </a:gridCol>
                <a:gridCol w="634849">
                  <a:extLst>
                    <a:ext uri="{9D8B030D-6E8A-4147-A177-3AD203B41FA5}">
                      <a16:colId xmlns:a16="http://schemas.microsoft.com/office/drawing/2014/main" val="3610108712"/>
                    </a:ext>
                  </a:extLst>
                </a:gridCol>
                <a:gridCol w="952274">
                  <a:extLst>
                    <a:ext uri="{9D8B030D-6E8A-4147-A177-3AD203B41FA5}">
                      <a16:colId xmlns:a16="http://schemas.microsoft.com/office/drawing/2014/main" val="2534889170"/>
                    </a:ext>
                  </a:extLst>
                </a:gridCol>
                <a:gridCol w="1932555">
                  <a:extLst>
                    <a:ext uri="{9D8B030D-6E8A-4147-A177-3AD203B41FA5}">
                      <a16:colId xmlns:a16="http://schemas.microsoft.com/office/drawing/2014/main" val="3809829797"/>
                    </a:ext>
                  </a:extLst>
                </a:gridCol>
                <a:gridCol w="1745834">
                  <a:extLst>
                    <a:ext uri="{9D8B030D-6E8A-4147-A177-3AD203B41FA5}">
                      <a16:colId xmlns:a16="http://schemas.microsoft.com/office/drawing/2014/main" val="3868026656"/>
                    </a:ext>
                  </a:extLst>
                </a:gridCol>
                <a:gridCol w="662858">
                  <a:extLst>
                    <a:ext uri="{9D8B030D-6E8A-4147-A177-3AD203B41FA5}">
                      <a16:colId xmlns:a16="http://schemas.microsoft.com/office/drawing/2014/main" val="463552112"/>
                    </a:ext>
                  </a:extLst>
                </a:gridCol>
                <a:gridCol w="597504">
                  <a:extLst>
                    <a:ext uri="{9D8B030D-6E8A-4147-A177-3AD203B41FA5}">
                      <a16:colId xmlns:a16="http://schemas.microsoft.com/office/drawing/2014/main" val="3487577076"/>
                    </a:ext>
                  </a:extLst>
                </a:gridCol>
                <a:gridCol w="597504">
                  <a:extLst>
                    <a:ext uri="{9D8B030D-6E8A-4147-A177-3AD203B41FA5}">
                      <a16:colId xmlns:a16="http://schemas.microsoft.com/office/drawing/2014/main" val="3878578785"/>
                    </a:ext>
                  </a:extLst>
                </a:gridCol>
              </a:tblGrid>
              <a:tr h="484236">
                <a:tc gridSpan="12">
                  <a:txBody>
                    <a:bodyPr/>
                    <a:lstStyle/>
                    <a:p>
                      <a:pPr algn="ctr" fontAlgn="b"/>
                      <a:r>
                        <a:rPr lang="en-US" sz="1000" u="none" strike="noStrike" dirty="0">
                          <a:solidFill>
                            <a:schemeClr val="tx1"/>
                          </a:solidFill>
                          <a:effectLst/>
                          <a:latin typeface="+mn-lt"/>
                        </a:rPr>
                        <a:t>Phase5 Scope</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569133">
                <a:tc>
                  <a:txBody>
                    <a:bodyPr/>
                    <a:lstStyle/>
                    <a:p>
                      <a:pPr algn="ctr" fontAlgn="b"/>
                      <a:r>
                        <a:rPr lang="en-US" sz="1000" u="none" strike="noStrike" dirty="0">
                          <a:solidFill>
                            <a:schemeClr val="tx1"/>
                          </a:solidFill>
                          <a:effectLst/>
                          <a:latin typeface="+mn-lt"/>
                        </a:rPr>
                        <a:t>Program</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PMT5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Nameplate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Manufacture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J1</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OKTB</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EE Architecture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err="1">
                          <a:solidFill>
                            <a:schemeClr val="tx1"/>
                          </a:solidFill>
                          <a:effectLst/>
                          <a:latin typeface="+mn-lt"/>
                        </a:rPr>
                        <a:t>Centerstack</a:t>
                      </a:r>
                      <a:r>
                        <a:rPr lang="en-US" sz="1000" u="none" strike="noStrike" dirty="0">
                          <a:solidFill>
                            <a:schemeClr val="tx1"/>
                          </a:solidFill>
                          <a:effectLst/>
                          <a:latin typeface="+mn-lt"/>
                        </a:rPr>
                        <a:t> Size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Cluster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 </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TCU</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ECG</a:t>
                      </a:r>
                      <a:endParaRPr lang="en-US" sz="1000" b="0" i="0" u="none" strike="noStrike">
                        <a:solidFill>
                          <a:schemeClr val="tx1"/>
                        </a:solidFill>
                        <a:effectLst/>
                        <a:latin typeface="+mn-lt"/>
                      </a:endParaRPr>
                    </a:p>
                  </a:txBody>
                  <a:tcPr marL="8601" marR="8601" marT="8601" marB="0" anchor="ctr"/>
                </a:tc>
                <a:extLst>
                  <a:ext uri="{0D108BD9-81ED-4DB2-BD59-A6C34878D82A}">
                    <a16:rowId xmlns:a16="http://schemas.microsoft.com/office/drawing/2014/main" val="512927180"/>
                  </a:ext>
                </a:extLst>
              </a:tr>
              <a:tr h="569133">
                <a:tc>
                  <a:txBody>
                    <a:bodyPr/>
                    <a:lstStyle/>
                    <a:p>
                      <a:pPr algn="ctr" fontAlgn="b"/>
                      <a:r>
                        <a:rPr lang="en-US" sz="1000" u="none" strike="noStrike" dirty="0">
                          <a:solidFill>
                            <a:schemeClr val="tx1"/>
                          </a:solidFill>
                          <a:effectLst/>
                          <a:latin typeface="+mn-lt"/>
                        </a:rPr>
                        <a:t>CDX707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a:t>
                      </a:r>
                      <a:r>
                        <a:rPr lang="en-US" sz="1000" u="none" strike="noStrike" dirty="0" err="1">
                          <a:solidFill>
                            <a:schemeClr val="tx1"/>
                          </a:solidFill>
                          <a:effectLst/>
                          <a:latin typeface="+mn-lt"/>
                        </a:rPr>
                        <a:t>Youfei</a:t>
                      </a:r>
                      <a:r>
                        <a:rPr lang="en-US" sz="1000" u="none" strike="noStrike" dirty="0">
                          <a:solidFill>
                            <a:schemeClr val="tx1"/>
                          </a:solidFill>
                          <a:effectLst/>
                          <a:latin typeface="+mn-lt"/>
                        </a:rPr>
                        <a:t>, Xu Fiona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Nautilus</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3/28/2023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65316957"/>
                  </a:ext>
                </a:extLst>
              </a:tr>
              <a:tr h="569133">
                <a:tc>
                  <a:txBody>
                    <a:bodyPr/>
                    <a:lstStyle/>
                    <a:p>
                      <a:pPr algn="ctr" fontAlgn="b"/>
                      <a:r>
                        <a:rPr lang="en-US" sz="1000" u="none" strike="noStrike" dirty="0">
                          <a:solidFill>
                            <a:schemeClr val="tx1"/>
                          </a:solidFill>
                          <a:effectLst/>
                          <a:latin typeface="+mn-lt"/>
                        </a:rPr>
                        <a:t>CX788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He Sylvia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Ford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4/26/2023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6/21/2023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FNV2</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15.4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9.2, AR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Landscape</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Boundle5</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063627002"/>
                  </a:ext>
                </a:extLst>
              </a:tr>
              <a:tr h="569133">
                <a:tc>
                  <a:txBody>
                    <a:bodyPr/>
                    <a:lstStyle/>
                    <a:p>
                      <a:pPr algn="ctr" fontAlgn="b"/>
                      <a:r>
                        <a:rPr lang="en-US" sz="1000" u="none" strike="noStrike" dirty="0">
                          <a:solidFill>
                            <a:schemeClr val="tx1"/>
                          </a:solidFill>
                          <a:effectLst/>
                          <a:latin typeface="+mn-lt"/>
                        </a:rPr>
                        <a:t>CDX747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Lincoln</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BU</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6/12/2023</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11/6/2023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FNV3</a:t>
                      </a:r>
                      <a:endParaRPr lang="en-US" sz="1000" b="0" i="0" u="none" strike="noStrike" dirty="0">
                        <a:solidFill>
                          <a:schemeClr val="tx1"/>
                        </a:solidFill>
                        <a:effectLst/>
                        <a:latin typeface="+mn-lt"/>
                      </a:endParaRPr>
                    </a:p>
                  </a:txBody>
                  <a:tcPr marL="8601" marR="8601" marT="8601" marB="0" anchor="ctr"/>
                </a:tc>
                <a:tc gridSpan="2">
                  <a:txBody>
                    <a:bodyPr/>
                    <a:lstStyle/>
                    <a:p>
                      <a:pPr algn="ctr" fontAlgn="b"/>
                      <a:r>
                        <a:rPr lang="en-US" sz="1000" u="none" strike="noStrike" dirty="0">
                          <a:solidFill>
                            <a:schemeClr val="tx1"/>
                          </a:solidFill>
                          <a:effectLst/>
                          <a:latin typeface="+mn-lt"/>
                        </a:rPr>
                        <a:t>23.6(</a:t>
                      </a:r>
                      <a:r>
                        <a:rPr lang="en-US" sz="1000" u="none" strike="noStrike" dirty="0" err="1">
                          <a:solidFill>
                            <a:schemeClr val="tx1"/>
                          </a:solidFill>
                          <a:effectLst/>
                          <a:latin typeface="+mn-lt"/>
                        </a:rPr>
                        <a:t>Pano</a:t>
                      </a:r>
                      <a:r>
                        <a:rPr lang="en-US" sz="1000" u="none" strike="noStrike" dirty="0">
                          <a:solidFill>
                            <a:schemeClr val="tx1"/>
                          </a:solidFill>
                          <a:effectLst/>
                          <a:latin typeface="+mn-lt"/>
                        </a:rPr>
                        <a:t>-Non touch)*2&amp;11.1(Controller-Touch)</a:t>
                      </a:r>
                      <a:endParaRPr lang="en-US" sz="1000" b="0" i="0" u="none" strike="noStrike" dirty="0">
                        <a:solidFill>
                          <a:schemeClr val="tx1"/>
                        </a:solidFill>
                        <a:effectLst/>
                        <a:latin typeface="+mn-lt"/>
                      </a:endParaRPr>
                    </a:p>
                  </a:txBody>
                  <a:tcPr marL="8601" marR="8601" marT="8601" marB="0" anchor="ctr"/>
                </a:tc>
                <a:tc hMerge="1">
                  <a:txBody>
                    <a:bodyPr/>
                    <a:lstStyle/>
                    <a:p>
                      <a:endParaRPr lang="en-US"/>
                    </a:p>
                  </a:txBody>
                  <a:tcP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304588801"/>
                  </a:ext>
                </a:extLst>
              </a:tr>
              <a:tr h="569133">
                <a:tc>
                  <a:txBody>
                    <a:bodyPr/>
                    <a:lstStyle/>
                    <a:p>
                      <a:pPr algn="ctr" fontAlgn="b"/>
                      <a:r>
                        <a:rPr lang="en-US" sz="1000" u="none" strike="noStrike" dirty="0">
                          <a:solidFill>
                            <a:schemeClr val="tx1"/>
                          </a:solidFill>
                          <a:effectLst/>
                          <a:latin typeface="+mn-lt"/>
                        </a:rPr>
                        <a:t>U611 MCA</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Yang Frank</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Aviator</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CAF</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12/6/2023</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1/23/2024</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a:solidFill>
                            <a:schemeClr val="tx1"/>
                          </a:solidFill>
                          <a:effectLst/>
                          <a:latin typeface="+mn-lt"/>
                        </a:rPr>
                        <a:t>FNV3</a:t>
                      </a:r>
                      <a:endParaRPr lang="en-US" sz="1000" b="0" i="0" u="none" strike="noStrike">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27</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12.3，Standalone HUD</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Landscape</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Boundle6</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dirty="0">
                          <a:solidFill>
                            <a:schemeClr val="tx1"/>
                          </a:solidFill>
                          <a:effectLst/>
                          <a:latin typeface="+mn-lt"/>
                        </a:rPr>
                        <a:t>ECG2</a:t>
                      </a:r>
                      <a:endParaRPr lang="en-US" sz="1000" b="0" i="0" u="none" strike="noStrike" dirty="0">
                        <a:solidFill>
                          <a:schemeClr val="tx1"/>
                        </a:solidFill>
                        <a:effectLst/>
                        <a:latin typeface="+mn-lt"/>
                      </a:endParaRPr>
                    </a:p>
                  </a:txBody>
                  <a:tcPr marL="8601" marR="8601" marT="8601" marB="0" anchor="ctr"/>
                </a:tc>
                <a:extLst>
                  <a:ext uri="{0D108BD9-81ED-4DB2-BD59-A6C34878D82A}">
                    <a16:rowId xmlns:a16="http://schemas.microsoft.com/office/drawing/2014/main" val="2948911011"/>
                  </a:ext>
                </a:extLst>
              </a:tr>
              <a:tr h="569133">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E</a:t>
                      </a:r>
                      <a:r>
                        <a:rPr lang="en-US" altLang="zh-CN" sz="1000" u="none" strike="noStrike" kern="1200" dirty="0">
                          <a:solidFill>
                            <a:schemeClr val="tx1"/>
                          </a:solidFill>
                          <a:effectLst/>
                          <a:latin typeface="+mn-lt"/>
                          <a:ea typeface="+mn-ea"/>
                          <a:cs typeface="+mn-cs"/>
                        </a:rPr>
                        <a:t>xplorer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1000" u="none" strike="noStrike" kern="1200" dirty="0">
                          <a:solidFill>
                            <a:schemeClr val="tx1"/>
                          </a:solidFill>
                          <a:effectLst/>
                          <a:latin typeface="+mn-lt"/>
                          <a:ea typeface="+mn-ea"/>
                          <a:cs typeface="+mn-cs"/>
                        </a:rPr>
                        <a:t>CAF</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12/6/2023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27</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12.3，Standalone HUD</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569133">
                <a:tc>
                  <a:txBody>
                    <a:bodyPr/>
                    <a:lstStyle/>
                    <a:p>
                      <a:pPr algn="ctr" fontAlgn="b"/>
                      <a:r>
                        <a:rPr lang="en-US" sz="1000" u="none" strike="noStrike" dirty="0">
                          <a:solidFill>
                            <a:schemeClr val="tx1"/>
                          </a:solidFill>
                          <a:effectLst/>
                          <a:latin typeface="+mn-lt"/>
                        </a:rPr>
                        <a:t>U718</a:t>
                      </a:r>
                      <a:endParaRPr lang="en-US" sz="1000" b="0" i="0" u="none" strike="noStrike" dirty="0">
                        <a:solidFill>
                          <a:schemeClr val="tx1"/>
                        </a:solidFill>
                        <a:effectLst/>
                        <a:latin typeface="+mn-lt"/>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Navigator</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3/11/2024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4/22/2024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23.6(</a:t>
                      </a:r>
                      <a:r>
                        <a:rPr lang="en-US" sz="1000" u="none" strike="noStrike" kern="1200" dirty="0" err="1">
                          <a:solidFill>
                            <a:schemeClr val="tx1"/>
                          </a:solidFill>
                          <a:effectLst/>
                          <a:latin typeface="+mn-lt"/>
                          <a:ea typeface="+mn-ea"/>
                          <a:cs typeface="+mn-cs"/>
                        </a:rPr>
                        <a:t>Pano</a:t>
                      </a:r>
                      <a:r>
                        <a:rPr lang="en-US" sz="1000" u="none" strike="noStrike" kern="1200" dirty="0">
                          <a:solidFill>
                            <a:schemeClr val="tx1"/>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r h="569133">
                <a:tc>
                  <a:txBody>
                    <a:bodyPr/>
                    <a:lstStyle/>
                    <a:p>
                      <a:pPr algn="ctr" fontAlgn="b"/>
                      <a:r>
                        <a:rPr lang="en-US" sz="1000" b="0" i="0" u="none" strike="noStrike" dirty="0">
                          <a:solidFill>
                            <a:schemeClr val="tx1"/>
                          </a:solidFill>
                          <a:effectLst/>
                          <a:latin typeface="+mn-lt"/>
                        </a:rPr>
                        <a:t>P702 MCA</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Yang Frank</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F-150 R</a:t>
                      </a:r>
                      <a:r>
                        <a:rPr lang="en-US" altLang="zh-CN" sz="1000" u="none" strike="noStrike" kern="1200" dirty="0">
                          <a:solidFill>
                            <a:schemeClr val="tx1"/>
                          </a:solidFill>
                          <a:effectLst/>
                          <a:latin typeface="+mn-lt"/>
                          <a:ea typeface="+mn-ea"/>
                          <a:cs typeface="+mn-cs"/>
                        </a:rPr>
                        <a:t>aptor</a:t>
                      </a:r>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BU</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11/27/2023</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01/15/2024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u="none" strike="noStrike" kern="1200" dirty="0">
                          <a:solidFill>
                            <a:schemeClr val="tx1"/>
                          </a:solidFill>
                          <a:effectLst/>
                          <a:latin typeface="+mn-lt"/>
                          <a:ea typeface="+mn-ea"/>
                          <a:cs typeface="+mn-cs"/>
                        </a:rPr>
                        <a:t>FNV3</a:t>
                      </a:r>
                    </a:p>
                    <a:p>
                      <a:pPr algn="ctr" fontAlgn="b"/>
                      <a:endParaRPr lang="en-US" sz="1000" u="none" strike="noStrike" kern="1200" dirty="0">
                        <a:solidFill>
                          <a:schemeClr val="tx1"/>
                        </a:solidFill>
                        <a:effectLst/>
                        <a:latin typeface="+mn-lt"/>
                        <a:ea typeface="+mn-ea"/>
                        <a:cs typeface="+mn-cs"/>
                      </a:endParaRP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12.0</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12.4</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Landscape</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Boundle6</a:t>
                      </a:r>
                    </a:p>
                  </a:txBody>
                  <a:tcPr marL="8601" marR="8601" marT="8601" marB="0" anchor="ctr"/>
                </a:tc>
                <a:tc>
                  <a:txBody>
                    <a:bodyPr/>
                    <a:lstStyle/>
                    <a:p>
                      <a:pPr algn="ctr" fontAlgn="b"/>
                      <a:r>
                        <a:rPr lang="en-US" sz="1000" u="none" strike="noStrike" kern="1200" dirty="0">
                          <a:solidFill>
                            <a:schemeClr val="tx1"/>
                          </a:solidFill>
                          <a:effectLst/>
                          <a:latin typeface="+mn-lt"/>
                          <a:ea typeface="+mn-ea"/>
                          <a:cs typeface="+mn-cs"/>
                        </a:rPr>
                        <a:t>ECG2</a:t>
                      </a:r>
                    </a:p>
                  </a:txBody>
                  <a:tcPr marL="8601" marR="8601" marT="8601" marB="0" anchor="ctr"/>
                </a:tc>
                <a:extLst>
                  <a:ext uri="{0D108BD9-81ED-4DB2-BD59-A6C34878D82A}">
                    <a16:rowId xmlns:a16="http://schemas.microsoft.com/office/drawing/2014/main" val="1660036860"/>
                  </a:ext>
                </a:extLst>
              </a:tr>
            </a:tbl>
          </a:graphicData>
        </a:graphic>
      </p:graphicFrame>
    </p:spTree>
    <p:extLst>
      <p:ext uri="{BB962C8B-B14F-4D97-AF65-F5344CB8AC3E}">
        <p14:creationId xmlns:p14="http://schemas.microsoft.com/office/powerpoint/2010/main" val="126379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677055"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2040144"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07/30</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237182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08/18</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851618" y="1000058"/>
            <a:ext cx="889170" cy="598766"/>
            <a:chOff x="1886575" y="1217224"/>
            <a:chExt cx="885530" cy="598766"/>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08/20</a:t>
              </a:r>
            </a:p>
            <a:p>
              <a:pPr algn="ctr">
                <a:defRPr/>
              </a:pPr>
              <a:r>
                <a:rPr lang="en-US" sz="700" dirty="0">
                  <a:solidFill>
                    <a:prstClr val="black"/>
                  </a:solidFill>
                  <a:latin typeface="Ford Antenna Light" panose="02000505000000020004" pitchFamily="50" charset="0"/>
                  <a:cs typeface="Calibri" panose="020F0502020204030204" pitchFamily="34" charset="0"/>
                </a:rPr>
                <a:t>09/10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576617"/>
            <a:chOff x="1886575" y="1217224"/>
            <a:chExt cx="900586" cy="576617"/>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strike="sngStrike" dirty="0">
                  <a:solidFill>
                    <a:prstClr val="black"/>
                  </a:solidFill>
                  <a:latin typeface="Ford Antenna Light" panose="02000505000000020004" pitchFamily="50" charset="0"/>
                  <a:cs typeface="Calibri" panose="020F0502020204030204" pitchFamily="34" charset="0"/>
                </a:rPr>
                <a:t>02/02</a:t>
              </a:r>
            </a:p>
            <a:p>
              <a:pPr algn="ctr">
                <a:defRPr/>
              </a:pPr>
              <a:r>
                <a:rPr lang="en-US" sz="700" dirty="0">
                  <a:solidFill>
                    <a:prstClr val="black"/>
                  </a:solidFill>
                  <a:latin typeface="Ford Antenna Light" panose="02000505000000020004" pitchFamily="50" charset="0"/>
                  <a:cs typeface="Calibri" panose="020F0502020204030204" pitchFamily="34" charset="0"/>
                </a:rPr>
                <a:t>01/28</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479455"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@08/23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063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 Roadmap @0802</a:t>
            </a:r>
            <a:br>
              <a:rPr lang="zh-CN" altLang="en-US" dirty="0"/>
            </a:br>
            <a:endParaRPr lang="en-US" dirty="0"/>
          </a:p>
        </p:txBody>
      </p:sp>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1175322"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HQX1.2.1 Roadmap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424928" y="5470478"/>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35570" y="5429954"/>
            <a:ext cx="91725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2021/12-2022/04</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448" idx="3"/>
          </p:cNvCxnSpPr>
          <p:nvPr/>
        </p:nvCxnSpPr>
        <p:spPr>
          <a:xfrm flipV="1">
            <a:off x="5525250" y="5105828"/>
            <a:ext cx="10625" cy="3646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1" name="Star: 5 Points 420">
            <a:extLst>
              <a:ext uri="{FF2B5EF4-FFF2-40B4-BE49-F238E27FC236}">
                <a16:creationId xmlns:a16="http://schemas.microsoft.com/office/drawing/2014/main" id="{7AF2BF72-9F3F-4EE8-8278-314002373094}"/>
              </a:ext>
            </a:extLst>
          </p:cNvPr>
          <p:cNvSpPr/>
          <p:nvPr/>
        </p:nvSpPr>
        <p:spPr>
          <a:xfrm>
            <a:off x="403008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D962CC38-BC9F-4448-AE94-CDA9B235BA7B}"/>
              </a:ext>
            </a:extLst>
          </p:cNvPr>
          <p:cNvSpPr txBox="1"/>
          <p:nvPr/>
        </p:nvSpPr>
        <p:spPr>
          <a:xfrm>
            <a:off x="3848389"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430" name="Star: 5 Points 429">
            <a:extLst>
              <a:ext uri="{FF2B5EF4-FFF2-40B4-BE49-F238E27FC236}">
                <a16:creationId xmlns:a16="http://schemas.microsoft.com/office/drawing/2014/main" id="{E6BDBF21-E009-4F99-AA45-9251613C82AE}"/>
              </a:ext>
            </a:extLst>
          </p:cNvPr>
          <p:cNvSpPr/>
          <p:nvPr/>
        </p:nvSpPr>
        <p:spPr>
          <a:xfrm>
            <a:off x="4355420"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TextBox 22">
            <a:extLst>
              <a:ext uri="{FF2B5EF4-FFF2-40B4-BE49-F238E27FC236}">
                <a16:creationId xmlns:a16="http://schemas.microsoft.com/office/drawing/2014/main" id="{64C0F89C-D707-4DDC-AEB8-B347DFF286BB}"/>
              </a:ext>
            </a:extLst>
          </p:cNvPr>
          <p:cNvSpPr txBox="1"/>
          <p:nvPr/>
        </p:nvSpPr>
        <p:spPr>
          <a:xfrm>
            <a:off x="4173720" y="51132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436" name="Star: 5 Points 435">
            <a:extLst>
              <a:ext uri="{FF2B5EF4-FFF2-40B4-BE49-F238E27FC236}">
                <a16:creationId xmlns:a16="http://schemas.microsoft.com/office/drawing/2014/main" id="{D3DD8F8A-F913-4CCE-AA5A-B5F81F65F13D}"/>
              </a:ext>
            </a:extLst>
          </p:cNvPr>
          <p:cNvSpPr/>
          <p:nvPr/>
        </p:nvSpPr>
        <p:spPr>
          <a:xfrm>
            <a:off x="4705739"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2046AF-D388-4A27-AE55-0572DED0AF3C}"/>
              </a:ext>
            </a:extLst>
          </p:cNvPr>
          <p:cNvSpPr txBox="1"/>
          <p:nvPr/>
        </p:nvSpPr>
        <p:spPr>
          <a:xfrm>
            <a:off x="4524039" y="511325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442" name="Star: 5 Points 441">
            <a:extLst>
              <a:ext uri="{FF2B5EF4-FFF2-40B4-BE49-F238E27FC236}">
                <a16:creationId xmlns:a16="http://schemas.microsoft.com/office/drawing/2014/main" id="{26C0882A-E307-45B0-8B84-61B5748C7F0F}"/>
              </a:ext>
            </a:extLst>
          </p:cNvPr>
          <p:cNvSpPr/>
          <p:nvPr/>
        </p:nvSpPr>
        <p:spPr>
          <a:xfrm>
            <a:off x="505481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29F4ABBC-31F4-43DA-B4BE-09B0CACBA605}"/>
              </a:ext>
            </a:extLst>
          </p:cNvPr>
          <p:cNvSpPr txBox="1"/>
          <p:nvPr/>
        </p:nvSpPr>
        <p:spPr>
          <a:xfrm>
            <a:off x="4856235"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448" name="Star: 5 Points 447">
            <a:extLst>
              <a:ext uri="{FF2B5EF4-FFF2-40B4-BE49-F238E27FC236}">
                <a16:creationId xmlns:a16="http://schemas.microsoft.com/office/drawing/2014/main" id="{0E8B604E-0088-4EB6-8F23-CC79EB9A84DB}"/>
              </a:ext>
            </a:extLst>
          </p:cNvPr>
          <p:cNvSpPr/>
          <p:nvPr/>
        </p:nvSpPr>
        <p:spPr>
          <a:xfrm>
            <a:off x="5378064" y="4900661"/>
            <a:ext cx="195065" cy="205168"/>
          </a:xfrm>
          <a:prstGeom prst="star5">
            <a:avLst/>
          </a:prstGeom>
          <a:solidFill>
            <a:schemeClr val="bg1"/>
          </a:solid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40D7B020-DC30-4C17-8A62-522A5B9F0B45}"/>
              </a:ext>
            </a:extLst>
          </p:cNvPr>
          <p:cNvSpPr txBox="1"/>
          <p:nvPr/>
        </p:nvSpPr>
        <p:spPr>
          <a:xfrm>
            <a:off x="519636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451" name="Star: 5 Points 450">
            <a:extLst>
              <a:ext uri="{FF2B5EF4-FFF2-40B4-BE49-F238E27FC236}">
                <a16:creationId xmlns:a16="http://schemas.microsoft.com/office/drawing/2014/main" id="{5E94AC73-6258-4E9F-A2B7-1C646601F87A}"/>
              </a:ext>
            </a:extLst>
          </p:cNvPr>
          <p:cNvSpPr/>
          <p:nvPr/>
        </p:nvSpPr>
        <p:spPr>
          <a:xfrm>
            <a:off x="5666594" y="49006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58F14B90-2D7E-4BE9-8385-07C933AF2F44}"/>
              </a:ext>
            </a:extLst>
          </p:cNvPr>
          <p:cNvSpPr txBox="1"/>
          <p:nvPr/>
        </p:nvSpPr>
        <p:spPr>
          <a:xfrm>
            <a:off x="548489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454" name="Rectangle 453">
            <a:extLst>
              <a:ext uri="{FF2B5EF4-FFF2-40B4-BE49-F238E27FC236}">
                <a16:creationId xmlns:a16="http://schemas.microsoft.com/office/drawing/2014/main" id="{5E0CD5D1-80E6-4EFC-B49A-054857801D37}"/>
              </a:ext>
            </a:extLst>
          </p:cNvPr>
          <p:cNvSpPr/>
          <p:nvPr/>
        </p:nvSpPr>
        <p:spPr>
          <a:xfrm>
            <a:off x="3915601" y="4807122"/>
            <a:ext cx="2073078" cy="56742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56" name="Straight Arrow Connector 455">
            <a:extLst>
              <a:ext uri="{FF2B5EF4-FFF2-40B4-BE49-F238E27FC236}">
                <a16:creationId xmlns:a16="http://schemas.microsoft.com/office/drawing/2014/main" id="{936AB7BA-34D4-4344-9C8B-03E704008543}"/>
              </a:ext>
            </a:extLst>
          </p:cNvPr>
          <p:cNvCxnSpPr>
            <a:cxnSpLocks/>
            <a:stCxn id="451" idx="0"/>
            <a:endCxn id="359" idx="3"/>
          </p:cNvCxnSpPr>
          <p:nvPr/>
        </p:nvCxnSpPr>
        <p:spPr>
          <a:xfrm flipV="1">
            <a:off x="5764127" y="4362446"/>
            <a:ext cx="98378" cy="53821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59" name="Star: 5 Points 458">
            <a:extLst>
              <a:ext uri="{FF2B5EF4-FFF2-40B4-BE49-F238E27FC236}">
                <a16:creationId xmlns:a16="http://schemas.microsoft.com/office/drawing/2014/main" id="{DC87E121-6E23-4F82-ADCF-C3D06F78EC01}"/>
              </a:ext>
            </a:extLst>
          </p:cNvPr>
          <p:cNvSpPr/>
          <p:nvPr/>
        </p:nvSpPr>
        <p:spPr>
          <a:xfrm>
            <a:off x="3653135" y="49004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56041CFD-2194-417A-A3D0-E07BA16D8996}"/>
              </a:ext>
            </a:extLst>
          </p:cNvPr>
          <p:cNvSpPr txBox="1"/>
          <p:nvPr/>
        </p:nvSpPr>
        <p:spPr>
          <a:xfrm>
            <a:off x="3345225" y="5112759"/>
            <a:ext cx="55142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HQX1.2.1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CS</a:t>
            </a:r>
          </a:p>
          <a:p>
            <a:pPr algn="ctr">
              <a:defRPr/>
            </a:pPr>
            <a:r>
              <a:rPr lang="en-US" sz="600" dirty="0">
                <a:solidFill>
                  <a:prstClr val="black"/>
                </a:solidFill>
                <a:latin typeface="Ford Antenna Light" panose="02000505000000020004" pitchFamily="50" charset="0"/>
                <a:cs typeface="Calibri" panose="020F0502020204030204" pitchFamily="34" charset="0"/>
              </a:rPr>
              <a:t>11/29</a:t>
            </a:r>
          </a:p>
        </p:txBody>
      </p:sp>
      <p:sp>
        <p:nvSpPr>
          <p:cNvPr id="330" name="TextBox 22">
            <a:extLst>
              <a:ext uri="{FF2B5EF4-FFF2-40B4-BE49-F238E27FC236}">
                <a16:creationId xmlns:a16="http://schemas.microsoft.com/office/drawing/2014/main" id="{228296D8-D0C1-4040-932E-FC39E598E703}"/>
              </a:ext>
            </a:extLst>
          </p:cNvPr>
          <p:cNvSpPr txBox="1"/>
          <p:nvPr/>
        </p:nvSpPr>
        <p:spPr>
          <a:xfrm>
            <a:off x="6733160" y="5046376"/>
            <a:ext cx="2943488" cy="72326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buAutoNum type="arabicPeriod"/>
            </a:pPr>
            <a:r>
              <a:rPr lang="en-US" altLang="zh-CN" sz="700" dirty="0">
                <a:solidFill>
                  <a:schemeClr val="accent4">
                    <a:lumMod val="10000"/>
                  </a:schemeClr>
                </a:solidFill>
              </a:rPr>
              <a:t>Gap: HQX1.2.1 integration should be pulled ahead in R04, Pending vendors’ estimation;--YFVE/TS/Baidu</a:t>
            </a:r>
          </a:p>
          <a:p>
            <a:pPr marL="228600" indent="-228600" algn="l">
              <a:buAutoNum type="arabicPeriod"/>
            </a:pPr>
            <a:r>
              <a:rPr lang="en-US" altLang="zh-CN" sz="700" dirty="0">
                <a:solidFill>
                  <a:schemeClr val="accent4">
                    <a:lumMod val="10000"/>
                  </a:schemeClr>
                </a:solidFill>
              </a:rPr>
              <a:t>Checkpoint should be added to review the HQX1.2.1 regular status;--YFVE</a:t>
            </a:r>
          </a:p>
          <a:p>
            <a:pPr marL="228600" indent="-228600" algn="l">
              <a:buAutoNum type="arabicPeriod"/>
            </a:pPr>
            <a:r>
              <a:rPr lang="en-US" altLang="zh-CN" sz="700" dirty="0">
                <a:solidFill>
                  <a:schemeClr val="accent4">
                    <a:lumMod val="10000"/>
                  </a:schemeClr>
                </a:solidFill>
              </a:rPr>
              <a:t>Baidu/TS should estimate the 1.2.1 coding roadmap again to confirm the robust dev.—Baidu/TS</a:t>
            </a:r>
          </a:p>
        </p:txBody>
      </p:sp>
    </p:spTree>
    <p:extLst>
      <p:ext uri="{BB962C8B-B14F-4D97-AF65-F5344CB8AC3E}">
        <p14:creationId xmlns:p14="http://schemas.microsoft.com/office/powerpoint/2010/main" val="37194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6772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isplay(15.3)</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a:endCxn id="281" idx="2"/>
          </p:cNvCxnSpPr>
          <p:nvPr/>
        </p:nvCxnSpPr>
        <p:spPr>
          <a:xfrm flipH="1" flipV="1">
            <a:off x="4866048" y="1746093"/>
            <a:ext cx="521042" cy="2549987"/>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2932757"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solidFill>
                    <a:srgbClr val="FF0000"/>
                  </a:solidFill>
                </a:rPr>
                <a:t>3/30</a:t>
              </a:r>
              <a:endParaRPr lang="zh-CN" altLang="en-US" sz="700" dirty="0">
                <a:solidFill>
                  <a:srgbClr val="FF0000"/>
                </a:solidFill>
              </a:endParaRPr>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15125" y="1693334"/>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12/</a:t>
            </a:r>
            <a:r>
              <a:rPr lang="en-US" altLang="zh-CN" sz="700" dirty="0">
                <a:solidFill>
                  <a:srgbClr val="C8CCD1">
                    <a:lumMod val="10000"/>
                  </a:srgbClr>
                </a:solidFill>
                <a:ea typeface="黑体" panose="02010609060101010101" pitchFamily="49" charset="-122"/>
              </a:rPr>
              <a:t>06</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268750"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solidFill>
                    <a:srgbClr val="FF0000"/>
                  </a:solidFill>
                </a:rPr>
                <a:t>01/30</a:t>
              </a:r>
              <a:endParaRPr lang="zh-CN" altLang="en-US" sz="700" dirty="0">
                <a:solidFill>
                  <a:srgbClr val="FF0000"/>
                </a:solidFill>
              </a:endParaRPr>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2764642" y="3759900"/>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A1 Sample</a:t>
              </a:r>
            </a:p>
            <a:p>
              <a:r>
                <a:rPr lang="en-US" altLang="zh-CN" sz="700" dirty="0">
                  <a:solidFill>
                    <a:schemeClr val="accent4">
                      <a:lumMod val="10000"/>
                    </a:schemeClr>
                  </a:solidFill>
                </a:rPr>
                <a:t>09/15</a:t>
              </a:r>
              <a:endParaRPr lang="zh-CN" altLang="en-US"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784141" y="48931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579317" y="1320801"/>
            <a:ext cx="974817" cy="573078"/>
            <a:chOff x="1905281" y="1218237"/>
            <a:chExt cx="886143"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51463"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02/11</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02617"/>
            <a:chOff x="1886575" y="1217224"/>
            <a:chExt cx="847064" cy="502617"/>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351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69469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latest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464135"/>
            <a:chOff x="8701561" y="1095897"/>
            <a:chExt cx="746974" cy="464135"/>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grpSp>
        <p:nvGrpSpPr>
          <p:cNvPr id="333" name="Group 332">
            <a:extLst>
              <a:ext uri="{FF2B5EF4-FFF2-40B4-BE49-F238E27FC236}">
                <a16:creationId xmlns:a16="http://schemas.microsoft.com/office/drawing/2014/main" id="{AAB0029B-F86A-4D52-848E-6B81CB8CFB67}"/>
              </a:ext>
            </a:extLst>
          </p:cNvPr>
          <p:cNvGrpSpPr/>
          <p:nvPr/>
        </p:nvGrpSpPr>
        <p:grpSpPr>
          <a:xfrm>
            <a:off x="9009481" y="1350589"/>
            <a:ext cx="849316" cy="476151"/>
            <a:chOff x="8701561" y="1095897"/>
            <a:chExt cx="849316" cy="476151"/>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04/06</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653926" y="1355080"/>
            <a:ext cx="849316" cy="476151"/>
            <a:chOff x="8701561" y="1095897"/>
            <a:chExt cx="849316" cy="476151"/>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06/07</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271202" y="1701268"/>
            <a:ext cx="92559"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204407"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2069066"/>
            <a:ext cx="1620726" cy="3554696"/>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
        <p:nvSpPr>
          <p:cNvPr id="325" name="TextBox 324">
            <a:extLst>
              <a:ext uri="{FF2B5EF4-FFF2-40B4-BE49-F238E27FC236}">
                <a16:creationId xmlns:a16="http://schemas.microsoft.com/office/drawing/2014/main" id="{79FF2116-0EAC-4787-87B4-2CBA99B9C84E}"/>
              </a:ext>
            </a:extLst>
          </p:cNvPr>
          <p:cNvSpPr txBox="1"/>
          <p:nvPr/>
        </p:nvSpPr>
        <p:spPr>
          <a:xfrm>
            <a:off x="845040" y="2345147"/>
            <a:ext cx="1823846" cy="261610"/>
          </a:xfrm>
          <a:prstGeom prst="rect">
            <a:avLst/>
          </a:prstGeom>
          <a:noFill/>
          <a:ln w="12700">
            <a:solidFill>
              <a:schemeClr val="tx1"/>
            </a:solidFill>
          </a:ln>
        </p:spPr>
        <p:txBody>
          <a:bodyPr wrap="square" rtlCol="0">
            <a:spAutoFit/>
          </a:bodyPr>
          <a:lstStyle/>
          <a:p>
            <a:r>
              <a:rPr lang="en-US" altLang="zh-CN" sz="1050" dirty="0">
                <a:solidFill>
                  <a:srgbClr val="FF0000"/>
                </a:solidFill>
              </a:rPr>
              <a:t>Pending Update(Sourcing)</a:t>
            </a:r>
            <a:endParaRPr lang="zh-CN" altLang="en-US" sz="1050" dirty="0">
              <a:solidFill>
                <a:srgbClr val="FF0000"/>
              </a:solidFill>
            </a:endParaRPr>
          </a:p>
        </p:txBody>
      </p:sp>
      <p:grpSp>
        <p:nvGrpSpPr>
          <p:cNvPr id="377" name="Group 376">
            <a:extLst>
              <a:ext uri="{FF2B5EF4-FFF2-40B4-BE49-F238E27FC236}">
                <a16:creationId xmlns:a16="http://schemas.microsoft.com/office/drawing/2014/main" id="{A366BFA9-0544-41D8-8DDE-8CB1998AA6A3}"/>
              </a:ext>
            </a:extLst>
          </p:cNvPr>
          <p:cNvGrpSpPr/>
          <p:nvPr/>
        </p:nvGrpSpPr>
        <p:grpSpPr>
          <a:xfrm>
            <a:off x="3973032" y="3062643"/>
            <a:ext cx="682364" cy="607147"/>
            <a:chOff x="1264945" y="1704838"/>
            <a:chExt cx="682364" cy="607147"/>
          </a:xfrm>
        </p:grpSpPr>
        <p:sp>
          <p:nvSpPr>
            <p:cNvPr id="378" name="Isosceles Triangle 377">
              <a:extLst>
                <a:ext uri="{FF2B5EF4-FFF2-40B4-BE49-F238E27FC236}">
                  <a16:creationId xmlns:a16="http://schemas.microsoft.com/office/drawing/2014/main" id="{D930B172-12EE-4A2A-BCA7-21CD8BB1F5D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3" name="TextBox 22">
              <a:extLst>
                <a:ext uri="{FF2B5EF4-FFF2-40B4-BE49-F238E27FC236}">
                  <a16:creationId xmlns:a16="http://schemas.microsoft.com/office/drawing/2014/main" id="{B4E0780C-204C-4F86-BA44-83AC58C27B7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385" name="Group 384">
            <a:extLst>
              <a:ext uri="{FF2B5EF4-FFF2-40B4-BE49-F238E27FC236}">
                <a16:creationId xmlns:a16="http://schemas.microsoft.com/office/drawing/2014/main" id="{95798659-C7DE-4BA1-8F3F-B46E9AD2D5C0}"/>
              </a:ext>
            </a:extLst>
          </p:cNvPr>
          <p:cNvGrpSpPr/>
          <p:nvPr/>
        </p:nvGrpSpPr>
        <p:grpSpPr>
          <a:xfrm>
            <a:off x="4957212" y="3116062"/>
            <a:ext cx="759559" cy="507020"/>
            <a:chOff x="1277701" y="1704838"/>
            <a:chExt cx="759559" cy="507020"/>
          </a:xfrm>
        </p:grpSpPr>
        <p:sp>
          <p:nvSpPr>
            <p:cNvPr id="386" name="Isosceles Triangle 385">
              <a:extLst>
                <a:ext uri="{FF2B5EF4-FFF2-40B4-BE49-F238E27FC236}">
                  <a16:creationId xmlns:a16="http://schemas.microsoft.com/office/drawing/2014/main" id="{71CD00D9-92D4-4A57-8308-A58D4B53EC8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7" name="TextBox 22">
              <a:extLst>
                <a:ext uri="{FF2B5EF4-FFF2-40B4-BE49-F238E27FC236}">
                  <a16:creationId xmlns:a16="http://schemas.microsoft.com/office/drawing/2014/main" id="{193D237B-1791-41F6-8AFB-A4593DA61CEB}"/>
                </a:ext>
              </a:extLst>
            </p:cNvPr>
            <p:cNvSpPr txBox="1"/>
            <p:nvPr/>
          </p:nvSpPr>
          <p:spPr>
            <a:xfrm>
              <a:off x="1277701" y="1919476"/>
              <a:ext cx="75955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388" name="Group 387">
            <a:extLst>
              <a:ext uri="{FF2B5EF4-FFF2-40B4-BE49-F238E27FC236}">
                <a16:creationId xmlns:a16="http://schemas.microsoft.com/office/drawing/2014/main" id="{6910C227-D1F7-45EF-8A8D-CADA850FA47E}"/>
              </a:ext>
            </a:extLst>
          </p:cNvPr>
          <p:cNvGrpSpPr/>
          <p:nvPr/>
        </p:nvGrpSpPr>
        <p:grpSpPr>
          <a:xfrm>
            <a:off x="6060058" y="2888126"/>
            <a:ext cx="889634" cy="377416"/>
            <a:chOff x="1573859" y="1704838"/>
            <a:chExt cx="889634" cy="377416"/>
          </a:xfrm>
        </p:grpSpPr>
        <p:sp>
          <p:nvSpPr>
            <p:cNvPr id="389" name="Isosceles Triangle 388">
              <a:extLst>
                <a:ext uri="{FF2B5EF4-FFF2-40B4-BE49-F238E27FC236}">
                  <a16:creationId xmlns:a16="http://schemas.microsoft.com/office/drawing/2014/main" id="{360E50C4-38A0-45BE-B361-317D81FBD3A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0" name="TextBox 22">
              <a:extLst>
                <a:ext uri="{FF2B5EF4-FFF2-40B4-BE49-F238E27FC236}">
                  <a16:creationId xmlns:a16="http://schemas.microsoft.com/office/drawing/2014/main" id="{B8A92742-9DF8-4AAC-9472-1EC3FB834DF3}"/>
                </a:ext>
              </a:extLst>
            </p:cNvPr>
            <p:cNvSpPr txBox="1"/>
            <p:nvPr/>
          </p:nvSpPr>
          <p:spPr>
            <a:xfrm>
              <a:off x="1597674" y="178987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a:t>
              </a:r>
              <a:r>
                <a:rPr lang="en-US" altLang="zh-CN" sz="700" dirty="0">
                  <a:solidFill>
                    <a:srgbClr val="FF0000"/>
                  </a:solidFill>
                </a:rPr>
                <a:t>for DCV 6/13</a:t>
              </a:r>
              <a:endParaRPr lang="zh-CN" altLang="en-US" sz="700" dirty="0">
                <a:solidFill>
                  <a:srgbClr val="FF0000"/>
                </a:solidFill>
              </a:endParaRPr>
            </a:p>
          </p:txBody>
        </p:sp>
      </p:grpSp>
      <p:sp>
        <p:nvSpPr>
          <p:cNvPr id="391" name="Rectangle: Rounded Corners 390">
            <a:extLst>
              <a:ext uri="{FF2B5EF4-FFF2-40B4-BE49-F238E27FC236}">
                <a16:creationId xmlns:a16="http://schemas.microsoft.com/office/drawing/2014/main" id="{9CF23F79-ECF9-41B6-A019-4744C46BB5CE}"/>
              </a:ext>
            </a:extLst>
          </p:cNvPr>
          <p:cNvSpPr/>
          <p:nvPr/>
        </p:nvSpPr>
        <p:spPr>
          <a:xfrm>
            <a:off x="5451543" y="3126273"/>
            <a:ext cx="631440" cy="1960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 + EMC</a:t>
            </a:r>
          </a:p>
        </p:txBody>
      </p:sp>
      <p:sp>
        <p:nvSpPr>
          <p:cNvPr id="392" name="TextBox 22">
            <a:extLst>
              <a:ext uri="{FF2B5EF4-FFF2-40B4-BE49-F238E27FC236}">
                <a16:creationId xmlns:a16="http://schemas.microsoft.com/office/drawing/2014/main" id="{9DF125F7-AC6E-4122-A783-F63B87289288}"/>
              </a:ext>
            </a:extLst>
          </p:cNvPr>
          <p:cNvSpPr txBox="1"/>
          <p:nvPr/>
        </p:nvSpPr>
        <p:spPr>
          <a:xfrm>
            <a:off x="5414142" y="2940710"/>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3/30~6/13</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93" name="Rectangle: Rounded Corners 392">
            <a:extLst>
              <a:ext uri="{FF2B5EF4-FFF2-40B4-BE49-F238E27FC236}">
                <a16:creationId xmlns:a16="http://schemas.microsoft.com/office/drawing/2014/main" id="{7EEA9CE2-C25E-49B9-9BD2-9AAD7F6C784B}"/>
              </a:ext>
            </a:extLst>
          </p:cNvPr>
          <p:cNvSpPr/>
          <p:nvPr/>
        </p:nvSpPr>
        <p:spPr>
          <a:xfrm>
            <a:off x="4474465" y="3170921"/>
            <a:ext cx="737670" cy="13079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5" name="TextBox 22">
            <a:extLst>
              <a:ext uri="{FF2B5EF4-FFF2-40B4-BE49-F238E27FC236}">
                <a16:creationId xmlns:a16="http://schemas.microsoft.com/office/drawing/2014/main" id="{297CD105-A090-461C-A7DE-BEBF3487B544}"/>
              </a:ext>
            </a:extLst>
          </p:cNvPr>
          <p:cNvSpPr txBox="1"/>
          <p:nvPr/>
        </p:nvSpPr>
        <p:spPr>
          <a:xfrm>
            <a:off x="4181806" y="1676482"/>
            <a:ext cx="66656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01/12</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66" name="TextBox 22">
            <a:extLst>
              <a:ext uri="{FF2B5EF4-FFF2-40B4-BE49-F238E27FC236}">
                <a16:creationId xmlns:a16="http://schemas.microsoft.com/office/drawing/2014/main" id="{CE5EA98B-DD2A-4C86-9D85-2DEA73E350EF}"/>
              </a:ext>
            </a:extLst>
          </p:cNvPr>
          <p:cNvSpPr txBox="1"/>
          <p:nvPr/>
        </p:nvSpPr>
        <p:spPr>
          <a:xfrm>
            <a:off x="5092712" y="5610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368" name="Star: 5 Points 367">
            <a:extLst>
              <a:ext uri="{FF2B5EF4-FFF2-40B4-BE49-F238E27FC236}">
                <a16:creationId xmlns:a16="http://schemas.microsoft.com/office/drawing/2014/main" id="{86ACD540-C4C1-43E6-8DF0-AB09D8ED1344}"/>
              </a:ext>
            </a:extLst>
          </p:cNvPr>
          <p:cNvSpPr/>
          <p:nvPr/>
        </p:nvSpPr>
        <p:spPr>
          <a:xfrm>
            <a:off x="5566809" y="488409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9EF9BC4A-481E-467C-8D5E-9E7A874658A5}"/>
              </a:ext>
            </a:extLst>
          </p:cNvPr>
          <p:cNvSpPr txBox="1"/>
          <p:nvPr/>
        </p:nvSpPr>
        <p:spPr>
          <a:xfrm>
            <a:off x="5316474" y="50884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371" name="TextBox 22">
            <a:extLst>
              <a:ext uri="{FF2B5EF4-FFF2-40B4-BE49-F238E27FC236}">
                <a16:creationId xmlns:a16="http://schemas.microsoft.com/office/drawing/2014/main" id="{41F203FF-CEEA-457B-BFBC-D64A7F475FED}"/>
              </a:ext>
            </a:extLst>
          </p:cNvPr>
          <p:cNvSpPr txBox="1"/>
          <p:nvPr/>
        </p:nvSpPr>
        <p:spPr>
          <a:xfrm>
            <a:off x="6194398" y="55937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372" name="TextBox 22">
            <a:extLst>
              <a:ext uri="{FF2B5EF4-FFF2-40B4-BE49-F238E27FC236}">
                <a16:creationId xmlns:a16="http://schemas.microsoft.com/office/drawing/2014/main" id="{F2F4A6BD-0B54-45EC-94E4-1931D2C3091E}"/>
              </a:ext>
            </a:extLst>
          </p:cNvPr>
          <p:cNvSpPr txBox="1"/>
          <p:nvPr/>
        </p:nvSpPr>
        <p:spPr>
          <a:xfrm>
            <a:off x="6509279" y="560512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4" name="Star: 5 Points 373">
            <a:extLst>
              <a:ext uri="{FF2B5EF4-FFF2-40B4-BE49-F238E27FC236}">
                <a16:creationId xmlns:a16="http://schemas.microsoft.com/office/drawing/2014/main" id="{BFD8BE8C-860D-4EE4-9050-DD85E11DECDB}"/>
              </a:ext>
            </a:extLst>
          </p:cNvPr>
          <p:cNvSpPr/>
          <p:nvPr/>
        </p:nvSpPr>
        <p:spPr>
          <a:xfrm>
            <a:off x="6709092"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780E0C6C-D237-49CA-846A-F75EA9851BCC}"/>
              </a:ext>
            </a:extLst>
          </p:cNvPr>
          <p:cNvSpPr txBox="1"/>
          <p:nvPr/>
        </p:nvSpPr>
        <p:spPr>
          <a:xfrm>
            <a:off x="6519772"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94" name="Star: 5 Points 393">
            <a:extLst>
              <a:ext uri="{FF2B5EF4-FFF2-40B4-BE49-F238E27FC236}">
                <a16:creationId xmlns:a16="http://schemas.microsoft.com/office/drawing/2014/main" id="{7FFD6DEF-72BE-40CA-BDEB-CD971F6BD065}"/>
              </a:ext>
            </a:extLst>
          </p:cNvPr>
          <p:cNvSpPr/>
          <p:nvPr/>
        </p:nvSpPr>
        <p:spPr>
          <a:xfrm>
            <a:off x="7032863" y="489105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5" name="TextBox 22">
            <a:extLst>
              <a:ext uri="{FF2B5EF4-FFF2-40B4-BE49-F238E27FC236}">
                <a16:creationId xmlns:a16="http://schemas.microsoft.com/office/drawing/2014/main" id="{A960CD65-728C-4FF3-A0DF-6ED3D82019EE}"/>
              </a:ext>
            </a:extLst>
          </p:cNvPr>
          <p:cNvSpPr txBox="1"/>
          <p:nvPr/>
        </p:nvSpPr>
        <p:spPr>
          <a:xfrm>
            <a:off x="6843543" y="50880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396" name="TextBox 22">
            <a:extLst>
              <a:ext uri="{FF2B5EF4-FFF2-40B4-BE49-F238E27FC236}">
                <a16:creationId xmlns:a16="http://schemas.microsoft.com/office/drawing/2014/main" id="{09D939C9-4D9F-4EE0-88B9-B691D6B1F247}"/>
              </a:ext>
            </a:extLst>
          </p:cNvPr>
          <p:cNvSpPr txBox="1"/>
          <p:nvPr/>
        </p:nvSpPr>
        <p:spPr>
          <a:xfrm>
            <a:off x="7196435" y="556798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98" name="TextBox 22">
            <a:extLst>
              <a:ext uri="{FF2B5EF4-FFF2-40B4-BE49-F238E27FC236}">
                <a16:creationId xmlns:a16="http://schemas.microsoft.com/office/drawing/2014/main" id="{14B90BA8-1316-4436-BD71-82595E6BCF81}"/>
              </a:ext>
            </a:extLst>
          </p:cNvPr>
          <p:cNvSpPr txBox="1"/>
          <p:nvPr/>
        </p:nvSpPr>
        <p:spPr>
          <a:xfrm>
            <a:off x="7558800" y="507859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399" name="TextBox 22">
            <a:extLst>
              <a:ext uri="{FF2B5EF4-FFF2-40B4-BE49-F238E27FC236}">
                <a16:creationId xmlns:a16="http://schemas.microsoft.com/office/drawing/2014/main" id="{7A1BA90C-15EF-46F3-9EB5-4BD60CEAD908}"/>
              </a:ext>
            </a:extLst>
          </p:cNvPr>
          <p:cNvSpPr txBox="1"/>
          <p:nvPr/>
        </p:nvSpPr>
        <p:spPr>
          <a:xfrm>
            <a:off x="7713485" y="4615787"/>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R01</a:t>
            </a:r>
          </a:p>
          <a:p>
            <a:pPr algn="ctr">
              <a:defRPr/>
            </a:pPr>
            <a:r>
              <a:rPr lang="en-US" sz="700" dirty="0">
                <a:solidFill>
                  <a:prstClr val="black"/>
                </a:solidFill>
                <a:latin typeface="Ford Antenna Light" panose="02000505000000020004" pitchFamily="50" charset="0"/>
                <a:cs typeface="Calibri" panose="020F0502020204030204" pitchFamily="34" charset="0"/>
              </a:rPr>
              <a:t>11/31</a:t>
            </a:r>
          </a:p>
        </p:txBody>
      </p:sp>
    </p:spTree>
    <p:extLst>
      <p:ext uri="{BB962C8B-B14F-4D97-AF65-F5344CB8AC3E}">
        <p14:creationId xmlns:p14="http://schemas.microsoft.com/office/powerpoint/2010/main" val="323420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7034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CAF</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79018"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9517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6478" y="293007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64542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3/28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42086" y="1602225"/>
            <a:ext cx="1136684" cy="688718"/>
            <a:chOff x="810625" y="1704838"/>
            <a:chExt cx="1136684" cy="688718"/>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810625" y="1885731"/>
              <a:ext cx="1136684" cy="507825"/>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 Sample</a:t>
              </a:r>
            </a:p>
            <a:p>
              <a:r>
                <a:rPr lang="en-US" altLang="zh-CN" sz="700" dirty="0">
                  <a:solidFill>
                    <a:srgbClr val="C00000"/>
                  </a:solidFill>
                </a:rPr>
                <a:t>10/12</a:t>
              </a:r>
            </a:p>
            <a:p>
              <a:r>
                <a:rPr lang="en-US" altLang="zh-CN" sz="700" dirty="0">
                  <a:solidFill>
                    <a:srgbClr val="C00000"/>
                  </a:solidFill>
                </a:rPr>
                <a:t>Inhouse Proposal 09/10(TBD)</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2236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33660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@09/08</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278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a:t>
            </a:r>
            <a:r>
              <a:rPr lang="en-US" dirty="0"/>
              <a:t>/24—1/28</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518803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a:t>
            </a:r>
            <a:r>
              <a:rPr lang="en-US" dirty="0"/>
              <a:t>/5</a:t>
            </a:r>
            <a:r>
              <a:rPr lang="en-US" altLang="zh-CN" dirty="0"/>
              <a:t>-6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285443" y="969281"/>
            <a:ext cx="843415" cy="573060"/>
            <a:chOff x="1802170" y="1217224"/>
            <a:chExt cx="839961" cy="573060"/>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802170" y="159023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888456" y="957745"/>
            <a:ext cx="843415" cy="582633"/>
            <a:chOff x="1727242" y="1217224"/>
            <a:chExt cx="839961" cy="582633"/>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68562" y="968482"/>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5437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507825"/>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strike="sngStrike" dirty="0">
                <a:solidFill>
                  <a:srgbClr val="FF0000"/>
                </a:solidFill>
              </a:rPr>
              <a:t>09/30</a:t>
            </a:r>
          </a:p>
          <a:p>
            <a:r>
              <a:rPr lang="en-US" altLang="zh-CN" sz="700" dirty="0">
                <a:solidFill>
                  <a:srgbClr val="FF0000"/>
                </a:solidFill>
                <a:highlight>
                  <a:srgbClr val="FFFF00"/>
                </a:highlight>
              </a:rPr>
              <a:t>10/09</a:t>
            </a:r>
          </a:p>
          <a:p>
            <a:endParaRPr lang="en-US" altLang="zh-CN" sz="700" dirty="0">
              <a:solidFill>
                <a:srgbClr val="FF0000"/>
              </a:solidFill>
            </a:endParaRP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rgbClr val="FF0000"/>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rgbClr val="FF0000"/>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rgbClr val="FF0000"/>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1" name="Star: 5 Points 187">
            <a:extLst>
              <a:ext uri="{FF2B5EF4-FFF2-40B4-BE49-F238E27FC236}">
                <a16:creationId xmlns:a16="http://schemas.microsoft.com/office/drawing/2014/main" id="{ECFA3C20-3E04-405B-B605-D376F2F06EA0}"/>
              </a:ext>
            </a:extLst>
          </p:cNvPr>
          <p:cNvSpPr/>
          <p:nvPr/>
        </p:nvSpPr>
        <p:spPr>
          <a:xfrm>
            <a:off x="8772920" y="260981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DB5C1154-46C1-4372-9BD7-288634C1BE07}"/>
              </a:ext>
            </a:extLst>
          </p:cNvPr>
          <p:cNvSpPr txBox="1"/>
          <p:nvPr/>
        </p:nvSpPr>
        <p:spPr>
          <a:xfrm>
            <a:off x="8613089" y="2941711"/>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02/27</a:t>
            </a:r>
          </a:p>
        </p:txBody>
      </p: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7149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2" name="Straight Arrow Connector 241">
            <a:extLst>
              <a:ext uri="{FF2B5EF4-FFF2-40B4-BE49-F238E27FC236}">
                <a16:creationId xmlns:a16="http://schemas.microsoft.com/office/drawing/2014/main" id="{C80429EB-A80D-4CD3-9BBA-998A40861DC0}"/>
              </a:ext>
            </a:extLst>
          </p:cNvPr>
          <p:cNvCxnSpPr>
            <a:cxnSpLocks/>
            <a:stCxn id="213" idx="0"/>
            <a:endCxn id="211" idx="2"/>
          </p:cNvCxnSpPr>
          <p:nvPr/>
        </p:nvCxnSpPr>
        <p:spPr>
          <a:xfrm flipV="1">
            <a:off x="8720789" y="2930020"/>
            <a:ext cx="111781"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6" name="Star: 5 Points 187">
            <a:extLst>
              <a:ext uri="{FF2B5EF4-FFF2-40B4-BE49-F238E27FC236}">
                <a16:creationId xmlns:a16="http://schemas.microsoft.com/office/drawing/2014/main" id="{ECFA3C20-3E04-405B-B605-D376F2F06EA0}"/>
              </a:ext>
            </a:extLst>
          </p:cNvPr>
          <p:cNvSpPr/>
          <p:nvPr/>
        </p:nvSpPr>
        <p:spPr>
          <a:xfrm>
            <a:off x="9777921" y="260915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DB5C1154-46C1-4372-9BD7-288634C1BE07}"/>
              </a:ext>
            </a:extLst>
          </p:cNvPr>
          <p:cNvSpPr txBox="1"/>
          <p:nvPr/>
        </p:nvSpPr>
        <p:spPr>
          <a:xfrm>
            <a:off x="9785063" y="2941047"/>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06/02</a:t>
            </a:r>
          </a:p>
        </p:txBody>
      </p: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3" name="Straight Arrow Connector 252">
            <a:extLst>
              <a:ext uri="{FF2B5EF4-FFF2-40B4-BE49-F238E27FC236}">
                <a16:creationId xmlns:a16="http://schemas.microsoft.com/office/drawing/2014/main" id="{C80429EB-A80D-4CD3-9BBA-998A40861DC0}"/>
              </a:ext>
            </a:extLst>
          </p:cNvPr>
          <p:cNvCxnSpPr>
            <a:cxnSpLocks/>
            <a:stCxn id="248" idx="0"/>
            <a:endCxn id="246" idx="2"/>
          </p:cNvCxnSpPr>
          <p:nvPr/>
        </p:nvCxnSpPr>
        <p:spPr>
          <a:xfrm flipV="1">
            <a:off x="9694069" y="2929356"/>
            <a:ext cx="143502"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286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4F5183C-F416-420B-AAB1-25768972FE1F}"/>
              </a:ext>
            </a:extLst>
          </p:cNvPr>
          <p:cNvSpPr/>
          <p:nvPr/>
        </p:nvSpPr>
        <p:spPr>
          <a:xfrm>
            <a:off x="2061346" y="2257874"/>
            <a:ext cx="2085445" cy="178642"/>
          </a:xfrm>
          <a:prstGeom prst="rect">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Display </a:t>
            </a:r>
            <a:r>
              <a:rPr lang="en-US" altLang="zh-CN" sz="900" b="1" dirty="0">
                <a:solidFill>
                  <a:schemeClr val="tx1"/>
                </a:solidFill>
                <a:latin typeface="Arial" panose="020B0604020202020204" pitchFamily="34" charset="0"/>
                <a:cs typeface="Arial" panose="020B0604020202020204" pitchFamily="34" charset="0"/>
              </a:rPr>
              <a:t>timing </a:t>
            </a:r>
            <a:r>
              <a:rPr lang="en-US" sz="900" b="1" dirty="0">
                <a:solidFill>
                  <a:schemeClr val="tx1"/>
                </a:solidFill>
                <a:latin typeface="Arial" panose="020B0604020202020204" pitchFamily="34" charset="0"/>
                <a:cs typeface="Arial" panose="020B0604020202020204" pitchFamily="34" charset="0"/>
              </a:rPr>
              <a:t>TBD</a:t>
            </a:r>
          </a:p>
        </p:txBody>
      </p:sp>
      <p:sp>
        <p:nvSpPr>
          <p:cNvPr id="293" name="TextBox 22">
            <a:extLst>
              <a:ext uri="{FF2B5EF4-FFF2-40B4-BE49-F238E27FC236}">
                <a16:creationId xmlns:a16="http://schemas.microsoft.com/office/drawing/2014/main" id="{9A59C637-1638-4F71-BA3F-F36B1E9E32AF}"/>
              </a:ext>
            </a:extLst>
          </p:cNvPr>
          <p:cNvSpPr txBox="1"/>
          <p:nvPr/>
        </p:nvSpPr>
        <p:spPr>
          <a:xfrm>
            <a:off x="1993223" y="2449645"/>
            <a:ext cx="221475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YFVE: Need 9/M T0 sample supporting </a:t>
            </a:r>
            <a:r>
              <a:rPr lang="en-US" altLang="zh-CN" sz="700">
                <a:solidFill>
                  <a:srgbClr val="FF0000"/>
                </a:solidFill>
              </a:rPr>
              <a:t>display light </a:t>
            </a:r>
            <a:r>
              <a:rPr lang="en-US" altLang="zh-CN" sz="700" dirty="0">
                <a:solidFill>
                  <a:srgbClr val="FF0000"/>
                </a:solidFill>
              </a:rPr>
              <a:t>up. </a:t>
            </a: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spTree>
    <p:extLst>
      <p:ext uri="{BB962C8B-B14F-4D97-AF65-F5344CB8AC3E}">
        <p14:creationId xmlns:p14="http://schemas.microsoft.com/office/powerpoint/2010/main" val="214368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429169" y="1332321"/>
            <a:ext cx="770722" cy="127743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399528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798310"/>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5946"/>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666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3845586" y="26061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514384" y="2902498"/>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12/03</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6547761" y="2609761"/>
            <a:ext cx="692356" cy="623693"/>
            <a:chOff x="1696025" y="2836518"/>
            <a:chExt cx="692356" cy="623693"/>
          </a:xfrm>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6862268" y="1325121"/>
            <a:ext cx="538373" cy="12846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084450" y="261793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055181" y="2915597"/>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240615" y="1321372"/>
            <a:ext cx="674708"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249220" y="261208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864630" y="2934685"/>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4/13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405385" y="1304908"/>
            <a:ext cx="634722" cy="130717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31888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63764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2947524"/>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62592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2997284"/>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3251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57249BC1-14A9-4BF1-BC7B-0521F7AFAF19}"/>
              </a:ext>
            </a:extLst>
          </p:cNvPr>
          <p:cNvCxnSpPr/>
          <p:nvPr/>
        </p:nvCxnSpPr>
        <p:spPr>
          <a:xfrm flipV="1">
            <a:off x="128115" y="582348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21874" y="6273455"/>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4908347" y="26091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3716" y="2922524"/>
            <a:ext cx="889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273004" y="260976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067943" y="292444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604141"/>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609539"/>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5974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674350"/>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670240"/>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677946"/>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245376"/>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426957" y="32557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8809" y="3467906"/>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2557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46801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11/19</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3713288"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560163" y="4106510"/>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11/19</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026583"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3902033" y="4106510"/>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12/19</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02/26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084258" y="389564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4885674" y="410792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460153" y="389547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278453"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04/27</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5820959" y="389547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639259"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05/27</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468764" y="3255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287064" y="3467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871534" y="32554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689834" y="3467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09/01</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056542" y="325446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7825313" y="3466744"/>
            <a:ext cx="68194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 </a:t>
            </a:r>
          </a:p>
          <a:p>
            <a:pPr algn="ctr">
              <a:defRPr/>
            </a:pPr>
            <a:r>
              <a:rPr lang="en-US" sz="600" dirty="0">
                <a:solidFill>
                  <a:prstClr val="black"/>
                </a:solidFill>
                <a:latin typeface="Ford Antenna Light" panose="02000505000000020004" pitchFamily="50" charset="0"/>
                <a:cs typeface="Calibri" panose="020F0502020204030204" pitchFamily="34" charset="0"/>
              </a:rPr>
              <a:t>12/30</a:t>
            </a: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51" idx="0"/>
            <a:endCxn id="289" idx="2"/>
          </p:cNvCxnSpPr>
          <p:nvPr/>
        </p:nvCxnSpPr>
        <p:spPr>
          <a:xfrm flipV="1">
            <a:off x="7848846" y="3459629"/>
            <a:ext cx="244950" cy="41820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48" idx="0"/>
            <a:endCxn id="277" idx="2"/>
          </p:cNvCxnSpPr>
          <p:nvPr/>
        </p:nvCxnSpPr>
        <p:spPr>
          <a:xfrm flipV="1">
            <a:off x="6656228" y="3460569"/>
            <a:ext cx="252560" cy="43111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278839" y="3460716"/>
            <a:ext cx="227179" cy="4200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4806496" y="3460880"/>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4454319" y="3460880"/>
            <a:ext cx="3393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endCxn id="234" idx="2"/>
          </p:cNvCxnSpPr>
          <p:nvPr/>
        </p:nvCxnSpPr>
        <p:spPr>
          <a:xfrm flipV="1">
            <a:off x="3485367" y="3460898"/>
            <a:ext cx="29405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endCxn id="231" idx="2"/>
          </p:cNvCxnSpPr>
          <p:nvPr/>
        </p:nvCxnSpPr>
        <p:spPr>
          <a:xfrm flipV="1">
            <a:off x="3147300" y="3460898"/>
            <a:ext cx="31691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V="1">
            <a:off x="5064512" y="1736494"/>
            <a:ext cx="377137" cy="87262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33" idx="1"/>
          </p:cNvCxnSpPr>
          <p:nvPr/>
        </p:nvCxnSpPr>
        <p:spPr>
          <a:xfrm flipV="1">
            <a:off x="4001751" y="1751480"/>
            <a:ext cx="102793" cy="8546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2304418" y="455416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017174" y="4791053"/>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07/01 </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824061" y="454692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630798" y="47713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09/04</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542704" y="455291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304943" y="4755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 11/01</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3955858" y="455934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773126" y="475574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D before FDJ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@06/02 </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525007"/>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51261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512389"/>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247174" y="329481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157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293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134074"/>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632941" y="329497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079657"/>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30763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67163" y="315838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61638" y="968076"/>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604530" y="970693"/>
            <a:ext cx="843415" cy="682785"/>
            <a:chOff x="1837704" y="1217224"/>
            <a:chExt cx="839961" cy="682785"/>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37704" y="1576850"/>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51748" y="954229"/>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681798" y="974442"/>
            <a:ext cx="980564" cy="683437"/>
            <a:chOff x="1431324" y="1217224"/>
            <a:chExt cx="976548" cy="68343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31324" y="157750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172842" y="2929966"/>
            <a:ext cx="159812" cy="3257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4853958" y="2929324"/>
            <a:ext cx="114039" cy="3263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270" idx="0"/>
            <a:endCxn id="153" idx="2"/>
          </p:cNvCxnSpPr>
          <p:nvPr/>
        </p:nvCxnSpPr>
        <p:spPr>
          <a:xfrm flipV="1">
            <a:off x="6566297" y="2929967"/>
            <a:ext cx="199456" cy="32558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6969067" y="2938140"/>
            <a:ext cx="175033" cy="31726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456" idx="0"/>
            <a:endCxn id="574" idx="2"/>
          </p:cNvCxnSpPr>
          <p:nvPr/>
        </p:nvCxnSpPr>
        <p:spPr>
          <a:xfrm flipV="1">
            <a:off x="8341282" y="1320451"/>
            <a:ext cx="390236" cy="13169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34715" y="2932289"/>
            <a:ext cx="74155" cy="32488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2957849"/>
            <a:ext cx="79780" cy="3191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3839697" y="2926331"/>
            <a:ext cx="65539" cy="329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443159" y="969772"/>
            <a:ext cx="843415" cy="582633"/>
            <a:chOff x="1860046" y="1217224"/>
            <a:chExt cx="839961" cy="582633"/>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776964"/>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70" name="Star: 5 Points 369">
            <a:extLst>
              <a:ext uri="{FF2B5EF4-FFF2-40B4-BE49-F238E27FC236}">
                <a16:creationId xmlns:a16="http://schemas.microsoft.com/office/drawing/2014/main" id="{B26AB617-E4D6-48DC-B000-914689601264}"/>
              </a:ext>
            </a:extLst>
          </p:cNvPr>
          <p:cNvSpPr/>
          <p:nvPr/>
        </p:nvSpPr>
        <p:spPr>
          <a:xfrm>
            <a:off x="1522332" y="4552915"/>
            <a:ext cx="199461" cy="207903"/>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0000"/>
              </a:highlight>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251E0546-0293-4627-96AB-78B45E298F3B}"/>
              </a:ext>
            </a:extLst>
          </p:cNvPr>
          <p:cNvSpPr txBox="1"/>
          <p:nvPr/>
        </p:nvSpPr>
        <p:spPr>
          <a:xfrm>
            <a:off x="1043367" y="4813230"/>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Group A UE </a:t>
            </a:r>
          </a:p>
          <a:p>
            <a:pPr algn="ctr">
              <a:defRPr/>
            </a:pPr>
            <a:r>
              <a:rPr lang="en-US" altLang="zh-CN" sz="600" dirty="0">
                <a:solidFill>
                  <a:srgbClr val="FF0000"/>
                </a:solidFill>
                <a:latin typeface="Ford Antenna Light" panose="02000505000000020004" pitchFamily="50" charset="0"/>
                <a:cs typeface="Calibri" panose="020F0502020204030204" pitchFamily="34" charset="0"/>
              </a:rPr>
              <a:t>04/15</a:t>
            </a:r>
          </a:p>
        </p:txBody>
      </p:sp>
      <p:sp>
        <p:nvSpPr>
          <p:cNvPr id="376" name="TextBox 22">
            <a:extLst>
              <a:ext uri="{FF2B5EF4-FFF2-40B4-BE49-F238E27FC236}">
                <a16:creationId xmlns:a16="http://schemas.microsoft.com/office/drawing/2014/main" id="{F3ED3939-F142-4BC9-A0F3-19AEFF2EE3CB}"/>
              </a:ext>
            </a:extLst>
          </p:cNvPr>
          <p:cNvSpPr txBox="1"/>
          <p:nvPr/>
        </p:nvSpPr>
        <p:spPr>
          <a:xfrm>
            <a:off x="4157053" y="2081070"/>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081834"/>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878307" y="3378540"/>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MFL Release</a:t>
            </a:r>
          </a:p>
          <a:p>
            <a:r>
              <a:rPr lang="en-US" altLang="zh-CN" sz="700" dirty="0">
                <a:solidFill>
                  <a:srgbClr val="FF0000"/>
                </a:solidFill>
              </a:rPr>
              <a:t>04/30</a:t>
            </a:r>
            <a:endParaRPr lang="zh-CN" altLang="en-US" sz="700" dirty="0">
              <a:solidFill>
                <a:srgbClr val="FF0000"/>
              </a:solidFill>
            </a:endParaRPr>
          </a:p>
        </p:txBody>
      </p:sp>
      <p:sp>
        <p:nvSpPr>
          <p:cNvPr id="400" name="Star: 7 Points 399">
            <a:extLst>
              <a:ext uri="{FF2B5EF4-FFF2-40B4-BE49-F238E27FC236}">
                <a16:creationId xmlns:a16="http://schemas.microsoft.com/office/drawing/2014/main" id="{68ABA834-A559-4C9E-A6DE-B8AA358384C2}"/>
              </a:ext>
            </a:extLst>
          </p:cNvPr>
          <p:cNvSpPr/>
          <p:nvPr/>
        </p:nvSpPr>
        <p:spPr>
          <a:xfrm>
            <a:off x="1621211" y="327881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1996042" y="32847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1958749" y="3393435"/>
            <a:ext cx="81274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Draft Release</a:t>
            </a:r>
          </a:p>
          <a:p>
            <a:r>
              <a:rPr lang="en-US" altLang="zh-CN" sz="700" dirty="0">
                <a:solidFill>
                  <a:srgbClr val="FF0000"/>
                </a:solidFill>
              </a:rPr>
              <a:t>05/30</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528714"/>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724844"/>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09" name="Rectangle 408">
            <a:extLst>
              <a:ext uri="{FF2B5EF4-FFF2-40B4-BE49-F238E27FC236}">
                <a16:creationId xmlns:a16="http://schemas.microsoft.com/office/drawing/2014/main" id="{DA8FB322-DC8B-4DB3-A2B1-CE71031A80AD}"/>
              </a:ext>
            </a:extLst>
          </p:cNvPr>
          <p:cNvSpPr/>
          <p:nvPr/>
        </p:nvSpPr>
        <p:spPr>
          <a:xfrm>
            <a:off x="138741" y="6010893"/>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400427"/>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2" name="Rectangle 411">
            <a:extLst>
              <a:ext uri="{FF2B5EF4-FFF2-40B4-BE49-F238E27FC236}">
                <a16:creationId xmlns:a16="http://schemas.microsoft.com/office/drawing/2014/main" id="{C548855C-BEE9-408B-8E38-227F44DCBF5C}"/>
              </a:ext>
            </a:extLst>
          </p:cNvPr>
          <p:cNvSpPr/>
          <p:nvPr/>
        </p:nvSpPr>
        <p:spPr>
          <a:xfrm>
            <a:off x="113276" y="513555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027559" y="389093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5" name="TextBox 22">
            <a:extLst>
              <a:ext uri="{FF2B5EF4-FFF2-40B4-BE49-F238E27FC236}">
                <a16:creationId xmlns:a16="http://schemas.microsoft.com/office/drawing/2014/main" id="{F33BED41-CD23-459A-AFCA-FBE3F36B4E89}"/>
              </a:ext>
            </a:extLst>
          </p:cNvPr>
          <p:cNvSpPr txBox="1"/>
          <p:nvPr/>
        </p:nvSpPr>
        <p:spPr>
          <a:xfrm>
            <a:off x="2845860" y="410321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09/12</a:t>
            </a: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p:cNvCxnSpPr>
          <p:nvPr/>
        </p:nvCxnSpPr>
        <p:spPr>
          <a:xfrm flipV="1">
            <a:off x="2404149" y="4078976"/>
            <a:ext cx="699720" cy="4751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18" name="TextBox 22">
            <a:extLst>
              <a:ext uri="{FF2B5EF4-FFF2-40B4-BE49-F238E27FC236}">
                <a16:creationId xmlns:a16="http://schemas.microsoft.com/office/drawing/2014/main" id="{17F3FAA6-EE67-49C8-A339-6AAC961FB6FF}"/>
              </a:ext>
            </a:extLst>
          </p:cNvPr>
          <p:cNvSpPr txBox="1"/>
          <p:nvPr/>
        </p:nvSpPr>
        <p:spPr>
          <a:xfrm>
            <a:off x="2422296" y="4083510"/>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07/18</a:t>
            </a:r>
          </a:p>
        </p:txBody>
      </p:sp>
      <p:sp>
        <p:nvSpPr>
          <p:cNvPr id="419" name="Star: 5 Points 227">
            <a:extLst>
              <a:ext uri="{FF2B5EF4-FFF2-40B4-BE49-F238E27FC236}">
                <a16:creationId xmlns:a16="http://schemas.microsoft.com/office/drawing/2014/main" id="{811D1D98-421B-498D-ADE3-DB897052B06C}"/>
              </a:ext>
            </a:extLst>
          </p:cNvPr>
          <p:cNvSpPr/>
          <p:nvPr/>
        </p:nvSpPr>
        <p:spPr>
          <a:xfrm>
            <a:off x="2602963" y="38942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103070E9-7BB3-4C46-A746-2D8D53A84668}"/>
              </a:ext>
            </a:extLst>
          </p:cNvPr>
          <p:cNvCxnSpPr>
            <a:cxnSpLocks/>
            <a:stCxn id="370" idx="0"/>
            <a:endCxn id="419" idx="2"/>
          </p:cNvCxnSpPr>
          <p:nvPr/>
        </p:nvCxnSpPr>
        <p:spPr>
          <a:xfrm flipV="1">
            <a:off x="1622063" y="4099439"/>
            <a:ext cx="1018154" cy="4534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369917" y="38932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188218" y="4105579"/>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430" name="Star: 5 Points 429">
            <a:extLst>
              <a:ext uri="{FF2B5EF4-FFF2-40B4-BE49-F238E27FC236}">
                <a16:creationId xmlns:a16="http://schemas.microsoft.com/office/drawing/2014/main" id="{251D5A3C-2A7F-4CC9-B7C4-768B5A333BAC}"/>
              </a:ext>
            </a:extLst>
          </p:cNvPr>
          <p:cNvSpPr/>
          <p:nvPr/>
        </p:nvSpPr>
        <p:spPr>
          <a:xfrm>
            <a:off x="2227231" y="389011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Star: 5 Points 432">
            <a:extLst>
              <a:ext uri="{FF2B5EF4-FFF2-40B4-BE49-F238E27FC236}">
                <a16:creationId xmlns:a16="http://schemas.microsoft.com/office/drawing/2014/main" id="{DB5DE9EC-4424-474A-92B4-E6161091BF1B}"/>
              </a:ext>
            </a:extLst>
          </p:cNvPr>
          <p:cNvSpPr/>
          <p:nvPr/>
        </p:nvSpPr>
        <p:spPr>
          <a:xfrm>
            <a:off x="1874945" y="3893297"/>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6" name="Star: 5 Points 435">
            <a:extLst>
              <a:ext uri="{FF2B5EF4-FFF2-40B4-BE49-F238E27FC236}">
                <a16:creationId xmlns:a16="http://schemas.microsoft.com/office/drawing/2014/main" id="{DCB5E943-DBF0-4DCA-93E3-DA995CDCCD95}"/>
              </a:ext>
            </a:extLst>
          </p:cNvPr>
          <p:cNvSpPr/>
          <p:nvPr/>
        </p:nvSpPr>
        <p:spPr>
          <a:xfrm>
            <a:off x="4356786" y="389940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8FEE0D-E0A3-4CDF-99E7-1C5F91AD01CF}"/>
              </a:ext>
            </a:extLst>
          </p:cNvPr>
          <p:cNvSpPr txBox="1"/>
          <p:nvPr/>
        </p:nvSpPr>
        <p:spPr>
          <a:xfrm>
            <a:off x="4232236" y="4111683"/>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01/21</a:t>
            </a:r>
          </a:p>
        </p:txBody>
      </p:sp>
      <p:sp>
        <p:nvSpPr>
          <p:cNvPr id="442" name="Star: 5 Points 441">
            <a:extLst>
              <a:ext uri="{FF2B5EF4-FFF2-40B4-BE49-F238E27FC236}">
                <a16:creationId xmlns:a16="http://schemas.microsoft.com/office/drawing/2014/main" id="{99126E6E-11E2-4C2B-BC5A-2F02693BA768}"/>
              </a:ext>
            </a:extLst>
          </p:cNvPr>
          <p:cNvSpPr/>
          <p:nvPr/>
        </p:nvSpPr>
        <p:spPr>
          <a:xfrm>
            <a:off x="4708963" y="39030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4" name="TextBox 22">
            <a:extLst>
              <a:ext uri="{FF2B5EF4-FFF2-40B4-BE49-F238E27FC236}">
                <a16:creationId xmlns:a16="http://schemas.microsoft.com/office/drawing/2014/main" id="{D4817FFF-71A6-435A-85C6-2DEDF7BC0586}"/>
              </a:ext>
            </a:extLst>
          </p:cNvPr>
          <p:cNvSpPr txBox="1"/>
          <p:nvPr/>
        </p:nvSpPr>
        <p:spPr>
          <a:xfrm>
            <a:off x="4576998" y="4107752"/>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p>
        </p:txBody>
      </p:sp>
      <p:sp>
        <p:nvSpPr>
          <p:cNvPr id="445" name="Star: 5 Points 444">
            <a:extLst>
              <a:ext uri="{FF2B5EF4-FFF2-40B4-BE49-F238E27FC236}">
                <a16:creationId xmlns:a16="http://schemas.microsoft.com/office/drawing/2014/main" id="{65E0B50D-D255-4D59-A280-32294B525EEE}"/>
              </a:ext>
            </a:extLst>
          </p:cNvPr>
          <p:cNvSpPr/>
          <p:nvPr/>
        </p:nvSpPr>
        <p:spPr>
          <a:xfrm>
            <a:off x="6181306" y="388072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7" name="TextBox 22">
            <a:extLst>
              <a:ext uri="{FF2B5EF4-FFF2-40B4-BE49-F238E27FC236}">
                <a16:creationId xmlns:a16="http://schemas.microsoft.com/office/drawing/2014/main" id="{A42E1A6F-D4E6-4BD6-8663-9EA0B984F0D4}"/>
              </a:ext>
            </a:extLst>
          </p:cNvPr>
          <p:cNvSpPr txBox="1"/>
          <p:nvPr/>
        </p:nvSpPr>
        <p:spPr>
          <a:xfrm>
            <a:off x="5999606" y="40930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06/27</a:t>
            </a:r>
          </a:p>
        </p:txBody>
      </p:sp>
      <p:sp>
        <p:nvSpPr>
          <p:cNvPr id="448" name="Star: 5 Points 447">
            <a:extLst>
              <a:ext uri="{FF2B5EF4-FFF2-40B4-BE49-F238E27FC236}">
                <a16:creationId xmlns:a16="http://schemas.microsoft.com/office/drawing/2014/main" id="{AA66F64F-72F5-4BA3-A9CD-887D4C2C8A80}"/>
              </a:ext>
            </a:extLst>
          </p:cNvPr>
          <p:cNvSpPr/>
          <p:nvPr/>
        </p:nvSpPr>
        <p:spPr>
          <a:xfrm>
            <a:off x="6558695" y="38916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A04ADB51-2B62-4BA8-81B7-67A96645E568}"/>
              </a:ext>
            </a:extLst>
          </p:cNvPr>
          <p:cNvSpPr txBox="1"/>
          <p:nvPr/>
        </p:nvSpPr>
        <p:spPr>
          <a:xfrm>
            <a:off x="6376995" y="41039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451" name="Star: 5 Points 450">
            <a:extLst>
              <a:ext uri="{FF2B5EF4-FFF2-40B4-BE49-F238E27FC236}">
                <a16:creationId xmlns:a16="http://schemas.microsoft.com/office/drawing/2014/main" id="{6014D59B-94F0-41E1-9B41-3FCDEFB7DEB5}"/>
              </a:ext>
            </a:extLst>
          </p:cNvPr>
          <p:cNvSpPr/>
          <p:nvPr/>
        </p:nvSpPr>
        <p:spPr>
          <a:xfrm>
            <a:off x="7751313" y="38778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B9263705-B5F8-4257-9D00-6EB310DB3988}"/>
              </a:ext>
            </a:extLst>
          </p:cNvPr>
          <p:cNvSpPr txBox="1"/>
          <p:nvPr/>
        </p:nvSpPr>
        <p:spPr>
          <a:xfrm>
            <a:off x="7569613" y="40901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54" name="Star: 5 Points 453">
            <a:extLst>
              <a:ext uri="{FF2B5EF4-FFF2-40B4-BE49-F238E27FC236}">
                <a16:creationId xmlns:a16="http://schemas.microsoft.com/office/drawing/2014/main" id="{30C365C3-6373-4AC1-BCF3-F2DB01266354}"/>
              </a:ext>
            </a:extLst>
          </p:cNvPr>
          <p:cNvSpPr/>
          <p:nvPr/>
        </p:nvSpPr>
        <p:spPr>
          <a:xfrm>
            <a:off x="9137182" y="325717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55482" y="34694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456" name="Star: 5 Points 455">
            <a:extLst>
              <a:ext uri="{FF2B5EF4-FFF2-40B4-BE49-F238E27FC236}">
                <a16:creationId xmlns:a16="http://schemas.microsoft.com/office/drawing/2014/main" id="{B11A7E39-41A1-4F65-9C81-37D57F3DB4CB}"/>
              </a:ext>
            </a:extLst>
          </p:cNvPr>
          <p:cNvSpPr/>
          <p:nvPr/>
        </p:nvSpPr>
        <p:spPr>
          <a:xfrm>
            <a:off x="8185117" y="263740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9B606EAC-5D17-4CCA-A662-ADBA89E2DCE7}"/>
              </a:ext>
            </a:extLst>
          </p:cNvPr>
          <p:cNvSpPr txBox="1"/>
          <p:nvPr/>
        </p:nvSpPr>
        <p:spPr>
          <a:xfrm>
            <a:off x="8155848" y="293507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461" name="Straight Arrow Connector 460">
            <a:extLst>
              <a:ext uri="{FF2B5EF4-FFF2-40B4-BE49-F238E27FC236}">
                <a16:creationId xmlns:a16="http://schemas.microsoft.com/office/drawing/2014/main" id="{19DECC2A-7974-41ED-89B6-AE9A3C1AF24E}"/>
              </a:ext>
            </a:extLst>
          </p:cNvPr>
          <p:cNvCxnSpPr>
            <a:cxnSpLocks/>
            <a:stCxn id="289" idx="0"/>
            <a:endCxn id="456" idx="2"/>
          </p:cNvCxnSpPr>
          <p:nvPr/>
        </p:nvCxnSpPr>
        <p:spPr>
          <a:xfrm flipV="1">
            <a:off x="8154075" y="2957613"/>
            <a:ext cx="90692" cy="2968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0" name="Star: 5 Points 509">
            <a:extLst>
              <a:ext uri="{FF2B5EF4-FFF2-40B4-BE49-F238E27FC236}">
                <a16:creationId xmlns:a16="http://schemas.microsoft.com/office/drawing/2014/main" id="{85EF6A2F-06E6-422A-8C79-2AB085D6B715}"/>
              </a:ext>
            </a:extLst>
          </p:cNvPr>
          <p:cNvSpPr/>
          <p:nvPr/>
        </p:nvSpPr>
        <p:spPr>
          <a:xfrm>
            <a:off x="10068424" y="32769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4892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2715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48379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2946133"/>
            <a:ext cx="70721" cy="32538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62883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538268" y="3000225"/>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2577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4700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2949039"/>
            <a:ext cx="45907" cy="3087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05848" y="3882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624148" y="40950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02/20</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390256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11485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38970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1093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388335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0956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03381" y="3462344"/>
            <a:ext cx="271055"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482160"/>
            <a:ext cx="254428"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476683"/>
            <a:ext cx="212863"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462943"/>
            <a:ext cx="121421"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120309" y="387380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1" name="Star: 5 Points 610">
            <a:extLst>
              <a:ext uri="{FF2B5EF4-FFF2-40B4-BE49-F238E27FC236}">
                <a16:creationId xmlns:a16="http://schemas.microsoft.com/office/drawing/2014/main" id="{6F8DB9DC-CFCA-4206-A48D-52E99F7A8996}"/>
              </a:ext>
            </a:extLst>
          </p:cNvPr>
          <p:cNvSpPr/>
          <p:nvPr/>
        </p:nvSpPr>
        <p:spPr>
          <a:xfrm>
            <a:off x="8294656" y="388532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9" name="Star: 5 Points 638">
            <a:extLst>
              <a:ext uri="{FF2B5EF4-FFF2-40B4-BE49-F238E27FC236}">
                <a16:creationId xmlns:a16="http://schemas.microsoft.com/office/drawing/2014/main" id="{30F89887-1E03-4007-B6C6-E9F522867B44}"/>
              </a:ext>
            </a:extLst>
          </p:cNvPr>
          <p:cNvSpPr/>
          <p:nvPr/>
        </p:nvSpPr>
        <p:spPr>
          <a:xfrm>
            <a:off x="9286574"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6" name="Star: 5 Points 645">
            <a:extLst>
              <a:ext uri="{FF2B5EF4-FFF2-40B4-BE49-F238E27FC236}">
                <a16:creationId xmlns:a16="http://schemas.microsoft.com/office/drawing/2014/main" id="{79CB85DC-C53F-40C4-B8FC-50CD2DD5DAC5}"/>
              </a:ext>
            </a:extLst>
          </p:cNvPr>
          <p:cNvSpPr/>
          <p:nvPr/>
        </p:nvSpPr>
        <p:spPr>
          <a:xfrm>
            <a:off x="10219522"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06B9141C-762F-4349-8919-29530E84AE09}"/>
              </a:ext>
            </a:extLst>
          </p:cNvPr>
          <p:cNvSpPr/>
          <p:nvPr/>
        </p:nvSpPr>
        <p:spPr>
          <a:xfrm>
            <a:off x="11028936" y="388818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2925911" y="3876723"/>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3701174" y="3879151"/>
            <a:ext cx="126923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p:cNvCxnSpPr>
          <p:nvPr/>
        </p:nvCxnSpPr>
        <p:spPr>
          <a:xfrm flipV="1">
            <a:off x="2923792" y="4114851"/>
            <a:ext cx="819732" cy="4320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254" idx="2"/>
          </p:cNvCxnSpPr>
          <p:nvPr/>
        </p:nvCxnSpPr>
        <p:spPr>
          <a:xfrm flipV="1">
            <a:off x="3642435" y="4100810"/>
            <a:ext cx="1479077" cy="452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220" y="3874451"/>
            <a:ext cx="139405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Arrow Connector 246">
            <a:extLst>
              <a:ext uri="{FF2B5EF4-FFF2-40B4-BE49-F238E27FC236}">
                <a16:creationId xmlns:a16="http://schemas.microsoft.com/office/drawing/2014/main" id="{D3090B8C-4D2B-403C-B517-DA91953E80E8}"/>
              </a:ext>
            </a:extLst>
          </p:cNvPr>
          <p:cNvCxnSpPr>
            <a:cxnSpLocks/>
            <a:stCxn id="594" idx="0"/>
            <a:endCxn id="445" idx="2"/>
          </p:cNvCxnSpPr>
          <p:nvPr/>
        </p:nvCxnSpPr>
        <p:spPr>
          <a:xfrm flipV="1">
            <a:off x="4055589" y="4085892"/>
            <a:ext cx="2162971" cy="47345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059229E6-0C90-439C-91A8-46BFB985DDB7}"/>
              </a:ext>
            </a:extLst>
          </p:cNvPr>
          <p:cNvGrpSpPr/>
          <p:nvPr/>
        </p:nvGrpSpPr>
        <p:grpSpPr>
          <a:xfrm>
            <a:off x="2377652" y="1637431"/>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Tree>
    <p:extLst>
      <p:ext uri="{BB962C8B-B14F-4D97-AF65-F5344CB8AC3E}">
        <p14:creationId xmlns:p14="http://schemas.microsoft.com/office/powerpoint/2010/main" val="19493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49271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443185"/>
            <a:ext cx="5274" cy="3055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186403"/>
            <a:ext cx="338746" cy="56362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559151"/>
            <a:ext cx="9215" cy="17249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E99F0E-535F-4633-BF56-2A1BCEA9BB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58F8CD-EE5C-4B8B-B5A1-CA54C7010F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24431</TotalTime>
  <Words>6849</Words>
  <Application>Microsoft Office PowerPoint</Application>
  <PresentationFormat>Widescreen</PresentationFormat>
  <Paragraphs>2787</Paragraphs>
  <Slides>21</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 Nova (Headings)</vt:lpstr>
      <vt:lpstr>等线</vt:lpstr>
      <vt:lpstr>Arial</vt:lpstr>
      <vt:lpstr>Arial Nova Light</vt:lpstr>
      <vt:lpstr>Calibri</vt:lpstr>
      <vt:lpstr>Calibri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Phase 5 Vehicles Info </vt:lpstr>
      <vt:lpstr>CDX707 SW Release Plan @08/23  </vt:lpstr>
      <vt:lpstr>CDX707 SW Release Plan HQX1.2.1 Roadmap @0802 </vt:lpstr>
      <vt:lpstr>CX788 SYNC+/AR-HUD/Display Plan @08/10 (Based on 11/15 Group A Delivery UI)</vt:lpstr>
      <vt:lpstr>CDX747 SW Draft Release Plan @09/08 </vt:lpstr>
      <vt:lpstr>U6XX MCA SW Release Plan @06/02 </vt:lpstr>
      <vt:lpstr>Phase5 SYNC+ 3.0 Timeline Draft To Be Reviewed</vt:lpstr>
      <vt:lpstr>SYNC+ 3.0 DCV/PEC/J1 Critical Path</vt:lpstr>
      <vt:lpstr>CDX707/788 SW Release Requirement for MRD</vt:lpstr>
      <vt:lpstr>Backup material</vt:lpstr>
      <vt:lpstr>SYNC+ 3.0 Critical Path: New/Modified IVI Platform &amp; New UE/UI </vt:lpstr>
      <vt:lpstr>Phase 5 Vehicles Timeline Between CX788 &amp; Accelerated  VPP </vt:lpstr>
      <vt:lpstr>CDX707 CDC Timing Improvement Plan Details </vt:lpstr>
      <vt:lpstr>Critical path &amp; 2nd Round Checkpoints</vt:lpstr>
      <vt:lpstr>CDX707 Software and Autosar Release Plan</vt:lpstr>
      <vt:lpstr>CDX707 SHC Feature in SYNC+ 3.0 Development Plan</vt:lpstr>
      <vt:lpstr>CX788 Opportunities And Enablers</vt:lpstr>
      <vt:lpstr>Phase5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Zhou, Jiajia (J.)</cp:lastModifiedBy>
  <cp:revision>529</cp:revision>
  <cp:lastPrinted>2019-07-19T08:55:20Z</cp:lastPrinted>
  <dcterms:created xsi:type="dcterms:W3CDTF">2019-07-11T00:48:49Z</dcterms:created>
  <dcterms:modified xsi:type="dcterms:W3CDTF">2021-09-10T12:41:19Z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