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5"/>
  </p:notesMasterIdLst>
  <p:handoutMasterIdLst>
    <p:handoutMasterId r:id="rId36"/>
  </p:handoutMasterIdLst>
  <p:sldIdLst>
    <p:sldId id="262" r:id="rId6"/>
    <p:sldId id="313" r:id="rId7"/>
    <p:sldId id="2146847702" r:id="rId8"/>
    <p:sldId id="2146847690" r:id="rId9"/>
    <p:sldId id="438" r:id="rId10"/>
    <p:sldId id="2146847688" r:id="rId11"/>
    <p:sldId id="1986357431" r:id="rId12"/>
    <p:sldId id="2146847694" r:id="rId13"/>
    <p:sldId id="2146847695" r:id="rId14"/>
    <p:sldId id="2146847698" r:id="rId15"/>
    <p:sldId id="2146847699" r:id="rId16"/>
    <p:sldId id="2146847700" r:id="rId17"/>
    <p:sldId id="2146847701" r:id="rId18"/>
    <p:sldId id="1986357427" r:id="rId19"/>
    <p:sldId id="1986357428" r:id="rId20"/>
    <p:sldId id="432" r:id="rId21"/>
    <p:sldId id="2146847697" r:id="rId22"/>
    <p:sldId id="1095" r:id="rId23"/>
    <p:sldId id="2146847689" r:id="rId24"/>
    <p:sldId id="2146847677" r:id="rId25"/>
    <p:sldId id="2146847696" r:id="rId26"/>
    <p:sldId id="1986357354" r:id="rId27"/>
    <p:sldId id="338" r:id="rId28"/>
    <p:sldId id="341" r:id="rId29"/>
    <p:sldId id="1883" r:id="rId30"/>
    <p:sldId id="263" r:id="rId31"/>
    <p:sldId id="2144867977" r:id="rId32"/>
    <p:sldId id="1986357426" r:id="rId33"/>
    <p:sldId id="1986357402" r:id="rId34"/>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17" autoAdjust="0"/>
    <p:restoredTop sz="95118" autoAdjust="0"/>
  </p:normalViewPr>
  <p:slideViewPr>
    <p:cSldViewPr snapToGrid="0">
      <p:cViewPr varScale="1">
        <p:scale>
          <a:sx n="85" d="100"/>
          <a:sy n="85" d="100"/>
        </p:scale>
        <p:origin x="522" y="84"/>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10/24/2021</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10/24/2021</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13</a:t>
            </a:fld>
            <a:endParaRPr lang="en-US"/>
          </a:p>
        </p:txBody>
      </p:sp>
    </p:spTree>
    <p:extLst>
      <p:ext uri="{BB962C8B-B14F-4D97-AF65-F5344CB8AC3E}">
        <p14:creationId xmlns:p14="http://schemas.microsoft.com/office/powerpoint/2010/main" val="259832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14</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20</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22</a:t>
            </a:fld>
            <a:endParaRPr lang="en-US"/>
          </a:p>
        </p:txBody>
      </p:sp>
    </p:spTree>
    <p:extLst>
      <p:ext uri="{BB962C8B-B14F-4D97-AF65-F5344CB8AC3E}">
        <p14:creationId xmlns:p14="http://schemas.microsoft.com/office/powerpoint/2010/main" val="38418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25</a:t>
            </a:fld>
            <a:endParaRPr lang="en-US"/>
          </a:p>
        </p:txBody>
      </p:sp>
    </p:spTree>
    <p:extLst>
      <p:ext uri="{BB962C8B-B14F-4D97-AF65-F5344CB8AC3E}">
        <p14:creationId xmlns:p14="http://schemas.microsoft.com/office/powerpoint/2010/main" val="1505981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28</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29</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49683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10</a:t>
            </a:fld>
            <a:endParaRPr lang="en-US"/>
          </a:p>
        </p:txBody>
      </p:sp>
    </p:spTree>
    <p:extLst>
      <p:ext uri="{BB962C8B-B14F-4D97-AF65-F5344CB8AC3E}">
        <p14:creationId xmlns:p14="http://schemas.microsoft.com/office/powerpoint/2010/main" val="3276609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11</a:t>
            </a:fld>
            <a:endParaRPr lang="en-US"/>
          </a:p>
        </p:txBody>
      </p:sp>
    </p:spTree>
    <p:extLst>
      <p:ext uri="{BB962C8B-B14F-4D97-AF65-F5344CB8AC3E}">
        <p14:creationId xmlns:p14="http://schemas.microsoft.com/office/powerpoint/2010/main" val="23538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12</a:t>
            </a:fld>
            <a:endParaRPr lang="en-US"/>
          </a:p>
        </p:txBody>
      </p:sp>
    </p:spTree>
    <p:extLst>
      <p:ext uri="{BB962C8B-B14F-4D97-AF65-F5344CB8AC3E}">
        <p14:creationId xmlns:p14="http://schemas.microsoft.com/office/powerpoint/2010/main" val="9124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10/24/2021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10/24/2021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2" y="1818767"/>
            <a:ext cx="4533747"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Hanhan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Yang, Ying Zhang</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Otc.24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981976"/>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4462073"/>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126898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3672679"/>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238925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16241" y="203681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4887225"/>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4894309"/>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4888798"/>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488668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4882914"/>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4886689"/>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458096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227783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2446164"/>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22779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2459651"/>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227022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2473043"/>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227159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2446164"/>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P702 MCA SW Release Plan @1025 —Yang </a:t>
            </a:r>
            <a:r>
              <a:rPr lang="en-US" altLang="zh-CN" dirty="0" err="1"/>
              <a:t>Hanhan</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127698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128247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847522" y="4908950"/>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2950973"/>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2754510"/>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463013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624526"/>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2724694"/>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462345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3755413"/>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429177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sp>
        <p:nvSpPr>
          <p:cNvPr id="318" name="Left Brace 317">
            <a:extLst>
              <a:ext uri="{FF2B5EF4-FFF2-40B4-BE49-F238E27FC236}">
                <a16:creationId xmlns:a16="http://schemas.microsoft.com/office/drawing/2014/main" id="{FC29D3E7-969A-4314-A5BE-8EC3F305D4EB}"/>
              </a:ext>
            </a:extLst>
          </p:cNvPr>
          <p:cNvSpPr/>
          <p:nvPr/>
        </p:nvSpPr>
        <p:spPr>
          <a:xfrm rot="5400000">
            <a:off x="2513805" y="1843391"/>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9545" y="1977985"/>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4652990"/>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3739685"/>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4295486"/>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42850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43086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1597102"/>
            <a:ext cx="9778" cy="295649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458658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4269943"/>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1597556"/>
            <a:ext cx="7450" cy="29528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1597777"/>
            <a:ext cx="380460" cy="6738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3176319"/>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3177239"/>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3279395"/>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2704394"/>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3175781"/>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3271990"/>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4260555"/>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431940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1598325"/>
            <a:ext cx="13170" cy="296833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4227643"/>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4311696"/>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1597556"/>
            <a:ext cx="18092" cy="29690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1597556"/>
            <a:ext cx="27497"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1597556"/>
            <a:ext cx="23976"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3910773"/>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4064996"/>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3905660"/>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3883416"/>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3880507"/>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44374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44610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2328787"/>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2668850"/>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4">
                    <a:lumMod val="10000"/>
                  </a:schemeClr>
                </a:solidFill>
                <a:latin typeface="+mn-lt"/>
                <a:ea typeface="黑体" panose="02010609060101010101" pitchFamily="49" charset="-122"/>
              </a:rPr>
              <a:t>&gt;=14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1512392"/>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2672809"/>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chemeClr val="accent4">
                    <a:lumMod val="10000"/>
                  </a:schemeClr>
                </a:solidFill>
                <a:latin typeface="+mn-lt"/>
                <a:ea typeface="黑体" panose="02010609060101010101" pitchFamily="49" charset="-122"/>
              </a:rPr>
              <a:t>&gt;=32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164" name="Star: 7 Points 163">
            <a:extLst>
              <a:ext uri="{FF2B5EF4-FFF2-40B4-BE49-F238E27FC236}">
                <a16:creationId xmlns:a16="http://schemas.microsoft.com/office/drawing/2014/main" id="{E30EEDA7-B976-499C-946D-9BB00390CF6E}"/>
              </a:ext>
            </a:extLst>
          </p:cNvPr>
          <p:cNvSpPr/>
          <p:nvPr/>
        </p:nvSpPr>
        <p:spPr>
          <a:xfrm>
            <a:off x="1925801" y="172244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6" name="Star: 7 Points 165">
            <a:extLst>
              <a:ext uri="{FF2B5EF4-FFF2-40B4-BE49-F238E27FC236}">
                <a16:creationId xmlns:a16="http://schemas.microsoft.com/office/drawing/2014/main" id="{41D1C453-7FC1-4619-8103-71B8186E372D}"/>
              </a:ext>
            </a:extLst>
          </p:cNvPr>
          <p:cNvSpPr/>
          <p:nvPr/>
        </p:nvSpPr>
        <p:spPr>
          <a:xfrm>
            <a:off x="2524390" y="17185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7" name="TextBox 22">
            <a:extLst>
              <a:ext uri="{FF2B5EF4-FFF2-40B4-BE49-F238E27FC236}">
                <a16:creationId xmlns:a16="http://schemas.microsoft.com/office/drawing/2014/main" id="{B4DDC27D-06AE-440D-A9E1-20E242447487}"/>
              </a:ext>
            </a:extLst>
          </p:cNvPr>
          <p:cNvSpPr txBox="1"/>
          <p:nvPr/>
        </p:nvSpPr>
        <p:spPr>
          <a:xfrm>
            <a:off x="2545548" y="1754612"/>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Checkpoint2</a:t>
            </a:r>
          </a:p>
        </p:txBody>
      </p:sp>
      <p:sp>
        <p:nvSpPr>
          <p:cNvPr id="168" name="TextBox 22">
            <a:extLst>
              <a:ext uri="{FF2B5EF4-FFF2-40B4-BE49-F238E27FC236}">
                <a16:creationId xmlns:a16="http://schemas.microsoft.com/office/drawing/2014/main" id="{A525FDFF-5B8B-4C90-9627-D5525EF2F3B0}"/>
              </a:ext>
            </a:extLst>
          </p:cNvPr>
          <p:cNvSpPr txBox="1"/>
          <p:nvPr/>
        </p:nvSpPr>
        <p:spPr>
          <a:xfrm>
            <a:off x="1130023" y="1781885"/>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Checkpoint1</a:t>
            </a: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198786" y="5203038"/>
            <a:ext cx="11794428" cy="309980"/>
            <a:chOff x="231716" y="2738519"/>
            <a:chExt cx="11722474" cy="309980"/>
          </a:xfrm>
        </p:grpSpPr>
        <p:cxnSp>
          <p:nvCxnSpPr>
            <p:cNvPr id="170" name="Straight Connector 169">
              <a:extLst>
                <a:ext uri="{FF2B5EF4-FFF2-40B4-BE49-F238E27FC236}">
                  <a16:creationId xmlns:a16="http://schemas.microsoft.com/office/drawing/2014/main" id="{6CC46760-836D-4DCA-84FA-5572BF4C19C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231716" y="2738519"/>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198786" y="5986998"/>
            <a:ext cx="11794428" cy="309980"/>
            <a:chOff x="231716" y="2738519"/>
            <a:chExt cx="11722474" cy="309980"/>
          </a:xfrm>
        </p:grpSpPr>
        <p:cxnSp>
          <p:nvCxnSpPr>
            <p:cNvPr id="176" name="Straight Connector 175">
              <a:extLst>
                <a:ext uri="{FF2B5EF4-FFF2-40B4-BE49-F238E27FC236}">
                  <a16:creationId xmlns:a16="http://schemas.microsoft.com/office/drawing/2014/main" id="{43CE235E-13BF-495F-AFC1-F4982F4AE2D1}"/>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231716" y="2738519"/>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420038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981976"/>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4462073"/>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126898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3672679"/>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238925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16241" y="203681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4887225"/>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4894309"/>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4888798"/>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488668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4882914"/>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4886689"/>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458096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227783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2446164"/>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22779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2459651"/>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227022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2473043"/>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227159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2446164"/>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U718 SW Release Plan @1025—Zhang Ying</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127698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128247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847522" y="4908950"/>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2950973"/>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2754510"/>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463013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624526"/>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2724694"/>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462345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3755413"/>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429177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sp>
        <p:nvSpPr>
          <p:cNvPr id="318" name="Left Brace 317">
            <a:extLst>
              <a:ext uri="{FF2B5EF4-FFF2-40B4-BE49-F238E27FC236}">
                <a16:creationId xmlns:a16="http://schemas.microsoft.com/office/drawing/2014/main" id="{FC29D3E7-969A-4314-A5BE-8EC3F305D4EB}"/>
              </a:ext>
            </a:extLst>
          </p:cNvPr>
          <p:cNvSpPr/>
          <p:nvPr/>
        </p:nvSpPr>
        <p:spPr>
          <a:xfrm rot="5400000">
            <a:off x="2513805" y="1843391"/>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9545" y="1977985"/>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4652990"/>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3739685"/>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4295486"/>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42850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43086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1597102"/>
            <a:ext cx="9778" cy="295649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458658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4269943"/>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1597556"/>
            <a:ext cx="7450" cy="29528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1597777"/>
            <a:ext cx="380460" cy="6738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3176319"/>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3177239"/>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3279395"/>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2704394"/>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3175781"/>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3271990"/>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4260555"/>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431940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1598325"/>
            <a:ext cx="13170" cy="296833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4227643"/>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4311696"/>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1597556"/>
            <a:ext cx="18092" cy="29690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1597556"/>
            <a:ext cx="27497"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1597556"/>
            <a:ext cx="23976"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3910773"/>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4064996"/>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3905660"/>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3883416"/>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3880507"/>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44374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44610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2328787"/>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2668850"/>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4">
                    <a:lumMod val="10000"/>
                  </a:schemeClr>
                </a:solidFill>
                <a:latin typeface="+mn-lt"/>
                <a:ea typeface="黑体" panose="02010609060101010101" pitchFamily="49" charset="-122"/>
              </a:rPr>
              <a:t>&gt;=14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1512392"/>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2672809"/>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chemeClr val="accent4">
                    <a:lumMod val="10000"/>
                  </a:schemeClr>
                </a:solidFill>
                <a:latin typeface="+mn-lt"/>
                <a:ea typeface="黑体" panose="02010609060101010101" pitchFamily="49" charset="-122"/>
              </a:rPr>
              <a:t>&gt;=32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164" name="Star: 7 Points 163">
            <a:extLst>
              <a:ext uri="{FF2B5EF4-FFF2-40B4-BE49-F238E27FC236}">
                <a16:creationId xmlns:a16="http://schemas.microsoft.com/office/drawing/2014/main" id="{E30EEDA7-B976-499C-946D-9BB00390CF6E}"/>
              </a:ext>
            </a:extLst>
          </p:cNvPr>
          <p:cNvSpPr/>
          <p:nvPr/>
        </p:nvSpPr>
        <p:spPr>
          <a:xfrm>
            <a:off x="1925801" y="172244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6" name="Star: 7 Points 165">
            <a:extLst>
              <a:ext uri="{FF2B5EF4-FFF2-40B4-BE49-F238E27FC236}">
                <a16:creationId xmlns:a16="http://schemas.microsoft.com/office/drawing/2014/main" id="{41D1C453-7FC1-4619-8103-71B8186E372D}"/>
              </a:ext>
            </a:extLst>
          </p:cNvPr>
          <p:cNvSpPr/>
          <p:nvPr/>
        </p:nvSpPr>
        <p:spPr>
          <a:xfrm>
            <a:off x="2524390" y="17185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7" name="TextBox 22">
            <a:extLst>
              <a:ext uri="{FF2B5EF4-FFF2-40B4-BE49-F238E27FC236}">
                <a16:creationId xmlns:a16="http://schemas.microsoft.com/office/drawing/2014/main" id="{B4DDC27D-06AE-440D-A9E1-20E242447487}"/>
              </a:ext>
            </a:extLst>
          </p:cNvPr>
          <p:cNvSpPr txBox="1"/>
          <p:nvPr/>
        </p:nvSpPr>
        <p:spPr>
          <a:xfrm>
            <a:off x="2545548" y="1754612"/>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Checkpoint2</a:t>
            </a:r>
          </a:p>
        </p:txBody>
      </p:sp>
      <p:sp>
        <p:nvSpPr>
          <p:cNvPr id="168" name="TextBox 22">
            <a:extLst>
              <a:ext uri="{FF2B5EF4-FFF2-40B4-BE49-F238E27FC236}">
                <a16:creationId xmlns:a16="http://schemas.microsoft.com/office/drawing/2014/main" id="{A525FDFF-5B8B-4C90-9627-D5525EF2F3B0}"/>
              </a:ext>
            </a:extLst>
          </p:cNvPr>
          <p:cNvSpPr txBox="1"/>
          <p:nvPr/>
        </p:nvSpPr>
        <p:spPr>
          <a:xfrm>
            <a:off x="1130023" y="1781885"/>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Checkpoint1</a:t>
            </a: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198786" y="5203038"/>
            <a:ext cx="11794428" cy="309980"/>
            <a:chOff x="231716" y="2738519"/>
            <a:chExt cx="11722474" cy="309980"/>
          </a:xfrm>
        </p:grpSpPr>
        <p:cxnSp>
          <p:nvCxnSpPr>
            <p:cNvPr id="170" name="Straight Connector 169">
              <a:extLst>
                <a:ext uri="{FF2B5EF4-FFF2-40B4-BE49-F238E27FC236}">
                  <a16:creationId xmlns:a16="http://schemas.microsoft.com/office/drawing/2014/main" id="{6CC46760-836D-4DCA-84FA-5572BF4C19C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231716" y="2738519"/>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198786" y="5986998"/>
            <a:ext cx="11794428" cy="309980"/>
            <a:chOff x="231716" y="2738519"/>
            <a:chExt cx="11722474" cy="309980"/>
          </a:xfrm>
        </p:grpSpPr>
        <p:cxnSp>
          <p:nvCxnSpPr>
            <p:cNvPr id="176" name="Straight Connector 175">
              <a:extLst>
                <a:ext uri="{FF2B5EF4-FFF2-40B4-BE49-F238E27FC236}">
                  <a16:creationId xmlns:a16="http://schemas.microsoft.com/office/drawing/2014/main" id="{43CE235E-13BF-495F-AFC1-F4982F4AE2D1}"/>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231716" y="2738519"/>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250755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981976"/>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4462073"/>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126898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3672679"/>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238925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16241" y="203681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4887225"/>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4894309"/>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4888798"/>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488668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4882914"/>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4886689"/>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458096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227783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2446164"/>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22779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2459651"/>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227022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2473043"/>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227159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2446164"/>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CDX748 SW Release Plan @1025—Zhang Ying</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127698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128247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847522" y="4908950"/>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2950973"/>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2754510"/>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463013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624526"/>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2724694"/>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462345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3755413"/>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429177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sp>
        <p:nvSpPr>
          <p:cNvPr id="318" name="Left Brace 317">
            <a:extLst>
              <a:ext uri="{FF2B5EF4-FFF2-40B4-BE49-F238E27FC236}">
                <a16:creationId xmlns:a16="http://schemas.microsoft.com/office/drawing/2014/main" id="{FC29D3E7-969A-4314-A5BE-8EC3F305D4EB}"/>
              </a:ext>
            </a:extLst>
          </p:cNvPr>
          <p:cNvSpPr/>
          <p:nvPr/>
        </p:nvSpPr>
        <p:spPr>
          <a:xfrm rot="5400000">
            <a:off x="2513805" y="1843391"/>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9545" y="1977985"/>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4652990"/>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3739685"/>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4295486"/>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42850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43086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1597102"/>
            <a:ext cx="9778" cy="295649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458658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4269943"/>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1597556"/>
            <a:ext cx="7450" cy="29528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1597777"/>
            <a:ext cx="380460" cy="6738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3176319"/>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3177239"/>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3279395"/>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2704394"/>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3175781"/>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3271990"/>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4260555"/>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431940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1598325"/>
            <a:ext cx="13170" cy="296833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4227643"/>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4311696"/>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1597556"/>
            <a:ext cx="18092" cy="29690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1597556"/>
            <a:ext cx="27497"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1597556"/>
            <a:ext cx="23976"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3910773"/>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4064996"/>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3905660"/>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3883416"/>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3880507"/>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44374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44610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2328787"/>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2668850"/>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4">
                    <a:lumMod val="10000"/>
                  </a:schemeClr>
                </a:solidFill>
                <a:latin typeface="+mn-lt"/>
                <a:ea typeface="黑体" panose="02010609060101010101" pitchFamily="49" charset="-122"/>
              </a:rPr>
              <a:t>&gt;=14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1512392"/>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2672809"/>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chemeClr val="accent4">
                    <a:lumMod val="10000"/>
                  </a:schemeClr>
                </a:solidFill>
                <a:latin typeface="+mn-lt"/>
                <a:ea typeface="黑体" panose="02010609060101010101" pitchFamily="49" charset="-122"/>
              </a:rPr>
              <a:t>&gt;=32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164" name="Star: 7 Points 163">
            <a:extLst>
              <a:ext uri="{FF2B5EF4-FFF2-40B4-BE49-F238E27FC236}">
                <a16:creationId xmlns:a16="http://schemas.microsoft.com/office/drawing/2014/main" id="{E30EEDA7-B976-499C-946D-9BB00390CF6E}"/>
              </a:ext>
            </a:extLst>
          </p:cNvPr>
          <p:cNvSpPr/>
          <p:nvPr/>
        </p:nvSpPr>
        <p:spPr>
          <a:xfrm>
            <a:off x="1925801" y="172244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6" name="Star: 7 Points 165">
            <a:extLst>
              <a:ext uri="{FF2B5EF4-FFF2-40B4-BE49-F238E27FC236}">
                <a16:creationId xmlns:a16="http://schemas.microsoft.com/office/drawing/2014/main" id="{41D1C453-7FC1-4619-8103-71B8186E372D}"/>
              </a:ext>
            </a:extLst>
          </p:cNvPr>
          <p:cNvSpPr/>
          <p:nvPr/>
        </p:nvSpPr>
        <p:spPr>
          <a:xfrm>
            <a:off x="2524390" y="17185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7" name="TextBox 22">
            <a:extLst>
              <a:ext uri="{FF2B5EF4-FFF2-40B4-BE49-F238E27FC236}">
                <a16:creationId xmlns:a16="http://schemas.microsoft.com/office/drawing/2014/main" id="{B4DDC27D-06AE-440D-A9E1-20E242447487}"/>
              </a:ext>
            </a:extLst>
          </p:cNvPr>
          <p:cNvSpPr txBox="1"/>
          <p:nvPr/>
        </p:nvSpPr>
        <p:spPr>
          <a:xfrm>
            <a:off x="2545548" y="1754612"/>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Checkpoint2</a:t>
            </a:r>
          </a:p>
        </p:txBody>
      </p:sp>
      <p:sp>
        <p:nvSpPr>
          <p:cNvPr id="168" name="TextBox 22">
            <a:extLst>
              <a:ext uri="{FF2B5EF4-FFF2-40B4-BE49-F238E27FC236}">
                <a16:creationId xmlns:a16="http://schemas.microsoft.com/office/drawing/2014/main" id="{A525FDFF-5B8B-4C90-9627-D5525EF2F3B0}"/>
              </a:ext>
            </a:extLst>
          </p:cNvPr>
          <p:cNvSpPr txBox="1"/>
          <p:nvPr/>
        </p:nvSpPr>
        <p:spPr>
          <a:xfrm>
            <a:off x="1130023" y="1781885"/>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Checkpoint1</a:t>
            </a: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198786" y="5203038"/>
            <a:ext cx="11794428" cy="309980"/>
            <a:chOff x="231716" y="2738519"/>
            <a:chExt cx="11722474" cy="309980"/>
          </a:xfrm>
        </p:grpSpPr>
        <p:cxnSp>
          <p:nvCxnSpPr>
            <p:cNvPr id="170" name="Straight Connector 169">
              <a:extLst>
                <a:ext uri="{FF2B5EF4-FFF2-40B4-BE49-F238E27FC236}">
                  <a16:creationId xmlns:a16="http://schemas.microsoft.com/office/drawing/2014/main" id="{6CC46760-836D-4DCA-84FA-5572BF4C19C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231716" y="2738519"/>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198786" y="5986998"/>
            <a:ext cx="11794428" cy="309980"/>
            <a:chOff x="231716" y="2738519"/>
            <a:chExt cx="11722474" cy="309980"/>
          </a:xfrm>
        </p:grpSpPr>
        <p:cxnSp>
          <p:nvCxnSpPr>
            <p:cNvPr id="176" name="Straight Connector 175">
              <a:extLst>
                <a:ext uri="{FF2B5EF4-FFF2-40B4-BE49-F238E27FC236}">
                  <a16:creationId xmlns:a16="http://schemas.microsoft.com/office/drawing/2014/main" id="{43CE235E-13BF-495F-AFC1-F4982F4AE2D1}"/>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231716" y="2738519"/>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202317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981976"/>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4462073"/>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126898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3672679"/>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238925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16241" y="203681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4887225"/>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4894309"/>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4888798"/>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488668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4882914"/>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4886689"/>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458096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227783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2446164"/>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22779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2459651"/>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227022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2473043"/>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227159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2446164"/>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CX771 SW Release Plan @1025—Yang </a:t>
            </a:r>
            <a:r>
              <a:rPr lang="en-US" altLang="zh-CN" dirty="0" err="1"/>
              <a:t>Hanhan</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127698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128247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847522" y="4908950"/>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2950973"/>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2754510"/>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463013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624526"/>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2724694"/>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462345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3755413"/>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429177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sp>
        <p:nvSpPr>
          <p:cNvPr id="318" name="Left Brace 317">
            <a:extLst>
              <a:ext uri="{FF2B5EF4-FFF2-40B4-BE49-F238E27FC236}">
                <a16:creationId xmlns:a16="http://schemas.microsoft.com/office/drawing/2014/main" id="{FC29D3E7-969A-4314-A5BE-8EC3F305D4EB}"/>
              </a:ext>
            </a:extLst>
          </p:cNvPr>
          <p:cNvSpPr/>
          <p:nvPr/>
        </p:nvSpPr>
        <p:spPr>
          <a:xfrm rot="5400000">
            <a:off x="2513805" y="1843391"/>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9545" y="1977985"/>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4652990"/>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3739685"/>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4295486"/>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42850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43086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1597102"/>
            <a:ext cx="9778" cy="295649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458658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4269943"/>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4319068"/>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1597556"/>
            <a:ext cx="7450" cy="29528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1597777"/>
            <a:ext cx="380460" cy="6738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3176319"/>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3177239"/>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3279395"/>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2704394"/>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3175781"/>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3271990"/>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4260555"/>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431940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1598325"/>
            <a:ext cx="13170" cy="296833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4227643"/>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4311696"/>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1597556"/>
            <a:ext cx="18092" cy="29690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1597556"/>
            <a:ext cx="27497"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45785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4219917"/>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4303970"/>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1597556"/>
            <a:ext cx="23976" cy="29612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458623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3910773"/>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4064996"/>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3905660"/>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3883416"/>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3880507"/>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4437460"/>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4461042"/>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2328787"/>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2668850"/>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4">
                    <a:lumMod val="10000"/>
                  </a:schemeClr>
                </a:solidFill>
                <a:latin typeface="+mn-lt"/>
                <a:ea typeface="黑体" panose="02010609060101010101" pitchFamily="49" charset="-122"/>
              </a:rPr>
              <a:t>&gt;=14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1512392"/>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2672809"/>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chemeClr val="accent4">
                    <a:lumMod val="10000"/>
                  </a:schemeClr>
                </a:solidFill>
                <a:latin typeface="+mn-lt"/>
                <a:ea typeface="黑体" panose="02010609060101010101" pitchFamily="49" charset="-122"/>
              </a:rPr>
              <a:t>&gt;=32 </a:t>
            </a:r>
            <a:r>
              <a:rPr kumimoji="0" lang="en-US" altLang="zh-CN" b="0" i="0" u="none" strike="noStrike" kern="1200" cap="none" spc="0" normalizeH="0" baseline="0" noProof="0" dirty="0">
                <a:ln>
                  <a:noFill/>
                </a:ln>
                <a:solidFill>
                  <a:schemeClr val="accent4">
                    <a:lumMod val="10000"/>
                  </a:schemeClr>
                </a:solidFill>
                <a:effectLst/>
                <a:uLnTx/>
                <a:uFillTx/>
                <a:latin typeface="+mn-lt"/>
                <a:ea typeface="黑体" panose="02010609060101010101" pitchFamily="49" charset="-122"/>
              </a:rPr>
              <a:t>weeks</a:t>
            </a:r>
          </a:p>
        </p:txBody>
      </p:sp>
      <p:sp>
        <p:nvSpPr>
          <p:cNvPr id="164" name="Star: 7 Points 163">
            <a:extLst>
              <a:ext uri="{FF2B5EF4-FFF2-40B4-BE49-F238E27FC236}">
                <a16:creationId xmlns:a16="http://schemas.microsoft.com/office/drawing/2014/main" id="{E30EEDA7-B976-499C-946D-9BB00390CF6E}"/>
              </a:ext>
            </a:extLst>
          </p:cNvPr>
          <p:cNvSpPr/>
          <p:nvPr/>
        </p:nvSpPr>
        <p:spPr>
          <a:xfrm>
            <a:off x="1925801" y="172244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6" name="Star: 7 Points 165">
            <a:extLst>
              <a:ext uri="{FF2B5EF4-FFF2-40B4-BE49-F238E27FC236}">
                <a16:creationId xmlns:a16="http://schemas.microsoft.com/office/drawing/2014/main" id="{41D1C453-7FC1-4619-8103-71B8186E372D}"/>
              </a:ext>
            </a:extLst>
          </p:cNvPr>
          <p:cNvSpPr/>
          <p:nvPr/>
        </p:nvSpPr>
        <p:spPr>
          <a:xfrm>
            <a:off x="2524390" y="17185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67" name="TextBox 22">
            <a:extLst>
              <a:ext uri="{FF2B5EF4-FFF2-40B4-BE49-F238E27FC236}">
                <a16:creationId xmlns:a16="http://schemas.microsoft.com/office/drawing/2014/main" id="{B4DDC27D-06AE-440D-A9E1-20E242447487}"/>
              </a:ext>
            </a:extLst>
          </p:cNvPr>
          <p:cNvSpPr txBox="1"/>
          <p:nvPr/>
        </p:nvSpPr>
        <p:spPr>
          <a:xfrm>
            <a:off x="2545548" y="1754612"/>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Checkpoint2</a:t>
            </a:r>
          </a:p>
        </p:txBody>
      </p:sp>
      <p:sp>
        <p:nvSpPr>
          <p:cNvPr id="168" name="TextBox 22">
            <a:extLst>
              <a:ext uri="{FF2B5EF4-FFF2-40B4-BE49-F238E27FC236}">
                <a16:creationId xmlns:a16="http://schemas.microsoft.com/office/drawing/2014/main" id="{A525FDFF-5B8B-4C90-9627-D5525EF2F3B0}"/>
              </a:ext>
            </a:extLst>
          </p:cNvPr>
          <p:cNvSpPr txBox="1"/>
          <p:nvPr/>
        </p:nvSpPr>
        <p:spPr>
          <a:xfrm>
            <a:off x="1130023" y="1781885"/>
            <a:ext cx="94281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Checkpoint1</a:t>
            </a: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198786" y="5203038"/>
            <a:ext cx="11794428" cy="309980"/>
            <a:chOff x="231716" y="2738519"/>
            <a:chExt cx="11722474" cy="309980"/>
          </a:xfrm>
        </p:grpSpPr>
        <p:cxnSp>
          <p:nvCxnSpPr>
            <p:cNvPr id="170" name="Straight Connector 169">
              <a:extLst>
                <a:ext uri="{FF2B5EF4-FFF2-40B4-BE49-F238E27FC236}">
                  <a16:creationId xmlns:a16="http://schemas.microsoft.com/office/drawing/2014/main" id="{6CC46760-836D-4DCA-84FA-5572BF4C19C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231716" y="2738519"/>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198786" y="5986998"/>
            <a:ext cx="11794428" cy="309980"/>
            <a:chOff x="231716" y="2738519"/>
            <a:chExt cx="11722474" cy="309980"/>
          </a:xfrm>
        </p:grpSpPr>
        <p:cxnSp>
          <p:nvCxnSpPr>
            <p:cNvPr id="176" name="Straight Connector 175">
              <a:extLst>
                <a:ext uri="{FF2B5EF4-FFF2-40B4-BE49-F238E27FC236}">
                  <a16:creationId xmlns:a16="http://schemas.microsoft.com/office/drawing/2014/main" id="{43CE235E-13BF-495F-AFC1-F4982F4AE2D1}"/>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231716" y="2738519"/>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61554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66873"/>
            <a:ext cx="9215" cy="647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770325178"/>
              </p:ext>
            </p:extLst>
          </p:nvPr>
        </p:nvGraphicFramePr>
        <p:xfrm>
          <a:off x="1785257" y="666750"/>
          <a:ext cx="8521700" cy="3112771"/>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CDX747/U6 MCA/U718/P702 MCA SW release schedule </a:t>
            </a:r>
          </a:p>
        </p:txBody>
      </p:sp>
      <p:pic>
        <p:nvPicPr>
          <p:cNvPr id="1026" name="Picture 9">
            <a:extLst>
              <a:ext uri="{FF2B5EF4-FFF2-40B4-BE49-F238E27FC236}">
                <a16:creationId xmlns:a16="http://schemas.microsoft.com/office/drawing/2014/main" id="{99A1B12B-226D-468A-BDA7-4A90FFF2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75006"/>
            <a:ext cx="11734801"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32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4602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63836" y="4545366"/>
            <a:ext cx="11799037" cy="282279"/>
            <a:chOff x="227136" y="1129456"/>
            <a:chExt cx="11727055"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27136" y="1129456"/>
              <a:ext cx="73001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 MCA</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43596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034616"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26176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grpSp>
        <p:nvGrpSpPr>
          <p:cNvPr id="337" name="Group 336">
            <a:extLst>
              <a:ext uri="{FF2B5EF4-FFF2-40B4-BE49-F238E27FC236}">
                <a16:creationId xmlns:a16="http://schemas.microsoft.com/office/drawing/2014/main" id="{DD68BA60-8905-44B8-90BC-CC48F918C313}"/>
              </a:ext>
            </a:extLst>
          </p:cNvPr>
          <p:cNvGrpSpPr/>
          <p:nvPr/>
        </p:nvGrpSpPr>
        <p:grpSpPr>
          <a:xfrm>
            <a:off x="3118220" y="1864628"/>
            <a:ext cx="606752" cy="567244"/>
            <a:chOff x="1819544" y="1217224"/>
            <a:chExt cx="839961" cy="567244"/>
          </a:xfrm>
        </p:grpSpPr>
        <p:sp>
          <p:nvSpPr>
            <p:cNvPr id="338" name="流程图: 决策 47">
              <a:extLst>
                <a:ext uri="{FF2B5EF4-FFF2-40B4-BE49-F238E27FC236}">
                  <a16:creationId xmlns:a16="http://schemas.microsoft.com/office/drawing/2014/main" id="{125B58EC-CDB3-4DF8-9065-2A439EBE1A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12E2E284-137C-453F-8B2B-FAF0E62BE976}"/>
                </a:ext>
              </a:extLst>
            </p:cNvPr>
            <p:cNvSpPr txBox="1"/>
            <p:nvPr/>
          </p:nvSpPr>
          <p:spPr>
            <a:xfrm>
              <a:off x="181954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5228929"/>
            <a:ext cx="104868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CX771 Draft VPP</a:t>
            </a:r>
          </a:p>
        </p:txBody>
      </p:sp>
      <p:cxnSp>
        <p:nvCxnSpPr>
          <p:cNvPr id="350" name="Straight Connector 349">
            <a:extLst>
              <a:ext uri="{FF2B5EF4-FFF2-40B4-BE49-F238E27FC236}">
                <a16:creationId xmlns:a16="http://schemas.microsoft.com/office/drawing/2014/main" id="{FD3D8C8D-8B06-432D-A393-812E4BC0D4A6}"/>
              </a:ext>
            </a:extLst>
          </p:cNvPr>
          <p:cNvCxnSpPr/>
          <p:nvPr/>
        </p:nvCxnSpPr>
        <p:spPr>
          <a:xfrm flipV="1">
            <a:off x="166054" y="55393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2" name="流程图: 决策 47">
            <a:extLst>
              <a:ext uri="{FF2B5EF4-FFF2-40B4-BE49-F238E27FC236}">
                <a16:creationId xmlns:a16="http://schemas.microsoft.com/office/drawing/2014/main" id="{231AF349-E20C-4BBC-AEAC-08B445E22F6A}"/>
              </a:ext>
            </a:extLst>
          </p:cNvPr>
          <p:cNvSpPr/>
          <p:nvPr/>
        </p:nvSpPr>
        <p:spPr>
          <a:xfrm>
            <a:off x="8422508" y="536702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53" name="Group 352">
            <a:extLst>
              <a:ext uri="{FF2B5EF4-FFF2-40B4-BE49-F238E27FC236}">
                <a16:creationId xmlns:a16="http://schemas.microsoft.com/office/drawing/2014/main" id="{19F6DFCC-7D41-4B5E-884F-ACD445092BC6}"/>
              </a:ext>
            </a:extLst>
          </p:cNvPr>
          <p:cNvGrpSpPr/>
          <p:nvPr/>
        </p:nvGrpSpPr>
        <p:grpSpPr>
          <a:xfrm>
            <a:off x="8786555" y="5361387"/>
            <a:ext cx="606752" cy="567244"/>
            <a:chOff x="1727242" y="1217224"/>
            <a:chExt cx="839961" cy="567244"/>
          </a:xfrm>
        </p:grpSpPr>
        <p:sp>
          <p:nvSpPr>
            <p:cNvPr id="354" name="流程图: 决策 47">
              <a:extLst>
                <a:ext uri="{FF2B5EF4-FFF2-40B4-BE49-F238E27FC236}">
                  <a16:creationId xmlns:a16="http://schemas.microsoft.com/office/drawing/2014/main" id="{619DBB44-7231-422B-AA4A-D9FDEB523E9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0A8FC4C2-9F09-4872-BBC3-E89E0FC654F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6" name="Group 355">
            <a:extLst>
              <a:ext uri="{FF2B5EF4-FFF2-40B4-BE49-F238E27FC236}">
                <a16:creationId xmlns:a16="http://schemas.microsoft.com/office/drawing/2014/main" id="{04FE6E69-AC0A-4F74-A6AA-DE17503131CE}"/>
              </a:ext>
            </a:extLst>
          </p:cNvPr>
          <p:cNvGrpSpPr/>
          <p:nvPr/>
        </p:nvGrpSpPr>
        <p:grpSpPr>
          <a:xfrm>
            <a:off x="9944268" y="5377113"/>
            <a:ext cx="606752" cy="567244"/>
            <a:chOff x="1841074" y="1217224"/>
            <a:chExt cx="839961" cy="567244"/>
          </a:xfrm>
        </p:grpSpPr>
        <p:sp>
          <p:nvSpPr>
            <p:cNvPr id="357" name="流程图: 决策 47">
              <a:extLst>
                <a:ext uri="{FF2B5EF4-FFF2-40B4-BE49-F238E27FC236}">
                  <a16:creationId xmlns:a16="http://schemas.microsoft.com/office/drawing/2014/main" id="{3FADF0E9-9233-44FA-9202-5A554F72894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4C30D5E8-EFA3-4576-B45E-85FE1E9A052F}"/>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9" name="Group 358">
            <a:extLst>
              <a:ext uri="{FF2B5EF4-FFF2-40B4-BE49-F238E27FC236}">
                <a16:creationId xmlns:a16="http://schemas.microsoft.com/office/drawing/2014/main" id="{D03CC860-EDD1-4B4A-87A2-FAA39BDD9EE3}"/>
              </a:ext>
            </a:extLst>
          </p:cNvPr>
          <p:cNvGrpSpPr/>
          <p:nvPr/>
        </p:nvGrpSpPr>
        <p:grpSpPr>
          <a:xfrm>
            <a:off x="9413767" y="5371655"/>
            <a:ext cx="606752" cy="568069"/>
            <a:chOff x="1727242" y="1217224"/>
            <a:chExt cx="839961" cy="568069"/>
          </a:xfrm>
        </p:grpSpPr>
        <p:sp>
          <p:nvSpPr>
            <p:cNvPr id="360" name="流程图: 决策 47">
              <a:extLst>
                <a:ext uri="{FF2B5EF4-FFF2-40B4-BE49-F238E27FC236}">
                  <a16:creationId xmlns:a16="http://schemas.microsoft.com/office/drawing/2014/main" id="{86D68618-F169-4BBA-B592-D568106457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B279D347-B62F-4116-862E-9A2EC0CAE12C}"/>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62" name="流程图: 决策 47">
            <a:extLst>
              <a:ext uri="{FF2B5EF4-FFF2-40B4-BE49-F238E27FC236}">
                <a16:creationId xmlns:a16="http://schemas.microsoft.com/office/drawing/2014/main" id="{B77203EB-9C29-4836-896D-AB1CC117CD8D}"/>
              </a:ext>
            </a:extLst>
          </p:cNvPr>
          <p:cNvSpPr/>
          <p:nvPr/>
        </p:nvSpPr>
        <p:spPr>
          <a:xfrm>
            <a:off x="6689178" y="535749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3" name="流程图: 决策 47">
            <a:extLst>
              <a:ext uri="{FF2B5EF4-FFF2-40B4-BE49-F238E27FC236}">
                <a16:creationId xmlns:a16="http://schemas.microsoft.com/office/drawing/2014/main" id="{44DE4ECB-4633-47C2-BC6A-4F53A938D8BF}"/>
              </a:ext>
            </a:extLst>
          </p:cNvPr>
          <p:cNvSpPr/>
          <p:nvPr/>
        </p:nvSpPr>
        <p:spPr>
          <a:xfrm>
            <a:off x="5304099" y="5366057"/>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64" name="Group 363">
            <a:extLst>
              <a:ext uri="{FF2B5EF4-FFF2-40B4-BE49-F238E27FC236}">
                <a16:creationId xmlns:a16="http://schemas.microsoft.com/office/drawing/2014/main" id="{C53C7846-3EDF-4FDC-9DD1-8E60CDA70ED5}"/>
              </a:ext>
            </a:extLst>
          </p:cNvPr>
          <p:cNvGrpSpPr/>
          <p:nvPr/>
        </p:nvGrpSpPr>
        <p:grpSpPr>
          <a:xfrm>
            <a:off x="3180785" y="5365824"/>
            <a:ext cx="606752" cy="567244"/>
            <a:chOff x="1727242" y="1217224"/>
            <a:chExt cx="839961" cy="567244"/>
          </a:xfrm>
        </p:grpSpPr>
        <p:sp>
          <p:nvSpPr>
            <p:cNvPr id="365" name="流程图: 决策 47">
              <a:extLst>
                <a:ext uri="{FF2B5EF4-FFF2-40B4-BE49-F238E27FC236}">
                  <a16:creationId xmlns:a16="http://schemas.microsoft.com/office/drawing/2014/main" id="{FB235494-5F7C-4BDF-84E2-3D5CF3FC23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D6775CB8-9D7C-47B2-8E59-AC39B8567F4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7" name="Group 366">
            <a:extLst>
              <a:ext uri="{FF2B5EF4-FFF2-40B4-BE49-F238E27FC236}">
                <a16:creationId xmlns:a16="http://schemas.microsoft.com/office/drawing/2014/main" id="{7DC66885-77C3-4E66-A96A-6BF984DA46D5}"/>
              </a:ext>
            </a:extLst>
          </p:cNvPr>
          <p:cNvGrpSpPr/>
          <p:nvPr/>
        </p:nvGrpSpPr>
        <p:grpSpPr>
          <a:xfrm>
            <a:off x="3776631" y="5362377"/>
            <a:ext cx="606752" cy="567244"/>
            <a:chOff x="1727242" y="1217224"/>
            <a:chExt cx="839961" cy="567244"/>
          </a:xfrm>
        </p:grpSpPr>
        <p:sp>
          <p:nvSpPr>
            <p:cNvPr id="368" name="流程图: 决策 47">
              <a:extLst>
                <a:ext uri="{FF2B5EF4-FFF2-40B4-BE49-F238E27FC236}">
                  <a16:creationId xmlns:a16="http://schemas.microsoft.com/office/drawing/2014/main" id="{D66D9E95-4894-4E4F-BBBC-96D1B3AAB89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C035FE0C-4570-465D-80FD-641FB646E86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F107CD74-9086-4979-B68A-19369443F0C3}"/>
              </a:ext>
            </a:extLst>
          </p:cNvPr>
          <p:cNvGrpSpPr/>
          <p:nvPr/>
        </p:nvGrpSpPr>
        <p:grpSpPr>
          <a:xfrm>
            <a:off x="4551710" y="5366861"/>
            <a:ext cx="606752" cy="567244"/>
            <a:chOff x="1641868" y="1217224"/>
            <a:chExt cx="839961" cy="567244"/>
          </a:xfrm>
        </p:grpSpPr>
        <p:sp>
          <p:nvSpPr>
            <p:cNvPr id="372" name="流程图: 决策 47">
              <a:extLst>
                <a:ext uri="{FF2B5EF4-FFF2-40B4-BE49-F238E27FC236}">
                  <a16:creationId xmlns:a16="http://schemas.microsoft.com/office/drawing/2014/main" id="{A035F397-8B2F-432D-A16E-C83B546EC7C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B9D4DA0C-1C86-4ED5-B872-D734790B9B30}"/>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6" name="Group 375">
            <a:extLst>
              <a:ext uri="{FF2B5EF4-FFF2-40B4-BE49-F238E27FC236}">
                <a16:creationId xmlns:a16="http://schemas.microsoft.com/office/drawing/2014/main" id="{21CB7A46-8D33-423B-85FA-7E982B624E0B}"/>
              </a:ext>
            </a:extLst>
          </p:cNvPr>
          <p:cNvGrpSpPr/>
          <p:nvPr/>
        </p:nvGrpSpPr>
        <p:grpSpPr>
          <a:xfrm>
            <a:off x="4887331" y="5361068"/>
            <a:ext cx="606752" cy="576769"/>
            <a:chOff x="1736728" y="1217224"/>
            <a:chExt cx="839961" cy="576769"/>
          </a:xfrm>
        </p:grpSpPr>
        <p:sp>
          <p:nvSpPr>
            <p:cNvPr id="377" name="流程图: 决策 47">
              <a:extLst>
                <a:ext uri="{FF2B5EF4-FFF2-40B4-BE49-F238E27FC236}">
                  <a16:creationId xmlns:a16="http://schemas.microsoft.com/office/drawing/2014/main" id="{C3A5AAAC-38AB-433D-91D2-9D94DC6309E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662362A9-C223-4500-AE9C-04B43224268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79" name="TextBox 22">
            <a:extLst>
              <a:ext uri="{FF2B5EF4-FFF2-40B4-BE49-F238E27FC236}">
                <a16:creationId xmlns:a16="http://schemas.microsoft.com/office/drawing/2014/main" id="{2C872AF1-BA4C-441A-ABE3-6EC719AE5320}"/>
              </a:ext>
            </a:extLst>
          </p:cNvPr>
          <p:cNvSpPr txBox="1"/>
          <p:nvPr/>
        </p:nvSpPr>
        <p:spPr>
          <a:xfrm>
            <a:off x="5208024" y="575236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0" name="TextBox 22">
            <a:extLst>
              <a:ext uri="{FF2B5EF4-FFF2-40B4-BE49-F238E27FC236}">
                <a16:creationId xmlns:a16="http://schemas.microsoft.com/office/drawing/2014/main" id="{291CDFB0-4505-43FB-A3AF-4128BD281E59}"/>
              </a:ext>
            </a:extLst>
          </p:cNvPr>
          <p:cNvSpPr txBox="1"/>
          <p:nvPr/>
        </p:nvSpPr>
        <p:spPr>
          <a:xfrm>
            <a:off x="6521555" y="575317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1" name="TextBox 22">
            <a:extLst>
              <a:ext uri="{FF2B5EF4-FFF2-40B4-BE49-F238E27FC236}">
                <a16:creationId xmlns:a16="http://schemas.microsoft.com/office/drawing/2014/main" id="{EFE41C23-E063-4D19-B8C6-201C15462336}"/>
              </a:ext>
            </a:extLst>
          </p:cNvPr>
          <p:cNvSpPr txBox="1"/>
          <p:nvPr/>
        </p:nvSpPr>
        <p:spPr>
          <a:xfrm>
            <a:off x="8248307" y="572310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2" name="流程图: 决策 47">
            <a:extLst>
              <a:ext uri="{FF2B5EF4-FFF2-40B4-BE49-F238E27FC236}">
                <a16:creationId xmlns:a16="http://schemas.microsoft.com/office/drawing/2014/main" id="{25D051F7-D631-40AB-8DC1-B70FF0190F23}"/>
              </a:ext>
            </a:extLst>
          </p:cNvPr>
          <p:cNvSpPr/>
          <p:nvPr/>
        </p:nvSpPr>
        <p:spPr>
          <a:xfrm>
            <a:off x="7966618" y="536391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3" name="流程图: 决策 47">
            <a:extLst>
              <a:ext uri="{FF2B5EF4-FFF2-40B4-BE49-F238E27FC236}">
                <a16:creationId xmlns:a16="http://schemas.microsoft.com/office/drawing/2014/main" id="{FDD5B85B-2331-4EFD-8977-69C7F8A2E438}"/>
              </a:ext>
            </a:extLst>
          </p:cNvPr>
          <p:cNvSpPr/>
          <p:nvPr/>
        </p:nvSpPr>
        <p:spPr>
          <a:xfrm>
            <a:off x="7674166" y="537165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9397062A-1E5F-49EA-9DA6-6C2C6153D2CE}"/>
              </a:ext>
            </a:extLst>
          </p:cNvPr>
          <p:cNvSpPr txBox="1"/>
          <p:nvPr/>
        </p:nvSpPr>
        <p:spPr>
          <a:xfrm>
            <a:off x="7520941" y="5743439"/>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5" name="TextBox 22">
            <a:extLst>
              <a:ext uri="{FF2B5EF4-FFF2-40B4-BE49-F238E27FC236}">
                <a16:creationId xmlns:a16="http://schemas.microsoft.com/office/drawing/2014/main" id="{ACFF70D6-9273-4164-9563-E795D2BA318B}"/>
              </a:ext>
            </a:extLst>
          </p:cNvPr>
          <p:cNvSpPr txBox="1"/>
          <p:nvPr/>
        </p:nvSpPr>
        <p:spPr>
          <a:xfrm>
            <a:off x="7895411" y="5733039"/>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04/21</a:t>
            </a:r>
          </a:p>
        </p:txBody>
      </p:sp>
      <p:grpSp>
        <p:nvGrpSpPr>
          <p:cNvPr id="386" name="Group 385">
            <a:extLst>
              <a:ext uri="{FF2B5EF4-FFF2-40B4-BE49-F238E27FC236}">
                <a16:creationId xmlns:a16="http://schemas.microsoft.com/office/drawing/2014/main" id="{0875F388-C45A-4BA6-85B0-FD3E81552B75}"/>
              </a:ext>
            </a:extLst>
          </p:cNvPr>
          <p:cNvGrpSpPr/>
          <p:nvPr/>
        </p:nvGrpSpPr>
        <p:grpSpPr>
          <a:xfrm>
            <a:off x="9669684" y="5372555"/>
            <a:ext cx="608655" cy="567244"/>
            <a:chOff x="1635227" y="1217224"/>
            <a:chExt cx="839961" cy="567244"/>
          </a:xfrm>
        </p:grpSpPr>
        <p:sp>
          <p:nvSpPr>
            <p:cNvPr id="387" name="流程图: 决策 47">
              <a:extLst>
                <a:ext uri="{FF2B5EF4-FFF2-40B4-BE49-F238E27FC236}">
                  <a16:creationId xmlns:a16="http://schemas.microsoft.com/office/drawing/2014/main" id="{C8F1F372-E429-49C0-A560-685DCC1DAA7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8" name="TextBox 22">
              <a:extLst>
                <a:ext uri="{FF2B5EF4-FFF2-40B4-BE49-F238E27FC236}">
                  <a16:creationId xmlns:a16="http://schemas.microsoft.com/office/drawing/2014/main" id="{B408BC33-412F-4D77-A38F-DCE9DE651EC9}"/>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p>
          </p:txBody>
        </p:sp>
      </p:grpSp>
      <p:cxnSp>
        <p:nvCxnSpPr>
          <p:cNvPr id="389" name="Straight Connector 388">
            <a:extLst>
              <a:ext uri="{FF2B5EF4-FFF2-40B4-BE49-F238E27FC236}">
                <a16:creationId xmlns:a16="http://schemas.microsoft.com/office/drawing/2014/main" id="{22C17894-0E88-4667-87E6-02C8532BCE50}"/>
              </a:ext>
            </a:extLst>
          </p:cNvPr>
          <p:cNvCxnSpPr>
            <a:cxnSpLocks/>
          </p:cNvCxnSpPr>
          <p:nvPr/>
        </p:nvCxnSpPr>
        <p:spPr>
          <a:xfrm flipH="1">
            <a:off x="3109308" y="106154"/>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dirty="0"/>
              <a:t>QUALCOMM HQX1.0</a:t>
            </a:r>
            <a:r>
              <a:rPr lang="zh-CN" altLang="en-US" dirty="0"/>
              <a:t> </a:t>
            </a:r>
            <a:r>
              <a:rPr lang="en-US" altLang="zh-CN" dirty="0"/>
              <a:t>VS</a:t>
            </a:r>
            <a:r>
              <a:rPr lang="zh-CN" altLang="en-US" dirty="0"/>
              <a:t> </a:t>
            </a:r>
            <a:r>
              <a:rPr lang="en-US" altLang="zh-CN" dirty="0"/>
              <a:t>HQX1.2.1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9575636"/>
              </p:ext>
            </p:extLst>
          </p:nvPr>
        </p:nvGraphicFramePr>
        <p:xfrm>
          <a:off x="0" y="691353"/>
          <a:ext cx="12191996" cy="6094441"/>
        </p:xfrm>
        <a:graphic>
          <a:graphicData uri="http://schemas.openxmlformats.org/drawingml/2006/table">
            <a:tbl>
              <a:tblPr firstRow="1" bandRow="1">
                <a:tableStyleId>{F5AB1C69-6EDB-4FF4-983F-18BD219EF322}</a:tableStyleId>
              </a:tblPr>
              <a:tblGrid>
                <a:gridCol w="403829">
                  <a:extLst>
                    <a:ext uri="{9D8B030D-6E8A-4147-A177-3AD203B41FA5}">
                      <a16:colId xmlns:a16="http://schemas.microsoft.com/office/drawing/2014/main" val="2690110324"/>
                    </a:ext>
                  </a:extLst>
                </a:gridCol>
                <a:gridCol w="1120486">
                  <a:extLst>
                    <a:ext uri="{9D8B030D-6E8A-4147-A177-3AD203B41FA5}">
                      <a16:colId xmlns:a16="http://schemas.microsoft.com/office/drawing/2014/main" val="2123661411"/>
                    </a:ext>
                  </a:extLst>
                </a:gridCol>
                <a:gridCol w="5448174">
                  <a:extLst>
                    <a:ext uri="{9D8B030D-6E8A-4147-A177-3AD203B41FA5}">
                      <a16:colId xmlns:a16="http://schemas.microsoft.com/office/drawing/2014/main" val="2891470712"/>
                    </a:ext>
                  </a:extLst>
                </a:gridCol>
                <a:gridCol w="794567">
                  <a:extLst>
                    <a:ext uri="{9D8B030D-6E8A-4147-A177-3AD203B41FA5}">
                      <a16:colId xmlns:a16="http://schemas.microsoft.com/office/drawing/2014/main" val="3765012377"/>
                    </a:ext>
                  </a:extLst>
                </a:gridCol>
                <a:gridCol w="767176">
                  <a:extLst>
                    <a:ext uri="{9D8B030D-6E8A-4147-A177-3AD203B41FA5}">
                      <a16:colId xmlns:a16="http://schemas.microsoft.com/office/drawing/2014/main" val="2514694665"/>
                    </a:ext>
                  </a:extLst>
                </a:gridCol>
                <a:gridCol w="1037735">
                  <a:extLst>
                    <a:ext uri="{9D8B030D-6E8A-4147-A177-3AD203B41FA5}">
                      <a16:colId xmlns:a16="http://schemas.microsoft.com/office/drawing/2014/main" val="1416523341"/>
                    </a:ext>
                  </a:extLst>
                </a:gridCol>
                <a:gridCol w="2620029">
                  <a:extLst>
                    <a:ext uri="{9D8B030D-6E8A-4147-A177-3AD203B41FA5}">
                      <a16:colId xmlns:a16="http://schemas.microsoft.com/office/drawing/2014/main" val="2952709808"/>
                    </a:ext>
                  </a:extLst>
                </a:gridCol>
              </a:tblGrid>
              <a:tr h="503236">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No</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a:t>
                      </a:r>
                      <a:r>
                        <a:rPr lang="en-US" altLang="zh-CN" sz="1200" b="1" i="0" u="none" strike="noStrike" dirty="0">
                          <a:solidFill>
                            <a:srgbClr val="FFFFFF"/>
                          </a:solidFill>
                          <a:effectLst/>
                          <a:latin typeface="等线" panose="02010600030101010101" pitchFamily="2" charset="-122"/>
                          <a:ea typeface="等线" panose="02010600030101010101" pitchFamily="2" charset="-122"/>
                        </a:rPr>
                        <a:t>ew </a:t>
                      </a:r>
                      <a:r>
                        <a:rPr lang="en-US" sz="1200" b="1" i="0" u="none" strike="noStrike" dirty="0">
                          <a:solidFill>
                            <a:srgbClr val="FFFFFF"/>
                          </a:solidFill>
                          <a:effectLst/>
                          <a:latin typeface="等线" panose="02010600030101010101" pitchFamily="2" charset="-122"/>
                          <a:ea typeface="等线" panose="02010600030101010101" pitchFamily="2" charset="-122"/>
                        </a:rPr>
                        <a:t>Feature</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Description</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1.0</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1.2.1</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Platform</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Comment</a:t>
                      </a:r>
                    </a:p>
                  </a:txBody>
                  <a:tcPr marL="0" marR="0" marT="0" marB="0" anchor="ctr">
                    <a:solidFill>
                      <a:srgbClr val="0070C0"/>
                    </a:solidFill>
                  </a:tcPr>
                </a:tc>
                <a:extLst>
                  <a:ext uri="{0D108BD9-81ED-4DB2-BD59-A6C34878D82A}">
                    <a16:rowId xmlns:a16="http://schemas.microsoft.com/office/drawing/2014/main" val="2129749374"/>
                  </a:ext>
                </a:extLst>
              </a:tr>
              <a:tr h="853727">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LDAC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蓝牙音乐编解码（第一路蓝牙需要解码，第二路蓝牙需要编码）。无此功能，蓝牙音乐功能将无法支持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格式。如果采用第三方方案，可能会涉及到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BT</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Stack</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的方案整体替换，并且第三方方案会有</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以及</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Royalty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decoder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6595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LDAC encoder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8311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咨询第三方方案支持</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778871454"/>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2</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USB Video Decoder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Media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解码格式</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S263)</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。影响</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文件的播放功能。</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集成开源软解码方案</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914567671"/>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3</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Digital RVC/AR</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NAVI/</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哨兵模式</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支持多路</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Camera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。当前福特有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路摄像头输入，会影响到多个摄像头同时使用的场景。</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248705925"/>
                  </a:ext>
                </a:extLst>
              </a:tr>
              <a:tr h="394465">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4</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倒车画面显示</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摄像头需要支持奇场和偶场数据反交错（</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625MCA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摄像头）。无此功能将会使搭载</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摄像头的车型倒车画面显示异常。</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625</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634303016"/>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AVAS/EVSE</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Phoenix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MBBM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MDSP</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开发，</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 Phase5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需评估是否可以支持同样方案。</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仅支持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915258527"/>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模式或</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功能依赖于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功能，需要做异步时钟转换。需要高通支持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288624979"/>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第二路蓝牙</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5.2</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协议栈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BQB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AVRCP TG, A2DP source</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）认证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YFV lead</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高通</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Support</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395948653"/>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 NAVI</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百度要求打开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功能辅助</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导航开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侧支持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，以节省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算力。</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现阶段讨论后考虑在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上支持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CDSP/HTA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788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644460832"/>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9</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哨兵模式</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CDX747</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STR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Suspend To RAM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）实现哨兵模式。</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基线</a:t>
                      </a:r>
                      <a:r>
                        <a:rPr lang="en-US" altLang="zh-CN" sz="1000" kern="1200" dirty="0">
                          <a:solidFill>
                            <a:srgbClr val="FF0000"/>
                          </a:solidFill>
                          <a:latin typeface="等线" panose="02010600030101010101" pitchFamily="2" charset="-122"/>
                          <a:ea typeface="等线" panose="02010600030101010101" pitchFamily="2" charset="-122"/>
                          <a:cs typeface="+mn-cs"/>
                        </a:rPr>
                        <a:t>STR</a:t>
                      </a:r>
                      <a:r>
                        <a:rPr lang="zh-CN" altLang="en-US" sz="1000" kern="1200" dirty="0">
                          <a:solidFill>
                            <a:srgbClr val="FF0000"/>
                          </a:solidFill>
                          <a:latin typeface="等线" panose="02010600030101010101" pitchFamily="2" charset="-122"/>
                          <a:ea typeface="等线" panose="02010600030101010101" pitchFamily="2" charset="-122"/>
                          <a:cs typeface="+mn-cs"/>
                        </a:rPr>
                        <a:t>功能不稳定</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，需要升级至</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才能支持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Bug Fix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47616352"/>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10</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需要支持 </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16G</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layout </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优化未做过，可能引起</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Security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功能不正常</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在</a:t>
                      </a:r>
                      <a:r>
                        <a:rPr lang="en-US" altLang="zh-CN" sz="1000" kern="1200" dirty="0">
                          <a:solidFill>
                            <a:srgbClr val="FF0000"/>
                          </a:solidFill>
                          <a:latin typeface="等线" panose="02010600030101010101" pitchFamily="2" charset="-122"/>
                          <a:ea typeface="等线" panose="02010600030101010101" pitchFamily="2" charset="-122"/>
                          <a:cs typeface="+mn-cs"/>
                        </a:rPr>
                        <a:t>study</a:t>
                      </a:r>
                      <a:r>
                        <a:rPr lang="zh-CN" altLang="en-US" sz="1000" kern="1200" dirty="0">
                          <a:solidFill>
                            <a:srgbClr val="FF0000"/>
                          </a:solidFill>
                          <a:latin typeface="等线" panose="02010600030101010101" pitchFamily="2" charset="-122"/>
                          <a:ea typeface="等线" panose="02010600030101010101" pitchFamily="2" charset="-122"/>
                          <a:cs typeface="+mn-cs"/>
                        </a:rPr>
                        <a:t>自己开发支持</a:t>
                      </a:r>
                      <a:r>
                        <a:rPr lang="en-US" altLang="zh-CN" sz="1000" kern="1200" dirty="0">
                          <a:solidFill>
                            <a:srgbClr val="FF0000"/>
                          </a:solidFill>
                          <a:latin typeface="等线" panose="02010600030101010101" pitchFamily="2" charset="-122"/>
                          <a:ea typeface="等线" panose="02010600030101010101" pitchFamily="2" charset="-122"/>
                          <a:cs typeface="+mn-cs"/>
                        </a:rPr>
                        <a:t>16G</a:t>
                      </a:r>
                    </a:p>
                  </a:txBody>
                  <a:tcPr marL="96768" marR="96768" marT="48342" marB="48342"/>
                </a:tc>
                <a:extLst>
                  <a:ext uri="{0D108BD9-81ED-4DB2-BD59-A6C34878D82A}">
                    <a16:rowId xmlns:a16="http://schemas.microsoft.com/office/drawing/2014/main" val="690186453"/>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11</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功能，目前我们已经基于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 DSI Split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方式实现（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7680 * 720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707/747/718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分辨率超出了高通文档范围，但是我们已经实现</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，需要高通认可方案的可行性及支持后续的问题修复。</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61490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14475" y="112233"/>
            <a:ext cx="11079861" cy="579120"/>
          </a:xfrm>
        </p:spPr>
        <p:txBody>
          <a:bodyPr/>
          <a:lstStyle/>
          <a:p>
            <a:r>
              <a:rPr lang="en-US" dirty="0"/>
              <a:t>QUALCOMM</a:t>
            </a:r>
            <a:r>
              <a:rPr lang="zh-CN" altLang="en-US" dirty="0"/>
              <a:t>切基线计划</a:t>
            </a:r>
            <a:r>
              <a:rPr lang="en-US" altLang="zh-CN" dirty="0"/>
              <a:t>(</a:t>
            </a:r>
            <a:r>
              <a:rPr lang="zh-CN" altLang="en-US" dirty="0"/>
              <a:t>基于</a:t>
            </a:r>
            <a:r>
              <a:rPr lang="en-US" altLang="zh-CN" dirty="0"/>
              <a:t>Solution1)</a:t>
            </a:r>
            <a:endParaRPr lang="en-US" dirty="0"/>
          </a:p>
        </p:txBody>
      </p:sp>
      <p:sp>
        <p:nvSpPr>
          <p:cNvPr id="4" name="Rectangle 3"/>
          <p:cNvSpPr/>
          <p:nvPr/>
        </p:nvSpPr>
        <p:spPr>
          <a:xfrm>
            <a:off x="76616" y="5934823"/>
            <a:ext cx="10741814" cy="841256"/>
          </a:xfrm>
          <a:prstGeom prst="rect">
            <a:avLst/>
          </a:prstGeom>
        </p:spPr>
        <p:txBody>
          <a:bodyPr wrap="square">
            <a:spAutoFit/>
          </a:bodyPr>
          <a:lstStyle/>
          <a:p>
            <a:pPr defTabSz="967332">
              <a:defRPr/>
            </a:pPr>
            <a:r>
              <a:rPr lang="en-US" altLang="zh-CN" sz="1905" dirty="0"/>
              <a:t>FC</a:t>
            </a:r>
            <a:r>
              <a:rPr lang="zh-CN" altLang="en-US" sz="1905" dirty="0"/>
              <a:t>适配</a:t>
            </a:r>
            <a:r>
              <a:rPr lang="zh-CN" altLang="en-US" sz="1905" b="1" dirty="0">
                <a:solidFill>
                  <a:schemeClr val="bg1">
                    <a:lumMod val="50000"/>
                  </a:schemeClr>
                </a:solidFill>
                <a:latin typeface="等线" panose="02010600030101010101" pitchFamily="2" charset="-122"/>
                <a:ea typeface="等线" panose="02010600030101010101" pitchFamily="2" charset="-122"/>
              </a:rPr>
              <a:t>：</a:t>
            </a:r>
            <a:endParaRPr lang="en-US" altLang="zh-CN" sz="1905" b="1" dirty="0">
              <a:solidFill>
                <a:schemeClr val="bg1">
                  <a:lumMod val="50000"/>
                </a:schemeClr>
              </a:solidFill>
              <a:latin typeface="等线" panose="02010600030101010101" pitchFamily="2" charset="-122"/>
              <a:ea typeface="等线" panose="02010600030101010101" pitchFamily="2" charset="-122"/>
            </a:endParaRPr>
          </a:p>
          <a:p>
            <a:pPr marL="302352" indent="-302352" defTabSz="967332">
              <a:buFont typeface="Arial" panose="020B0604020202020204" pitchFamily="34" charset="0"/>
              <a:buChar char="•"/>
              <a:defRPr/>
            </a:pPr>
            <a:r>
              <a:rPr lang="en-US" altLang="zh-CN" sz="1481" dirty="0"/>
              <a:t>FC</a:t>
            </a:r>
            <a:r>
              <a:rPr lang="zh-CN" altLang="en-US" sz="1481" dirty="0"/>
              <a:t>支持适配前提条件：需要高通支持</a:t>
            </a:r>
            <a:r>
              <a:rPr lang="en-US" altLang="zh-CN" sz="1481" dirty="0"/>
              <a:t>QNX</a:t>
            </a:r>
            <a:r>
              <a:rPr lang="zh-CN" altLang="en-US" sz="1481" dirty="0"/>
              <a:t>各节点过程</a:t>
            </a:r>
            <a:r>
              <a:rPr lang="en-US" altLang="zh-CN" sz="1481" dirty="0"/>
              <a:t>patch</a:t>
            </a:r>
            <a:r>
              <a:rPr lang="zh-CN" altLang="en-US" sz="1481" dirty="0"/>
              <a:t>释放</a:t>
            </a:r>
            <a:endParaRPr lang="en-US" altLang="zh-CN" sz="1481" dirty="0"/>
          </a:p>
          <a:p>
            <a:pPr marL="302352" indent="-302352" defTabSz="967332">
              <a:buFont typeface="Arial" panose="020B0604020202020204" pitchFamily="34" charset="0"/>
              <a:buChar char="•"/>
              <a:defRPr/>
            </a:pPr>
            <a:r>
              <a:rPr lang="zh-CN" altLang="en-US" sz="1481" dirty="0"/>
              <a:t>此方案</a:t>
            </a:r>
            <a:r>
              <a:rPr lang="en-US" altLang="zh-CN" sz="1481" dirty="0"/>
              <a:t>YFVE</a:t>
            </a:r>
            <a:r>
              <a:rPr lang="zh-CN" altLang="en-US" sz="1481" dirty="0"/>
              <a:t>会额外增加基线迭代次数及大量适配工作 </a:t>
            </a:r>
            <a:endParaRPr lang="en-US" altLang="zh-CN" sz="1481" b="1" dirty="0">
              <a:solidFill>
                <a:schemeClr val="bg1">
                  <a:lumMod val="50000"/>
                </a:schemeClr>
              </a:solidFill>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2"/>
          <a:stretch>
            <a:fillRect/>
          </a:stretch>
        </p:blipFill>
        <p:spPr>
          <a:xfrm>
            <a:off x="-63586" y="751784"/>
            <a:ext cx="12255586" cy="5122608"/>
          </a:xfrm>
          <a:prstGeom prst="rect">
            <a:avLst/>
          </a:prstGeom>
        </p:spPr>
      </p:pic>
    </p:spTree>
    <p:extLst>
      <p:ext uri="{BB962C8B-B14F-4D97-AF65-F5344CB8AC3E}">
        <p14:creationId xmlns:p14="http://schemas.microsoft.com/office/powerpoint/2010/main" val="102461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2769517787"/>
              </p:ext>
            </p:extLst>
          </p:nvPr>
        </p:nvGraphicFramePr>
        <p:xfrm>
          <a:off x="492092" y="765560"/>
          <a:ext cx="11447733" cy="226148"/>
        </p:xfrm>
        <a:graphic>
          <a:graphicData uri="http://schemas.openxmlformats.org/drawingml/2006/table">
            <a:tbl>
              <a:tblPr firstRow="1" bandRow="1">
                <a:tableStyleId>{5C22544A-7EE6-4342-B048-85BDC9FD1C3A}</a:tableStyleId>
              </a:tblPr>
              <a:tblGrid>
                <a:gridCol w="279213">
                  <a:extLst>
                    <a:ext uri="{9D8B030D-6E8A-4147-A177-3AD203B41FA5}">
                      <a16:colId xmlns:a16="http://schemas.microsoft.com/office/drawing/2014/main" val="20011"/>
                    </a:ext>
                  </a:extLst>
                </a:gridCol>
                <a:gridCol w="279213">
                  <a:extLst>
                    <a:ext uri="{9D8B030D-6E8A-4147-A177-3AD203B41FA5}">
                      <a16:colId xmlns:a16="http://schemas.microsoft.com/office/drawing/2014/main" val="20012"/>
                    </a:ext>
                  </a:extLst>
                </a:gridCol>
                <a:gridCol w="279213">
                  <a:extLst>
                    <a:ext uri="{9D8B030D-6E8A-4147-A177-3AD203B41FA5}">
                      <a16:colId xmlns:a16="http://schemas.microsoft.com/office/drawing/2014/main" val="20013"/>
                    </a:ext>
                  </a:extLst>
                </a:gridCol>
                <a:gridCol w="279213">
                  <a:extLst>
                    <a:ext uri="{9D8B030D-6E8A-4147-A177-3AD203B41FA5}">
                      <a16:colId xmlns:a16="http://schemas.microsoft.com/office/drawing/2014/main" val="2563265534"/>
                    </a:ext>
                  </a:extLst>
                </a:gridCol>
                <a:gridCol w="279213">
                  <a:extLst>
                    <a:ext uri="{9D8B030D-6E8A-4147-A177-3AD203B41FA5}">
                      <a16:colId xmlns:a16="http://schemas.microsoft.com/office/drawing/2014/main" val="2889932406"/>
                    </a:ext>
                  </a:extLst>
                </a:gridCol>
                <a:gridCol w="279213">
                  <a:extLst>
                    <a:ext uri="{9D8B030D-6E8A-4147-A177-3AD203B41FA5}">
                      <a16:colId xmlns:a16="http://schemas.microsoft.com/office/drawing/2014/main" val="3110698288"/>
                    </a:ext>
                  </a:extLst>
                </a:gridCol>
                <a:gridCol w="279213">
                  <a:extLst>
                    <a:ext uri="{9D8B030D-6E8A-4147-A177-3AD203B41FA5}">
                      <a16:colId xmlns:a16="http://schemas.microsoft.com/office/drawing/2014/main" val="397251492"/>
                    </a:ext>
                  </a:extLst>
                </a:gridCol>
                <a:gridCol w="279213">
                  <a:extLst>
                    <a:ext uri="{9D8B030D-6E8A-4147-A177-3AD203B41FA5}">
                      <a16:colId xmlns:a16="http://schemas.microsoft.com/office/drawing/2014/main" val="2435403802"/>
                    </a:ext>
                  </a:extLst>
                </a:gridCol>
                <a:gridCol w="279213">
                  <a:extLst>
                    <a:ext uri="{9D8B030D-6E8A-4147-A177-3AD203B41FA5}">
                      <a16:colId xmlns:a16="http://schemas.microsoft.com/office/drawing/2014/main" val="1107352596"/>
                    </a:ext>
                  </a:extLst>
                </a:gridCol>
                <a:gridCol w="279213">
                  <a:extLst>
                    <a:ext uri="{9D8B030D-6E8A-4147-A177-3AD203B41FA5}">
                      <a16:colId xmlns:a16="http://schemas.microsoft.com/office/drawing/2014/main" val="206549284"/>
                    </a:ext>
                  </a:extLst>
                </a:gridCol>
                <a:gridCol w="279213">
                  <a:extLst>
                    <a:ext uri="{9D8B030D-6E8A-4147-A177-3AD203B41FA5}">
                      <a16:colId xmlns:a16="http://schemas.microsoft.com/office/drawing/2014/main" val="1288931577"/>
                    </a:ext>
                  </a:extLst>
                </a:gridCol>
                <a:gridCol w="279213">
                  <a:extLst>
                    <a:ext uri="{9D8B030D-6E8A-4147-A177-3AD203B41FA5}">
                      <a16:colId xmlns:a16="http://schemas.microsoft.com/office/drawing/2014/main" val="670663234"/>
                    </a:ext>
                  </a:extLst>
                </a:gridCol>
                <a:gridCol w="279213">
                  <a:extLst>
                    <a:ext uri="{9D8B030D-6E8A-4147-A177-3AD203B41FA5}">
                      <a16:colId xmlns:a16="http://schemas.microsoft.com/office/drawing/2014/main" val="964117551"/>
                    </a:ext>
                  </a:extLst>
                </a:gridCol>
                <a:gridCol w="279213">
                  <a:extLst>
                    <a:ext uri="{9D8B030D-6E8A-4147-A177-3AD203B41FA5}">
                      <a16:colId xmlns:a16="http://schemas.microsoft.com/office/drawing/2014/main" val="2397782723"/>
                    </a:ext>
                  </a:extLst>
                </a:gridCol>
                <a:gridCol w="279213">
                  <a:extLst>
                    <a:ext uri="{9D8B030D-6E8A-4147-A177-3AD203B41FA5}">
                      <a16:colId xmlns:a16="http://schemas.microsoft.com/office/drawing/2014/main" val="343253012"/>
                    </a:ext>
                  </a:extLst>
                </a:gridCol>
                <a:gridCol w="279213">
                  <a:extLst>
                    <a:ext uri="{9D8B030D-6E8A-4147-A177-3AD203B41FA5}">
                      <a16:colId xmlns:a16="http://schemas.microsoft.com/office/drawing/2014/main" val="3423322042"/>
                    </a:ext>
                  </a:extLst>
                </a:gridCol>
                <a:gridCol w="279213">
                  <a:extLst>
                    <a:ext uri="{9D8B030D-6E8A-4147-A177-3AD203B41FA5}">
                      <a16:colId xmlns:a16="http://schemas.microsoft.com/office/drawing/2014/main" val="1307315063"/>
                    </a:ext>
                  </a:extLst>
                </a:gridCol>
                <a:gridCol w="279213">
                  <a:extLst>
                    <a:ext uri="{9D8B030D-6E8A-4147-A177-3AD203B41FA5}">
                      <a16:colId xmlns:a16="http://schemas.microsoft.com/office/drawing/2014/main" val="713604460"/>
                    </a:ext>
                  </a:extLst>
                </a:gridCol>
                <a:gridCol w="279213">
                  <a:extLst>
                    <a:ext uri="{9D8B030D-6E8A-4147-A177-3AD203B41FA5}">
                      <a16:colId xmlns:a16="http://schemas.microsoft.com/office/drawing/2014/main" val="2659930953"/>
                    </a:ext>
                  </a:extLst>
                </a:gridCol>
                <a:gridCol w="279213">
                  <a:extLst>
                    <a:ext uri="{9D8B030D-6E8A-4147-A177-3AD203B41FA5}">
                      <a16:colId xmlns:a16="http://schemas.microsoft.com/office/drawing/2014/main" val="1599551216"/>
                    </a:ext>
                  </a:extLst>
                </a:gridCol>
                <a:gridCol w="279213">
                  <a:extLst>
                    <a:ext uri="{9D8B030D-6E8A-4147-A177-3AD203B41FA5}">
                      <a16:colId xmlns:a16="http://schemas.microsoft.com/office/drawing/2014/main" val="2106271287"/>
                    </a:ext>
                  </a:extLst>
                </a:gridCol>
                <a:gridCol w="279213">
                  <a:extLst>
                    <a:ext uri="{9D8B030D-6E8A-4147-A177-3AD203B41FA5}">
                      <a16:colId xmlns:a16="http://schemas.microsoft.com/office/drawing/2014/main" val="2914799352"/>
                    </a:ext>
                  </a:extLst>
                </a:gridCol>
                <a:gridCol w="279213">
                  <a:extLst>
                    <a:ext uri="{9D8B030D-6E8A-4147-A177-3AD203B41FA5}">
                      <a16:colId xmlns:a16="http://schemas.microsoft.com/office/drawing/2014/main" val="607396304"/>
                    </a:ext>
                  </a:extLst>
                </a:gridCol>
                <a:gridCol w="279213">
                  <a:extLst>
                    <a:ext uri="{9D8B030D-6E8A-4147-A177-3AD203B41FA5}">
                      <a16:colId xmlns:a16="http://schemas.microsoft.com/office/drawing/2014/main" val="369099905"/>
                    </a:ext>
                  </a:extLst>
                </a:gridCol>
                <a:gridCol w="279213">
                  <a:extLst>
                    <a:ext uri="{9D8B030D-6E8A-4147-A177-3AD203B41FA5}">
                      <a16:colId xmlns:a16="http://schemas.microsoft.com/office/drawing/2014/main" val="2465148799"/>
                    </a:ext>
                  </a:extLst>
                </a:gridCol>
                <a:gridCol w="279213">
                  <a:extLst>
                    <a:ext uri="{9D8B030D-6E8A-4147-A177-3AD203B41FA5}">
                      <a16:colId xmlns:a16="http://schemas.microsoft.com/office/drawing/2014/main" val="1244741235"/>
                    </a:ext>
                  </a:extLst>
                </a:gridCol>
                <a:gridCol w="279213">
                  <a:extLst>
                    <a:ext uri="{9D8B030D-6E8A-4147-A177-3AD203B41FA5}">
                      <a16:colId xmlns:a16="http://schemas.microsoft.com/office/drawing/2014/main" val="1537710673"/>
                    </a:ext>
                  </a:extLst>
                </a:gridCol>
                <a:gridCol w="279213">
                  <a:extLst>
                    <a:ext uri="{9D8B030D-6E8A-4147-A177-3AD203B41FA5}">
                      <a16:colId xmlns:a16="http://schemas.microsoft.com/office/drawing/2014/main" val="856269915"/>
                    </a:ext>
                  </a:extLst>
                </a:gridCol>
                <a:gridCol w="279213">
                  <a:extLst>
                    <a:ext uri="{9D8B030D-6E8A-4147-A177-3AD203B41FA5}">
                      <a16:colId xmlns:a16="http://schemas.microsoft.com/office/drawing/2014/main" val="92124501"/>
                    </a:ext>
                  </a:extLst>
                </a:gridCol>
                <a:gridCol w="279213">
                  <a:extLst>
                    <a:ext uri="{9D8B030D-6E8A-4147-A177-3AD203B41FA5}">
                      <a16:colId xmlns:a16="http://schemas.microsoft.com/office/drawing/2014/main" val="3462154463"/>
                    </a:ext>
                  </a:extLst>
                </a:gridCol>
                <a:gridCol w="279213">
                  <a:extLst>
                    <a:ext uri="{9D8B030D-6E8A-4147-A177-3AD203B41FA5}">
                      <a16:colId xmlns:a16="http://schemas.microsoft.com/office/drawing/2014/main" val="2431892292"/>
                    </a:ext>
                  </a:extLst>
                </a:gridCol>
                <a:gridCol w="279213">
                  <a:extLst>
                    <a:ext uri="{9D8B030D-6E8A-4147-A177-3AD203B41FA5}">
                      <a16:colId xmlns:a16="http://schemas.microsoft.com/office/drawing/2014/main" val="259023913"/>
                    </a:ext>
                  </a:extLst>
                </a:gridCol>
                <a:gridCol w="279213">
                  <a:extLst>
                    <a:ext uri="{9D8B030D-6E8A-4147-A177-3AD203B41FA5}">
                      <a16:colId xmlns:a16="http://schemas.microsoft.com/office/drawing/2014/main" val="2920740496"/>
                    </a:ext>
                  </a:extLst>
                </a:gridCol>
                <a:gridCol w="279213">
                  <a:extLst>
                    <a:ext uri="{9D8B030D-6E8A-4147-A177-3AD203B41FA5}">
                      <a16:colId xmlns:a16="http://schemas.microsoft.com/office/drawing/2014/main" val="242160658"/>
                    </a:ext>
                  </a:extLst>
                </a:gridCol>
                <a:gridCol w="279213">
                  <a:extLst>
                    <a:ext uri="{9D8B030D-6E8A-4147-A177-3AD203B41FA5}">
                      <a16:colId xmlns:a16="http://schemas.microsoft.com/office/drawing/2014/main" val="955423485"/>
                    </a:ext>
                  </a:extLst>
                </a:gridCol>
                <a:gridCol w="279213">
                  <a:extLst>
                    <a:ext uri="{9D8B030D-6E8A-4147-A177-3AD203B41FA5}">
                      <a16:colId xmlns:a16="http://schemas.microsoft.com/office/drawing/2014/main" val="284884224"/>
                    </a:ext>
                  </a:extLst>
                </a:gridCol>
                <a:gridCol w="279213">
                  <a:extLst>
                    <a:ext uri="{9D8B030D-6E8A-4147-A177-3AD203B41FA5}">
                      <a16:colId xmlns:a16="http://schemas.microsoft.com/office/drawing/2014/main" val="3813658407"/>
                    </a:ext>
                  </a:extLst>
                </a:gridCol>
                <a:gridCol w="279213">
                  <a:extLst>
                    <a:ext uri="{9D8B030D-6E8A-4147-A177-3AD203B41FA5}">
                      <a16:colId xmlns:a16="http://schemas.microsoft.com/office/drawing/2014/main" val="691448089"/>
                    </a:ext>
                  </a:extLst>
                </a:gridCol>
                <a:gridCol w="279213">
                  <a:extLst>
                    <a:ext uri="{9D8B030D-6E8A-4147-A177-3AD203B41FA5}">
                      <a16:colId xmlns:a16="http://schemas.microsoft.com/office/drawing/2014/main" val="3010129589"/>
                    </a:ext>
                  </a:extLst>
                </a:gridCol>
                <a:gridCol w="279213">
                  <a:extLst>
                    <a:ext uri="{9D8B030D-6E8A-4147-A177-3AD203B41FA5}">
                      <a16:colId xmlns:a16="http://schemas.microsoft.com/office/drawing/2014/main" val="3585903136"/>
                    </a:ext>
                  </a:extLst>
                </a:gridCol>
                <a:gridCol w="279213">
                  <a:extLst>
                    <a:ext uri="{9D8B030D-6E8A-4147-A177-3AD203B41FA5}">
                      <a16:colId xmlns:a16="http://schemas.microsoft.com/office/drawing/2014/main" val="172393030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3386387152"/>
              </p:ext>
            </p:extLst>
          </p:nvPr>
        </p:nvGraphicFramePr>
        <p:xfrm>
          <a:off x="8228051" y="316571"/>
          <a:ext cx="1647564" cy="182880"/>
        </p:xfrm>
        <a:graphic>
          <a:graphicData uri="http://schemas.openxmlformats.org/drawingml/2006/table">
            <a:tbl>
              <a:tblPr firstRow="1" bandRow="1">
                <a:tableStyleId>{5C22544A-7EE6-4342-B048-85BDC9FD1C3A}</a:tableStyleId>
              </a:tblPr>
              <a:tblGrid>
                <a:gridCol w="411891">
                  <a:extLst>
                    <a:ext uri="{9D8B030D-6E8A-4147-A177-3AD203B41FA5}">
                      <a16:colId xmlns:a16="http://schemas.microsoft.com/office/drawing/2014/main" val="2421955683"/>
                    </a:ext>
                  </a:extLst>
                </a:gridCol>
                <a:gridCol w="411891">
                  <a:extLst>
                    <a:ext uri="{9D8B030D-6E8A-4147-A177-3AD203B41FA5}">
                      <a16:colId xmlns:a16="http://schemas.microsoft.com/office/drawing/2014/main" val="3990355443"/>
                    </a:ext>
                  </a:extLst>
                </a:gridCol>
                <a:gridCol w="411891">
                  <a:extLst>
                    <a:ext uri="{9D8B030D-6E8A-4147-A177-3AD203B41FA5}">
                      <a16:colId xmlns:a16="http://schemas.microsoft.com/office/drawing/2014/main" val="3704944461"/>
                    </a:ext>
                  </a:extLst>
                </a:gridCol>
                <a:gridCol w="411891">
                  <a:extLst>
                    <a:ext uri="{9D8B030D-6E8A-4147-A177-3AD203B41FA5}">
                      <a16:colId xmlns:a16="http://schemas.microsoft.com/office/drawing/2014/main" val="173465256"/>
                    </a:ext>
                  </a:extLst>
                </a:gridCol>
              </a:tblGrid>
              <a:tr h="14042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2025</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253" name="Group 252">
            <a:extLst>
              <a:ext uri="{FF2B5EF4-FFF2-40B4-BE49-F238E27FC236}">
                <a16:creationId xmlns:a16="http://schemas.microsoft.com/office/drawing/2014/main" id="{947059B9-EA68-4185-A094-D406D41682AD}"/>
              </a:ext>
            </a:extLst>
          </p:cNvPr>
          <p:cNvGrpSpPr/>
          <p:nvPr/>
        </p:nvGrpSpPr>
        <p:grpSpPr>
          <a:xfrm>
            <a:off x="117514" y="1001751"/>
            <a:ext cx="11866715" cy="372121"/>
            <a:chOff x="159871" y="1039614"/>
            <a:chExt cx="11794320" cy="372121"/>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159871" y="1039614"/>
              <a:ext cx="61530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CDX748</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7808917"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8071371" y="1190673"/>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9758651" y="1195110"/>
            <a:ext cx="675485" cy="782687"/>
            <a:chOff x="1886575" y="1217224"/>
            <a:chExt cx="935112" cy="782687"/>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981726" y="1599808"/>
              <a:ext cx="83996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10/30 NCM 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9071116" y="1200941"/>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90404"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95750" y="1195343"/>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58012" y="1195248"/>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81827" y="1191663"/>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349687" y="1196147"/>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735756" y="1190354"/>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01/25</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172159" y="158941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22781" y="15824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7758892" y="155239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4" name="流程图: 决策 47">
            <a:extLst>
              <a:ext uri="{FF2B5EF4-FFF2-40B4-BE49-F238E27FC236}">
                <a16:creationId xmlns:a16="http://schemas.microsoft.com/office/drawing/2014/main" id="{C65F8A3A-D1B5-4B6B-869C-D2E28FF7FEEE}"/>
              </a:ext>
            </a:extLst>
          </p:cNvPr>
          <p:cNvSpPr/>
          <p:nvPr/>
        </p:nvSpPr>
        <p:spPr>
          <a:xfrm>
            <a:off x="7613733" y="119320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174524" y="120094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7021299" y="157272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407058" y="156232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9496361" y="1190552"/>
            <a:ext cx="608655" cy="567244"/>
            <a:chOff x="1884491"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88449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09/25</a:t>
              </a:r>
            </a:p>
          </p:txBody>
        </p:sp>
      </p:grpSp>
      <p:grpSp>
        <p:nvGrpSpPr>
          <p:cNvPr id="349" name="Group 348">
            <a:extLst>
              <a:ext uri="{FF2B5EF4-FFF2-40B4-BE49-F238E27FC236}">
                <a16:creationId xmlns:a16="http://schemas.microsoft.com/office/drawing/2014/main" id="{4EA08396-5C3E-411F-B1BC-29F6D3B77635}"/>
              </a:ext>
            </a:extLst>
          </p:cNvPr>
          <p:cNvGrpSpPr/>
          <p:nvPr/>
        </p:nvGrpSpPr>
        <p:grpSpPr>
          <a:xfrm>
            <a:off x="287389" y="1200941"/>
            <a:ext cx="606752" cy="567244"/>
            <a:chOff x="1727242" y="1217224"/>
            <a:chExt cx="839961" cy="567244"/>
          </a:xfrm>
        </p:grpSpPr>
        <p:sp>
          <p:nvSpPr>
            <p:cNvPr id="350" name="流程图: 决策 47">
              <a:extLst>
                <a:ext uri="{FF2B5EF4-FFF2-40B4-BE49-F238E27FC236}">
                  <a16:creationId xmlns:a16="http://schemas.microsoft.com/office/drawing/2014/main" id="{BF1A7E48-4E36-44A4-8719-EFAE90E0EB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1" name="TextBox 22">
              <a:extLst>
                <a:ext uri="{FF2B5EF4-FFF2-40B4-BE49-F238E27FC236}">
                  <a16:creationId xmlns:a16="http://schemas.microsoft.com/office/drawing/2014/main" id="{5BE62E18-B7F4-4566-9942-0EB9113F418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2" name="Group 351">
            <a:extLst>
              <a:ext uri="{FF2B5EF4-FFF2-40B4-BE49-F238E27FC236}">
                <a16:creationId xmlns:a16="http://schemas.microsoft.com/office/drawing/2014/main" id="{43773924-EC71-48F2-98A7-60AE00A07FA6}"/>
              </a:ext>
            </a:extLst>
          </p:cNvPr>
          <p:cNvGrpSpPr/>
          <p:nvPr/>
        </p:nvGrpSpPr>
        <p:grpSpPr>
          <a:xfrm>
            <a:off x="10555234" y="1215190"/>
            <a:ext cx="675485" cy="674966"/>
            <a:chOff x="1886575" y="1217224"/>
            <a:chExt cx="935112" cy="674966"/>
          </a:xfrm>
        </p:grpSpPr>
        <p:sp>
          <p:nvSpPr>
            <p:cNvPr id="353" name="流程图: 决策 47">
              <a:extLst>
                <a:ext uri="{FF2B5EF4-FFF2-40B4-BE49-F238E27FC236}">
                  <a16:creationId xmlns:a16="http://schemas.microsoft.com/office/drawing/2014/main" id="{AB0809C6-B1E1-47E3-A870-89F18FC8C96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TextBox 22">
              <a:extLst>
                <a:ext uri="{FF2B5EF4-FFF2-40B4-BE49-F238E27FC236}">
                  <a16:creationId xmlns:a16="http://schemas.microsoft.com/office/drawing/2014/main" id="{44DF3E8E-73A6-488D-98B3-6848E3FAD57C}"/>
                </a:ext>
              </a:extLst>
            </p:cNvPr>
            <p:cNvSpPr txBox="1"/>
            <p:nvPr/>
          </p:nvSpPr>
          <p:spPr>
            <a:xfrm>
              <a:off x="1981726"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01/29</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LFP</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Battery</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379838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1176970958"/>
              </p:ext>
            </p:extLst>
          </p:nvPr>
        </p:nvGraphicFramePr>
        <p:xfrm>
          <a:off x="495300" y="1194916"/>
          <a:ext cx="11399279" cy="5394957"/>
        </p:xfrm>
        <a:graphic>
          <a:graphicData uri="http://schemas.openxmlformats.org/drawingml/2006/table">
            <a:tbl>
              <a:tblPr>
                <a:tableStyleId>{BC89EF96-8CEA-46FF-86C4-4CE0E7609802}</a:tableStyleId>
              </a:tblPr>
              <a:tblGrid>
                <a:gridCol w="606439">
                  <a:extLst>
                    <a:ext uri="{9D8B030D-6E8A-4147-A177-3AD203B41FA5}">
                      <a16:colId xmlns:a16="http://schemas.microsoft.com/office/drawing/2014/main" val="2014842915"/>
                    </a:ext>
                  </a:extLst>
                </a:gridCol>
                <a:gridCol w="1239243">
                  <a:extLst>
                    <a:ext uri="{9D8B030D-6E8A-4147-A177-3AD203B41FA5}">
                      <a16:colId xmlns:a16="http://schemas.microsoft.com/office/drawing/2014/main" val="3122677646"/>
                    </a:ext>
                  </a:extLst>
                </a:gridCol>
                <a:gridCol w="667961">
                  <a:extLst>
                    <a:ext uri="{9D8B030D-6E8A-4147-A177-3AD203B41FA5}">
                      <a16:colId xmlns:a16="http://schemas.microsoft.com/office/drawing/2014/main" val="1606657487"/>
                    </a:ext>
                  </a:extLst>
                </a:gridCol>
                <a:gridCol w="667961">
                  <a:extLst>
                    <a:ext uri="{9D8B030D-6E8A-4147-A177-3AD203B41FA5}">
                      <a16:colId xmlns:a16="http://schemas.microsoft.com/office/drawing/2014/main" val="3050285061"/>
                    </a:ext>
                  </a:extLst>
                </a:gridCol>
                <a:gridCol w="755852">
                  <a:extLst>
                    <a:ext uri="{9D8B030D-6E8A-4147-A177-3AD203B41FA5}">
                      <a16:colId xmlns:a16="http://schemas.microsoft.com/office/drawing/2014/main" val="2476125927"/>
                    </a:ext>
                  </a:extLst>
                </a:gridCol>
                <a:gridCol w="755852">
                  <a:extLst>
                    <a:ext uri="{9D8B030D-6E8A-4147-A177-3AD203B41FA5}">
                      <a16:colId xmlns:a16="http://schemas.microsoft.com/office/drawing/2014/main" val="3906838798"/>
                    </a:ext>
                  </a:extLst>
                </a:gridCol>
                <a:gridCol w="597649">
                  <a:extLst>
                    <a:ext uri="{9D8B030D-6E8A-4147-A177-3AD203B41FA5}">
                      <a16:colId xmlns:a16="http://schemas.microsoft.com/office/drawing/2014/main" val="3610108712"/>
                    </a:ext>
                  </a:extLst>
                </a:gridCol>
                <a:gridCol w="896474">
                  <a:extLst>
                    <a:ext uri="{9D8B030D-6E8A-4147-A177-3AD203B41FA5}">
                      <a16:colId xmlns:a16="http://schemas.microsoft.com/office/drawing/2014/main" val="2534889170"/>
                    </a:ext>
                  </a:extLst>
                </a:gridCol>
                <a:gridCol w="1819313">
                  <a:extLst>
                    <a:ext uri="{9D8B030D-6E8A-4147-A177-3AD203B41FA5}">
                      <a16:colId xmlns:a16="http://schemas.microsoft.com/office/drawing/2014/main" val="3809829797"/>
                    </a:ext>
                  </a:extLst>
                </a:gridCol>
                <a:gridCol w="1643534">
                  <a:extLst>
                    <a:ext uri="{9D8B030D-6E8A-4147-A177-3AD203B41FA5}">
                      <a16:colId xmlns:a16="http://schemas.microsoft.com/office/drawing/2014/main" val="3868026656"/>
                    </a:ext>
                  </a:extLst>
                </a:gridCol>
                <a:gridCol w="624017">
                  <a:extLst>
                    <a:ext uri="{9D8B030D-6E8A-4147-A177-3AD203B41FA5}">
                      <a16:colId xmlns:a16="http://schemas.microsoft.com/office/drawing/2014/main" val="463552112"/>
                    </a:ext>
                  </a:extLst>
                </a:gridCol>
                <a:gridCol w="562492">
                  <a:extLst>
                    <a:ext uri="{9D8B030D-6E8A-4147-A177-3AD203B41FA5}">
                      <a16:colId xmlns:a16="http://schemas.microsoft.com/office/drawing/2014/main" val="3487577076"/>
                    </a:ext>
                  </a:extLst>
                </a:gridCol>
                <a:gridCol w="562492">
                  <a:extLst>
                    <a:ext uri="{9D8B030D-6E8A-4147-A177-3AD203B41FA5}">
                      <a16:colId xmlns:a16="http://schemas.microsoft.com/office/drawing/2014/main" val="3878578785"/>
                    </a:ext>
                  </a:extLst>
                </a:gridCol>
              </a:tblGrid>
              <a:tr h="423027">
                <a:tc gridSpan="13">
                  <a:txBody>
                    <a:bodyPr/>
                    <a:lstStyle/>
                    <a:p>
                      <a:pPr algn="ctr" fontAlgn="b"/>
                      <a:r>
                        <a:rPr lang="en-US" sz="1000" u="none" strike="noStrike" dirty="0">
                          <a:solidFill>
                            <a:schemeClr val="tx1"/>
                          </a:solidFill>
                          <a:effectLst/>
                          <a:latin typeface="+mn-lt"/>
                        </a:rPr>
                        <a:t>SYNC+ 3.0 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49719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IVI SW PM</a:t>
                      </a: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49719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Z</a:t>
                      </a:r>
                      <a:r>
                        <a:rPr lang="en-US" altLang="zh-CN" sz="1000" b="0" i="0" u="none" strike="noStrike" dirty="0">
                          <a:solidFill>
                            <a:schemeClr val="tx1"/>
                          </a:solidFill>
                          <a:effectLst/>
                          <a:latin typeface="+mn-lt"/>
                        </a:rPr>
                        <a:t>hou Jiajia</a:t>
                      </a:r>
                    </a:p>
                    <a:p>
                      <a:pPr algn="ctr" fontAlgn="b"/>
                      <a:r>
                        <a:rPr lang="en-US" sz="1000" b="0" i="0" u="none" strike="noStrike" dirty="0">
                          <a:solidFill>
                            <a:schemeClr val="tx1"/>
                          </a:solidFill>
                          <a:effectLst/>
                          <a:latin typeface="+mn-lt"/>
                        </a:rPr>
                        <a:t>(XCL)</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49719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Vijay</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4/26/2023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6/21/2023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49719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6/12/2023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11/6/2023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49719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1/23/2024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49719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49719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49719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CX771</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Zhang Wen</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Mustang SUV</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extLst>
                  <a:ext uri="{0D108BD9-81ED-4DB2-BD59-A6C34878D82A}">
                    <a16:rowId xmlns:a16="http://schemas.microsoft.com/office/drawing/2014/main" val="3165400548"/>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CDX748</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He Sylvia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extLst>
                  <a:ext uri="{0D108BD9-81ED-4DB2-BD59-A6C34878D82A}">
                    <a16:rowId xmlns:a16="http://schemas.microsoft.com/office/drawing/2014/main" val="2818750445"/>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@09/23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3442913" y="406260"/>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216048" y="3794108"/>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10/M</a:t>
              </a:r>
            </a:p>
            <a:p>
              <a:endParaRPr lang="en-US" altLang="zh-CN"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Build</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10279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01880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04/28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27406" y="1602225"/>
            <a:ext cx="1136684" cy="481010"/>
            <a:chOff x="795945" y="1704838"/>
            <a:chExt cx="1136684" cy="48101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10/31</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3760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70998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@10/16</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1802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01/03-02/08</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56141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05/01-6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370195" y="969281"/>
            <a:ext cx="891008" cy="560518"/>
            <a:chOff x="1886575" y="1217224"/>
            <a:chExt cx="887359" cy="56051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33973" y="157769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608651" y="957745"/>
            <a:ext cx="963235" cy="583916"/>
            <a:chOff x="1448582" y="1217224"/>
            <a:chExt cx="959290" cy="583916"/>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448582" y="160109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85674" y="968482"/>
            <a:ext cx="882746" cy="705743"/>
            <a:chOff x="1886575" y="1217224"/>
            <a:chExt cx="879132"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257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03/27</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LS:03/13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705743"/>
            <a:chOff x="1860046" y="1217224"/>
            <a:chExt cx="839961"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01/13</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LR:12/12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6199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endParaRPr lang="en-US" altLang="zh-CN" sz="700" strike="sngStrike" dirty="0">
              <a:solidFill>
                <a:srgbClr val="FF0000"/>
              </a:solidFill>
            </a:endParaRPr>
          </a:p>
          <a:p>
            <a:r>
              <a:rPr lang="en-US" altLang="zh-CN" sz="700" dirty="0">
                <a:solidFill>
                  <a:schemeClr val="tx1"/>
                </a:solidFill>
              </a:rPr>
              <a:t>10/09</a:t>
            </a:r>
          </a:p>
          <a:p>
            <a:endParaRPr lang="en-US" altLang="zh-CN" sz="700" dirty="0">
              <a:solidFill>
                <a:srgbClr val="FF0000"/>
              </a:solidFill>
            </a:endParaRP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chemeClr val="tx1"/>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chemeClr val="tx1"/>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tx1"/>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44487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1810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grpSp>
        <p:nvGrpSpPr>
          <p:cNvPr id="247" name="Group 246">
            <a:extLst>
              <a:ext uri="{FF2B5EF4-FFF2-40B4-BE49-F238E27FC236}">
                <a16:creationId xmlns:a16="http://schemas.microsoft.com/office/drawing/2014/main" id="{A8B3BA65-60DD-410E-A981-87ADE12EBFA7}"/>
              </a:ext>
            </a:extLst>
          </p:cNvPr>
          <p:cNvGrpSpPr/>
          <p:nvPr/>
        </p:nvGrpSpPr>
        <p:grpSpPr>
          <a:xfrm>
            <a:off x="3529066" y="1617050"/>
            <a:ext cx="1136684" cy="480732"/>
            <a:chOff x="886816" y="1704838"/>
            <a:chExt cx="1136684" cy="480732"/>
          </a:xfrm>
        </p:grpSpPr>
        <p:sp>
          <p:nvSpPr>
            <p:cNvPr id="253" name="Isosceles Triangle 252">
              <a:extLst>
                <a:ext uri="{FF2B5EF4-FFF2-40B4-BE49-F238E27FC236}">
                  <a16:creationId xmlns:a16="http://schemas.microsoft.com/office/drawing/2014/main" id="{39B77254-0F77-4AAE-B48C-45BCE3B3E4B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9" name="TextBox 22">
              <a:extLst>
                <a:ext uri="{FF2B5EF4-FFF2-40B4-BE49-F238E27FC236}">
                  <a16:creationId xmlns:a16="http://schemas.microsoft.com/office/drawing/2014/main" id="{34B7C03A-0BA2-496D-94F0-3F3656CA6978}"/>
                </a:ext>
              </a:extLst>
            </p:cNvPr>
            <p:cNvSpPr txBox="1"/>
            <p:nvPr/>
          </p:nvSpPr>
          <p:spPr>
            <a:xfrm>
              <a:off x="886816" y="189318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solidFill>
                    <a:schemeClr val="tx1"/>
                  </a:solidFill>
                </a:rPr>
                <a:t>12/27</a:t>
              </a:r>
            </a:p>
          </p:txBody>
        </p:sp>
      </p:grpSp>
      <p:sp>
        <p:nvSpPr>
          <p:cNvPr id="300" name="Rectangle 299">
            <a:extLst>
              <a:ext uri="{FF2B5EF4-FFF2-40B4-BE49-F238E27FC236}">
                <a16:creationId xmlns:a16="http://schemas.microsoft.com/office/drawing/2014/main" id="{B166C60C-593A-4103-B486-92723E41E197}"/>
              </a:ext>
            </a:extLst>
          </p:cNvPr>
          <p:cNvSpPr/>
          <p:nvPr/>
        </p:nvSpPr>
        <p:spPr>
          <a:xfrm>
            <a:off x="6789737" y="4886122"/>
            <a:ext cx="5038753" cy="61633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RISK: </a:t>
            </a:r>
          </a:p>
          <a:p>
            <a:r>
              <a:rPr lang="en-US" sz="900" b="1" dirty="0">
                <a:solidFill>
                  <a:schemeClr val="bg1"/>
                </a:solidFill>
                <a:cs typeface="Arial" panose="020B0604020202020204" pitchFamily="34" charset="0"/>
              </a:rPr>
              <a:t>HMI Group A/B sign </a:t>
            </a:r>
            <a:r>
              <a:rPr lang="en-US" altLang="zh-CN" sz="900" b="1" dirty="0">
                <a:solidFill>
                  <a:schemeClr val="bg1"/>
                </a:solidFill>
                <a:cs typeface="Arial" panose="020B0604020202020204" pitchFamily="34" charset="0"/>
              </a:rPr>
              <a:t>off version will potentially delay from 10/09 to 2022/01/30(4 months), Software plan may be postponed, Pending HMI related TDR to make further decision.</a:t>
            </a:r>
            <a:endParaRPr lang="en-US" sz="900" dirty="0">
              <a:solidFill>
                <a:schemeClr val="bg1"/>
              </a:solidFill>
              <a:cs typeface="Arial" panose="020B0604020202020204" pitchFamily="34" charset="0"/>
            </a:endParaRPr>
          </a:p>
        </p:txBody>
      </p:sp>
      <p:grpSp>
        <p:nvGrpSpPr>
          <p:cNvPr id="303" name="Group 302">
            <a:extLst>
              <a:ext uri="{FF2B5EF4-FFF2-40B4-BE49-F238E27FC236}">
                <a16:creationId xmlns:a16="http://schemas.microsoft.com/office/drawing/2014/main" id="{85C8AF82-A442-4278-B8FC-B207EE2AAD57}"/>
              </a:ext>
            </a:extLst>
          </p:cNvPr>
          <p:cNvGrpSpPr/>
          <p:nvPr/>
        </p:nvGrpSpPr>
        <p:grpSpPr>
          <a:xfrm>
            <a:off x="3098420" y="2211127"/>
            <a:ext cx="1136684" cy="481010"/>
            <a:chOff x="795945" y="1704838"/>
            <a:chExt cx="1136684" cy="481010"/>
          </a:xfrm>
        </p:grpSpPr>
        <p:sp>
          <p:nvSpPr>
            <p:cNvPr id="305" name="Isosceles Triangle 304">
              <a:extLst>
                <a:ext uri="{FF2B5EF4-FFF2-40B4-BE49-F238E27FC236}">
                  <a16:creationId xmlns:a16="http://schemas.microsoft.com/office/drawing/2014/main" id="{3304F4C4-A8EA-4E4B-95A5-836AEDCF96F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6" name="TextBox 22">
              <a:extLst>
                <a:ext uri="{FF2B5EF4-FFF2-40B4-BE49-F238E27FC236}">
                  <a16:creationId xmlns:a16="http://schemas.microsoft.com/office/drawing/2014/main" id="{CBEC9730-72DE-4AA3-B978-897537312BF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DCV Sample with CS3.0  11/30</a:t>
              </a:r>
            </a:p>
          </p:txBody>
        </p:sp>
      </p:grpSp>
      <p:cxnSp>
        <p:nvCxnSpPr>
          <p:cNvPr id="293" name="Straight Connector 292">
            <a:extLst>
              <a:ext uri="{FF2B5EF4-FFF2-40B4-BE49-F238E27FC236}">
                <a16:creationId xmlns:a16="http://schemas.microsoft.com/office/drawing/2014/main" id="{DCD30CAF-C26F-41DC-85B7-150B1E8BD833}"/>
              </a:ext>
            </a:extLst>
          </p:cNvPr>
          <p:cNvCxnSpPr>
            <a:cxnSpLocks/>
          </p:cNvCxnSpPr>
          <p:nvPr/>
        </p:nvCxnSpPr>
        <p:spPr>
          <a:xfrm flipH="1">
            <a:off x="3542363"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4368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6115518" y="1332321"/>
            <a:ext cx="84373" cy="145805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86098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752361" y="280047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95221" y="2982079"/>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02/15</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440181" y="2827178"/>
            <a:ext cx="692356" cy="623693"/>
            <a:chOff x="1696025" y="2836518"/>
            <a:chExt cx="692356" cy="623693"/>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11/24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754688" y="1325121"/>
            <a:ext cx="568304" cy="150205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061966" y="282818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915405"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218131" y="1321372"/>
            <a:ext cx="524125"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3199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594696" y="278973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91423" y="2982016"/>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959353" y="2790373"/>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134559" y="299313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6/10</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798493"/>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803891"/>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791779"/>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868702"/>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864592"/>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87229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439728"/>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973057" y="345008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774909" y="366225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12/31</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4288264" y="3450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217072" y="366236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1/31</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348288" y="408858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289825"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5608709"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5841950" y="40899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233747" y="40898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052047" y="430211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989552" y="343568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276">
            <a:extLst>
              <a:ext uri="{FF2B5EF4-FFF2-40B4-BE49-F238E27FC236}">
                <a16:creationId xmlns:a16="http://schemas.microsoft.com/office/drawing/2014/main" id="{62998163-F57E-4BD3-A33C-736D30E96D01}"/>
              </a:ext>
            </a:extLst>
          </p:cNvPr>
          <p:cNvSpPr/>
          <p:nvPr/>
        </p:nvSpPr>
        <p:spPr>
          <a:xfrm>
            <a:off x="7921661" y="3437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762868"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730412" y="3642423"/>
            <a:ext cx="228503" cy="44786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774139" y="3640851"/>
            <a:ext cx="252667" cy="4342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339896" y="3655232"/>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089319" y="3655232"/>
            <a:ext cx="2377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H="1" flipV="1">
            <a:off x="5441649" y="1930846"/>
            <a:ext cx="309212" cy="85888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539" idx="2"/>
          </p:cNvCxnSpPr>
          <p:nvPr/>
        </p:nvCxnSpPr>
        <p:spPr>
          <a:xfrm flipH="1" flipV="1">
            <a:off x="4053738" y="1322831"/>
            <a:ext cx="854788" cy="14776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105143" y="4749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817899" y="4986387"/>
            <a:ext cx="67842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Delivery 09/30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11/09</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687524" y="473691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496003" y="4940820"/>
            <a:ext cx="603171" cy="63093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B+C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Delivery 10/30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11/30 </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 MCA SW Release Plan @09/28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71935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70697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70674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442461"/>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00011" y="34879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328426"/>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505351" y="346451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274009"/>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50198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75015" y="332168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706242" y="3110579"/>
            <a:ext cx="312761" cy="33948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5387358" y="3109937"/>
            <a:ext cx="266988" cy="34012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019194" y="3148390"/>
            <a:ext cx="102422"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4385797" y="3120683"/>
            <a:ext cx="426214" cy="32940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76" name="TextBox 22">
            <a:extLst>
              <a:ext uri="{FF2B5EF4-FFF2-40B4-BE49-F238E27FC236}">
                <a16:creationId xmlns:a16="http://schemas.microsoft.com/office/drawing/2014/main" id="{F3ED3939-F142-4BC9-A0F3-19AEFF2EE3CB}"/>
              </a:ext>
            </a:extLst>
          </p:cNvPr>
          <p:cNvSpPr txBox="1"/>
          <p:nvPr/>
        </p:nvSpPr>
        <p:spPr>
          <a:xfrm>
            <a:off x="4157053" y="2275422"/>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276186"/>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PDL Release</a:t>
            </a:r>
          </a:p>
          <a:p>
            <a:r>
              <a:rPr lang="en-US" altLang="zh-CN" sz="700" dirty="0">
                <a:solidFill>
                  <a:srgbClr val="FF0000"/>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1EC 09/09</a:t>
            </a:r>
            <a:endParaRPr lang="zh-CN" altLang="en-US" sz="700" dirty="0">
              <a:solidFill>
                <a:srgbClr val="FF0000"/>
              </a:solidFill>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624459" y="409798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204874" y="4303155"/>
            <a:ext cx="456839" cy="44634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992217" y="410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763205" y="4311612"/>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1/4</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4991786" y="4093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242363" y="40973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Star: 5 Points 444">
            <a:extLst>
              <a:ext uri="{FF2B5EF4-FFF2-40B4-BE49-F238E27FC236}">
                <a16:creationId xmlns:a16="http://schemas.microsoft.com/office/drawing/2014/main" id="{65E0B50D-D255-4D59-A280-32294B525EEE}"/>
              </a:ext>
            </a:extLst>
          </p:cNvPr>
          <p:cNvSpPr/>
          <p:nvPr/>
        </p:nvSpPr>
        <p:spPr>
          <a:xfrm>
            <a:off x="6676606" y="40750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676512"/>
            <a:ext cx="25442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632879" y="40902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3472011" y="4075824"/>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4251667" y="4081454"/>
            <a:ext cx="123944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243" idx="0"/>
          </p:cNvCxnSpPr>
          <p:nvPr/>
        </p:nvCxnSpPr>
        <p:spPr>
          <a:xfrm flipV="1">
            <a:off x="3787255" y="4275866"/>
            <a:ext cx="616374" cy="4610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685321" y="4068803"/>
            <a:ext cx="122125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2377652" y="1831783"/>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142886" y="4275866"/>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1/31</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050078" y="4269674"/>
            <a:ext cx="68483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4715374" y="43068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3//28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097698" y="43021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4/25</a:t>
            </a:r>
          </a:p>
        </p:txBody>
      </p:sp>
      <p:sp>
        <p:nvSpPr>
          <p:cNvPr id="316" name="Oval 315">
            <a:extLst>
              <a:ext uri="{FF2B5EF4-FFF2-40B4-BE49-F238E27FC236}">
                <a16:creationId xmlns:a16="http://schemas.microsoft.com/office/drawing/2014/main" id="{E3FA1F6C-2D54-4C2A-B0CF-6414142B598B}"/>
              </a:ext>
            </a:extLst>
          </p:cNvPr>
          <p:cNvSpPr/>
          <p:nvPr/>
        </p:nvSpPr>
        <p:spPr>
          <a:xfrm>
            <a:off x="2756714" y="4629803"/>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20" name="Star: 5 Points 319">
            <a:extLst>
              <a:ext uri="{FF2B5EF4-FFF2-40B4-BE49-F238E27FC236}">
                <a16:creationId xmlns:a16="http://schemas.microsoft.com/office/drawing/2014/main" id="{5EDB9229-3E77-4A20-B68B-236F587E13E6}"/>
              </a:ext>
            </a:extLst>
          </p:cNvPr>
          <p:cNvSpPr/>
          <p:nvPr/>
        </p:nvSpPr>
        <p:spPr>
          <a:xfrm>
            <a:off x="4649577" y="409098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CD01398C-2FBA-43A0-A04F-4E2DB465E4EF}"/>
              </a:ext>
            </a:extLst>
          </p:cNvPr>
          <p:cNvSpPr txBox="1"/>
          <p:nvPr/>
        </p:nvSpPr>
        <p:spPr>
          <a:xfrm>
            <a:off x="4428686" y="4296673"/>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2//28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605623" y="4293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06/05</a:t>
            </a:r>
          </a:p>
        </p:txBody>
      </p:sp>
      <p:sp>
        <p:nvSpPr>
          <p:cNvPr id="447" name="TextBox 22">
            <a:extLst>
              <a:ext uri="{FF2B5EF4-FFF2-40B4-BE49-F238E27FC236}">
                <a16:creationId xmlns:a16="http://schemas.microsoft.com/office/drawing/2014/main" id="{A42E1A6F-D4E6-4BD6-8663-9EA0B984F0D4}"/>
              </a:ext>
            </a:extLst>
          </p:cNvPr>
          <p:cNvSpPr txBox="1"/>
          <p:nvPr/>
        </p:nvSpPr>
        <p:spPr>
          <a:xfrm>
            <a:off x="6494906" y="42873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8/26</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5427009"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5/23</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084310"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4/25</a:t>
            </a:r>
          </a:p>
        </p:txBody>
      </p:sp>
      <p:sp>
        <p:nvSpPr>
          <p:cNvPr id="271" name="TextBox 22">
            <a:extLst>
              <a:ext uri="{FF2B5EF4-FFF2-40B4-BE49-F238E27FC236}">
                <a16:creationId xmlns:a16="http://schemas.microsoft.com/office/drawing/2014/main" id="{47A99F4A-DF1C-4AC8-9357-CBF803F0A104}"/>
              </a:ext>
            </a:extLst>
          </p:cNvPr>
          <p:cNvSpPr txBox="1"/>
          <p:nvPr/>
        </p:nvSpPr>
        <p:spPr>
          <a:xfrm>
            <a:off x="6823355" y="36347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9/26</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3721992" y="3655250"/>
            <a:ext cx="288319" cy="44273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089750" y="3655250"/>
            <a:ext cx="235768" cy="4450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FE6FA715-7CE0-4EBE-90D4-00C9DC60B701}"/>
              </a:ext>
            </a:extLst>
          </p:cNvPr>
          <p:cNvCxnSpPr>
            <a:cxnSpLocks/>
            <a:stCxn id="283" idx="0"/>
            <a:endCxn id="574" idx="2"/>
          </p:cNvCxnSpPr>
          <p:nvPr/>
        </p:nvCxnSpPr>
        <p:spPr>
          <a:xfrm flipV="1">
            <a:off x="8585337" y="1321071"/>
            <a:ext cx="322725" cy="150764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540193" y="426911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1486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055940" y="426186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446701" y="3447894"/>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27512" y="36343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11/07</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246159" y="3653061"/>
            <a:ext cx="237796" cy="42201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129391" y="34614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489381" y="346130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5961325" y="36631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07/05</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370611" y="36426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08/20</a:t>
            </a:r>
          </a:p>
        </p:txBody>
      </p:sp>
      <p:cxnSp>
        <p:nvCxnSpPr>
          <p:cNvPr id="225" name="Straight Arrow Connector 224">
            <a:extLst>
              <a:ext uri="{FF2B5EF4-FFF2-40B4-BE49-F238E27FC236}">
                <a16:creationId xmlns:a16="http://schemas.microsoft.com/office/drawing/2014/main" id="{BA1E538C-4E42-430D-BCCA-4E8CDF160EB8}"/>
              </a:ext>
            </a:extLst>
          </p:cNvPr>
          <p:cNvCxnSpPr>
            <a:cxnSpLocks/>
            <a:stCxn id="254" idx="0"/>
            <a:endCxn id="221" idx="2"/>
          </p:cNvCxnSpPr>
          <p:nvPr/>
        </p:nvCxnSpPr>
        <p:spPr>
          <a:xfrm flipV="1">
            <a:off x="5939483" y="3666631"/>
            <a:ext cx="227162" cy="423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331280" y="3666467"/>
            <a:ext cx="195355" cy="423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4873239" y="34645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4693641" y="365560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03/15</a:t>
            </a:r>
          </a:p>
        </p:txBody>
      </p:sp>
      <p:sp>
        <p:nvSpPr>
          <p:cNvPr id="268" name="Star: 5 Points 267">
            <a:extLst>
              <a:ext uri="{FF2B5EF4-FFF2-40B4-BE49-F238E27FC236}">
                <a16:creationId xmlns:a16="http://schemas.microsoft.com/office/drawing/2014/main" id="{BD4BFD47-C7ED-42F9-9DDA-AEED9E2F5FB8}"/>
              </a:ext>
            </a:extLst>
          </p:cNvPr>
          <p:cNvSpPr/>
          <p:nvPr/>
        </p:nvSpPr>
        <p:spPr>
          <a:xfrm>
            <a:off x="9247133"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9" name="Star: 5 Points 278">
            <a:extLst>
              <a:ext uri="{FF2B5EF4-FFF2-40B4-BE49-F238E27FC236}">
                <a16:creationId xmlns:a16="http://schemas.microsoft.com/office/drawing/2014/main" id="{8CA845B8-DE1C-4E34-8256-729B3863B104}"/>
              </a:ext>
            </a:extLst>
          </p:cNvPr>
          <p:cNvSpPr/>
          <p:nvPr/>
        </p:nvSpPr>
        <p:spPr>
          <a:xfrm>
            <a:off x="8029402" y="407710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8F53EA9F-D4BD-4BEE-B2BA-6E7C2BD27002}"/>
              </a:ext>
            </a:extLst>
          </p:cNvPr>
          <p:cNvSpPr txBox="1"/>
          <p:nvPr/>
        </p:nvSpPr>
        <p:spPr>
          <a:xfrm>
            <a:off x="7811139" y="427689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281" name="Star: 5 Points 280">
            <a:extLst>
              <a:ext uri="{FF2B5EF4-FFF2-40B4-BE49-F238E27FC236}">
                <a16:creationId xmlns:a16="http://schemas.microsoft.com/office/drawing/2014/main" id="{052E977E-A480-40A5-ABC9-7BB0F9CA6FE7}"/>
              </a:ext>
            </a:extLst>
          </p:cNvPr>
          <p:cNvSpPr/>
          <p:nvPr/>
        </p:nvSpPr>
        <p:spPr>
          <a:xfrm>
            <a:off x="8238503" y="3437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BE8674A-E739-48F5-9F0A-6AFBB5074226}"/>
              </a:ext>
            </a:extLst>
          </p:cNvPr>
          <p:cNvSpPr txBox="1"/>
          <p:nvPr/>
        </p:nvSpPr>
        <p:spPr>
          <a:xfrm>
            <a:off x="8079710" y="3631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01/15</a:t>
            </a:r>
          </a:p>
        </p:txBody>
      </p:sp>
      <p:sp>
        <p:nvSpPr>
          <p:cNvPr id="283" name="Star: 5 Points 282">
            <a:extLst>
              <a:ext uri="{FF2B5EF4-FFF2-40B4-BE49-F238E27FC236}">
                <a16:creationId xmlns:a16="http://schemas.microsoft.com/office/drawing/2014/main" id="{B7732D78-92E7-40D6-8081-02630673149F}"/>
              </a:ext>
            </a:extLst>
          </p:cNvPr>
          <p:cNvSpPr/>
          <p:nvPr/>
        </p:nvSpPr>
        <p:spPr>
          <a:xfrm>
            <a:off x="8429172" y="282871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3289A293-AAC3-4642-B214-A4351D420746}"/>
              </a:ext>
            </a:extLst>
          </p:cNvPr>
          <p:cNvSpPr txBox="1"/>
          <p:nvPr/>
        </p:nvSpPr>
        <p:spPr>
          <a:xfrm>
            <a:off x="8335951" y="3107053"/>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p>
        </p:txBody>
      </p:sp>
      <p:cxnSp>
        <p:nvCxnSpPr>
          <p:cNvPr id="285" name="Straight Arrow Connector 284">
            <a:extLst>
              <a:ext uri="{FF2B5EF4-FFF2-40B4-BE49-F238E27FC236}">
                <a16:creationId xmlns:a16="http://schemas.microsoft.com/office/drawing/2014/main" id="{DB31537C-C3C9-404E-A2AD-C4E371B65F2C}"/>
              </a:ext>
            </a:extLst>
          </p:cNvPr>
          <p:cNvCxnSpPr>
            <a:cxnSpLocks/>
            <a:stCxn id="279" idx="0"/>
            <a:endCxn id="281" idx="2"/>
          </p:cNvCxnSpPr>
          <p:nvPr/>
        </p:nvCxnSpPr>
        <p:spPr>
          <a:xfrm flipV="1">
            <a:off x="8126935" y="3642718"/>
            <a:ext cx="148822" cy="43438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544234" y="3147384"/>
            <a:ext cx="113939" cy="30051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5E5F11E0-9295-4B54-B9D1-D6AD4EFAD14B}"/>
              </a:ext>
            </a:extLst>
          </p:cNvPr>
          <p:cNvCxnSpPr>
            <a:cxnSpLocks/>
            <a:stCxn id="281" idx="0"/>
            <a:endCxn id="283" idx="2"/>
          </p:cNvCxnSpPr>
          <p:nvPr/>
        </p:nvCxnSpPr>
        <p:spPr>
          <a:xfrm flipV="1">
            <a:off x="8336036" y="3148925"/>
            <a:ext cx="152786" cy="2886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220673" y="5658386"/>
            <a:ext cx="11731235" cy="94682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FontTx/>
              <a:buAutoNum type="arabicPeriod"/>
            </a:pPr>
            <a:r>
              <a:rPr lang="en-US" sz="1200" b="1" dirty="0">
                <a:solidFill>
                  <a:srgbClr val="FFFFFF"/>
                </a:solidFill>
                <a:ea typeface="黑体" panose="02010609060101010101" pitchFamily="49" charset="-122"/>
              </a:rPr>
              <a:t>HMI Delivery(Group-A/B/C/D) Can’t Delay Any Further. Deviation for FDJ and DCV.</a:t>
            </a:r>
          </a:p>
          <a:p>
            <a:pPr marL="228600" indent="-228600">
              <a:buAutoNum type="arabicPeriod"/>
            </a:pPr>
            <a:r>
              <a:rPr lang="en-US" sz="1200" b="1" dirty="0">
                <a:solidFill>
                  <a:srgbClr val="FFFFFF"/>
                </a:solidFill>
                <a:ea typeface="黑体" panose="02010609060101010101" pitchFamily="49" charset="-122"/>
              </a:rPr>
              <a:t>IVI Counterparty/Bench Bom Release COB 10/14.  IVI related key counterparty including AHU/27inch display and the related harness should be ready COB 10/30(</a:t>
            </a:r>
            <a:r>
              <a:rPr lang="en-US" sz="1200" b="1" dirty="0">
                <a:solidFill>
                  <a:srgbClr val="FF0000"/>
                </a:solidFill>
                <a:ea typeface="黑体" panose="02010609060101010101" pitchFamily="49" charset="-122"/>
              </a:rPr>
              <a:t>High Risk!! HW </a:t>
            </a:r>
            <a:r>
              <a:rPr lang="en-US" altLang="zh-CN" sz="1200" b="1" dirty="0">
                <a:solidFill>
                  <a:srgbClr val="FF0000"/>
                </a:solidFill>
                <a:ea typeface="黑体" panose="02010609060101010101" pitchFamily="49" charset="-122"/>
              </a:rPr>
              <a:t>readiness should be double confirmed by HW team</a:t>
            </a:r>
            <a:r>
              <a:rPr lang="en-US" sz="1200" b="1" dirty="0">
                <a:solidFill>
                  <a:srgbClr val="FFFFFF"/>
                </a:solidFill>
                <a:ea typeface="黑体" panose="02010609060101010101" pitchFamily="49" charset="-122"/>
              </a:rPr>
              <a:t>). ---Program, EESE</a:t>
            </a:r>
          </a:p>
        </p:txBody>
      </p:sp>
      <p:sp>
        <p:nvSpPr>
          <p:cNvPr id="2" name="Rectangle: Rounded Corners 1">
            <a:extLst>
              <a:ext uri="{FF2B5EF4-FFF2-40B4-BE49-F238E27FC236}">
                <a16:creationId xmlns:a16="http://schemas.microsoft.com/office/drawing/2014/main" id="{A8E84672-1A3C-4594-8701-17E2068EBCF3}"/>
              </a:ext>
            </a:extLst>
          </p:cNvPr>
          <p:cNvSpPr/>
          <p:nvPr/>
        </p:nvSpPr>
        <p:spPr>
          <a:xfrm>
            <a:off x="24939" y="1564275"/>
            <a:ext cx="4063005" cy="109397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rgbClr val="FF0000"/>
                </a:solidFill>
                <a:latin typeface="Arial" panose="020B0604020202020204" pitchFamily="34" charset="0"/>
                <a:cs typeface="Arial" panose="020B0604020202020204" pitchFamily="34" charset="0"/>
              </a:rPr>
              <a:t>To be Updated by HW Team</a:t>
            </a:r>
          </a:p>
        </p:txBody>
      </p:sp>
      <p:sp>
        <p:nvSpPr>
          <p:cNvPr id="233" name="Rectangle 232">
            <a:extLst>
              <a:ext uri="{FF2B5EF4-FFF2-40B4-BE49-F238E27FC236}">
                <a16:creationId xmlns:a16="http://schemas.microsoft.com/office/drawing/2014/main" id="{EFD9FD72-866E-4E98-BEA7-A85D99A6D620}"/>
              </a:ext>
            </a:extLst>
          </p:cNvPr>
          <p:cNvSpPr/>
          <p:nvPr/>
        </p:nvSpPr>
        <p:spPr>
          <a:xfrm>
            <a:off x="6894049" y="4682251"/>
            <a:ext cx="5038753" cy="87449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16wks Gap for HMI Group A UI(45wks SYNC+ 3.0 Critical Path)</a:t>
            </a:r>
          </a:p>
          <a:p>
            <a:r>
              <a:rPr lang="en-US" sz="900" b="1" dirty="0">
                <a:solidFill>
                  <a:schemeClr val="bg1"/>
                </a:solidFill>
                <a:cs typeface="Arial" panose="020B0604020202020204" pitchFamily="34" charset="0"/>
              </a:rPr>
              <a:t>Compress actions IVI team has taken/ considered:</a:t>
            </a:r>
          </a:p>
          <a:p>
            <a:pPr marL="228600" indent="-228600">
              <a:buAutoNum type="arabicPeriod"/>
            </a:pPr>
            <a:r>
              <a:rPr lang="en-US" sz="900" b="1" u="sng" dirty="0">
                <a:solidFill>
                  <a:srgbClr val="00B050"/>
                </a:solidFill>
                <a:cs typeface="Arial" panose="020B0604020202020204" pitchFamily="34" charset="0"/>
              </a:rPr>
              <a:t>[</a:t>
            </a:r>
            <a:r>
              <a:rPr lang="en-US" sz="900" b="1" dirty="0">
                <a:solidFill>
                  <a:srgbClr val="00B050"/>
                </a:solidFill>
                <a:cs typeface="Arial" panose="020B0604020202020204" pitchFamily="34" charset="0"/>
              </a:rPr>
              <a:t>4wks compress, Done] </a:t>
            </a:r>
            <a:r>
              <a:rPr lang="en-US" sz="900" dirty="0">
                <a:solidFill>
                  <a:schemeClr val="bg1"/>
                </a:solidFill>
                <a:cs typeface="Arial" panose="020B0604020202020204" pitchFamily="34" charset="0"/>
              </a:rPr>
              <a:t>Use Group A UI Unsigned version to kick off coding(11/09 to 10/08)  Utilize </a:t>
            </a:r>
            <a:r>
              <a:rPr lang="en-US" sz="900" dirty="0" err="1">
                <a:solidFill>
                  <a:schemeClr val="bg1"/>
                </a:solidFill>
                <a:cs typeface="Arial" panose="020B0604020202020204" pitchFamily="34" charset="0"/>
              </a:rPr>
              <a:t>Ckp</a:t>
            </a:r>
            <a:r>
              <a:rPr lang="en-US" sz="900" dirty="0">
                <a:solidFill>
                  <a:schemeClr val="bg1"/>
                </a:solidFill>
                <a:cs typeface="Arial" panose="020B0604020202020204" pitchFamily="34" charset="0"/>
              </a:rPr>
              <a:t>. to track risk assessment. </a:t>
            </a:r>
          </a:p>
          <a:p>
            <a:pPr marL="228600" indent="-228600">
              <a:buAutoNum type="arabicPeriod"/>
            </a:pPr>
            <a:r>
              <a:rPr lang="en-US" sz="900" b="1" dirty="0">
                <a:solidFill>
                  <a:srgbClr val="00B050"/>
                </a:solidFill>
                <a:cs typeface="Arial" panose="020B0604020202020204" pitchFamily="34" charset="0"/>
              </a:rPr>
              <a:t>[2.5wks compress, Done] </a:t>
            </a:r>
            <a:r>
              <a:rPr lang="en-US" sz="900" dirty="0">
                <a:solidFill>
                  <a:schemeClr val="bg1"/>
                </a:solidFill>
                <a:cs typeface="Arial" panose="020B0604020202020204" pitchFamily="34" charset="0"/>
              </a:rPr>
              <a:t>Compress the Group A coding time from 10 </a:t>
            </a:r>
            <a:r>
              <a:rPr lang="en-US" sz="900" dirty="0" err="1">
                <a:solidFill>
                  <a:schemeClr val="bg1"/>
                </a:solidFill>
                <a:cs typeface="Arial" panose="020B0604020202020204" pitchFamily="34" charset="0"/>
              </a:rPr>
              <a:t>wks</a:t>
            </a:r>
            <a:r>
              <a:rPr lang="en-US" sz="900" dirty="0">
                <a:solidFill>
                  <a:schemeClr val="bg1"/>
                </a:solidFill>
                <a:cs typeface="Arial" panose="020B0604020202020204" pitchFamily="34" charset="0"/>
              </a:rPr>
              <a:t> to ~7.5wks.</a:t>
            </a:r>
          </a:p>
        </p:txBody>
      </p:sp>
      <p:sp>
        <p:nvSpPr>
          <p:cNvPr id="239" name="Oval 238">
            <a:extLst>
              <a:ext uri="{FF2B5EF4-FFF2-40B4-BE49-F238E27FC236}">
                <a16:creationId xmlns:a16="http://schemas.microsoft.com/office/drawing/2014/main" id="{44F23C85-80D8-473D-9FA3-077FF0A1141E}"/>
              </a:ext>
            </a:extLst>
          </p:cNvPr>
          <p:cNvSpPr/>
          <p:nvPr/>
        </p:nvSpPr>
        <p:spPr>
          <a:xfrm>
            <a:off x="3146694" y="387622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cxnSp>
        <p:nvCxnSpPr>
          <p:cNvPr id="226" name="Straight Connector 225">
            <a:extLst>
              <a:ext uri="{FF2B5EF4-FFF2-40B4-BE49-F238E27FC236}">
                <a16:creationId xmlns:a16="http://schemas.microsoft.com/office/drawing/2014/main" id="{97C811BE-6FC5-4D0B-AC18-B4A6BE62B95F}"/>
              </a:ext>
            </a:extLst>
          </p:cNvPr>
          <p:cNvCxnSpPr>
            <a:cxnSpLocks/>
          </p:cNvCxnSpPr>
          <p:nvPr/>
        </p:nvCxnSpPr>
        <p:spPr>
          <a:xfrm flipH="1">
            <a:off x="3542363"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5805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H="1" flipV="1">
            <a:off x="6199889" y="1332321"/>
            <a:ext cx="982198" cy="145868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86098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5794989" y="280154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5791440" y="3042364"/>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5/30</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361612" y="2801664"/>
            <a:ext cx="732806" cy="525276"/>
            <a:chOff x="1433891" y="2836518"/>
            <a:chExt cx="732806" cy="525276"/>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433891" y="3069412"/>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938253" y="1325121"/>
            <a:ext cx="384739" cy="14765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155837" y="279359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280601" y="3030511"/>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312002" y="1321372"/>
            <a:ext cx="430254" cy="147222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49661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153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6626815" y="278550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6590301" y="3057780"/>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8/24</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7025922" y="279100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7036699" y="304259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9/24</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798493"/>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803891"/>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791779"/>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868702"/>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864592"/>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87229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4218289" y="345008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692152" y="3661657"/>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Waived</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648665" y="348672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5473634" y="3698353"/>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05/15</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617087" y="41278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6270933" y="34758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615003" y="34758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541077" y="41135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906972" y="40900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687942" y="4263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9/15</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047466" y="34612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914346" y="36690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58771" y="3666455"/>
            <a:ext cx="125949" cy="422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6317471" y="3680967"/>
            <a:ext cx="334786" cy="4282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6001570" y="3680967"/>
            <a:ext cx="306617" cy="43994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539" idx="2"/>
          </p:cNvCxnSpPr>
          <p:nvPr/>
        </p:nvCxnSpPr>
        <p:spPr>
          <a:xfrm flipH="1" flipV="1">
            <a:off x="4053738" y="1322831"/>
            <a:ext cx="1897416" cy="1478714"/>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4019246" y="4753413"/>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3631822" y="4965516"/>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12/20</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4325719" y="474358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4134198" y="496411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1/10</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4659671" y="4759941"/>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4626383" y="497603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2/13</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U625 MCA SW Release Plan @09/28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71935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70697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70674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64433" y="34879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328426"/>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505351" y="346451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274009"/>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50198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75015" y="332168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938169" y="981642"/>
            <a:ext cx="845468" cy="566313"/>
            <a:chOff x="1886575" y="1217224"/>
            <a:chExt cx="842006" cy="56631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88620" y="158348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712536" y="3111207"/>
            <a:ext cx="373036" cy="3645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6368466" y="3105713"/>
            <a:ext cx="317999" cy="37008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144999" y="3113803"/>
            <a:ext cx="70488" cy="34748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35575"/>
            <a:ext cx="79780" cy="3357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5746198" y="3121751"/>
            <a:ext cx="108441" cy="3649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971316"/>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PDL Release</a:t>
            </a:r>
          </a:p>
          <a:p>
            <a:r>
              <a:rPr lang="en-US" altLang="zh-CN" sz="700" dirty="0">
                <a:solidFill>
                  <a:srgbClr val="FF0000"/>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9151"/>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1EC 09/09</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8241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091454"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4118977" y="4289386"/>
            <a:ext cx="9731" cy="46402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5210925" y="4113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991846" y="4375714"/>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904037" y="41209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6219938" y="41092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676512"/>
            <a:ext cx="25442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61238" y="408858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853687" y="4114117"/>
            <a:ext cx="591269" cy="17917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5509551" y="4119523"/>
            <a:ext cx="920528" cy="17232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425" idx="2"/>
          </p:cNvCxnSpPr>
          <p:nvPr/>
        </p:nvCxnSpPr>
        <p:spPr>
          <a:xfrm flipV="1">
            <a:off x="4425450" y="4318423"/>
            <a:ext cx="822729" cy="42516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425" idx="2"/>
          </p:cNvCxnSpPr>
          <p:nvPr/>
        </p:nvCxnSpPr>
        <p:spPr>
          <a:xfrm flipV="1">
            <a:off x="4759402" y="4318423"/>
            <a:ext cx="488777" cy="44151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6461611" y="4101854"/>
            <a:ext cx="751811" cy="19143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2377652" y="1831783"/>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5372896" y="4363680"/>
            <a:ext cx="6242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5/15</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513392" y="4251300"/>
            <a:ext cx="68483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Waived</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746208" y="435835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6//15</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6075230" y="431612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7/15</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6318863" y="42932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378623" y="36884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8/15</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6161259" y="3699257"/>
            <a:ext cx="46436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7/15</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4188987" y="3655249"/>
            <a:ext cx="66556" cy="4289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5308458" y="3691887"/>
            <a:ext cx="377461" cy="421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FE6FA715-7CE0-4EBE-90D4-00C9DC60B701}"/>
              </a:ext>
            </a:extLst>
          </p:cNvPr>
          <p:cNvCxnSpPr>
            <a:cxnSpLocks/>
            <a:stCxn id="159" idx="0"/>
            <a:endCxn id="574" idx="2"/>
          </p:cNvCxnSpPr>
          <p:nvPr/>
        </p:nvCxnSpPr>
        <p:spPr>
          <a:xfrm flipV="1">
            <a:off x="8312002" y="1321071"/>
            <a:ext cx="596062" cy="147252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707050" y="42572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5296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373861" y="42635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10/15</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709111" y="3464326"/>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579018" y="36783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627159" y="3669493"/>
            <a:ext cx="119206" cy="4055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965993" y="34724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7367755" y="34612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793137" y="36892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9/15</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7245242" y="36687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10/15</a:t>
            </a:r>
          </a:p>
        </p:txBody>
      </p:sp>
      <p:cxnSp>
        <p:nvCxnSpPr>
          <p:cNvPr id="225" name="Straight Arrow Connector 224">
            <a:extLst>
              <a:ext uri="{FF2B5EF4-FFF2-40B4-BE49-F238E27FC236}">
                <a16:creationId xmlns:a16="http://schemas.microsoft.com/office/drawing/2014/main" id="{BA1E538C-4E42-430D-BCCA-4E8CDF160EB8}"/>
              </a:ext>
            </a:extLst>
          </p:cNvPr>
          <p:cNvCxnSpPr>
            <a:cxnSpLocks/>
            <a:stCxn id="254" idx="0"/>
            <a:endCxn id="221" idx="2"/>
          </p:cNvCxnSpPr>
          <p:nvPr/>
        </p:nvCxnSpPr>
        <p:spPr>
          <a:xfrm flipV="1">
            <a:off x="6638610" y="3677612"/>
            <a:ext cx="364637" cy="4359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7004505" y="3666434"/>
            <a:ext cx="400504" cy="42362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953610" y="348990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785365" y="3680149"/>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6/15</a:t>
            </a:r>
          </a:p>
        </p:txBody>
      </p:sp>
      <p:sp>
        <p:nvSpPr>
          <p:cNvPr id="268" name="Star: 5 Points 267">
            <a:extLst>
              <a:ext uri="{FF2B5EF4-FFF2-40B4-BE49-F238E27FC236}">
                <a16:creationId xmlns:a16="http://schemas.microsoft.com/office/drawing/2014/main" id="{BD4BFD47-C7ED-42F9-9DDA-AEED9E2F5FB8}"/>
              </a:ext>
            </a:extLst>
          </p:cNvPr>
          <p:cNvSpPr/>
          <p:nvPr/>
        </p:nvSpPr>
        <p:spPr>
          <a:xfrm>
            <a:off x="9247133"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806644" y="3121870"/>
            <a:ext cx="35094" cy="3424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Rectangle: Rounded Corners 215">
            <a:extLst>
              <a:ext uri="{FF2B5EF4-FFF2-40B4-BE49-F238E27FC236}">
                <a16:creationId xmlns:a16="http://schemas.microsoft.com/office/drawing/2014/main" id="{B811D161-FF9B-4ECE-96AB-028948192A1E}"/>
              </a:ext>
            </a:extLst>
          </p:cNvPr>
          <p:cNvSpPr/>
          <p:nvPr/>
        </p:nvSpPr>
        <p:spPr>
          <a:xfrm>
            <a:off x="24939" y="1564275"/>
            <a:ext cx="4063005" cy="109397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rgbClr val="FF0000"/>
                </a:solidFill>
                <a:latin typeface="Arial" panose="020B0604020202020204" pitchFamily="34" charset="0"/>
                <a:cs typeface="Arial" panose="020B0604020202020204" pitchFamily="34" charset="0"/>
              </a:rPr>
              <a:t>To be Updated by HW Team</a:t>
            </a:r>
          </a:p>
        </p:txBody>
      </p:sp>
      <p:sp>
        <p:nvSpPr>
          <p:cNvPr id="217" name="Rounded Rectangle 12">
            <a:extLst>
              <a:ext uri="{FF2B5EF4-FFF2-40B4-BE49-F238E27FC236}">
                <a16:creationId xmlns:a16="http://schemas.microsoft.com/office/drawing/2014/main" id="{79B5805E-7139-4EFC-A32A-25648320D247}"/>
              </a:ext>
            </a:extLst>
          </p:cNvPr>
          <p:cNvSpPr/>
          <p:nvPr/>
        </p:nvSpPr>
        <p:spPr>
          <a:xfrm>
            <a:off x="153443" y="5658265"/>
            <a:ext cx="11731235" cy="883164"/>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HMI Delivery(Group-A/B/C/D) Can’t Delay Any Further. Deviation for FDJ and DCV.</a:t>
            </a:r>
          </a:p>
          <a:p>
            <a:pPr marL="228600" indent="-228600">
              <a:buAutoNum type="arabicPeriod"/>
            </a:pPr>
            <a:r>
              <a:rPr lang="en-US" sz="1200" b="1" dirty="0">
                <a:solidFill>
                  <a:srgbClr val="FFFFFF"/>
                </a:solidFill>
                <a:ea typeface="黑体" panose="02010609060101010101" pitchFamily="49" charset="-122"/>
              </a:rPr>
              <a:t>IVI Counterparty/Bench Bom Release COB 10/14.  IVI related key counterparty including AHU/27inch display and the related harness should be ready COB 10/30(</a:t>
            </a:r>
            <a:r>
              <a:rPr lang="en-US" sz="1200" b="1" dirty="0">
                <a:solidFill>
                  <a:srgbClr val="FF0000"/>
                </a:solidFill>
                <a:ea typeface="黑体" panose="02010609060101010101" pitchFamily="49" charset="-122"/>
              </a:rPr>
              <a:t>High Risk!! HW </a:t>
            </a:r>
            <a:r>
              <a:rPr lang="en-US" altLang="zh-CN" sz="1200" b="1" dirty="0">
                <a:solidFill>
                  <a:srgbClr val="FF0000"/>
                </a:solidFill>
                <a:ea typeface="黑体" panose="02010609060101010101" pitchFamily="49" charset="-122"/>
              </a:rPr>
              <a:t>readiness should be double confirmed by HW team</a:t>
            </a:r>
            <a:r>
              <a:rPr lang="en-US" sz="1200" b="1" dirty="0">
                <a:solidFill>
                  <a:srgbClr val="FFFFFF"/>
                </a:solidFill>
                <a:ea typeface="黑体" panose="02010609060101010101" pitchFamily="49" charset="-122"/>
              </a:rPr>
              <a:t>). ---Program, EESE</a:t>
            </a:r>
          </a:p>
        </p:txBody>
      </p:sp>
      <p:grpSp>
        <p:nvGrpSpPr>
          <p:cNvPr id="229" name="Group 228">
            <a:extLst>
              <a:ext uri="{FF2B5EF4-FFF2-40B4-BE49-F238E27FC236}">
                <a16:creationId xmlns:a16="http://schemas.microsoft.com/office/drawing/2014/main" id="{18443B40-50AA-4832-BCB9-DCBDC6AFFAF0}"/>
              </a:ext>
            </a:extLst>
          </p:cNvPr>
          <p:cNvGrpSpPr/>
          <p:nvPr/>
        </p:nvGrpSpPr>
        <p:grpSpPr>
          <a:xfrm>
            <a:off x="4397693" y="2384921"/>
            <a:ext cx="624299" cy="506522"/>
            <a:chOff x="1415964" y="1704838"/>
            <a:chExt cx="624299" cy="506522"/>
          </a:xfrm>
        </p:grpSpPr>
        <p:sp>
          <p:nvSpPr>
            <p:cNvPr id="230" name="Isosceles Triangle 229">
              <a:extLst>
                <a:ext uri="{FF2B5EF4-FFF2-40B4-BE49-F238E27FC236}">
                  <a16:creationId xmlns:a16="http://schemas.microsoft.com/office/drawing/2014/main" id="{99323848-47BB-484C-9D74-35AFA12BE1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0A229AF5-3624-4B15-A07A-B49950A76930}"/>
                </a:ext>
              </a:extLst>
            </p:cNvPr>
            <p:cNvSpPr txBox="1"/>
            <p:nvPr/>
          </p:nvSpPr>
          <p:spPr>
            <a:xfrm>
              <a:off x="1415964" y="191897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a:t>
              </a:r>
            </a:p>
            <a:p>
              <a:r>
                <a:rPr lang="en-US" altLang="zh-CN" sz="700" dirty="0"/>
                <a:t>01/30</a:t>
              </a:r>
              <a:endParaRPr lang="zh-CN" altLang="en-US" sz="700" dirty="0"/>
            </a:p>
          </p:txBody>
        </p:sp>
      </p:grpSp>
      <p:sp>
        <p:nvSpPr>
          <p:cNvPr id="235" name="Rectangle: Rounded Corners 234">
            <a:extLst>
              <a:ext uri="{FF2B5EF4-FFF2-40B4-BE49-F238E27FC236}">
                <a16:creationId xmlns:a16="http://schemas.microsoft.com/office/drawing/2014/main" id="{FB9EDCC3-6E5B-4074-AD75-285242E98D0D}"/>
              </a:ext>
            </a:extLst>
          </p:cNvPr>
          <p:cNvSpPr/>
          <p:nvPr/>
        </p:nvSpPr>
        <p:spPr>
          <a:xfrm>
            <a:off x="4745923" y="2432240"/>
            <a:ext cx="520232" cy="14168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Light up</a:t>
            </a:r>
          </a:p>
        </p:txBody>
      </p:sp>
      <p:cxnSp>
        <p:nvCxnSpPr>
          <p:cNvPr id="240" name="Straight Arrow Connector 239">
            <a:extLst>
              <a:ext uri="{FF2B5EF4-FFF2-40B4-BE49-F238E27FC236}">
                <a16:creationId xmlns:a16="http://schemas.microsoft.com/office/drawing/2014/main" id="{93683E03-6887-4236-BB7F-21158FB7E10C}"/>
              </a:ext>
            </a:extLst>
          </p:cNvPr>
          <p:cNvCxnSpPr>
            <a:cxnSpLocks/>
            <a:stCxn id="235" idx="3"/>
            <a:endCxn id="425" idx="0"/>
          </p:cNvCxnSpPr>
          <p:nvPr/>
        </p:nvCxnSpPr>
        <p:spPr>
          <a:xfrm>
            <a:off x="5266155" y="2503085"/>
            <a:ext cx="42303" cy="161017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7" name="Rectangle 246">
            <a:extLst>
              <a:ext uri="{FF2B5EF4-FFF2-40B4-BE49-F238E27FC236}">
                <a16:creationId xmlns:a16="http://schemas.microsoft.com/office/drawing/2014/main" id="{7B514E22-0210-4A07-8808-36D9E4C4927F}"/>
              </a:ext>
            </a:extLst>
          </p:cNvPr>
          <p:cNvSpPr/>
          <p:nvPr/>
        </p:nvSpPr>
        <p:spPr>
          <a:xfrm>
            <a:off x="6870596" y="4919833"/>
            <a:ext cx="5014081" cy="58750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21wks Gap for HMI Group A UI(45wks SYNC+ 3.0 Critical Path)</a:t>
            </a:r>
          </a:p>
          <a:p>
            <a:r>
              <a:rPr lang="en-US" sz="900" b="1" dirty="0">
                <a:solidFill>
                  <a:schemeClr val="bg1"/>
                </a:solidFill>
                <a:cs typeface="Arial" panose="020B0604020202020204" pitchFamily="34" charset="0"/>
              </a:rPr>
              <a:t>Compress actions IVI team has taken/ considered:</a:t>
            </a:r>
          </a:p>
          <a:p>
            <a:pPr marL="228600" indent="-228600">
              <a:buAutoNum type="arabicPeriod"/>
            </a:pPr>
            <a:r>
              <a:rPr lang="en-US" sz="900" b="1" u="sng" dirty="0">
                <a:solidFill>
                  <a:srgbClr val="00B050"/>
                </a:solidFill>
                <a:cs typeface="Arial" panose="020B0604020202020204" pitchFamily="34" charset="0"/>
              </a:rPr>
              <a:t>[</a:t>
            </a:r>
            <a:r>
              <a:rPr lang="en-US" sz="900" b="1" dirty="0">
                <a:solidFill>
                  <a:srgbClr val="00B050"/>
                </a:solidFill>
                <a:cs typeface="Arial" panose="020B0604020202020204" pitchFamily="34" charset="0"/>
              </a:rPr>
              <a:t>4wks compress, Done] </a:t>
            </a:r>
            <a:r>
              <a:rPr lang="en-US" sz="900" dirty="0">
                <a:solidFill>
                  <a:schemeClr val="bg1"/>
                </a:solidFill>
                <a:cs typeface="Arial" panose="020B0604020202020204" pitchFamily="34" charset="0"/>
              </a:rPr>
              <a:t>DCV Alpha waived suppose the SW dev environment can be C/O from U611.</a:t>
            </a:r>
          </a:p>
        </p:txBody>
      </p:sp>
      <p:sp>
        <p:nvSpPr>
          <p:cNvPr id="265" name="Oval 264">
            <a:extLst>
              <a:ext uri="{FF2B5EF4-FFF2-40B4-BE49-F238E27FC236}">
                <a16:creationId xmlns:a16="http://schemas.microsoft.com/office/drawing/2014/main" id="{68FEA8B1-7E4B-4CF9-83B2-22145436FB0A}"/>
              </a:ext>
            </a:extLst>
          </p:cNvPr>
          <p:cNvSpPr/>
          <p:nvPr/>
        </p:nvSpPr>
        <p:spPr>
          <a:xfrm>
            <a:off x="4352759" y="367284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cxnSp>
        <p:nvCxnSpPr>
          <p:cNvPr id="213" name="Straight Connector 212">
            <a:extLst>
              <a:ext uri="{FF2B5EF4-FFF2-40B4-BE49-F238E27FC236}">
                <a16:creationId xmlns:a16="http://schemas.microsoft.com/office/drawing/2014/main" id="{0CA4055C-3324-434A-B6B4-A4E104D45838}"/>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28469030"/>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3.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29477</TotalTime>
  <Words>8774</Words>
  <Application>Microsoft Office PowerPoint</Application>
  <PresentationFormat>Widescreen</PresentationFormat>
  <Paragraphs>3369</Paragraphs>
  <Slides>29</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 Nova (Headings)</vt:lpstr>
      <vt:lpstr>微软雅黑</vt:lpstr>
      <vt:lpstr>等线</vt:lpstr>
      <vt:lpstr>Arial</vt:lpstr>
      <vt:lpstr>Arial Nova Light</vt:lpstr>
      <vt:lpstr>Calibri</vt:lpstr>
      <vt:lpstr>Calibri Light</vt:lpstr>
      <vt:lpstr>Ford Antenna Cond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Timeline </vt:lpstr>
      <vt:lpstr>Phase 5 Vehicles Info </vt:lpstr>
      <vt:lpstr>CDX707 SW Release Plan @09/23  </vt:lpstr>
      <vt:lpstr>CX788 SYNC+/AR-HUD/Display Plan @08/10 (Based on 11/15 Group A Delivery UI)</vt:lpstr>
      <vt:lpstr>CDX747 SW Draft Release Plan @10/16 </vt:lpstr>
      <vt:lpstr>U611 MCA SW Release Plan @09/28</vt:lpstr>
      <vt:lpstr>U625 MCA SW Release Plan @09/28</vt:lpstr>
      <vt:lpstr>P702 MCA SW Release Plan @1025 —Yang Hanhan</vt:lpstr>
      <vt:lpstr>U718 SW Release Plan @1025—Zhang Ying</vt:lpstr>
      <vt:lpstr>CDX748 SW Release Plan @1025—Zhang Ying</vt:lpstr>
      <vt:lpstr>CX771 SW Release Plan @1025—Yang Hanhan</vt:lpstr>
      <vt:lpstr>Phase5 SYNC+ 3.0 Timeline Draft To Be Reviewed</vt:lpstr>
      <vt:lpstr>SYNC+ 3.0 DCV/PEC/J1 Critical Path</vt:lpstr>
      <vt:lpstr>CDX707/788 SW Release Requirement for MRD</vt:lpstr>
      <vt:lpstr>CDX747/U6 MCA/U718/P702 MCA SW release schedule </vt:lpstr>
      <vt:lpstr>Backup material</vt:lpstr>
      <vt:lpstr>SYNC+ 3.0 Critical Path: New/Modified IVI Platform &amp; New UE/UI </vt:lpstr>
      <vt:lpstr>CDX707 CDC Timing Improvement Plan Details </vt:lpstr>
      <vt:lpstr>CDX707 Critical path &amp; 2nd Round Checkpoints</vt:lpstr>
      <vt:lpstr>CDX707 FDJ Software Delivery Plan – DuerOS</vt:lpstr>
      <vt:lpstr>QUALCOMM HQX1.0 VS HQX1.2.1</vt:lpstr>
      <vt:lpstr>QUALCOMM切基线计划(基于Solution1)</vt:lpstr>
      <vt:lpstr>CDX707 Software and Autosar Release Plan</vt:lpstr>
      <vt:lpstr>CDX707 SHC Feature in SYNC+ 3.0 Development Plan</vt:lpstr>
      <vt:lpstr>CX788 Opportunities And Enablers</vt:lpstr>
      <vt:lpstr>SYNC+3.0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Jiajia</cp:lastModifiedBy>
  <cp:revision>584</cp:revision>
  <cp:lastPrinted>2021-09-26T01:03:07Z</cp:lastPrinted>
  <dcterms:created xsi:type="dcterms:W3CDTF">2019-07-11T00:48:49Z</dcterms:created>
  <dcterms:modified xsi:type="dcterms:W3CDTF">2021-10-24T04:25:58Z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