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11"/>
  </p:notesMasterIdLst>
  <p:handoutMasterIdLst>
    <p:handoutMasterId r:id="rId12"/>
  </p:handoutMasterIdLst>
  <p:sldIdLst>
    <p:sldId id="260" r:id="rId6"/>
    <p:sldId id="2146847694" r:id="rId7"/>
    <p:sldId id="2146847693" r:id="rId8"/>
    <p:sldId id="2146847691" r:id="rId9"/>
    <p:sldId id="2144867978" r:id="rId1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71" autoAdjust="0"/>
    <p:restoredTop sz="95118" autoAdjust="0"/>
  </p:normalViewPr>
  <p:slideViewPr>
    <p:cSldViewPr snapToGrid="0">
      <p:cViewPr varScale="1">
        <p:scale>
          <a:sx n="115" d="100"/>
          <a:sy n="115" d="100"/>
        </p:scale>
        <p:origin x="120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257925" y="8829675"/>
            <a:ext cx="752475" cy="466725"/>
          </a:xfrm>
        </p:spPr>
        <p:txBody>
          <a:bodyPr/>
          <a:lstStyle/>
          <a:p>
            <a:fld id="{E786D5DE-39A7-4D7E-B414-293B96CD3B7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3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3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Row 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365760"/>
            <a:ext cx="10835640" cy="100584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6397194"/>
            <a:ext cx="659596" cy="247348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27774" y="6413710"/>
            <a:ext cx="101181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67152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8928" y="2912605"/>
            <a:ext cx="6620256" cy="640080"/>
          </a:xfrm>
        </p:spPr>
        <p:txBody>
          <a:bodyPr/>
          <a:lstStyle/>
          <a:p>
            <a:r>
              <a:rPr lang="en-US" altLang="zh-CN" dirty="0"/>
              <a:t>U6XX IVI Timing and Enablers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8928" y="4137704"/>
            <a:ext cx="6400800" cy="827586"/>
          </a:xfrm>
        </p:spPr>
        <p:txBody>
          <a:bodyPr/>
          <a:lstStyle/>
          <a:p>
            <a:r>
              <a:rPr lang="en-US" dirty="0"/>
              <a:t>Sept 29</a:t>
            </a:r>
            <a:r>
              <a:rPr lang="en-US" baseline="30000" dirty="0"/>
              <a:t>th</a:t>
            </a:r>
            <a:r>
              <a:rPr lang="en-US" dirty="0"/>
              <a:t> , 2021</a:t>
            </a:r>
          </a:p>
        </p:txBody>
      </p:sp>
    </p:spTree>
    <p:extLst>
      <p:ext uri="{BB962C8B-B14F-4D97-AF65-F5344CB8AC3E}">
        <p14:creationId xmlns:p14="http://schemas.microsoft.com/office/powerpoint/2010/main" val="359275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8035-CA06-47F1-9726-CA0DC8DD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36" y="106967"/>
            <a:ext cx="10835640" cy="1005840"/>
          </a:xfrm>
        </p:spPr>
        <p:txBody>
          <a:bodyPr/>
          <a:lstStyle/>
          <a:p>
            <a:r>
              <a:rPr lang="en-US" altLang="zh-CN" dirty="0"/>
              <a:t>U6XX Background &amp; Recap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923F8-5103-4B37-8062-2C61267B3B50}"/>
              </a:ext>
            </a:extLst>
          </p:cNvPr>
          <p:cNvSpPr txBox="1"/>
          <p:nvPr/>
        </p:nvSpPr>
        <p:spPr>
          <a:xfrm>
            <a:off x="370936" y="719615"/>
            <a:ext cx="116830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Program IVI PDL initialized version cascade delayed from UPV0(03/16) to 09/01(nearby UPV2 09/28)</a:t>
            </a:r>
            <a:endParaRPr lang="en-US" altLang="zh-CN" sz="1600" baseline="30000" dirty="0"/>
          </a:p>
          <a:p>
            <a:endParaRPr lang="en-US" altLang="zh-CN" sz="1600" dirty="0"/>
          </a:p>
          <a:p>
            <a:r>
              <a:rPr lang="en-US" altLang="zh-CN" sz="1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Purpose of today’s meeting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Review key challenges and seek agreement </a:t>
            </a:r>
          </a:p>
          <a:p>
            <a:endParaRPr lang="en-US" altLang="zh-CN" sz="1600" dirty="0"/>
          </a:p>
          <a:p>
            <a:endParaRPr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Key challenges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Due to the late PDL/requirement cascade, HMI Group A UI sign off version release date can’t meet the critical 45wks per&lt;</a:t>
            </a:r>
            <a:r>
              <a:rPr lang="en-US" sz="1600" dirty="0"/>
              <a:t> SYNC+ 3.0 Critical P</a:t>
            </a:r>
            <a:r>
              <a:rPr lang="en-US" altLang="zh-CN" sz="1600" dirty="0"/>
              <a:t>ath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&gt; required, Need HMI set Checkpoints/regular meeting to track the HMI health chart. ---HMI/VI *DTG:10/14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Central stack &amp; Display Chip shortage impact for DCV Alpha coding start and FDJ BB SW maturity --- PMT5 HW  *DTG:10/30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Key Enablers to Make PEC/FEC Happen:</a:t>
            </a:r>
          </a:p>
          <a:p>
            <a:endParaRPr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IVI test Bench Including BOM setup should be kicked off COB 10/14 --- PMT5/PM   *DTG: 10/14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Dedicated 3 DCV vehicles requested for system level debug and calibration --- PM   *DTG: 10/14 Frozen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Set up China unique FDJ and DCV milestone. ---PM</a:t>
            </a:r>
          </a:p>
        </p:txBody>
      </p:sp>
    </p:spTree>
    <p:extLst>
      <p:ext uri="{BB962C8B-B14F-4D97-AF65-F5344CB8AC3E}">
        <p14:creationId xmlns:p14="http://schemas.microsoft.com/office/powerpoint/2010/main" val="277151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311" idx="2"/>
          </p:cNvCxnSpPr>
          <p:nvPr/>
        </p:nvCxnSpPr>
        <p:spPr>
          <a:xfrm flipV="1">
            <a:off x="6115518" y="1316382"/>
            <a:ext cx="560892" cy="147399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236782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28077-9C8C-448D-8DF9-D8628B80B2BC}"/>
              </a:ext>
            </a:extLst>
          </p:cNvPr>
          <p:cNvCxnSpPr/>
          <p:nvPr/>
        </p:nvCxnSpPr>
        <p:spPr>
          <a:xfrm flipV="1">
            <a:off x="152527" y="418963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B5A5F5-01A1-494D-9AB5-820E3C3E49FD}"/>
              </a:ext>
            </a:extLst>
          </p:cNvPr>
          <p:cNvCxnSpPr/>
          <p:nvPr/>
        </p:nvCxnSpPr>
        <p:spPr>
          <a:xfrm>
            <a:off x="159799" y="2992662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948992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230298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86098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752361" y="280047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995221" y="2982079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02/15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7440181" y="2827178"/>
            <a:ext cx="692356" cy="623693"/>
            <a:chOff x="1696025" y="2836518"/>
            <a:chExt cx="692356" cy="623693"/>
          </a:xfrm>
          <a:solidFill>
            <a:srgbClr val="002060"/>
          </a:solidFill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  <a:endParaRPr lang="en-US" altLang="zh-CN" sz="7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11/24</a:t>
              </a: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7754688" y="1325121"/>
            <a:ext cx="568304" cy="150205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8061966" y="2828184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915405" y="3106518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8218131" y="1321372"/>
            <a:ext cx="524125" cy="150681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348280" y="280643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963690" y="3129037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04/19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504445" y="1304908"/>
            <a:ext cx="535662" cy="150152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42252" y="1318755"/>
            <a:ext cx="598220" cy="15132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86087" y="283199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3141876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1053117" y="28202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1027638" y="3191636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209282" y="1300807"/>
            <a:ext cx="243507" cy="151947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594696" y="2789731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191423" y="2982016"/>
            <a:ext cx="48631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959353" y="2790373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6134559" y="2993135"/>
            <a:ext cx="47740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altLang="zh-CN" sz="7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6/10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673806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747217" y="1798493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477122" y="1803891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Pre-DV</a:t>
              </a:r>
            </a:p>
            <a:p>
              <a:r>
                <a:rPr lang="en-US" altLang="zh-CN" sz="700" dirty="0"/>
                <a:t>11/15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791779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104544" y="1868702"/>
            <a:ext cx="768746" cy="1542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864592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214395" y="187229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439728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973057" y="345008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774909" y="3662258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12/31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4288264" y="345008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4217072" y="3662365"/>
            <a:ext cx="49370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1/31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348288" y="408858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5289825" y="34500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608709" y="34500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841950" y="408999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6233747" y="40898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6052047" y="43021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989552" y="343568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7921661" y="34372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7762868" y="363099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  <a:endCxn id="277" idx="2"/>
          </p:cNvCxnSpPr>
          <p:nvPr/>
        </p:nvCxnSpPr>
        <p:spPr>
          <a:xfrm flipV="1">
            <a:off x="7730412" y="3642423"/>
            <a:ext cx="228503" cy="44786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445" idx="0"/>
            <a:endCxn id="270" idx="2"/>
          </p:cNvCxnSpPr>
          <p:nvPr/>
        </p:nvCxnSpPr>
        <p:spPr>
          <a:xfrm flipV="1">
            <a:off x="6774139" y="3640851"/>
            <a:ext cx="252667" cy="43422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442" idx="0"/>
            <a:endCxn id="251" idx="2"/>
          </p:cNvCxnSpPr>
          <p:nvPr/>
        </p:nvCxnSpPr>
        <p:spPr>
          <a:xfrm flipV="1">
            <a:off x="5339896" y="3655232"/>
            <a:ext cx="306067" cy="44215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436" idx="0"/>
            <a:endCxn id="248" idx="2"/>
          </p:cNvCxnSpPr>
          <p:nvPr/>
        </p:nvCxnSpPr>
        <p:spPr>
          <a:xfrm flipV="1">
            <a:off x="5089319" y="3655232"/>
            <a:ext cx="237760" cy="4385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H="1" flipV="1">
            <a:off x="5441649" y="1930846"/>
            <a:ext cx="309212" cy="85888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08" idx="1"/>
          </p:cNvCxnSpPr>
          <p:nvPr/>
        </p:nvCxnSpPr>
        <p:spPr>
          <a:xfrm flipV="1">
            <a:off x="4908526" y="1152480"/>
            <a:ext cx="46640" cy="164799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3105143" y="4749498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817899" y="4986387"/>
            <a:ext cx="67842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Delivery 09/30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Sign off 11/09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3687524" y="4736919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3496003" y="4940820"/>
            <a:ext cx="603171" cy="630936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B+C  UI</a:t>
            </a:r>
            <a:endParaRPr lang="en-US" altLang="zh-CN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Delivery 10/30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Sign off 11/30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 MCA SW Release Plan @09/28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4053427" y="171935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12/10-02/21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706971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03/2</a:t>
            </a:r>
            <a:r>
              <a:rPr lang="en-US" altLang="zh-CN" dirty="0"/>
              <a:t>1</a:t>
            </a:r>
            <a:r>
              <a:rPr lang="en-US" dirty="0"/>
              <a:t>-05/2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706741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442461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95604" y="350180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352286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00011" y="348795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328426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505351" y="3464513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274009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50198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75015" y="332168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78751" y="968076"/>
            <a:ext cx="826302" cy="705743"/>
            <a:chOff x="1886575" y="1217224"/>
            <a:chExt cx="822918" cy="70574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974361" y="1599808"/>
              <a:ext cx="735132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09/18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LS:09/04</a:t>
              </a: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8113785" y="970693"/>
            <a:ext cx="890191" cy="542421"/>
            <a:chOff x="1521327" y="1217224"/>
            <a:chExt cx="886545" cy="542421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521327" y="1559596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02/24</a:t>
              </a: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78386" y="954229"/>
            <a:ext cx="816777" cy="705743"/>
            <a:chOff x="1886575" y="1217224"/>
            <a:chExt cx="813432" cy="70574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912020" y="1599808"/>
              <a:ext cx="787987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07/03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LR:06/12</a:t>
              </a: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7620322" y="974442"/>
            <a:ext cx="964390" cy="536857"/>
            <a:chOff x="1447432" y="1217224"/>
            <a:chExt cx="960440" cy="536857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447432" y="155403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01/17</a:t>
              </a: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755854" y="972152"/>
            <a:ext cx="843415" cy="566007"/>
            <a:chOff x="1850560" y="1217224"/>
            <a:chExt cx="839961" cy="566007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706242" y="3110579"/>
            <a:ext cx="312761" cy="33948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5387358" y="3109937"/>
            <a:ext cx="266988" cy="34012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8019194" y="3148390"/>
            <a:ext cx="102422" cy="2888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454" idx="0"/>
            <a:endCxn id="164" idx="2"/>
          </p:cNvCxnSpPr>
          <p:nvPr/>
        </p:nvCxnSpPr>
        <p:spPr>
          <a:xfrm flipV="1">
            <a:off x="9272153" y="3126641"/>
            <a:ext cx="135777" cy="3248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10165957" y="3152201"/>
            <a:ext cx="79780" cy="31914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4385797" y="3120683"/>
            <a:ext cx="426214" cy="32940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646343" y="970392"/>
            <a:ext cx="918616" cy="528077"/>
            <a:chOff x="1886575" y="1217224"/>
            <a:chExt cx="914854" cy="528077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961468" y="154525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157053" y="2275422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276186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2251129" y="3572892"/>
            <a:ext cx="60619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PDL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09/01</a:t>
            </a: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2710536" y="34731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2934292" y="347083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2690431" y="3683782"/>
            <a:ext cx="67630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1EC 09/09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3670" y="2723066"/>
            <a:ext cx="146835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CAF/FO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161367" y="3919196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C8A04E7-5CA9-41C4-94C4-9456C85BA014}"/>
              </a:ext>
            </a:extLst>
          </p:cNvPr>
          <p:cNvSpPr/>
          <p:nvPr/>
        </p:nvSpPr>
        <p:spPr>
          <a:xfrm>
            <a:off x="161367" y="4594779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3" name="Star: 5 Points 412">
            <a:extLst>
              <a:ext uri="{FF2B5EF4-FFF2-40B4-BE49-F238E27FC236}">
                <a16:creationId xmlns:a16="http://schemas.microsoft.com/office/drawing/2014/main" id="{3A8CFCA0-5D28-42EE-B235-CDE7D4A87E43}"/>
              </a:ext>
            </a:extLst>
          </p:cNvPr>
          <p:cNvSpPr/>
          <p:nvPr/>
        </p:nvSpPr>
        <p:spPr>
          <a:xfrm>
            <a:off x="3624459" y="409798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A1537727-D478-48C2-9962-B3027E1882E1}"/>
              </a:ext>
            </a:extLst>
          </p:cNvPr>
          <p:cNvCxnSpPr>
            <a:cxnSpLocks/>
            <a:stCxn id="588" idx="0"/>
            <a:endCxn id="413" idx="2"/>
          </p:cNvCxnSpPr>
          <p:nvPr/>
        </p:nvCxnSpPr>
        <p:spPr>
          <a:xfrm flipV="1">
            <a:off x="3204874" y="4303155"/>
            <a:ext cx="456839" cy="44634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Star: 5 Points 424">
            <a:extLst>
              <a:ext uri="{FF2B5EF4-FFF2-40B4-BE49-F238E27FC236}">
                <a16:creationId xmlns:a16="http://schemas.microsoft.com/office/drawing/2014/main" id="{9ACEF745-4D6A-4B8D-A7A3-2F503244D2BE}"/>
              </a:ext>
            </a:extLst>
          </p:cNvPr>
          <p:cNvSpPr/>
          <p:nvPr/>
        </p:nvSpPr>
        <p:spPr>
          <a:xfrm>
            <a:off x="3992217" y="41003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28" name="TextBox 22">
            <a:extLst>
              <a:ext uri="{FF2B5EF4-FFF2-40B4-BE49-F238E27FC236}">
                <a16:creationId xmlns:a16="http://schemas.microsoft.com/office/drawing/2014/main" id="{50072848-8536-41A3-9B5D-8990B02F244C}"/>
              </a:ext>
            </a:extLst>
          </p:cNvPr>
          <p:cNvSpPr txBox="1"/>
          <p:nvPr/>
        </p:nvSpPr>
        <p:spPr>
          <a:xfrm>
            <a:off x="3763205" y="4311612"/>
            <a:ext cx="52184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1/4</a:t>
            </a:r>
          </a:p>
        </p:txBody>
      </p:sp>
      <p:sp>
        <p:nvSpPr>
          <p:cNvPr id="436" name="Star: 5 Points 435">
            <a:extLst>
              <a:ext uri="{FF2B5EF4-FFF2-40B4-BE49-F238E27FC236}">
                <a16:creationId xmlns:a16="http://schemas.microsoft.com/office/drawing/2014/main" id="{DCB5E943-DBF0-4DCA-93E3-DA995CDCCD95}"/>
              </a:ext>
            </a:extLst>
          </p:cNvPr>
          <p:cNvSpPr/>
          <p:nvPr/>
        </p:nvSpPr>
        <p:spPr>
          <a:xfrm>
            <a:off x="4991786" y="409375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2" name="Star: 5 Points 441">
            <a:extLst>
              <a:ext uri="{FF2B5EF4-FFF2-40B4-BE49-F238E27FC236}">
                <a16:creationId xmlns:a16="http://schemas.microsoft.com/office/drawing/2014/main" id="{99126E6E-11E2-4C2B-BC5A-2F02693BA768}"/>
              </a:ext>
            </a:extLst>
          </p:cNvPr>
          <p:cNvSpPr/>
          <p:nvPr/>
        </p:nvSpPr>
        <p:spPr>
          <a:xfrm>
            <a:off x="5242363" y="409738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5" name="Star: 5 Points 444">
            <a:extLst>
              <a:ext uri="{FF2B5EF4-FFF2-40B4-BE49-F238E27FC236}">
                <a16:creationId xmlns:a16="http://schemas.microsoft.com/office/drawing/2014/main" id="{65E0B50D-D255-4D59-A280-32294B525EEE}"/>
              </a:ext>
            </a:extLst>
          </p:cNvPr>
          <p:cNvSpPr/>
          <p:nvPr/>
        </p:nvSpPr>
        <p:spPr>
          <a:xfrm>
            <a:off x="6676606" y="407507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9174620" y="345152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5" name="TextBox 22">
            <a:extLst>
              <a:ext uri="{FF2B5EF4-FFF2-40B4-BE49-F238E27FC236}">
                <a16:creationId xmlns:a16="http://schemas.microsoft.com/office/drawing/2014/main" id="{EB4A2C75-E3FF-4EC3-B9D9-BE8C85E1D2A7}"/>
              </a:ext>
            </a:extLst>
          </p:cNvPr>
          <p:cNvSpPr txBox="1"/>
          <p:nvPr/>
        </p:nvSpPr>
        <p:spPr>
          <a:xfrm>
            <a:off x="8992920" y="366381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04/05</a:t>
            </a:r>
          </a:p>
        </p:txBody>
      </p: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10068424" y="3471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9886724" y="368362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513" name="Star: 5 Points 512">
            <a:extLst>
              <a:ext uri="{FF2B5EF4-FFF2-40B4-BE49-F238E27FC236}">
                <a16:creationId xmlns:a16="http://schemas.microsoft.com/office/drawing/2014/main" id="{79C7E0AF-E2E7-4C16-8565-529114694B92}"/>
              </a:ext>
            </a:extLst>
          </p:cNvPr>
          <p:cNvSpPr/>
          <p:nvPr/>
        </p:nvSpPr>
        <p:spPr>
          <a:xfrm>
            <a:off x="10944513" y="346586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4" name="TextBox 22">
            <a:extLst>
              <a:ext uri="{FF2B5EF4-FFF2-40B4-BE49-F238E27FC236}">
                <a16:creationId xmlns:a16="http://schemas.microsoft.com/office/drawing/2014/main" id="{2615146B-C9E0-4018-B3D0-9AF193CB175B}"/>
              </a:ext>
            </a:extLst>
          </p:cNvPr>
          <p:cNvSpPr txBox="1"/>
          <p:nvPr/>
        </p:nvSpPr>
        <p:spPr>
          <a:xfrm>
            <a:off x="10762813" y="367815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33402DC6-E485-457C-9F09-045CA60E6808}"/>
              </a:ext>
            </a:extLst>
          </p:cNvPr>
          <p:cNvCxnSpPr>
            <a:cxnSpLocks/>
            <a:stCxn id="513" idx="0"/>
            <a:endCxn id="176" idx="2"/>
          </p:cNvCxnSpPr>
          <p:nvPr/>
        </p:nvCxnSpPr>
        <p:spPr>
          <a:xfrm flipV="1">
            <a:off x="11042046" y="3140485"/>
            <a:ext cx="70721" cy="3253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7" name="Star: 5 Points 516">
            <a:extLst>
              <a:ext uri="{FF2B5EF4-FFF2-40B4-BE49-F238E27FC236}">
                <a16:creationId xmlns:a16="http://schemas.microsoft.com/office/drawing/2014/main" id="{005F93B7-2970-43DA-B6A0-4BDE8A11889E}"/>
              </a:ext>
            </a:extLst>
          </p:cNvPr>
          <p:cNvSpPr/>
          <p:nvPr/>
        </p:nvSpPr>
        <p:spPr>
          <a:xfrm>
            <a:off x="11620472" y="282318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9" name="TextBox 22">
            <a:extLst>
              <a:ext uri="{FF2B5EF4-FFF2-40B4-BE49-F238E27FC236}">
                <a16:creationId xmlns:a16="http://schemas.microsoft.com/office/drawing/2014/main" id="{CBDEB2CD-76B8-40B2-A54D-CD02E4B399F3}"/>
              </a:ext>
            </a:extLst>
          </p:cNvPr>
          <p:cNvSpPr txBox="1"/>
          <p:nvPr/>
        </p:nvSpPr>
        <p:spPr>
          <a:xfrm>
            <a:off x="11613720" y="3154288"/>
            <a:ext cx="6096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Reserve R08 12/30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0" name="Star: 5 Points 519">
            <a:extLst>
              <a:ext uri="{FF2B5EF4-FFF2-40B4-BE49-F238E27FC236}">
                <a16:creationId xmlns:a16="http://schemas.microsoft.com/office/drawing/2014/main" id="{169D1F42-1FF0-49AB-A388-8F0BC70EEDDF}"/>
              </a:ext>
            </a:extLst>
          </p:cNvPr>
          <p:cNvSpPr/>
          <p:nvPr/>
        </p:nvSpPr>
        <p:spPr>
          <a:xfrm>
            <a:off x="11536682" y="34521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22C9371-EE74-4977-AC03-117E9E7FA898}"/>
              </a:ext>
            </a:extLst>
          </p:cNvPr>
          <p:cNvSpPr txBox="1"/>
          <p:nvPr/>
        </p:nvSpPr>
        <p:spPr>
          <a:xfrm>
            <a:off x="11354982" y="36644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AC14FE46-1228-460C-886E-9046DD6AD6D3}"/>
              </a:ext>
            </a:extLst>
          </p:cNvPr>
          <p:cNvCxnSpPr>
            <a:cxnSpLocks/>
            <a:stCxn id="520" idx="0"/>
            <a:endCxn id="517" idx="2"/>
          </p:cNvCxnSpPr>
          <p:nvPr/>
        </p:nvCxnSpPr>
        <p:spPr>
          <a:xfrm flipV="1">
            <a:off x="11634215" y="3143391"/>
            <a:ext cx="45907" cy="30873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8885033" y="407710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8703333" y="428938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03/03</a:t>
            </a: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9753717" y="409692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9572017" y="430920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602" name="Star: 5 Points 601">
            <a:extLst>
              <a:ext uri="{FF2B5EF4-FFF2-40B4-BE49-F238E27FC236}">
                <a16:creationId xmlns:a16="http://schemas.microsoft.com/office/drawing/2014/main" id="{D701A789-19E4-4272-AFA8-4C613E759F51}"/>
              </a:ext>
            </a:extLst>
          </p:cNvPr>
          <p:cNvSpPr/>
          <p:nvPr/>
        </p:nvSpPr>
        <p:spPr>
          <a:xfrm>
            <a:off x="10671371" y="40914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3" name="TextBox 22">
            <a:extLst>
              <a:ext uri="{FF2B5EF4-FFF2-40B4-BE49-F238E27FC236}">
                <a16:creationId xmlns:a16="http://schemas.microsoft.com/office/drawing/2014/main" id="{F7502285-F6BC-4364-A76C-DE00DBD5A98A}"/>
              </a:ext>
            </a:extLst>
          </p:cNvPr>
          <p:cNvSpPr txBox="1"/>
          <p:nvPr/>
        </p:nvSpPr>
        <p:spPr>
          <a:xfrm>
            <a:off x="10489671" y="430372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</a:p>
        </p:txBody>
      </p:sp>
      <p:sp>
        <p:nvSpPr>
          <p:cNvPr id="604" name="Star: 5 Points 603">
            <a:extLst>
              <a:ext uri="{FF2B5EF4-FFF2-40B4-BE49-F238E27FC236}">
                <a16:creationId xmlns:a16="http://schemas.microsoft.com/office/drawing/2014/main" id="{A0C7423A-83E9-4A39-853E-9F423C59F463}"/>
              </a:ext>
            </a:extLst>
          </p:cNvPr>
          <p:cNvSpPr/>
          <p:nvPr/>
        </p:nvSpPr>
        <p:spPr>
          <a:xfrm>
            <a:off x="11354982" y="40777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5" name="TextBox 22">
            <a:extLst>
              <a:ext uri="{FF2B5EF4-FFF2-40B4-BE49-F238E27FC236}">
                <a16:creationId xmlns:a16="http://schemas.microsoft.com/office/drawing/2014/main" id="{A2E0E73B-7B9A-4E75-AC64-F7A568214EDD}"/>
              </a:ext>
            </a:extLst>
          </p:cNvPr>
          <p:cNvSpPr txBox="1"/>
          <p:nvPr/>
        </p:nvSpPr>
        <p:spPr>
          <a:xfrm>
            <a:off x="11173282" y="42899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2CF58D33-F9FF-412E-989A-2200815A5AA6}"/>
              </a:ext>
            </a:extLst>
          </p:cNvPr>
          <p:cNvCxnSpPr>
            <a:cxnSpLocks/>
            <a:stCxn id="525" idx="0"/>
            <a:endCxn id="454" idx="2"/>
          </p:cNvCxnSpPr>
          <p:nvPr/>
        </p:nvCxnSpPr>
        <p:spPr>
          <a:xfrm flipV="1">
            <a:off x="8982566" y="3656696"/>
            <a:ext cx="229308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9851250" y="3676512"/>
            <a:ext cx="254428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858F3397-67B5-4366-877A-D47CB776230D}"/>
              </a:ext>
            </a:extLst>
          </p:cNvPr>
          <p:cNvCxnSpPr>
            <a:cxnSpLocks/>
            <a:stCxn id="602" idx="0"/>
            <a:endCxn id="513" idx="2"/>
          </p:cNvCxnSpPr>
          <p:nvPr/>
        </p:nvCxnSpPr>
        <p:spPr>
          <a:xfrm flipV="1">
            <a:off x="10768904" y="3671035"/>
            <a:ext cx="212863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D09E1A09-52C3-427C-8DD4-AA26A0EAF682}"/>
              </a:ext>
            </a:extLst>
          </p:cNvPr>
          <p:cNvCxnSpPr>
            <a:cxnSpLocks/>
            <a:stCxn id="604" idx="0"/>
            <a:endCxn id="520" idx="2"/>
          </p:cNvCxnSpPr>
          <p:nvPr/>
        </p:nvCxnSpPr>
        <p:spPr>
          <a:xfrm flipV="1">
            <a:off x="11452515" y="3657295"/>
            <a:ext cx="121421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7632879" y="40902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A8113C17-6F4D-4496-A5ED-60A25C421939}"/>
              </a:ext>
            </a:extLst>
          </p:cNvPr>
          <p:cNvSpPr/>
          <p:nvPr/>
        </p:nvSpPr>
        <p:spPr>
          <a:xfrm>
            <a:off x="3472011" y="4075824"/>
            <a:ext cx="74082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1008723-C12D-4CA9-ABDD-DB797057F64C}"/>
              </a:ext>
            </a:extLst>
          </p:cNvPr>
          <p:cNvSpPr/>
          <p:nvPr/>
        </p:nvSpPr>
        <p:spPr>
          <a:xfrm>
            <a:off x="4251667" y="4081454"/>
            <a:ext cx="123944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65A64BF-6FCA-427E-93C8-807AED673EED}"/>
              </a:ext>
            </a:extLst>
          </p:cNvPr>
          <p:cNvCxnSpPr>
            <a:cxnSpLocks/>
            <a:stCxn id="590" idx="0"/>
            <a:endCxn id="243" idx="0"/>
          </p:cNvCxnSpPr>
          <p:nvPr/>
        </p:nvCxnSpPr>
        <p:spPr>
          <a:xfrm flipV="1">
            <a:off x="3787255" y="4275866"/>
            <a:ext cx="616374" cy="46105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724913-98A9-44D5-9F84-24DA7F37E493}"/>
              </a:ext>
            </a:extLst>
          </p:cNvPr>
          <p:cNvSpPr/>
          <p:nvPr/>
        </p:nvSpPr>
        <p:spPr>
          <a:xfrm>
            <a:off x="5685321" y="4068803"/>
            <a:ext cx="122125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59229E6-0C90-439C-91A8-46BFB985DDB7}"/>
              </a:ext>
            </a:extLst>
          </p:cNvPr>
          <p:cNvGrpSpPr/>
          <p:nvPr/>
        </p:nvGrpSpPr>
        <p:grpSpPr>
          <a:xfrm>
            <a:off x="2377652" y="1831783"/>
            <a:ext cx="767497" cy="623490"/>
            <a:chOff x="1210125" y="1704838"/>
            <a:chExt cx="767497" cy="623490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4D187BD6-E662-408A-AC16-79BD049EB5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DBE5726D-5B30-489B-A59D-6C4189CF390B}"/>
                </a:ext>
              </a:extLst>
            </p:cNvPr>
            <p:cNvSpPr txBox="1"/>
            <p:nvPr/>
          </p:nvSpPr>
          <p:spPr>
            <a:xfrm>
              <a:off x="1210125" y="1928225"/>
              <a:ext cx="767497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A0 08/01(TBC) for SW debug</a:t>
              </a:r>
              <a:endParaRPr lang="zh-CN" altLang="en-US" sz="700" dirty="0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4E57E003-64A1-4E99-A361-2AFBD479E395}"/>
              </a:ext>
            </a:extLst>
          </p:cNvPr>
          <p:cNvGrpSpPr/>
          <p:nvPr/>
        </p:nvGrpSpPr>
        <p:grpSpPr>
          <a:xfrm>
            <a:off x="4955166" y="977140"/>
            <a:ext cx="1021404" cy="550324"/>
            <a:chOff x="1886575" y="1217224"/>
            <a:chExt cx="1017221" cy="550324"/>
          </a:xfrm>
        </p:grpSpPr>
        <p:sp>
          <p:nvSpPr>
            <p:cNvPr id="308" name="流程图: 决策 47">
              <a:extLst>
                <a:ext uri="{FF2B5EF4-FFF2-40B4-BE49-F238E27FC236}">
                  <a16:creationId xmlns:a16="http://schemas.microsoft.com/office/drawing/2014/main" id="{1833DCAE-BB2F-4C43-9581-96E75770993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7ED8BD72-0FF9-40F9-A113-5B74B2AB846C}"/>
                </a:ext>
              </a:extLst>
            </p:cNvPr>
            <p:cNvSpPr txBox="1"/>
            <p:nvPr/>
          </p:nvSpPr>
          <p:spPr>
            <a:xfrm>
              <a:off x="1929163" y="1567499"/>
              <a:ext cx="974633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TBD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554DA9F-EC79-4467-8AED-85993E42950D}"/>
              </a:ext>
            </a:extLst>
          </p:cNvPr>
          <p:cNvGrpSpPr/>
          <p:nvPr/>
        </p:nvGrpSpPr>
        <p:grpSpPr>
          <a:xfrm>
            <a:off x="6414689" y="965703"/>
            <a:ext cx="907440" cy="557470"/>
            <a:chOff x="1886575" y="1217224"/>
            <a:chExt cx="903724" cy="557470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4FF2B69F-8EF7-457A-BF48-076B456032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C680428A-7FA0-4EBF-92DB-8B8AE715F952}"/>
                </a:ext>
              </a:extLst>
            </p:cNvPr>
            <p:cNvSpPr txBox="1"/>
            <p:nvPr/>
          </p:nvSpPr>
          <p:spPr>
            <a:xfrm>
              <a:off x="1950338" y="1574645"/>
              <a:ext cx="839961" cy="2000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TBD</a:t>
              </a:r>
            </a:p>
          </p:txBody>
        </p:sp>
      </p:grp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4142886" y="4275866"/>
            <a:ext cx="52148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1/31</a:t>
            </a:r>
          </a:p>
        </p:txBody>
      </p:sp>
      <p:sp>
        <p:nvSpPr>
          <p:cNvPr id="415" name="TextBox 22">
            <a:extLst>
              <a:ext uri="{FF2B5EF4-FFF2-40B4-BE49-F238E27FC236}">
                <a16:creationId xmlns:a16="http://schemas.microsoft.com/office/drawing/2014/main" id="{F33BED41-CD23-459A-AFCA-FBE3F36B4E89}"/>
              </a:ext>
            </a:extLst>
          </p:cNvPr>
          <p:cNvSpPr txBox="1"/>
          <p:nvPr/>
        </p:nvSpPr>
        <p:spPr>
          <a:xfrm>
            <a:off x="3050078" y="4269674"/>
            <a:ext cx="68483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11/30</a:t>
            </a:r>
          </a:p>
        </p:txBody>
      </p:sp>
      <p:sp>
        <p:nvSpPr>
          <p:cNvPr id="439" name="TextBox 22">
            <a:extLst>
              <a:ext uri="{FF2B5EF4-FFF2-40B4-BE49-F238E27FC236}">
                <a16:creationId xmlns:a16="http://schemas.microsoft.com/office/drawing/2014/main" id="{7C8FEE0D-E0A3-4CDF-99E7-1C5F91AD01CF}"/>
              </a:ext>
            </a:extLst>
          </p:cNvPr>
          <p:cNvSpPr txBox="1"/>
          <p:nvPr/>
        </p:nvSpPr>
        <p:spPr>
          <a:xfrm>
            <a:off x="4715374" y="4306804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  <a:endParaRPr lang="en-US" altLang="zh-CN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3//28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D4817FFF-71A6-435A-85C6-2DEDF7BC0586}"/>
              </a:ext>
            </a:extLst>
          </p:cNvPr>
          <p:cNvSpPr txBox="1"/>
          <p:nvPr/>
        </p:nvSpPr>
        <p:spPr>
          <a:xfrm>
            <a:off x="5097698" y="4302104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altLang="zh-CN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4/25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E3FA1F6C-2D54-4C2A-B0CF-6414142B598B}"/>
              </a:ext>
            </a:extLst>
          </p:cNvPr>
          <p:cNvSpPr/>
          <p:nvPr/>
        </p:nvSpPr>
        <p:spPr>
          <a:xfrm>
            <a:off x="2756714" y="4629803"/>
            <a:ext cx="305183" cy="282037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5EDB9229-3E77-4A20-B68B-236F587E13E6}"/>
              </a:ext>
            </a:extLst>
          </p:cNvPr>
          <p:cNvSpPr/>
          <p:nvPr/>
        </p:nvSpPr>
        <p:spPr>
          <a:xfrm>
            <a:off x="4649577" y="409098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1" name="TextBox 22">
            <a:extLst>
              <a:ext uri="{FF2B5EF4-FFF2-40B4-BE49-F238E27FC236}">
                <a16:creationId xmlns:a16="http://schemas.microsoft.com/office/drawing/2014/main" id="{CD01398C-2FBA-43A0-A04F-4E2DB465E4EF}"/>
              </a:ext>
            </a:extLst>
          </p:cNvPr>
          <p:cNvSpPr txBox="1"/>
          <p:nvPr/>
        </p:nvSpPr>
        <p:spPr>
          <a:xfrm>
            <a:off x="4428686" y="4296673"/>
            <a:ext cx="51072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Beta2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2//28</a:t>
            </a: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605623" y="429358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06/05</a:t>
            </a: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A42E1A6F-D4E6-4BD6-8663-9EA0B984F0D4}"/>
              </a:ext>
            </a:extLst>
          </p:cNvPr>
          <p:cNvSpPr txBox="1"/>
          <p:nvPr/>
        </p:nvSpPr>
        <p:spPr>
          <a:xfrm>
            <a:off x="6494906" y="428735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8/26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5427009" y="36623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5/23</a:t>
            </a: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5084310" y="36623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4/25</a:t>
            </a: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823355" y="36347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9/26</a:t>
            </a: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66AA40A7-D3E4-42BE-8E4A-790D9D9443CE}"/>
              </a:ext>
            </a:extLst>
          </p:cNvPr>
          <p:cNvCxnSpPr>
            <a:cxnSpLocks/>
            <a:stCxn id="413" idx="0"/>
            <a:endCxn id="231" idx="2"/>
          </p:cNvCxnSpPr>
          <p:nvPr/>
        </p:nvCxnSpPr>
        <p:spPr>
          <a:xfrm flipV="1">
            <a:off x="3721992" y="3655250"/>
            <a:ext cx="288319" cy="44273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AD6B86C0-B06B-4A18-98B7-53B6AA62D33D}"/>
              </a:ext>
            </a:extLst>
          </p:cNvPr>
          <p:cNvCxnSpPr>
            <a:cxnSpLocks/>
            <a:stCxn id="425" idx="0"/>
            <a:endCxn id="234" idx="2"/>
          </p:cNvCxnSpPr>
          <p:nvPr/>
        </p:nvCxnSpPr>
        <p:spPr>
          <a:xfrm flipV="1">
            <a:off x="4089750" y="3655250"/>
            <a:ext cx="235768" cy="44509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E6FA715-7CE0-4EBE-90D4-00C9DC60B701}"/>
              </a:ext>
            </a:extLst>
          </p:cNvPr>
          <p:cNvCxnSpPr>
            <a:cxnSpLocks/>
            <a:stCxn id="283" idx="0"/>
            <a:endCxn id="574" idx="2"/>
          </p:cNvCxnSpPr>
          <p:nvPr/>
        </p:nvCxnSpPr>
        <p:spPr>
          <a:xfrm flipV="1">
            <a:off x="8585337" y="1321071"/>
            <a:ext cx="322725" cy="150764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7540193" y="42691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0D0D8760-C4C3-4AED-8AF4-85117D348127}"/>
              </a:ext>
            </a:extLst>
          </p:cNvPr>
          <p:cNvSpPr/>
          <p:nvPr/>
        </p:nvSpPr>
        <p:spPr>
          <a:xfrm>
            <a:off x="7148626" y="4075077"/>
            <a:ext cx="195065" cy="205168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4B55F8FD-DFD6-4668-9539-50188CBC1AD5}"/>
              </a:ext>
            </a:extLst>
          </p:cNvPr>
          <p:cNvSpPr txBox="1"/>
          <p:nvPr/>
        </p:nvSpPr>
        <p:spPr>
          <a:xfrm>
            <a:off x="7055940" y="426186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3CD9B0A0-351C-4454-95F1-F554D1E8E517}"/>
              </a:ext>
            </a:extLst>
          </p:cNvPr>
          <p:cNvSpPr/>
          <p:nvPr/>
        </p:nvSpPr>
        <p:spPr>
          <a:xfrm>
            <a:off x="7446701" y="3447894"/>
            <a:ext cx="195065" cy="205168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5C740025-A3D2-42F8-877F-4524DCB5D050}"/>
              </a:ext>
            </a:extLst>
          </p:cNvPr>
          <p:cNvSpPr txBox="1"/>
          <p:nvPr/>
        </p:nvSpPr>
        <p:spPr>
          <a:xfrm>
            <a:off x="7327512" y="363434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11/07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432A044-36CA-405C-A9BD-D1663BE79C55}"/>
              </a:ext>
            </a:extLst>
          </p:cNvPr>
          <p:cNvCxnSpPr>
            <a:cxnSpLocks/>
            <a:stCxn id="269" idx="0"/>
            <a:endCxn id="274" idx="2"/>
          </p:cNvCxnSpPr>
          <p:nvPr/>
        </p:nvCxnSpPr>
        <p:spPr>
          <a:xfrm flipV="1">
            <a:off x="7246159" y="3653061"/>
            <a:ext cx="237796" cy="42201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Star: 5 Points 220">
            <a:extLst>
              <a:ext uri="{FF2B5EF4-FFF2-40B4-BE49-F238E27FC236}">
                <a16:creationId xmlns:a16="http://schemas.microsoft.com/office/drawing/2014/main" id="{C9A0E2F5-CB03-47AE-96E0-59ED1A3949CB}"/>
              </a:ext>
            </a:extLst>
          </p:cNvPr>
          <p:cNvSpPr/>
          <p:nvPr/>
        </p:nvSpPr>
        <p:spPr>
          <a:xfrm>
            <a:off x="6129391" y="34614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2" name="Star: 5 Points 221">
            <a:extLst>
              <a:ext uri="{FF2B5EF4-FFF2-40B4-BE49-F238E27FC236}">
                <a16:creationId xmlns:a16="http://schemas.microsoft.com/office/drawing/2014/main" id="{E6582329-2DD6-420D-B4C3-D2C5872048B2}"/>
              </a:ext>
            </a:extLst>
          </p:cNvPr>
          <p:cNvSpPr/>
          <p:nvPr/>
        </p:nvSpPr>
        <p:spPr>
          <a:xfrm>
            <a:off x="6489381" y="346130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3" name="TextBox 22">
            <a:extLst>
              <a:ext uri="{FF2B5EF4-FFF2-40B4-BE49-F238E27FC236}">
                <a16:creationId xmlns:a16="http://schemas.microsoft.com/office/drawing/2014/main" id="{11FAB28F-B09D-41BF-B56F-DD8E30BA08E1}"/>
              </a:ext>
            </a:extLst>
          </p:cNvPr>
          <p:cNvSpPr txBox="1"/>
          <p:nvPr/>
        </p:nvSpPr>
        <p:spPr>
          <a:xfrm>
            <a:off x="5961325" y="36631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</a:p>
        </p:txBody>
      </p:sp>
      <p:sp>
        <p:nvSpPr>
          <p:cNvPr id="224" name="TextBox 22">
            <a:extLst>
              <a:ext uri="{FF2B5EF4-FFF2-40B4-BE49-F238E27FC236}">
                <a16:creationId xmlns:a16="http://schemas.microsoft.com/office/drawing/2014/main" id="{2C88B131-28EF-4E49-B5AF-620CF3241970}"/>
              </a:ext>
            </a:extLst>
          </p:cNvPr>
          <p:cNvSpPr txBox="1"/>
          <p:nvPr/>
        </p:nvSpPr>
        <p:spPr>
          <a:xfrm>
            <a:off x="6370611" y="364267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08/20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A1E538C-4E42-430D-BCCA-4E8CDF160EB8}"/>
              </a:ext>
            </a:extLst>
          </p:cNvPr>
          <p:cNvCxnSpPr>
            <a:cxnSpLocks/>
            <a:stCxn id="254" idx="0"/>
            <a:endCxn id="221" idx="2"/>
          </p:cNvCxnSpPr>
          <p:nvPr/>
        </p:nvCxnSpPr>
        <p:spPr>
          <a:xfrm flipV="1">
            <a:off x="5939483" y="3666631"/>
            <a:ext cx="227162" cy="4233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B6A2C2F-8F59-4929-8D6F-9A27A1FDA443}"/>
              </a:ext>
            </a:extLst>
          </p:cNvPr>
          <p:cNvCxnSpPr>
            <a:cxnSpLocks/>
            <a:stCxn id="257" idx="0"/>
            <a:endCxn id="222" idx="2"/>
          </p:cNvCxnSpPr>
          <p:nvPr/>
        </p:nvCxnSpPr>
        <p:spPr>
          <a:xfrm flipV="1">
            <a:off x="6331280" y="3666467"/>
            <a:ext cx="195355" cy="4233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8C6FB163-A982-458D-9C65-644AC3CA1334}"/>
              </a:ext>
            </a:extLst>
          </p:cNvPr>
          <p:cNvSpPr/>
          <p:nvPr/>
        </p:nvSpPr>
        <p:spPr>
          <a:xfrm>
            <a:off x="4873239" y="346451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49B7A14F-1307-4320-9CED-A1BA8FE3A293}"/>
              </a:ext>
            </a:extLst>
          </p:cNvPr>
          <p:cNvSpPr txBox="1"/>
          <p:nvPr/>
        </p:nvSpPr>
        <p:spPr>
          <a:xfrm>
            <a:off x="4693641" y="3655606"/>
            <a:ext cx="49370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Beta1</a:t>
            </a:r>
          </a:p>
          <a:p>
            <a:r>
              <a:rPr lang="en-US" dirty="0"/>
              <a:t>03/15</a:t>
            </a:r>
          </a:p>
        </p:txBody>
      </p:sp>
      <p:sp>
        <p:nvSpPr>
          <p:cNvPr id="268" name="Star: 5 Points 267">
            <a:extLst>
              <a:ext uri="{FF2B5EF4-FFF2-40B4-BE49-F238E27FC236}">
                <a16:creationId xmlns:a16="http://schemas.microsoft.com/office/drawing/2014/main" id="{BD4BFD47-C7ED-42F9-9DDA-AEED9E2F5FB8}"/>
              </a:ext>
            </a:extLst>
          </p:cNvPr>
          <p:cNvSpPr/>
          <p:nvPr/>
        </p:nvSpPr>
        <p:spPr>
          <a:xfrm>
            <a:off x="9247133" y="408421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9" name="Star: 5 Points 278">
            <a:extLst>
              <a:ext uri="{FF2B5EF4-FFF2-40B4-BE49-F238E27FC236}">
                <a16:creationId xmlns:a16="http://schemas.microsoft.com/office/drawing/2014/main" id="{8CA845B8-DE1C-4E34-8256-729B3863B104}"/>
              </a:ext>
            </a:extLst>
          </p:cNvPr>
          <p:cNvSpPr/>
          <p:nvPr/>
        </p:nvSpPr>
        <p:spPr>
          <a:xfrm>
            <a:off x="8029402" y="407710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0" name="TextBox 22">
            <a:extLst>
              <a:ext uri="{FF2B5EF4-FFF2-40B4-BE49-F238E27FC236}">
                <a16:creationId xmlns:a16="http://schemas.microsoft.com/office/drawing/2014/main" id="{8F53EA9F-D4BD-4BEE-B2BA-6E7C2BD27002}"/>
              </a:ext>
            </a:extLst>
          </p:cNvPr>
          <p:cNvSpPr txBox="1"/>
          <p:nvPr/>
        </p:nvSpPr>
        <p:spPr>
          <a:xfrm>
            <a:off x="7811139" y="427689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052E977E-A480-40A5-ABC9-7BB0F9CA6FE7}"/>
              </a:ext>
            </a:extLst>
          </p:cNvPr>
          <p:cNvSpPr/>
          <p:nvPr/>
        </p:nvSpPr>
        <p:spPr>
          <a:xfrm>
            <a:off x="8238503" y="343755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2" name="TextBox 22">
            <a:extLst>
              <a:ext uri="{FF2B5EF4-FFF2-40B4-BE49-F238E27FC236}">
                <a16:creationId xmlns:a16="http://schemas.microsoft.com/office/drawing/2014/main" id="{7BE8674A-E739-48F5-9F0A-6AFBB5074226}"/>
              </a:ext>
            </a:extLst>
          </p:cNvPr>
          <p:cNvSpPr txBox="1"/>
          <p:nvPr/>
        </p:nvSpPr>
        <p:spPr>
          <a:xfrm>
            <a:off x="8079710" y="363129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283" name="Star: 5 Points 282">
            <a:extLst>
              <a:ext uri="{FF2B5EF4-FFF2-40B4-BE49-F238E27FC236}">
                <a16:creationId xmlns:a16="http://schemas.microsoft.com/office/drawing/2014/main" id="{B7732D78-92E7-40D6-8081-02630673149F}"/>
              </a:ext>
            </a:extLst>
          </p:cNvPr>
          <p:cNvSpPr/>
          <p:nvPr/>
        </p:nvSpPr>
        <p:spPr>
          <a:xfrm>
            <a:off x="8429172" y="28287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3289A293-AAC3-4642-B214-A4351D420746}"/>
              </a:ext>
            </a:extLst>
          </p:cNvPr>
          <p:cNvSpPr txBox="1"/>
          <p:nvPr/>
        </p:nvSpPr>
        <p:spPr>
          <a:xfrm>
            <a:off x="8335951" y="3107053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01/30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DB31537C-C3C9-404E-A2AD-C4E371B65F2C}"/>
              </a:ext>
            </a:extLst>
          </p:cNvPr>
          <p:cNvCxnSpPr>
            <a:cxnSpLocks/>
            <a:stCxn id="279" idx="0"/>
            <a:endCxn id="281" idx="2"/>
          </p:cNvCxnSpPr>
          <p:nvPr/>
        </p:nvCxnSpPr>
        <p:spPr>
          <a:xfrm flipV="1">
            <a:off x="8126935" y="3642718"/>
            <a:ext cx="148822" cy="43438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6B4A21B-DA18-437B-ADEC-50E7888A76AF}"/>
              </a:ext>
            </a:extLst>
          </p:cNvPr>
          <p:cNvCxnSpPr>
            <a:cxnSpLocks/>
            <a:stCxn id="274" idx="0"/>
            <a:endCxn id="153" idx="2"/>
          </p:cNvCxnSpPr>
          <p:nvPr/>
        </p:nvCxnSpPr>
        <p:spPr>
          <a:xfrm flipV="1">
            <a:off x="7544234" y="3147384"/>
            <a:ext cx="113939" cy="30051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5E5F11E0-9295-4B54-B9D1-D6AD4EFAD14B}"/>
              </a:ext>
            </a:extLst>
          </p:cNvPr>
          <p:cNvCxnSpPr>
            <a:cxnSpLocks/>
            <a:stCxn id="281" idx="0"/>
            <a:endCxn id="283" idx="2"/>
          </p:cNvCxnSpPr>
          <p:nvPr/>
        </p:nvCxnSpPr>
        <p:spPr>
          <a:xfrm flipV="1">
            <a:off x="8336036" y="3148925"/>
            <a:ext cx="152786" cy="28862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2">
            <a:extLst>
              <a:ext uri="{FF2B5EF4-FFF2-40B4-BE49-F238E27FC236}">
                <a16:creationId xmlns:a16="http://schemas.microsoft.com/office/drawing/2014/main" id="{A84EA5A6-5B67-4748-8627-DB0F43703974}"/>
              </a:ext>
            </a:extLst>
          </p:cNvPr>
          <p:cNvSpPr/>
          <p:nvPr/>
        </p:nvSpPr>
        <p:spPr>
          <a:xfrm>
            <a:off x="220673" y="5648860"/>
            <a:ext cx="11731235" cy="1072835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EESE SW Timing Opportunities And Enablers: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HMI Delivery(Group-A/B/C/D) Can’t Delay Any Further. Set Checkpoints and regular HMI PAT meeting to guarantee the HMI qualified release.---Program, VI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IVI Counterparty/Bench Bom Release COB 10/14.  IVI related key counterparty including AHU/27inch display and the related harness should be ready COB 10/30(</a:t>
            </a:r>
            <a:r>
              <a:rPr lang="en-US" sz="1200" b="1" dirty="0">
                <a:solidFill>
                  <a:srgbClr val="FF0000"/>
                </a:solidFill>
                <a:ea typeface="黑体" panose="02010609060101010101" pitchFamily="49" charset="-122"/>
              </a:rPr>
              <a:t>High Risk!!</a:t>
            </a:r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). ---Program, EESE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Program Offers IVI S/W Team 3 DCV Vehicles For System Level Debug and calibration to make the PEC/FEC sign off happen.  ---Program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E84672-1A3C-4594-8701-17E2068EBCF3}"/>
              </a:ext>
            </a:extLst>
          </p:cNvPr>
          <p:cNvSpPr/>
          <p:nvPr/>
        </p:nvSpPr>
        <p:spPr>
          <a:xfrm>
            <a:off x="24939" y="1564275"/>
            <a:ext cx="4063005" cy="10939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Updated by HW Team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FD9FD72-866E-4E98-BEA7-A85D99A6D620}"/>
              </a:ext>
            </a:extLst>
          </p:cNvPr>
          <p:cNvSpPr/>
          <p:nvPr/>
        </p:nvSpPr>
        <p:spPr>
          <a:xfrm>
            <a:off x="6894049" y="4925806"/>
            <a:ext cx="5038753" cy="63093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cs typeface="Arial" panose="020B0604020202020204" pitchFamily="34" charset="0"/>
              </a:rPr>
              <a:t>Compress actions IVI team has taken/ considered:</a:t>
            </a:r>
          </a:p>
          <a:p>
            <a:pPr marL="228600" indent="-228600">
              <a:buAutoNum type="arabicPeriod"/>
            </a:pPr>
            <a:r>
              <a:rPr lang="en-US" sz="900" b="1" u="sng" dirty="0">
                <a:solidFill>
                  <a:srgbClr val="00B050"/>
                </a:solidFill>
                <a:cs typeface="Arial" panose="020B0604020202020204" pitchFamily="34" charset="0"/>
              </a:rPr>
              <a:t>[</a:t>
            </a:r>
            <a:r>
              <a:rPr lang="en-US" sz="900" b="1" dirty="0">
                <a:solidFill>
                  <a:srgbClr val="00B050"/>
                </a:solidFill>
                <a:cs typeface="Arial" panose="020B0604020202020204" pitchFamily="34" charset="0"/>
              </a:rPr>
              <a:t>4wks compress, Done] </a:t>
            </a:r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Use Group A UI Unsigned version to kick off coding(11/09 to 10/08)  Utilize </a:t>
            </a:r>
            <a:r>
              <a:rPr lang="en-US" sz="900" dirty="0" err="1">
                <a:solidFill>
                  <a:schemeClr val="bg1"/>
                </a:solidFill>
                <a:cs typeface="Arial" panose="020B0604020202020204" pitchFamily="34" charset="0"/>
              </a:rPr>
              <a:t>Ckp</a:t>
            </a:r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. to track risk assessment. </a:t>
            </a:r>
          </a:p>
          <a:p>
            <a:pPr marL="228600" indent="-228600">
              <a:buAutoNum type="arabicPeriod"/>
            </a:pPr>
            <a:r>
              <a:rPr lang="en-US" sz="900" b="1" dirty="0">
                <a:solidFill>
                  <a:srgbClr val="00B050"/>
                </a:solidFill>
                <a:cs typeface="Arial" panose="020B0604020202020204" pitchFamily="34" charset="0"/>
              </a:rPr>
              <a:t>[2.5wks compress, Done] </a:t>
            </a:r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Compress the Group A coding time from 10 </a:t>
            </a:r>
            <a:r>
              <a:rPr lang="en-US" sz="900" dirty="0" err="1">
                <a:solidFill>
                  <a:schemeClr val="bg1"/>
                </a:solidFill>
                <a:cs typeface="Arial" panose="020B0604020202020204" pitchFamily="34" charset="0"/>
              </a:rPr>
              <a:t>wks</a:t>
            </a:r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 to ~7.5wks.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44F23C85-80D8-473D-9FA3-077FF0A1141E}"/>
              </a:ext>
            </a:extLst>
          </p:cNvPr>
          <p:cNvSpPr/>
          <p:nvPr/>
        </p:nvSpPr>
        <p:spPr>
          <a:xfrm>
            <a:off x="3146694" y="3876229"/>
            <a:ext cx="305183" cy="282037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805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311" idx="2"/>
          </p:cNvCxnSpPr>
          <p:nvPr/>
        </p:nvCxnSpPr>
        <p:spPr>
          <a:xfrm flipV="1">
            <a:off x="7182087" y="1317827"/>
            <a:ext cx="103596" cy="147317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236782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28077-9C8C-448D-8DF9-D8628B80B2BC}"/>
              </a:ext>
            </a:extLst>
          </p:cNvPr>
          <p:cNvCxnSpPr/>
          <p:nvPr/>
        </p:nvCxnSpPr>
        <p:spPr>
          <a:xfrm flipV="1">
            <a:off x="152527" y="418963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B5A5F5-01A1-494D-9AB5-820E3C3E49FD}"/>
              </a:ext>
            </a:extLst>
          </p:cNvPr>
          <p:cNvCxnSpPr/>
          <p:nvPr/>
        </p:nvCxnSpPr>
        <p:spPr>
          <a:xfrm>
            <a:off x="159799" y="2992662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948992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230298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86098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5794989" y="280154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5791440" y="3042364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5/30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7361612" y="2801664"/>
            <a:ext cx="732806" cy="525276"/>
            <a:chOff x="1433891" y="2836518"/>
            <a:chExt cx="732806" cy="525276"/>
          </a:xfrm>
          <a:solidFill>
            <a:srgbClr val="002060"/>
          </a:solidFill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433891" y="3069412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  <a:endParaRPr lang="en-US" altLang="zh-CN" sz="7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11/31</a:t>
              </a: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7938253" y="1325121"/>
            <a:ext cx="384739" cy="14765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8155837" y="279359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8280601" y="3030511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12/31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8312002" y="1321372"/>
            <a:ext cx="430254" cy="147222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348280" y="280643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963690" y="3129037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04/19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504445" y="1304908"/>
            <a:ext cx="535662" cy="150152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42252" y="1318755"/>
            <a:ext cx="598220" cy="149661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86087" y="281536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3141876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1053117" y="28202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1027638" y="3191636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209282" y="1300807"/>
            <a:ext cx="243507" cy="151947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6626815" y="278550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590301" y="3057780"/>
            <a:ext cx="48631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8/24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7025922" y="2791001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7036699" y="3042595"/>
            <a:ext cx="47740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altLang="zh-CN" sz="7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9/24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673806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747217" y="1798493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477122" y="1803891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Pre-DV</a:t>
              </a:r>
            </a:p>
            <a:p>
              <a:r>
                <a:rPr lang="en-US" altLang="zh-CN" sz="700" dirty="0"/>
                <a:t>11/15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791779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104544" y="1868702"/>
            <a:ext cx="768746" cy="1542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864592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214395" y="187229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4218289" y="345008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692152" y="3661657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Waived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648665" y="348672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473634" y="3698353"/>
            <a:ext cx="49370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05/15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5617087" y="41278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6270933" y="34758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6615003" y="34758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6541077" y="41135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6906972" y="40900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6687942" y="426341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9/15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8047466" y="34612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7914346" y="36690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1215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  <a:endCxn id="277" idx="2"/>
          </p:cNvCxnSpPr>
          <p:nvPr/>
        </p:nvCxnSpPr>
        <p:spPr>
          <a:xfrm flipV="1">
            <a:off x="7958771" y="3666455"/>
            <a:ext cx="125949" cy="4221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442" idx="0"/>
            <a:endCxn id="251" idx="2"/>
          </p:cNvCxnSpPr>
          <p:nvPr/>
        </p:nvCxnSpPr>
        <p:spPr>
          <a:xfrm flipV="1">
            <a:off x="6317471" y="3680967"/>
            <a:ext cx="334786" cy="4282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436" idx="0"/>
            <a:endCxn id="248" idx="2"/>
          </p:cNvCxnSpPr>
          <p:nvPr/>
        </p:nvCxnSpPr>
        <p:spPr>
          <a:xfrm flipV="1">
            <a:off x="6001570" y="3680967"/>
            <a:ext cx="306617" cy="43994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08" idx="1"/>
          </p:cNvCxnSpPr>
          <p:nvPr/>
        </p:nvCxnSpPr>
        <p:spPr>
          <a:xfrm flipH="1" flipV="1">
            <a:off x="5620183" y="1152480"/>
            <a:ext cx="330971" cy="164906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4019246" y="4753413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3631822" y="4965516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Sign off 12/20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4325719" y="4743584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4134198" y="4964111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 UI</a:t>
            </a:r>
            <a:endParaRPr lang="en-US" altLang="zh-CN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Sign off 1/10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4659671" y="4759941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4626383" y="4976036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</a:t>
            </a:r>
            <a:endParaRPr lang="en-US" altLang="zh-CN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Sign off 2/13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U625 MCA SW Release Plan @09/28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4053427" y="171935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12/10-02/21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706971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03/2</a:t>
            </a:r>
            <a:r>
              <a:rPr lang="en-US" altLang="zh-CN" dirty="0"/>
              <a:t>1</a:t>
            </a:r>
            <a:r>
              <a:rPr lang="en-US" dirty="0"/>
              <a:t>-05/2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706741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95604" y="350180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352286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64433" y="348795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328426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505351" y="3464513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274009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50198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75015" y="332168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78751" y="968076"/>
            <a:ext cx="826302" cy="705743"/>
            <a:chOff x="1886575" y="1217224"/>
            <a:chExt cx="822918" cy="70574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974361" y="1599808"/>
              <a:ext cx="735132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09/18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LS:09/04</a:t>
              </a: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8113785" y="970693"/>
            <a:ext cx="890191" cy="542421"/>
            <a:chOff x="1521327" y="1217224"/>
            <a:chExt cx="886545" cy="542421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521327" y="1559596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02/24</a:t>
              </a: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78386" y="954229"/>
            <a:ext cx="816777" cy="705743"/>
            <a:chOff x="1886575" y="1217224"/>
            <a:chExt cx="813432" cy="70574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912020" y="1599808"/>
              <a:ext cx="787987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07/03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LR:06/12</a:t>
              </a: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7620322" y="974442"/>
            <a:ext cx="964390" cy="536857"/>
            <a:chOff x="1447432" y="1217224"/>
            <a:chExt cx="960440" cy="536857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447432" y="155403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01/17</a:t>
              </a: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755854" y="972152"/>
            <a:ext cx="843415" cy="566007"/>
            <a:chOff x="1850560" y="1217224"/>
            <a:chExt cx="839961" cy="566007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938169" y="981642"/>
            <a:ext cx="845468" cy="566313"/>
            <a:chOff x="1886575" y="1217224"/>
            <a:chExt cx="842006" cy="56631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88620" y="158348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6712536" y="3111207"/>
            <a:ext cx="373036" cy="3645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6368466" y="3105713"/>
            <a:ext cx="317999" cy="37008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8144999" y="3113803"/>
            <a:ext cx="70488" cy="34748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454" idx="0"/>
            <a:endCxn id="164" idx="2"/>
          </p:cNvCxnSpPr>
          <p:nvPr/>
        </p:nvCxnSpPr>
        <p:spPr>
          <a:xfrm flipV="1">
            <a:off x="9272153" y="3126641"/>
            <a:ext cx="135777" cy="3248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10165957" y="3135575"/>
            <a:ext cx="79780" cy="335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5746198" y="3121751"/>
            <a:ext cx="108441" cy="3649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646343" y="970392"/>
            <a:ext cx="918616" cy="528077"/>
            <a:chOff x="1886575" y="1217224"/>
            <a:chExt cx="914854" cy="528077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961468" y="154525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98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727336" y="1971316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6/11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2251129" y="3572892"/>
            <a:ext cx="60619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PDL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09/01</a:t>
            </a: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2710536" y="34731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2934292" y="3479151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2690431" y="3683782"/>
            <a:ext cx="67630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1EC 09/09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4" name="Star: 7 Points 403">
            <a:extLst>
              <a:ext uri="{FF2B5EF4-FFF2-40B4-BE49-F238E27FC236}">
                <a16:creationId xmlns:a16="http://schemas.microsoft.com/office/drawing/2014/main" id="{4E796DC1-2B6B-476E-A8B4-A832655FFC10}"/>
              </a:ext>
            </a:extLst>
          </p:cNvPr>
          <p:cNvSpPr/>
          <p:nvPr/>
        </p:nvSpPr>
        <p:spPr>
          <a:xfrm>
            <a:off x="2242843" y="182416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3670" y="2723066"/>
            <a:ext cx="146835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CAF/FO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161367" y="3919196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C8A04E7-5CA9-41C4-94C4-9456C85BA014}"/>
              </a:ext>
            </a:extLst>
          </p:cNvPr>
          <p:cNvSpPr/>
          <p:nvPr/>
        </p:nvSpPr>
        <p:spPr>
          <a:xfrm>
            <a:off x="161367" y="4594779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3" name="Star: 5 Points 412">
            <a:extLst>
              <a:ext uri="{FF2B5EF4-FFF2-40B4-BE49-F238E27FC236}">
                <a16:creationId xmlns:a16="http://schemas.microsoft.com/office/drawing/2014/main" id="{3A8CFCA0-5D28-42EE-B235-CDE7D4A87E43}"/>
              </a:ext>
            </a:extLst>
          </p:cNvPr>
          <p:cNvSpPr/>
          <p:nvPr/>
        </p:nvSpPr>
        <p:spPr>
          <a:xfrm>
            <a:off x="4091454" y="408421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A1537727-D478-48C2-9962-B3027E1882E1}"/>
              </a:ext>
            </a:extLst>
          </p:cNvPr>
          <p:cNvCxnSpPr>
            <a:cxnSpLocks/>
            <a:stCxn id="588" idx="0"/>
            <a:endCxn id="413" idx="2"/>
          </p:cNvCxnSpPr>
          <p:nvPr/>
        </p:nvCxnSpPr>
        <p:spPr>
          <a:xfrm flipV="1">
            <a:off x="4118977" y="4289386"/>
            <a:ext cx="9731" cy="46402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Star: 5 Points 424">
            <a:extLst>
              <a:ext uri="{FF2B5EF4-FFF2-40B4-BE49-F238E27FC236}">
                <a16:creationId xmlns:a16="http://schemas.microsoft.com/office/drawing/2014/main" id="{9ACEF745-4D6A-4B8D-A7A3-2F503244D2BE}"/>
              </a:ext>
            </a:extLst>
          </p:cNvPr>
          <p:cNvSpPr/>
          <p:nvPr/>
        </p:nvSpPr>
        <p:spPr>
          <a:xfrm>
            <a:off x="5210925" y="41132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28" name="TextBox 22">
            <a:extLst>
              <a:ext uri="{FF2B5EF4-FFF2-40B4-BE49-F238E27FC236}">
                <a16:creationId xmlns:a16="http://schemas.microsoft.com/office/drawing/2014/main" id="{50072848-8536-41A3-9B5D-8990B02F244C}"/>
              </a:ext>
            </a:extLst>
          </p:cNvPr>
          <p:cNvSpPr txBox="1"/>
          <p:nvPr/>
        </p:nvSpPr>
        <p:spPr>
          <a:xfrm>
            <a:off x="4991846" y="4375714"/>
            <a:ext cx="52184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436" name="Star: 5 Points 435">
            <a:extLst>
              <a:ext uri="{FF2B5EF4-FFF2-40B4-BE49-F238E27FC236}">
                <a16:creationId xmlns:a16="http://schemas.microsoft.com/office/drawing/2014/main" id="{DCB5E943-DBF0-4DCA-93E3-DA995CDCCD95}"/>
              </a:ext>
            </a:extLst>
          </p:cNvPr>
          <p:cNvSpPr/>
          <p:nvPr/>
        </p:nvSpPr>
        <p:spPr>
          <a:xfrm>
            <a:off x="5904037" y="412090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2" name="Star: 5 Points 441">
            <a:extLst>
              <a:ext uri="{FF2B5EF4-FFF2-40B4-BE49-F238E27FC236}">
                <a16:creationId xmlns:a16="http://schemas.microsoft.com/office/drawing/2014/main" id="{99126E6E-11E2-4C2B-BC5A-2F02693BA768}"/>
              </a:ext>
            </a:extLst>
          </p:cNvPr>
          <p:cNvSpPr/>
          <p:nvPr/>
        </p:nvSpPr>
        <p:spPr>
          <a:xfrm>
            <a:off x="6219938" y="410925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9174620" y="345152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5" name="TextBox 22">
            <a:extLst>
              <a:ext uri="{FF2B5EF4-FFF2-40B4-BE49-F238E27FC236}">
                <a16:creationId xmlns:a16="http://schemas.microsoft.com/office/drawing/2014/main" id="{EB4A2C75-E3FF-4EC3-B9D9-BE8C85E1D2A7}"/>
              </a:ext>
            </a:extLst>
          </p:cNvPr>
          <p:cNvSpPr txBox="1"/>
          <p:nvPr/>
        </p:nvSpPr>
        <p:spPr>
          <a:xfrm>
            <a:off x="8992920" y="366381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04/05</a:t>
            </a:r>
          </a:p>
        </p:txBody>
      </p: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10068424" y="3471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9886724" y="368362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513" name="Star: 5 Points 512">
            <a:extLst>
              <a:ext uri="{FF2B5EF4-FFF2-40B4-BE49-F238E27FC236}">
                <a16:creationId xmlns:a16="http://schemas.microsoft.com/office/drawing/2014/main" id="{79C7E0AF-E2E7-4C16-8565-529114694B92}"/>
              </a:ext>
            </a:extLst>
          </p:cNvPr>
          <p:cNvSpPr/>
          <p:nvPr/>
        </p:nvSpPr>
        <p:spPr>
          <a:xfrm>
            <a:off x="10944513" y="346586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4" name="TextBox 22">
            <a:extLst>
              <a:ext uri="{FF2B5EF4-FFF2-40B4-BE49-F238E27FC236}">
                <a16:creationId xmlns:a16="http://schemas.microsoft.com/office/drawing/2014/main" id="{2615146B-C9E0-4018-B3D0-9AF193CB175B}"/>
              </a:ext>
            </a:extLst>
          </p:cNvPr>
          <p:cNvSpPr txBox="1"/>
          <p:nvPr/>
        </p:nvSpPr>
        <p:spPr>
          <a:xfrm>
            <a:off x="10762813" y="367815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33402DC6-E485-457C-9F09-045CA60E6808}"/>
              </a:ext>
            </a:extLst>
          </p:cNvPr>
          <p:cNvCxnSpPr>
            <a:cxnSpLocks/>
            <a:stCxn id="513" idx="0"/>
            <a:endCxn id="176" idx="2"/>
          </p:cNvCxnSpPr>
          <p:nvPr/>
        </p:nvCxnSpPr>
        <p:spPr>
          <a:xfrm flipV="1">
            <a:off x="11042046" y="3140485"/>
            <a:ext cx="70721" cy="3253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7" name="Star: 5 Points 516">
            <a:extLst>
              <a:ext uri="{FF2B5EF4-FFF2-40B4-BE49-F238E27FC236}">
                <a16:creationId xmlns:a16="http://schemas.microsoft.com/office/drawing/2014/main" id="{005F93B7-2970-43DA-B6A0-4BDE8A11889E}"/>
              </a:ext>
            </a:extLst>
          </p:cNvPr>
          <p:cNvSpPr/>
          <p:nvPr/>
        </p:nvSpPr>
        <p:spPr>
          <a:xfrm>
            <a:off x="11620472" y="2823185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9" name="TextBox 22">
            <a:extLst>
              <a:ext uri="{FF2B5EF4-FFF2-40B4-BE49-F238E27FC236}">
                <a16:creationId xmlns:a16="http://schemas.microsoft.com/office/drawing/2014/main" id="{CBDEB2CD-76B8-40B2-A54D-CD02E4B399F3}"/>
              </a:ext>
            </a:extLst>
          </p:cNvPr>
          <p:cNvSpPr txBox="1"/>
          <p:nvPr/>
        </p:nvSpPr>
        <p:spPr>
          <a:xfrm>
            <a:off x="11613720" y="3154288"/>
            <a:ext cx="6096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Reserve R08 12/30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0" name="Star: 5 Points 519">
            <a:extLst>
              <a:ext uri="{FF2B5EF4-FFF2-40B4-BE49-F238E27FC236}">
                <a16:creationId xmlns:a16="http://schemas.microsoft.com/office/drawing/2014/main" id="{169D1F42-1FF0-49AB-A388-8F0BC70EEDDF}"/>
              </a:ext>
            </a:extLst>
          </p:cNvPr>
          <p:cNvSpPr/>
          <p:nvPr/>
        </p:nvSpPr>
        <p:spPr>
          <a:xfrm>
            <a:off x="11536682" y="34521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22C9371-EE74-4977-AC03-117E9E7FA898}"/>
              </a:ext>
            </a:extLst>
          </p:cNvPr>
          <p:cNvSpPr txBox="1"/>
          <p:nvPr/>
        </p:nvSpPr>
        <p:spPr>
          <a:xfrm>
            <a:off x="11354982" y="36644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AC14FE46-1228-460C-886E-9046DD6AD6D3}"/>
              </a:ext>
            </a:extLst>
          </p:cNvPr>
          <p:cNvCxnSpPr>
            <a:cxnSpLocks/>
            <a:stCxn id="520" idx="0"/>
            <a:endCxn id="517" idx="2"/>
          </p:cNvCxnSpPr>
          <p:nvPr/>
        </p:nvCxnSpPr>
        <p:spPr>
          <a:xfrm flipV="1">
            <a:off x="11634215" y="3143391"/>
            <a:ext cx="45907" cy="30873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8885033" y="407710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8703333" y="428938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03/03</a:t>
            </a: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9753717" y="409692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9572017" y="430920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602" name="Star: 5 Points 601">
            <a:extLst>
              <a:ext uri="{FF2B5EF4-FFF2-40B4-BE49-F238E27FC236}">
                <a16:creationId xmlns:a16="http://schemas.microsoft.com/office/drawing/2014/main" id="{D701A789-19E4-4272-AFA8-4C613E759F51}"/>
              </a:ext>
            </a:extLst>
          </p:cNvPr>
          <p:cNvSpPr/>
          <p:nvPr/>
        </p:nvSpPr>
        <p:spPr>
          <a:xfrm>
            <a:off x="10671371" y="40914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3" name="TextBox 22">
            <a:extLst>
              <a:ext uri="{FF2B5EF4-FFF2-40B4-BE49-F238E27FC236}">
                <a16:creationId xmlns:a16="http://schemas.microsoft.com/office/drawing/2014/main" id="{F7502285-F6BC-4364-A76C-DE00DBD5A98A}"/>
              </a:ext>
            </a:extLst>
          </p:cNvPr>
          <p:cNvSpPr txBox="1"/>
          <p:nvPr/>
        </p:nvSpPr>
        <p:spPr>
          <a:xfrm>
            <a:off x="10489671" y="430372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</a:p>
        </p:txBody>
      </p:sp>
      <p:sp>
        <p:nvSpPr>
          <p:cNvPr id="604" name="Star: 5 Points 603">
            <a:extLst>
              <a:ext uri="{FF2B5EF4-FFF2-40B4-BE49-F238E27FC236}">
                <a16:creationId xmlns:a16="http://schemas.microsoft.com/office/drawing/2014/main" id="{A0C7423A-83E9-4A39-853E-9F423C59F463}"/>
              </a:ext>
            </a:extLst>
          </p:cNvPr>
          <p:cNvSpPr/>
          <p:nvPr/>
        </p:nvSpPr>
        <p:spPr>
          <a:xfrm>
            <a:off x="11354982" y="40777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5" name="TextBox 22">
            <a:extLst>
              <a:ext uri="{FF2B5EF4-FFF2-40B4-BE49-F238E27FC236}">
                <a16:creationId xmlns:a16="http://schemas.microsoft.com/office/drawing/2014/main" id="{A2E0E73B-7B9A-4E75-AC64-F7A568214EDD}"/>
              </a:ext>
            </a:extLst>
          </p:cNvPr>
          <p:cNvSpPr txBox="1"/>
          <p:nvPr/>
        </p:nvSpPr>
        <p:spPr>
          <a:xfrm>
            <a:off x="11173282" y="42899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2CF58D33-F9FF-412E-989A-2200815A5AA6}"/>
              </a:ext>
            </a:extLst>
          </p:cNvPr>
          <p:cNvCxnSpPr>
            <a:cxnSpLocks/>
            <a:stCxn id="525" idx="0"/>
            <a:endCxn id="454" idx="2"/>
          </p:cNvCxnSpPr>
          <p:nvPr/>
        </p:nvCxnSpPr>
        <p:spPr>
          <a:xfrm flipV="1">
            <a:off x="8982566" y="3656696"/>
            <a:ext cx="229308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9851250" y="3676512"/>
            <a:ext cx="254428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858F3397-67B5-4366-877A-D47CB776230D}"/>
              </a:ext>
            </a:extLst>
          </p:cNvPr>
          <p:cNvCxnSpPr>
            <a:cxnSpLocks/>
            <a:stCxn id="602" idx="0"/>
            <a:endCxn id="513" idx="2"/>
          </p:cNvCxnSpPr>
          <p:nvPr/>
        </p:nvCxnSpPr>
        <p:spPr>
          <a:xfrm flipV="1">
            <a:off x="10768904" y="3671035"/>
            <a:ext cx="212863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D09E1A09-52C3-427C-8DD4-AA26A0EAF682}"/>
              </a:ext>
            </a:extLst>
          </p:cNvPr>
          <p:cNvCxnSpPr>
            <a:cxnSpLocks/>
            <a:stCxn id="604" idx="0"/>
            <a:endCxn id="520" idx="2"/>
          </p:cNvCxnSpPr>
          <p:nvPr/>
        </p:nvCxnSpPr>
        <p:spPr>
          <a:xfrm flipV="1">
            <a:off x="11452515" y="3657295"/>
            <a:ext cx="121421" cy="4204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7861238" y="408858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A8113C17-6F4D-4496-A5ED-60A25C421939}"/>
              </a:ext>
            </a:extLst>
          </p:cNvPr>
          <p:cNvSpPr/>
          <p:nvPr/>
        </p:nvSpPr>
        <p:spPr>
          <a:xfrm>
            <a:off x="4853687" y="4114117"/>
            <a:ext cx="591269" cy="1791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1008723-C12D-4CA9-ABDD-DB797057F64C}"/>
              </a:ext>
            </a:extLst>
          </p:cNvPr>
          <p:cNvSpPr/>
          <p:nvPr/>
        </p:nvSpPr>
        <p:spPr>
          <a:xfrm>
            <a:off x="5509551" y="4119523"/>
            <a:ext cx="920528" cy="172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65A64BF-6FCA-427E-93C8-807AED673EED}"/>
              </a:ext>
            </a:extLst>
          </p:cNvPr>
          <p:cNvCxnSpPr>
            <a:cxnSpLocks/>
            <a:stCxn id="590" idx="0"/>
            <a:endCxn id="425" idx="2"/>
          </p:cNvCxnSpPr>
          <p:nvPr/>
        </p:nvCxnSpPr>
        <p:spPr>
          <a:xfrm flipV="1">
            <a:off x="4425450" y="4318423"/>
            <a:ext cx="822729" cy="42516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F5745858-B5AC-4D2D-8E65-A7451B08AFE3}"/>
              </a:ext>
            </a:extLst>
          </p:cNvPr>
          <p:cNvCxnSpPr>
            <a:cxnSpLocks/>
            <a:stCxn id="592" idx="0"/>
            <a:endCxn id="425" idx="2"/>
          </p:cNvCxnSpPr>
          <p:nvPr/>
        </p:nvCxnSpPr>
        <p:spPr>
          <a:xfrm flipV="1">
            <a:off x="4759402" y="4318423"/>
            <a:ext cx="488777" cy="44151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724913-98A9-44D5-9F84-24DA7F37E493}"/>
              </a:ext>
            </a:extLst>
          </p:cNvPr>
          <p:cNvSpPr/>
          <p:nvPr/>
        </p:nvSpPr>
        <p:spPr>
          <a:xfrm>
            <a:off x="6461611" y="4101854"/>
            <a:ext cx="751811" cy="1914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59229E6-0C90-439C-91A8-46BFB985DDB7}"/>
              </a:ext>
            </a:extLst>
          </p:cNvPr>
          <p:cNvGrpSpPr/>
          <p:nvPr/>
        </p:nvGrpSpPr>
        <p:grpSpPr>
          <a:xfrm>
            <a:off x="2377652" y="1831783"/>
            <a:ext cx="767497" cy="623490"/>
            <a:chOff x="1210125" y="1704838"/>
            <a:chExt cx="767497" cy="623490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4D187BD6-E662-408A-AC16-79BD049EB5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DBE5726D-5B30-489B-A59D-6C4189CF390B}"/>
                </a:ext>
              </a:extLst>
            </p:cNvPr>
            <p:cNvSpPr txBox="1"/>
            <p:nvPr/>
          </p:nvSpPr>
          <p:spPr>
            <a:xfrm>
              <a:off x="1210125" y="1928225"/>
              <a:ext cx="767497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A0 08/01(TBC) for SW debug</a:t>
              </a:r>
              <a:endParaRPr lang="zh-CN" altLang="en-US" sz="700" dirty="0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4E57E003-64A1-4E99-A361-2AFBD479E395}"/>
              </a:ext>
            </a:extLst>
          </p:cNvPr>
          <p:cNvGrpSpPr/>
          <p:nvPr/>
        </p:nvGrpSpPr>
        <p:grpSpPr>
          <a:xfrm>
            <a:off x="5305208" y="977140"/>
            <a:ext cx="978641" cy="574425"/>
            <a:chOff x="1572890" y="1217224"/>
            <a:chExt cx="974633" cy="574425"/>
          </a:xfrm>
        </p:grpSpPr>
        <p:sp>
          <p:nvSpPr>
            <p:cNvPr id="308" name="流程图: 决策 47">
              <a:extLst>
                <a:ext uri="{FF2B5EF4-FFF2-40B4-BE49-F238E27FC236}">
                  <a16:creationId xmlns:a16="http://schemas.microsoft.com/office/drawing/2014/main" id="{1833DCAE-BB2F-4C43-9581-96E75770993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7ED8BD72-0FF9-40F9-A113-5B74B2AB846C}"/>
                </a:ext>
              </a:extLst>
            </p:cNvPr>
            <p:cNvSpPr txBox="1"/>
            <p:nvPr/>
          </p:nvSpPr>
          <p:spPr>
            <a:xfrm>
              <a:off x="1572890" y="1591600"/>
              <a:ext cx="974633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TBD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554DA9F-EC79-4467-8AED-85993E42950D}"/>
              </a:ext>
            </a:extLst>
          </p:cNvPr>
          <p:cNvGrpSpPr/>
          <p:nvPr/>
        </p:nvGrpSpPr>
        <p:grpSpPr>
          <a:xfrm>
            <a:off x="7023963" y="967148"/>
            <a:ext cx="906709" cy="559023"/>
            <a:chOff x="1886575" y="1217224"/>
            <a:chExt cx="902995" cy="559023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4FF2B69F-8EF7-457A-BF48-076B456032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C680428A-7FA0-4EBF-92DB-8B8AE715F952}"/>
                </a:ext>
              </a:extLst>
            </p:cNvPr>
            <p:cNvSpPr txBox="1"/>
            <p:nvPr/>
          </p:nvSpPr>
          <p:spPr>
            <a:xfrm>
              <a:off x="1920464" y="1576198"/>
              <a:ext cx="869106" cy="2000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TBD</a:t>
              </a:r>
            </a:p>
          </p:txBody>
        </p:sp>
      </p:grp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5372896" y="4363680"/>
            <a:ext cx="62429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5/15</a:t>
            </a:r>
          </a:p>
        </p:txBody>
      </p:sp>
      <p:sp>
        <p:nvSpPr>
          <p:cNvPr id="415" name="TextBox 22">
            <a:extLst>
              <a:ext uri="{FF2B5EF4-FFF2-40B4-BE49-F238E27FC236}">
                <a16:creationId xmlns:a16="http://schemas.microsoft.com/office/drawing/2014/main" id="{F33BED41-CD23-459A-AFCA-FBE3F36B4E89}"/>
              </a:ext>
            </a:extLst>
          </p:cNvPr>
          <p:cNvSpPr txBox="1"/>
          <p:nvPr/>
        </p:nvSpPr>
        <p:spPr>
          <a:xfrm>
            <a:off x="3513392" y="4251300"/>
            <a:ext cx="68483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Waived</a:t>
            </a:r>
          </a:p>
        </p:txBody>
      </p:sp>
      <p:sp>
        <p:nvSpPr>
          <p:cNvPr id="439" name="TextBox 22">
            <a:extLst>
              <a:ext uri="{FF2B5EF4-FFF2-40B4-BE49-F238E27FC236}">
                <a16:creationId xmlns:a16="http://schemas.microsoft.com/office/drawing/2014/main" id="{7C8FEE0D-E0A3-4CDF-99E7-1C5F91AD01CF}"/>
              </a:ext>
            </a:extLst>
          </p:cNvPr>
          <p:cNvSpPr txBox="1"/>
          <p:nvPr/>
        </p:nvSpPr>
        <p:spPr>
          <a:xfrm>
            <a:off x="5746208" y="4358354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  <a:endParaRPr lang="en-US" altLang="zh-CN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6//15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D4817FFF-71A6-435A-85C6-2DEDF7BC0586}"/>
              </a:ext>
            </a:extLst>
          </p:cNvPr>
          <p:cNvSpPr txBox="1"/>
          <p:nvPr/>
        </p:nvSpPr>
        <p:spPr>
          <a:xfrm>
            <a:off x="6075230" y="4316120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altLang="zh-CN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7/15</a:t>
            </a: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6318863" y="42932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6378623" y="368843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8/15</a:t>
            </a: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6161259" y="3699257"/>
            <a:ext cx="46436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7/15</a:t>
            </a: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66AA40A7-D3E4-42BE-8E4A-790D9D9443CE}"/>
              </a:ext>
            </a:extLst>
          </p:cNvPr>
          <p:cNvCxnSpPr>
            <a:cxnSpLocks/>
            <a:stCxn id="413" idx="0"/>
            <a:endCxn id="231" idx="2"/>
          </p:cNvCxnSpPr>
          <p:nvPr/>
        </p:nvCxnSpPr>
        <p:spPr>
          <a:xfrm flipV="1">
            <a:off x="4188987" y="3655249"/>
            <a:ext cx="66556" cy="4289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AD6B86C0-B06B-4A18-98B7-53B6AA62D33D}"/>
              </a:ext>
            </a:extLst>
          </p:cNvPr>
          <p:cNvCxnSpPr>
            <a:cxnSpLocks/>
            <a:stCxn id="425" idx="0"/>
            <a:endCxn id="234" idx="2"/>
          </p:cNvCxnSpPr>
          <p:nvPr/>
        </p:nvCxnSpPr>
        <p:spPr>
          <a:xfrm flipV="1">
            <a:off x="5308458" y="3691887"/>
            <a:ext cx="377461" cy="421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E6FA715-7CE0-4EBE-90D4-00C9DC60B701}"/>
              </a:ext>
            </a:extLst>
          </p:cNvPr>
          <p:cNvCxnSpPr>
            <a:cxnSpLocks/>
            <a:stCxn id="159" idx="0"/>
            <a:endCxn id="574" idx="2"/>
          </p:cNvCxnSpPr>
          <p:nvPr/>
        </p:nvCxnSpPr>
        <p:spPr>
          <a:xfrm flipV="1">
            <a:off x="8312002" y="1321071"/>
            <a:ext cx="596062" cy="147252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7707050" y="425727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0D0D8760-C4C3-4AED-8AF4-85117D348127}"/>
              </a:ext>
            </a:extLst>
          </p:cNvPr>
          <p:cNvSpPr/>
          <p:nvPr/>
        </p:nvSpPr>
        <p:spPr>
          <a:xfrm>
            <a:off x="7529626" y="4075077"/>
            <a:ext cx="195065" cy="205168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4B55F8FD-DFD6-4668-9539-50188CBC1AD5}"/>
              </a:ext>
            </a:extLst>
          </p:cNvPr>
          <p:cNvSpPr txBox="1"/>
          <p:nvPr/>
        </p:nvSpPr>
        <p:spPr>
          <a:xfrm>
            <a:off x="7373861" y="426351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10/15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3CD9B0A0-351C-4454-95F1-F554D1E8E517}"/>
              </a:ext>
            </a:extLst>
          </p:cNvPr>
          <p:cNvSpPr/>
          <p:nvPr/>
        </p:nvSpPr>
        <p:spPr>
          <a:xfrm>
            <a:off x="7709111" y="3464326"/>
            <a:ext cx="195065" cy="205168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5C740025-A3D2-42F8-877F-4524DCB5D050}"/>
              </a:ext>
            </a:extLst>
          </p:cNvPr>
          <p:cNvSpPr txBox="1"/>
          <p:nvPr/>
        </p:nvSpPr>
        <p:spPr>
          <a:xfrm>
            <a:off x="7579018" y="36783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432A044-36CA-405C-A9BD-D1663BE79C55}"/>
              </a:ext>
            </a:extLst>
          </p:cNvPr>
          <p:cNvCxnSpPr>
            <a:cxnSpLocks/>
            <a:stCxn id="269" idx="0"/>
            <a:endCxn id="274" idx="2"/>
          </p:cNvCxnSpPr>
          <p:nvPr/>
        </p:nvCxnSpPr>
        <p:spPr>
          <a:xfrm flipV="1">
            <a:off x="7627159" y="3669493"/>
            <a:ext cx="119206" cy="4055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Star: 5 Points 220">
            <a:extLst>
              <a:ext uri="{FF2B5EF4-FFF2-40B4-BE49-F238E27FC236}">
                <a16:creationId xmlns:a16="http://schemas.microsoft.com/office/drawing/2014/main" id="{C9A0E2F5-CB03-47AE-96E0-59ED1A3949CB}"/>
              </a:ext>
            </a:extLst>
          </p:cNvPr>
          <p:cNvSpPr/>
          <p:nvPr/>
        </p:nvSpPr>
        <p:spPr>
          <a:xfrm>
            <a:off x="6965993" y="347244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2" name="Star: 5 Points 221">
            <a:extLst>
              <a:ext uri="{FF2B5EF4-FFF2-40B4-BE49-F238E27FC236}">
                <a16:creationId xmlns:a16="http://schemas.microsoft.com/office/drawing/2014/main" id="{E6582329-2DD6-420D-B4C3-D2C5872048B2}"/>
              </a:ext>
            </a:extLst>
          </p:cNvPr>
          <p:cNvSpPr/>
          <p:nvPr/>
        </p:nvSpPr>
        <p:spPr>
          <a:xfrm>
            <a:off x="7367755" y="346126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3" name="TextBox 22">
            <a:extLst>
              <a:ext uri="{FF2B5EF4-FFF2-40B4-BE49-F238E27FC236}">
                <a16:creationId xmlns:a16="http://schemas.microsoft.com/office/drawing/2014/main" id="{11FAB28F-B09D-41BF-B56F-DD8E30BA08E1}"/>
              </a:ext>
            </a:extLst>
          </p:cNvPr>
          <p:cNvSpPr txBox="1"/>
          <p:nvPr/>
        </p:nvSpPr>
        <p:spPr>
          <a:xfrm>
            <a:off x="6793137" y="368927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9/15</a:t>
            </a:r>
          </a:p>
        </p:txBody>
      </p:sp>
      <p:sp>
        <p:nvSpPr>
          <p:cNvPr id="224" name="TextBox 22">
            <a:extLst>
              <a:ext uri="{FF2B5EF4-FFF2-40B4-BE49-F238E27FC236}">
                <a16:creationId xmlns:a16="http://schemas.microsoft.com/office/drawing/2014/main" id="{2C88B131-28EF-4E49-B5AF-620CF3241970}"/>
              </a:ext>
            </a:extLst>
          </p:cNvPr>
          <p:cNvSpPr txBox="1"/>
          <p:nvPr/>
        </p:nvSpPr>
        <p:spPr>
          <a:xfrm>
            <a:off x="7245242" y="366871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  <a:endParaRPr lang="en-US" sz="600" strike="sngStrike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10/15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A1E538C-4E42-430D-BCCA-4E8CDF160EB8}"/>
              </a:ext>
            </a:extLst>
          </p:cNvPr>
          <p:cNvCxnSpPr>
            <a:cxnSpLocks/>
            <a:stCxn id="254" idx="0"/>
            <a:endCxn id="221" idx="2"/>
          </p:cNvCxnSpPr>
          <p:nvPr/>
        </p:nvCxnSpPr>
        <p:spPr>
          <a:xfrm flipV="1">
            <a:off x="6638610" y="3677612"/>
            <a:ext cx="364637" cy="4359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B6A2C2F-8F59-4929-8D6F-9A27A1FDA443}"/>
              </a:ext>
            </a:extLst>
          </p:cNvPr>
          <p:cNvCxnSpPr>
            <a:cxnSpLocks/>
            <a:stCxn id="257" idx="0"/>
            <a:endCxn id="222" idx="2"/>
          </p:cNvCxnSpPr>
          <p:nvPr/>
        </p:nvCxnSpPr>
        <p:spPr>
          <a:xfrm flipV="1">
            <a:off x="7004505" y="3666434"/>
            <a:ext cx="400504" cy="42362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8C6FB163-A982-458D-9C65-644AC3CA1334}"/>
              </a:ext>
            </a:extLst>
          </p:cNvPr>
          <p:cNvSpPr/>
          <p:nvPr/>
        </p:nvSpPr>
        <p:spPr>
          <a:xfrm>
            <a:off x="5953610" y="348990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49B7A14F-1307-4320-9CED-A1BA8FE3A293}"/>
              </a:ext>
            </a:extLst>
          </p:cNvPr>
          <p:cNvSpPr txBox="1"/>
          <p:nvPr/>
        </p:nvSpPr>
        <p:spPr>
          <a:xfrm>
            <a:off x="5785365" y="3680149"/>
            <a:ext cx="49370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Beta1</a:t>
            </a:r>
          </a:p>
          <a:p>
            <a:r>
              <a:rPr lang="en-US" dirty="0"/>
              <a:t>6/15</a:t>
            </a:r>
          </a:p>
        </p:txBody>
      </p:sp>
      <p:sp>
        <p:nvSpPr>
          <p:cNvPr id="268" name="Star: 5 Points 267">
            <a:extLst>
              <a:ext uri="{FF2B5EF4-FFF2-40B4-BE49-F238E27FC236}">
                <a16:creationId xmlns:a16="http://schemas.microsoft.com/office/drawing/2014/main" id="{BD4BFD47-C7ED-42F9-9DDA-AEED9E2F5FB8}"/>
              </a:ext>
            </a:extLst>
          </p:cNvPr>
          <p:cNvSpPr/>
          <p:nvPr/>
        </p:nvSpPr>
        <p:spPr>
          <a:xfrm>
            <a:off x="9247133" y="408421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6B4A21B-DA18-437B-ADEC-50E7888A76AF}"/>
              </a:ext>
            </a:extLst>
          </p:cNvPr>
          <p:cNvCxnSpPr>
            <a:cxnSpLocks/>
            <a:stCxn id="274" idx="0"/>
            <a:endCxn id="153" idx="2"/>
          </p:cNvCxnSpPr>
          <p:nvPr/>
        </p:nvCxnSpPr>
        <p:spPr>
          <a:xfrm flipV="1">
            <a:off x="7806644" y="3121870"/>
            <a:ext cx="35094" cy="3424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B811D161-FF9B-4ECE-96AB-028948192A1E}"/>
              </a:ext>
            </a:extLst>
          </p:cNvPr>
          <p:cNvSpPr/>
          <p:nvPr/>
        </p:nvSpPr>
        <p:spPr>
          <a:xfrm>
            <a:off x="24939" y="1564275"/>
            <a:ext cx="4063005" cy="10939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Updated by HW Team</a:t>
            </a:r>
          </a:p>
        </p:txBody>
      </p:sp>
      <p:sp>
        <p:nvSpPr>
          <p:cNvPr id="217" name="Rounded Rectangle 12">
            <a:extLst>
              <a:ext uri="{FF2B5EF4-FFF2-40B4-BE49-F238E27FC236}">
                <a16:creationId xmlns:a16="http://schemas.microsoft.com/office/drawing/2014/main" id="{79B5805E-7139-4EFC-A32A-25648320D247}"/>
              </a:ext>
            </a:extLst>
          </p:cNvPr>
          <p:cNvSpPr/>
          <p:nvPr/>
        </p:nvSpPr>
        <p:spPr>
          <a:xfrm>
            <a:off x="153443" y="5658265"/>
            <a:ext cx="11731235" cy="883164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EESE SW Timing Opportunities And Enablers: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HMI Delivery(Group-A/B/C/D) Can’t Delay Any Further. Set Checkpoints and regular HMI PAT meeting to guarantee the HMI qualified release.---Program, VI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Program Offers IVI S/W Team 3 DCV Vehicles For System Level Debug and calibration to make the PEC/FEC sign off happen.  ---Program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18443B40-50AA-4832-BCB9-DCBDC6AFFAF0}"/>
              </a:ext>
            </a:extLst>
          </p:cNvPr>
          <p:cNvGrpSpPr/>
          <p:nvPr/>
        </p:nvGrpSpPr>
        <p:grpSpPr>
          <a:xfrm>
            <a:off x="4397693" y="2384921"/>
            <a:ext cx="624299" cy="506522"/>
            <a:chOff x="1415964" y="1704838"/>
            <a:chExt cx="624299" cy="506522"/>
          </a:xfrm>
        </p:grpSpPr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99323848-47BB-484C-9D74-35AFA12BE1D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0A229AF5-3624-4B15-A07A-B49950A76930}"/>
                </a:ext>
              </a:extLst>
            </p:cNvPr>
            <p:cNvSpPr txBox="1"/>
            <p:nvPr/>
          </p:nvSpPr>
          <p:spPr>
            <a:xfrm>
              <a:off x="1415964" y="1918978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</a:t>
              </a:r>
            </a:p>
            <a:p>
              <a:r>
                <a:rPr lang="en-US" altLang="zh-CN" sz="700" dirty="0"/>
                <a:t>01/30</a:t>
              </a:r>
              <a:endParaRPr lang="zh-CN" altLang="en-US" sz="700" dirty="0"/>
            </a:p>
          </p:txBody>
        </p:sp>
      </p:grp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FB9EDCC3-6E5B-4074-AD75-285242E98D0D}"/>
              </a:ext>
            </a:extLst>
          </p:cNvPr>
          <p:cNvSpPr/>
          <p:nvPr/>
        </p:nvSpPr>
        <p:spPr>
          <a:xfrm>
            <a:off x="4745923" y="2432240"/>
            <a:ext cx="520232" cy="1416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Light up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93683E03-6887-4236-BB7F-21158FB7E10C}"/>
              </a:ext>
            </a:extLst>
          </p:cNvPr>
          <p:cNvCxnSpPr>
            <a:cxnSpLocks/>
            <a:stCxn id="235" idx="3"/>
            <a:endCxn id="425" idx="0"/>
          </p:cNvCxnSpPr>
          <p:nvPr/>
        </p:nvCxnSpPr>
        <p:spPr>
          <a:xfrm>
            <a:off x="5266155" y="2503085"/>
            <a:ext cx="42303" cy="161017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7B514E22-0210-4A07-8808-36D9E4C4927F}"/>
              </a:ext>
            </a:extLst>
          </p:cNvPr>
          <p:cNvSpPr/>
          <p:nvPr/>
        </p:nvSpPr>
        <p:spPr>
          <a:xfrm>
            <a:off x="6849150" y="5018363"/>
            <a:ext cx="5035528" cy="4889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cs typeface="Arial" panose="020B0604020202020204" pitchFamily="34" charset="0"/>
              </a:rPr>
              <a:t>Compress actions IVI team has taken/ considered:</a:t>
            </a:r>
          </a:p>
          <a:p>
            <a:pPr marL="228600" indent="-228600">
              <a:buAutoNum type="arabicPeriod"/>
            </a:pPr>
            <a:r>
              <a:rPr lang="en-US" sz="900" b="1" u="sng" dirty="0">
                <a:solidFill>
                  <a:srgbClr val="00B050"/>
                </a:solidFill>
                <a:cs typeface="Arial" panose="020B0604020202020204" pitchFamily="34" charset="0"/>
              </a:rPr>
              <a:t>[</a:t>
            </a:r>
            <a:r>
              <a:rPr lang="en-US" sz="900" b="1" dirty="0">
                <a:solidFill>
                  <a:srgbClr val="00B050"/>
                </a:solidFill>
                <a:cs typeface="Arial" panose="020B0604020202020204" pitchFamily="34" charset="0"/>
              </a:rPr>
              <a:t>4wks compress, Done] </a:t>
            </a:r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DCV Alpha waived suppose the SW dev environment can be C/O from U611.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68FEA8B1-7E4B-4CF9-83B2-22145436FB0A}"/>
              </a:ext>
            </a:extLst>
          </p:cNvPr>
          <p:cNvSpPr/>
          <p:nvPr/>
        </p:nvSpPr>
        <p:spPr>
          <a:xfrm>
            <a:off x="4352759" y="3672845"/>
            <a:ext cx="305183" cy="282037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197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2713579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---DCV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327009" y="1203957"/>
            <a:ext cx="431239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10142989" y="2513696"/>
            <a:ext cx="235597" cy="4884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30%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01016" y="1090367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60%</a:t>
            </a: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356696" y="687390"/>
            <a:ext cx="942545" cy="2308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sng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57500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53338"/>
              <a:ext cx="447174" cy="23836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72520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1952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77A2211-D41A-4047-99B6-3BD02DBA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5876"/>
            <a:ext cx="10835640" cy="579120"/>
          </a:xfrm>
        </p:spPr>
        <p:txBody>
          <a:bodyPr/>
          <a:lstStyle/>
          <a:p>
            <a:r>
              <a:rPr lang="en-US" dirty="0"/>
              <a:t>SYNC+ 3.0 Critical P</a:t>
            </a:r>
            <a:r>
              <a:rPr lang="en-US" altLang="zh-CN" dirty="0"/>
              <a:t>ath: </a:t>
            </a:r>
            <a:r>
              <a:rPr lang="en-US" dirty="0"/>
              <a:t>New/Modified IVI Platform &amp; New UE/UI 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756D90-4757-4E36-8930-E51668C6CD04}"/>
              </a:ext>
            </a:extLst>
          </p:cNvPr>
          <p:cNvGrpSpPr/>
          <p:nvPr/>
        </p:nvGrpSpPr>
        <p:grpSpPr>
          <a:xfrm>
            <a:off x="136713" y="4079404"/>
            <a:ext cx="11994327" cy="934239"/>
            <a:chOff x="237807" y="2111976"/>
            <a:chExt cx="11927350" cy="93423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157D78-E802-457E-A07D-8290E0216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7" y="3037586"/>
              <a:ext cx="11927350" cy="86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2F4A308-EDFD-40A0-B5EA-F092BFC9FAB7}"/>
                </a:ext>
              </a:extLst>
            </p:cNvPr>
            <p:cNvSpPr/>
            <p:nvPr/>
          </p:nvSpPr>
          <p:spPr>
            <a:xfrm>
              <a:off x="241919" y="2111976"/>
              <a:ext cx="28393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China Accelerated SW Plan ---PEC/J1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78" name="TextBox 22">
            <a:extLst>
              <a:ext uri="{FF2B5EF4-FFF2-40B4-BE49-F238E27FC236}">
                <a16:creationId xmlns:a16="http://schemas.microsoft.com/office/drawing/2014/main" id="{CF89CC4F-9168-442B-9D6C-54062A594C81}"/>
              </a:ext>
            </a:extLst>
          </p:cNvPr>
          <p:cNvSpPr txBox="1"/>
          <p:nvPr/>
        </p:nvSpPr>
        <p:spPr>
          <a:xfrm>
            <a:off x="3474258" y="5138946"/>
            <a:ext cx="69235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altLang="zh-CN" dirty="0"/>
              <a:t>95%</a:t>
            </a:r>
          </a:p>
          <a:p>
            <a:endParaRPr lang="en-US" dirty="0"/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D6B23472-116E-413F-87BA-9AD081A9A546}"/>
              </a:ext>
            </a:extLst>
          </p:cNvPr>
          <p:cNvSpPr txBox="1"/>
          <p:nvPr/>
        </p:nvSpPr>
        <p:spPr>
          <a:xfrm>
            <a:off x="4086697" y="5145622"/>
            <a:ext cx="60941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R04</a:t>
            </a:r>
          </a:p>
          <a:p>
            <a:r>
              <a:rPr lang="en-US" altLang="zh-CN" dirty="0"/>
              <a:t>100%</a:t>
            </a:r>
          </a:p>
          <a:p>
            <a:endParaRPr lang="en-US" dirty="0"/>
          </a:p>
        </p:txBody>
      </p:sp>
      <p:sp>
        <p:nvSpPr>
          <p:cNvPr id="180" name="TextBox 22">
            <a:extLst>
              <a:ext uri="{FF2B5EF4-FFF2-40B4-BE49-F238E27FC236}">
                <a16:creationId xmlns:a16="http://schemas.microsoft.com/office/drawing/2014/main" id="{D3AA2489-1957-4E83-9D2D-0804F00E9F11}"/>
              </a:ext>
            </a:extLst>
          </p:cNvPr>
          <p:cNvSpPr txBox="1"/>
          <p:nvPr/>
        </p:nvSpPr>
        <p:spPr>
          <a:xfrm>
            <a:off x="5721641" y="5132672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R05</a:t>
            </a:r>
          </a:p>
          <a:p>
            <a:endParaRPr lang="en-US" dirty="0"/>
          </a:p>
        </p:txBody>
      </p:sp>
      <p:sp>
        <p:nvSpPr>
          <p:cNvPr id="181" name="TextBox 22">
            <a:extLst>
              <a:ext uri="{FF2B5EF4-FFF2-40B4-BE49-F238E27FC236}">
                <a16:creationId xmlns:a16="http://schemas.microsoft.com/office/drawing/2014/main" id="{87E76934-CCA1-4FD4-A5E7-3998F8EFCFA5}"/>
              </a:ext>
            </a:extLst>
          </p:cNvPr>
          <p:cNvSpPr txBox="1"/>
          <p:nvPr/>
        </p:nvSpPr>
        <p:spPr>
          <a:xfrm>
            <a:off x="7380200" y="512914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R06</a:t>
            </a:r>
          </a:p>
          <a:p>
            <a:endParaRPr lang="en-US" dirty="0"/>
          </a:p>
        </p:txBody>
      </p:sp>
      <p:sp>
        <p:nvSpPr>
          <p:cNvPr id="182" name="TextBox 22">
            <a:extLst>
              <a:ext uri="{FF2B5EF4-FFF2-40B4-BE49-F238E27FC236}">
                <a16:creationId xmlns:a16="http://schemas.microsoft.com/office/drawing/2014/main" id="{4D6949C7-DEF1-4578-B6DC-F42ADBD1D657}"/>
              </a:ext>
            </a:extLst>
          </p:cNvPr>
          <p:cNvSpPr txBox="1"/>
          <p:nvPr/>
        </p:nvSpPr>
        <p:spPr>
          <a:xfrm>
            <a:off x="9004644" y="5188938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R07</a:t>
            </a:r>
            <a:endParaRPr lang="en-US" dirty="0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DA6FB10E-EF5E-4ADA-AC03-54A1D0E0ADB8}"/>
              </a:ext>
            </a:extLst>
          </p:cNvPr>
          <p:cNvSpPr/>
          <p:nvPr/>
        </p:nvSpPr>
        <p:spPr>
          <a:xfrm>
            <a:off x="27780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E3322350-16B2-4E0C-9B96-8F5367412E82}"/>
              </a:ext>
            </a:extLst>
          </p:cNvPr>
          <p:cNvSpPr txBox="1"/>
          <p:nvPr/>
        </p:nvSpPr>
        <p:spPr>
          <a:xfrm>
            <a:off x="9894411" y="518676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R08</a:t>
            </a:r>
            <a:endParaRPr lang="en-US" dirty="0"/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025608B1-C3D3-4F27-90F6-565278E253F7}"/>
              </a:ext>
            </a:extLst>
          </p:cNvPr>
          <p:cNvSpPr txBox="1"/>
          <p:nvPr/>
        </p:nvSpPr>
        <p:spPr>
          <a:xfrm>
            <a:off x="-112691" y="5181142"/>
            <a:ext cx="60293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 60%</a:t>
            </a:r>
          </a:p>
          <a:p>
            <a:endParaRPr lang="en-US" dirty="0"/>
          </a:p>
        </p:txBody>
      </p:sp>
      <p:sp>
        <p:nvSpPr>
          <p:cNvPr id="252" name="流程图: 决策 47">
            <a:extLst>
              <a:ext uri="{FF2B5EF4-FFF2-40B4-BE49-F238E27FC236}">
                <a16:creationId xmlns:a16="http://schemas.microsoft.com/office/drawing/2014/main" id="{C92C25BF-EC1E-4111-BB7E-435FAB73A769}"/>
              </a:ext>
            </a:extLst>
          </p:cNvPr>
          <p:cNvSpPr/>
          <p:nvPr/>
        </p:nvSpPr>
        <p:spPr>
          <a:xfrm>
            <a:off x="847859" y="4900369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54" name="TextBox 22">
            <a:extLst>
              <a:ext uri="{FF2B5EF4-FFF2-40B4-BE49-F238E27FC236}">
                <a16:creationId xmlns:a16="http://schemas.microsoft.com/office/drawing/2014/main" id="{6CBA5994-FD0B-4BB9-B5AB-7BDA041F0274}"/>
              </a:ext>
            </a:extLst>
          </p:cNvPr>
          <p:cNvSpPr txBox="1"/>
          <p:nvPr/>
        </p:nvSpPr>
        <p:spPr>
          <a:xfrm>
            <a:off x="815464" y="5134068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MRD</a:t>
            </a:r>
          </a:p>
          <a:p>
            <a:endParaRPr lang="en-US" dirty="0"/>
          </a:p>
        </p:txBody>
      </p: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B4FE796A-5AD1-4B28-B613-1696C11BB5FD}"/>
              </a:ext>
            </a:extLst>
          </p:cNvPr>
          <p:cNvSpPr/>
          <p:nvPr/>
        </p:nvSpPr>
        <p:spPr>
          <a:xfrm rot="5400000">
            <a:off x="590310" y="4383979"/>
            <a:ext cx="68603" cy="8173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1" name="TextBox 22">
            <a:extLst>
              <a:ext uri="{FF2B5EF4-FFF2-40B4-BE49-F238E27FC236}">
                <a16:creationId xmlns:a16="http://schemas.microsoft.com/office/drawing/2014/main" id="{5957CA0E-E71B-4B19-8FC9-5731743176B9}"/>
              </a:ext>
            </a:extLst>
          </p:cNvPr>
          <p:cNvSpPr txBox="1"/>
          <p:nvPr/>
        </p:nvSpPr>
        <p:spPr>
          <a:xfrm>
            <a:off x="196512" y="4565537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 weeks</a:t>
            </a:r>
          </a:p>
        </p:txBody>
      </p:sp>
      <p:sp>
        <p:nvSpPr>
          <p:cNvPr id="262" name="Left Brace 261">
            <a:extLst>
              <a:ext uri="{FF2B5EF4-FFF2-40B4-BE49-F238E27FC236}">
                <a16:creationId xmlns:a16="http://schemas.microsoft.com/office/drawing/2014/main" id="{99181172-5E94-4F20-A272-607DB987B3B5}"/>
              </a:ext>
            </a:extLst>
          </p:cNvPr>
          <p:cNvSpPr/>
          <p:nvPr/>
        </p:nvSpPr>
        <p:spPr>
          <a:xfrm rot="5400000">
            <a:off x="1502088" y="4316447"/>
            <a:ext cx="84401" cy="94739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3" name="TextBox 22">
            <a:extLst>
              <a:ext uri="{FF2B5EF4-FFF2-40B4-BE49-F238E27FC236}">
                <a16:creationId xmlns:a16="http://schemas.microsoft.com/office/drawing/2014/main" id="{2FE0E4F2-F6FE-44FF-990A-E4EE430A1295}"/>
              </a:ext>
            </a:extLst>
          </p:cNvPr>
          <p:cNvSpPr txBox="1"/>
          <p:nvPr/>
        </p:nvSpPr>
        <p:spPr>
          <a:xfrm>
            <a:off x="1178674" y="4564766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 weeks</a:t>
            </a:r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E31BA9F4-B9F0-45E8-A790-E7A36C79FC68}"/>
              </a:ext>
            </a:extLst>
          </p:cNvPr>
          <p:cNvSpPr/>
          <p:nvPr/>
        </p:nvSpPr>
        <p:spPr>
          <a:xfrm>
            <a:off x="3680406" y="48383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205B6406-89D4-484F-88AC-4F85F83BCB82}"/>
              </a:ext>
            </a:extLst>
          </p:cNvPr>
          <p:cNvSpPr/>
          <p:nvPr/>
        </p:nvSpPr>
        <p:spPr>
          <a:xfrm>
            <a:off x="4391773" y="4838907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2" name="Star: 5 Points 271">
            <a:extLst>
              <a:ext uri="{FF2B5EF4-FFF2-40B4-BE49-F238E27FC236}">
                <a16:creationId xmlns:a16="http://schemas.microsoft.com/office/drawing/2014/main" id="{36EBD8A8-4E5F-4D07-8735-D6B55A169742}"/>
              </a:ext>
            </a:extLst>
          </p:cNvPr>
          <p:cNvSpPr/>
          <p:nvPr/>
        </p:nvSpPr>
        <p:spPr>
          <a:xfrm>
            <a:off x="6041073" y="48301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688DE077-C574-45A6-B08D-1C6535A0F050}"/>
              </a:ext>
            </a:extLst>
          </p:cNvPr>
          <p:cNvSpPr/>
          <p:nvPr/>
        </p:nvSpPr>
        <p:spPr>
          <a:xfrm rot="5400000">
            <a:off x="7024160" y="3885839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4" name="TextBox 22">
            <a:extLst>
              <a:ext uri="{FF2B5EF4-FFF2-40B4-BE49-F238E27FC236}">
                <a16:creationId xmlns:a16="http://schemas.microsoft.com/office/drawing/2014/main" id="{5E425EBD-D87A-4578-BA59-874EFA636990}"/>
              </a:ext>
            </a:extLst>
          </p:cNvPr>
          <p:cNvSpPr txBox="1"/>
          <p:nvPr/>
        </p:nvSpPr>
        <p:spPr>
          <a:xfrm>
            <a:off x="6600376" y="4421724"/>
            <a:ext cx="107323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  <a:p>
            <a:r>
              <a:rPr lang="en-US" altLang="zh-CN" dirty="0"/>
              <a:t>(4+5)</a:t>
            </a:r>
          </a:p>
        </p:txBody>
      </p:sp>
      <p:sp>
        <p:nvSpPr>
          <p:cNvPr id="275" name="Star: 5 Points 274">
            <a:extLst>
              <a:ext uri="{FF2B5EF4-FFF2-40B4-BE49-F238E27FC236}">
                <a16:creationId xmlns:a16="http://schemas.microsoft.com/office/drawing/2014/main" id="{A77A62A3-084F-452D-B781-19077189E80D}"/>
              </a:ext>
            </a:extLst>
          </p:cNvPr>
          <p:cNvSpPr/>
          <p:nvPr/>
        </p:nvSpPr>
        <p:spPr>
          <a:xfrm>
            <a:off x="7632006" y="48469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7" name="TextBox 22">
            <a:extLst>
              <a:ext uri="{FF2B5EF4-FFF2-40B4-BE49-F238E27FC236}">
                <a16:creationId xmlns:a16="http://schemas.microsoft.com/office/drawing/2014/main" id="{671E6ABA-A17A-4942-86EA-647D20C5FF60}"/>
              </a:ext>
            </a:extLst>
          </p:cNvPr>
          <p:cNvSpPr txBox="1"/>
          <p:nvPr/>
        </p:nvSpPr>
        <p:spPr>
          <a:xfrm>
            <a:off x="8169091" y="4521638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8" name="Star: 5 Points 277">
            <a:extLst>
              <a:ext uri="{FF2B5EF4-FFF2-40B4-BE49-F238E27FC236}">
                <a16:creationId xmlns:a16="http://schemas.microsoft.com/office/drawing/2014/main" id="{9361F089-5BAF-4191-847D-0CC76712F87E}"/>
              </a:ext>
            </a:extLst>
          </p:cNvPr>
          <p:cNvSpPr/>
          <p:nvPr/>
        </p:nvSpPr>
        <p:spPr>
          <a:xfrm>
            <a:off x="9180983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E176E06B-A8FD-4E31-964E-66E5150A5600}"/>
              </a:ext>
            </a:extLst>
          </p:cNvPr>
          <p:cNvSpPr/>
          <p:nvPr/>
        </p:nvSpPr>
        <p:spPr>
          <a:xfrm>
            <a:off x="10126312" y="4870186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6" name="Double Bracket 285">
            <a:extLst>
              <a:ext uri="{FF2B5EF4-FFF2-40B4-BE49-F238E27FC236}">
                <a16:creationId xmlns:a16="http://schemas.microsoft.com/office/drawing/2014/main" id="{E4BC5A3F-94E7-43EE-B91A-8FA9647E44A2}"/>
              </a:ext>
            </a:extLst>
          </p:cNvPr>
          <p:cNvSpPr/>
          <p:nvPr/>
        </p:nvSpPr>
        <p:spPr>
          <a:xfrm>
            <a:off x="262095" y="5625708"/>
            <a:ext cx="3425105" cy="561849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 (4* iterated versions ) support PEC sign-off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95%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</a:p>
          <a:p>
            <a:pPr algn="ctr"/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(*Not including Agile features/late added content </a:t>
            </a:r>
          </a:p>
          <a:p>
            <a:pPr algn="ctr"/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** Phase4 takes  5* iterations within 5 months )</a:t>
            </a:r>
            <a:endParaRPr lang="en-US" sz="700" dirty="0">
              <a:solidFill>
                <a:srgbClr val="FF0000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7" name="Double Bracket 286">
            <a:extLst>
              <a:ext uri="{FF2B5EF4-FFF2-40B4-BE49-F238E27FC236}">
                <a16:creationId xmlns:a16="http://schemas.microsoft.com/office/drawing/2014/main" id="{11FE3630-13D0-4119-8D0E-DFC8738DA1EE}"/>
              </a:ext>
            </a:extLst>
          </p:cNvPr>
          <p:cNvSpPr/>
          <p:nvPr/>
        </p:nvSpPr>
        <p:spPr>
          <a:xfrm>
            <a:off x="3732105" y="5628563"/>
            <a:ext cx="2458347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Features Code Completed 100% on R04, 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 Iteration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for TT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8" name="Double Bracket 287">
            <a:extLst>
              <a:ext uri="{FF2B5EF4-FFF2-40B4-BE49-F238E27FC236}">
                <a16:creationId xmlns:a16="http://schemas.microsoft.com/office/drawing/2014/main" id="{507952F8-B1B3-40D7-BB76-70B7A0611D80}"/>
              </a:ext>
            </a:extLst>
          </p:cNvPr>
          <p:cNvSpPr/>
          <p:nvPr/>
        </p:nvSpPr>
        <p:spPr>
          <a:xfrm>
            <a:off x="6235820" y="5632470"/>
            <a:ext cx="153406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 Iteration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for PP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2" name="Left Brace 291">
            <a:extLst>
              <a:ext uri="{FF2B5EF4-FFF2-40B4-BE49-F238E27FC236}">
                <a16:creationId xmlns:a16="http://schemas.microsoft.com/office/drawing/2014/main" id="{4E13F4BB-0E39-452C-A627-3738232832A0}"/>
              </a:ext>
            </a:extLst>
          </p:cNvPr>
          <p:cNvSpPr/>
          <p:nvPr/>
        </p:nvSpPr>
        <p:spPr>
          <a:xfrm rot="5400000" flipH="1">
            <a:off x="1929932" y="4586953"/>
            <a:ext cx="104195" cy="33498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04984C77-94A7-4289-9EDA-6A6DAA439243}"/>
              </a:ext>
            </a:extLst>
          </p:cNvPr>
          <p:cNvSpPr txBox="1"/>
          <p:nvPr/>
        </p:nvSpPr>
        <p:spPr>
          <a:xfrm>
            <a:off x="1082190" y="6387360"/>
            <a:ext cx="20471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294" name="Left Brace 293">
            <a:extLst>
              <a:ext uri="{FF2B5EF4-FFF2-40B4-BE49-F238E27FC236}">
                <a16:creationId xmlns:a16="http://schemas.microsoft.com/office/drawing/2014/main" id="{BA127174-EE3A-41A8-9B7C-AEAC14C3994F}"/>
              </a:ext>
            </a:extLst>
          </p:cNvPr>
          <p:cNvSpPr/>
          <p:nvPr/>
        </p:nvSpPr>
        <p:spPr>
          <a:xfrm rot="5400000" flipH="1">
            <a:off x="4912250" y="5044810"/>
            <a:ext cx="103997" cy="241282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5" name="TextBox 22">
            <a:extLst>
              <a:ext uri="{FF2B5EF4-FFF2-40B4-BE49-F238E27FC236}">
                <a16:creationId xmlns:a16="http://schemas.microsoft.com/office/drawing/2014/main" id="{1EEDBDB1-F603-49EE-86E5-23FD63B4CAB5}"/>
              </a:ext>
            </a:extLst>
          </p:cNvPr>
          <p:cNvSpPr txBox="1"/>
          <p:nvPr/>
        </p:nvSpPr>
        <p:spPr>
          <a:xfrm>
            <a:off x="3820436" y="6400506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 weeks(3months)</a:t>
            </a:r>
          </a:p>
        </p:txBody>
      </p:sp>
      <p:sp>
        <p:nvSpPr>
          <p:cNvPr id="296" name="Left Brace 295">
            <a:extLst>
              <a:ext uri="{FF2B5EF4-FFF2-40B4-BE49-F238E27FC236}">
                <a16:creationId xmlns:a16="http://schemas.microsoft.com/office/drawing/2014/main" id="{66349218-B9CC-49DF-A24D-E33A8A7F22DA}"/>
              </a:ext>
            </a:extLst>
          </p:cNvPr>
          <p:cNvSpPr/>
          <p:nvPr/>
        </p:nvSpPr>
        <p:spPr>
          <a:xfrm rot="5400000" flipH="1">
            <a:off x="6970557" y="5554777"/>
            <a:ext cx="103995" cy="141280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297" name="TextBox 22">
            <a:extLst>
              <a:ext uri="{FF2B5EF4-FFF2-40B4-BE49-F238E27FC236}">
                <a16:creationId xmlns:a16="http://schemas.microsoft.com/office/drawing/2014/main" id="{BAF5C5B1-DF4C-4F54-87C5-B2418D5869E2}"/>
              </a:ext>
            </a:extLst>
          </p:cNvPr>
          <p:cNvSpPr txBox="1"/>
          <p:nvPr/>
        </p:nvSpPr>
        <p:spPr>
          <a:xfrm>
            <a:off x="6298436" y="6400506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07" name="流程图: 决策 47">
            <a:extLst>
              <a:ext uri="{FF2B5EF4-FFF2-40B4-BE49-F238E27FC236}">
                <a16:creationId xmlns:a16="http://schemas.microsoft.com/office/drawing/2014/main" id="{68755B18-3963-4C50-AEB0-9AEC98091785}"/>
              </a:ext>
            </a:extLst>
          </p:cNvPr>
          <p:cNvSpPr/>
          <p:nvPr/>
        </p:nvSpPr>
        <p:spPr>
          <a:xfrm>
            <a:off x="1799803" y="4838303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8" name="Left Brace 307">
            <a:extLst>
              <a:ext uri="{FF2B5EF4-FFF2-40B4-BE49-F238E27FC236}">
                <a16:creationId xmlns:a16="http://schemas.microsoft.com/office/drawing/2014/main" id="{37238DC5-E169-4B68-AF62-44FE620D69AD}"/>
              </a:ext>
            </a:extLst>
          </p:cNvPr>
          <p:cNvSpPr/>
          <p:nvPr/>
        </p:nvSpPr>
        <p:spPr>
          <a:xfrm rot="5400000">
            <a:off x="4332135" y="4220947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908D98BE-E3C3-4D8C-9E2C-0C71ADF45B33}"/>
              </a:ext>
            </a:extLst>
          </p:cNvPr>
          <p:cNvSpPr txBox="1"/>
          <p:nvPr/>
        </p:nvSpPr>
        <p:spPr>
          <a:xfrm>
            <a:off x="3707773" y="4294848"/>
            <a:ext cx="117927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 </a:t>
            </a:r>
          </a:p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 full Validation &amp; Sign-off</a:t>
            </a:r>
          </a:p>
        </p:txBody>
      </p:sp>
      <p:sp>
        <p:nvSpPr>
          <p:cNvPr id="310" name="流程图: 决策 47">
            <a:extLst>
              <a:ext uri="{FF2B5EF4-FFF2-40B4-BE49-F238E27FC236}">
                <a16:creationId xmlns:a16="http://schemas.microsoft.com/office/drawing/2014/main" id="{18C94449-BC4E-4462-AE1E-300198D8D0B1}"/>
              </a:ext>
            </a:extLst>
          </p:cNvPr>
          <p:cNvSpPr/>
          <p:nvPr/>
        </p:nvSpPr>
        <p:spPr>
          <a:xfrm>
            <a:off x="4772606" y="483886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1" name="流程图: 决策 47">
            <a:extLst>
              <a:ext uri="{FF2B5EF4-FFF2-40B4-BE49-F238E27FC236}">
                <a16:creationId xmlns:a16="http://schemas.microsoft.com/office/drawing/2014/main" id="{BC57FBEC-A62E-4229-8F6B-CF6F74DA0769}"/>
              </a:ext>
            </a:extLst>
          </p:cNvPr>
          <p:cNvSpPr/>
          <p:nvPr/>
        </p:nvSpPr>
        <p:spPr>
          <a:xfrm>
            <a:off x="5543354" y="4838259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Left Brace 311">
            <a:extLst>
              <a:ext uri="{FF2B5EF4-FFF2-40B4-BE49-F238E27FC236}">
                <a16:creationId xmlns:a16="http://schemas.microsoft.com/office/drawing/2014/main" id="{674711D9-8318-4439-88C5-84211EA763B3}"/>
              </a:ext>
            </a:extLst>
          </p:cNvPr>
          <p:cNvSpPr/>
          <p:nvPr/>
        </p:nvSpPr>
        <p:spPr>
          <a:xfrm rot="5400000">
            <a:off x="5104199" y="4171457"/>
            <a:ext cx="84367" cy="1150515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3" name="TextBox 22">
            <a:extLst>
              <a:ext uri="{FF2B5EF4-FFF2-40B4-BE49-F238E27FC236}">
                <a16:creationId xmlns:a16="http://schemas.microsoft.com/office/drawing/2014/main" id="{5D33E014-1038-474E-8A32-279CAA97B969}"/>
              </a:ext>
            </a:extLst>
          </p:cNvPr>
          <p:cNvSpPr txBox="1"/>
          <p:nvPr/>
        </p:nvSpPr>
        <p:spPr>
          <a:xfrm>
            <a:off x="4737905" y="4291510"/>
            <a:ext cx="11547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full Validation/Re-Sign off</a:t>
            </a:r>
          </a:p>
        </p:txBody>
      </p:sp>
      <p:sp>
        <p:nvSpPr>
          <p:cNvPr id="314" name="流程图: 决策 47">
            <a:extLst>
              <a:ext uri="{FF2B5EF4-FFF2-40B4-BE49-F238E27FC236}">
                <a16:creationId xmlns:a16="http://schemas.microsoft.com/office/drawing/2014/main" id="{FC75C5F7-11AE-4171-ABF0-9EA337D44E99}"/>
              </a:ext>
            </a:extLst>
          </p:cNvPr>
          <p:cNvSpPr/>
          <p:nvPr/>
        </p:nvSpPr>
        <p:spPr>
          <a:xfrm>
            <a:off x="7796010" y="48389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Left Brace 314">
            <a:extLst>
              <a:ext uri="{FF2B5EF4-FFF2-40B4-BE49-F238E27FC236}">
                <a16:creationId xmlns:a16="http://schemas.microsoft.com/office/drawing/2014/main" id="{73BE0820-B00A-463B-AD40-020D938C56C7}"/>
              </a:ext>
            </a:extLst>
          </p:cNvPr>
          <p:cNvSpPr/>
          <p:nvPr/>
        </p:nvSpPr>
        <p:spPr>
          <a:xfrm rot="5400000">
            <a:off x="8588803" y="3871567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6" name="流程图: 决策 47">
            <a:extLst>
              <a:ext uri="{FF2B5EF4-FFF2-40B4-BE49-F238E27FC236}">
                <a16:creationId xmlns:a16="http://schemas.microsoft.com/office/drawing/2014/main" id="{C715187E-ABB3-41E9-BD1F-1CE4B43CAF64}"/>
              </a:ext>
            </a:extLst>
          </p:cNvPr>
          <p:cNvSpPr/>
          <p:nvPr/>
        </p:nvSpPr>
        <p:spPr>
          <a:xfrm>
            <a:off x="9318530" y="4843440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7" name="Double Bracket 316">
            <a:extLst>
              <a:ext uri="{FF2B5EF4-FFF2-40B4-BE49-F238E27FC236}">
                <a16:creationId xmlns:a16="http://schemas.microsoft.com/office/drawing/2014/main" id="{040C44D1-4463-41F1-A2EC-5525163BEC68}"/>
              </a:ext>
            </a:extLst>
          </p:cNvPr>
          <p:cNvSpPr/>
          <p:nvPr/>
        </p:nvSpPr>
        <p:spPr>
          <a:xfrm>
            <a:off x="7814839" y="5625979"/>
            <a:ext cx="153017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 Iteration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J1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559FD3D2-3195-4D2C-AFA2-7AC948B08BDD}"/>
              </a:ext>
            </a:extLst>
          </p:cNvPr>
          <p:cNvSpPr/>
          <p:nvPr/>
        </p:nvSpPr>
        <p:spPr>
          <a:xfrm rot="5400000" flipH="1">
            <a:off x="8557158" y="5480051"/>
            <a:ext cx="71263" cy="150444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966170C2-5160-42B0-A68B-3656586578F2}"/>
              </a:ext>
            </a:extLst>
          </p:cNvPr>
          <p:cNvSpPr txBox="1"/>
          <p:nvPr/>
        </p:nvSpPr>
        <p:spPr>
          <a:xfrm>
            <a:off x="7455173" y="6379948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 weeks(2months)</a:t>
            </a:r>
          </a:p>
        </p:txBody>
      </p:sp>
      <p:sp>
        <p:nvSpPr>
          <p:cNvPr id="320" name="Double Bracket 319">
            <a:extLst>
              <a:ext uri="{FF2B5EF4-FFF2-40B4-BE49-F238E27FC236}">
                <a16:creationId xmlns:a16="http://schemas.microsoft.com/office/drawing/2014/main" id="{E5A9C8AA-231E-4F49-8CFA-036DD05C8A27}"/>
              </a:ext>
            </a:extLst>
          </p:cNvPr>
          <p:cNvSpPr/>
          <p:nvPr/>
        </p:nvSpPr>
        <p:spPr>
          <a:xfrm>
            <a:off x="9382320" y="5609540"/>
            <a:ext cx="988132" cy="561849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reserved for OKTB when needed </a:t>
            </a:r>
          </a:p>
          <a:p>
            <a:pPr algn="ctr"/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1" name="Left Brace 320">
            <a:extLst>
              <a:ext uri="{FF2B5EF4-FFF2-40B4-BE49-F238E27FC236}">
                <a16:creationId xmlns:a16="http://schemas.microsoft.com/office/drawing/2014/main" id="{E3815346-126A-4487-B197-0DB63D331404}"/>
              </a:ext>
            </a:extLst>
          </p:cNvPr>
          <p:cNvSpPr/>
          <p:nvPr/>
        </p:nvSpPr>
        <p:spPr>
          <a:xfrm rot="5400000" flipH="1">
            <a:off x="9819968" y="5828936"/>
            <a:ext cx="101770" cy="816400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94CB3D2B-E12C-431C-A195-1DDE34D0E774}"/>
              </a:ext>
            </a:extLst>
          </p:cNvPr>
          <p:cNvSpPr txBox="1"/>
          <p:nvPr/>
        </p:nvSpPr>
        <p:spPr>
          <a:xfrm>
            <a:off x="9164451" y="6387117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Preserved</a:t>
            </a:r>
          </a:p>
        </p:txBody>
      </p:sp>
      <p:sp>
        <p:nvSpPr>
          <p:cNvPr id="323" name="Star: 5 Points 322">
            <a:extLst>
              <a:ext uri="{FF2B5EF4-FFF2-40B4-BE49-F238E27FC236}">
                <a16:creationId xmlns:a16="http://schemas.microsoft.com/office/drawing/2014/main" id="{4AA533A5-CC4A-466F-97EF-D8525D03C0C1}"/>
              </a:ext>
            </a:extLst>
          </p:cNvPr>
          <p:cNvSpPr/>
          <p:nvPr/>
        </p:nvSpPr>
        <p:spPr>
          <a:xfrm>
            <a:off x="9292217" y="123173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4" name="TextBox 22">
            <a:extLst>
              <a:ext uri="{FF2B5EF4-FFF2-40B4-BE49-F238E27FC236}">
                <a16:creationId xmlns:a16="http://schemas.microsoft.com/office/drawing/2014/main" id="{7E8E95DF-3EC1-4DFE-AF8A-2A7709FBF1A1}"/>
              </a:ext>
            </a:extLst>
          </p:cNvPr>
          <p:cNvSpPr txBox="1"/>
          <p:nvPr/>
        </p:nvSpPr>
        <p:spPr>
          <a:xfrm>
            <a:off x="9710731" y="4533285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325" name="Left Brace 324">
            <a:extLst>
              <a:ext uri="{FF2B5EF4-FFF2-40B4-BE49-F238E27FC236}">
                <a16:creationId xmlns:a16="http://schemas.microsoft.com/office/drawing/2014/main" id="{EC79B0E9-7EED-449F-A095-5D2BE9D783A9}"/>
              </a:ext>
            </a:extLst>
          </p:cNvPr>
          <p:cNvSpPr/>
          <p:nvPr/>
        </p:nvSpPr>
        <p:spPr>
          <a:xfrm rot="5400000">
            <a:off x="10130443" y="3883214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6" name="流程图: 决策 47">
            <a:extLst>
              <a:ext uri="{FF2B5EF4-FFF2-40B4-BE49-F238E27FC236}">
                <a16:creationId xmlns:a16="http://schemas.microsoft.com/office/drawing/2014/main" id="{C1EC2D58-86F8-4E2B-8817-F896040D0007}"/>
              </a:ext>
            </a:extLst>
          </p:cNvPr>
          <p:cNvSpPr/>
          <p:nvPr/>
        </p:nvSpPr>
        <p:spPr>
          <a:xfrm>
            <a:off x="10826815" y="48291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J1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7" name="Double Bracket 326">
            <a:extLst>
              <a:ext uri="{FF2B5EF4-FFF2-40B4-BE49-F238E27FC236}">
                <a16:creationId xmlns:a16="http://schemas.microsoft.com/office/drawing/2014/main" id="{ACF8E585-ADB9-440D-9C03-714B3E219A5C}"/>
              </a:ext>
            </a:extLst>
          </p:cNvPr>
          <p:cNvSpPr/>
          <p:nvPr/>
        </p:nvSpPr>
        <p:spPr>
          <a:xfrm>
            <a:off x="3586656" y="2747216"/>
            <a:ext cx="2065124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nitial release for Pre DV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8" name="Double Bracket 327">
            <a:extLst>
              <a:ext uri="{FF2B5EF4-FFF2-40B4-BE49-F238E27FC236}">
                <a16:creationId xmlns:a16="http://schemas.microsoft.com/office/drawing/2014/main" id="{8677813C-6379-4CF5-90F3-072CB427A21F}"/>
              </a:ext>
            </a:extLst>
          </p:cNvPr>
          <p:cNvSpPr/>
          <p:nvPr/>
        </p:nvSpPr>
        <p:spPr>
          <a:xfrm>
            <a:off x="5721641" y="2753461"/>
            <a:ext cx="3713779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elease Fundamental features for DCV vehicle testing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9" name="Left Brace 328">
            <a:extLst>
              <a:ext uri="{FF2B5EF4-FFF2-40B4-BE49-F238E27FC236}">
                <a16:creationId xmlns:a16="http://schemas.microsoft.com/office/drawing/2014/main" id="{225221D8-C092-46AC-A962-582D2F70C0BD}"/>
              </a:ext>
            </a:extLst>
          </p:cNvPr>
          <p:cNvSpPr/>
          <p:nvPr/>
        </p:nvSpPr>
        <p:spPr>
          <a:xfrm rot="5400000" flipH="1">
            <a:off x="7582253" y="1493528"/>
            <a:ext cx="67302" cy="3683240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0" name="TextBox 22">
            <a:extLst>
              <a:ext uri="{FF2B5EF4-FFF2-40B4-BE49-F238E27FC236}">
                <a16:creationId xmlns:a16="http://schemas.microsoft.com/office/drawing/2014/main" id="{908DFB38-399A-4078-A6BD-E4E73A953F44}"/>
              </a:ext>
            </a:extLst>
          </p:cNvPr>
          <p:cNvSpPr txBox="1"/>
          <p:nvPr/>
        </p:nvSpPr>
        <p:spPr>
          <a:xfrm>
            <a:off x="6955582" y="3439440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16 weeks(4months)</a:t>
            </a:r>
          </a:p>
        </p:txBody>
      </p:sp>
      <p:sp>
        <p:nvSpPr>
          <p:cNvPr id="331" name="Left Brace 330">
            <a:extLst>
              <a:ext uri="{FF2B5EF4-FFF2-40B4-BE49-F238E27FC236}">
                <a16:creationId xmlns:a16="http://schemas.microsoft.com/office/drawing/2014/main" id="{8849A684-388D-457F-B303-6A957F08E22D}"/>
              </a:ext>
            </a:extLst>
          </p:cNvPr>
          <p:cNvSpPr/>
          <p:nvPr/>
        </p:nvSpPr>
        <p:spPr>
          <a:xfrm rot="5400000" flipH="1">
            <a:off x="4556855" y="2284437"/>
            <a:ext cx="111487" cy="210933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2" name="TextBox 22">
            <a:extLst>
              <a:ext uri="{FF2B5EF4-FFF2-40B4-BE49-F238E27FC236}">
                <a16:creationId xmlns:a16="http://schemas.microsoft.com/office/drawing/2014/main" id="{7EDE9889-D57E-405F-8907-8B02E30BD5D2}"/>
              </a:ext>
            </a:extLst>
          </p:cNvPr>
          <p:cNvSpPr txBox="1"/>
          <p:nvPr/>
        </p:nvSpPr>
        <p:spPr>
          <a:xfrm>
            <a:off x="4184500" y="3431910"/>
            <a:ext cx="112977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10weeks(2.5months)</a:t>
            </a:r>
          </a:p>
        </p:txBody>
      </p:sp>
      <p:sp>
        <p:nvSpPr>
          <p:cNvPr id="333" name="Double Bracket 332">
            <a:extLst>
              <a:ext uri="{FF2B5EF4-FFF2-40B4-BE49-F238E27FC236}">
                <a16:creationId xmlns:a16="http://schemas.microsoft.com/office/drawing/2014/main" id="{5EAC66CA-A61F-4140-91DA-531AF9107A06}"/>
              </a:ext>
            </a:extLst>
          </p:cNvPr>
          <p:cNvSpPr/>
          <p:nvPr/>
        </p:nvSpPr>
        <p:spPr>
          <a:xfrm>
            <a:off x="1371718" y="2748610"/>
            <a:ext cx="2168717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Features and HMI Design </a:t>
            </a:r>
          </a:p>
        </p:txBody>
      </p:sp>
      <p:sp>
        <p:nvSpPr>
          <p:cNvPr id="334" name="Double Bracket 333">
            <a:extLst>
              <a:ext uri="{FF2B5EF4-FFF2-40B4-BE49-F238E27FC236}">
                <a16:creationId xmlns:a16="http://schemas.microsoft.com/office/drawing/2014/main" id="{BAF5B230-C114-40DE-BC98-BA0B5565F93B}"/>
              </a:ext>
            </a:extLst>
          </p:cNvPr>
          <p:cNvSpPr/>
          <p:nvPr/>
        </p:nvSpPr>
        <p:spPr>
          <a:xfrm>
            <a:off x="0" y="2755950"/>
            <a:ext cx="1355709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Display light up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Platform Arch design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PIPELINE Design</a:t>
            </a:r>
          </a:p>
        </p:txBody>
      </p:sp>
      <p:sp>
        <p:nvSpPr>
          <p:cNvPr id="335" name="Left Brace 334">
            <a:extLst>
              <a:ext uri="{FF2B5EF4-FFF2-40B4-BE49-F238E27FC236}">
                <a16:creationId xmlns:a16="http://schemas.microsoft.com/office/drawing/2014/main" id="{AC41DDBD-35DA-4603-8687-DBEF7D6EC61E}"/>
              </a:ext>
            </a:extLst>
          </p:cNvPr>
          <p:cNvSpPr/>
          <p:nvPr/>
        </p:nvSpPr>
        <p:spPr>
          <a:xfrm rot="5400000" flipH="1">
            <a:off x="2407983" y="2286234"/>
            <a:ext cx="91442" cy="2109336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98EEA849-936B-43D4-9071-C0EA92152FF5}"/>
              </a:ext>
            </a:extLst>
          </p:cNvPr>
          <p:cNvSpPr txBox="1"/>
          <p:nvPr/>
        </p:nvSpPr>
        <p:spPr>
          <a:xfrm>
            <a:off x="1807977" y="3460032"/>
            <a:ext cx="137590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10weeks(2.5months)</a:t>
            </a:r>
          </a:p>
        </p:txBody>
      </p:sp>
      <p:sp>
        <p:nvSpPr>
          <p:cNvPr id="337" name="流程图: 决策 47">
            <a:extLst>
              <a:ext uri="{FF2B5EF4-FFF2-40B4-BE49-F238E27FC236}">
                <a16:creationId xmlns:a16="http://schemas.microsoft.com/office/drawing/2014/main" id="{A6BDAB0A-2E95-4E02-9CF7-37597B2230E6}"/>
              </a:ext>
            </a:extLst>
          </p:cNvPr>
          <p:cNvSpPr/>
          <p:nvPr/>
        </p:nvSpPr>
        <p:spPr>
          <a:xfrm>
            <a:off x="11546513" y="482297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OKTB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0B29839-51B0-4A9D-8553-FD361F25DC2C}"/>
              </a:ext>
            </a:extLst>
          </p:cNvPr>
          <p:cNvSpPr/>
          <p:nvPr/>
        </p:nvSpPr>
        <p:spPr>
          <a:xfrm>
            <a:off x="131690" y="1997972"/>
            <a:ext cx="4365222" cy="374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Platform Fundamental Functionalities(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Wifi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/Network/BT/Display 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etc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 BSP Drivers Coding)</a:t>
            </a: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DF3D1F08-D36A-4E42-9B17-0F423DC04B6F}"/>
              </a:ext>
            </a:extLst>
          </p:cNvPr>
          <p:cNvSpPr txBox="1"/>
          <p:nvPr/>
        </p:nvSpPr>
        <p:spPr>
          <a:xfrm>
            <a:off x="5329668" y="1532452"/>
            <a:ext cx="80950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2wks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REC Validation </a:t>
            </a:r>
          </a:p>
        </p:txBody>
      </p:sp>
      <p:sp>
        <p:nvSpPr>
          <p:cNvPr id="110" name="TextBox 22">
            <a:extLst>
              <a:ext uri="{FF2B5EF4-FFF2-40B4-BE49-F238E27FC236}">
                <a16:creationId xmlns:a16="http://schemas.microsoft.com/office/drawing/2014/main" id="{7CD9FFB2-6E06-4A69-AECB-7FB3B5373D7E}"/>
              </a:ext>
            </a:extLst>
          </p:cNvPr>
          <p:cNvSpPr txBox="1"/>
          <p:nvPr/>
        </p:nvSpPr>
        <p:spPr>
          <a:xfrm>
            <a:off x="3592280" y="1485851"/>
            <a:ext cx="8628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1</a:t>
            </a:r>
            <a:r>
              <a:rPr lang="en-US" altLang="zh-CN" sz="700" baseline="300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st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 round integration/test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7DD23306-EE64-4A2F-BA48-BF1BBB006740}"/>
              </a:ext>
            </a:extLst>
          </p:cNvPr>
          <p:cNvSpPr txBox="1"/>
          <p:nvPr/>
        </p:nvSpPr>
        <p:spPr>
          <a:xfrm>
            <a:off x="2665943" y="1018829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B UI Release</a:t>
            </a:r>
          </a:p>
        </p:txBody>
      </p:sp>
      <p:sp>
        <p:nvSpPr>
          <p:cNvPr id="114" name="Star: 5 Points 551">
            <a:extLst>
              <a:ext uri="{FF2B5EF4-FFF2-40B4-BE49-F238E27FC236}">
                <a16:creationId xmlns:a16="http://schemas.microsoft.com/office/drawing/2014/main" id="{415C4047-49A4-4EA9-BBFD-A070493E372D}"/>
              </a:ext>
            </a:extLst>
          </p:cNvPr>
          <p:cNvSpPr/>
          <p:nvPr/>
        </p:nvSpPr>
        <p:spPr>
          <a:xfrm>
            <a:off x="2784190" y="1241548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05CE4DD8-238E-472D-8C58-F1D804D56163}"/>
              </a:ext>
            </a:extLst>
          </p:cNvPr>
          <p:cNvSpPr txBox="1"/>
          <p:nvPr/>
        </p:nvSpPr>
        <p:spPr>
          <a:xfrm>
            <a:off x="4070450" y="1019674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C UI Release</a:t>
            </a:r>
          </a:p>
        </p:txBody>
      </p:sp>
      <p:sp>
        <p:nvSpPr>
          <p:cNvPr id="116" name="Star: 5 Points 551">
            <a:extLst>
              <a:ext uri="{FF2B5EF4-FFF2-40B4-BE49-F238E27FC236}">
                <a16:creationId xmlns:a16="http://schemas.microsoft.com/office/drawing/2014/main" id="{AB4068CD-FC73-4D08-8B0E-DC5C6E690A35}"/>
              </a:ext>
            </a:extLst>
          </p:cNvPr>
          <p:cNvSpPr/>
          <p:nvPr/>
        </p:nvSpPr>
        <p:spPr>
          <a:xfrm>
            <a:off x="4188697" y="1242393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7" name="TextBox 22">
            <a:extLst>
              <a:ext uri="{FF2B5EF4-FFF2-40B4-BE49-F238E27FC236}">
                <a16:creationId xmlns:a16="http://schemas.microsoft.com/office/drawing/2014/main" id="{987307BA-10FD-4761-BFF9-D47479776210}"/>
              </a:ext>
            </a:extLst>
          </p:cNvPr>
          <p:cNvSpPr txBox="1"/>
          <p:nvPr/>
        </p:nvSpPr>
        <p:spPr>
          <a:xfrm>
            <a:off x="4933517" y="1003359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D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UI Release</a:t>
            </a:r>
          </a:p>
        </p:txBody>
      </p:sp>
      <p:sp>
        <p:nvSpPr>
          <p:cNvPr id="118" name="Star: 5 Points 551">
            <a:extLst>
              <a:ext uri="{FF2B5EF4-FFF2-40B4-BE49-F238E27FC236}">
                <a16:creationId xmlns:a16="http://schemas.microsoft.com/office/drawing/2014/main" id="{715FAB88-B7CD-4B64-8C64-CC87C1215747}"/>
              </a:ext>
            </a:extLst>
          </p:cNvPr>
          <p:cNvSpPr/>
          <p:nvPr/>
        </p:nvSpPr>
        <p:spPr>
          <a:xfrm>
            <a:off x="5344987" y="124316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252D280D-A2CC-4B29-86F7-A367099ECCE1}"/>
              </a:ext>
            </a:extLst>
          </p:cNvPr>
          <p:cNvSpPr txBox="1"/>
          <p:nvPr/>
        </p:nvSpPr>
        <p:spPr>
          <a:xfrm>
            <a:off x="4481895" y="1504561"/>
            <a:ext cx="8628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</a:t>
            </a:r>
            <a:r>
              <a:rPr lang="en-US" altLang="zh-CN" sz="700" baseline="300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nd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  round integration/test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E208716E-3A8D-4EC2-BB8D-60AFC200A8AF}"/>
              </a:ext>
            </a:extLst>
          </p:cNvPr>
          <p:cNvSpPr txBox="1"/>
          <p:nvPr/>
        </p:nvSpPr>
        <p:spPr>
          <a:xfrm>
            <a:off x="9360645" y="2289386"/>
            <a:ext cx="80950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7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weeks</a:t>
            </a: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545BCFBC-F39D-47EE-B7F5-A6E0F9C9A8EA}"/>
              </a:ext>
            </a:extLst>
          </p:cNvPr>
          <p:cNvSpPr txBox="1"/>
          <p:nvPr/>
        </p:nvSpPr>
        <p:spPr>
          <a:xfrm>
            <a:off x="6394138" y="2065601"/>
            <a:ext cx="80950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8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weeks</a:t>
            </a:r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219925CD-7CD3-4808-B4F5-2D335ADDDDE2}"/>
              </a:ext>
            </a:extLst>
          </p:cNvPr>
          <p:cNvSpPr txBox="1"/>
          <p:nvPr/>
        </p:nvSpPr>
        <p:spPr>
          <a:xfrm>
            <a:off x="4986465" y="2208915"/>
            <a:ext cx="11547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4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weeks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(3 PCB + 1 Assembly &amp; S</a:t>
            </a:r>
            <a:r>
              <a:rPr lang="en-US" altLang="zh-CN" sz="700" dirty="0" err="1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oftware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30" name="TextBox 22">
            <a:extLst>
              <a:ext uri="{FF2B5EF4-FFF2-40B4-BE49-F238E27FC236}">
                <a16:creationId xmlns:a16="http://schemas.microsoft.com/office/drawing/2014/main" id="{B4B3687B-5DDD-4B13-B23C-8C5C505D09BB}"/>
              </a:ext>
            </a:extLst>
          </p:cNvPr>
          <p:cNvSpPr txBox="1"/>
          <p:nvPr/>
        </p:nvSpPr>
        <p:spPr>
          <a:xfrm>
            <a:off x="9435420" y="1588588"/>
            <a:ext cx="80950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4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weeks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EA433AB-F833-4F43-BCF0-F355E6B2E78D}"/>
              </a:ext>
            </a:extLst>
          </p:cNvPr>
          <p:cNvCxnSpPr/>
          <p:nvPr/>
        </p:nvCxnSpPr>
        <p:spPr>
          <a:xfrm>
            <a:off x="9446971" y="59862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Star: 5 Points 551">
            <a:extLst>
              <a:ext uri="{FF2B5EF4-FFF2-40B4-BE49-F238E27FC236}">
                <a16:creationId xmlns:a16="http://schemas.microsoft.com/office/drawing/2014/main" id="{550DDFD1-CDEB-4E7E-9EB9-986A3C6707F4}"/>
              </a:ext>
            </a:extLst>
          </p:cNvPr>
          <p:cNvSpPr/>
          <p:nvPr/>
        </p:nvSpPr>
        <p:spPr>
          <a:xfrm>
            <a:off x="6826560" y="12682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5" name="Star: 5 Points 551">
            <a:extLst>
              <a:ext uri="{FF2B5EF4-FFF2-40B4-BE49-F238E27FC236}">
                <a16:creationId xmlns:a16="http://schemas.microsoft.com/office/drawing/2014/main" id="{A65D383A-2D7C-4126-9A9E-1F037AB84182}"/>
              </a:ext>
            </a:extLst>
          </p:cNvPr>
          <p:cNvSpPr/>
          <p:nvPr/>
        </p:nvSpPr>
        <p:spPr>
          <a:xfrm>
            <a:off x="7687849" y="12517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6" name="Left Brace 135">
            <a:extLst>
              <a:ext uri="{FF2B5EF4-FFF2-40B4-BE49-F238E27FC236}">
                <a16:creationId xmlns:a16="http://schemas.microsoft.com/office/drawing/2014/main" id="{2504ECA5-39C0-4FF7-AAEB-68547104FFE8}"/>
              </a:ext>
            </a:extLst>
          </p:cNvPr>
          <p:cNvSpPr/>
          <p:nvPr/>
        </p:nvSpPr>
        <p:spPr>
          <a:xfrm rot="16200000" flipH="1">
            <a:off x="9840909" y="1362279"/>
            <a:ext cx="138710" cy="92005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7" name="Left Brace 136">
            <a:extLst>
              <a:ext uri="{FF2B5EF4-FFF2-40B4-BE49-F238E27FC236}">
                <a16:creationId xmlns:a16="http://schemas.microsoft.com/office/drawing/2014/main" id="{95DCA200-3868-4250-A17A-34E3A380FD9F}"/>
              </a:ext>
            </a:extLst>
          </p:cNvPr>
          <p:cNvSpPr/>
          <p:nvPr/>
        </p:nvSpPr>
        <p:spPr>
          <a:xfrm rot="16200000" flipH="1">
            <a:off x="10854810" y="1279994"/>
            <a:ext cx="145824" cy="109174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B4E225C3-1BDC-49DD-B142-4C059F352521}"/>
              </a:ext>
            </a:extLst>
          </p:cNvPr>
          <p:cNvSpPr txBox="1"/>
          <p:nvPr/>
        </p:nvSpPr>
        <p:spPr>
          <a:xfrm>
            <a:off x="10466060" y="1588163"/>
            <a:ext cx="80950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 weeks</a:t>
            </a:r>
          </a:p>
        </p:txBody>
      </p:sp>
      <p:sp>
        <p:nvSpPr>
          <p:cNvPr id="139" name="Star: 5 Points 551">
            <a:extLst>
              <a:ext uri="{FF2B5EF4-FFF2-40B4-BE49-F238E27FC236}">
                <a16:creationId xmlns:a16="http://schemas.microsoft.com/office/drawing/2014/main" id="{E8B1DA1E-3BDE-4463-8D79-F1FA8B6A4018}"/>
              </a:ext>
            </a:extLst>
          </p:cNvPr>
          <p:cNvSpPr/>
          <p:nvPr/>
        </p:nvSpPr>
        <p:spPr>
          <a:xfrm>
            <a:off x="6924092" y="488352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0" name="Star: 5 Points 551">
            <a:extLst>
              <a:ext uri="{FF2B5EF4-FFF2-40B4-BE49-F238E27FC236}">
                <a16:creationId xmlns:a16="http://schemas.microsoft.com/office/drawing/2014/main" id="{0F082D70-7754-4B7E-8A1E-AB8BC7A9F9AD}"/>
              </a:ext>
            </a:extLst>
          </p:cNvPr>
          <p:cNvSpPr/>
          <p:nvPr/>
        </p:nvSpPr>
        <p:spPr>
          <a:xfrm>
            <a:off x="8581371" y="488352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Star: 5 Points 551">
            <a:extLst>
              <a:ext uri="{FF2B5EF4-FFF2-40B4-BE49-F238E27FC236}">
                <a16:creationId xmlns:a16="http://schemas.microsoft.com/office/drawing/2014/main" id="{8C0CBACF-4E4B-4294-9E56-8C6C84AEF585}"/>
              </a:ext>
            </a:extLst>
          </p:cNvPr>
          <p:cNvSpPr/>
          <p:nvPr/>
        </p:nvSpPr>
        <p:spPr>
          <a:xfrm>
            <a:off x="5295268" y="490186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2" name="Star: 5 Points 551">
            <a:extLst>
              <a:ext uri="{FF2B5EF4-FFF2-40B4-BE49-F238E27FC236}">
                <a16:creationId xmlns:a16="http://schemas.microsoft.com/office/drawing/2014/main" id="{904DD95B-401B-40BC-8621-F6521A3E56A7}"/>
              </a:ext>
            </a:extLst>
          </p:cNvPr>
          <p:cNvSpPr/>
          <p:nvPr/>
        </p:nvSpPr>
        <p:spPr>
          <a:xfrm>
            <a:off x="2582307" y="489213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3" name="Star: 5 Points 551">
            <a:extLst>
              <a:ext uri="{FF2B5EF4-FFF2-40B4-BE49-F238E27FC236}">
                <a16:creationId xmlns:a16="http://schemas.microsoft.com/office/drawing/2014/main" id="{7B25D570-22D1-46E7-AD5E-CD8AAC9D566D}"/>
              </a:ext>
            </a:extLst>
          </p:cNvPr>
          <p:cNvSpPr/>
          <p:nvPr/>
        </p:nvSpPr>
        <p:spPr>
          <a:xfrm>
            <a:off x="1275483" y="490186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39EF8D-7A87-4E2E-A2DB-E519A1EE695D}"/>
              </a:ext>
            </a:extLst>
          </p:cNvPr>
          <p:cNvSpPr/>
          <p:nvPr/>
        </p:nvSpPr>
        <p:spPr>
          <a:xfrm>
            <a:off x="27780" y="673417"/>
            <a:ext cx="11951938" cy="305205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49069-C15A-4FAA-A491-1487E93C162A}"/>
              </a:ext>
            </a:extLst>
          </p:cNvPr>
          <p:cNvSpPr txBox="1"/>
          <p:nvPr/>
        </p:nvSpPr>
        <p:spPr>
          <a:xfrm>
            <a:off x="10384743" y="3045633"/>
            <a:ext cx="154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we are talking now!</a:t>
            </a:r>
          </a:p>
        </p:txBody>
      </p:sp>
    </p:spTree>
    <p:extLst>
      <p:ext uri="{BB962C8B-B14F-4D97-AF65-F5344CB8AC3E}">
        <p14:creationId xmlns:p14="http://schemas.microsoft.com/office/powerpoint/2010/main" val="1670510383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E99F0E-535F-4633-BF56-2A1BCEA9BB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29428</TotalTime>
  <Words>1319</Words>
  <Application>Microsoft Office PowerPoint</Application>
  <PresentationFormat>Widescreen</PresentationFormat>
  <Paragraphs>498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U6XX IVI Timing and Enablers</vt:lpstr>
      <vt:lpstr>U6XX Background &amp; Recap  </vt:lpstr>
      <vt:lpstr>U611 MCA SW Release Plan @09/28</vt:lpstr>
      <vt:lpstr>U625 MCA SW Release Plan @09/28</vt:lpstr>
      <vt:lpstr>SYNC+ 3.0 Critical Path: New/Modified IVI Platform &amp; New UE/UI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617</cp:revision>
  <cp:lastPrinted>2019-07-19T08:55:20Z</cp:lastPrinted>
  <dcterms:created xsi:type="dcterms:W3CDTF">2019-07-11T00:48:49Z</dcterms:created>
  <dcterms:modified xsi:type="dcterms:W3CDTF">2021-09-29T03:19:12Z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