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84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9"/>
    <p:restoredTop sz="93818"/>
  </p:normalViewPr>
  <p:slideViewPr>
    <p:cSldViewPr>
      <p:cViewPr>
        <p:scale>
          <a:sx n="131" d="100"/>
          <a:sy n="131" d="100"/>
        </p:scale>
        <p:origin x="2680" y="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02FDB6E-B14A-4E46-B024-300B3E714A47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C15700-8472-4ED9-8187-C9F5CA072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7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2688" y="696913"/>
            <a:ext cx="4645025" cy="3482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D47452A-48E4-43EC-8D74-919F950E3E64}" type="slidenum">
              <a:rPr lang="de-DE" smtClean="0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086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ggest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166690" y="584205"/>
            <a:ext cx="8811057" cy="446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10" tIns="38405" rIns="76810" bIns="38405">
            <a:spAutoFit/>
          </a:bodyPr>
          <a:lstStyle>
            <a:lvl1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defTabSz="768096">
              <a:spcBef>
                <a:spcPct val="20000"/>
              </a:spcBef>
            </a:pPr>
            <a:r>
              <a:rPr lang="en-US" altLang="en-US" sz="1500" u="sng" dirty="0">
                <a:solidFill>
                  <a:prstClr val="black"/>
                </a:solidFill>
                <a:sym typeface="Helvetica Light"/>
              </a:rPr>
              <a:t>Strategy Paper Outline Template: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State the Desired Outcome/Agreements Requested up front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Provide Background/Current State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Customer Needs (including regional differences)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Existing Strategy (if available)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Engineering Targets (Specifications/PALS/DNA, etc.)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Competitive Environment (Other OEM’s, other 3rd party systems – including “brought in”)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Business Health (profits and trends)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Existing Business Commitments/Timing </a:t>
            </a:r>
          </a:p>
          <a:p>
            <a:pPr lvl="1"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System Interactions – how does this system impact others/what synergies/conflicts exist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Establish Criteria for evaluation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Establish Alternatives for consideration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Provide Analysis and Commentary – including risks and robustness assessment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Identify Gaps between Strategy and Capability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Make Recommendations (possibly including revisions to the strategy)</a:t>
            </a:r>
          </a:p>
          <a:p>
            <a:pPr defTabSz="768096">
              <a:spcBef>
                <a:spcPct val="20000"/>
              </a:spcBef>
              <a:buFontTx/>
              <a:buChar char="•"/>
            </a:pPr>
            <a:r>
              <a:rPr lang="en-US" altLang="en-US" sz="1500" dirty="0">
                <a:solidFill>
                  <a:prstClr val="black"/>
                </a:solidFill>
                <a:sym typeface="Helvetica Light"/>
              </a:rPr>
              <a:t>Outline Next Steps</a:t>
            </a:r>
          </a:p>
        </p:txBody>
      </p:sp>
    </p:spTree>
    <p:extLst>
      <p:ext uri="{BB962C8B-B14F-4D97-AF65-F5344CB8AC3E}">
        <p14:creationId xmlns:p14="http://schemas.microsoft.com/office/powerpoint/2010/main" val="25141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7"/>
            <a:ext cx="8229600" cy="4952999"/>
          </a:xfrm>
          <a:prstGeom prst="rect">
            <a:avLst/>
          </a:prstGeom>
        </p:spPr>
        <p:txBody>
          <a:bodyPr vert="eaVert" lIns="76810" tIns="38405" rIns="76810" bIns="384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5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914400"/>
            <a:ext cx="22098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914400"/>
            <a:ext cx="6477000" cy="5334000"/>
          </a:xfrm>
          <a:prstGeom prst="rect">
            <a:avLst/>
          </a:prstGeom>
        </p:spPr>
        <p:txBody>
          <a:bodyPr vert="eaVert" lIns="76810" tIns="38405" rIns="76810" bIns="38405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03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312" y="989019"/>
            <a:ext cx="8229600" cy="4860924"/>
          </a:xfrm>
        </p:spPr>
        <p:txBody>
          <a:bodyPr lIns="76810" tIns="38405" rIns="76810" bIns="384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lIns="76810" tIns="38405" rIns="76810" bIns="38405"/>
          <a:lstStyle>
            <a:lvl1pPr>
              <a:defRPr/>
            </a:lvl1pPr>
          </a:lstStyle>
          <a:p>
            <a:pPr defTabSz="768096">
              <a:defRPr/>
            </a:pPr>
            <a:fld id="{74B2747B-C8FF-4C77-B85A-BD5B3562858C}" type="slidenum">
              <a:rPr lang="en-US" sz="1500" smtClean="0">
                <a:solidFill>
                  <a:prstClr val="black"/>
                </a:solidFill>
                <a:sym typeface="Helvetica Light"/>
              </a:rPr>
              <a:pPr defTabSz="768096">
                <a:defRPr/>
              </a:pPr>
              <a:t>‹#›</a:t>
            </a:fld>
            <a:endParaRPr lang="en-US" sz="1500" dirty="0">
              <a:solidFill>
                <a:prstClr val="black"/>
              </a:solidFill>
              <a:sym typeface="Helvetica Light"/>
            </a:endParaRP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2"/>
          </p:nvPr>
        </p:nvSpPr>
        <p:spPr/>
        <p:txBody>
          <a:bodyPr lIns="76810" tIns="38405" rIns="76810" bIns="38405"/>
          <a:lstStyle>
            <a:lvl1pPr>
              <a:defRPr/>
            </a:lvl1pPr>
          </a:lstStyle>
          <a:p>
            <a:pPr defTabSz="768096">
              <a:defRPr/>
            </a:pPr>
            <a:fld id="{AD7ACB23-7AD1-4B3D-A35D-085591BFC93A}" type="datetime1">
              <a:rPr lang="de-DE" sz="1500" smtClean="0">
                <a:solidFill>
                  <a:prstClr val="black"/>
                </a:solidFill>
                <a:sym typeface="Helvetica Light"/>
              </a:rPr>
              <a:pPr defTabSz="768096">
                <a:defRPr/>
              </a:pPr>
              <a:t>09.04.18</a:t>
            </a:fld>
            <a:endParaRPr lang="en-US" sz="1500" dirty="0">
              <a:solidFill>
                <a:prstClr val="black"/>
              </a:solidFill>
              <a:sym typeface="Helvetica Light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 lIns="76810" tIns="38405" rIns="76810" bIns="38405"/>
          <a:lstStyle>
            <a:lvl1pPr>
              <a:defRPr/>
            </a:lvl1pPr>
          </a:lstStyle>
          <a:p>
            <a:pPr defTabSz="768096">
              <a:defRPr/>
            </a:pPr>
            <a:r>
              <a:rPr lang="en-US" sz="1500">
                <a:solidFill>
                  <a:prstClr val="black"/>
                </a:solidFill>
                <a:sym typeface="Helvetica Light"/>
              </a:rPr>
              <a:t>FORD CONFIDENTIAL – Presentation title</a:t>
            </a:r>
            <a:endParaRPr lang="en-US" sz="1500" dirty="0">
              <a:solidFill>
                <a:prstClr val="black"/>
              </a:solidFill>
              <a:sym typeface="Helvetica Light"/>
            </a:endParaRPr>
          </a:p>
        </p:txBody>
      </p:sp>
      <p:pic>
        <p:nvPicPr>
          <p:cNvPr id="8" name="Picture 4" descr="FGBR_12GoFurther_4C_VtHt_R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2" y="6037268"/>
            <a:ext cx="9286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957820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bump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250888"/>
            <a:ext cx="8229600" cy="334962"/>
          </a:xfrm>
        </p:spPr>
        <p:txBody>
          <a:bodyPr anchor="t">
            <a:noAutofit/>
          </a:bodyPr>
          <a:lstStyle>
            <a:lvl1pPr algn="l">
              <a:defRPr sz="2000" b="1" i="1" baseline="0"/>
            </a:lvl1pPr>
          </a:lstStyle>
          <a:p>
            <a:r>
              <a:rPr lang="en-US" dirty="0"/>
              <a:t>ENTER A TITLE HERE – USE ALL UPPERCASE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4876800"/>
          </a:xfrm>
          <a:prstGeom prst="rect">
            <a:avLst/>
          </a:prstGeom>
        </p:spPr>
        <p:txBody>
          <a:bodyPr lIns="76798" tIns="38399" rIns="76798" bIns="38399">
            <a:normAutofit/>
          </a:bodyPr>
          <a:lstStyle>
            <a:lvl1pPr>
              <a:spcBef>
                <a:spcPts val="0"/>
              </a:spcBef>
              <a:defRPr sz="2400"/>
            </a:lvl1pPr>
            <a:lvl2pPr>
              <a:spcBef>
                <a:spcPts val="0"/>
              </a:spcBef>
              <a:defRPr sz="20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6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7"/>
            <a:ext cx="2133600" cy="365125"/>
          </a:xfrm>
          <a:prstGeom prst="rect">
            <a:avLst/>
          </a:prstGeom>
        </p:spPr>
        <p:txBody>
          <a:bodyPr lIns="76798" tIns="38399" rIns="76798" bIns="38399"/>
          <a:lstStyle/>
          <a:p>
            <a:pPr algn="ctr" defTabSz="346695" hangingPunct="0"/>
            <a:fld id="{FDB0E80E-B257-4F19-936F-C6BDDA27E247}" type="datetime1">
              <a:rPr lang="en-US" sz="2100" kern="0">
                <a:solidFill>
                  <a:prstClr val="black">
                    <a:tint val="75000"/>
                  </a:prstClr>
                </a:solidFill>
                <a:latin typeface="Helvetica Light"/>
                <a:sym typeface="Helvetica Light"/>
              </a:rPr>
              <a:pPr algn="ctr" defTabSz="346695" hangingPunct="0"/>
              <a:t>4/9/18</a:t>
            </a:fld>
            <a:endParaRPr lang="en-US" sz="2100" kern="0" dirty="0">
              <a:solidFill>
                <a:prstClr val="black">
                  <a:tint val="75000"/>
                </a:prstClr>
              </a:solidFill>
              <a:latin typeface="Helvetica Light"/>
              <a:sym typeface="Helvetica Ligh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</p:spPr>
        <p:txBody>
          <a:bodyPr lIns="76798" tIns="38399" rIns="76798" bIns="38399"/>
          <a:lstStyle/>
          <a:p>
            <a:pPr algn="ctr" defTabSz="346695" hangingPunct="0"/>
            <a:endParaRPr lang="en-US" sz="2100" kern="0" dirty="0">
              <a:solidFill>
                <a:prstClr val="black">
                  <a:tint val="75000"/>
                </a:prstClr>
              </a:solidFill>
              <a:latin typeface="Helvetica Light"/>
              <a:sym typeface="Helvetica Ligh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 lIns="76798" tIns="38399" rIns="76798" bIns="38399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ctr" defTabSz="346695" hangingPunct="0"/>
            <a:fld id="{89BAE92D-8023-4DE5-A55E-4EBA521D1A61}" type="slidenum">
              <a:rPr lang="en-US" sz="2100" kern="0" smtClean="0">
                <a:solidFill>
                  <a:prstClr val="black"/>
                </a:solidFill>
                <a:sym typeface="Helvetica Light"/>
              </a:rPr>
              <a:pPr algn="ctr" defTabSz="346695" hangingPunct="0"/>
              <a:t>‹#›</a:t>
            </a:fld>
            <a:endParaRPr lang="en-US" sz="2100" kern="0" dirty="0">
              <a:solidFill>
                <a:prstClr val="black"/>
              </a:solidFill>
              <a:sym typeface="Helvetica Light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392115" y="5759450"/>
            <a:ext cx="8359775" cy="641350"/>
          </a:xfrm>
          <a:prstGeom prst="roundRect">
            <a:avLst/>
          </a:prstGeom>
          <a:solidFill>
            <a:srgbClr val="003399"/>
          </a:solidFill>
          <a:ln w="28575" algn="ctr">
            <a:solidFill>
              <a:schemeClr val="tx2">
                <a:lumMod val="7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267" tIns="45631" rIns="91267" bIns="45631" rtlCol="0" anchor="ctr">
            <a:noAutofit/>
          </a:bodyPr>
          <a:lstStyle>
            <a:lvl1pPr marL="342870" indent="-342870" algn="ctr">
              <a:buNone/>
              <a:defRPr lang="en-US" sz="2000" b="1" dirty="0" smtClean="0">
                <a:solidFill>
                  <a:schemeClr val="bg1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</a:pPr>
            <a:r>
              <a:rPr lang="en-US" dirty="0"/>
              <a:t>Click To Enter The Bumper Text, Using Capital 1st Letters, No Period</a:t>
            </a:r>
          </a:p>
        </p:txBody>
      </p:sp>
    </p:spTree>
    <p:extLst>
      <p:ext uri="{BB962C8B-B14F-4D97-AF65-F5344CB8AC3E}">
        <p14:creationId xmlns:p14="http://schemas.microsoft.com/office/powerpoint/2010/main" val="4019865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9" y="1903237"/>
            <a:ext cx="8229601" cy="1488558"/>
          </a:xfrm>
          <a:prstGeom prst="rect">
            <a:avLst/>
          </a:prstGeom>
        </p:spPr>
        <p:txBody>
          <a:bodyPr lIns="91426" tIns="45713" rIns="91426" bIns="45713"/>
          <a:lstStyle>
            <a:lvl1pPr marL="0" indent="0" algn="ctr">
              <a:buNone/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3480" indent="-171422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2191" indent="-285708">
              <a:defRPr lang="en-US" sz="1600" kern="1200" dirty="0" smtClean="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479324" indent="-285708">
              <a:defRPr lang="en-US" sz="14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520" indent="-169835">
              <a:def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723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  <a:prstGeom prst="rect">
            <a:avLst/>
          </a:prstGeom>
        </p:spPr>
        <p:txBody>
          <a:bodyPr lIns="76810" tIns="38405" rIns="76810" bIns="38405" anchor="b"/>
          <a:lstStyle>
            <a:lvl1pPr marL="0" indent="0">
              <a:buNone/>
              <a:defRPr sz="1700"/>
            </a:lvl1pPr>
            <a:lvl2pPr marL="384039" indent="0">
              <a:buNone/>
              <a:defRPr sz="1500"/>
            </a:lvl2pPr>
            <a:lvl3pPr marL="768077" indent="0">
              <a:buNone/>
              <a:defRPr sz="1300"/>
            </a:lvl3pPr>
            <a:lvl4pPr marL="1152115" indent="0">
              <a:buNone/>
              <a:defRPr sz="1200"/>
            </a:lvl4pPr>
            <a:lvl5pPr marL="1536153" indent="0">
              <a:buNone/>
              <a:defRPr sz="1200"/>
            </a:lvl5pPr>
            <a:lvl6pPr marL="1920192" indent="0">
              <a:buNone/>
              <a:defRPr sz="1200"/>
            </a:lvl6pPr>
            <a:lvl7pPr marL="2304230" indent="0">
              <a:buNone/>
              <a:defRPr sz="1200"/>
            </a:lvl7pPr>
            <a:lvl8pPr marL="2688269" indent="0">
              <a:buNone/>
              <a:defRPr sz="1200"/>
            </a:lvl8pPr>
            <a:lvl9pPr marL="307230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54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143439" y="914400"/>
            <a:ext cx="8848165" cy="4648200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143438" y="5638800"/>
            <a:ext cx="8848165" cy="838200"/>
          </a:xfrm>
          <a:prstGeom prst="roundRect">
            <a:avLst>
              <a:gd name="adj" fmla="val 1115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38405" tIns="38405" rIns="38405" bIns="38405" numCol="1" rtlCol="0" anchor="t" anchorCtr="0" compatLnSpc="1">
            <a:prstTxWarp prst="textNoShape">
              <a:avLst/>
            </a:prstTxWarp>
          </a:bodyPr>
          <a:lstStyle/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96666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433" y="914400"/>
            <a:ext cx="4343400" cy="4419600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639233" y="914400"/>
            <a:ext cx="4343400" cy="4419600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143438" y="5638800"/>
            <a:ext cx="8848165" cy="838200"/>
          </a:xfrm>
          <a:prstGeom prst="roundRect">
            <a:avLst>
              <a:gd name="adj" fmla="val 1115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38405" tIns="38405" rIns="38405" bIns="38405" numCol="1" rtlCol="0" anchor="t" anchorCtr="0" compatLnSpc="1">
            <a:prstTxWarp prst="textNoShape">
              <a:avLst/>
            </a:prstTxWarp>
          </a:bodyPr>
          <a:lstStyle/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28401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2"/>
            <a:ext cx="4268878" cy="639763"/>
          </a:xfrm>
          <a:prstGeom prst="rect">
            <a:avLst/>
          </a:prstGeom>
        </p:spPr>
        <p:txBody>
          <a:bodyPr lIns="76810" tIns="38405" rIns="76810" bIns="38405" anchor="b"/>
          <a:lstStyle>
            <a:lvl1pPr marL="0" indent="0">
              <a:buNone/>
              <a:defRPr sz="1700" b="1"/>
            </a:lvl1pPr>
            <a:lvl2pPr marL="384039" indent="0">
              <a:buNone/>
              <a:defRPr sz="1700" b="1"/>
            </a:lvl2pPr>
            <a:lvl3pPr marL="768077" indent="0">
              <a:buNone/>
              <a:defRPr sz="1500" b="1"/>
            </a:lvl3pPr>
            <a:lvl4pPr marL="1152115" indent="0">
              <a:buNone/>
              <a:defRPr sz="1300" b="1"/>
            </a:lvl4pPr>
            <a:lvl5pPr marL="1536153" indent="0">
              <a:buNone/>
              <a:defRPr sz="1300" b="1"/>
            </a:lvl5pPr>
            <a:lvl6pPr marL="1920192" indent="0">
              <a:buNone/>
              <a:defRPr sz="1300" b="1"/>
            </a:lvl6pPr>
            <a:lvl7pPr marL="2304230" indent="0">
              <a:buNone/>
              <a:defRPr sz="1300" b="1"/>
            </a:lvl7pPr>
            <a:lvl8pPr marL="2688269" indent="0">
              <a:buNone/>
              <a:defRPr sz="1300" b="1"/>
            </a:lvl8pPr>
            <a:lvl9pPr marL="3072308" indent="0">
              <a:buNone/>
              <a:defRPr sz="13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914402"/>
            <a:ext cx="4270555" cy="639763"/>
          </a:xfrm>
          <a:prstGeom prst="rect">
            <a:avLst/>
          </a:prstGeom>
        </p:spPr>
        <p:txBody>
          <a:bodyPr lIns="76810" tIns="38405" rIns="76810" bIns="38405" anchor="b"/>
          <a:lstStyle>
            <a:lvl1pPr marL="0" indent="0">
              <a:buNone/>
              <a:defRPr sz="1700" b="1"/>
            </a:lvl1pPr>
            <a:lvl2pPr marL="384039" indent="0">
              <a:buNone/>
              <a:defRPr sz="1700" b="1"/>
            </a:lvl2pPr>
            <a:lvl3pPr marL="768077" indent="0">
              <a:buNone/>
              <a:defRPr sz="1500" b="1"/>
            </a:lvl3pPr>
            <a:lvl4pPr marL="1152115" indent="0">
              <a:buNone/>
              <a:defRPr sz="1300" b="1"/>
            </a:lvl4pPr>
            <a:lvl5pPr marL="1536153" indent="0">
              <a:buNone/>
              <a:defRPr sz="1300" b="1"/>
            </a:lvl5pPr>
            <a:lvl6pPr marL="1920192" indent="0">
              <a:buNone/>
              <a:defRPr sz="1300" b="1"/>
            </a:lvl6pPr>
            <a:lvl7pPr marL="2304230" indent="0">
              <a:buNone/>
              <a:defRPr sz="1300" b="1"/>
            </a:lvl7pPr>
            <a:lvl8pPr marL="2688269" indent="0">
              <a:buNone/>
              <a:defRPr sz="1300" b="1"/>
            </a:lvl8pPr>
            <a:lvl9pPr marL="3072308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" y="109098"/>
            <a:ext cx="7893050" cy="4363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152400" y="1554163"/>
            <a:ext cx="4267200" cy="4008439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645025" y="1566185"/>
            <a:ext cx="4267200" cy="3996419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ounded Rectangle 10"/>
          <p:cNvSpPr/>
          <p:nvPr userDrawn="1"/>
        </p:nvSpPr>
        <p:spPr bwMode="auto">
          <a:xfrm>
            <a:off x="143438" y="5638800"/>
            <a:ext cx="8848165" cy="838200"/>
          </a:xfrm>
          <a:prstGeom prst="roundRect">
            <a:avLst>
              <a:gd name="adj" fmla="val 1115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38405" tIns="38405" rIns="38405" bIns="38405" numCol="1" rtlCol="0" anchor="t" anchorCtr="0" compatLnSpc="1">
            <a:prstTxWarp prst="textNoShape">
              <a:avLst/>
            </a:prstTxWarp>
          </a:bodyPr>
          <a:lstStyle/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7624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637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53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5" y="927102"/>
            <a:ext cx="3008313" cy="67310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5" y="1600205"/>
            <a:ext cx="3008313" cy="3962401"/>
          </a:xfrm>
          <a:prstGeom prst="rect">
            <a:avLst/>
          </a:prstGeom>
        </p:spPr>
        <p:txBody>
          <a:bodyPr lIns="76810" tIns="38405" rIns="76810" bIns="38405"/>
          <a:lstStyle>
            <a:lvl1pPr marL="0" indent="0">
              <a:buNone/>
              <a:defRPr sz="1200"/>
            </a:lvl1pPr>
            <a:lvl2pPr marL="384039" indent="0">
              <a:buNone/>
              <a:defRPr sz="1000"/>
            </a:lvl2pPr>
            <a:lvl3pPr marL="768077" indent="0">
              <a:buNone/>
              <a:defRPr sz="800"/>
            </a:lvl3pPr>
            <a:lvl4pPr marL="1152115" indent="0">
              <a:buNone/>
              <a:defRPr sz="800"/>
            </a:lvl4pPr>
            <a:lvl5pPr marL="1536153" indent="0">
              <a:buNone/>
              <a:defRPr sz="800"/>
            </a:lvl5pPr>
            <a:lvl6pPr marL="1920192" indent="0">
              <a:buNone/>
              <a:defRPr sz="800"/>
            </a:lvl6pPr>
            <a:lvl7pPr marL="2304230" indent="0">
              <a:buNone/>
              <a:defRPr sz="800"/>
            </a:lvl7pPr>
            <a:lvl8pPr marL="2688269" indent="0">
              <a:buNone/>
              <a:defRPr sz="800"/>
            </a:lvl8pPr>
            <a:lvl9pPr marL="307230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white">
          <a:xfrm>
            <a:off x="1" y="109098"/>
            <a:ext cx="7893050" cy="43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795" tIns="38397" rIns="76795" bIns="3839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146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293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44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586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768077"/>
            <a:r>
              <a:rPr lang="en-US" sz="1700" kern="0">
                <a:solidFill>
                  <a:prstClr val="black"/>
                </a:solidFill>
                <a:sym typeface="Helvetica Light"/>
              </a:rPr>
              <a:t>Click to edit Master title style</a:t>
            </a:r>
          </a:p>
        </p:txBody>
      </p:sp>
      <p:sp>
        <p:nvSpPr>
          <p:cNvPr id="7" name="Rounded Rectangle 6"/>
          <p:cNvSpPr/>
          <p:nvPr userDrawn="1"/>
        </p:nvSpPr>
        <p:spPr bwMode="auto">
          <a:xfrm>
            <a:off x="143438" y="5638800"/>
            <a:ext cx="8848165" cy="838200"/>
          </a:xfrm>
          <a:prstGeom prst="roundRect">
            <a:avLst>
              <a:gd name="adj" fmla="val 11152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38405" tIns="38405" rIns="38405" bIns="38405" numCol="1" rtlCol="0" anchor="t" anchorCtr="0" compatLnSpc="1">
            <a:prstTxWarp prst="textNoShape">
              <a:avLst/>
            </a:prstTxWarp>
          </a:bodyPr>
          <a:lstStyle/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  <a:p>
            <a:pPr marL="144015" indent="-144015" defTabSz="768077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300" dirty="0">
                <a:solidFill>
                  <a:prstClr val="white"/>
                </a:solidFill>
                <a:sym typeface="Helvetica Light"/>
              </a:rPr>
              <a:t>Key Takeaway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3160715" y="914406"/>
            <a:ext cx="5446712" cy="4648201"/>
          </a:xfrm>
          <a:prstGeom prst="rect">
            <a:avLst/>
          </a:prstGeom>
        </p:spPr>
        <p:txBody>
          <a:bodyPr lIns="76810" tIns="38405" rIns="76810" bIns="38405"/>
          <a:lstStyle>
            <a:lvl1pPr marL="194686" indent="-194686">
              <a:defRPr sz="1700"/>
            </a:lvl1pPr>
            <a:lvl2pPr marL="476048" indent="-184018">
              <a:buSzPct val="70000"/>
              <a:buFont typeface="Arial" panose="020B0604020202020204" pitchFamily="34" charset="0"/>
              <a:buChar char="○"/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61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76810" tIns="38405" rIns="76810" bIns="38405"/>
          <a:lstStyle>
            <a:lvl1pPr marL="0" indent="0">
              <a:buNone/>
              <a:defRPr sz="2700"/>
            </a:lvl1pPr>
            <a:lvl2pPr marL="384039" indent="0">
              <a:buNone/>
              <a:defRPr sz="2400"/>
            </a:lvl2pPr>
            <a:lvl3pPr marL="768077" indent="0">
              <a:buNone/>
              <a:defRPr sz="2000"/>
            </a:lvl3pPr>
            <a:lvl4pPr marL="1152115" indent="0">
              <a:buNone/>
              <a:defRPr sz="1700"/>
            </a:lvl4pPr>
            <a:lvl5pPr marL="1536153" indent="0">
              <a:buNone/>
              <a:defRPr sz="1700"/>
            </a:lvl5pPr>
            <a:lvl6pPr marL="1920192" indent="0">
              <a:buNone/>
              <a:defRPr sz="1700"/>
            </a:lvl6pPr>
            <a:lvl7pPr marL="2304230" indent="0">
              <a:buNone/>
              <a:defRPr sz="1700"/>
            </a:lvl7pPr>
            <a:lvl8pPr marL="2688269" indent="0">
              <a:buNone/>
              <a:defRPr sz="1700"/>
            </a:lvl8pPr>
            <a:lvl9pPr marL="3072308" indent="0">
              <a:buNone/>
              <a:defRPr sz="17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0"/>
            <a:ext cx="5486400" cy="804863"/>
          </a:xfrm>
          <a:prstGeom prst="rect">
            <a:avLst/>
          </a:prstGeom>
        </p:spPr>
        <p:txBody>
          <a:bodyPr lIns="76810" tIns="38405" rIns="76810" bIns="38405"/>
          <a:lstStyle>
            <a:lvl1pPr marL="0" indent="0">
              <a:buNone/>
              <a:defRPr sz="1200"/>
            </a:lvl1pPr>
            <a:lvl2pPr marL="384039" indent="0">
              <a:buNone/>
              <a:defRPr sz="1000"/>
            </a:lvl2pPr>
            <a:lvl3pPr marL="768077" indent="0">
              <a:buNone/>
              <a:defRPr sz="800"/>
            </a:lvl3pPr>
            <a:lvl4pPr marL="1152115" indent="0">
              <a:buNone/>
              <a:defRPr sz="800"/>
            </a:lvl4pPr>
            <a:lvl5pPr marL="1536153" indent="0">
              <a:buNone/>
              <a:defRPr sz="800"/>
            </a:lvl5pPr>
            <a:lvl6pPr marL="1920192" indent="0">
              <a:buNone/>
              <a:defRPr sz="800"/>
            </a:lvl6pPr>
            <a:lvl7pPr marL="2304230" indent="0">
              <a:buNone/>
              <a:defRPr sz="800"/>
            </a:lvl7pPr>
            <a:lvl8pPr marL="2688269" indent="0">
              <a:buNone/>
              <a:defRPr sz="800"/>
            </a:lvl8pPr>
            <a:lvl9pPr marL="3072308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 bwMode="white">
          <a:xfrm>
            <a:off x="1" y="109098"/>
            <a:ext cx="7893050" cy="43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795" tIns="38397" rIns="76795" bIns="38397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146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293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44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586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defTabSz="768077"/>
            <a:r>
              <a:rPr lang="en-US" sz="1700" kern="0">
                <a:solidFill>
                  <a:prstClr val="black"/>
                </a:solidFill>
                <a:sym typeface="Helvetica Light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42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/>
        </p:nvSpPr>
        <p:spPr bwMode="auto">
          <a:xfrm>
            <a:off x="-23810" y="528201"/>
            <a:ext cx="7796212" cy="109093"/>
          </a:xfrm>
          <a:prstGeom prst="rect">
            <a:avLst/>
          </a:prstGeom>
          <a:gradFill flip="none" rotWithShape="1">
            <a:gsLst>
              <a:gs pos="43000">
                <a:srgbClr val="00004B"/>
              </a:gs>
              <a:gs pos="1250">
                <a:srgbClr val="84ACEC">
                  <a:alpha val="7000"/>
                </a:srgbClr>
              </a:gs>
              <a:gs pos="24000">
                <a:srgbClr val="84ACEC"/>
              </a:gs>
              <a:gs pos="71000">
                <a:srgbClr val="00002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  <a:extLst/>
        </p:spPr>
        <p:txBody>
          <a:bodyPr wrap="none" lIns="76800" tIns="38401" rIns="76800" bIns="38401" anchor="ctr"/>
          <a:lstStyle/>
          <a:p>
            <a:pPr defTabSz="768096"/>
            <a:endParaRPr lang="de-DE" sz="1500">
              <a:solidFill>
                <a:srgbClr val="000000"/>
              </a:solidFill>
              <a:sym typeface="Helvetica Light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1588" y="6503988"/>
            <a:ext cx="9144000" cy="381000"/>
          </a:xfrm>
          <a:prstGeom prst="rect">
            <a:avLst/>
          </a:prstGeom>
          <a:solidFill>
            <a:srgbClr val="030F49"/>
          </a:solidFill>
          <a:ln>
            <a:noFill/>
          </a:ln>
          <a:effectLst/>
          <a:extLst/>
        </p:spPr>
        <p:txBody>
          <a:bodyPr wrap="none" lIns="76795" tIns="38397" rIns="76795" bIns="38397" anchor="ctr"/>
          <a:lstStyle/>
          <a:p>
            <a:pPr algn="r" defTabSz="768096"/>
            <a:endParaRPr lang="en-GB" sz="2000" dirty="0">
              <a:solidFill>
                <a:srgbClr val="000000"/>
              </a:solidFill>
              <a:latin typeface="Times New Roman" pitchFamily="18" charset="0"/>
              <a:sym typeface="Helvetica Light"/>
            </a:endParaRP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white">
          <a:xfrm>
            <a:off x="1" y="109098"/>
            <a:ext cx="7893050" cy="436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794" tIns="38397" rIns="76794" bIns="383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Box 14"/>
          <p:cNvSpPr txBox="1">
            <a:spLocks noChangeArrowheads="1"/>
          </p:cNvSpPr>
          <p:nvPr/>
        </p:nvSpPr>
        <p:spPr bwMode="auto">
          <a:xfrm>
            <a:off x="34931" y="6488118"/>
            <a:ext cx="4079869" cy="32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6800" tIns="38401" rIns="76800" bIns="38401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768096" eaLnBrk="1" hangingPunct="1">
              <a:defRPr/>
            </a:pPr>
            <a:r>
              <a:rPr lang="en-US" sz="800" b="0" dirty="0">
                <a:solidFill>
                  <a:srgbClr val="FFFFFF"/>
                </a:solidFill>
                <a:sym typeface="Helvetica Light"/>
              </a:rPr>
              <a:t>Global Product Planning and Strategy |  VCSE, Contact: M. Zebrowski-Rocheleau</a:t>
            </a:r>
          </a:p>
          <a:p>
            <a:pPr defTabSz="768096" eaLnBrk="1" hangingPunct="1">
              <a:defRPr/>
            </a:pPr>
            <a:r>
              <a:rPr lang="en-US" sz="800" b="0" dirty="0">
                <a:solidFill>
                  <a:srgbClr val="FFFFFF"/>
                </a:solidFill>
                <a:sym typeface="Helvetica Light"/>
              </a:rPr>
              <a:t>GIS2 Classification: Ford Secret</a:t>
            </a:r>
          </a:p>
        </p:txBody>
      </p:sp>
      <p:sp>
        <p:nvSpPr>
          <p:cNvPr id="1030" name="Rectangle 15"/>
          <p:cNvSpPr>
            <a:spLocks noChangeArrowheads="1"/>
          </p:cNvSpPr>
          <p:nvPr/>
        </p:nvSpPr>
        <p:spPr bwMode="white">
          <a:xfrm>
            <a:off x="3505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795" tIns="38397" rIns="76795" bIns="38397" anchor="b"/>
          <a:lstStyle/>
          <a:p>
            <a:pPr algn="ctr" defTabSz="768096"/>
            <a:endParaRPr lang="en-US" sz="800" dirty="0">
              <a:solidFill>
                <a:srgbClr val="FFFFFF"/>
              </a:solidFill>
              <a:sym typeface="Helvetica Light"/>
            </a:endParaRPr>
          </a:p>
          <a:p>
            <a:pPr algn="ctr" defTabSz="768096"/>
            <a:fld id="{FCCD0EF8-3399-411D-B826-BAF5D021EA4B}" type="slidenum">
              <a:rPr lang="en-US" sz="800">
                <a:solidFill>
                  <a:srgbClr val="FFFFFF"/>
                </a:solidFill>
                <a:sym typeface="Helvetica Light"/>
              </a:rPr>
              <a:pPr algn="ctr" defTabSz="768096"/>
              <a:t>‹#›</a:t>
            </a:fld>
            <a:endParaRPr lang="en-US" sz="800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034" name="Text Box 23"/>
          <p:cNvSpPr txBox="1">
            <a:spLocks noChangeArrowheads="1"/>
          </p:cNvSpPr>
          <p:nvPr/>
        </p:nvSpPr>
        <p:spPr bwMode="auto">
          <a:xfrm>
            <a:off x="8494221" y="6571381"/>
            <a:ext cx="616765" cy="2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6800" tIns="38401" rIns="76800" bIns="38401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defTabSz="768096" eaLnBrk="1" hangingPunct="1">
              <a:defRPr/>
            </a:pPr>
            <a:fld id="{A681CF3C-5567-4426-A51D-D9FC1587A8A0}" type="datetime1">
              <a:rPr lang="en-US" sz="800" b="0" smtClean="0">
                <a:solidFill>
                  <a:srgbClr val="FFFFFF"/>
                </a:solidFill>
                <a:sym typeface="Helvetica Light"/>
              </a:rPr>
              <a:pPr algn="r" defTabSz="768096" eaLnBrk="1" hangingPunct="1">
                <a:defRPr/>
              </a:pPr>
              <a:t>4/9/18</a:t>
            </a:fld>
            <a:endParaRPr lang="en-US" sz="800" b="0" dirty="0">
              <a:solidFill>
                <a:srgbClr val="FFFFFF"/>
              </a:solidFill>
              <a:sym typeface="Helvetica 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24801" y="167552"/>
            <a:ext cx="1106488" cy="3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6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7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5pPr>
      <a:lvl6pPr marL="383993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6pPr>
      <a:lvl7pPr marL="767987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7pPr>
      <a:lvl8pPr marL="1151981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8pPr>
      <a:lvl9pPr marL="1535974" algn="r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87995" indent="-287995" algn="l" rtl="0" eaLnBrk="1" fontAlgn="base" hangingPunct="1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ea typeface="+mn-ea"/>
          <a:cs typeface="+mn-cs"/>
        </a:defRPr>
      </a:lvl1pPr>
      <a:lvl2pPr marL="623989" indent="-239996" algn="l" rtl="0" eaLnBrk="1" fontAlgn="base" hangingPunct="1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cs typeface="+mn-cs"/>
        </a:defRPr>
      </a:lvl2pPr>
      <a:lvl3pPr marL="959984" indent="-191997" algn="l" rtl="0" eaLnBrk="1" fontAlgn="base" hangingPunct="1">
        <a:spcBef>
          <a:spcPct val="20000"/>
        </a:spcBef>
        <a:spcAft>
          <a:spcPct val="0"/>
        </a:spcAft>
        <a:buChar char="•"/>
        <a:defRPr sz="1300">
          <a:solidFill>
            <a:schemeClr val="tx1"/>
          </a:solidFill>
          <a:latin typeface="+mn-lt"/>
          <a:cs typeface="+mn-cs"/>
        </a:defRPr>
      </a:lvl3pPr>
      <a:lvl4pPr marL="1343977" indent="-191997" algn="l" rtl="0" eaLnBrk="1" fontAlgn="base" hangingPunct="1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  <a:cs typeface="+mn-cs"/>
        </a:defRPr>
      </a:lvl4pPr>
      <a:lvl5pPr marL="1727970" indent="-191997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cs typeface="+mn-cs"/>
        </a:defRPr>
      </a:lvl5pPr>
      <a:lvl6pPr marL="2111965" indent="-191997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6pPr>
      <a:lvl7pPr marL="2495958" indent="-191997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7pPr>
      <a:lvl8pPr marL="2879951" indent="-191997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8pPr>
      <a:lvl9pPr marL="3263946" indent="-191997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993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987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981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974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9968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3960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7955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1948" algn="l" defTabSz="767987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1964B9-AD9A-FA49-9AF8-B1FD5F50CD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 r="2502"/>
          <a:stretch/>
        </p:blipFill>
        <p:spPr>
          <a:xfrm>
            <a:off x="4607217" y="2667000"/>
            <a:ext cx="4384383" cy="1688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B033DD-0248-5B49-95D5-7C90A89F64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9" t="13319" r="19958"/>
          <a:stretch/>
        </p:blipFill>
        <p:spPr>
          <a:xfrm>
            <a:off x="4911763" y="874736"/>
            <a:ext cx="3816631" cy="2020864"/>
          </a:xfrm>
          <a:prstGeom prst="rect">
            <a:avLst/>
          </a:prstGeom>
        </p:spPr>
      </p:pic>
      <p:sp>
        <p:nvSpPr>
          <p:cNvPr id="48" name="Rectangle 35"/>
          <p:cNvSpPr/>
          <p:nvPr/>
        </p:nvSpPr>
        <p:spPr bwMode="auto">
          <a:xfrm>
            <a:off x="76199" y="647700"/>
            <a:ext cx="4415091" cy="5898021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t" anchorCtr="0">
            <a:noAutofit/>
          </a:bodyPr>
          <a:lstStyle/>
          <a:p>
            <a:pPr marL="117450" defTabSz="914220"/>
            <a:endParaRPr lang="en-US" sz="1000" b="1" u="sng" dirty="0">
              <a:solidFill>
                <a:srgbClr val="000000"/>
              </a:solidFill>
              <a:sym typeface="Helvetica Light"/>
            </a:endParaRPr>
          </a:p>
          <a:p>
            <a:pPr marL="117450" defTabSz="914220"/>
            <a:r>
              <a:rPr lang="en-US" sz="1000" b="1" u="sng" dirty="0">
                <a:solidFill>
                  <a:srgbClr val="000000"/>
                </a:solidFill>
                <a:sym typeface="Helvetica Light"/>
              </a:rPr>
              <a:t>Customer Need</a:t>
            </a:r>
          </a:p>
          <a:p>
            <a:pPr marL="117450" defTabSz="914220"/>
            <a:r>
              <a:rPr lang="en-US" sz="1000" dirty="0">
                <a:sym typeface="Helvetica Light"/>
              </a:rPr>
              <a:t>Today, warnings appear with very limited information on the severity of the issue, the problem that triggered the warning, and what steps should be taken to resolve. When a warning is triggered, customers need to be easily linked to further education on the problem, as well as the possible solutions, explained in a very human way, in order to resolve. Customers need to feel both empowered and taken care of when vehicle problems arise.</a:t>
            </a:r>
            <a:endParaRPr lang="en-US" sz="1000" b="1" u="sng" dirty="0">
              <a:solidFill>
                <a:srgbClr val="000000"/>
              </a:solidFill>
              <a:sym typeface="Helvetica Light"/>
            </a:endParaRPr>
          </a:p>
          <a:p>
            <a:pPr marL="117450" defTabSz="914220"/>
            <a:endParaRPr lang="en-US" sz="1000" b="1" u="sng" dirty="0">
              <a:solidFill>
                <a:srgbClr val="000000"/>
              </a:solidFill>
              <a:sym typeface="Helvetica Light"/>
            </a:endParaRPr>
          </a:p>
          <a:p>
            <a:pPr marL="117450" defTabSz="914220"/>
            <a:endParaRPr lang="en-US" sz="1000" b="1" u="sng" dirty="0">
              <a:solidFill>
                <a:srgbClr val="000000"/>
              </a:solidFill>
              <a:sym typeface="Helvetica Light"/>
            </a:endParaRPr>
          </a:p>
          <a:p>
            <a:pPr marL="288900" indent="-171450" defTabSz="914220">
              <a:buFont typeface="Arial" panose="020B0604020202020204" pitchFamily="34" charset="0"/>
              <a:buChar char="•"/>
            </a:pPr>
            <a:r>
              <a:rPr lang="en-US" sz="1000" b="1" u="sng" dirty="0">
                <a:sym typeface="Helvetica Light"/>
              </a:rPr>
              <a:t>Pain Points</a:t>
            </a:r>
            <a:r>
              <a:rPr lang="en-US" sz="1000" b="1" dirty="0">
                <a:sym typeface="Helvetica Light"/>
              </a:rPr>
              <a:t>: </a:t>
            </a:r>
            <a:r>
              <a:rPr lang="en-US" sz="1000" dirty="0">
                <a:sym typeface="Helvetica Light"/>
              </a:rPr>
              <a:t>Many customers are unaware that the solutions to a number of warnings are already contained within the Owner’s Manual. For the warnings that do give the instruction to “See Manual”, there is no further direction for how/where to find the solution within the manual.</a:t>
            </a:r>
          </a:p>
          <a:p>
            <a:pPr marL="288900" indent="-171450" defTabSz="914220">
              <a:buFont typeface="Arial" panose="020B0604020202020204" pitchFamily="34" charset="0"/>
              <a:buChar char="•"/>
            </a:pPr>
            <a:endParaRPr lang="en-US" sz="1000" dirty="0">
              <a:sym typeface="Helvetica Light"/>
            </a:endParaRPr>
          </a:p>
          <a:p>
            <a:pPr marL="288900" indent="-171450" defTabSz="914220">
              <a:buFont typeface="Arial" panose="020B0604020202020204" pitchFamily="34" charset="0"/>
              <a:buChar char="•"/>
            </a:pPr>
            <a:r>
              <a:rPr lang="en-US" sz="1000" b="1" u="sng" dirty="0">
                <a:sym typeface="Helvetica Light"/>
              </a:rPr>
              <a:t>Passion Points</a:t>
            </a:r>
            <a:r>
              <a:rPr lang="en-US" sz="1000" b="1" dirty="0">
                <a:sym typeface="Helvetica Light"/>
              </a:rPr>
              <a:t>: </a:t>
            </a:r>
            <a:r>
              <a:rPr lang="en-US" sz="1000" dirty="0"/>
              <a:t>By providing a direct link, customers can be taken to the exact chapter/paragraph that contains the specific solution to the present warning. Surprise &amp; delight when offering to assist with vehicle problems in a helpful and considerate way. </a:t>
            </a:r>
          </a:p>
          <a:p>
            <a:pPr marL="288900" indent="-171450" defTabSz="914220">
              <a:buFont typeface="Arial" panose="020B0604020202020204" pitchFamily="34" charset="0"/>
              <a:buChar char="•"/>
            </a:pPr>
            <a:endParaRPr lang="en-US" sz="1000" b="1" dirty="0">
              <a:sym typeface="Helvetica Light"/>
            </a:endParaRPr>
          </a:p>
          <a:p>
            <a:pPr marL="288900" indent="-171450" defTabSz="914220">
              <a:buFont typeface="Arial" panose="020B0604020202020204" pitchFamily="34" charset="0"/>
              <a:buChar char="•"/>
            </a:pPr>
            <a:r>
              <a:rPr lang="en-US" sz="1000" b="1" u="sng" dirty="0">
                <a:sym typeface="Helvetica Light"/>
              </a:rPr>
              <a:t>Benefits</a:t>
            </a:r>
            <a:r>
              <a:rPr lang="en-US" sz="1000" b="1" dirty="0">
                <a:sym typeface="Helvetica Light"/>
              </a:rPr>
              <a:t>: </a:t>
            </a:r>
            <a:r>
              <a:rPr lang="en-US" sz="1000" dirty="0">
                <a:sym typeface="Helvetica Light"/>
              </a:rPr>
              <a:t>Bringing forward the Digital Owner’s Manual, and identifying it to customers as a valuable, educational resource. Additionally, “Considerate Prompts 2.0” utilizes, and links together, existing enablers: Warnings + Digital Owner’s Manual.</a:t>
            </a:r>
          </a:p>
          <a:p>
            <a:pPr marL="288900" indent="-171450" defTabSz="914220">
              <a:buFont typeface="Arial" panose="020B0604020202020204" pitchFamily="34" charset="0"/>
              <a:buChar char="•"/>
            </a:pPr>
            <a:endParaRPr lang="en-US" sz="1000" b="1" u="sng" dirty="0">
              <a:solidFill>
                <a:srgbClr val="000000"/>
              </a:solidFill>
              <a:sym typeface="Helvetica Light"/>
            </a:endParaRPr>
          </a:p>
          <a:p>
            <a:pPr marL="117450" defTabSz="914220"/>
            <a:r>
              <a:rPr lang="en-US" sz="1000" b="1" u="sng" dirty="0">
                <a:solidFill>
                  <a:srgbClr val="000000"/>
                </a:solidFill>
                <a:sym typeface="Helvetica Light"/>
              </a:rPr>
              <a:t>Who is the customer?</a:t>
            </a:r>
            <a:r>
              <a:rPr lang="en-US" sz="1000" b="1" dirty="0">
                <a:solidFill>
                  <a:srgbClr val="000000"/>
                </a:solidFill>
                <a:sym typeface="Helvetica Light"/>
              </a:rPr>
              <a:t>: </a:t>
            </a:r>
            <a:r>
              <a:rPr lang="en-US" sz="1000" dirty="0">
                <a:solidFill>
                  <a:srgbClr val="000000"/>
                </a:solidFill>
                <a:sym typeface="Helvetica Light"/>
              </a:rPr>
              <a:t>Ford &amp; Lincoln Customers </a:t>
            </a:r>
          </a:p>
          <a:p>
            <a:pPr marL="117450" defTabSz="914220"/>
            <a:endParaRPr lang="en-US" sz="1000" b="1" i="1" dirty="0">
              <a:solidFill>
                <a:srgbClr val="0070C0"/>
              </a:solidFill>
              <a:sym typeface="Helvetica Light"/>
            </a:endParaRPr>
          </a:p>
          <a:p>
            <a:pPr marL="117450" defTabSz="914220"/>
            <a:r>
              <a:rPr lang="en-US" sz="1000" b="1" u="sng" dirty="0">
                <a:solidFill>
                  <a:srgbClr val="000000"/>
                </a:solidFill>
                <a:sym typeface="Helvetica Light"/>
              </a:rPr>
              <a:t>Potential Target Markets / Vehicles</a:t>
            </a:r>
            <a:r>
              <a:rPr lang="en-US" sz="1000" b="1" dirty="0">
                <a:solidFill>
                  <a:srgbClr val="000000"/>
                </a:solidFill>
                <a:sym typeface="Helvetica Light"/>
              </a:rPr>
              <a:t>: </a:t>
            </a:r>
            <a:r>
              <a:rPr lang="en-US" sz="1000" dirty="0">
                <a:solidFill>
                  <a:srgbClr val="000000"/>
                </a:solidFill>
                <a:sym typeface="Helvetica Light"/>
              </a:rPr>
              <a:t>Vehicles with Digital Owner’s Manual</a:t>
            </a:r>
            <a:endParaRPr lang="en-US" sz="1000" u="sng" dirty="0">
              <a:solidFill>
                <a:srgbClr val="000000"/>
              </a:solidFill>
              <a:sym typeface="Helvetica Light"/>
            </a:endParaRPr>
          </a:p>
          <a:p>
            <a:pPr marL="117450" defTabSz="914220"/>
            <a:endParaRPr lang="en-US" sz="1000" b="1" u="sng" dirty="0">
              <a:solidFill>
                <a:srgbClr val="000000"/>
              </a:solidFill>
              <a:sym typeface="Helvetica Light"/>
            </a:endParaRPr>
          </a:p>
          <a:p>
            <a:pPr marL="117450" defTabSz="914220"/>
            <a:r>
              <a:rPr lang="en-US" sz="1000" b="1" u="sng" dirty="0">
                <a:solidFill>
                  <a:srgbClr val="000000"/>
                </a:solidFill>
                <a:sym typeface="Helvetica Light"/>
              </a:rPr>
              <a:t>Business Opportunity</a:t>
            </a:r>
            <a:r>
              <a:rPr lang="en-US" sz="1000" b="1" dirty="0">
                <a:solidFill>
                  <a:srgbClr val="000000"/>
                </a:solidFill>
                <a:sym typeface="Helvetica Light"/>
              </a:rPr>
              <a:t>: </a:t>
            </a:r>
            <a:r>
              <a:rPr lang="en-US" sz="1000" dirty="0"/>
              <a:t>Potential to drive eco-system revenue by recommending Ford/Lincoln Dealerships for the problems requiring vehicle service to resolve. Customer satisfaction improvement: TBD. </a:t>
            </a:r>
            <a:endParaRPr lang="en-US" sz="1000" dirty="0">
              <a:solidFill>
                <a:srgbClr val="000000"/>
              </a:solidFill>
              <a:sym typeface="Helvetica Light"/>
            </a:endParaRPr>
          </a:p>
          <a:p>
            <a:pPr marL="117450" defTabSz="914220"/>
            <a:endParaRPr lang="en-US" sz="1000" b="1" u="sng" dirty="0">
              <a:solidFill>
                <a:srgbClr val="000000"/>
              </a:solidFill>
              <a:sym typeface="Helvetica Light"/>
            </a:endParaRPr>
          </a:p>
          <a:p>
            <a:pPr marL="117450" defTabSz="914220"/>
            <a:r>
              <a:rPr lang="en-US" sz="1000" b="1" u="sng" dirty="0">
                <a:solidFill>
                  <a:srgbClr val="000000"/>
                </a:solidFill>
                <a:sym typeface="Helvetica Light"/>
              </a:rPr>
              <a:t>Linked Needs / Features</a:t>
            </a:r>
            <a:r>
              <a:rPr lang="en-US" sz="1000" b="1" dirty="0">
                <a:solidFill>
                  <a:srgbClr val="000000"/>
                </a:solidFill>
                <a:sym typeface="Helvetica Light"/>
              </a:rPr>
              <a:t>: </a:t>
            </a:r>
            <a:r>
              <a:rPr lang="en-US" sz="1000" dirty="0">
                <a:sym typeface="Helvetica Light"/>
              </a:rPr>
              <a:t>“Considerate Prompts”, Digital Owner’s Manual</a:t>
            </a:r>
            <a:endParaRPr lang="en-US" sz="1000" u="sng" dirty="0">
              <a:sym typeface="Helvetica Light"/>
            </a:endParaRPr>
          </a:p>
        </p:txBody>
      </p:sp>
      <p:sp>
        <p:nvSpPr>
          <p:cNvPr id="50" name="Rectangle 37"/>
          <p:cNvSpPr/>
          <p:nvPr/>
        </p:nvSpPr>
        <p:spPr bwMode="auto">
          <a:xfrm>
            <a:off x="4627889" y="647700"/>
            <a:ext cx="4391169" cy="4152900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t" anchorCtr="0">
            <a:noAutofit/>
          </a:bodyPr>
          <a:lstStyle/>
          <a:p>
            <a:pPr marL="117450" defTabSz="914220"/>
            <a:r>
              <a:rPr lang="en-US" sz="1200" b="1" u="sng" dirty="0">
                <a:solidFill>
                  <a:srgbClr val="000000"/>
                </a:solidFill>
                <a:sym typeface="Helvetica Light"/>
              </a:rPr>
              <a:t>Story/ Sketch / Picture</a:t>
            </a: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2362200" y="2246"/>
            <a:ext cx="6078926" cy="402336"/>
          </a:xfrm>
          <a:prstGeom prst="rect">
            <a:avLst/>
          </a:prstGeom>
        </p:spPr>
        <p:txBody>
          <a:bodyPr lIns="91422" tIns="45711" rIns="91422" bIns="4571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ord CE Light" pitchFamily="2" charset="0"/>
              </a:defRPr>
            </a:lvl9pPr>
          </a:lstStyle>
          <a:p>
            <a:pPr algn="r" defTabSz="815549"/>
            <a:endParaRPr lang="en-US" sz="1600" b="1" dirty="0">
              <a:solidFill>
                <a:prstClr val="black"/>
              </a:solidFill>
              <a:sym typeface="Helvetica Light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26955" y="5689231"/>
            <a:ext cx="404622" cy="184666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square" lIns="0" tIns="0" rIns="0" bIns="0" rtlCol="0" anchor="ctr">
            <a:spAutoFit/>
          </a:bodyPr>
          <a:lstStyle/>
          <a:p>
            <a:pPr algn="ctr" defTabSz="914220"/>
            <a:endParaRPr lang="en-US" sz="1200" b="1" dirty="0">
              <a:solidFill>
                <a:srgbClr val="FFFFFF"/>
              </a:solidFill>
              <a:sym typeface="Helvetica Light"/>
            </a:endParaRPr>
          </a:p>
        </p:txBody>
      </p:sp>
      <p:sp>
        <p:nvSpPr>
          <p:cNvPr id="13" name="Rectangle 35"/>
          <p:cNvSpPr/>
          <p:nvPr/>
        </p:nvSpPr>
        <p:spPr bwMode="auto">
          <a:xfrm>
            <a:off x="76200" y="3363437"/>
            <a:ext cx="4426640" cy="3182284"/>
          </a:xfrm>
          <a:prstGeom prst="rect">
            <a:avLst/>
          </a:prstGeom>
          <a:noFill/>
          <a:ln w="15875" algn="ctr">
            <a:noFill/>
            <a:round/>
            <a:headEnd/>
            <a:tailEnd/>
          </a:ln>
        </p:spPr>
        <p:txBody>
          <a:bodyPr wrap="square" lIns="0" tIns="0" rIns="0" bIns="0" rtlCol="0" anchor="t" anchorCtr="0">
            <a:noAutofit/>
          </a:bodyPr>
          <a:lstStyle/>
          <a:p>
            <a:pPr marL="292042" indent="-174589" defTabSz="91422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FFFFFF">
                  <a:lumMod val="50000"/>
                </a:srgbClr>
              </a:solidFill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75" y="33298"/>
            <a:ext cx="6703001" cy="369314"/>
          </a:xfrm>
          <a:prstGeom prst="rect">
            <a:avLst/>
          </a:prstGeom>
          <a:noFill/>
        </p:spPr>
        <p:txBody>
          <a:bodyPr wrap="square" lIns="91422" tIns="45711" rIns="91422" bIns="45711" rtlCol="0" anchor="ctr">
            <a:spAutoFit/>
          </a:bodyPr>
          <a:lstStyle/>
          <a:p>
            <a:pPr defTabSz="91422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sym typeface="Helvetica Light"/>
              </a:rPr>
              <a:t>Considerate Prompts 2.0</a:t>
            </a:r>
          </a:p>
        </p:txBody>
      </p:sp>
      <p:sp>
        <p:nvSpPr>
          <p:cNvPr id="4" name="Rectangle 3"/>
          <p:cNvSpPr/>
          <p:nvPr/>
        </p:nvSpPr>
        <p:spPr>
          <a:xfrm>
            <a:off x="4631282" y="914400"/>
            <a:ext cx="4384382" cy="3414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algn="ctr"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algn="ctr"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algn="ctr"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algn="ctr"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algn="ctr"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algn="ctr"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  <a:p>
            <a:pPr algn="ctr" defTabSz="1218987">
              <a:lnSpc>
                <a:spcPts val="1300"/>
              </a:lnSpc>
            </a:pPr>
            <a:endParaRPr lang="en-US" sz="1000" b="1" dirty="0">
              <a:latin typeface="+mj-lt"/>
              <a:ea typeface="Ford Antenna Light" charset="0"/>
              <a:cs typeface="Ford Antenna Light" charset="0"/>
            </a:endParaRPr>
          </a:p>
        </p:txBody>
      </p:sp>
      <p:sp>
        <p:nvSpPr>
          <p:cNvPr id="10" name="Rectangle 36"/>
          <p:cNvSpPr/>
          <p:nvPr/>
        </p:nvSpPr>
        <p:spPr bwMode="auto">
          <a:xfrm>
            <a:off x="4624496" y="4800600"/>
            <a:ext cx="4391169" cy="1745121"/>
          </a:xfrm>
          <a:prstGeom prst="rect">
            <a:avLst/>
          </a:prstGeom>
          <a:noFill/>
          <a:ln w="1587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117453" defTabSz="914240"/>
            <a:r>
              <a:rPr lang="en-US" sz="1000" b="1" i="1" u="sng" dirty="0">
                <a:latin typeface="Arial" pitchFamily="34" charset="0"/>
                <a:cs typeface="Arial" pitchFamily="34" charset="0"/>
              </a:rPr>
              <a:t>Customer Need Champion:</a:t>
            </a:r>
            <a:r>
              <a:rPr lang="en-US" sz="1000" b="1" i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Geoff </a:t>
            </a:r>
            <a:r>
              <a:rPr lang="en-US" sz="1000" i="1" dirty="0" err="1">
                <a:latin typeface="Arial" pitchFamily="34" charset="0"/>
                <a:cs typeface="Arial" pitchFamily="34" charset="0"/>
              </a:rPr>
              <a:t>Turbiak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, Jayne Spence </a:t>
            </a:r>
          </a:p>
          <a:p>
            <a:pPr marL="117453" defTabSz="914240"/>
            <a:endParaRPr lang="en-US" sz="1000" b="1" i="1" u="sng" dirty="0">
              <a:latin typeface="Arial" pitchFamily="34" charset="0"/>
              <a:cs typeface="Arial" pitchFamily="34" charset="0"/>
            </a:endParaRPr>
          </a:p>
          <a:p>
            <a:pPr marL="117453" defTabSz="914240"/>
            <a:r>
              <a:rPr lang="en-US" sz="1000" b="1" i="1" u="sng" dirty="0">
                <a:latin typeface="Arial" pitchFamily="34" charset="0"/>
                <a:cs typeface="Arial" pitchFamily="34" charset="0"/>
              </a:rPr>
              <a:t>Solution Champion: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TBD – (CDSID, Phone #) (Innovation Roundtable Member added after submission to Roundtable)</a:t>
            </a:r>
          </a:p>
          <a:p>
            <a:pPr marL="117453" defTabSz="914240"/>
            <a:endParaRPr lang="en-US" sz="1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17453" defTabSz="914240"/>
            <a:r>
              <a:rPr lang="en-US" sz="1000" b="1" u="sng" dirty="0">
                <a:latin typeface="Arial" pitchFamily="34" charset="0"/>
                <a:cs typeface="Arial" pitchFamily="34" charset="0"/>
              </a:rPr>
              <a:t>Workstream Source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000" i="1" dirty="0">
                <a:latin typeface="Arial" pitchFamily="34" charset="0"/>
                <a:cs typeface="Arial" pitchFamily="34" charset="0"/>
              </a:rPr>
              <a:t>UX Infotainment &amp; Connectivity</a:t>
            </a:r>
            <a:endParaRPr lang="en-US" sz="1000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117453" defTabSz="914240"/>
            <a:endParaRPr lang="en-US" sz="1000" i="1" dirty="0">
              <a:latin typeface="Arial" pitchFamily="34" charset="0"/>
              <a:cs typeface="Arial" pitchFamily="34" charset="0"/>
            </a:endParaRPr>
          </a:p>
          <a:p>
            <a:pPr marL="117453" defTabSz="914240"/>
            <a:r>
              <a:rPr lang="en-US" sz="1000" b="1" i="1" u="sng" dirty="0">
                <a:latin typeface="Arial" pitchFamily="34" charset="0"/>
                <a:cs typeface="Arial" pitchFamily="34" charset="0"/>
              </a:rPr>
              <a:t>Additional Customer Insight materials Available: </a:t>
            </a:r>
            <a:endParaRPr lang="en-US" sz="10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D79324-A888-4545-A52B-E5D2D50E8CE2}"/>
              </a:ext>
            </a:extLst>
          </p:cNvPr>
          <p:cNvSpPr/>
          <p:nvPr/>
        </p:nvSpPr>
        <p:spPr>
          <a:xfrm>
            <a:off x="4627889" y="2476415"/>
            <a:ext cx="4391169" cy="246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>
              <a:lnSpc>
                <a:spcPts val="1300"/>
              </a:lnSpc>
            </a:pPr>
            <a:r>
              <a:rPr lang="en-US" sz="1000" b="1" dirty="0">
                <a:latin typeface="+mj-lt"/>
                <a:ea typeface="Ford Antenna Light" charset="0"/>
                <a:cs typeface="Ford Antenna Light" charset="0"/>
              </a:rPr>
              <a:t>Considerate Prompt (Linking to Digital Owner’s Manual)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7861C2-9A8D-F147-B007-4C46EFDA39A8}"/>
              </a:ext>
            </a:extLst>
          </p:cNvPr>
          <p:cNvSpPr/>
          <p:nvPr/>
        </p:nvSpPr>
        <p:spPr>
          <a:xfrm>
            <a:off x="4572000" y="4284972"/>
            <a:ext cx="4391169" cy="246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>
              <a:lnSpc>
                <a:spcPts val="1300"/>
              </a:lnSpc>
            </a:pPr>
            <a:r>
              <a:rPr lang="en-US" sz="1000" b="1" dirty="0">
                <a:latin typeface="+mj-lt"/>
                <a:ea typeface="Ford Antenna Light" charset="0"/>
                <a:cs typeface="Ford Antenna Light" charset="0"/>
              </a:rPr>
              <a:t>DOM solutions presented humanly</a:t>
            </a:r>
          </a:p>
        </p:txBody>
      </p:sp>
    </p:spTree>
    <p:extLst>
      <p:ext uri="{BB962C8B-B14F-4D97-AF65-F5344CB8AC3E}">
        <p14:creationId xmlns:p14="http://schemas.microsoft.com/office/powerpoint/2010/main" val="284752184"/>
      </p:ext>
    </p:extLst>
  </p:cSld>
  <p:clrMapOvr>
    <a:masterClrMapping/>
  </p:clrMapOvr>
</p:sld>
</file>

<file path=ppt/theme/theme1.xml><?xml version="1.0" encoding="utf-8"?>
<a:theme xmlns:a="http://schemas.openxmlformats.org/drawingml/2006/main" name="3_GPP&amp;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EC2129CD87449847AB0E9F365FCA7" ma:contentTypeVersion="3" ma:contentTypeDescription="Create a new document." ma:contentTypeScope="" ma:versionID="0e9649885f9284faa31d11deee6abd8e">
  <xsd:schema xmlns:xsd="http://www.w3.org/2001/XMLSchema" xmlns:xs="http://www.w3.org/2001/XMLSchema" xmlns:p="http://schemas.microsoft.com/office/2006/metadata/properties" xmlns:ns2="157136f9-c5ee-4643-995d-e9c09ac42d38" xmlns:ns3="9dab2c78-7873-427f-aed6-7a51baeac702" targetNamespace="http://schemas.microsoft.com/office/2006/metadata/properties" ma:root="true" ma:fieldsID="0e0cbb5f259b954a38d7456d4dbe3946" ns2:_="" ns3:_="">
    <xsd:import namespace="157136f9-c5ee-4643-995d-e9c09ac42d38"/>
    <xsd:import namespace="9dab2c78-7873-427f-aed6-7a51baeac7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Experience_x0020_Pillar" minOccurs="0"/>
                <xsd:element ref="ns3:Experience_x0020_Pilla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136f9-c5ee-4643-995d-e9c09ac42d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b2c78-7873-427f-aed6-7a51baeac702" elementFormDefault="qualified">
    <xsd:import namespace="http://schemas.microsoft.com/office/2006/documentManagement/types"/>
    <xsd:import namespace="http://schemas.microsoft.com/office/infopath/2007/PartnerControls"/>
    <xsd:element name="Experience_x0020_Pillar" ma:index="9" nillable="true" ma:displayName="Experience Pillar" ma:internalName="Experience_x0020_Pillar">
      <xsd:simpleType>
        <xsd:restriction base="dms:Text">
          <xsd:maxLength value="255"/>
        </xsd:restriction>
      </xsd:simpleType>
    </xsd:element>
    <xsd:element name="Experience_x0020_Pillars" ma:index="10" nillable="true" ma:displayName="Experience Pillars" ma:format="Dropdown" ma:internalName="Experience_x0020_Pillars">
      <xsd:simpleType>
        <xsd:restriction base="dms:Choice">
          <xsd:enumeration value="Ownership Experiences"/>
          <xsd:enumeration value="Journey Experiences"/>
          <xsd:enumeration value="Business Productivity"/>
          <xsd:enumeration value="Extension Experiences"/>
          <xsd:enumeration value="Foundation Experienc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xperience_x0020_Pillars xmlns="9dab2c78-7873-427f-aed6-7a51baeac702" xsi:nil="true"/>
    <Experience_x0020_Pillar xmlns="9dab2c78-7873-427f-aed6-7a51baeac702" xsi:nil="true"/>
  </documentManagement>
</p:properties>
</file>

<file path=customXml/itemProps1.xml><?xml version="1.0" encoding="utf-8"?>
<ds:datastoreItem xmlns:ds="http://schemas.openxmlformats.org/officeDocument/2006/customXml" ds:itemID="{327C114F-9BDB-4DC0-A87E-3CECE276DAE8}"/>
</file>

<file path=customXml/itemProps2.xml><?xml version="1.0" encoding="utf-8"?>
<ds:datastoreItem xmlns:ds="http://schemas.openxmlformats.org/officeDocument/2006/customXml" ds:itemID="{E006C3D7-9A50-473B-BC4C-C16D17D2EC56}"/>
</file>

<file path=customXml/itemProps3.xml><?xml version="1.0" encoding="utf-8"?>
<ds:datastoreItem xmlns:ds="http://schemas.openxmlformats.org/officeDocument/2006/customXml" ds:itemID="{5CCD6CF6-EB78-41C6-A2D5-D240DA623395}"/>
</file>

<file path=docProps/app.xml><?xml version="1.0" encoding="utf-8"?>
<Properties xmlns="http://schemas.openxmlformats.org/officeDocument/2006/extended-properties" xmlns:vt="http://schemas.openxmlformats.org/officeDocument/2006/docPropsVTypes">
  <TotalTime>16272</TotalTime>
  <Words>353</Words>
  <Application>Microsoft Macintosh PowerPoint</Application>
  <PresentationFormat>On-screen Show (4:3)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Ford Antenna Light</vt:lpstr>
      <vt:lpstr>Helvetica Light</vt:lpstr>
      <vt:lpstr>Times New Roman</vt:lpstr>
      <vt:lpstr>3_GPP&amp;S_template</vt:lpstr>
      <vt:lpstr>PowerPoint Presentation</vt:lpstr>
    </vt:vector>
  </TitlesOfParts>
  <Company>Ford Motor Company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001-06-00 Considerate Prompts 2.0</dc:title>
  <dc:creator>Zebrowski-Rocheleau, Maria  (M.)</dc:creator>
  <cp:keywords/>
  <cp:lastModifiedBy>Spence, Jayne (J.E.)</cp:lastModifiedBy>
  <cp:revision>249</cp:revision>
  <cp:lastPrinted>2018-04-12T19:12:37Z</cp:lastPrinted>
  <dcterms:created xsi:type="dcterms:W3CDTF">2017-06-30T19:11:35Z</dcterms:created>
  <dcterms:modified xsi:type="dcterms:W3CDTF">2018-04-13T17:15:04Z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0x010100708EC2129CD87449847AB0E9F365FCA7</vt:lpwstr>
  </property>
  <property fmtid="{D5CDD505-2E9C-101B-9397-08002B2CF9AE}" pid="3" name="_NewReviewCycle">
    <vt:lpwstr/>
  </property>
  <property fmtid="{D5CDD505-2E9C-101B-9397-08002B2CF9AE}" pid="4" name="TaxKeyword">
    <vt:lpwstr/>
  </property>
</Properties>
</file>