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3" r:id="rId3"/>
    <p:sldId id="284" r:id="rId4"/>
    <p:sldId id="257" r:id="rId5"/>
    <p:sldId id="258" r:id="rId6"/>
    <p:sldId id="259" r:id="rId7"/>
    <p:sldId id="277" r:id="rId8"/>
    <p:sldId id="282" r:id="rId9"/>
    <p:sldId id="260" r:id="rId10"/>
    <p:sldId id="261" r:id="rId11"/>
    <p:sldId id="278" r:id="rId12"/>
    <p:sldId id="281" r:id="rId13"/>
    <p:sldId id="268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6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0EFE-8325-4ADF-8603-9656F44A83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2EE8E-60CF-4DE1-9113-396102B8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tel:080011123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562600"/>
            <a:ext cx="259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Cesar Gonzalez</a:t>
            </a:r>
          </a:p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Owner</a:t>
            </a:r>
          </a:p>
        </p:txBody>
      </p:sp>
    </p:spTree>
    <p:extLst>
      <p:ext uri="{BB962C8B-B14F-4D97-AF65-F5344CB8AC3E}">
        <p14:creationId xmlns:p14="http://schemas.microsoft.com/office/powerpoint/2010/main" val="331285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171575"/>
            <a:ext cx="87820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57CF6-4D3D-4843-80A0-2C6A515F4050}"/>
              </a:ext>
            </a:extLst>
          </p:cNvPr>
          <p:cNvSpPr txBox="1"/>
          <p:nvPr/>
        </p:nvSpPr>
        <p:spPr>
          <a:xfrm>
            <a:off x="838200" y="228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Roadside Type Warning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212F4-9DA6-4220-95CA-2DED98C0AF79}"/>
              </a:ext>
            </a:extLst>
          </p:cNvPr>
          <p:cNvSpPr txBox="1"/>
          <p:nvPr/>
        </p:nvSpPr>
        <p:spPr>
          <a:xfrm>
            <a:off x="685800" y="6003851"/>
            <a:ext cx="636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is placed following “Call Strategy”, Phone paired via Bluetooth</a:t>
            </a:r>
          </a:p>
        </p:txBody>
      </p:sp>
    </p:spTree>
    <p:extLst>
      <p:ext uri="{BB962C8B-B14F-4D97-AF65-F5344CB8AC3E}">
        <p14:creationId xmlns:p14="http://schemas.microsoft.com/office/powerpoint/2010/main" val="155970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C10C52-0936-4A33-AEF6-05BB9F22A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38557"/>
              </p:ext>
            </p:extLst>
          </p:nvPr>
        </p:nvGraphicFramePr>
        <p:xfrm>
          <a:off x="914400" y="1066800"/>
          <a:ext cx="7162801" cy="4381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4699">
                  <a:extLst>
                    <a:ext uri="{9D8B030D-6E8A-4147-A177-3AD203B41FA5}">
                      <a16:colId xmlns:a16="http://schemas.microsoft.com/office/drawing/2014/main" val="2604171947"/>
                    </a:ext>
                  </a:extLst>
                </a:gridCol>
                <a:gridCol w="2696390">
                  <a:extLst>
                    <a:ext uri="{9D8B030D-6E8A-4147-A177-3AD203B41FA5}">
                      <a16:colId xmlns:a16="http://schemas.microsoft.com/office/drawing/2014/main" val="1063784439"/>
                    </a:ext>
                  </a:extLst>
                </a:gridCol>
                <a:gridCol w="2431712">
                  <a:extLst>
                    <a:ext uri="{9D8B030D-6E8A-4147-A177-3AD203B41FA5}">
                      <a16:colId xmlns:a16="http://schemas.microsoft.com/office/drawing/2014/main" val="3506212536"/>
                    </a:ext>
                  </a:extLst>
                </a:gridCol>
              </a:tblGrid>
              <a:tr h="100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Non considerate prompt [GML id]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Considerate prompt Lincoln [GML id]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Considerate prompt Ford [GML id]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369075431"/>
                  </a:ext>
                </a:extLst>
              </a:tr>
              <a:tr h="5089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W140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Steering 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Fault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Now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W4012 (L) Steering 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Fault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Now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Lincoln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W4220 (F) Steering 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Fault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Now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3185158210"/>
                  </a:ext>
                </a:extLst>
              </a:tr>
              <a:tr h="5836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W141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Steering 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Loss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Stop Safely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W4013 (L) Steering 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Loss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Stop Safely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Lincoln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W4221 (F) Steering 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Loss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Stop Safely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1400082694"/>
                  </a:ext>
                </a:extLst>
              </a:tr>
              <a:tr h="58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W142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Steering 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Assist Fault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Required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W4014 (L) Steering 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Assist Fault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Required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Lincoln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W4222 (F) Steering 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Assist Fault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Required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2643137065"/>
                  </a:ext>
                </a:extLst>
              </a:tr>
              <a:tr h="5836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W1484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Over Temperature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Stop Safely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W4018 (L) 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Over Temperature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Stop Safely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Lincoln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W4223 (F) 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Over Temperature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Stop Safely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1726398850"/>
                  </a:ext>
                </a:extLst>
              </a:tr>
              <a:tr h="5836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W1485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Fault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Now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W4019 (L) 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Fault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Now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Lincoln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W4224 (F) 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Fault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Now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29693933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EEC2D99-7F96-4D4A-B2E4-2DC1351DD2AA}"/>
              </a:ext>
            </a:extLst>
          </p:cNvPr>
          <p:cNvSpPr/>
          <p:nvPr/>
        </p:nvSpPr>
        <p:spPr>
          <a:xfrm>
            <a:off x="914400" y="428625"/>
            <a:ext cx="631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Call Ford/Lincoln Roadside Assistance Warning message list [1/2]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D4BF9-03AD-4F90-BF81-DAEB9385F1E6}"/>
              </a:ext>
            </a:extLst>
          </p:cNvPr>
          <p:cNvSpPr txBox="1"/>
          <p:nvPr/>
        </p:nvSpPr>
        <p:spPr>
          <a:xfrm>
            <a:off x="2248960" y="6072075"/>
            <a:ext cx="464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numbers different between Ford/Lincoln</a:t>
            </a:r>
          </a:p>
        </p:txBody>
      </p:sp>
    </p:spTree>
    <p:extLst>
      <p:ext uri="{BB962C8B-B14F-4D97-AF65-F5344CB8AC3E}">
        <p14:creationId xmlns:p14="http://schemas.microsoft.com/office/powerpoint/2010/main" val="114463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C10C52-0936-4A33-AEF6-05BB9F22A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2750"/>
              </p:ext>
            </p:extLst>
          </p:nvPr>
        </p:nvGraphicFramePr>
        <p:xfrm>
          <a:off x="914400" y="1066800"/>
          <a:ext cx="7162801" cy="337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4699">
                  <a:extLst>
                    <a:ext uri="{9D8B030D-6E8A-4147-A177-3AD203B41FA5}">
                      <a16:colId xmlns:a16="http://schemas.microsoft.com/office/drawing/2014/main" val="2604171947"/>
                    </a:ext>
                  </a:extLst>
                </a:gridCol>
                <a:gridCol w="2696390">
                  <a:extLst>
                    <a:ext uri="{9D8B030D-6E8A-4147-A177-3AD203B41FA5}">
                      <a16:colId xmlns:a16="http://schemas.microsoft.com/office/drawing/2014/main" val="1063784439"/>
                    </a:ext>
                  </a:extLst>
                </a:gridCol>
                <a:gridCol w="2431712">
                  <a:extLst>
                    <a:ext uri="{9D8B030D-6E8A-4147-A177-3AD203B41FA5}">
                      <a16:colId xmlns:a16="http://schemas.microsoft.com/office/drawing/2014/main" val="3506212536"/>
                    </a:ext>
                  </a:extLst>
                </a:gridCol>
              </a:tblGrid>
              <a:tr h="100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Non considerate prompt [GML id]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Considerate prompt Lincoln [GML id]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Considerate prompt Ford [GML id]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369075431"/>
                  </a:ext>
                </a:extLst>
              </a:tr>
              <a:tr h="4870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W1487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Required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W4020 (L) 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Required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Lincoln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W4225 (F) 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Service Required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3294923734"/>
                  </a:ext>
                </a:extLst>
              </a:tr>
              <a:tr h="5836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W1534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Overheating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Stop Safely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W4021 (L) 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Overheating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Stop Safely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Lincoln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W4226 (F) 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Overheating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Stop Safely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1623917895"/>
                  </a:ext>
                </a:extLst>
              </a:tr>
              <a:tr h="58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W1591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Limited Function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See Manual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W4022 (L) 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Limited Function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See Manual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Lincoln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W4227 (F) Transmission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Limited Function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See Manual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1412707166"/>
                  </a:ext>
                </a:extLst>
              </a:tr>
              <a:tr h="58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W2127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Adaptive Steering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Loss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Do Not Drive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W4023 (L) Adaptive Steering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Loss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Do Not Drive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Lincoln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W4228 (F) Adaptive Steering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Loss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Do Not Drive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  <a:b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Call Roadside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373228021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253A533-56DC-4CC8-BA4D-B32C53BF704F}"/>
              </a:ext>
            </a:extLst>
          </p:cNvPr>
          <p:cNvSpPr/>
          <p:nvPr/>
        </p:nvSpPr>
        <p:spPr>
          <a:xfrm>
            <a:off x="914400" y="428625"/>
            <a:ext cx="631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Call Ford/Lincoln Roadside Assistance Warning message list [2/2]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D6C71-BA0D-4DE4-8875-6E3341B78AE8}"/>
              </a:ext>
            </a:extLst>
          </p:cNvPr>
          <p:cNvSpPr txBox="1"/>
          <p:nvPr/>
        </p:nvSpPr>
        <p:spPr>
          <a:xfrm>
            <a:off x="2248960" y="6072075"/>
            <a:ext cx="464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numbers different between Ford/Lincoln</a:t>
            </a:r>
          </a:p>
        </p:txBody>
      </p:sp>
    </p:spTree>
    <p:extLst>
      <p:ext uri="{BB962C8B-B14F-4D97-AF65-F5344CB8AC3E}">
        <p14:creationId xmlns:p14="http://schemas.microsoft.com/office/powerpoint/2010/main" val="43176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181100"/>
            <a:ext cx="62960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1906464"/>
            <a:ext cx="2699657" cy="118872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Border Crossing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Match Speed Units to Road Signs ?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Dismiss Alert</a:t>
            </a:r>
          </a:p>
          <a:p>
            <a:r>
              <a:rPr lang="en-US" sz="1200" dirty="0">
                <a:solidFill>
                  <a:schemeClr val="bg1"/>
                </a:solidFill>
              </a:rPr>
              <a:t>Change Speedometer Units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36AE1-3FDE-4C74-B85D-22B192671512}"/>
              </a:ext>
            </a:extLst>
          </p:cNvPr>
          <p:cNvSpPr txBox="1"/>
          <p:nvPr/>
        </p:nvSpPr>
        <p:spPr>
          <a:xfrm>
            <a:off x="838200" y="287515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Speedometer Unit Change Warning Example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3C4955-0665-4CF6-8136-BF8F9CB1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24906"/>
              </p:ext>
            </p:extLst>
          </p:nvPr>
        </p:nvGraphicFramePr>
        <p:xfrm>
          <a:off x="2206455" y="5724541"/>
          <a:ext cx="4731089" cy="845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4699">
                  <a:extLst>
                    <a:ext uri="{9D8B030D-6E8A-4147-A177-3AD203B41FA5}">
                      <a16:colId xmlns:a16="http://schemas.microsoft.com/office/drawing/2014/main" val="339664545"/>
                    </a:ext>
                  </a:extLst>
                </a:gridCol>
                <a:gridCol w="2696390">
                  <a:extLst>
                    <a:ext uri="{9D8B030D-6E8A-4147-A177-3AD203B41FA5}">
                      <a16:colId xmlns:a16="http://schemas.microsoft.com/office/drawing/2014/main" val="3302668006"/>
                    </a:ext>
                  </a:extLst>
                </a:gridCol>
              </a:tblGrid>
              <a:tr h="100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GML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Representative 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797412612"/>
                  </a:ext>
                </a:extLst>
              </a:tr>
              <a:tr h="4870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W4024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Border Crossing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Match Speed Units to Road Signs ?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Dismiss Alert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Change Speedometer Units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2324259983"/>
                  </a:ext>
                </a:extLst>
              </a:tr>
            </a:tbl>
          </a:graphicData>
        </a:graphic>
      </p:graphicFrame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F9B8DC27-1C89-4341-8550-E386DBD53925}"/>
              </a:ext>
            </a:extLst>
          </p:cNvPr>
          <p:cNvSpPr/>
          <p:nvPr/>
        </p:nvSpPr>
        <p:spPr>
          <a:xfrm>
            <a:off x="2971800" y="2514600"/>
            <a:ext cx="2438400" cy="18288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1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B49E973-4288-4194-A4B2-CC27ED2DFED4}"/>
              </a:ext>
            </a:extLst>
          </p:cNvPr>
          <p:cNvGrpSpPr/>
          <p:nvPr/>
        </p:nvGrpSpPr>
        <p:grpSpPr>
          <a:xfrm>
            <a:off x="1423987" y="1181100"/>
            <a:ext cx="6296025" cy="4495800"/>
            <a:chOff x="1423987" y="1181100"/>
            <a:chExt cx="6296025" cy="44958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987" y="1181100"/>
              <a:ext cx="6296025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895600" y="1828800"/>
              <a:ext cx="2514600" cy="109728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Settings Menu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95600" y="2252990"/>
              <a:ext cx="2514600" cy="52322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cap="rnd">
              <a:solidFill>
                <a:schemeClr val="tx1"/>
              </a:solidFill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Reminder OFF</a:t>
              </a:r>
            </a:p>
            <a:p>
              <a:r>
                <a:rPr lang="en-US" sz="1400" dirty="0">
                  <a:solidFill>
                    <a:schemeClr val="accent6"/>
                  </a:solidFill>
                </a:rPr>
                <a:t>Reminder 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71800" y="2514600"/>
              <a:ext cx="2438400" cy="182880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B19D6A0-375E-49FA-BDD1-5E009C77DE05}"/>
              </a:ext>
            </a:extLst>
          </p:cNvPr>
          <p:cNvSpPr txBox="1"/>
          <p:nvPr/>
        </p:nvSpPr>
        <p:spPr>
          <a:xfrm>
            <a:off x="838200" y="17785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Unit Change Settings Example</a:t>
            </a:r>
          </a:p>
        </p:txBody>
      </p:sp>
    </p:spTree>
    <p:extLst>
      <p:ext uri="{BB962C8B-B14F-4D97-AF65-F5344CB8AC3E}">
        <p14:creationId xmlns:p14="http://schemas.microsoft.com/office/powerpoint/2010/main" val="40741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B63A8B-F641-4319-8321-5BACFAD5463C}"/>
              </a:ext>
            </a:extLst>
          </p:cNvPr>
          <p:cNvGrpSpPr/>
          <p:nvPr/>
        </p:nvGrpSpPr>
        <p:grpSpPr>
          <a:xfrm>
            <a:off x="609600" y="1571786"/>
            <a:ext cx="7315200" cy="2301240"/>
            <a:chOff x="609600" y="1571786"/>
            <a:chExt cx="7315200" cy="23012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1E93DF-3CF3-4076-924F-342C6113ABEC}"/>
                </a:ext>
              </a:extLst>
            </p:cNvPr>
            <p:cNvGrpSpPr/>
            <p:nvPr/>
          </p:nvGrpSpPr>
          <p:grpSpPr>
            <a:xfrm>
              <a:off x="609600" y="1587026"/>
              <a:ext cx="3581400" cy="2286000"/>
              <a:chOff x="990600" y="1981200"/>
              <a:chExt cx="2971800" cy="1952786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3ACA30C-C638-4826-8BBF-61ECA2A8F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75" r="55556"/>
              <a:stretch/>
            </p:blipFill>
            <p:spPr>
              <a:xfrm>
                <a:off x="990600" y="1981200"/>
                <a:ext cx="2971800" cy="1952786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DE97C3-C9CB-43D5-839B-6F4D195C7D3E}"/>
                  </a:ext>
                </a:extLst>
              </p:cNvPr>
              <p:cNvSpPr/>
              <p:nvPr/>
            </p:nvSpPr>
            <p:spPr>
              <a:xfrm>
                <a:off x="2002277" y="2937276"/>
                <a:ext cx="838200" cy="34178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Steering Fault</a:t>
                </a:r>
                <a:br>
                  <a:rPr lang="en-US" sz="1000" dirty="0">
                    <a:solidFill>
                      <a:schemeClr val="bg1"/>
                    </a:solidFill>
                    <a:cs typeface="Arial" panose="020B0604020202020204" pitchFamily="34" charset="0"/>
                  </a:rPr>
                </a:br>
                <a:r>
                  <a:rPr lang="en-US" sz="10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Service Now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F3F0F3-AA93-4DB0-82E1-4F59E19844BF}"/>
                </a:ext>
              </a:extLst>
            </p:cNvPr>
            <p:cNvGrpSpPr/>
            <p:nvPr/>
          </p:nvGrpSpPr>
          <p:grpSpPr>
            <a:xfrm>
              <a:off x="4343400" y="1571786"/>
              <a:ext cx="3581400" cy="2301240"/>
              <a:chOff x="4876800" y="1981200"/>
              <a:chExt cx="2971800" cy="195278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9BD5CB-7E60-4832-9862-7E323F4811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143" r="1587"/>
              <a:stretch/>
            </p:blipFill>
            <p:spPr>
              <a:xfrm>
                <a:off x="4876800" y="1981200"/>
                <a:ext cx="2971800" cy="1952786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3391A6-5804-4C5B-BF7A-5ECC458C0B7E}"/>
                  </a:ext>
                </a:extLst>
              </p:cNvPr>
              <p:cNvSpPr/>
              <p:nvPr/>
            </p:nvSpPr>
            <p:spPr>
              <a:xfrm>
                <a:off x="5888477" y="2943877"/>
                <a:ext cx="1011677" cy="33952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Steering Fault</a:t>
                </a:r>
                <a:br>
                  <a:rPr lang="en-US" sz="1000" dirty="0">
                    <a:solidFill>
                      <a:schemeClr val="bg1"/>
                    </a:solidFill>
                    <a:cs typeface="Arial" panose="020B0604020202020204" pitchFamily="34" charset="0"/>
                  </a:rPr>
                </a:br>
                <a:r>
                  <a:rPr lang="en-US" sz="10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Service Now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DFB78F-C215-42B0-83B0-538DF624856F}"/>
                </a:ext>
              </a:extLst>
            </p:cNvPr>
            <p:cNvSpPr/>
            <p:nvPr/>
          </p:nvSpPr>
          <p:spPr>
            <a:xfrm>
              <a:off x="609600" y="3720626"/>
              <a:ext cx="914400" cy="152400"/>
            </a:xfrm>
            <a:prstGeom prst="rect">
              <a:avLst/>
            </a:prstGeom>
            <a:solidFill>
              <a:srgbClr val="69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W140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C45252-3C9B-4444-A5E2-7D2A152F2D90}"/>
                </a:ext>
              </a:extLst>
            </p:cNvPr>
            <p:cNvSpPr/>
            <p:nvPr/>
          </p:nvSpPr>
          <p:spPr>
            <a:xfrm>
              <a:off x="4343400" y="3705386"/>
              <a:ext cx="914400" cy="152400"/>
            </a:xfrm>
            <a:prstGeom prst="rect">
              <a:avLst/>
            </a:prstGeom>
            <a:solidFill>
              <a:srgbClr val="698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W4012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01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B8B667-7FFA-4DC5-A161-4B0EEB42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80865"/>
            <a:ext cx="1666875" cy="2333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9C0556-20C2-4045-ABE8-9C06AD2E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680865"/>
            <a:ext cx="1676400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BCF04-EE45-477A-AD01-5F55FA980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946" y="1680865"/>
            <a:ext cx="1943100" cy="2381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22B14-FF9F-45B4-9AD1-0BB519679324}"/>
              </a:ext>
            </a:extLst>
          </p:cNvPr>
          <p:cNvSpPr txBox="1"/>
          <p:nvPr/>
        </p:nvSpPr>
        <p:spPr>
          <a:xfrm>
            <a:off x="1981200" y="1219200"/>
            <a:ext cx="553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Considerate Prompts: 3 warning categories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C3B0B-086F-4461-A90B-7E6202964B31}"/>
              </a:ext>
            </a:extLst>
          </p:cNvPr>
          <p:cNvSpPr/>
          <p:nvPr/>
        </p:nvSpPr>
        <p:spPr>
          <a:xfrm>
            <a:off x="457200" y="4648200"/>
            <a:ext cx="8458200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2" hangingPunct="0">
              <a:spcBef>
                <a:spcPts val="1200"/>
              </a:spcBef>
              <a:spcAft>
                <a:spcPts val="300"/>
              </a:spcAft>
              <a:buSzPts val="1200"/>
            </a:pPr>
            <a:r>
              <a:rPr lang="en-US" b="1" kern="1600" dirty="0">
                <a:cs typeface="Times New Roman" panose="02020603050405020304" pitchFamily="18" charset="0"/>
              </a:rPr>
              <a:t>Purpose and Overview of Feature </a:t>
            </a:r>
          </a:p>
          <a:p>
            <a:pPr algn="just" hangingPunct="0"/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purpose of this feature is to assist driver with displaying additional actionable option when any vehicle warning triggered. Feature will categorize the warning in different type and driver </a:t>
            </a:r>
            <a:r>
              <a:rPr lang="en-U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will get </a:t>
            </a:r>
            <a:r>
              <a:rPr lang="en-US" sz="1600" b="1" dirty="0">
                <a:ea typeface="Times New Roman" panose="02020603050405020304" pitchFamily="18" charset="0"/>
                <a:cs typeface="Arial" panose="020B0604020202020204" pitchFamily="34" charset="0"/>
              </a:rPr>
              <a:t>a list of relevant POIs or call Ford/Lincoln Roadside Assistance depending on warning type</a:t>
            </a: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</a:rPr>
              <a:t>. In addition to warning display, new situational prompt will assist driver to </a:t>
            </a:r>
            <a:r>
              <a:rPr lang="en-US" sz="1600" b="1" dirty="0">
                <a:ea typeface="Times New Roman" panose="02020603050405020304" pitchFamily="18" charset="0"/>
                <a:cs typeface="Arial" panose="020B0604020202020204" pitchFamily="34" charset="0"/>
              </a:rPr>
              <a:t>change digital speedometer unit when certain conditions meet.</a:t>
            </a:r>
            <a:endParaRPr lang="en-US" sz="16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E7320-3549-452A-80F1-4A688B38EBD1}"/>
              </a:ext>
            </a:extLst>
          </p:cNvPr>
          <p:cNvSpPr txBox="1"/>
          <p:nvPr/>
        </p:nvSpPr>
        <p:spPr>
          <a:xfrm>
            <a:off x="1523999" y="4033540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SYNC 4.0 QNX	</a:t>
            </a:r>
            <a:r>
              <a:rPr lang="en-US" sz="1000" b="1" dirty="0"/>
              <a:t>✓</a:t>
            </a:r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SYNC 4.0 Phoenix </a:t>
            </a:r>
            <a:r>
              <a:rPr lang="en-US" sz="1000" dirty="0"/>
              <a:t>🗙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1A94E-BA0D-46E2-9246-0880912082F2}"/>
              </a:ext>
            </a:extLst>
          </p:cNvPr>
          <p:cNvSpPr txBox="1"/>
          <p:nvPr/>
        </p:nvSpPr>
        <p:spPr>
          <a:xfrm>
            <a:off x="3736799" y="4070760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SYNC 4.0 QNX	</a:t>
            </a:r>
            <a:r>
              <a:rPr lang="en-US" sz="1000" b="1" dirty="0"/>
              <a:t>✓</a:t>
            </a:r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b="1" dirty="0">
                <a:solidFill>
                  <a:srgbClr val="92D050"/>
                </a:solidFill>
              </a:rPr>
              <a:t>SYNC 4.0 Phoenix </a:t>
            </a:r>
            <a:r>
              <a:rPr lang="en-US" sz="1000" b="1" dirty="0"/>
              <a:t>✓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5C376-6C3B-4520-B5D8-5504CB9EF8C9}"/>
              </a:ext>
            </a:extLst>
          </p:cNvPr>
          <p:cNvSpPr txBox="1"/>
          <p:nvPr/>
        </p:nvSpPr>
        <p:spPr>
          <a:xfrm>
            <a:off x="5856144" y="4076610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SYNC 4.0 QNX	</a:t>
            </a:r>
            <a:r>
              <a:rPr lang="en-US" sz="1000" b="1" dirty="0"/>
              <a:t>✓</a:t>
            </a:r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b="1" dirty="0">
                <a:solidFill>
                  <a:srgbClr val="92D050"/>
                </a:solidFill>
              </a:rPr>
              <a:t>SYNC 4.0 Phoenix </a:t>
            </a:r>
            <a:r>
              <a:rPr lang="en-US" sz="1000" b="1" dirty="0"/>
              <a:t>✓</a:t>
            </a:r>
            <a:endParaRPr lang="en-US" sz="1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0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04269D-6EBD-467B-A5BF-C7E1458635D3}"/>
              </a:ext>
            </a:extLst>
          </p:cNvPr>
          <p:cNvSpPr txBox="1"/>
          <p:nvPr/>
        </p:nvSpPr>
        <p:spPr>
          <a:xfrm>
            <a:off x="1524000" y="1524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POI Warning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14A9F-0551-4FB6-9898-EBE0BF9DD4E4}"/>
              </a:ext>
            </a:extLst>
          </p:cNvPr>
          <p:cNvSpPr txBox="1"/>
          <p:nvPr/>
        </p:nvSpPr>
        <p:spPr>
          <a:xfrm>
            <a:off x="68564" y="1840468"/>
            <a:ext cx="160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Function will not be present in SYNC 4.0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Phoenix due Google Automotive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70ACF0-5664-44C8-AFC1-2885F1974E8E}"/>
              </a:ext>
            </a:extLst>
          </p:cNvPr>
          <p:cNvGrpSpPr/>
          <p:nvPr/>
        </p:nvGrpSpPr>
        <p:grpSpPr>
          <a:xfrm>
            <a:off x="1423987" y="1181100"/>
            <a:ext cx="6296025" cy="4495800"/>
            <a:chOff x="1423987" y="1181100"/>
            <a:chExt cx="6296025" cy="4495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987" y="1181100"/>
              <a:ext cx="6296025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A258F1-A6AE-435D-A4D6-90DCA2553CB5}"/>
                </a:ext>
              </a:extLst>
            </p:cNvPr>
            <p:cNvSpPr/>
            <p:nvPr/>
          </p:nvSpPr>
          <p:spPr>
            <a:xfrm>
              <a:off x="3124200" y="2514600"/>
              <a:ext cx="2286000" cy="2308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accent6"/>
                  </a:solidFill>
                  <a:cs typeface="Arial" panose="020B0604020202020204" pitchFamily="34" charset="0"/>
                </a:rPr>
                <a:t>Nearest Fuel Station</a:t>
              </a:r>
              <a:endParaRPr lang="en-US" sz="9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FDC0B2CE-2273-49E0-B648-C3E93C163036}"/>
              </a:ext>
            </a:extLst>
          </p:cNvPr>
          <p:cNvSpPr/>
          <p:nvPr/>
        </p:nvSpPr>
        <p:spPr>
          <a:xfrm>
            <a:off x="2971800" y="2514600"/>
            <a:ext cx="2438400" cy="18288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1" y="1176482"/>
            <a:ext cx="63150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B01B8-611B-4AE3-A3BE-4D1B21A00B43}"/>
              </a:ext>
            </a:extLst>
          </p:cNvPr>
          <p:cNvSpPr txBox="1"/>
          <p:nvPr/>
        </p:nvSpPr>
        <p:spPr>
          <a:xfrm>
            <a:off x="1524000" y="1524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POI Warning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6F3D5-E703-4313-8128-488CB3B2E074}"/>
              </a:ext>
            </a:extLst>
          </p:cNvPr>
          <p:cNvSpPr txBox="1"/>
          <p:nvPr/>
        </p:nvSpPr>
        <p:spPr>
          <a:xfrm>
            <a:off x="68564" y="1840468"/>
            <a:ext cx="160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Function will not be present in SYNC 4.0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Phoenix due Google Automotive Service</a:t>
            </a:r>
          </a:p>
        </p:txBody>
      </p:sp>
    </p:spTree>
    <p:extLst>
      <p:ext uri="{BB962C8B-B14F-4D97-AF65-F5344CB8AC3E}">
        <p14:creationId xmlns:p14="http://schemas.microsoft.com/office/powerpoint/2010/main" val="277597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176338"/>
            <a:ext cx="5905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E7E89-028F-4E95-9B3B-4B3EA7677530}"/>
              </a:ext>
            </a:extLst>
          </p:cNvPr>
          <p:cNvSpPr txBox="1"/>
          <p:nvPr/>
        </p:nvSpPr>
        <p:spPr>
          <a:xfrm>
            <a:off x="1524000" y="1524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POI Warning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88101-B82F-47E9-B227-386396DC5D1E}"/>
              </a:ext>
            </a:extLst>
          </p:cNvPr>
          <p:cNvSpPr txBox="1"/>
          <p:nvPr/>
        </p:nvSpPr>
        <p:spPr>
          <a:xfrm>
            <a:off x="68564" y="1840468"/>
            <a:ext cx="160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Function will not be present in SYNC 4.0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Phoenix due Google Automotive Service</a:t>
            </a:r>
          </a:p>
        </p:txBody>
      </p:sp>
    </p:spTree>
    <p:extLst>
      <p:ext uri="{BB962C8B-B14F-4D97-AF65-F5344CB8AC3E}">
        <p14:creationId xmlns:p14="http://schemas.microsoft.com/office/powerpoint/2010/main" val="118277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1EA327-C72A-48D9-A8A3-E3A830C28B77}"/>
              </a:ext>
            </a:extLst>
          </p:cNvPr>
          <p:cNvSpPr/>
          <p:nvPr/>
        </p:nvSpPr>
        <p:spPr>
          <a:xfrm>
            <a:off x="914400" y="428625"/>
            <a:ext cx="3132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POI Warning message list [1/2]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29479B-1BEC-47E5-B9E7-5ED9DFFEA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82966"/>
              </p:ext>
            </p:extLst>
          </p:nvPr>
        </p:nvGraphicFramePr>
        <p:xfrm>
          <a:off x="914400" y="826532"/>
          <a:ext cx="7315200" cy="4402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6618">
                  <a:extLst>
                    <a:ext uri="{9D8B030D-6E8A-4147-A177-3AD203B41FA5}">
                      <a16:colId xmlns:a16="http://schemas.microsoft.com/office/drawing/2014/main" val="2061221223"/>
                    </a:ext>
                  </a:extLst>
                </a:gridCol>
                <a:gridCol w="1746618">
                  <a:extLst>
                    <a:ext uri="{9D8B030D-6E8A-4147-A177-3AD203B41FA5}">
                      <a16:colId xmlns:a16="http://schemas.microsoft.com/office/drawing/2014/main" val="19522248"/>
                    </a:ext>
                  </a:extLst>
                </a:gridCol>
                <a:gridCol w="1457495">
                  <a:extLst>
                    <a:ext uri="{9D8B030D-6E8A-4147-A177-3AD203B41FA5}">
                      <a16:colId xmlns:a16="http://schemas.microsoft.com/office/drawing/2014/main" val="3961809446"/>
                    </a:ext>
                  </a:extLst>
                </a:gridCol>
                <a:gridCol w="2364469">
                  <a:extLst>
                    <a:ext uri="{9D8B030D-6E8A-4147-A177-3AD203B41FA5}">
                      <a16:colId xmlns:a16="http://schemas.microsoft.com/office/drawing/2014/main" val="2302354541"/>
                    </a:ext>
                  </a:extLst>
                </a:gridCol>
              </a:tblGrid>
              <a:tr h="63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Non considerate prompt [GML id]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Representative text</a:t>
                      </a: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Considerate prompt Lincoln [GML id]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Representative text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866373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W3276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Charging System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Service Now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W4015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Charging System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Service Now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 Dismiss Alert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Nearest Fuel Stations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506713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W381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Tire Pressure Low 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{Graphic}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W4000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Tire Pressure  Low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{Graphic}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Dismiss Alert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Nearest Fuel Stations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2776508"/>
                  </a:ext>
                </a:extLst>
              </a:tr>
              <a:tr h="47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W1817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Depleted Battery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Stop safely now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W4270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Depleted Battery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Dismiss Alert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Nearest Charging Station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3861398"/>
                  </a:ext>
                </a:extLst>
              </a:tr>
              <a:tr h="798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W1816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Low Battery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Reduce Climate use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for more range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W4271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Low Battery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Reduce Climate use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for more range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Dismiss Alert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Nearest Charging Station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085700"/>
                  </a:ext>
                </a:extLst>
              </a:tr>
              <a:tr h="798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W1815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Low Battery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W4272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Low Battery</a:t>
                      </a:r>
                      <a:br>
                        <a:rPr lang="en-US" sz="1200" u="none" strike="noStrike" dirty="0">
                          <a:effectLst/>
                          <a:latin typeface="+mn-lt"/>
                        </a:rPr>
                      </a:b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Dismiss Alert</a:t>
                      </a:r>
                      <a:br>
                        <a:rPr lang="en-US" sz="1200" u="none" strike="noStrike" dirty="0">
                          <a:effectLst/>
                          <a:latin typeface="+mn-lt"/>
                        </a:rPr>
                      </a:b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Nearest Charging Station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35912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087735-FC2A-4540-BB43-54478CDFAF03}"/>
              </a:ext>
            </a:extLst>
          </p:cNvPr>
          <p:cNvSpPr txBox="1"/>
          <p:nvPr/>
        </p:nvSpPr>
        <p:spPr>
          <a:xfrm>
            <a:off x="68564" y="1840468"/>
            <a:ext cx="160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Function will not be present in SYNC 4.0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Phoenix due Google Automotive Service</a:t>
            </a:r>
          </a:p>
        </p:txBody>
      </p:sp>
    </p:spTree>
    <p:extLst>
      <p:ext uri="{BB962C8B-B14F-4D97-AF65-F5344CB8AC3E}">
        <p14:creationId xmlns:p14="http://schemas.microsoft.com/office/powerpoint/2010/main" val="202987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1EA327-C72A-48D9-A8A3-E3A830C28B77}"/>
              </a:ext>
            </a:extLst>
          </p:cNvPr>
          <p:cNvSpPr/>
          <p:nvPr/>
        </p:nvSpPr>
        <p:spPr>
          <a:xfrm>
            <a:off x="914400" y="428625"/>
            <a:ext cx="3132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POI Warning message list [2/2]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29479B-1BEC-47E5-B9E7-5ED9DFFEA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87344"/>
              </p:ext>
            </p:extLst>
          </p:nvPr>
        </p:nvGraphicFramePr>
        <p:xfrm>
          <a:off x="914400" y="826532"/>
          <a:ext cx="7315200" cy="5441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6618">
                  <a:extLst>
                    <a:ext uri="{9D8B030D-6E8A-4147-A177-3AD203B41FA5}">
                      <a16:colId xmlns:a16="http://schemas.microsoft.com/office/drawing/2014/main" val="2061221223"/>
                    </a:ext>
                  </a:extLst>
                </a:gridCol>
                <a:gridCol w="1746618">
                  <a:extLst>
                    <a:ext uri="{9D8B030D-6E8A-4147-A177-3AD203B41FA5}">
                      <a16:colId xmlns:a16="http://schemas.microsoft.com/office/drawing/2014/main" val="19522248"/>
                    </a:ext>
                  </a:extLst>
                </a:gridCol>
                <a:gridCol w="1457495">
                  <a:extLst>
                    <a:ext uri="{9D8B030D-6E8A-4147-A177-3AD203B41FA5}">
                      <a16:colId xmlns:a16="http://schemas.microsoft.com/office/drawing/2014/main" val="3961809446"/>
                    </a:ext>
                  </a:extLst>
                </a:gridCol>
                <a:gridCol w="2364469">
                  <a:extLst>
                    <a:ext uri="{9D8B030D-6E8A-4147-A177-3AD203B41FA5}">
                      <a16:colId xmlns:a16="http://schemas.microsoft.com/office/drawing/2014/main" val="2302354541"/>
                    </a:ext>
                  </a:extLst>
                </a:gridCol>
              </a:tblGrid>
              <a:tr h="63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Non considerate prompt [GML id]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Representative text</a:t>
                      </a: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Considerate prompt Lincoln [GML id]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Representative text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866373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W224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Fuel Level Low</a:t>
                      </a:r>
                      <a:br>
                        <a:rPr lang="en-US" sz="1200" u="none" strike="noStrike" dirty="0">
                          <a:effectLst/>
                          <a:latin typeface="+mn-lt"/>
                        </a:rPr>
                      </a:b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{#0} Miles to Empty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W4001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Fuel Level Low</a:t>
                      </a:r>
                      <a:br>
                        <a:rPr lang="en-US" sz="1200" u="none" strike="noStrike">
                          <a:effectLst/>
                          <a:latin typeface="+mn-lt"/>
                        </a:rPr>
                      </a:br>
                      <a:r>
                        <a:rPr lang="en-US" sz="1200" u="none" strike="noStrike">
                          <a:effectLst/>
                          <a:latin typeface="+mn-lt"/>
                        </a:rPr>
                        <a:t>{#0} Miles to Empty</a:t>
                      </a:r>
                      <a:br>
                        <a:rPr lang="en-US" sz="1200" u="none" strike="noStrike">
                          <a:effectLst/>
                          <a:latin typeface="+mn-lt"/>
                        </a:rPr>
                      </a:br>
                      <a:r>
                        <a:rPr lang="en-US" sz="1200" u="none" strike="noStrike">
                          <a:effectLst/>
                          <a:latin typeface="+mn-lt"/>
                        </a:rPr>
                        <a:t>Dismiss Alert</a:t>
                      </a:r>
                      <a:br>
                        <a:rPr lang="en-US" sz="1200" u="none" strike="noStrike">
                          <a:effectLst/>
                          <a:latin typeface="+mn-lt"/>
                        </a:rPr>
                      </a:br>
                      <a:r>
                        <a:rPr lang="en-US" sz="1200" u="none" strike="noStrike">
                          <a:effectLst/>
                          <a:latin typeface="+mn-lt"/>
                        </a:rPr>
                        <a:t>Nearest Fuel Stations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6060906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W225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Fuel Level Low</a:t>
                      </a:r>
                      <a:br>
                        <a:rPr lang="en-US" sz="1200" u="none" strike="noStrike">
                          <a:effectLst/>
                          <a:latin typeface="+mn-lt"/>
                        </a:rPr>
                      </a:br>
                      <a:r>
                        <a:rPr lang="en-US" sz="1200" u="none" strike="noStrike">
                          <a:effectLst/>
                          <a:latin typeface="+mn-lt"/>
                        </a:rPr>
                        <a:t>{##0} km to Empty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W4002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Fuel Level Low</a:t>
                      </a:r>
                      <a:br>
                        <a:rPr lang="en-US" sz="1200" u="none" strike="noStrike">
                          <a:effectLst/>
                          <a:latin typeface="+mn-lt"/>
                        </a:rPr>
                      </a:br>
                      <a:r>
                        <a:rPr lang="en-US" sz="1200" u="none" strike="noStrike">
                          <a:effectLst/>
                          <a:latin typeface="+mn-lt"/>
                        </a:rPr>
                        <a:t>{##0} km to Empty</a:t>
                      </a:r>
                      <a:br>
                        <a:rPr lang="en-US" sz="1200" u="none" strike="noStrike">
                          <a:effectLst/>
                          <a:latin typeface="+mn-lt"/>
                        </a:rPr>
                      </a:br>
                      <a:r>
                        <a:rPr lang="en-US" sz="1200" u="none" strike="noStrike">
                          <a:effectLst/>
                          <a:latin typeface="+mn-lt"/>
                        </a:rPr>
                        <a:t>Dismiss Alert</a:t>
                      </a:r>
                      <a:br>
                        <a:rPr lang="en-US" sz="1200" u="none" strike="noStrike">
                          <a:effectLst/>
                          <a:latin typeface="+mn-lt"/>
                        </a:rPr>
                      </a:br>
                      <a:r>
                        <a:rPr lang="en-US" sz="1200" u="none" strike="noStrike">
                          <a:effectLst/>
                          <a:latin typeface="+mn-lt"/>
                        </a:rPr>
                        <a:t>Nearest Fuel Stations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8121101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W450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Washer Fluid </a:t>
                      </a:r>
                      <a:br>
                        <a:rPr lang="en-US" sz="1200" u="none" strike="noStrike">
                          <a:effectLst/>
                          <a:latin typeface="+mn-lt"/>
                        </a:rPr>
                      </a:br>
                      <a:r>
                        <a:rPr lang="en-US" sz="1200" u="none" strike="noStrike">
                          <a:effectLst/>
                          <a:latin typeface="+mn-lt"/>
                        </a:rPr>
                        <a:t>Level 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W4005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Washer Fluid </a:t>
                      </a:r>
                      <a:br>
                        <a:rPr lang="en-US" sz="1200" u="none" strike="noStrike" dirty="0">
                          <a:effectLst/>
                          <a:latin typeface="+mn-lt"/>
                        </a:rPr>
                      </a:b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Level Low</a:t>
                      </a:r>
                      <a:br>
                        <a:rPr lang="en-US" sz="1200" u="none" strike="noStrike" dirty="0">
                          <a:effectLst/>
                          <a:latin typeface="+mn-lt"/>
                        </a:rPr>
                      </a:b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Dismiss Alert</a:t>
                      </a:r>
                      <a:br>
                        <a:rPr lang="en-US" sz="1200" u="none" strike="noStrike" dirty="0">
                          <a:effectLst/>
                          <a:latin typeface="+mn-lt"/>
                        </a:rPr>
                      </a:b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Nearest Fuel Stations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4587950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W4025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Nearest Fuel Stations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Exit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{Fuel Station 1, #0 mi, Arrow}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{Fuel Station 2, #0 mi, Arrow}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{Fuel Station 3, #0 mi, Arrow}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{Fuel Station 4, #0 mi, Arrow}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118138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W4382*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Nearest Charging Stations</a:t>
                      </a: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{Charging Station 1, #0 mi, Arrow}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{Charging Station 2, #0 mi, Arrow}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{Charging Station 3, #0 mi, Arrow}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{Charging Station 4, #0 mi, Arrow}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4937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178DA3-0CE6-475C-AD57-8BE718338D93}"/>
              </a:ext>
            </a:extLst>
          </p:cNvPr>
          <p:cNvSpPr txBox="1"/>
          <p:nvPr/>
        </p:nvSpPr>
        <p:spPr>
          <a:xfrm>
            <a:off x="68564" y="1840468"/>
            <a:ext cx="160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Function will not be present in SYNC 4.0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Phoenix due Google Automotive Service</a:t>
            </a:r>
          </a:p>
        </p:txBody>
      </p:sp>
    </p:spTree>
    <p:extLst>
      <p:ext uri="{BB962C8B-B14F-4D97-AF65-F5344CB8AC3E}">
        <p14:creationId xmlns:p14="http://schemas.microsoft.com/office/powerpoint/2010/main" val="34605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162050"/>
            <a:ext cx="62865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68ED21-41B3-4745-AA69-E553B83AB857}"/>
              </a:ext>
            </a:extLst>
          </p:cNvPr>
          <p:cNvSpPr txBox="1"/>
          <p:nvPr/>
        </p:nvSpPr>
        <p:spPr>
          <a:xfrm>
            <a:off x="838200" y="228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Roadside Type Warning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7D172-F321-4406-9E0A-7C470FA3EBC2}"/>
              </a:ext>
            </a:extLst>
          </p:cNvPr>
          <p:cNvSpPr/>
          <p:nvPr/>
        </p:nvSpPr>
        <p:spPr>
          <a:xfrm>
            <a:off x="2895600" y="1809329"/>
            <a:ext cx="259080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Steering Fault</a:t>
            </a:r>
            <a:b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Service Now</a:t>
            </a:r>
          </a:p>
          <a:p>
            <a:b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Dismiss Alert</a:t>
            </a:r>
            <a:b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6"/>
                </a:solidFill>
                <a:cs typeface="Arial" panose="020B0604020202020204" pitchFamily="34" charset="0"/>
              </a:rPr>
              <a:t>Call Lincoln Roadside Assistance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CEE5FD-4670-407C-A87B-F44678BBECC6}"/>
              </a:ext>
            </a:extLst>
          </p:cNvPr>
          <p:cNvSpPr/>
          <p:nvPr/>
        </p:nvSpPr>
        <p:spPr>
          <a:xfrm>
            <a:off x="2968625" y="2732336"/>
            <a:ext cx="2438400" cy="18288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FD487-DEC9-47B4-9541-2FDB3FBD0BD8}"/>
              </a:ext>
            </a:extLst>
          </p:cNvPr>
          <p:cNvSpPr/>
          <p:nvPr/>
        </p:nvSpPr>
        <p:spPr>
          <a:xfrm>
            <a:off x="1428750" y="5859929"/>
            <a:ext cx="1905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Lincoln Numbers to call</a:t>
            </a:r>
            <a:endParaRPr lang="en-US" sz="1100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US: 1-800-521-4140</a:t>
            </a:r>
            <a:endParaRPr lang="en-US" sz="1100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Canada: 1-800-387-9333</a:t>
            </a:r>
            <a:endParaRPr lang="en-US" sz="1100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0E0E3-F744-4A28-BE9F-AB250EFE925C}"/>
              </a:ext>
            </a:extLst>
          </p:cNvPr>
          <p:cNvSpPr/>
          <p:nvPr/>
        </p:nvSpPr>
        <p:spPr>
          <a:xfrm>
            <a:off x="4343400" y="5859929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Ford Numbers to call</a:t>
            </a:r>
            <a:endParaRPr lang="en-US" sz="1100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US: 1-800-241-3673</a:t>
            </a:r>
            <a:endParaRPr lang="en-US" sz="1100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Canada: 1-800-665-2006</a:t>
            </a:r>
            <a:endParaRPr lang="en-US" sz="1100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France: 0 800 005 005</a:t>
            </a:r>
            <a:endParaRPr lang="en-US" sz="1100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UK:  </a:t>
            </a:r>
            <a:r>
              <a:rPr lang="en-AU" sz="11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0 800 111 234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90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1121</Words>
  <Application>Microsoft Office PowerPoint</Application>
  <PresentationFormat>On-screen Show (4:3)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Sultana, Nigar (N.)</dc:creator>
  <cp:lastModifiedBy>Gonzalez, Cesar (C.)</cp:lastModifiedBy>
  <cp:revision>33</cp:revision>
  <dcterms:created xsi:type="dcterms:W3CDTF">2017-03-20T15:20:29Z</dcterms:created>
  <dcterms:modified xsi:type="dcterms:W3CDTF">2021-05-04T17:40:52Z</dcterms:modified>
</cp:coreProperties>
</file>