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34" r:id="rId2"/>
    <p:sldId id="837" r:id="rId3"/>
    <p:sldId id="840" r:id="rId4"/>
    <p:sldId id="856" r:id="rId5"/>
    <p:sldId id="868" r:id="rId6"/>
    <p:sldId id="4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2B94A-F116-482E-A4E6-0B58FED6296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9CDF4-916D-497C-AC59-C6A11BA6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480" eaLnBrk="0" hangingPunct="0">
              <a:defRPr sz="29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defTabSz="941480" eaLnBrk="0" hangingPunct="0">
              <a:defRPr sz="29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defTabSz="941480" eaLnBrk="0" hangingPunct="0">
              <a:defRPr sz="29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defTabSz="941480" eaLnBrk="0" hangingPunct="0">
              <a:defRPr sz="29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defTabSz="941480" eaLnBrk="0" hangingPunct="0">
              <a:defRPr sz="29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algn="ctr" defTabSz="94148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algn="ctr" defTabSz="94148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algn="ctr" defTabSz="94148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algn="ctr" defTabSz="94148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3DE783-CB6A-4282-B91E-B5D39029D7C4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706438"/>
            <a:ext cx="6283325" cy="3535362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Open issues:  </a:t>
            </a:r>
          </a:p>
          <a:p>
            <a:pPr eaLnBrk="1" hangingPunct="1"/>
            <a:r>
              <a:rPr lang="en-US">
                <a:latin typeface="Arial" pitchFamily="34" charset="0"/>
              </a:rPr>
              <a:t>* systems application engineering and launch issues</a:t>
            </a:r>
          </a:p>
        </p:txBody>
      </p:sp>
    </p:spTree>
    <p:extLst>
      <p:ext uri="{BB962C8B-B14F-4D97-AF65-F5344CB8AC3E}">
        <p14:creationId xmlns:p14="http://schemas.microsoft.com/office/powerpoint/2010/main" val="305219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BAA8-E14D-4BA8-B3BE-F7E432AB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66CA9-8C22-49A9-A014-F85A8CF6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672-E419-4F4E-8B8F-06E39A04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B432-9690-4FF3-BAD7-C5A9DCDA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E028-495F-4790-B859-55A6D95F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B479-36ED-451A-93F6-981E8D14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C57A9-26EF-49DE-B14C-2F1812F7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C5C5-76C3-41EA-AF58-BAD8B24B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1703-FFBB-4705-9683-1635B63A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0924-FD9B-49EE-B795-F2116EAF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3CEEE-ACAB-4223-A7E6-CD990E6C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2A7A-127F-4B5B-911B-195F357A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D0F1-D0C4-4774-98F3-BEA12CC5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67FD-96CE-41C6-8614-9827E21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1DDD-6B94-47BB-A549-7EA679DD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704" y="2273299"/>
            <a:ext cx="1929384" cy="7235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50236" y="3418661"/>
            <a:ext cx="233388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>
                <a:solidFill>
                  <a:srgbClr val="59A2CF"/>
                </a:solidFill>
              </a:rPr>
              <a:t>SYSTEMS</a:t>
            </a:r>
          </a:p>
          <a:p>
            <a:r>
              <a:rPr lang="en-US" sz="240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937" y="3163025"/>
            <a:ext cx="1254917" cy="1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age001">
            <a:extLst>
              <a:ext uri="{FF2B5EF4-FFF2-40B4-BE49-F238E27FC236}">
                <a16:creationId xmlns:a16="http://schemas.microsoft.com/office/drawing/2014/main" id="{12220A12-54B1-444C-9ACF-ABDE5D8C3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3" y="88249"/>
            <a:ext cx="829654" cy="73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402AA2-5BEB-4D07-AA9D-2401E68BF803}"/>
              </a:ext>
            </a:extLst>
          </p:cNvPr>
          <p:cNvCxnSpPr>
            <a:cxnSpLocks/>
          </p:cNvCxnSpPr>
          <p:nvPr userDrawn="1"/>
        </p:nvCxnSpPr>
        <p:spPr>
          <a:xfrm>
            <a:off x="85673" y="686953"/>
            <a:ext cx="11061300" cy="0"/>
          </a:xfrm>
          <a:prstGeom prst="line">
            <a:avLst/>
          </a:prstGeom>
          <a:ln w="57150">
            <a:solidFill>
              <a:srgbClr val="0A1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D1AC85-DCEB-4372-8083-74B85F6635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73" y="6395904"/>
            <a:ext cx="1200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2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44B3-80AD-4D2F-8D01-F979539B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6622-1890-41DC-ABEC-C24AE9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0601-1D4C-48D0-ACE0-60A5076B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E3FE-8C32-4825-BCE0-C2EA8CD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7627-9B16-4BA9-BDB2-2510D1C3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ABB-3FD2-40E6-B03F-38527381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A542-9F9E-425B-BBDE-69B308B7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7A90-1C27-44DE-8B75-9D26A82B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43EE-3B01-4511-B2FF-70850CBD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C2FC-5695-4A0F-B5DB-3E8C73C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867-46B7-4037-A490-5424A92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EE28-BE4D-4C1C-95F2-EDF1F15B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D550A-0190-48A1-B83D-AF1DB9CF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53D9-3785-4498-B9E1-7BB80A91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B313-EFEF-4C12-97DF-747B0D19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F8BA-58D0-4B8D-ACA4-3E2DDBD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ACB4-2C36-4C48-96D8-F299077F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454C-3F52-4018-80E6-31A8CF34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E30-77CB-41E9-B3D5-85741A32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A8B4F-5466-41B5-9ABF-EB636EC2F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FC612-CD0F-42D1-B425-FCC520C11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E2552-0B27-4208-818A-4C612683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DA56-34C5-4E0F-ABA1-CF4A6F9A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1775-D238-442E-AD59-F5AD2F50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030D-5A8E-4C8C-A509-791B548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B91F2-ADF1-4853-94FF-5AAD290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0C1B7-C2D6-407C-A865-0BF012A1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7C17-3413-44DD-9432-E15039C9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6A45C-437B-49F2-8F35-16D45D19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EDC5-7516-4A23-B2E8-34C7418C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2F3C-F0B1-4806-9451-AC8449B0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7094-BF98-4A9A-A54D-EED66116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9F28-80E0-4934-81AD-2CB484FA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CE87-EC7D-46E2-8BBF-7F27199D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D2C-7EAC-48CD-9059-D50474A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1357-1A6D-4344-BDA4-8261595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0CCD-CCCD-487D-AC34-5EE92057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651F-3649-4BB1-A84E-F98F5D7F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96F4-DDE7-4D0D-8625-4F174A75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D4D2-47D0-4080-ABE1-5A38A59D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3295-8F8A-4A5B-AF80-743C314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080B8-2CD6-474A-BFB4-23FC0965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E1FF-5C3C-41A8-BAA8-D9ED5DE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2087E-CEB4-4D0C-AABD-DC104095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D465-795C-4E8E-BCC6-19E3FB51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BA6C-6C3C-4A0B-8144-BE4F2AC54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1692-7DAE-47CD-BE55-C95B5A9C787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AB79-9B0E-484D-B446-D52E7E91E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1CEB-792B-475D-9B61-5763F628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ctrTitle" idx="4294967295"/>
          </p:nvPr>
        </p:nvSpPr>
        <p:spPr bwMode="auto">
          <a:xfrm>
            <a:off x="5138928" y="2912605"/>
            <a:ext cx="64008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FILL IN WITH 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3267" y="1835387"/>
            <a:ext cx="806873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264E"/>
                </a:solidFill>
                <a:latin typeface="Arial" panose="020B0604020202020204"/>
              </a:rPr>
              <a:t>Steering Horizon Controller CORE/CDX746/7 UPV0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status updated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4335"/>
            <a:ext cx="4050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10000"/>
                    <a:lumOff val="90000"/>
                  </a:srgbClr>
                </a:solidFill>
                <a:latin typeface="Arial" panose="020B0604020202020204"/>
              </a:rPr>
              <a:t>02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10000"/>
                    <a:lumOff val="9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/22/2021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3FC56-4C1C-4809-91C5-1CA0542FAC4B}"/>
              </a:ext>
            </a:extLst>
          </p:cNvPr>
          <p:cNvSpPr txBox="1"/>
          <p:nvPr/>
        </p:nvSpPr>
        <p:spPr>
          <a:xfrm>
            <a:off x="4485392" y="3491129"/>
            <a:ext cx="632801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264E"/>
                </a:solidFill>
                <a:latin typeface="Arial" panose="020B0604020202020204"/>
              </a:rPr>
              <a:t>Richard Li 		– Feature Owner</a:t>
            </a:r>
          </a:p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Brian </a:t>
            </a:r>
            <a:r>
              <a:rPr lang="en-US" sz="2400" b="1" dirty="0">
                <a:solidFill>
                  <a:srgbClr val="00264E"/>
                </a:solidFill>
                <a:latin typeface="Arial" panose="020B0604020202020204"/>
              </a:rPr>
              <a:t>Atherton	– Feature Owner</a:t>
            </a:r>
          </a:p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Lisa </a:t>
            </a:r>
            <a:r>
              <a:rPr lang="pl-PL" sz="2400" b="1" dirty="0">
                <a:solidFill>
                  <a:srgbClr val="00264E"/>
                </a:solidFill>
                <a:latin typeface="Arial" panose="020B0604020202020204"/>
              </a:rPr>
              <a:t>Waszczenko</a:t>
            </a:r>
            <a:r>
              <a:rPr lang="en-US" sz="2400" b="1" dirty="0">
                <a:solidFill>
                  <a:srgbClr val="00264E"/>
                </a:solidFill>
                <a:latin typeface="Arial" panose="020B0604020202020204"/>
              </a:rPr>
              <a:t> 	- Supervisor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A6E9F-DA40-4AF9-8B24-EE809A60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15" y="6419850"/>
            <a:ext cx="1200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C673FE-8829-4E3F-AADD-959A8340FFA6}"/>
              </a:ext>
            </a:extLst>
          </p:cNvPr>
          <p:cNvSpPr/>
          <p:nvPr/>
        </p:nvSpPr>
        <p:spPr>
          <a:xfrm>
            <a:off x="6411433" y="743351"/>
            <a:ext cx="5492804" cy="199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74BBD6-C43A-40D1-9D0E-B3E39FEDCDF3}"/>
              </a:ext>
            </a:extLst>
          </p:cNvPr>
          <p:cNvSpPr txBox="1"/>
          <p:nvPr/>
        </p:nvSpPr>
        <p:spPr>
          <a:xfrm>
            <a:off x="69788" y="151117"/>
            <a:ext cx="11693313" cy="578882"/>
          </a:xfrm>
          <a:prstGeom prst="round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Concept - Steering Horizon Controller </a:t>
            </a:r>
            <a:endParaRPr lang="en-US" sz="28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04AE5D-C238-4A18-BBDA-39AAC654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" y="1085578"/>
            <a:ext cx="5979311" cy="386550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2D687F-7108-446E-933F-523EE2765E0A}"/>
              </a:ext>
            </a:extLst>
          </p:cNvPr>
          <p:cNvCxnSpPr>
            <a:cxnSpLocks/>
          </p:cNvCxnSpPr>
          <p:nvPr/>
        </p:nvCxnSpPr>
        <p:spPr>
          <a:xfrm flipH="1">
            <a:off x="6049099" y="1063606"/>
            <a:ext cx="16972" cy="3887477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D9D3F3-8EAD-4D2A-AFB1-539599EF3932}"/>
              </a:ext>
            </a:extLst>
          </p:cNvPr>
          <p:cNvSpPr/>
          <p:nvPr/>
        </p:nvSpPr>
        <p:spPr>
          <a:xfrm>
            <a:off x="93505" y="3382580"/>
            <a:ext cx="642937" cy="358288"/>
          </a:xfrm>
          <a:prstGeom prst="roundRect">
            <a:avLst/>
          </a:prstGeom>
          <a:noFill/>
          <a:ln w="28575">
            <a:solidFill>
              <a:srgbClr val="4BC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5761664-B063-43D6-84E7-1EDF352E326D}"/>
              </a:ext>
            </a:extLst>
          </p:cNvPr>
          <p:cNvSpPr/>
          <p:nvPr/>
        </p:nvSpPr>
        <p:spPr>
          <a:xfrm>
            <a:off x="154091" y="1958742"/>
            <a:ext cx="642937" cy="430157"/>
          </a:xfrm>
          <a:prstGeom prst="roundRect">
            <a:avLst/>
          </a:prstGeom>
          <a:noFill/>
          <a:ln w="28575">
            <a:solidFill>
              <a:srgbClr val="4BC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4DB51042-DF52-49EF-ADB4-EF0F0466241A}"/>
              </a:ext>
            </a:extLst>
          </p:cNvPr>
          <p:cNvSpPr txBox="1">
            <a:spLocks/>
          </p:cNvSpPr>
          <p:nvPr/>
        </p:nvSpPr>
        <p:spPr>
          <a:xfrm>
            <a:off x="529457" y="751971"/>
            <a:ext cx="4718843" cy="45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0A121F"/>
                </a:solidFill>
              </a:rPr>
              <a:t>Current Strategy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ACB59-5426-499D-8C54-4F0227E3BA74}"/>
              </a:ext>
            </a:extLst>
          </p:cNvPr>
          <p:cNvSpPr/>
          <p:nvPr/>
        </p:nvSpPr>
        <p:spPr>
          <a:xfrm>
            <a:off x="1820602" y="2992494"/>
            <a:ext cx="900112" cy="611133"/>
          </a:xfrm>
          <a:prstGeom prst="roundRect">
            <a:avLst/>
          </a:prstGeom>
          <a:noFill/>
          <a:ln w="28575">
            <a:solidFill>
              <a:srgbClr val="4BC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BAAAE8-CFA8-4F50-8595-31C2328B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78" y="4036699"/>
            <a:ext cx="329778" cy="247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EE5AE-FD36-4E36-A7D7-04B5254AB13D}"/>
              </a:ext>
            </a:extLst>
          </p:cNvPr>
          <p:cNvSpPr txBox="1"/>
          <p:nvPr/>
        </p:nvSpPr>
        <p:spPr>
          <a:xfrm>
            <a:off x="119847" y="4032130"/>
            <a:ext cx="371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Tilt / Tele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E89E08-B4F6-44AA-B9B8-040A14489641}"/>
              </a:ext>
            </a:extLst>
          </p:cNvPr>
          <p:cNvSpPr/>
          <p:nvPr/>
        </p:nvSpPr>
        <p:spPr>
          <a:xfrm>
            <a:off x="152219" y="3987937"/>
            <a:ext cx="642937" cy="334606"/>
          </a:xfrm>
          <a:prstGeom prst="roundRect">
            <a:avLst/>
          </a:prstGeom>
          <a:noFill/>
          <a:ln w="28575">
            <a:solidFill>
              <a:srgbClr val="4BC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4399F-B87D-4F8B-84FC-99D1E7776B4B}"/>
              </a:ext>
            </a:extLst>
          </p:cNvPr>
          <p:cNvSpPr txBox="1"/>
          <p:nvPr/>
        </p:nvSpPr>
        <p:spPr>
          <a:xfrm>
            <a:off x="1518245" y="2807828"/>
            <a:ext cx="2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836470-BC52-47C0-82EB-61A0DBE0F55A}"/>
              </a:ext>
            </a:extLst>
          </p:cNvPr>
          <p:cNvSpPr txBox="1"/>
          <p:nvPr/>
        </p:nvSpPr>
        <p:spPr>
          <a:xfrm>
            <a:off x="2235" y="1628445"/>
            <a:ext cx="2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A04DA9-7084-4D38-9CE9-5C2831B5A3B2}"/>
              </a:ext>
            </a:extLst>
          </p:cNvPr>
          <p:cNvSpPr txBox="1"/>
          <p:nvPr/>
        </p:nvSpPr>
        <p:spPr>
          <a:xfrm>
            <a:off x="-13326" y="3038190"/>
            <a:ext cx="2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5C875C-280E-4C5A-8618-60356C2A5FFE}"/>
              </a:ext>
            </a:extLst>
          </p:cNvPr>
          <p:cNvSpPr txBox="1"/>
          <p:nvPr/>
        </p:nvSpPr>
        <p:spPr>
          <a:xfrm>
            <a:off x="-56295" y="3737124"/>
            <a:ext cx="2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4F8554-CB4D-43BF-8AAD-37B8227E56DE}"/>
              </a:ext>
            </a:extLst>
          </p:cNvPr>
          <p:cNvGrpSpPr/>
          <p:nvPr/>
        </p:nvGrpSpPr>
        <p:grpSpPr>
          <a:xfrm>
            <a:off x="8050006" y="1011218"/>
            <a:ext cx="2141074" cy="1603786"/>
            <a:chOff x="7972785" y="1122872"/>
            <a:chExt cx="2141074" cy="160378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62C65-8769-446A-9AEA-7B89C7031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2785" y="1122872"/>
              <a:ext cx="2141074" cy="160378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A4CACB-9959-4BA0-9311-C9FF2B4A01A9}"/>
                </a:ext>
              </a:extLst>
            </p:cNvPr>
            <p:cNvSpPr txBox="1"/>
            <p:nvPr/>
          </p:nvSpPr>
          <p:spPr>
            <a:xfrm>
              <a:off x="8081503" y="1904765"/>
              <a:ext cx="26722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94EFA-90DC-4B9B-B970-4768B63DFAFC}"/>
              </a:ext>
            </a:extLst>
          </p:cNvPr>
          <p:cNvGrpSpPr/>
          <p:nvPr/>
        </p:nvGrpSpPr>
        <p:grpSpPr>
          <a:xfrm>
            <a:off x="10496588" y="937465"/>
            <a:ext cx="1298374" cy="1328771"/>
            <a:chOff x="10463564" y="1203086"/>
            <a:chExt cx="1298374" cy="13287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6FD1586-F30B-4E13-9584-43FDAE299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63564" y="1203086"/>
              <a:ext cx="1298374" cy="132877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D25BE9-6029-4976-BFC7-25BD67567BF4}"/>
                </a:ext>
              </a:extLst>
            </p:cNvPr>
            <p:cNvSpPr txBox="1"/>
            <p:nvPr/>
          </p:nvSpPr>
          <p:spPr>
            <a:xfrm>
              <a:off x="10486538" y="1436731"/>
              <a:ext cx="26722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9A443-E703-4133-9E69-74118DA520C0}"/>
              </a:ext>
            </a:extLst>
          </p:cNvPr>
          <p:cNvGrpSpPr/>
          <p:nvPr/>
        </p:nvGrpSpPr>
        <p:grpSpPr>
          <a:xfrm>
            <a:off x="6714417" y="782326"/>
            <a:ext cx="957383" cy="1146714"/>
            <a:chOff x="6442932" y="1079451"/>
            <a:chExt cx="957383" cy="11467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EA738C-1105-413D-9428-15BE236D9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7214" y="1079451"/>
              <a:ext cx="424385" cy="5553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930B72-2180-40C4-A657-2667A7477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2932" y="1647282"/>
              <a:ext cx="957383" cy="57888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7477D3-92C2-44DA-9C63-456DB733E0E9}"/>
                </a:ext>
              </a:extLst>
            </p:cNvPr>
            <p:cNvSpPr txBox="1"/>
            <p:nvPr/>
          </p:nvSpPr>
          <p:spPr>
            <a:xfrm>
              <a:off x="6511852" y="1122872"/>
              <a:ext cx="26722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63B93-12E7-4D7D-B706-8727ACFC80AA}"/>
              </a:ext>
            </a:extLst>
          </p:cNvPr>
          <p:cNvGrpSpPr/>
          <p:nvPr/>
        </p:nvGrpSpPr>
        <p:grpSpPr>
          <a:xfrm>
            <a:off x="6705846" y="1963126"/>
            <a:ext cx="1196287" cy="698666"/>
            <a:chOff x="6403819" y="2580430"/>
            <a:chExt cx="1196287" cy="69866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5C27D29-C76E-471F-A58E-ECF84112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38494" y="2580430"/>
              <a:ext cx="1161612" cy="69866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47AFBA3-4E80-4687-AF37-ED051BB63B8A}"/>
                </a:ext>
              </a:extLst>
            </p:cNvPr>
            <p:cNvSpPr txBox="1"/>
            <p:nvPr/>
          </p:nvSpPr>
          <p:spPr>
            <a:xfrm>
              <a:off x="6403819" y="2580430"/>
              <a:ext cx="26722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F9AD1-B76C-408A-AB0D-222DDDCBEC72}"/>
              </a:ext>
            </a:extLst>
          </p:cNvPr>
          <p:cNvGrpSpPr/>
          <p:nvPr/>
        </p:nvGrpSpPr>
        <p:grpSpPr>
          <a:xfrm>
            <a:off x="6751049" y="2785893"/>
            <a:ext cx="4836700" cy="2011550"/>
            <a:chOff x="7011302" y="3243938"/>
            <a:chExt cx="4134473" cy="17894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335BF2-3412-41CF-9C81-4A410D200DCE}"/>
                </a:ext>
              </a:extLst>
            </p:cNvPr>
            <p:cNvGrpSpPr/>
            <p:nvPr/>
          </p:nvGrpSpPr>
          <p:grpSpPr>
            <a:xfrm>
              <a:off x="7011302" y="3243938"/>
              <a:ext cx="4134473" cy="1789400"/>
              <a:chOff x="6984340" y="3511877"/>
              <a:chExt cx="4134473" cy="1789400"/>
            </a:xfrm>
          </p:grpSpPr>
          <p:pic>
            <p:nvPicPr>
              <p:cNvPr id="39" name="Content Placeholder 7">
                <a:extLst>
                  <a:ext uri="{FF2B5EF4-FFF2-40B4-BE49-F238E27FC236}">
                    <a16:creationId xmlns:a16="http://schemas.microsoft.com/office/drawing/2014/main" id="{2D50D1BF-C721-4DD6-8EAB-D7EEB01D7C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73" t="26615" r="-273" b="-180"/>
              <a:stretch/>
            </p:blipFill>
            <p:spPr>
              <a:xfrm>
                <a:off x="6984340" y="3511877"/>
                <a:ext cx="4134473" cy="1789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362F2F-2A4A-4770-B4FF-07252B38B47C}"/>
                  </a:ext>
                </a:extLst>
              </p:cNvPr>
              <p:cNvSpPr txBox="1"/>
              <p:nvPr/>
            </p:nvSpPr>
            <p:spPr>
              <a:xfrm>
                <a:off x="7355377" y="4776013"/>
                <a:ext cx="26722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pic>
            <p:nvPicPr>
              <p:cNvPr id="57" name="Picture 1" descr="image001">
                <a:extLst>
                  <a:ext uri="{FF2B5EF4-FFF2-40B4-BE49-F238E27FC236}">
                    <a16:creationId xmlns:a16="http://schemas.microsoft.com/office/drawing/2014/main" id="{8B13D77F-F6BE-4CAC-90C8-A60FD4655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7696" y="3576006"/>
                <a:ext cx="2296760" cy="599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D71126-7546-4910-8629-225F6432015B}"/>
                </a:ext>
              </a:extLst>
            </p:cNvPr>
            <p:cNvSpPr txBox="1"/>
            <p:nvPr/>
          </p:nvSpPr>
          <p:spPr>
            <a:xfrm>
              <a:off x="8686442" y="4525093"/>
              <a:ext cx="7349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 C 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4E00499-0E4F-4B21-8968-72817AA85DBA}"/>
              </a:ext>
            </a:extLst>
          </p:cNvPr>
          <p:cNvSpPr/>
          <p:nvPr/>
        </p:nvSpPr>
        <p:spPr>
          <a:xfrm>
            <a:off x="8438730" y="2987276"/>
            <a:ext cx="146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A121F"/>
                </a:solidFill>
              </a:rPr>
              <a:t>New Strategy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0FE7DAA2-0517-4B2E-84F3-0827CD84DF82}"/>
              </a:ext>
            </a:extLst>
          </p:cNvPr>
          <p:cNvSpPr txBox="1">
            <a:spLocks/>
          </p:cNvSpPr>
          <p:nvPr/>
        </p:nvSpPr>
        <p:spPr>
          <a:xfrm>
            <a:off x="6633181" y="677921"/>
            <a:ext cx="4718843" cy="45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</a:rPr>
              <a:t>Current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B03C5-8C1A-4B2E-ADB5-99476EA36539}"/>
              </a:ext>
            </a:extLst>
          </p:cNvPr>
          <p:cNvSpPr txBox="1"/>
          <p:nvPr/>
        </p:nvSpPr>
        <p:spPr>
          <a:xfrm>
            <a:off x="9639147" y="3533086"/>
            <a:ext cx="2968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FD2B2F-6EE4-44C2-B189-9C66BDC56D08}"/>
              </a:ext>
            </a:extLst>
          </p:cNvPr>
          <p:cNvGraphicFramePr>
            <a:graphicFrameLocks noGrp="1"/>
          </p:cNvGraphicFramePr>
          <p:nvPr/>
        </p:nvGraphicFramePr>
        <p:xfrm>
          <a:off x="85219" y="736865"/>
          <a:ext cx="6009496" cy="4682424"/>
        </p:xfrm>
        <a:graphic>
          <a:graphicData uri="http://schemas.openxmlformats.org/drawingml/2006/table">
            <a:tbl>
              <a:tblPr/>
              <a:tblGrid>
                <a:gridCol w="1104863">
                  <a:extLst>
                    <a:ext uri="{9D8B030D-6E8A-4147-A177-3AD203B41FA5}">
                      <a16:colId xmlns:a16="http://schemas.microsoft.com/office/drawing/2014/main" val="2262436463"/>
                    </a:ext>
                  </a:extLst>
                </a:gridCol>
                <a:gridCol w="1542007">
                  <a:extLst>
                    <a:ext uri="{9D8B030D-6E8A-4147-A177-3AD203B41FA5}">
                      <a16:colId xmlns:a16="http://schemas.microsoft.com/office/drawing/2014/main" val="1220046447"/>
                    </a:ext>
                  </a:extLst>
                </a:gridCol>
                <a:gridCol w="216168">
                  <a:extLst>
                    <a:ext uri="{9D8B030D-6E8A-4147-A177-3AD203B41FA5}">
                      <a16:colId xmlns:a16="http://schemas.microsoft.com/office/drawing/2014/main" val="2771907884"/>
                    </a:ext>
                  </a:extLst>
                </a:gridCol>
                <a:gridCol w="248194">
                  <a:extLst>
                    <a:ext uri="{9D8B030D-6E8A-4147-A177-3AD203B41FA5}">
                      <a16:colId xmlns:a16="http://schemas.microsoft.com/office/drawing/2014/main" val="1274618562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3044627553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2039490766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1748892692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2531548382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3166699547"/>
                    </a:ext>
                  </a:extLst>
                </a:gridCol>
                <a:gridCol w="168131">
                  <a:extLst>
                    <a:ext uri="{9D8B030D-6E8A-4147-A177-3AD203B41FA5}">
                      <a16:colId xmlns:a16="http://schemas.microsoft.com/office/drawing/2014/main" val="2707884198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3710269804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2861487933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2147893732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495934873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3925132967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3741388849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4140896854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2061245589"/>
                    </a:ext>
                  </a:extLst>
                </a:gridCol>
                <a:gridCol w="152119">
                  <a:extLst>
                    <a:ext uri="{9D8B030D-6E8A-4147-A177-3AD203B41FA5}">
                      <a16:colId xmlns:a16="http://schemas.microsoft.com/office/drawing/2014/main" val="805460546"/>
                    </a:ext>
                  </a:extLst>
                </a:gridCol>
                <a:gridCol w="520407">
                  <a:extLst>
                    <a:ext uri="{9D8B030D-6E8A-4147-A177-3AD203B41FA5}">
                      <a16:colId xmlns:a16="http://schemas.microsoft.com/office/drawing/2014/main" val="3587005592"/>
                    </a:ext>
                  </a:extLst>
                </a:gridCol>
              </a:tblGrid>
              <a:tr h="539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Summary of the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50278"/>
                  </a:ext>
                </a:extLst>
              </a:tr>
              <a:tr h="935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Definition of the Change/Problem: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19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Driver needs to reach multiple switches from different locations to perform cruise control, adjust/fold rear mirrors, adjust steering column and pedals. CIED desires a programmable switch interface on the steering wheel to maintain line of sight on the high heads up display.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04527"/>
                  </a:ext>
                </a:extLst>
              </a:tr>
              <a:tr h="135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 of the Proposed Changes: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19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Combined Cruise Control with Mirror adjust &amp; fold, steering column control and adjustable pedal on the steering Horizon Controller AND show on DISPLAY.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Utilized Phoenix domain controller to translate switch inputs to menu/icon on display and perform switch input logic to determine CAN signals to features actuators.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3224"/>
                  </a:ext>
                </a:extLst>
              </a:tr>
              <a:tr h="1855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Justification why the proposed changes should be implemented: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19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protecting eyes up and out – ALL Control content consistently show on display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Reducing operating complexity –  Combining four around switches to current steering wheel switches.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Reducing hardware and JITs cost - eliminating ACC, Mirror, Column and Pedal four sets Switches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Increasing interior Enjoyable experience – Streamlined design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Capacity – Through add menu /ICON  to control more features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40537"/>
                  </a:ext>
                </a:extLst>
              </a:tr>
            </a:tbl>
          </a:graphicData>
        </a:graphic>
      </p:graphicFrame>
      <p:sp>
        <p:nvSpPr>
          <p:cNvPr id="66" name="Content Placeholder 11">
            <a:extLst>
              <a:ext uri="{FF2B5EF4-FFF2-40B4-BE49-F238E27FC236}">
                <a16:creationId xmlns:a16="http://schemas.microsoft.com/office/drawing/2014/main" id="{6512BB50-4148-4A9D-B59B-3C3362ECF7D2}"/>
              </a:ext>
            </a:extLst>
          </p:cNvPr>
          <p:cNvSpPr txBox="1">
            <a:spLocks/>
          </p:cNvSpPr>
          <p:nvPr/>
        </p:nvSpPr>
        <p:spPr>
          <a:xfrm>
            <a:off x="614779" y="4773282"/>
            <a:ext cx="11097407" cy="2084718"/>
          </a:xfrm>
          <a:prstGeom prst="roundRect">
            <a:avLst/>
          </a:prstGeom>
          <a:solidFill>
            <a:srgbClr val="0A121F"/>
          </a:solidFill>
          <a:ln>
            <a:solidFill>
              <a:srgbClr val="0A121F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Clr>
                <a:schemeClr val="bg1"/>
              </a:buClr>
              <a:buNone/>
            </a:pPr>
            <a:r>
              <a:rPr lang="en-US" sz="1500" b="1" dirty="0">
                <a:solidFill>
                  <a:schemeClr val="bg1"/>
                </a:solidFill>
              </a:rPr>
              <a:t>Proposal</a:t>
            </a:r>
          </a:p>
          <a:p>
            <a:pPr marL="457200" lvl="1" indent="0" algn="ctr">
              <a:buClr>
                <a:schemeClr val="bg1"/>
              </a:buClr>
              <a:buNone/>
            </a:pPr>
            <a:r>
              <a:rPr lang="en-US" sz="1500" b="1" dirty="0">
                <a:solidFill>
                  <a:schemeClr val="bg1"/>
                </a:solidFill>
              </a:rPr>
              <a:t>Using configurable switch interface to Combine Cruise Control (A) with Mirror ADJUST &amp; MIRROR FOLD (B), steering column control (C) AND ADJUSTABLE PEDAL(D) on the steering Horizon Controller AND show on DISPLAY (E).</a:t>
            </a:r>
          </a:p>
          <a:p>
            <a:pPr marL="457200" lvl="1" indent="0" algn="ctr">
              <a:buClr>
                <a:schemeClr val="bg1"/>
              </a:buClr>
              <a:buNone/>
            </a:pPr>
            <a:r>
              <a:rPr lang="en-US" sz="1500" b="1" dirty="0">
                <a:solidFill>
                  <a:schemeClr val="bg1"/>
                </a:solidFill>
              </a:rPr>
              <a:t>Benefits</a:t>
            </a:r>
          </a:p>
          <a:p>
            <a:pPr marL="342900" indent="-342900" algn="ctr">
              <a:lnSpc>
                <a:spcPct val="50000"/>
              </a:lnSpc>
              <a:buAutoNum type="arabicPeriod"/>
            </a:pPr>
            <a:r>
              <a:rPr lang="en-US" sz="1500" b="1" dirty="0">
                <a:solidFill>
                  <a:schemeClr val="bg1"/>
                </a:solidFill>
              </a:rPr>
              <a:t>protecting eyes up and out – ALL Control content consistently show on display</a:t>
            </a:r>
          </a:p>
          <a:p>
            <a:pPr marL="342900" indent="-342900" algn="ctr">
              <a:lnSpc>
                <a:spcPct val="50000"/>
              </a:lnSpc>
              <a:buAutoNum type="arabicPeriod"/>
            </a:pPr>
            <a:r>
              <a:rPr lang="en-US" sz="1500" b="1" dirty="0">
                <a:solidFill>
                  <a:schemeClr val="bg1"/>
                </a:solidFill>
              </a:rPr>
              <a:t>Reducing operating complexity –  Combining Seven around switches to current steering wheel switches.</a:t>
            </a:r>
          </a:p>
          <a:p>
            <a:pPr marL="342900" indent="-342900" algn="ctr">
              <a:lnSpc>
                <a:spcPct val="50000"/>
              </a:lnSpc>
              <a:buAutoNum type="arabicPeriod"/>
            </a:pPr>
            <a:r>
              <a:rPr lang="en-US" sz="1500" b="1" dirty="0">
                <a:solidFill>
                  <a:schemeClr val="bg1"/>
                </a:solidFill>
              </a:rPr>
              <a:t>Reducing hardware and JITs cost - eliminating ACC, Mirror, Column and Pedal five sets Switches</a:t>
            </a:r>
          </a:p>
          <a:p>
            <a:pPr marL="342900" indent="-342900" algn="ctr">
              <a:lnSpc>
                <a:spcPct val="50000"/>
              </a:lnSpc>
              <a:buAutoNum type="arabicPeriod"/>
            </a:pPr>
            <a:r>
              <a:rPr lang="en-US" sz="1500" b="1" dirty="0">
                <a:solidFill>
                  <a:schemeClr val="bg1"/>
                </a:solidFill>
              </a:rPr>
              <a:t>Increasing interior Enjoyable experience – Streamlined design</a:t>
            </a:r>
          </a:p>
          <a:p>
            <a:pPr marL="342900" indent="-342900" algn="ctr">
              <a:lnSpc>
                <a:spcPct val="50000"/>
              </a:lnSpc>
              <a:buAutoNum type="arabicPeriod"/>
            </a:pPr>
            <a:r>
              <a:rPr lang="en-US" sz="1500" b="1" dirty="0">
                <a:solidFill>
                  <a:schemeClr val="bg1"/>
                </a:solidFill>
              </a:rPr>
              <a:t>More Capacity – Through add menu /ICON  to control more features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1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2537D5F-D902-4BEF-9720-81EE45A808C1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3842635" y="3327558"/>
            <a:ext cx="2519192" cy="250752"/>
          </a:xfrm>
          <a:prstGeom prst="bentConnector3">
            <a:avLst>
              <a:gd name="adj1" fmla="val 68899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90623-8C84-4188-9016-A5433FE93930}"/>
              </a:ext>
            </a:extLst>
          </p:cNvPr>
          <p:cNvSpPr/>
          <p:nvPr/>
        </p:nvSpPr>
        <p:spPr>
          <a:xfrm>
            <a:off x="6361827" y="2981082"/>
            <a:ext cx="2273361" cy="1194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Power Adjustable Mirrors and  Fold Mirrors (w/ </a:t>
            </a:r>
            <a:r>
              <a:rPr lang="en-US" sz="1100" dirty="0" err="1">
                <a:solidFill>
                  <a:schemeClr val="tx1"/>
                </a:solidFill>
              </a:rPr>
              <a:t>Autofold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1E6FD91-2FF3-46CB-AAB5-DBB09DBC9359}"/>
              </a:ext>
            </a:extLst>
          </p:cNvPr>
          <p:cNvGrpSpPr/>
          <p:nvPr/>
        </p:nvGrpSpPr>
        <p:grpSpPr>
          <a:xfrm>
            <a:off x="9112261" y="5536388"/>
            <a:ext cx="1848855" cy="959185"/>
            <a:chOff x="8487882" y="550464"/>
            <a:chExt cx="1962234" cy="129596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6F2283-A8D2-4989-A5D8-3C83625E43F7}"/>
                </a:ext>
              </a:extLst>
            </p:cNvPr>
            <p:cNvSpPr/>
            <p:nvPr/>
          </p:nvSpPr>
          <p:spPr>
            <a:xfrm>
              <a:off x="8487882" y="550464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32D5AC-94B3-4E11-9856-51D5B6D55B9C}"/>
                </a:ext>
              </a:extLst>
            </p:cNvPr>
            <p:cNvSpPr/>
            <p:nvPr/>
          </p:nvSpPr>
          <p:spPr>
            <a:xfrm>
              <a:off x="8660324" y="583196"/>
              <a:ext cx="1494969" cy="309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Pedal Actuator</a:t>
              </a:r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82558C-E879-41B2-8C0C-5355CC19C27F}"/>
              </a:ext>
            </a:extLst>
          </p:cNvPr>
          <p:cNvGrpSpPr/>
          <p:nvPr/>
        </p:nvGrpSpPr>
        <p:grpSpPr>
          <a:xfrm>
            <a:off x="9096679" y="4141939"/>
            <a:ext cx="1920235" cy="1197852"/>
            <a:chOff x="8487882" y="550464"/>
            <a:chExt cx="1962234" cy="129596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740168F-EE37-4424-A43D-1E925F2CD154}"/>
                </a:ext>
              </a:extLst>
            </p:cNvPr>
            <p:cNvSpPr/>
            <p:nvPr/>
          </p:nvSpPr>
          <p:spPr>
            <a:xfrm>
              <a:off x="8487882" y="550464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D193D8-E1DF-47EB-94F6-DABEB12A3720}"/>
                </a:ext>
              </a:extLst>
            </p:cNvPr>
            <p:cNvSpPr/>
            <p:nvPr/>
          </p:nvSpPr>
          <p:spPr>
            <a:xfrm>
              <a:off x="8660324" y="583196"/>
              <a:ext cx="1494969" cy="309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PC Actuator</a:t>
              </a:r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E751A37-E9D4-4549-B363-EE28CC82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62" y="220019"/>
            <a:ext cx="2912924" cy="821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BF427-1C7C-4E16-8EE6-B33E12F4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089" y="4118919"/>
            <a:ext cx="632856" cy="880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2C0B2B-D2C9-4F70-9B8B-39366E5C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524" y="5849402"/>
            <a:ext cx="1021641" cy="6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69AE9EC-36FB-43DF-A535-B1A7CBD24C5C}"/>
              </a:ext>
            </a:extLst>
          </p:cNvPr>
          <p:cNvGrpSpPr/>
          <p:nvPr/>
        </p:nvGrpSpPr>
        <p:grpSpPr>
          <a:xfrm>
            <a:off x="9062888" y="2699533"/>
            <a:ext cx="1962234" cy="1295966"/>
            <a:chOff x="8632272" y="661642"/>
            <a:chExt cx="1962234" cy="12959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404F5C-4A3E-4F94-8CF8-27F8268888B8}"/>
                </a:ext>
              </a:extLst>
            </p:cNvPr>
            <p:cNvSpPr/>
            <p:nvPr/>
          </p:nvSpPr>
          <p:spPr>
            <a:xfrm>
              <a:off x="8632272" y="661642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6BB1B1-4F65-4D8D-8EAF-9F9DF894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4742" y="728213"/>
              <a:ext cx="986361" cy="63865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84F976-49FA-4C61-85B2-B38D96B4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3622" y="1347000"/>
              <a:ext cx="986361" cy="57772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390460-5549-409F-A9ED-224F6381275D}"/>
                </a:ext>
              </a:extLst>
            </p:cNvPr>
            <p:cNvSpPr/>
            <p:nvPr/>
          </p:nvSpPr>
          <p:spPr>
            <a:xfrm>
              <a:off x="8841059" y="969028"/>
              <a:ext cx="645951" cy="63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Mirror Actuator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B1F64E-DCFE-406B-974C-07C9E6C5E924}"/>
              </a:ext>
            </a:extLst>
          </p:cNvPr>
          <p:cNvSpPr txBox="1"/>
          <p:nvPr/>
        </p:nvSpPr>
        <p:spPr>
          <a:xfrm rot="10800000">
            <a:off x="11409012" y="190905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 Output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43424-6B13-4A82-A49F-353F98B02B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025122" y="3347516"/>
            <a:ext cx="47870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3F69E60-3C72-473C-AC5F-FD66E33F526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635188" y="3347516"/>
            <a:ext cx="427700" cy="2307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F3011C-4689-4630-BF57-DCFF4356CE0D}"/>
              </a:ext>
            </a:extLst>
          </p:cNvPr>
          <p:cNvCxnSpPr>
            <a:cxnSpLocks/>
            <a:stCxn id="116" idx="3"/>
            <a:endCxn id="83" idx="1"/>
          </p:cNvCxnSpPr>
          <p:nvPr/>
        </p:nvCxnSpPr>
        <p:spPr>
          <a:xfrm>
            <a:off x="1964261" y="3360567"/>
            <a:ext cx="184610" cy="26927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F3BEC-A2CE-425D-8C78-E51F29E7B291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 flipV="1">
            <a:off x="8762565" y="1802314"/>
            <a:ext cx="412805" cy="2017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0F75F7-D0E9-48A9-8E84-E7B04A49002E}"/>
              </a:ext>
            </a:extLst>
          </p:cNvPr>
          <p:cNvCxnSpPr>
            <a:cxnSpLocks/>
          </p:cNvCxnSpPr>
          <p:nvPr/>
        </p:nvCxnSpPr>
        <p:spPr>
          <a:xfrm>
            <a:off x="10962234" y="1790865"/>
            <a:ext cx="4467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4DBCA32-8274-4E57-9164-A078467A6134}"/>
              </a:ext>
            </a:extLst>
          </p:cNvPr>
          <p:cNvGrpSpPr/>
          <p:nvPr/>
        </p:nvGrpSpPr>
        <p:grpSpPr>
          <a:xfrm>
            <a:off x="9175370" y="1322721"/>
            <a:ext cx="1848855" cy="959185"/>
            <a:chOff x="8487882" y="550464"/>
            <a:chExt cx="1962234" cy="129596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68BA304-D4A3-465C-A380-67B899443EF1}"/>
                </a:ext>
              </a:extLst>
            </p:cNvPr>
            <p:cNvSpPr/>
            <p:nvPr/>
          </p:nvSpPr>
          <p:spPr>
            <a:xfrm>
              <a:off x="8487882" y="550464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953A52-152D-42A2-9626-2CB5067A9A6F}"/>
                </a:ext>
              </a:extLst>
            </p:cNvPr>
            <p:cNvSpPr/>
            <p:nvPr/>
          </p:nvSpPr>
          <p:spPr>
            <a:xfrm>
              <a:off x="8660324" y="583196"/>
              <a:ext cx="1494969" cy="309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CC Actuator</a:t>
              </a:r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6FC6E30-1615-4CD9-85C9-3D45B4FC5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841" y="1647626"/>
            <a:ext cx="1390606" cy="577726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6049633-A282-4789-8269-0E2B13E523E6}"/>
              </a:ext>
            </a:extLst>
          </p:cNvPr>
          <p:cNvSpPr/>
          <p:nvPr/>
        </p:nvSpPr>
        <p:spPr>
          <a:xfrm>
            <a:off x="6446381" y="5518954"/>
            <a:ext cx="2273782" cy="8759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Power Pedal (Tilt) network Diagram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780B86-4515-4BB0-965D-20C20106B95E}"/>
              </a:ext>
            </a:extLst>
          </p:cNvPr>
          <p:cNvCxnSpPr>
            <a:cxnSpLocks/>
          </p:cNvCxnSpPr>
          <p:nvPr/>
        </p:nvCxnSpPr>
        <p:spPr>
          <a:xfrm>
            <a:off x="11043018" y="4740059"/>
            <a:ext cx="34016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F52A60-21B9-4A87-98E4-F0EC2F13C88F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961116" y="6015981"/>
            <a:ext cx="39209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468F773-D71B-4FBB-AA8F-6EC5EA793F41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486079" y="4172194"/>
            <a:ext cx="2960302" cy="1784748"/>
          </a:xfrm>
          <a:prstGeom prst="bentConnector3">
            <a:avLst>
              <a:gd name="adj1" fmla="val -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45F8C22-BE1E-48A1-B6DD-49D38704C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6914" y="477199"/>
            <a:ext cx="478704" cy="231668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C97A6E35-E644-49F1-9ED5-2D9BF84F2E1F}"/>
              </a:ext>
            </a:extLst>
          </p:cNvPr>
          <p:cNvCxnSpPr>
            <a:cxnSpLocks/>
            <a:stCxn id="93" idx="3"/>
            <a:endCxn id="99" idx="1"/>
          </p:cNvCxnSpPr>
          <p:nvPr/>
        </p:nvCxnSpPr>
        <p:spPr>
          <a:xfrm>
            <a:off x="8720163" y="5956942"/>
            <a:ext cx="392098" cy="5903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14B23E-8ED2-4FF5-B029-C5DFF5A14007}"/>
              </a:ext>
            </a:extLst>
          </p:cNvPr>
          <p:cNvSpPr/>
          <p:nvPr/>
        </p:nvSpPr>
        <p:spPr>
          <a:xfrm>
            <a:off x="1251148" y="3085429"/>
            <a:ext cx="713113" cy="55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SIMA</a:t>
            </a:r>
          </a:p>
          <a:p>
            <a:pPr algn="ctr"/>
            <a:r>
              <a:rPr lang="en-US" sz="800" dirty="0"/>
              <a:t>Switch input Module </a:t>
            </a:r>
            <a:r>
              <a:rPr lang="en-US" sz="1100" dirty="0"/>
              <a:t>A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A179A52-73FE-4BD6-BE01-3AC1855BA8B1}"/>
              </a:ext>
            </a:extLst>
          </p:cNvPr>
          <p:cNvCxnSpPr>
            <a:cxnSpLocks/>
            <a:stCxn id="73" idx="3"/>
            <a:endCxn id="116" idx="0"/>
          </p:cNvCxnSpPr>
          <p:nvPr/>
        </p:nvCxnSpPr>
        <p:spPr>
          <a:xfrm>
            <a:off x="1297282" y="2687636"/>
            <a:ext cx="310423" cy="3977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BB37B4A-CF9A-4886-A6D1-78D34D08F993}"/>
              </a:ext>
            </a:extLst>
          </p:cNvPr>
          <p:cNvCxnSpPr>
            <a:cxnSpLocks/>
            <a:stCxn id="75" idx="3"/>
            <a:endCxn id="116" idx="2"/>
          </p:cNvCxnSpPr>
          <p:nvPr/>
        </p:nvCxnSpPr>
        <p:spPr>
          <a:xfrm flipV="1">
            <a:off x="1360020" y="3635704"/>
            <a:ext cx="247685" cy="2540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AA51F-D63D-47F4-9D7B-9291727484EB}"/>
              </a:ext>
            </a:extLst>
          </p:cNvPr>
          <p:cNvSpPr txBox="1"/>
          <p:nvPr/>
        </p:nvSpPr>
        <p:spPr>
          <a:xfrm>
            <a:off x="1884641" y="2908720"/>
            <a:ext cx="75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</a:t>
            </a:r>
          </a:p>
          <a:p>
            <a:r>
              <a:rPr lang="en-US" sz="1000" dirty="0"/>
              <a:t>CAN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F81716-54E1-4657-8F8E-613E2A64CDCE}"/>
              </a:ext>
            </a:extLst>
          </p:cNvPr>
          <p:cNvSpPr txBox="1"/>
          <p:nvPr/>
        </p:nvSpPr>
        <p:spPr>
          <a:xfrm>
            <a:off x="4404939" y="3176773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BA8BD9-AC0D-4E05-A236-2D96426D83A3}"/>
              </a:ext>
            </a:extLst>
          </p:cNvPr>
          <p:cNvSpPr/>
          <p:nvPr/>
        </p:nvSpPr>
        <p:spPr>
          <a:xfrm>
            <a:off x="6238058" y="1295176"/>
            <a:ext cx="2524507" cy="141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/>
              <a:t>Cruise Control Network Diagram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E73FE6-36DF-4DB6-8754-B4C5181C9B34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 flipV="1">
            <a:off x="2920734" y="3327558"/>
            <a:ext cx="208788" cy="30228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5DB7960-1BCF-4D95-93C4-C4B22F43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633" y="4617999"/>
            <a:ext cx="320612" cy="4429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044C523-B750-4929-BC87-98CC2C97C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3729" y="4572435"/>
            <a:ext cx="393644" cy="477398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2FFE539-4ED5-4407-A7A1-101E1FB14F6B}"/>
              </a:ext>
            </a:extLst>
          </p:cNvPr>
          <p:cNvSpPr/>
          <p:nvPr/>
        </p:nvSpPr>
        <p:spPr>
          <a:xfrm>
            <a:off x="6446381" y="4456380"/>
            <a:ext cx="2248554" cy="96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Power Column (tilt/tele) Network Diagram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4DFF170-11F8-4D8D-A4CF-83867973CBE7}"/>
              </a:ext>
            </a:extLst>
          </p:cNvPr>
          <p:cNvCxnSpPr>
            <a:cxnSpLocks/>
            <a:stCxn id="87" idx="3"/>
            <a:endCxn id="96" idx="1"/>
          </p:cNvCxnSpPr>
          <p:nvPr/>
        </p:nvCxnSpPr>
        <p:spPr>
          <a:xfrm flipV="1">
            <a:off x="8694935" y="4740865"/>
            <a:ext cx="401744" cy="1965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434ABD4C-DBE7-4D8C-975E-1B3FFEC39A34}"/>
              </a:ext>
            </a:extLst>
          </p:cNvPr>
          <p:cNvCxnSpPr>
            <a:cxnSpLocks/>
          </p:cNvCxnSpPr>
          <p:nvPr/>
        </p:nvCxnSpPr>
        <p:spPr>
          <a:xfrm flipV="1">
            <a:off x="3337884" y="630599"/>
            <a:ext cx="2878709" cy="2181154"/>
          </a:xfrm>
          <a:prstGeom prst="bentConnector3">
            <a:avLst>
              <a:gd name="adj1" fmla="val 122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EBDCBB-6927-4685-AC1B-591F4B9871E6}"/>
              </a:ext>
            </a:extLst>
          </p:cNvPr>
          <p:cNvSpPr txBox="1"/>
          <p:nvPr/>
        </p:nvSpPr>
        <p:spPr>
          <a:xfrm>
            <a:off x="76610" y="18641"/>
            <a:ext cx="9098760" cy="442674"/>
          </a:xfrm>
          <a:prstGeom prst="round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ighlight>
                  <a:srgbClr val="00FF00"/>
                </a:highlight>
              </a:rPr>
              <a:t>Improved Steering Horizon Controller Boundary Diagram </a:t>
            </a:r>
            <a:endParaRPr lang="en-US" sz="20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highlight>
                <a:srgbClr val="00FF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B7C131-0F79-4036-87D1-3BED91A23754}"/>
              </a:ext>
            </a:extLst>
          </p:cNvPr>
          <p:cNvSpPr/>
          <p:nvPr/>
        </p:nvSpPr>
        <p:spPr>
          <a:xfrm>
            <a:off x="2148871" y="3297064"/>
            <a:ext cx="771863" cy="665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SCCM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Steer Column Control Module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47E11-0C3A-459E-8439-4DD49A712B52}"/>
              </a:ext>
            </a:extLst>
          </p:cNvPr>
          <p:cNvSpPr/>
          <p:nvPr/>
        </p:nvSpPr>
        <p:spPr>
          <a:xfrm>
            <a:off x="3129522" y="2780037"/>
            <a:ext cx="713113" cy="1095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ECG2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Enhance central Gateway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83BAEE-0652-4FB3-B3D7-7EAD44D6A1B2}"/>
              </a:ext>
            </a:extLst>
          </p:cNvPr>
          <p:cNvSpPr/>
          <p:nvPr/>
        </p:nvSpPr>
        <p:spPr>
          <a:xfrm>
            <a:off x="6250871" y="494139"/>
            <a:ext cx="986361" cy="51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Phoenix Domain Controller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1E489F-D791-4F59-9210-EEE17983DC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8326" y="1516686"/>
            <a:ext cx="1365916" cy="1170785"/>
          </a:xfrm>
          <a:prstGeom prst="rect">
            <a:avLst/>
          </a:prstGeom>
        </p:spPr>
      </p:pic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7C8A320-0CD4-4B85-AD66-61E786A62CB7}"/>
              </a:ext>
            </a:extLst>
          </p:cNvPr>
          <p:cNvCxnSpPr>
            <a:cxnSpLocks/>
            <a:stCxn id="89" idx="2"/>
            <a:endCxn id="87" idx="1"/>
          </p:cNvCxnSpPr>
          <p:nvPr/>
        </p:nvCxnSpPr>
        <p:spPr>
          <a:xfrm rot="16200000" flipH="1">
            <a:off x="4435078" y="2926080"/>
            <a:ext cx="1062305" cy="2960302"/>
          </a:xfrm>
          <a:prstGeom prst="bentConnector2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540EF8-ADE9-4F94-9A0C-BD4F29675094}"/>
              </a:ext>
            </a:extLst>
          </p:cNvPr>
          <p:cNvSpPr/>
          <p:nvPr/>
        </p:nvSpPr>
        <p:spPr>
          <a:xfrm flipH="1">
            <a:off x="7564283" y="4807324"/>
            <a:ext cx="750767" cy="532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DSM</a:t>
            </a:r>
          </a:p>
          <a:p>
            <a:pPr algn="ctr"/>
            <a:r>
              <a:rPr lang="en-US" sz="800" dirty="0"/>
              <a:t>Driver seat control module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4A5BB4-0264-4DCA-B0B4-9B75FE7F184E}"/>
              </a:ext>
            </a:extLst>
          </p:cNvPr>
          <p:cNvSpPr txBox="1"/>
          <p:nvPr/>
        </p:nvSpPr>
        <p:spPr>
          <a:xfrm>
            <a:off x="5416208" y="4706914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412ADA-C057-4F40-AD3E-B8C0D50AB1B5}"/>
              </a:ext>
            </a:extLst>
          </p:cNvPr>
          <p:cNvSpPr/>
          <p:nvPr/>
        </p:nvSpPr>
        <p:spPr>
          <a:xfrm flipH="1">
            <a:off x="7650184" y="3540810"/>
            <a:ext cx="710835" cy="51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BCM</a:t>
            </a:r>
          </a:p>
          <a:p>
            <a:pPr algn="ctr"/>
            <a:r>
              <a:rPr lang="en-US" sz="800" dirty="0"/>
              <a:t>Body Control Module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1B1CB2-EA53-4B30-8F5D-F17656FF15D1}"/>
              </a:ext>
            </a:extLst>
          </p:cNvPr>
          <p:cNvCxnSpPr>
            <a:cxnSpLocks/>
          </p:cNvCxnSpPr>
          <p:nvPr/>
        </p:nvCxnSpPr>
        <p:spPr>
          <a:xfrm flipV="1">
            <a:off x="3868471" y="2833040"/>
            <a:ext cx="3385886" cy="2622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53085-40CC-4BA6-8773-BA58D0B1EE48}"/>
              </a:ext>
            </a:extLst>
          </p:cNvPr>
          <p:cNvSpPr txBox="1"/>
          <p:nvPr/>
        </p:nvSpPr>
        <p:spPr>
          <a:xfrm>
            <a:off x="5410651" y="2639993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HS1-CAN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1164946-ADD2-4A67-A610-9AD104778D86}"/>
              </a:ext>
            </a:extLst>
          </p:cNvPr>
          <p:cNvSpPr/>
          <p:nvPr/>
        </p:nvSpPr>
        <p:spPr>
          <a:xfrm flipH="1">
            <a:off x="6599895" y="3540810"/>
            <a:ext cx="812222" cy="51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DDM</a:t>
            </a:r>
          </a:p>
          <a:p>
            <a:pPr algn="ctr"/>
            <a:r>
              <a:rPr lang="en-US" sz="800" dirty="0"/>
              <a:t>Driver Door Control Module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7FB5461-ED18-439F-9E80-EE603C7C57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4808" y="2722628"/>
            <a:ext cx="831561" cy="804804"/>
          </a:xfrm>
          <a:prstGeom prst="bentConnector3">
            <a:avLst>
              <a:gd name="adj1" fmla="val 157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06AA1A0-7CCD-491A-90EA-56AB9FD931A5}"/>
              </a:ext>
            </a:extLst>
          </p:cNvPr>
          <p:cNvCxnSpPr>
            <a:cxnSpLocks/>
            <a:stCxn id="90" idx="3"/>
            <a:endCxn id="5" idx="1"/>
          </p:cNvCxnSpPr>
          <p:nvPr/>
        </p:nvCxnSpPr>
        <p:spPr>
          <a:xfrm flipV="1">
            <a:off x="7237232" y="630600"/>
            <a:ext cx="872830" cy="1193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22BAB-550D-4391-B6D0-E6307619F14C}"/>
              </a:ext>
            </a:extLst>
          </p:cNvPr>
          <p:cNvCxnSpPr>
            <a:cxnSpLocks/>
            <a:stCxn id="168" idx="2"/>
            <a:endCxn id="143" idx="0"/>
          </p:cNvCxnSpPr>
          <p:nvPr/>
        </p:nvCxnSpPr>
        <p:spPr>
          <a:xfrm>
            <a:off x="7006006" y="4057841"/>
            <a:ext cx="12613" cy="173452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FDF56DE-68DC-4D17-9C43-CAC2679C4F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352" y="2221202"/>
            <a:ext cx="885930" cy="9328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76701E-EB8E-49CD-9000-1B764D1AB2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685" y="3384891"/>
            <a:ext cx="917335" cy="100968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D5EBDA-5FC0-4393-B09D-3ACB855BAD30}"/>
              </a:ext>
            </a:extLst>
          </p:cNvPr>
          <p:cNvSpPr/>
          <p:nvPr/>
        </p:nvSpPr>
        <p:spPr>
          <a:xfrm>
            <a:off x="699068" y="563473"/>
            <a:ext cx="652503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Lpos_1</a:t>
            </a:r>
          </a:p>
          <a:p>
            <a:r>
              <a:rPr lang="en-US" sz="1000" dirty="0"/>
              <a:t>Lpos_2</a:t>
            </a:r>
          </a:p>
          <a:p>
            <a:r>
              <a:rPr lang="en-US" sz="1000" dirty="0"/>
              <a:t>Lpos_3</a:t>
            </a:r>
          </a:p>
          <a:p>
            <a:r>
              <a:rPr lang="en-US" sz="1000" dirty="0"/>
              <a:t>Lpos_4</a:t>
            </a:r>
          </a:p>
          <a:p>
            <a:r>
              <a:rPr lang="en-US" sz="1000" dirty="0"/>
              <a:t>Lpos_5</a:t>
            </a:r>
          </a:p>
          <a:p>
            <a:r>
              <a:rPr lang="en-US" sz="1000" dirty="0"/>
              <a:t>Lpos_6</a:t>
            </a:r>
          </a:p>
          <a:p>
            <a:r>
              <a:rPr lang="en-US" sz="1000" dirty="0"/>
              <a:t>Lpos_7</a:t>
            </a:r>
          </a:p>
          <a:p>
            <a:r>
              <a:rPr lang="en-US" sz="1000" dirty="0"/>
              <a:t>Lpos_8</a:t>
            </a:r>
          </a:p>
          <a:p>
            <a:r>
              <a:rPr lang="en-US" sz="1000" dirty="0"/>
              <a:t>Lpos_9</a:t>
            </a:r>
          </a:p>
          <a:p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493522-EDC7-4C4A-930B-BC92A3B981BA}"/>
              </a:ext>
            </a:extLst>
          </p:cNvPr>
          <p:cNvSpPr/>
          <p:nvPr/>
        </p:nvSpPr>
        <p:spPr>
          <a:xfrm>
            <a:off x="1390110" y="578783"/>
            <a:ext cx="787735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Lprespos_1</a:t>
            </a:r>
          </a:p>
          <a:p>
            <a:r>
              <a:rPr lang="en-US" sz="1000" dirty="0"/>
              <a:t>Lprespos_2</a:t>
            </a:r>
          </a:p>
          <a:p>
            <a:r>
              <a:rPr lang="en-US" sz="1000" dirty="0"/>
              <a:t>Lprespos_3</a:t>
            </a:r>
          </a:p>
          <a:p>
            <a:r>
              <a:rPr lang="en-US" sz="1000" dirty="0"/>
              <a:t>Lprespos_4</a:t>
            </a:r>
          </a:p>
          <a:p>
            <a:r>
              <a:rPr lang="en-US" sz="1000" dirty="0"/>
              <a:t>Lprespos_5</a:t>
            </a:r>
          </a:p>
          <a:p>
            <a:r>
              <a:rPr lang="en-US" sz="1000" dirty="0"/>
              <a:t>Lprespos_6</a:t>
            </a:r>
          </a:p>
          <a:p>
            <a:r>
              <a:rPr lang="en-US" sz="1000" dirty="0"/>
              <a:t>Lprespos_7</a:t>
            </a:r>
          </a:p>
          <a:p>
            <a:r>
              <a:rPr lang="en-US" sz="1000" dirty="0"/>
              <a:t>Lprespos_8</a:t>
            </a:r>
          </a:p>
          <a:p>
            <a:r>
              <a:rPr lang="en-US" sz="1000" dirty="0"/>
              <a:t>Lprespos_9</a:t>
            </a:r>
          </a:p>
          <a:p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57200F-F6B6-41DA-86B7-7AB0540B21CD}"/>
              </a:ext>
            </a:extLst>
          </p:cNvPr>
          <p:cNvSpPr/>
          <p:nvPr/>
        </p:nvSpPr>
        <p:spPr>
          <a:xfrm>
            <a:off x="385655" y="4384764"/>
            <a:ext cx="624334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Rpos_1</a:t>
            </a:r>
          </a:p>
          <a:p>
            <a:r>
              <a:rPr lang="en-US" sz="1000" dirty="0"/>
              <a:t>Rpos_2</a:t>
            </a:r>
          </a:p>
          <a:p>
            <a:r>
              <a:rPr lang="en-US" sz="1000" dirty="0"/>
              <a:t>Rpos_3</a:t>
            </a:r>
          </a:p>
          <a:p>
            <a:r>
              <a:rPr lang="en-US" sz="1000" dirty="0"/>
              <a:t>Rpos_4</a:t>
            </a:r>
          </a:p>
          <a:p>
            <a:r>
              <a:rPr lang="en-US" sz="1000" dirty="0"/>
              <a:t>Rpos_5</a:t>
            </a:r>
          </a:p>
          <a:p>
            <a:r>
              <a:rPr lang="en-US" sz="1000" dirty="0"/>
              <a:t>Rpos_6</a:t>
            </a:r>
          </a:p>
          <a:p>
            <a:r>
              <a:rPr lang="en-US" sz="1000" dirty="0"/>
              <a:t>Rpos_7</a:t>
            </a:r>
          </a:p>
          <a:p>
            <a:r>
              <a:rPr lang="en-US" sz="1000" dirty="0"/>
              <a:t>Rpos_8</a:t>
            </a:r>
          </a:p>
          <a:p>
            <a:r>
              <a:rPr lang="en-US" sz="1000" dirty="0"/>
              <a:t>Rpos_9</a:t>
            </a:r>
          </a:p>
          <a:p>
            <a:endParaRPr lang="en-US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EF79CD-CED4-490B-87E0-84C3E8FA2871}"/>
              </a:ext>
            </a:extLst>
          </p:cNvPr>
          <p:cNvSpPr/>
          <p:nvPr/>
        </p:nvSpPr>
        <p:spPr>
          <a:xfrm>
            <a:off x="1004039" y="4399668"/>
            <a:ext cx="787735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Rprespos_1</a:t>
            </a:r>
          </a:p>
          <a:p>
            <a:r>
              <a:rPr lang="en-US" sz="1000" dirty="0"/>
              <a:t>Rprespos_2</a:t>
            </a:r>
          </a:p>
          <a:p>
            <a:r>
              <a:rPr lang="en-US" sz="1000" dirty="0"/>
              <a:t>Rprespos_3</a:t>
            </a:r>
          </a:p>
          <a:p>
            <a:r>
              <a:rPr lang="en-US" sz="1000" dirty="0"/>
              <a:t>Rprespos_4</a:t>
            </a:r>
          </a:p>
          <a:p>
            <a:r>
              <a:rPr lang="en-US" sz="1000" dirty="0"/>
              <a:t>Rprespos_5</a:t>
            </a:r>
          </a:p>
          <a:p>
            <a:r>
              <a:rPr lang="en-US" sz="1000" dirty="0"/>
              <a:t>Rprespos_6</a:t>
            </a:r>
          </a:p>
          <a:p>
            <a:r>
              <a:rPr lang="en-US" sz="1000" dirty="0"/>
              <a:t>Rprespos_7</a:t>
            </a:r>
          </a:p>
          <a:p>
            <a:r>
              <a:rPr lang="en-US" sz="1000" dirty="0"/>
              <a:t>Rprespos_8</a:t>
            </a:r>
          </a:p>
          <a:p>
            <a:r>
              <a:rPr lang="en-US" sz="1000" dirty="0"/>
              <a:t>Rprespos_9</a:t>
            </a:r>
          </a:p>
          <a:p>
            <a:endParaRPr lang="en-US" sz="10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9DD17C8-1DFC-4AF4-953C-C689BBC520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83825" y="6403187"/>
            <a:ext cx="1200150" cy="438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D224B4-A934-479B-8014-057AA132FF41}"/>
              </a:ext>
            </a:extLst>
          </p:cNvPr>
          <p:cNvSpPr/>
          <p:nvPr/>
        </p:nvSpPr>
        <p:spPr>
          <a:xfrm rot="16200000">
            <a:off x="811504" y="4195357"/>
            <a:ext cx="213964" cy="16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519E22A9-BAEA-47A5-962F-3FA3575D93BA}"/>
              </a:ext>
            </a:extLst>
          </p:cNvPr>
          <p:cNvSpPr/>
          <p:nvPr/>
        </p:nvSpPr>
        <p:spPr>
          <a:xfrm rot="5400000">
            <a:off x="626946" y="2204655"/>
            <a:ext cx="209929" cy="17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2C710-4ED0-414F-85D7-9241F5916808}"/>
              </a:ext>
            </a:extLst>
          </p:cNvPr>
          <p:cNvSpPr/>
          <p:nvPr/>
        </p:nvSpPr>
        <p:spPr>
          <a:xfrm>
            <a:off x="4044001" y="1932420"/>
            <a:ext cx="1055216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Menu</a:t>
            </a:r>
          </a:p>
          <a:p>
            <a:r>
              <a:rPr lang="en-US" sz="1000" dirty="0"/>
              <a:t>Menu</a:t>
            </a:r>
          </a:p>
          <a:p>
            <a:r>
              <a:rPr lang="en-US" sz="1000" dirty="0"/>
              <a:t>Menu up</a:t>
            </a:r>
          </a:p>
          <a:p>
            <a:r>
              <a:rPr lang="en-US" sz="1000" dirty="0"/>
              <a:t>Menu down</a:t>
            </a:r>
          </a:p>
          <a:p>
            <a:r>
              <a:rPr lang="en-US" sz="1000" dirty="0"/>
              <a:t>OK</a:t>
            </a:r>
          </a:p>
          <a:p>
            <a:r>
              <a:rPr lang="en-US" sz="1000" dirty="0">
                <a:highlight>
                  <a:srgbClr val="FFFF00"/>
                </a:highlight>
              </a:rPr>
              <a:t>RADIO/PPT</a:t>
            </a:r>
          </a:p>
          <a:p>
            <a:r>
              <a:rPr lang="en-US" sz="1000" dirty="0"/>
              <a:t>PPT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dirty="0"/>
              <a:t>Seek left</a:t>
            </a:r>
          </a:p>
          <a:p>
            <a:r>
              <a:rPr lang="en-US" sz="1000" dirty="0"/>
              <a:t>Seek right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Phone</a:t>
            </a:r>
          </a:p>
          <a:p>
            <a:r>
              <a:rPr lang="en-US" sz="1000" dirty="0"/>
              <a:t>Phone - Accept</a:t>
            </a:r>
          </a:p>
          <a:p>
            <a:r>
              <a:rPr lang="en-US" sz="1000" dirty="0"/>
              <a:t>Phone - Reject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St Column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Mirror LH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Mirror RH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22F5E05-FEDB-4A46-B813-D6ECEE4E65D2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543210" y="2014403"/>
            <a:ext cx="705151" cy="684546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92C32C-770D-4794-976F-ABE9A6BC673C}"/>
              </a:ext>
            </a:extLst>
          </p:cNvPr>
          <p:cNvSpPr txBox="1"/>
          <p:nvPr/>
        </p:nvSpPr>
        <p:spPr>
          <a:xfrm>
            <a:off x="2493716" y="3016842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HS2-CAN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5CF2BCC-2C21-42B5-8E38-B6644FA6CD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111" y="811797"/>
            <a:ext cx="2736894" cy="1982694"/>
          </a:xfrm>
          <a:prstGeom prst="bentConnector2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61FDDA5-0D46-40FD-A861-177F2F2165D0}"/>
              </a:ext>
            </a:extLst>
          </p:cNvPr>
          <p:cNvSpPr/>
          <p:nvPr/>
        </p:nvSpPr>
        <p:spPr>
          <a:xfrm>
            <a:off x="4042458" y="539785"/>
            <a:ext cx="10112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DAT-ACC</a:t>
            </a:r>
          </a:p>
          <a:p>
            <a:r>
              <a:rPr lang="en-US" sz="1000" dirty="0"/>
              <a:t>on</a:t>
            </a:r>
          </a:p>
          <a:p>
            <a:r>
              <a:rPr lang="en-US" sz="1000" dirty="0"/>
              <a:t>off</a:t>
            </a:r>
          </a:p>
          <a:p>
            <a:r>
              <a:rPr lang="en-US" sz="1000" dirty="0"/>
              <a:t>Can</a:t>
            </a:r>
          </a:p>
          <a:p>
            <a:r>
              <a:rPr lang="en-US" sz="1000" dirty="0"/>
              <a:t>Lateral Control</a:t>
            </a:r>
          </a:p>
          <a:p>
            <a:r>
              <a:rPr lang="en-US" sz="1000" dirty="0"/>
              <a:t>Res +</a:t>
            </a:r>
          </a:p>
          <a:p>
            <a:r>
              <a:rPr lang="en-US" sz="1000" dirty="0"/>
              <a:t>Set -</a:t>
            </a:r>
          </a:p>
          <a:p>
            <a:r>
              <a:rPr lang="en-US" sz="1000" dirty="0"/>
              <a:t>Gap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1C4FB7-FF89-479D-9996-B88D79E21108}"/>
              </a:ext>
            </a:extLst>
          </p:cNvPr>
          <p:cNvSpPr txBox="1"/>
          <p:nvPr/>
        </p:nvSpPr>
        <p:spPr>
          <a:xfrm>
            <a:off x="3048296" y="2400047"/>
            <a:ext cx="7576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HS3-CAN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C0157-A9DD-4FF9-81F0-BF90DA1EB7DC}"/>
              </a:ext>
            </a:extLst>
          </p:cNvPr>
          <p:cNvSpPr txBox="1"/>
          <p:nvPr/>
        </p:nvSpPr>
        <p:spPr>
          <a:xfrm rot="16200000">
            <a:off x="2421977" y="1363602"/>
            <a:ext cx="1457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Switch status signals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EAAA7C-531D-471F-8557-4344AC0371D2}"/>
              </a:ext>
            </a:extLst>
          </p:cNvPr>
          <p:cNvSpPr txBox="1"/>
          <p:nvPr/>
        </p:nvSpPr>
        <p:spPr>
          <a:xfrm rot="16200000">
            <a:off x="2819609" y="1398133"/>
            <a:ext cx="16401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Feature actuation signals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9B12AD-C326-41CA-9159-C4050A263E0B}"/>
              </a:ext>
            </a:extLst>
          </p:cNvPr>
          <p:cNvSpPr txBox="1"/>
          <p:nvPr/>
        </p:nvSpPr>
        <p:spPr>
          <a:xfrm>
            <a:off x="6336605" y="2343693"/>
            <a:ext cx="428322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PCM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BA010B-25CE-4C81-9148-D367BC640F7B}"/>
              </a:ext>
            </a:extLst>
          </p:cNvPr>
          <p:cNvSpPr txBox="1"/>
          <p:nvPr/>
        </p:nvSpPr>
        <p:spPr>
          <a:xfrm>
            <a:off x="5622821" y="3297063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CA6406C-1D67-4005-8626-88F809EF9E36}"/>
              </a:ext>
            </a:extLst>
          </p:cNvPr>
          <p:cNvSpPr/>
          <p:nvPr/>
        </p:nvSpPr>
        <p:spPr>
          <a:xfrm flipH="1">
            <a:off x="6602120" y="4812357"/>
            <a:ext cx="812222" cy="51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DDM</a:t>
            </a:r>
          </a:p>
          <a:p>
            <a:pPr algn="ctr"/>
            <a:r>
              <a:rPr lang="en-US" sz="800" dirty="0"/>
              <a:t>Driver Door Control Module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7DB133-3BDF-4418-BE8C-3CA35E373CD8}"/>
              </a:ext>
            </a:extLst>
          </p:cNvPr>
          <p:cNvSpPr txBox="1"/>
          <p:nvPr/>
        </p:nvSpPr>
        <p:spPr>
          <a:xfrm>
            <a:off x="5469493" y="5737803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4912BE-4405-435D-995D-6B671CE8356C}"/>
              </a:ext>
            </a:extLst>
          </p:cNvPr>
          <p:cNvSpPr/>
          <p:nvPr/>
        </p:nvSpPr>
        <p:spPr>
          <a:xfrm flipH="1">
            <a:off x="7574671" y="5787332"/>
            <a:ext cx="750767" cy="532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DSM</a:t>
            </a:r>
          </a:p>
          <a:p>
            <a:pPr algn="ctr"/>
            <a:r>
              <a:rPr lang="en-US" sz="800" dirty="0"/>
              <a:t>Driver seat control module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C95381-3421-4089-AC94-1B3A34683EB7}"/>
              </a:ext>
            </a:extLst>
          </p:cNvPr>
          <p:cNvSpPr/>
          <p:nvPr/>
        </p:nvSpPr>
        <p:spPr>
          <a:xfrm flipH="1">
            <a:off x="6612508" y="5792365"/>
            <a:ext cx="812222" cy="51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DDM</a:t>
            </a:r>
          </a:p>
          <a:p>
            <a:pPr algn="ctr"/>
            <a:r>
              <a:rPr lang="en-US" sz="800" dirty="0"/>
              <a:t>Driver Door Control Module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785151-0087-41F7-8D88-DE7660DD22AA}"/>
              </a:ext>
            </a:extLst>
          </p:cNvPr>
          <p:cNvSpPr txBox="1"/>
          <p:nvPr/>
        </p:nvSpPr>
        <p:spPr>
          <a:xfrm>
            <a:off x="1857141" y="4645502"/>
            <a:ext cx="157314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Summary</a:t>
            </a:r>
          </a:p>
          <a:p>
            <a:pPr marL="342900" indent="-342900">
              <a:buAutoNum type="arabicPeriod"/>
            </a:pPr>
            <a:r>
              <a:rPr lang="en-US" sz="1100" dirty="0"/>
              <a:t>Utilized Phoenix domain controller to  to translate 18 switch signal logic combination to more 60 CAN signals.</a:t>
            </a:r>
          </a:p>
          <a:p>
            <a:pPr marL="342900" indent="-342900">
              <a:buAutoNum type="arabicPeriod"/>
            </a:pPr>
            <a:r>
              <a:rPr lang="en-US" sz="1100" dirty="0"/>
              <a:t>No need new ECU module.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9B6F0C-D05A-4C7D-B8CF-25879BEEFEA2}"/>
              </a:ext>
            </a:extLst>
          </p:cNvPr>
          <p:cNvSpPr txBox="1"/>
          <p:nvPr/>
        </p:nvSpPr>
        <p:spPr>
          <a:xfrm rot="10800000">
            <a:off x="1323" y="397860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 Input – Switch button push </a:t>
            </a:r>
          </a:p>
        </p:txBody>
      </p:sp>
    </p:spTree>
    <p:extLst>
      <p:ext uri="{BB962C8B-B14F-4D97-AF65-F5344CB8AC3E}">
        <p14:creationId xmlns:p14="http://schemas.microsoft.com/office/powerpoint/2010/main" val="19848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690623-8C84-4188-9016-A5433FE93930}"/>
              </a:ext>
            </a:extLst>
          </p:cNvPr>
          <p:cNvSpPr/>
          <p:nvPr/>
        </p:nvSpPr>
        <p:spPr>
          <a:xfrm>
            <a:off x="6285086" y="2854557"/>
            <a:ext cx="2273361" cy="1194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Power Adjustable Mirrors and  Fold Mirrors (w/ </a:t>
            </a:r>
            <a:r>
              <a:rPr lang="en-US" sz="1100" dirty="0" err="1">
                <a:solidFill>
                  <a:schemeClr val="tx1"/>
                </a:solidFill>
              </a:rPr>
              <a:t>Autofold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1A37-E9D4-4549-B363-EE28CC82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62" y="220019"/>
            <a:ext cx="2912924" cy="8211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69AE9EC-36FB-43DF-A535-B1A7CBD24C5C}"/>
              </a:ext>
            </a:extLst>
          </p:cNvPr>
          <p:cNvGrpSpPr/>
          <p:nvPr/>
        </p:nvGrpSpPr>
        <p:grpSpPr>
          <a:xfrm>
            <a:off x="9062888" y="2699533"/>
            <a:ext cx="1962234" cy="1295966"/>
            <a:chOff x="8632272" y="661642"/>
            <a:chExt cx="1962234" cy="12959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404F5C-4A3E-4F94-8CF8-27F8268888B8}"/>
                </a:ext>
              </a:extLst>
            </p:cNvPr>
            <p:cNvSpPr/>
            <p:nvPr/>
          </p:nvSpPr>
          <p:spPr>
            <a:xfrm>
              <a:off x="8632272" y="661642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6BB1B1-4F65-4D8D-8EAF-9F9DF894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4742" y="728213"/>
              <a:ext cx="986361" cy="63865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84F976-49FA-4C61-85B2-B38D96B4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3622" y="1347000"/>
              <a:ext cx="986361" cy="57772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390460-5549-409F-A9ED-224F6381275D}"/>
                </a:ext>
              </a:extLst>
            </p:cNvPr>
            <p:cNvSpPr/>
            <p:nvPr/>
          </p:nvSpPr>
          <p:spPr>
            <a:xfrm>
              <a:off x="8841059" y="969028"/>
              <a:ext cx="645951" cy="63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Mirror Actuator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B1F64E-DCFE-406B-974C-07C9E6C5E924}"/>
              </a:ext>
            </a:extLst>
          </p:cNvPr>
          <p:cNvSpPr txBox="1"/>
          <p:nvPr/>
        </p:nvSpPr>
        <p:spPr>
          <a:xfrm rot="10800000">
            <a:off x="11409012" y="190905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43424-6B13-4A82-A49F-353F98B02B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025122" y="3347516"/>
            <a:ext cx="47870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3F69E60-3C72-473C-AC5F-FD66E33F526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558447" y="3347516"/>
            <a:ext cx="504441" cy="1042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F3011C-4689-4630-BF57-DCFF4356CE0D}"/>
              </a:ext>
            </a:extLst>
          </p:cNvPr>
          <p:cNvCxnSpPr>
            <a:cxnSpLocks/>
            <a:stCxn id="116" idx="3"/>
            <a:endCxn id="83" idx="1"/>
          </p:cNvCxnSpPr>
          <p:nvPr/>
        </p:nvCxnSpPr>
        <p:spPr>
          <a:xfrm flipV="1">
            <a:off x="1738660" y="3377541"/>
            <a:ext cx="247887" cy="1748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45F8C22-BE1E-48A1-B6DD-49D38704C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914" y="477199"/>
            <a:ext cx="478704" cy="231668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A179A52-73FE-4BD6-BE01-3AC1855BA8B1}"/>
              </a:ext>
            </a:extLst>
          </p:cNvPr>
          <p:cNvCxnSpPr>
            <a:cxnSpLocks/>
            <a:stCxn id="73" idx="3"/>
            <a:endCxn id="116" idx="0"/>
          </p:cNvCxnSpPr>
          <p:nvPr/>
        </p:nvCxnSpPr>
        <p:spPr>
          <a:xfrm>
            <a:off x="1078661" y="2889006"/>
            <a:ext cx="356521" cy="3052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BB37B4A-CF9A-4886-A6D1-78D34D08F993}"/>
              </a:ext>
            </a:extLst>
          </p:cNvPr>
          <p:cNvCxnSpPr>
            <a:cxnSpLocks/>
            <a:stCxn id="75" idx="3"/>
            <a:endCxn id="116" idx="2"/>
          </p:cNvCxnSpPr>
          <p:nvPr/>
        </p:nvCxnSpPr>
        <p:spPr>
          <a:xfrm flipV="1">
            <a:off x="1082540" y="3595798"/>
            <a:ext cx="352642" cy="2370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AA51F-D63D-47F4-9D7B-9291727484EB}"/>
              </a:ext>
            </a:extLst>
          </p:cNvPr>
          <p:cNvSpPr txBox="1"/>
          <p:nvPr/>
        </p:nvSpPr>
        <p:spPr>
          <a:xfrm>
            <a:off x="1448160" y="3636605"/>
            <a:ext cx="56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</a:t>
            </a:r>
          </a:p>
          <a:p>
            <a:r>
              <a:rPr lang="en-US" sz="1000" dirty="0"/>
              <a:t>CAN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F81716-54E1-4657-8F8E-613E2A64CDCE}"/>
              </a:ext>
            </a:extLst>
          </p:cNvPr>
          <p:cNvSpPr txBox="1"/>
          <p:nvPr/>
        </p:nvSpPr>
        <p:spPr>
          <a:xfrm>
            <a:off x="4404939" y="3176773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E73FE6-36DF-4DB6-8754-B4C5181C9B34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>
            <a:off x="2797939" y="3377541"/>
            <a:ext cx="331583" cy="10580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434ABD4C-DBE7-4D8C-975E-1B3FFEC39A34}"/>
              </a:ext>
            </a:extLst>
          </p:cNvPr>
          <p:cNvCxnSpPr>
            <a:cxnSpLocks/>
          </p:cNvCxnSpPr>
          <p:nvPr/>
        </p:nvCxnSpPr>
        <p:spPr>
          <a:xfrm flipV="1">
            <a:off x="3289138" y="716409"/>
            <a:ext cx="2959515" cy="2049695"/>
          </a:xfrm>
          <a:prstGeom prst="bentConnector3">
            <a:avLst>
              <a:gd name="adj1" fmla="val 1229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EBDCBB-6927-4685-AC1B-591F4B9871E6}"/>
              </a:ext>
            </a:extLst>
          </p:cNvPr>
          <p:cNvSpPr txBox="1"/>
          <p:nvPr/>
        </p:nvSpPr>
        <p:spPr>
          <a:xfrm>
            <a:off x="76610" y="18641"/>
            <a:ext cx="9098760" cy="510778"/>
          </a:xfrm>
          <a:prstGeom prst="round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ighlight>
                  <a:srgbClr val="FFFF00"/>
                </a:highlight>
              </a:rPr>
              <a:t>How Horizon Controller Works?</a:t>
            </a:r>
            <a:endParaRPr lang="en-US" sz="24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highlight>
                <a:srgbClr val="FFFF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B7C131-0F79-4036-87D1-3BED91A23754}"/>
              </a:ext>
            </a:extLst>
          </p:cNvPr>
          <p:cNvSpPr/>
          <p:nvPr/>
        </p:nvSpPr>
        <p:spPr>
          <a:xfrm>
            <a:off x="1986547" y="3176772"/>
            <a:ext cx="811392" cy="401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SCCM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47E11-0C3A-459E-8439-4DD49A712B52}"/>
              </a:ext>
            </a:extLst>
          </p:cNvPr>
          <p:cNvSpPr/>
          <p:nvPr/>
        </p:nvSpPr>
        <p:spPr>
          <a:xfrm>
            <a:off x="3129522" y="2794491"/>
            <a:ext cx="713113" cy="1377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ECG2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83BAEE-0652-4FB3-B3D7-7EAD44D6A1B2}"/>
              </a:ext>
            </a:extLst>
          </p:cNvPr>
          <p:cNvSpPr/>
          <p:nvPr/>
        </p:nvSpPr>
        <p:spPr>
          <a:xfrm>
            <a:off x="6250871" y="494139"/>
            <a:ext cx="986361" cy="51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Phoenix Domain Controller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412ADA-C057-4F40-AD3E-B8C0D50AB1B5}"/>
              </a:ext>
            </a:extLst>
          </p:cNvPr>
          <p:cNvSpPr/>
          <p:nvPr/>
        </p:nvSpPr>
        <p:spPr>
          <a:xfrm flipH="1">
            <a:off x="7568095" y="3386585"/>
            <a:ext cx="716061" cy="429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BCM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1B1CB2-EA53-4B30-8F5D-F17656FF15D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791730" y="2968771"/>
            <a:ext cx="2493356" cy="483014"/>
          </a:xfrm>
          <a:prstGeom prst="bentConnector3">
            <a:avLst>
              <a:gd name="adj1" fmla="val 65813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53085-40CC-4BA6-8773-BA58D0B1EE48}"/>
              </a:ext>
            </a:extLst>
          </p:cNvPr>
          <p:cNvSpPr txBox="1"/>
          <p:nvPr/>
        </p:nvSpPr>
        <p:spPr>
          <a:xfrm>
            <a:off x="5200444" y="2835657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HS1-CAN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1164946-ADD2-4A67-A610-9AD104778D86}"/>
              </a:ext>
            </a:extLst>
          </p:cNvPr>
          <p:cNvSpPr/>
          <p:nvPr/>
        </p:nvSpPr>
        <p:spPr>
          <a:xfrm flipH="1">
            <a:off x="6537712" y="3381275"/>
            <a:ext cx="716061" cy="429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DDM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06AA1A0-7CCD-491A-90EA-56AB9FD931A5}"/>
              </a:ext>
            </a:extLst>
          </p:cNvPr>
          <p:cNvCxnSpPr>
            <a:cxnSpLocks/>
            <a:stCxn id="90" idx="3"/>
            <a:endCxn id="5" idx="1"/>
          </p:cNvCxnSpPr>
          <p:nvPr/>
        </p:nvCxnSpPr>
        <p:spPr>
          <a:xfrm flipV="1">
            <a:off x="7237232" y="630600"/>
            <a:ext cx="872830" cy="1193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FDF56DE-68DC-4D17-9C43-CAC2679C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" y="2349011"/>
            <a:ext cx="1025650" cy="10799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76701E-EB8E-49CD-9000-1B764D1AB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96" y="3297063"/>
            <a:ext cx="973644" cy="107166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D5EBDA-5FC0-4393-B09D-3ACB855BAD30}"/>
              </a:ext>
            </a:extLst>
          </p:cNvPr>
          <p:cNvSpPr/>
          <p:nvPr/>
        </p:nvSpPr>
        <p:spPr>
          <a:xfrm>
            <a:off x="147373" y="546829"/>
            <a:ext cx="652503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Lpos_1</a:t>
            </a:r>
          </a:p>
          <a:p>
            <a:r>
              <a:rPr lang="en-US" sz="1000" dirty="0"/>
              <a:t>Lpos_2</a:t>
            </a:r>
          </a:p>
          <a:p>
            <a:r>
              <a:rPr lang="en-US" sz="1000" dirty="0"/>
              <a:t>Lpos_3</a:t>
            </a:r>
          </a:p>
          <a:p>
            <a:r>
              <a:rPr lang="en-US" sz="1000" dirty="0"/>
              <a:t>Lpos_4</a:t>
            </a:r>
          </a:p>
          <a:p>
            <a:r>
              <a:rPr lang="en-US" sz="1000" dirty="0"/>
              <a:t>Lpos_5</a:t>
            </a:r>
          </a:p>
          <a:p>
            <a:r>
              <a:rPr lang="en-US" sz="1000" dirty="0"/>
              <a:t>Lpos_6</a:t>
            </a:r>
          </a:p>
          <a:p>
            <a:r>
              <a:rPr lang="en-US" sz="1000" dirty="0"/>
              <a:t>Lpos_7</a:t>
            </a:r>
          </a:p>
          <a:p>
            <a:r>
              <a:rPr lang="en-US" sz="1000" dirty="0"/>
              <a:t>Lpos_8</a:t>
            </a:r>
          </a:p>
          <a:p>
            <a:r>
              <a:rPr lang="en-US" sz="1000" dirty="0"/>
              <a:t>Lpos_9</a:t>
            </a:r>
          </a:p>
          <a:p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493522-EDC7-4C4A-930B-BC92A3B981BA}"/>
              </a:ext>
            </a:extLst>
          </p:cNvPr>
          <p:cNvSpPr/>
          <p:nvPr/>
        </p:nvSpPr>
        <p:spPr>
          <a:xfrm>
            <a:off x="802643" y="553521"/>
            <a:ext cx="787735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Lprespos_1</a:t>
            </a:r>
          </a:p>
          <a:p>
            <a:r>
              <a:rPr lang="en-US" sz="1000" dirty="0"/>
              <a:t>Lprespos_2</a:t>
            </a:r>
          </a:p>
          <a:p>
            <a:r>
              <a:rPr lang="en-US" sz="1000" dirty="0"/>
              <a:t>Lprespos_3</a:t>
            </a:r>
          </a:p>
          <a:p>
            <a:r>
              <a:rPr lang="en-US" sz="1000" dirty="0"/>
              <a:t>Lprespos_4</a:t>
            </a:r>
          </a:p>
          <a:p>
            <a:r>
              <a:rPr lang="en-US" sz="1000" dirty="0"/>
              <a:t>Lprespos_5</a:t>
            </a:r>
          </a:p>
          <a:p>
            <a:r>
              <a:rPr lang="en-US" sz="1000" dirty="0"/>
              <a:t>Lprespos_6</a:t>
            </a:r>
          </a:p>
          <a:p>
            <a:r>
              <a:rPr lang="en-US" sz="1000" dirty="0"/>
              <a:t>Lprespos_7</a:t>
            </a:r>
          </a:p>
          <a:p>
            <a:r>
              <a:rPr lang="en-US" sz="1000" dirty="0"/>
              <a:t>Lprespos_8</a:t>
            </a:r>
          </a:p>
          <a:p>
            <a:r>
              <a:rPr lang="en-US" sz="1000" dirty="0"/>
              <a:t>Lprespos_9</a:t>
            </a:r>
          </a:p>
          <a:p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57200F-F6B6-41DA-86B7-7AB0540B21CD}"/>
              </a:ext>
            </a:extLst>
          </p:cNvPr>
          <p:cNvSpPr/>
          <p:nvPr/>
        </p:nvSpPr>
        <p:spPr>
          <a:xfrm>
            <a:off x="97965" y="4408882"/>
            <a:ext cx="624334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Rpos_1</a:t>
            </a:r>
          </a:p>
          <a:p>
            <a:r>
              <a:rPr lang="en-US" sz="1000" dirty="0"/>
              <a:t>Rpos_2</a:t>
            </a:r>
          </a:p>
          <a:p>
            <a:r>
              <a:rPr lang="en-US" sz="1000" dirty="0"/>
              <a:t>Rpos_3</a:t>
            </a:r>
          </a:p>
          <a:p>
            <a:r>
              <a:rPr lang="en-US" sz="1000" dirty="0"/>
              <a:t>Rpos_4</a:t>
            </a:r>
          </a:p>
          <a:p>
            <a:r>
              <a:rPr lang="en-US" sz="1000" dirty="0"/>
              <a:t>Rpos_5</a:t>
            </a:r>
          </a:p>
          <a:p>
            <a:r>
              <a:rPr lang="en-US" sz="1000" dirty="0"/>
              <a:t>Rpos_6</a:t>
            </a:r>
          </a:p>
          <a:p>
            <a:r>
              <a:rPr lang="en-US" sz="1000" dirty="0"/>
              <a:t>Rpos_7</a:t>
            </a:r>
          </a:p>
          <a:p>
            <a:r>
              <a:rPr lang="en-US" sz="1000" dirty="0"/>
              <a:t>Rpos_8</a:t>
            </a:r>
          </a:p>
          <a:p>
            <a:r>
              <a:rPr lang="en-US" sz="1000" dirty="0"/>
              <a:t>Rpos_9</a:t>
            </a:r>
          </a:p>
          <a:p>
            <a:endParaRPr lang="en-US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EF79CD-CED4-490B-87E0-84C3E8FA2871}"/>
              </a:ext>
            </a:extLst>
          </p:cNvPr>
          <p:cNvSpPr/>
          <p:nvPr/>
        </p:nvSpPr>
        <p:spPr>
          <a:xfrm>
            <a:off x="736193" y="4416034"/>
            <a:ext cx="787735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Rprespos_1</a:t>
            </a:r>
          </a:p>
          <a:p>
            <a:r>
              <a:rPr lang="en-US" sz="1000" dirty="0"/>
              <a:t>Rprespos_2</a:t>
            </a:r>
          </a:p>
          <a:p>
            <a:r>
              <a:rPr lang="en-US" sz="1000" dirty="0"/>
              <a:t>Rprespos_3</a:t>
            </a:r>
          </a:p>
          <a:p>
            <a:r>
              <a:rPr lang="en-US" sz="1000" dirty="0"/>
              <a:t>Rprespos_4</a:t>
            </a:r>
          </a:p>
          <a:p>
            <a:r>
              <a:rPr lang="en-US" sz="1000" dirty="0"/>
              <a:t>Rprespos_5</a:t>
            </a:r>
          </a:p>
          <a:p>
            <a:r>
              <a:rPr lang="en-US" sz="1000" dirty="0"/>
              <a:t>Rprespos_6</a:t>
            </a:r>
          </a:p>
          <a:p>
            <a:r>
              <a:rPr lang="en-US" sz="1000" dirty="0"/>
              <a:t>Rprespos_7</a:t>
            </a:r>
          </a:p>
          <a:p>
            <a:r>
              <a:rPr lang="en-US" sz="1000" dirty="0"/>
              <a:t>Rprespos_8</a:t>
            </a:r>
          </a:p>
          <a:p>
            <a:r>
              <a:rPr lang="en-US" sz="1000" dirty="0"/>
              <a:t>Rprespos_9</a:t>
            </a:r>
          </a:p>
          <a:p>
            <a:endParaRPr lang="en-US" sz="10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9DD17C8-1DFC-4AF4-953C-C689BBC52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3825" y="6403187"/>
            <a:ext cx="1200150" cy="438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D224B4-A934-479B-8014-057AA132FF41}"/>
              </a:ext>
            </a:extLst>
          </p:cNvPr>
          <p:cNvSpPr/>
          <p:nvPr/>
        </p:nvSpPr>
        <p:spPr>
          <a:xfrm rot="16200000">
            <a:off x="615085" y="4173055"/>
            <a:ext cx="213964" cy="16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519E22A9-BAEA-47A5-962F-3FA3575D93BA}"/>
              </a:ext>
            </a:extLst>
          </p:cNvPr>
          <p:cNvSpPr/>
          <p:nvPr/>
        </p:nvSpPr>
        <p:spPr>
          <a:xfrm rot="5400000">
            <a:off x="626946" y="2204655"/>
            <a:ext cx="209929" cy="17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2C710-4ED0-414F-85D7-9241F5916808}"/>
              </a:ext>
            </a:extLst>
          </p:cNvPr>
          <p:cNvSpPr/>
          <p:nvPr/>
        </p:nvSpPr>
        <p:spPr>
          <a:xfrm>
            <a:off x="4044001" y="1932420"/>
            <a:ext cx="1055216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Menu</a:t>
            </a:r>
          </a:p>
          <a:p>
            <a:r>
              <a:rPr lang="en-US" sz="1000" dirty="0"/>
              <a:t>Menu</a:t>
            </a:r>
          </a:p>
          <a:p>
            <a:r>
              <a:rPr lang="en-US" sz="1000" dirty="0"/>
              <a:t>Menu up</a:t>
            </a:r>
          </a:p>
          <a:p>
            <a:r>
              <a:rPr lang="en-US" sz="1000" dirty="0"/>
              <a:t>Menu down</a:t>
            </a:r>
          </a:p>
          <a:p>
            <a:r>
              <a:rPr lang="en-US" sz="1000" dirty="0"/>
              <a:t>OK</a:t>
            </a:r>
          </a:p>
          <a:p>
            <a:r>
              <a:rPr lang="en-US" sz="1000" dirty="0">
                <a:highlight>
                  <a:srgbClr val="FFFF00"/>
                </a:highlight>
              </a:rPr>
              <a:t>RADIO/PPT</a:t>
            </a:r>
          </a:p>
          <a:p>
            <a:r>
              <a:rPr lang="en-US" sz="1000" dirty="0"/>
              <a:t>PPT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dirty="0"/>
              <a:t>Seek left</a:t>
            </a:r>
          </a:p>
          <a:p>
            <a:r>
              <a:rPr lang="en-US" sz="1000" dirty="0"/>
              <a:t>Seek right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Phone</a:t>
            </a:r>
          </a:p>
          <a:p>
            <a:r>
              <a:rPr lang="en-US" sz="1000" dirty="0"/>
              <a:t>Phone - Accept</a:t>
            </a:r>
          </a:p>
          <a:p>
            <a:r>
              <a:rPr lang="en-US" sz="1000" dirty="0"/>
              <a:t>Phone - Reject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St Column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Mirror LH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  <a:p>
            <a:r>
              <a:rPr lang="en-US" sz="1000" dirty="0">
                <a:highlight>
                  <a:srgbClr val="FFFF00"/>
                </a:highlight>
              </a:rPr>
              <a:t>Mirror RH</a:t>
            </a:r>
          </a:p>
          <a:p>
            <a:r>
              <a:rPr lang="en-US" sz="1000" dirty="0"/>
              <a:t>Tilt +</a:t>
            </a:r>
          </a:p>
          <a:p>
            <a:r>
              <a:rPr lang="en-US" sz="1000" dirty="0"/>
              <a:t>Tilt -</a:t>
            </a:r>
          </a:p>
          <a:p>
            <a:r>
              <a:rPr lang="en-US" sz="1000" dirty="0"/>
              <a:t>Tele +</a:t>
            </a:r>
          </a:p>
          <a:p>
            <a:r>
              <a:rPr lang="en-US" sz="1000" dirty="0"/>
              <a:t>Tele 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1C4FB7-FF89-479D-9996-B88D79E21108}"/>
              </a:ext>
            </a:extLst>
          </p:cNvPr>
          <p:cNvSpPr txBox="1"/>
          <p:nvPr/>
        </p:nvSpPr>
        <p:spPr>
          <a:xfrm>
            <a:off x="3045539" y="2143567"/>
            <a:ext cx="65505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HS3-CAN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A872AC-B04E-4F5C-9AFB-AA96CD517A7F}"/>
              </a:ext>
            </a:extLst>
          </p:cNvPr>
          <p:cNvSpPr txBox="1"/>
          <p:nvPr/>
        </p:nvSpPr>
        <p:spPr>
          <a:xfrm>
            <a:off x="2433888" y="2958768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HS2-CAN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2F6311F-2733-4200-9343-0A2E74C91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361" y="1434452"/>
            <a:ext cx="813944" cy="78395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A37A3-8264-41B7-B846-2120DFB0D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462" y="1471612"/>
            <a:ext cx="888502" cy="75461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34CC003-BDBF-445C-81C6-9B968CEBC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9" y="1463484"/>
            <a:ext cx="1808380" cy="1023778"/>
          </a:xfrm>
          <a:prstGeom prst="rect">
            <a:avLst/>
          </a:prstGeom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F34A4E-1869-4BE7-B2A6-AF9A2CF391C0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rot="5400000">
            <a:off x="6409368" y="1099767"/>
            <a:ext cx="428651" cy="24071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641B01B-00C8-4E3A-91FF-6AFD8ECE7824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 rot="16200000" flipH="1">
            <a:off x="7151977" y="597875"/>
            <a:ext cx="465811" cy="1281661"/>
          </a:xfrm>
          <a:prstGeom prst="bentConnector3">
            <a:avLst>
              <a:gd name="adj1" fmla="val 46398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F69AF99-CE79-4203-8DFD-FDD0E917D10B}"/>
              </a:ext>
            </a:extLst>
          </p:cNvPr>
          <p:cNvCxnSpPr>
            <a:cxnSpLocks/>
            <a:stCxn id="90" idx="2"/>
            <a:endCxn id="102" idx="0"/>
          </p:cNvCxnSpPr>
          <p:nvPr/>
        </p:nvCxnSpPr>
        <p:spPr>
          <a:xfrm rot="16200000" flipH="1">
            <a:off x="8068144" y="-318292"/>
            <a:ext cx="457683" cy="310586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AE71273-6B8C-4399-B875-7C5628A774C3}"/>
              </a:ext>
            </a:extLst>
          </p:cNvPr>
          <p:cNvSpPr/>
          <p:nvPr/>
        </p:nvSpPr>
        <p:spPr>
          <a:xfrm>
            <a:off x="6099871" y="1158476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5735313-8B77-4448-A8B7-775B3E431802}"/>
              </a:ext>
            </a:extLst>
          </p:cNvPr>
          <p:cNvSpPr/>
          <p:nvPr/>
        </p:nvSpPr>
        <p:spPr>
          <a:xfrm>
            <a:off x="7673113" y="1236635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6E35035-0633-4AEB-93BE-9DFA072D1BEC}"/>
              </a:ext>
            </a:extLst>
          </p:cNvPr>
          <p:cNvSpPr/>
          <p:nvPr/>
        </p:nvSpPr>
        <p:spPr>
          <a:xfrm>
            <a:off x="9669280" y="1149003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59C7664-02E4-4988-A0A5-CA02E5122161}"/>
              </a:ext>
            </a:extLst>
          </p:cNvPr>
          <p:cNvSpPr/>
          <p:nvPr/>
        </p:nvSpPr>
        <p:spPr>
          <a:xfrm>
            <a:off x="8646408" y="2123462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5C7439F-95AF-43E9-8FA3-E4DAEBA9DDC6}"/>
              </a:ext>
            </a:extLst>
          </p:cNvPr>
          <p:cNvSpPr/>
          <p:nvPr/>
        </p:nvSpPr>
        <p:spPr>
          <a:xfrm>
            <a:off x="1262363" y="2350468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829E8CD-22E8-44AC-9A12-E0A1D8019855}"/>
              </a:ext>
            </a:extLst>
          </p:cNvPr>
          <p:cNvSpPr/>
          <p:nvPr/>
        </p:nvSpPr>
        <p:spPr>
          <a:xfrm>
            <a:off x="1564425" y="2368017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7AB3F67-A3B1-4F59-B469-AAC8C216FF56}"/>
              </a:ext>
            </a:extLst>
          </p:cNvPr>
          <p:cNvSpPr/>
          <p:nvPr/>
        </p:nvSpPr>
        <p:spPr>
          <a:xfrm>
            <a:off x="1866660" y="2375066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99179AF-1C06-48EC-8C88-94F5B0FB86DA}"/>
              </a:ext>
            </a:extLst>
          </p:cNvPr>
          <p:cNvSpPr/>
          <p:nvPr/>
        </p:nvSpPr>
        <p:spPr>
          <a:xfrm>
            <a:off x="2170614" y="2366002"/>
            <a:ext cx="284571" cy="251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1B36351-053E-4691-A15C-17BD5A659910}"/>
              </a:ext>
            </a:extLst>
          </p:cNvPr>
          <p:cNvCxnSpPr>
            <a:cxnSpLocks/>
          </p:cNvCxnSpPr>
          <p:nvPr/>
        </p:nvCxnSpPr>
        <p:spPr>
          <a:xfrm>
            <a:off x="6735664" y="1097557"/>
            <a:ext cx="2201678" cy="970195"/>
          </a:xfrm>
          <a:prstGeom prst="bentConnector3">
            <a:avLst>
              <a:gd name="adj1" fmla="val 88484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66E3D3-4E38-438B-BE78-07C0F1253C03}"/>
              </a:ext>
            </a:extLst>
          </p:cNvPr>
          <p:cNvSpPr/>
          <p:nvPr/>
        </p:nvSpPr>
        <p:spPr>
          <a:xfrm>
            <a:off x="9236179" y="2191628"/>
            <a:ext cx="171847" cy="1573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5C3AA0-B73B-40DD-A427-39D93D414761}"/>
              </a:ext>
            </a:extLst>
          </p:cNvPr>
          <p:cNvSpPr/>
          <p:nvPr/>
        </p:nvSpPr>
        <p:spPr>
          <a:xfrm>
            <a:off x="9628075" y="3712510"/>
            <a:ext cx="284571" cy="2516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2D9D376-5CB0-4D0E-8653-9943D53EFB6C}"/>
              </a:ext>
            </a:extLst>
          </p:cNvPr>
          <p:cNvSpPr/>
          <p:nvPr/>
        </p:nvSpPr>
        <p:spPr>
          <a:xfrm>
            <a:off x="4272877" y="155670"/>
            <a:ext cx="313017" cy="2516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4B10-B211-4DFF-869E-2AE833C404B3}"/>
              </a:ext>
            </a:extLst>
          </p:cNvPr>
          <p:cNvSpPr txBox="1"/>
          <p:nvPr/>
        </p:nvSpPr>
        <p:spPr>
          <a:xfrm>
            <a:off x="4548100" y="100914"/>
            <a:ext cx="3437608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= Logic Ops(1,2,3,4) = (RH Mirror Tilt -) 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F181999-51F8-4FCD-9AB1-E88D006563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111" y="811797"/>
            <a:ext cx="2736894" cy="1982694"/>
          </a:xfrm>
          <a:prstGeom prst="bentConnector2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7F921CE-D085-4E1A-9E37-D9363C806C05}"/>
              </a:ext>
            </a:extLst>
          </p:cNvPr>
          <p:cNvSpPr txBox="1"/>
          <p:nvPr/>
        </p:nvSpPr>
        <p:spPr>
          <a:xfrm rot="16200000">
            <a:off x="2421977" y="1363602"/>
            <a:ext cx="1457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Switch status signals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F29100D-4C64-4C62-AC00-65EBBA1FFA14}"/>
              </a:ext>
            </a:extLst>
          </p:cNvPr>
          <p:cNvSpPr txBox="1"/>
          <p:nvPr/>
        </p:nvSpPr>
        <p:spPr>
          <a:xfrm rot="16200000">
            <a:off x="2819609" y="1398133"/>
            <a:ext cx="16401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Feature actuation signals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61FDDA5-0D46-40FD-A861-177F2F2165D0}"/>
              </a:ext>
            </a:extLst>
          </p:cNvPr>
          <p:cNvSpPr/>
          <p:nvPr/>
        </p:nvSpPr>
        <p:spPr>
          <a:xfrm>
            <a:off x="4042458" y="539785"/>
            <a:ext cx="10112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DAT-ACC</a:t>
            </a:r>
          </a:p>
          <a:p>
            <a:r>
              <a:rPr lang="en-US" sz="1000" dirty="0"/>
              <a:t>on</a:t>
            </a:r>
          </a:p>
          <a:p>
            <a:r>
              <a:rPr lang="en-US" sz="1000" dirty="0"/>
              <a:t>off</a:t>
            </a:r>
          </a:p>
          <a:p>
            <a:r>
              <a:rPr lang="en-US" sz="1000" dirty="0"/>
              <a:t>Can</a:t>
            </a:r>
          </a:p>
          <a:p>
            <a:r>
              <a:rPr lang="en-US" sz="1000" dirty="0"/>
              <a:t>Lateral Control</a:t>
            </a:r>
          </a:p>
          <a:p>
            <a:r>
              <a:rPr lang="en-US" sz="1000" dirty="0"/>
              <a:t>Res +</a:t>
            </a:r>
          </a:p>
          <a:p>
            <a:r>
              <a:rPr lang="en-US" sz="1000" dirty="0"/>
              <a:t>Set -</a:t>
            </a:r>
          </a:p>
          <a:p>
            <a:r>
              <a:rPr lang="en-US" sz="1000" dirty="0"/>
              <a:t>Gap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7FCAA-B918-4FB0-ACED-728325CA6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0765" y="4065190"/>
            <a:ext cx="6858578" cy="1165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A4232-A343-4666-81F6-558179524E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5149" y="5271945"/>
            <a:ext cx="6945127" cy="118390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0ABBC0-A21E-43E4-B285-29705458F51E}"/>
              </a:ext>
            </a:extLst>
          </p:cNvPr>
          <p:cNvCxnSpPr>
            <a:cxnSpLocks/>
            <a:stCxn id="114" idx="3"/>
          </p:cNvCxnSpPr>
          <p:nvPr/>
        </p:nvCxnSpPr>
        <p:spPr>
          <a:xfrm flipH="1">
            <a:off x="415637" y="2582774"/>
            <a:ext cx="1190462" cy="995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7511E01-B48F-436E-B1EE-9958AEE846C1}"/>
              </a:ext>
            </a:extLst>
          </p:cNvPr>
          <p:cNvSpPr/>
          <p:nvPr/>
        </p:nvSpPr>
        <p:spPr>
          <a:xfrm>
            <a:off x="6132255" y="1585044"/>
            <a:ext cx="171847" cy="15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2853ADE-772F-428C-BE8D-69F33F37F49C}"/>
              </a:ext>
            </a:extLst>
          </p:cNvPr>
          <p:cNvSpPr/>
          <p:nvPr/>
        </p:nvSpPr>
        <p:spPr>
          <a:xfrm>
            <a:off x="6904622" y="5094165"/>
            <a:ext cx="171847" cy="15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B6B832-AEDC-4629-A872-093A05134E3D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413420" y="2589823"/>
            <a:ext cx="1494914" cy="12032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22F98707-FD8E-4603-8260-5C064A4B4ABA}"/>
              </a:ext>
            </a:extLst>
          </p:cNvPr>
          <p:cNvSpPr/>
          <p:nvPr/>
        </p:nvSpPr>
        <p:spPr>
          <a:xfrm>
            <a:off x="7635899" y="1762221"/>
            <a:ext cx="171847" cy="157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5B61B8-5581-4C65-9194-FEF36A89D5A9}"/>
              </a:ext>
            </a:extLst>
          </p:cNvPr>
          <p:cNvSpPr txBox="1"/>
          <p:nvPr/>
        </p:nvSpPr>
        <p:spPr>
          <a:xfrm>
            <a:off x="1660228" y="1515598"/>
            <a:ext cx="1241971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Touch anywhere on switch to wake up screen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7700B8-C19B-468E-BA07-26111B9955F0}"/>
              </a:ext>
            </a:extLst>
          </p:cNvPr>
          <p:cNvCxnSpPr>
            <a:cxnSpLocks/>
            <a:endCxn id="113" idx="7"/>
          </p:cNvCxnSpPr>
          <p:nvPr/>
        </p:nvCxnSpPr>
        <p:spPr>
          <a:xfrm flipH="1">
            <a:off x="1505260" y="2178045"/>
            <a:ext cx="178344" cy="2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DF7E6E7A-444F-4952-B862-029CDF7CE512}"/>
              </a:ext>
            </a:extLst>
          </p:cNvPr>
          <p:cNvSpPr/>
          <p:nvPr/>
        </p:nvSpPr>
        <p:spPr>
          <a:xfrm>
            <a:off x="8334995" y="5325573"/>
            <a:ext cx="171847" cy="157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37CE7E0-F496-4D59-B51A-F6B60F6492C9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675479" y="2580759"/>
            <a:ext cx="1536809" cy="14147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14B23E-8ED2-4FF5-B029-C5DFF5A14007}"/>
              </a:ext>
            </a:extLst>
          </p:cNvPr>
          <p:cNvSpPr/>
          <p:nvPr/>
        </p:nvSpPr>
        <p:spPr>
          <a:xfrm>
            <a:off x="1131703" y="3194261"/>
            <a:ext cx="606957" cy="401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SIMA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850CA54-CB22-47A3-9A38-C559DBE7CFCE}"/>
              </a:ext>
            </a:extLst>
          </p:cNvPr>
          <p:cNvSpPr/>
          <p:nvPr/>
        </p:nvSpPr>
        <p:spPr>
          <a:xfrm>
            <a:off x="10259576" y="5853598"/>
            <a:ext cx="171847" cy="1573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211BF7-C361-4379-8E36-D66CE11CBF78}"/>
              </a:ext>
            </a:extLst>
          </p:cNvPr>
          <p:cNvSpPr/>
          <p:nvPr/>
        </p:nvSpPr>
        <p:spPr>
          <a:xfrm>
            <a:off x="10040478" y="3347516"/>
            <a:ext cx="951242" cy="6972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7B7ECA-2B13-4FC7-99A3-58811956BA29}"/>
              </a:ext>
            </a:extLst>
          </p:cNvPr>
          <p:cNvCxnSpPr>
            <a:cxnSpLocks/>
          </p:cNvCxnSpPr>
          <p:nvPr/>
        </p:nvCxnSpPr>
        <p:spPr>
          <a:xfrm>
            <a:off x="5922921" y="392057"/>
            <a:ext cx="325732" cy="16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31" grpId="0" animBg="1"/>
      <p:bldP spid="128" grpId="0" animBg="1"/>
      <p:bldP spid="129" grpId="0" animBg="1"/>
      <p:bldP spid="33" grpId="0" animBg="1"/>
      <p:bldP spid="135" grpId="0" animBg="1"/>
      <p:bldP spid="136" grpId="0" animBg="1"/>
      <p:bldP spid="139" grpId="0" animBg="1"/>
      <p:bldP spid="30" grpId="0" animBg="1"/>
      <p:bldP spid="140" grpId="0" animBg="1"/>
      <p:bldP spid="1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28A7C88-F47E-416A-AED1-3773D2EF19AB}"/>
              </a:ext>
            </a:extLst>
          </p:cNvPr>
          <p:cNvSpPr/>
          <p:nvPr/>
        </p:nvSpPr>
        <p:spPr>
          <a:xfrm>
            <a:off x="3124900" y="198988"/>
            <a:ext cx="8220811" cy="2364336"/>
          </a:xfrm>
          <a:custGeom>
            <a:avLst/>
            <a:gdLst>
              <a:gd name="connsiteX0" fmla="*/ 0 w 8220811"/>
              <a:gd name="connsiteY0" fmla="*/ 0 h 2364336"/>
              <a:gd name="connsiteX1" fmla="*/ 669409 w 8220811"/>
              <a:gd name="connsiteY1" fmla="*/ 0 h 2364336"/>
              <a:gd name="connsiteX2" fmla="*/ 1174402 w 8220811"/>
              <a:gd name="connsiteY2" fmla="*/ 0 h 2364336"/>
              <a:gd name="connsiteX3" fmla="*/ 1761602 w 8220811"/>
              <a:gd name="connsiteY3" fmla="*/ 0 h 2364336"/>
              <a:gd name="connsiteX4" fmla="*/ 2266595 w 8220811"/>
              <a:gd name="connsiteY4" fmla="*/ 0 h 2364336"/>
              <a:gd name="connsiteX5" fmla="*/ 3018212 w 8220811"/>
              <a:gd name="connsiteY5" fmla="*/ 0 h 2364336"/>
              <a:gd name="connsiteX6" fmla="*/ 3358788 w 8220811"/>
              <a:gd name="connsiteY6" fmla="*/ 0 h 2364336"/>
              <a:gd name="connsiteX7" fmla="*/ 4028197 w 8220811"/>
              <a:gd name="connsiteY7" fmla="*/ 0 h 2364336"/>
              <a:gd name="connsiteX8" fmla="*/ 4368774 w 8220811"/>
              <a:gd name="connsiteY8" fmla="*/ 0 h 2364336"/>
              <a:gd name="connsiteX9" fmla="*/ 5038183 w 8220811"/>
              <a:gd name="connsiteY9" fmla="*/ 0 h 2364336"/>
              <a:gd name="connsiteX10" fmla="*/ 5543175 w 8220811"/>
              <a:gd name="connsiteY10" fmla="*/ 0 h 2364336"/>
              <a:gd name="connsiteX11" fmla="*/ 5965960 w 8220811"/>
              <a:gd name="connsiteY11" fmla="*/ 0 h 2364336"/>
              <a:gd name="connsiteX12" fmla="*/ 6470953 w 8220811"/>
              <a:gd name="connsiteY12" fmla="*/ 0 h 2364336"/>
              <a:gd name="connsiteX13" fmla="*/ 7222570 w 8220811"/>
              <a:gd name="connsiteY13" fmla="*/ 0 h 2364336"/>
              <a:gd name="connsiteX14" fmla="*/ 8220811 w 8220811"/>
              <a:gd name="connsiteY14" fmla="*/ 0 h 2364336"/>
              <a:gd name="connsiteX15" fmla="*/ 8220811 w 8220811"/>
              <a:gd name="connsiteY15" fmla="*/ 543797 h 2364336"/>
              <a:gd name="connsiteX16" fmla="*/ 8220811 w 8220811"/>
              <a:gd name="connsiteY16" fmla="*/ 1134881 h 2364336"/>
              <a:gd name="connsiteX17" fmla="*/ 8220811 w 8220811"/>
              <a:gd name="connsiteY17" fmla="*/ 1749609 h 2364336"/>
              <a:gd name="connsiteX18" fmla="*/ 8220811 w 8220811"/>
              <a:gd name="connsiteY18" fmla="*/ 2364336 h 2364336"/>
              <a:gd name="connsiteX19" fmla="*/ 7633610 w 8220811"/>
              <a:gd name="connsiteY19" fmla="*/ 2364336 h 2364336"/>
              <a:gd name="connsiteX20" fmla="*/ 7128618 w 8220811"/>
              <a:gd name="connsiteY20" fmla="*/ 2364336 h 2364336"/>
              <a:gd name="connsiteX21" fmla="*/ 6623625 w 8220811"/>
              <a:gd name="connsiteY21" fmla="*/ 2364336 h 2364336"/>
              <a:gd name="connsiteX22" fmla="*/ 6118632 w 8220811"/>
              <a:gd name="connsiteY22" fmla="*/ 2364336 h 2364336"/>
              <a:gd name="connsiteX23" fmla="*/ 5449223 w 8220811"/>
              <a:gd name="connsiteY23" fmla="*/ 2364336 h 2364336"/>
              <a:gd name="connsiteX24" fmla="*/ 4779814 w 8220811"/>
              <a:gd name="connsiteY24" fmla="*/ 2364336 h 2364336"/>
              <a:gd name="connsiteX25" fmla="*/ 4274822 w 8220811"/>
              <a:gd name="connsiteY25" fmla="*/ 2364336 h 2364336"/>
              <a:gd name="connsiteX26" fmla="*/ 3934245 w 8220811"/>
              <a:gd name="connsiteY26" fmla="*/ 2364336 h 2364336"/>
              <a:gd name="connsiteX27" fmla="*/ 3347044 w 8220811"/>
              <a:gd name="connsiteY27" fmla="*/ 2364336 h 2364336"/>
              <a:gd name="connsiteX28" fmla="*/ 2677636 w 8220811"/>
              <a:gd name="connsiteY28" fmla="*/ 2364336 h 2364336"/>
              <a:gd name="connsiteX29" fmla="*/ 2172643 w 8220811"/>
              <a:gd name="connsiteY29" fmla="*/ 2364336 h 2364336"/>
              <a:gd name="connsiteX30" fmla="*/ 1667650 w 8220811"/>
              <a:gd name="connsiteY30" fmla="*/ 2364336 h 2364336"/>
              <a:gd name="connsiteX31" fmla="*/ 998241 w 8220811"/>
              <a:gd name="connsiteY31" fmla="*/ 2364336 h 2364336"/>
              <a:gd name="connsiteX32" fmla="*/ 0 w 8220811"/>
              <a:gd name="connsiteY32" fmla="*/ 2364336 h 2364336"/>
              <a:gd name="connsiteX33" fmla="*/ 0 w 8220811"/>
              <a:gd name="connsiteY33" fmla="*/ 1749609 h 2364336"/>
              <a:gd name="connsiteX34" fmla="*/ 0 w 8220811"/>
              <a:gd name="connsiteY34" fmla="*/ 1205811 h 2364336"/>
              <a:gd name="connsiteX35" fmla="*/ 0 w 8220811"/>
              <a:gd name="connsiteY35" fmla="*/ 591084 h 2364336"/>
              <a:gd name="connsiteX36" fmla="*/ 0 w 8220811"/>
              <a:gd name="connsiteY36" fmla="*/ 0 h 236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220811" h="2364336" fill="none" extrusionOk="0">
                <a:moveTo>
                  <a:pt x="0" y="0"/>
                </a:moveTo>
                <a:cubicBezTo>
                  <a:pt x="164261" y="-49920"/>
                  <a:pt x="416359" y="37676"/>
                  <a:pt x="669409" y="0"/>
                </a:cubicBezTo>
                <a:cubicBezTo>
                  <a:pt x="922459" y="-37676"/>
                  <a:pt x="1021463" y="2861"/>
                  <a:pt x="1174402" y="0"/>
                </a:cubicBezTo>
                <a:cubicBezTo>
                  <a:pt x="1327341" y="-2861"/>
                  <a:pt x="1535336" y="55289"/>
                  <a:pt x="1761602" y="0"/>
                </a:cubicBezTo>
                <a:cubicBezTo>
                  <a:pt x="1987868" y="-55289"/>
                  <a:pt x="2098001" y="55424"/>
                  <a:pt x="2266595" y="0"/>
                </a:cubicBezTo>
                <a:cubicBezTo>
                  <a:pt x="2435189" y="-55424"/>
                  <a:pt x="2839979" y="582"/>
                  <a:pt x="3018212" y="0"/>
                </a:cubicBezTo>
                <a:cubicBezTo>
                  <a:pt x="3196445" y="-582"/>
                  <a:pt x="3207895" y="12941"/>
                  <a:pt x="3358788" y="0"/>
                </a:cubicBezTo>
                <a:cubicBezTo>
                  <a:pt x="3509681" y="-12941"/>
                  <a:pt x="3877170" y="77028"/>
                  <a:pt x="4028197" y="0"/>
                </a:cubicBezTo>
                <a:cubicBezTo>
                  <a:pt x="4179224" y="-77028"/>
                  <a:pt x="4218784" y="6729"/>
                  <a:pt x="4368774" y="0"/>
                </a:cubicBezTo>
                <a:cubicBezTo>
                  <a:pt x="4518764" y="-6729"/>
                  <a:pt x="4822560" y="7560"/>
                  <a:pt x="5038183" y="0"/>
                </a:cubicBezTo>
                <a:cubicBezTo>
                  <a:pt x="5253806" y="-7560"/>
                  <a:pt x="5415444" y="51123"/>
                  <a:pt x="5543175" y="0"/>
                </a:cubicBezTo>
                <a:cubicBezTo>
                  <a:pt x="5670906" y="-51123"/>
                  <a:pt x="5787249" y="9048"/>
                  <a:pt x="5965960" y="0"/>
                </a:cubicBezTo>
                <a:cubicBezTo>
                  <a:pt x="6144671" y="-9048"/>
                  <a:pt x="6246352" y="16200"/>
                  <a:pt x="6470953" y="0"/>
                </a:cubicBezTo>
                <a:cubicBezTo>
                  <a:pt x="6695554" y="-16200"/>
                  <a:pt x="7054283" y="76664"/>
                  <a:pt x="7222570" y="0"/>
                </a:cubicBezTo>
                <a:cubicBezTo>
                  <a:pt x="7390857" y="-76664"/>
                  <a:pt x="7963982" y="118230"/>
                  <a:pt x="8220811" y="0"/>
                </a:cubicBezTo>
                <a:cubicBezTo>
                  <a:pt x="8282280" y="173943"/>
                  <a:pt x="8185927" y="304605"/>
                  <a:pt x="8220811" y="543797"/>
                </a:cubicBezTo>
                <a:cubicBezTo>
                  <a:pt x="8255695" y="782989"/>
                  <a:pt x="8177972" y="939061"/>
                  <a:pt x="8220811" y="1134881"/>
                </a:cubicBezTo>
                <a:cubicBezTo>
                  <a:pt x="8263650" y="1330701"/>
                  <a:pt x="8155836" y="1559722"/>
                  <a:pt x="8220811" y="1749609"/>
                </a:cubicBezTo>
                <a:cubicBezTo>
                  <a:pt x="8285786" y="1939496"/>
                  <a:pt x="8178120" y="2058160"/>
                  <a:pt x="8220811" y="2364336"/>
                </a:cubicBezTo>
                <a:cubicBezTo>
                  <a:pt x="8066599" y="2415630"/>
                  <a:pt x="7828942" y="2357335"/>
                  <a:pt x="7633610" y="2364336"/>
                </a:cubicBezTo>
                <a:cubicBezTo>
                  <a:pt x="7438278" y="2371337"/>
                  <a:pt x="7342986" y="2308714"/>
                  <a:pt x="7128618" y="2364336"/>
                </a:cubicBezTo>
                <a:cubicBezTo>
                  <a:pt x="6914250" y="2419958"/>
                  <a:pt x="6748033" y="2325063"/>
                  <a:pt x="6623625" y="2364336"/>
                </a:cubicBezTo>
                <a:cubicBezTo>
                  <a:pt x="6499217" y="2403609"/>
                  <a:pt x="6325156" y="2348369"/>
                  <a:pt x="6118632" y="2364336"/>
                </a:cubicBezTo>
                <a:cubicBezTo>
                  <a:pt x="5912108" y="2380303"/>
                  <a:pt x="5687175" y="2351973"/>
                  <a:pt x="5449223" y="2364336"/>
                </a:cubicBezTo>
                <a:cubicBezTo>
                  <a:pt x="5211271" y="2376699"/>
                  <a:pt x="4930305" y="2318594"/>
                  <a:pt x="4779814" y="2364336"/>
                </a:cubicBezTo>
                <a:cubicBezTo>
                  <a:pt x="4629323" y="2410078"/>
                  <a:pt x="4384386" y="2346596"/>
                  <a:pt x="4274822" y="2364336"/>
                </a:cubicBezTo>
                <a:cubicBezTo>
                  <a:pt x="4165258" y="2382076"/>
                  <a:pt x="4080712" y="2346527"/>
                  <a:pt x="3934245" y="2364336"/>
                </a:cubicBezTo>
                <a:cubicBezTo>
                  <a:pt x="3787778" y="2382145"/>
                  <a:pt x="3494529" y="2310988"/>
                  <a:pt x="3347044" y="2364336"/>
                </a:cubicBezTo>
                <a:cubicBezTo>
                  <a:pt x="3199559" y="2417684"/>
                  <a:pt x="2892407" y="2326597"/>
                  <a:pt x="2677636" y="2364336"/>
                </a:cubicBezTo>
                <a:cubicBezTo>
                  <a:pt x="2462865" y="2402075"/>
                  <a:pt x="2327852" y="2315158"/>
                  <a:pt x="2172643" y="2364336"/>
                </a:cubicBezTo>
                <a:cubicBezTo>
                  <a:pt x="2017434" y="2413514"/>
                  <a:pt x="1840296" y="2317748"/>
                  <a:pt x="1667650" y="2364336"/>
                </a:cubicBezTo>
                <a:cubicBezTo>
                  <a:pt x="1495004" y="2410924"/>
                  <a:pt x="1210815" y="2362372"/>
                  <a:pt x="998241" y="2364336"/>
                </a:cubicBezTo>
                <a:cubicBezTo>
                  <a:pt x="785667" y="2366300"/>
                  <a:pt x="348405" y="2302629"/>
                  <a:pt x="0" y="2364336"/>
                </a:cubicBezTo>
                <a:cubicBezTo>
                  <a:pt x="-20949" y="2165991"/>
                  <a:pt x="29673" y="2008397"/>
                  <a:pt x="0" y="1749609"/>
                </a:cubicBezTo>
                <a:cubicBezTo>
                  <a:pt x="-29673" y="1490821"/>
                  <a:pt x="28930" y="1388520"/>
                  <a:pt x="0" y="1205811"/>
                </a:cubicBezTo>
                <a:cubicBezTo>
                  <a:pt x="-28930" y="1023102"/>
                  <a:pt x="14715" y="831436"/>
                  <a:pt x="0" y="591084"/>
                </a:cubicBezTo>
                <a:cubicBezTo>
                  <a:pt x="-14715" y="350732"/>
                  <a:pt x="63761" y="236781"/>
                  <a:pt x="0" y="0"/>
                </a:cubicBezTo>
                <a:close/>
              </a:path>
              <a:path w="8220811" h="2364336" stroke="0" extrusionOk="0">
                <a:moveTo>
                  <a:pt x="0" y="0"/>
                </a:moveTo>
                <a:cubicBezTo>
                  <a:pt x="257902" y="-58398"/>
                  <a:pt x="411724" y="28514"/>
                  <a:pt x="587201" y="0"/>
                </a:cubicBezTo>
                <a:cubicBezTo>
                  <a:pt x="762678" y="-28514"/>
                  <a:pt x="883508" y="481"/>
                  <a:pt x="1009985" y="0"/>
                </a:cubicBezTo>
                <a:cubicBezTo>
                  <a:pt x="1136462" y="-481"/>
                  <a:pt x="1302090" y="42210"/>
                  <a:pt x="1514978" y="0"/>
                </a:cubicBezTo>
                <a:cubicBezTo>
                  <a:pt x="1727866" y="-42210"/>
                  <a:pt x="1782969" y="11643"/>
                  <a:pt x="1855554" y="0"/>
                </a:cubicBezTo>
                <a:cubicBezTo>
                  <a:pt x="1928139" y="-11643"/>
                  <a:pt x="2094295" y="28806"/>
                  <a:pt x="2196131" y="0"/>
                </a:cubicBezTo>
                <a:cubicBezTo>
                  <a:pt x="2297967" y="-28806"/>
                  <a:pt x="2510268" y="45143"/>
                  <a:pt x="2618916" y="0"/>
                </a:cubicBezTo>
                <a:cubicBezTo>
                  <a:pt x="2727565" y="-45143"/>
                  <a:pt x="3091744" y="42185"/>
                  <a:pt x="3288324" y="0"/>
                </a:cubicBezTo>
                <a:cubicBezTo>
                  <a:pt x="3484904" y="-42185"/>
                  <a:pt x="3492349" y="23308"/>
                  <a:pt x="3628901" y="0"/>
                </a:cubicBezTo>
                <a:cubicBezTo>
                  <a:pt x="3765453" y="-23308"/>
                  <a:pt x="4092644" y="47745"/>
                  <a:pt x="4216102" y="0"/>
                </a:cubicBezTo>
                <a:cubicBezTo>
                  <a:pt x="4339560" y="-47745"/>
                  <a:pt x="4601435" y="22684"/>
                  <a:pt x="4803302" y="0"/>
                </a:cubicBezTo>
                <a:cubicBezTo>
                  <a:pt x="5005169" y="-22684"/>
                  <a:pt x="5150014" y="11354"/>
                  <a:pt x="5308295" y="0"/>
                </a:cubicBezTo>
                <a:cubicBezTo>
                  <a:pt x="5466576" y="-11354"/>
                  <a:pt x="5816874" y="16341"/>
                  <a:pt x="5977704" y="0"/>
                </a:cubicBezTo>
                <a:cubicBezTo>
                  <a:pt x="6138534" y="-16341"/>
                  <a:pt x="6177512" y="31756"/>
                  <a:pt x="6318280" y="0"/>
                </a:cubicBezTo>
                <a:cubicBezTo>
                  <a:pt x="6459048" y="-31756"/>
                  <a:pt x="6718740" y="32973"/>
                  <a:pt x="6987689" y="0"/>
                </a:cubicBezTo>
                <a:cubicBezTo>
                  <a:pt x="7256638" y="-32973"/>
                  <a:pt x="7211045" y="41299"/>
                  <a:pt x="7410474" y="0"/>
                </a:cubicBezTo>
                <a:cubicBezTo>
                  <a:pt x="7609903" y="-41299"/>
                  <a:pt x="8030314" y="38005"/>
                  <a:pt x="8220811" y="0"/>
                </a:cubicBezTo>
                <a:cubicBezTo>
                  <a:pt x="8261087" y="161239"/>
                  <a:pt x="8172016" y="348290"/>
                  <a:pt x="8220811" y="520154"/>
                </a:cubicBezTo>
                <a:cubicBezTo>
                  <a:pt x="8269606" y="692018"/>
                  <a:pt x="8168105" y="871465"/>
                  <a:pt x="8220811" y="1158525"/>
                </a:cubicBezTo>
                <a:cubicBezTo>
                  <a:pt x="8273517" y="1445585"/>
                  <a:pt x="8167213" y="1557598"/>
                  <a:pt x="8220811" y="1678679"/>
                </a:cubicBezTo>
                <a:cubicBezTo>
                  <a:pt x="8274409" y="1799760"/>
                  <a:pt x="8172460" y="2110650"/>
                  <a:pt x="8220811" y="2364336"/>
                </a:cubicBezTo>
                <a:cubicBezTo>
                  <a:pt x="8051692" y="2367970"/>
                  <a:pt x="7899732" y="2351333"/>
                  <a:pt x="7798026" y="2364336"/>
                </a:cubicBezTo>
                <a:cubicBezTo>
                  <a:pt x="7696320" y="2377339"/>
                  <a:pt x="7407331" y="2341634"/>
                  <a:pt x="7046409" y="2364336"/>
                </a:cubicBezTo>
                <a:cubicBezTo>
                  <a:pt x="6685487" y="2387038"/>
                  <a:pt x="6619909" y="2316677"/>
                  <a:pt x="6459209" y="2364336"/>
                </a:cubicBezTo>
                <a:cubicBezTo>
                  <a:pt x="6298509" y="2411995"/>
                  <a:pt x="5943428" y="2324543"/>
                  <a:pt x="5707592" y="2364336"/>
                </a:cubicBezTo>
                <a:cubicBezTo>
                  <a:pt x="5471756" y="2404129"/>
                  <a:pt x="5464753" y="2361796"/>
                  <a:pt x="5367015" y="2364336"/>
                </a:cubicBezTo>
                <a:cubicBezTo>
                  <a:pt x="5269277" y="2366876"/>
                  <a:pt x="5072840" y="2311206"/>
                  <a:pt x="4862023" y="2364336"/>
                </a:cubicBezTo>
                <a:cubicBezTo>
                  <a:pt x="4651206" y="2417466"/>
                  <a:pt x="4406789" y="2283985"/>
                  <a:pt x="4110406" y="2364336"/>
                </a:cubicBezTo>
                <a:cubicBezTo>
                  <a:pt x="3814023" y="2444687"/>
                  <a:pt x="3844697" y="2346251"/>
                  <a:pt x="3769829" y="2364336"/>
                </a:cubicBezTo>
                <a:cubicBezTo>
                  <a:pt x="3694961" y="2382421"/>
                  <a:pt x="3554806" y="2339319"/>
                  <a:pt x="3347044" y="2364336"/>
                </a:cubicBezTo>
                <a:cubicBezTo>
                  <a:pt x="3139283" y="2389353"/>
                  <a:pt x="2749605" y="2289242"/>
                  <a:pt x="2595427" y="2364336"/>
                </a:cubicBezTo>
                <a:cubicBezTo>
                  <a:pt x="2441249" y="2439430"/>
                  <a:pt x="2190428" y="2303953"/>
                  <a:pt x="2008227" y="2364336"/>
                </a:cubicBezTo>
                <a:cubicBezTo>
                  <a:pt x="1826026" y="2424719"/>
                  <a:pt x="1712882" y="2361077"/>
                  <a:pt x="1503234" y="2364336"/>
                </a:cubicBezTo>
                <a:cubicBezTo>
                  <a:pt x="1293586" y="2367595"/>
                  <a:pt x="1160570" y="2320705"/>
                  <a:pt x="916033" y="2364336"/>
                </a:cubicBezTo>
                <a:cubicBezTo>
                  <a:pt x="671496" y="2407967"/>
                  <a:pt x="375557" y="2332915"/>
                  <a:pt x="0" y="2364336"/>
                </a:cubicBezTo>
                <a:cubicBezTo>
                  <a:pt x="-19432" y="2226182"/>
                  <a:pt x="42947" y="1914152"/>
                  <a:pt x="0" y="1749609"/>
                </a:cubicBezTo>
                <a:cubicBezTo>
                  <a:pt x="-42947" y="1585066"/>
                  <a:pt x="9651" y="1421594"/>
                  <a:pt x="0" y="1229455"/>
                </a:cubicBezTo>
                <a:cubicBezTo>
                  <a:pt x="-9651" y="1037316"/>
                  <a:pt x="19420" y="773089"/>
                  <a:pt x="0" y="614727"/>
                </a:cubicBezTo>
                <a:cubicBezTo>
                  <a:pt x="-19420" y="456365"/>
                  <a:pt x="62342" y="192345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prstDash val="sysDash"/>
            <a:extLst>
              <a:ext uri="{C807C97D-BFC1-408E-A445-0C87EB9F89A2}">
                <ask:lineSketchStyleProps xmlns:ask="http://schemas.microsoft.com/office/drawing/2018/sketchyshapes" sd="147581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2012C0-E7B9-4F4E-9C51-D49B95FE04A1}"/>
              </a:ext>
            </a:extLst>
          </p:cNvPr>
          <p:cNvSpPr/>
          <p:nvPr/>
        </p:nvSpPr>
        <p:spPr>
          <a:xfrm>
            <a:off x="50415" y="454532"/>
            <a:ext cx="2986864" cy="6097269"/>
          </a:xfrm>
          <a:custGeom>
            <a:avLst/>
            <a:gdLst>
              <a:gd name="connsiteX0" fmla="*/ 0 w 2986864"/>
              <a:gd name="connsiteY0" fmla="*/ 0 h 6097269"/>
              <a:gd name="connsiteX1" fmla="*/ 657110 w 2986864"/>
              <a:gd name="connsiteY1" fmla="*/ 0 h 6097269"/>
              <a:gd name="connsiteX2" fmla="*/ 1254483 w 2986864"/>
              <a:gd name="connsiteY2" fmla="*/ 0 h 6097269"/>
              <a:gd name="connsiteX3" fmla="*/ 1762250 w 2986864"/>
              <a:gd name="connsiteY3" fmla="*/ 0 h 6097269"/>
              <a:gd name="connsiteX4" fmla="*/ 2270017 w 2986864"/>
              <a:gd name="connsiteY4" fmla="*/ 0 h 6097269"/>
              <a:gd name="connsiteX5" fmla="*/ 2986864 w 2986864"/>
              <a:gd name="connsiteY5" fmla="*/ 0 h 6097269"/>
              <a:gd name="connsiteX6" fmla="*/ 2986864 w 2986864"/>
              <a:gd name="connsiteY6" fmla="*/ 615270 h 6097269"/>
              <a:gd name="connsiteX7" fmla="*/ 2986864 w 2986864"/>
              <a:gd name="connsiteY7" fmla="*/ 1169567 h 6097269"/>
              <a:gd name="connsiteX8" fmla="*/ 2986864 w 2986864"/>
              <a:gd name="connsiteY8" fmla="*/ 1540946 h 6097269"/>
              <a:gd name="connsiteX9" fmla="*/ 2986864 w 2986864"/>
              <a:gd name="connsiteY9" fmla="*/ 2217189 h 6097269"/>
              <a:gd name="connsiteX10" fmla="*/ 2986864 w 2986864"/>
              <a:gd name="connsiteY10" fmla="*/ 2893431 h 6097269"/>
              <a:gd name="connsiteX11" fmla="*/ 2986864 w 2986864"/>
              <a:gd name="connsiteY11" fmla="*/ 3264810 h 6097269"/>
              <a:gd name="connsiteX12" fmla="*/ 2986864 w 2986864"/>
              <a:gd name="connsiteY12" fmla="*/ 3636190 h 6097269"/>
              <a:gd name="connsiteX13" fmla="*/ 2986864 w 2986864"/>
              <a:gd name="connsiteY13" fmla="*/ 4068541 h 6097269"/>
              <a:gd name="connsiteX14" fmla="*/ 2986864 w 2986864"/>
              <a:gd name="connsiteY14" fmla="*/ 4683811 h 6097269"/>
              <a:gd name="connsiteX15" fmla="*/ 2986864 w 2986864"/>
              <a:gd name="connsiteY15" fmla="*/ 5299081 h 6097269"/>
              <a:gd name="connsiteX16" fmla="*/ 2986864 w 2986864"/>
              <a:gd name="connsiteY16" fmla="*/ 6097269 h 6097269"/>
              <a:gd name="connsiteX17" fmla="*/ 2449228 w 2986864"/>
              <a:gd name="connsiteY17" fmla="*/ 6097269 h 6097269"/>
              <a:gd name="connsiteX18" fmla="*/ 1821987 w 2986864"/>
              <a:gd name="connsiteY18" fmla="*/ 6097269 h 6097269"/>
              <a:gd name="connsiteX19" fmla="*/ 1194746 w 2986864"/>
              <a:gd name="connsiteY19" fmla="*/ 6097269 h 6097269"/>
              <a:gd name="connsiteX20" fmla="*/ 597373 w 2986864"/>
              <a:gd name="connsiteY20" fmla="*/ 6097269 h 6097269"/>
              <a:gd name="connsiteX21" fmla="*/ 0 w 2986864"/>
              <a:gd name="connsiteY21" fmla="*/ 6097269 h 6097269"/>
              <a:gd name="connsiteX22" fmla="*/ 0 w 2986864"/>
              <a:gd name="connsiteY22" fmla="*/ 5542972 h 6097269"/>
              <a:gd name="connsiteX23" fmla="*/ 0 w 2986864"/>
              <a:gd name="connsiteY23" fmla="*/ 5110620 h 6097269"/>
              <a:gd name="connsiteX24" fmla="*/ 0 w 2986864"/>
              <a:gd name="connsiteY24" fmla="*/ 4617296 h 6097269"/>
              <a:gd name="connsiteX25" fmla="*/ 0 w 2986864"/>
              <a:gd name="connsiteY25" fmla="*/ 3941053 h 6097269"/>
              <a:gd name="connsiteX26" fmla="*/ 0 w 2986864"/>
              <a:gd name="connsiteY26" fmla="*/ 3447728 h 6097269"/>
              <a:gd name="connsiteX27" fmla="*/ 0 w 2986864"/>
              <a:gd name="connsiteY27" fmla="*/ 2893431 h 6097269"/>
              <a:gd name="connsiteX28" fmla="*/ 0 w 2986864"/>
              <a:gd name="connsiteY28" fmla="*/ 2217189 h 6097269"/>
              <a:gd name="connsiteX29" fmla="*/ 0 w 2986864"/>
              <a:gd name="connsiteY29" fmla="*/ 1845810 h 6097269"/>
              <a:gd name="connsiteX30" fmla="*/ 0 w 2986864"/>
              <a:gd name="connsiteY30" fmla="*/ 1169567 h 6097269"/>
              <a:gd name="connsiteX31" fmla="*/ 0 w 2986864"/>
              <a:gd name="connsiteY31" fmla="*/ 493324 h 6097269"/>
              <a:gd name="connsiteX32" fmla="*/ 0 w 2986864"/>
              <a:gd name="connsiteY32" fmla="*/ 0 h 60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86864" h="6097269" fill="none" extrusionOk="0">
                <a:moveTo>
                  <a:pt x="0" y="0"/>
                </a:moveTo>
                <a:cubicBezTo>
                  <a:pt x="295847" y="-117"/>
                  <a:pt x="350304" y="17019"/>
                  <a:pt x="657110" y="0"/>
                </a:cubicBezTo>
                <a:cubicBezTo>
                  <a:pt x="963916" y="-17019"/>
                  <a:pt x="999373" y="31571"/>
                  <a:pt x="1254483" y="0"/>
                </a:cubicBezTo>
                <a:cubicBezTo>
                  <a:pt x="1509593" y="-31571"/>
                  <a:pt x="1559027" y="23562"/>
                  <a:pt x="1762250" y="0"/>
                </a:cubicBezTo>
                <a:cubicBezTo>
                  <a:pt x="1965473" y="-23562"/>
                  <a:pt x="2035363" y="27333"/>
                  <a:pt x="2270017" y="0"/>
                </a:cubicBezTo>
                <a:cubicBezTo>
                  <a:pt x="2504671" y="-27333"/>
                  <a:pt x="2817962" y="22856"/>
                  <a:pt x="2986864" y="0"/>
                </a:cubicBezTo>
                <a:cubicBezTo>
                  <a:pt x="2992464" y="195182"/>
                  <a:pt x="2928601" y="426778"/>
                  <a:pt x="2986864" y="615270"/>
                </a:cubicBezTo>
                <a:cubicBezTo>
                  <a:pt x="3045127" y="803762"/>
                  <a:pt x="2973762" y="975280"/>
                  <a:pt x="2986864" y="1169567"/>
                </a:cubicBezTo>
                <a:cubicBezTo>
                  <a:pt x="2999966" y="1363854"/>
                  <a:pt x="2957798" y="1396775"/>
                  <a:pt x="2986864" y="1540946"/>
                </a:cubicBezTo>
                <a:cubicBezTo>
                  <a:pt x="3015930" y="1685117"/>
                  <a:pt x="2967343" y="2047169"/>
                  <a:pt x="2986864" y="2217189"/>
                </a:cubicBezTo>
                <a:cubicBezTo>
                  <a:pt x="3006385" y="2387209"/>
                  <a:pt x="2960663" y="2604886"/>
                  <a:pt x="2986864" y="2893431"/>
                </a:cubicBezTo>
                <a:cubicBezTo>
                  <a:pt x="3013065" y="3181976"/>
                  <a:pt x="2944546" y="3181303"/>
                  <a:pt x="2986864" y="3264810"/>
                </a:cubicBezTo>
                <a:cubicBezTo>
                  <a:pt x="3029182" y="3348317"/>
                  <a:pt x="2962579" y="3526853"/>
                  <a:pt x="2986864" y="3636190"/>
                </a:cubicBezTo>
                <a:cubicBezTo>
                  <a:pt x="3011149" y="3745527"/>
                  <a:pt x="2946448" y="3944065"/>
                  <a:pt x="2986864" y="4068541"/>
                </a:cubicBezTo>
                <a:cubicBezTo>
                  <a:pt x="3027280" y="4193017"/>
                  <a:pt x="2915070" y="4463892"/>
                  <a:pt x="2986864" y="4683811"/>
                </a:cubicBezTo>
                <a:cubicBezTo>
                  <a:pt x="3058658" y="4903730"/>
                  <a:pt x="2948288" y="5003182"/>
                  <a:pt x="2986864" y="5299081"/>
                </a:cubicBezTo>
                <a:cubicBezTo>
                  <a:pt x="3025440" y="5594980"/>
                  <a:pt x="2920968" y="5720247"/>
                  <a:pt x="2986864" y="6097269"/>
                </a:cubicBezTo>
                <a:cubicBezTo>
                  <a:pt x="2844369" y="6128225"/>
                  <a:pt x="2695394" y="6062327"/>
                  <a:pt x="2449228" y="6097269"/>
                </a:cubicBezTo>
                <a:cubicBezTo>
                  <a:pt x="2203062" y="6132211"/>
                  <a:pt x="2013162" y="6092113"/>
                  <a:pt x="1821987" y="6097269"/>
                </a:cubicBezTo>
                <a:cubicBezTo>
                  <a:pt x="1630812" y="6102425"/>
                  <a:pt x="1447368" y="6066180"/>
                  <a:pt x="1194746" y="6097269"/>
                </a:cubicBezTo>
                <a:cubicBezTo>
                  <a:pt x="942124" y="6128358"/>
                  <a:pt x="789625" y="6059915"/>
                  <a:pt x="597373" y="6097269"/>
                </a:cubicBezTo>
                <a:cubicBezTo>
                  <a:pt x="405121" y="6134623"/>
                  <a:pt x="215825" y="6080945"/>
                  <a:pt x="0" y="6097269"/>
                </a:cubicBezTo>
                <a:cubicBezTo>
                  <a:pt x="-5098" y="5872454"/>
                  <a:pt x="8443" y="5741923"/>
                  <a:pt x="0" y="5542972"/>
                </a:cubicBezTo>
                <a:cubicBezTo>
                  <a:pt x="-8443" y="5344021"/>
                  <a:pt x="51391" y="5282732"/>
                  <a:pt x="0" y="5110620"/>
                </a:cubicBezTo>
                <a:cubicBezTo>
                  <a:pt x="-51391" y="4938508"/>
                  <a:pt x="24696" y="4787869"/>
                  <a:pt x="0" y="4617296"/>
                </a:cubicBezTo>
                <a:cubicBezTo>
                  <a:pt x="-24696" y="4446723"/>
                  <a:pt x="4270" y="4163863"/>
                  <a:pt x="0" y="3941053"/>
                </a:cubicBezTo>
                <a:cubicBezTo>
                  <a:pt x="-4270" y="3718243"/>
                  <a:pt x="44795" y="3681949"/>
                  <a:pt x="0" y="3447728"/>
                </a:cubicBezTo>
                <a:cubicBezTo>
                  <a:pt x="-44795" y="3213507"/>
                  <a:pt x="56865" y="3011844"/>
                  <a:pt x="0" y="2893431"/>
                </a:cubicBezTo>
                <a:cubicBezTo>
                  <a:pt x="-56865" y="2775018"/>
                  <a:pt x="81024" y="2404576"/>
                  <a:pt x="0" y="2217189"/>
                </a:cubicBezTo>
                <a:cubicBezTo>
                  <a:pt x="-81024" y="2029802"/>
                  <a:pt x="3425" y="2021859"/>
                  <a:pt x="0" y="1845810"/>
                </a:cubicBezTo>
                <a:cubicBezTo>
                  <a:pt x="-3425" y="1669761"/>
                  <a:pt x="41725" y="1387044"/>
                  <a:pt x="0" y="1169567"/>
                </a:cubicBezTo>
                <a:cubicBezTo>
                  <a:pt x="-41725" y="952090"/>
                  <a:pt x="5160" y="735939"/>
                  <a:pt x="0" y="493324"/>
                </a:cubicBezTo>
                <a:cubicBezTo>
                  <a:pt x="-5160" y="250709"/>
                  <a:pt x="25625" y="199057"/>
                  <a:pt x="0" y="0"/>
                </a:cubicBezTo>
                <a:close/>
              </a:path>
              <a:path w="2986864" h="6097269" stroke="0" extrusionOk="0">
                <a:moveTo>
                  <a:pt x="0" y="0"/>
                </a:moveTo>
                <a:cubicBezTo>
                  <a:pt x="249684" y="-14976"/>
                  <a:pt x="392605" y="27941"/>
                  <a:pt x="597373" y="0"/>
                </a:cubicBezTo>
                <a:cubicBezTo>
                  <a:pt x="802141" y="-27941"/>
                  <a:pt x="988801" y="31569"/>
                  <a:pt x="1135008" y="0"/>
                </a:cubicBezTo>
                <a:cubicBezTo>
                  <a:pt x="1281216" y="-31569"/>
                  <a:pt x="1549968" y="41737"/>
                  <a:pt x="1702512" y="0"/>
                </a:cubicBezTo>
                <a:cubicBezTo>
                  <a:pt x="1855056" y="-41737"/>
                  <a:pt x="2090816" y="12818"/>
                  <a:pt x="2210279" y="0"/>
                </a:cubicBezTo>
                <a:cubicBezTo>
                  <a:pt x="2329742" y="-12818"/>
                  <a:pt x="2787338" y="70592"/>
                  <a:pt x="2986864" y="0"/>
                </a:cubicBezTo>
                <a:cubicBezTo>
                  <a:pt x="3031377" y="133936"/>
                  <a:pt x="2974455" y="254699"/>
                  <a:pt x="2986864" y="432352"/>
                </a:cubicBezTo>
                <a:cubicBezTo>
                  <a:pt x="2999273" y="610005"/>
                  <a:pt x="2947206" y="857239"/>
                  <a:pt x="2986864" y="986649"/>
                </a:cubicBezTo>
                <a:cubicBezTo>
                  <a:pt x="3026522" y="1116059"/>
                  <a:pt x="2984781" y="1460451"/>
                  <a:pt x="2986864" y="1662892"/>
                </a:cubicBezTo>
                <a:cubicBezTo>
                  <a:pt x="2988947" y="1865333"/>
                  <a:pt x="2936181" y="1949286"/>
                  <a:pt x="2986864" y="2095243"/>
                </a:cubicBezTo>
                <a:cubicBezTo>
                  <a:pt x="3037547" y="2241200"/>
                  <a:pt x="2959961" y="2469878"/>
                  <a:pt x="2986864" y="2710513"/>
                </a:cubicBezTo>
                <a:cubicBezTo>
                  <a:pt x="3013767" y="2951148"/>
                  <a:pt x="2958813" y="2970608"/>
                  <a:pt x="2986864" y="3203838"/>
                </a:cubicBezTo>
                <a:cubicBezTo>
                  <a:pt x="3014915" y="3437069"/>
                  <a:pt x="2930428" y="3644906"/>
                  <a:pt x="2986864" y="3758135"/>
                </a:cubicBezTo>
                <a:cubicBezTo>
                  <a:pt x="3043300" y="3871364"/>
                  <a:pt x="2967490" y="4148769"/>
                  <a:pt x="2986864" y="4251459"/>
                </a:cubicBezTo>
                <a:cubicBezTo>
                  <a:pt x="3006238" y="4354149"/>
                  <a:pt x="2928424" y="4543259"/>
                  <a:pt x="2986864" y="4744784"/>
                </a:cubicBezTo>
                <a:cubicBezTo>
                  <a:pt x="3045304" y="4946309"/>
                  <a:pt x="2972026" y="5011600"/>
                  <a:pt x="2986864" y="5116163"/>
                </a:cubicBezTo>
                <a:cubicBezTo>
                  <a:pt x="3001702" y="5220726"/>
                  <a:pt x="2970437" y="5717553"/>
                  <a:pt x="2986864" y="6097269"/>
                </a:cubicBezTo>
                <a:cubicBezTo>
                  <a:pt x="2750868" y="6157286"/>
                  <a:pt x="2587419" y="6079624"/>
                  <a:pt x="2389491" y="6097269"/>
                </a:cubicBezTo>
                <a:cubicBezTo>
                  <a:pt x="2191563" y="6114914"/>
                  <a:pt x="1991628" y="6075012"/>
                  <a:pt x="1821987" y="6097269"/>
                </a:cubicBezTo>
                <a:cubicBezTo>
                  <a:pt x="1652346" y="6119526"/>
                  <a:pt x="1396653" y="6074236"/>
                  <a:pt x="1194746" y="6097269"/>
                </a:cubicBezTo>
                <a:cubicBezTo>
                  <a:pt x="992839" y="6120302"/>
                  <a:pt x="716028" y="6025636"/>
                  <a:pt x="537636" y="6097269"/>
                </a:cubicBezTo>
                <a:cubicBezTo>
                  <a:pt x="359244" y="6168902"/>
                  <a:pt x="225941" y="6075716"/>
                  <a:pt x="0" y="6097269"/>
                </a:cubicBezTo>
                <a:cubicBezTo>
                  <a:pt x="-61746" y="5814340"/>
                  <a:pt x="77885" y="5734113"/>
                  <a:pt x="0" y="5421026"/>
                </a:cubicBezTo>
                <a:cubicBezTo>
                  <a:pt x="-77885" y="5107939"/>
                  <a:pt x="38929" y="5123220"/>
                  <a:pt x="0" y="4988675"/>
                </a:cubicBezTo>
                <a:cubicBezTo>
                  <a:pt x="-38929" y="4854130"/>
                  <a:pt x="3458" y="4676112"/>
                  <a:pt x="0" y="4495350"/>
                </a:cubicBezTo>
                <a:cubicBezTo>
                  <a:pt x="-3458" y="4314588"/>
                  <a:pt x="13493" y="4133519"/>
                  <a:pt x="0" y="4002026"/>
                </a:cubicBezTo>
                <a:cubicBezTo>
                  <a:pt x="-13493" y="3870533"/>
                  <a:pt x="41229" y="3631398"/>
                  <a:pt x="0" y="3386756"/>
                </a:cubicBezTo>
                <a:cubicBezTo>
                  <a:pt x="-41229" y="3142114"/>
                  <a:pt x="3048" y="2902842"/>
                  <a:pt x="0" y="2710513"/>
                </a:cubicBezTo>
                <a:cubicBezTo>
                  <a:pt x="-3048" y="2518184"/>
                  <a:pt x="28976" y="2460835"/>
                  <a:pt x="0" y="2217189"/>
                </a:cubicBezTo>
                <a:cubicBezTo>
                  <a:pt x="-28976" y="1973543"/>
                  <a:pt x="13841" y="1740266"/>
                  <a:pt x="0" y="1540946"/>
                </a:cubicBezTo>
                <a:cubicBezTo>
                  <a:pt x="-13841" y="1341626"/>
                  <a:pt x="74605" y="1050967"/>
                  <a:pt x="0" y="864704"/>
                </a:cubicBezTo>
                <a:cubicBezTo>
                  <a:pt x="-74605" y="678441"/>
                  <a:pt x="19053" y="388455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prstDash val="sysDash"/>
            <a:extLst>
              <a:ext uri="{C807C97D-BFC1-408E-A445-0C87EB9F89A2}">
                <ask:lineSketchStyleProps xmlns:ask="http://schemas.microsoft.com/office/drawing/2018/sketchyshapes" sd="147581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802A41D-C151-40BC-9EBB-20F4699CAE5F}"/>
              </a:ext>
            </a:extLst>
          </p:cNvPr>
          <p:cNvSpPr/>
          <p:nvPr/>
        </p:nvSpPr>
        <p:spPr>
          <a:xfrm>
            <a:off x="7029284" y="2660625"/>
            <a:ext cx="4316427" cy="4075733"/>
          </a:xfrm>
          <a:custGeom>
            <a:avLst/>
            <a:gdLst>
              <a:gd name="connsiteX0" fmla="*/ 0 w 4316427"/>
              <a:gd name="connsiteY0" fmla="*/ 0 h 4075733"/>
              <a:gd name="connsiteX1" fmla="*/ 625882 w 4316427"/>
              <a:gd name="connsiteY1" fmla="*/ 0 h 4075733"/>
              <a:gd name="connsiteX2" fmla="*/ 1251764 w 4316427"/>
              <a:gd name="connsiteY2" fmla="*/ 0 h 4075733"/>
              <a:gd name="connsiteX3" fmla="*/ 1791317 w 4316427"/>
              <a:gd name="connsiteY3" fmla="*/ 0 h 4075733"/>
              <a:gd name="connsiteX4" fmla="*/ 2201378 w 4316427"/>
              <a:gd name="connsiteY4" fmla="*/ 0 h 4075733"/>
              <a:gd name="connsiteX5" fmla="*/ 2611438 w 4316427"/>
              <a:gd name="connsiteY5" fmla="*/ 0 h 4075733"/>
              <a:gd name="connsiteX6" fmla="*/ 3021499 w 4316427"/>
              <a:gd name="connsiteY6" fmla="*/ 0 h 4075733"/>
              <a:gd name="connsiteX7" fmla="*/ 3604217 w 4316427"/>
              <a:gd name="connsiteY7" fmla="*/ 0 h 4075733"/>
              <a:gd name="connsiteX8" fmla="*/ 4316427 w 4316427"/>
              <a:gd name="connsiteY8" fmla="*/ 0 h 4075733"/>
              <a:gd name="connsiteX9" fmla="*/ 4316427 w 4316427"/>
              <a:gd name="connsiteY9" fmla="*/ 541490 h 4075733"/>
              <a:gd name="connsiteX10" fmla="*/ 4316427 w 4316427"/>
              <a:gd name="connsiteY10" fmla="*/ 1205252 h 4075733"/>
              <a:gd name="connsiteX11" fmla="*/ 4316427 w 4316427"/>
              <a:gd name="connsiteY11" fmla="*/ 1869015 h 4075733"/>
              <a:gd name="connsiteX12" fmla="*/ 4316427 w 4316427"/>
              <a:gd name="connsiteY12" fmla="*/ 2328990 h 4075733"/>
              <a:gd name="connsiteX13" fmla="*/ 4316427 w 4316427"/>
              <a:gd name="connsiteY13" fmla="*/ 2788966 h 4075733"/>
              <a:gd name="connsiteX14" fmla="*/ 4316427 w 4316427"/>
              <a:gd name="connsiteY14" fmla="*/ 3289699 h 4075733"/>
              <a:gd name="connsiteX15" fmla="*/ 4316427 w 4316427"/>
              <a:gd name="connsiteY15" fmla="*/ 4075733 h 4075733"/>
              <a:gd name="connsiteX16" fmla="*/ 3733709 w 4316427"/>
              <a:gd name="connsiteY16" fmla="*/ 4075733 h 4075733"/>
              <a:gd name="connsiteX17" fmla="*/ 3323649 w 4316427"/>
              <a:gd name="connsiteY17" fmla="*/ 4075733 h 4075733"/>
              <a:gd name="connsiteX18" fmla="*/ 2740931 w 4316427"/>
              <a:gd name="connsiteY18" fmla="*/ 4075733 h 4075733"/>
              <a:gd name="connsiteX19" fmla="*/ 2158214 w 4316427"/>
              <a:gd name="connsiteY19" fmla="*/ 4075733 h 4075733"/>
              <a:gd name="connsiteX20" fmla="*/ 1575496 w 4316427"/>
              <a:gd name="connsiteY20" fmla="*/ 4075733 h 4075733"/>
              <a:gd name="connsiteX21" fmla="*/ 1035942 w 4316427"/>
              <a:gd name="connsiteY21" fmla="*/ 4075733 h 4075733"/>
              <a:gd name="connsiteX22" fmla="*/ 539553 w 4316427"/>
              <a:gd name="connsiteY22" fmla="*/ 4075733 h 4075733"/>
              <a:gd name="connsiteX23" fmla="*/ 0 w 4316427"/>
              <a:gd name="connsiteY23" fmla="*/ 4075733 h 4075733"/>
              <a:gd name="connsiteX24" fmla="*/ 0 w 4316427"/>
              <a:gd name="connsiteY24" fmla="*/ 3411971 h 4075733"/>
              <a:gd name="connsiteX25" fmla="*/ 0 w 4316427"/>
              <a:gd name="connsiteY25" fmla="*/ 2870481 h 4075733"/>
              <a:gd name="connsiteX26" fmla="*/ 0 w 4316427"/>
              <a:gd name="connsiteY26" fmla="*/ 2206718 h 4075733"/>
              <a:gd name="connsiteX27" fmla="*/ 0 w 4316427"/>
              <a:gd name="connsiteY27" fmla="*/ 1665228 h 4075733"/>
              <a:gd name="connsiteX28" fmla="*/ 0 w 4316427"/>
              <a:gd name="connsiteY28" fmla="*/ 1082980 h 4075733"/>
              <a:gd name="connsiteX29" fmla="*/ 0 w 4316427"/>
              <a:gd name="connsiteY29" fmla="*/ 0 h 40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16427" h="4075733" fill="none" extrusionOk="0">
                <a:moveTo>
                  <a:pt x="0" y="0"/>
                </a:moveTo>
                <a:cubicBezTo>
                  <a:pt x="162159" y="-38707"/>
                  <a:pt x="342561" y="8760"/>
                  <a:pt x="625882" y="0"/>
                </a:cubicBezTo>
                <a:cubicBezTo>
                  <a:pt x="909203" y="-8760"/>
                  <a:pt x="1110665" y="71366"/>
                  <a:pt x="1251764" y="0"/>
                </a:cubicBezTo>
                <a:cubicBezTo>
                  <a:pt x="1392863" y="-71366"/>
                  <a:pt x="1613839" y="9908"/>
                  <a:pt x="1791317" y="0"/>
                </a:cubicBezTo>
                <a:cubicBezTo>
                  <a:pt x="1968795" y="-9908"/>
                  <a:pt x="2029085" y="27562"/>
                  <a:pt x="2201378" y="0"/>
                </a:cubicBezTo>
                <a:cubicBezTo>
                  <a:pt x="2373671" y="-27562"/>
                  <a:pt x="2419309" y="48117"/>
                  <a:pt x="2611438" y="0"/>
                </a:cubicBezTo>
                <a:cubicBezTo>
                  <a:pt x="2803567" y="-48117"/>
                  <a:pt x="2935983" y="44983"/>
                  <a:pt x="3021499" y="0"/>
                </a:cubicBezTo>
                <a:cubicBezTo>
                  <a:pt x="3107015" y="-44983"/>
                  <a:pt x="3466729" y="10485"/>
                  <a:pt x="3604217" y="0"/>
                </a:cubicBezTo>
                <a:cubicBezTo>
                  <a:pt x="3741705" y="-10485"/>
                  <a:pt x="4001016" y="3934"/>
                  <a:pt x="4316427" y="0"/>
                </a:cubicBezTo>
                <a:cubicBezTo>
                  <a:pt x="4318089" y="242722"/>
                  <a:pt x="4271155" y="341457"/>
                  <a:pt x="4316427" y="541490"/>
                </a:cubicBezTo>
                <a:cubicBezTo>
                  <a:pt x="4361699" y="741523"/>
                  <a:pt x="4314464" y="1045737"/>
                  <a:pt x="4316427" y="1205252"/>
                </a:cubicBezTo>
                <a:cubicBezTo>
                  <a:pt x="4318390" y="1364767"/>
                  <a:pt x="4245821" y="1638014"/>
                  <a:pt x="4316427" y="1869015"/>
                </a:cubicBezTo>
                <a:cubicBezTo>
                  <a:pt x="4387033" y="2100016"/>
                  <a:pt x="4261746" y="2229179"/>
                  <a:pt x="4316427" y="2328990"/>
                </a:cubicBezTo>
                <a:cubicBezTo>
                  <a:pt x="4371108" y="2428801"/>
                  <a:pt x="4286181" y="2564691"/>
                  <a:pt x="4316427" y="2788966"/>
                </a:cubicBezTo>
                <a:cubicBezTo>
                  <a:pt x="4346673" y="3013241"/>
                  <a:pt x="4278884" y="3080830"/>
                  <a:pt x="4316427" y="3289699"/>
                </a:cubicBezTo>
                <a:cubicBezTo>
                  <a:pt x="4353970" y="3498568"/>
                  <a:pt x="4226869" y="3869183"/>
                  <a:pt x="4316427" y="4075733"/>
                </a:cubicBezTo>
                <a:cubicBezTo>
                  <a:pt x="4068151" y="4112590"/>
                  <a:pt x="3959101" y="4040934"/>
                  <a:pt x="3733709" y="4075733"/>
                </a:cubicBezTo>
                <a:cubicBezTo>
                  <a:pt x="3508317" y="4110532"/>
                  <a:pt x="3475948" y="4059530"/>
                  <a:pt x="3323649" y="4075733"/>
                </a:cubicBezTo>
                <a:cubicBezTo>
                  <a:pt x="3171350" y="4091936"/>
                  <a:pt x="3022391" y="4011378"/>
                  <a:pt x="2740931" y="4075733"/>
                </a:cubicBezTo>
                <a:cubicBezTo>
                  <a:pt x="2459471" y="4140088"/>
                  <a:pt x="2438355" y="4054652"/>
                  <a:pt x="2158214" y="4075733"/>
                </a:cubicBezTo>
                <a:cubicBezTo>
                  <a:pt x="1878073" y="4096814"/>
                  <a:pt x="1749411" y="4012990"/>
                  <a:pt x="1575496" y="4075733"/>
                </a:cubicBezTo>
                <a:cubicBezTo>
                  <a:pt x="1401581" y="4138476"/>
                  <a:pt x="1195457" y="4063507"/>
                  <a:pt x="1035942" y="4075733"/>
                </a:cubicBezTo>
                <a:cubicBezTo>
                  <a:pt x="876427" y="4087959"/>
                  <a:pt x="679657" y="4034035"/>
                  <a:pt x="539553" y="4075733"/>
                </a:cubicBezTo>
                <a:cubicBezTo>
                  <a:pt x="399449" y="4117431"/>
                  <a:pt x="224121" y="4068462"/>
                  <a:pt x="0" y="4075733"/>
                </a:cubicBezTo>
                <a:cubicBezTo>
                  <a:pt x="-36662" y="3866460"/>
                  <a:pt x="58957" y="3638283"/>
                  <a:pt x="0" y="3411971"/>
                </a:cubicBezTo>
                <a:cubicBezTo>
                  <a:pt x="-58957" y="3185659"/>
                  <a:pt x="59525" y="3095923"/>
                  <a:pt x="0" y="2870481"/>
                </a:cubicBezTo>
                <a:cubicBezTo>
                  <a:pt x="-59525" y="2645039"/>
                  <a:pt x="4374" y="2483095"/>
                  <a:pt x="0" y="2206718"/>
                </a:cubicBezTo>
                <a:cubicBezTo>
                  <a:pt x="-4374" y="1930341"/>
                  <a:pt x="23293" y="1862555"/>
                  <a:pt x="0" y="1665228"/>
                </a:cubicBezTo>
                <a:cubicBezTo>
                  <a:pt x="-23293" y="1467901"/>
                  <a:pt x="45582" y="1351877"/>
                  <a:pt x="0" y="1082980"/>
                </a:cubicBezTo>
                <a:cubicBezTo>
                  <a:pt x="-45582" y="814083"/>
                  <a:pt x="22064" y="370838"/>
                  <a:pt x="0" y="0"/>
                </a:cubicBezTo>
                <a:close/>
              </a:path>
              <a:path w="4316427" h="4075733" stroke="0" extrusionOk="0">
                <a:moveTo>
                  <a:pt x="0" y="0"/>
                </a:moveTo>
                <a:cubicBezTo>
                  <a:pt x="131172" y="-44360"/>
                  <a:pt x="372749" y="60217"/>
                  <a:pt x="539553" y="0"/>
                </a:cubicBezTo>
                <a:cubicBezTo>
                  <a:pt x="706357" y="-60217"/>
                  <a:pt x="789793" y="18374"/>
                  <a:pt x="992778" y="0"/>
                </a:cubicBezTo>
                <a:cubicBezTo>
                  <a:pt x="1195764" y="-18374"/>
                  <a:pt x="1383623" y="747"/>
                  <a:pt x="1489167" y="0"/>
                </a:cubicBezTo>
                <a:cubicBezTo>
                  <a:pt x="1594711" y="-747"/>
                  <a:pt x="1705913" y="12250"/>
                  <a:pt x="1899228" y="0"/>
                </a:cubicBezTo>
                <a:cubicBezTo>
                  <a:pt x="2092543" y="-12250"/>
                  <a:pt x="2104907" y="33587"/>
                  <a:pt x="2309288" y="0"/>
                </a:cubicBezTo>
                <a:cubicBezTo>
                  <a:pt x="2513669" y="-33587"/>
                  <a:pt x="2624000" y="50436"/>
                  <a:pt x="2762513" y="0"/>
                </a:cubicBezTo>
                <a:cubicBezTo>
                  <a:pt x="2901027" y="-50436"/>
                  <a:pt x="3097801" y="55111"/>
                  <a:pt x="3345231" y="0"/>
                </a:cubicBezTo>
                <a:cubicBezTo>
                  <a:pt x="3592661" y="-55111"/>
                  <a:pt x="3583958" y="47866"/>
                  <a:pt x="3755291" y="0"/>
                </a:cubicBezTo>
                <a:cubicBezTo>
                  <a:pt x="3926624" y="-47866"/>
                  <a:pt x="4079664" y="39990"/>
                  <a:pt x="4316427" y="0"/>
                </a:cubicBezTo>
                <a:cubicBezTo>
                  <a:pt x="4364236" y="254618"/>
                  <a:pt x="4311369" y="349241"/>
                  <a:pt x="4316427" y="582248"/>
                </a:cubicBezTo>
                <a:cubicBezTo>
                  <a:pt x="4321485" y="815255"/>
                  <a:pt x="4289532" y="920583"/>
                  <a:pt x="4316427" y="1123738"/>
                </a:cubicBezTo>
                <a:cubicBezTo>
                  <a:pt x="4343322" y="1326893"/>
                  <a:pt x="4306421" y="1457571"/>
                  <a:pt x="4316427" y="1705985"/>
                </a:cubicBezTo>
                <a:cubicBezTo>
                  <a:pt x="4326433" y="1954399"/>
                  <a:pt x="4309684" y="1998103"/>
                  <a:pt x="4316427" y="2247476"/>
                </a:cubicBezTo>
                <a:cubicBezTo>
                  <a:pt x="4323170" y="2496849"/>
                  <a:pt x="4259477" y="2562026"/>
                  <a:pt x="4316427" y="2788966"/>
                </a:cubicBezTo>
                <a:cubicBezTo>
                  <a:pt x="4373377" y="3015906"/>
                  <a:pt x="4278737" y="3095024"/>
                  <a:pt x="4316427" y="3248941"/>
                </a:cubicBezTo>
                <a:cubicBezTo>
                  <a:pt x="4354117" y="3402858"/>
                  <a:pt x="4248419" y="3881936"/>
                  <a:pt x="4316427" y="4075733"/>
                </a:cubicBezTo>
                <a:cubicBezTo>
                  <a:pt x="4057912" y="4121658"/>
                  <a:pt x="3950605" y="4029975"/>
                  <a:pt x="3776874" y="4075733"/>
                </a:cubicBezTo>
                <a:cubicBezTo>
                  <a:pt x="3603143" y="4121491"/>
                  <a:pt x="3501401" y="4023009"/>
                  <a:pt x="3280485" y="4075733"/>
                </a:cubicBezTo>
                <a:cubicBezTo>
                  <a:pt x="3059569" y="4128457"/>
                  <a:pt x="2838895" y="4036061"/>
                  <a:pt x="2697767" y="4075733"/>
                </a:cubicBezTo>
                <a:cubicBezTo>
                  <a:pt x="2556639" y="4115405"/>
                  <a:pt x="2210287" y="4011528"/>
                  <a:pt x="2071885" y="4075733"/>
                </a:cubicBezTo>
                <a:cubicBezTo>
                  <a:pt x="1933483" y="4139938"/>
                  <a:pt x="1826742" y="4072133"/>
                  <a:pt x="1661824" y="4075733"/>
                </a:cubicBezTo>
                <a:cubicBezTo>
                  <a:pt x="1496906" y="4079333"/>
                  <a:pt x="1207580" y="4022930"/>
                  <a:pt x="1035942" y="4075733"/>
                </a:cubicBezTo>
                <a:cubicBezTo>
                  <a:pt x="864304" y="4128536"/>
                  <a:pt x="728220" y="4043834"/>
                  <a:pt x="496389" y="4075733"/>
                </a:cubicBezTo>
                <a:cubicBezTo>
                  <a:pt x="264558" y="4107632"/>
                  <a:pt x="178728" y="4020597"/>
                  <a:pt x="0" y="4075733"/>
                </a:cubicBezTo>
                <a:cubicBezTo>
                  <a:pt x="-43637" y="3874284"/>
                  <a:pt x="42643" y="3733057"/>
                  <a:pt x="0" y="3615757"/>
                </a:cubicBezTo>
                <a:cubicBezTo>
                  <a:pt x="-42643" y="3498457"/>
                  <a:pt x="62847" y="3259520"/>
                  <a:pt x="0" y="2992753"/>
                </a:cubicBezTo>
                <a:cubicBezTo>
                  <a:pt x="-62847" y="2725986"/>
                  <a:pt x="31062" y="2552086"/>
                  <a:pt x="0" y="2328990"/>
                </a:cubicBezTo>
                <a:cubicBezTo>
                  <a:pt x="-31062" y="2105894"/>
                  <a:pt x="50939" y="1949986"/>
                  <a:pt x="0" y="1787500"/>
                </a:cubicBezTo>
                <a:cubicBezTo>
                  <a:pt x="-50939" y="1625014"/>
                  <a:pt x="70378" y="1346802"/>
                  <a:pt x="0" y="1123738"/>
                </a:cubicBezTo>
                <a:cubicBezTo>
                  <a:pt x="-70378" y="900674"/>
                  <a:pt x="129737" y="346396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prstDash val="sysDash"/>
            <a:extLst>
              <a:ext uri="{C807C97D-BFC1-408E-A445-0C87EB9F89A2}">
                <ask:lineSketchStyleProps xmlns:ask="http://schemas.microsoft.com/office/drawing/2018/sketchyshapes" sd="147581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22F5E05-FEDB-4A46-B813-D6ECEE4E65D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842635" y="3217013"/>
            <a:ext cx="342837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2537D5F-D902-4BEF-9720-81EE45A808C1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3842635" y="3327558"/>
            <a:ext cx="3525437" cy="1038553"/>
          </a:xfrm>
          <a:prstGeom prst="bentConnector3">
            <a:avLst>
              <a:gd name="adj1" fmla="val 51890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751A37-E9D4-4549-B363-EE28CC82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62" y="220019"/>
            <a:ext cx="2912924" cy="8211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B1F64E-DCFE-406B-974C-07C9E6C5E924}"/>
              </a:ext>
            </a:extLst>
          </p:cNvPr>
          <p:cNvSpPr txBox="1"/>
          <p:nvPr/>
        </p:nvSpPr>
        <p:spPr>
          <a:xfrm rot="10800000">
            <a:off x="11409012" y="190905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43424-6B13-4A82-A49F-353F98B02B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025121" y="4197643"/>
            <a:ext cx="43408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F3011C-4689-4630-BF57-DCFF4356CE0D}"/>
              </a:ext>
            </a:extLst>
          </p:cNvPr>
          <p:cNvCxnSpPr>
            <a:cxnSpLocks/>
            <a:stCxn id="116" idx="3"/>
            <a:endCxn id="83" idx="1"/>
          </p:cNvCxnSpPr>
          <p:nvPr/>
        </p:nvCxnSpPr>
        <p:spPr>
          <a:xfrm flipV="1">
            <a:off x="1775202" y="3655067"/>
            <a:ext cx="211345" cy="2519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0F75F7-D0E9-48A9-8E84-E7B04A49002E}"/>
              </a:ext>
            </a:extLst>
          </p:cNvPr>
          <p:cNvCxnSpPr>
            <a:cxnSpLocks/>
          </p:cNvCxnSpPr>
          <p:nvPr/>
        </p:nvCxnSpPr>
        <p:spPr>
          <a:xfrm>
            <a:off x="10998926" y="3069719"/>
            <a:ext cx="4467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780B86-4515-4BB0-965D-20C20106B95E}"/>
              </a:ext>
            </a:extLst>
          </p:cNvPr>
          <p:cNvCxnSpPr>
            <a:cxnSpLocks/>
          </p:cNvCxnSpPr>
          <p:nvPr/>
        </p:nvCxnSpPr>
        <p:spPr>
          <a:xfrm>
            <a:off x="11028037" y="5091489"/>
            <a:ext cx="34016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F52A60-21B9-4A87-98E4-F0EC2F13C88F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10974926" y="6145493"/>
            <a:ext cx="470778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468F773-D71B-4FBB-AA8F-6EC5EA793F41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486079" y="4172194"/>
            <a:ext cx="3948302" cy="1930204"/>
          </a:xfrm>
          <a:prstGeom prst="bentConnector3">
            <a:avLst>
              <a:gd name="adj1" fmla="val 4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45F8C22-BE1E-48A1-B6DD-49D38704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14" y="477199"/>
            <a:ext cx="478704" cy="231668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0E14B23E-8ED2-4FF5-B029-C5DFF5A14007}"/>
              </a:ext>
            </a:extLst>
          </p:cNvPr>
          <p:cNvSpPr/>
          <p:nvPr/>
        </p:nvSpPr>
        <p:spPr>
          <a:xfrm>
            <a:off x="1062089" y="3631840"/>
            <a:ext cx="713113" cy="55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SIMA</a:t>
            </a:r>
          </a:p>
          <a:p>
            <a:pPr algn="ctr"/>
            <a:r>
              <a:rPr lang="en-US" sz="800" dirty="0"/>
              <a:t>Switch input Module </a:t>
            </a:r>
            <a:r>
              <a:rPr lang="en-US" sz="1100" dirty="0"/>
              <a:t>A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A179A52-73FE-4BD6-BE01-3AC1855BA8B1}"/>
              </a:ext>
            </a:extLst>
          </p:cNvPr>
          <p:cNvCxnSpPr>
            <a:cxnSpLocks/>
          </p:cNvCxnSpPr>
          <p:nvPr/>
        </p:nvCxnSpPr>
        <p:spPr>
          <a:xfrm>
            <a:off x="827104" y="3464900"/>
            <a:ext cx="484918" cy="1741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BB37B4A-CF9A-4886-A6D1-78D34D08F993}"/>
              </a:ext>
            </a:extLst>
          </p:cNvPr>
          <p:cNvCxnSpPr>
            <a:cxnSpLocks/>
            <a:stCxn id="75" idx="3"/>
            <a:endCxn id="116" idx="2"/>
          </p:cNvCxnSpPr>
          <p:nvPr/>
        </p:nvCxnSpPr>
        <p:spPr>
          <a:xfrm flipV="1">
            <a:off x="1059494" y="4182115"/>
            <a:ext cx="359152" cy="25366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AA51F-D63D-47F4-9D7B-9291727484EB}"/>
              </a:ext>
            </a:extLst>
          </p:cNvPr>
          <p:cNvSpPr txBox="1"/>
          <p:nvPr/>
        </p:nvSpPr>
        <p:spPr>
          <a:xfrm>
            <a:off x="1404905" y="3250839"/>
            <a:ext cx="62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</a:t>
            </a:r>
          </a:p>
          <a:p>
            <a:r>
              <a:rPr lang="en-US" sz="1000" dirty="0"/>
              <a:t>CAN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F81716-54E1-4657-8F8E-613E2A64CDCE}"/>
              </a:ext>
            </a:extLst>
          </p:cNvPr>
          <p:cNvSpPr txBox="1"/>
          <p:nvPr/>
        </p:nvSpPr>
        <p:spPr>
          <a:xfrm>
            <a:off x="6316793" y="4123672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E73FE6-36DF-4DB6-8754-B4C5181C9B34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 flipV="1">
            <a:off x="2742138" y="3327558"/>
            <a:ext cx="387384" cy="3275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434ABD4C-DBE7-4D8C-975E-1B3FFEC39A34}"/>
              </a:ext>
            </a:extLst>
          </p:cNvPr>
          <p:cNvCxnSpPr>
            <a:cxnSpLocks/>
          </p:cNvCxnSpPr>
          <p:nvPr/>
        </p:nvCxnSpPr>
        <p:spPr>
          <a:xfrm flipV="1">
            <a:off x="3331675" y="526516"/>
            <a:ext cx="2878709" cy="2181154"/>
          </a:xfrm>
          <a:prstGeom prst="bentConnector3">
            <a:avLst>
              <a:gd name="adj1" fmla="val 122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EBDCBB-6927-4685-AC1B-591F4B9871E6}"/>
              </a:ext>
            </a:extLst>
          </p:cNvPr>
          <p:cNvSpPr txBox="1"/>
          <p:nvPr/>
        </p:nvSpPr>
        <p:spPr>
          <a:xfrm>
            <a:off x="76610" y="18641"/>
            <a:ext cx="9098760" cy="442674"/>
          </a:xfrm>
          <a:prstGeom prst="round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ighlight>
                  <a:srgbClr val="00FF00"/>
                </a:highlight>
              </a:rPr>
              <a:t>Steering Horizon Controller  Major Change Point Analysis  </a:t>
            </a:r>
            <a:endParaRPr lang="en-US" sz="20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highlight>
                <a:srgbClr val="00FF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B7C131-0F79-4036-87D1-3BED91A23754}"/>
              </a:ext>
            </a:extLst>
          </p:cNvPr>
          <p:cNvSpPr/>
          <p:nvPr/>
        </p:nvSpPr>
        <p:spPr>
          <a:xfrm>
            <a:off x="1986547" y="3347516"/>
            <a:ext cx="755591" cy="615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SCCM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Steer Column Control Module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47E11-0C3A-459E-8439-4DD49A712B52}"/>
              </a:ext>
            </a:extLst>
          </p:cNvPr>
          <p:cNvSpPr/>
          <p:nvPr/>
        </p:nvSpPr>
        <p:spPr>
          <a:xfrm>
            <a:off x="3129522" y="2780037"/>
            <a:ext cx="713113" cy="1095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ECG2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Enhance central Gateway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83BAEE-0652-4FB3-B3D7-7EAD44D6A1B2}"/>
              </a:ext>
            </a:extLst>
          </p:cNvPr>
          <p:cNvSpPr/>
          <p:nvPr/>
        </p:nvSpPr>
        <p:spPr>
          <a:xfrm>
            <a:off x="6218711" y="327202"/>
            <a:ext cx="986361" cy="51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Phoenix Domain Controller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7C8A320-0CD4-4B85-AD66-61E786A62CB7}"/>
              </a:ext>
            </a:extLst>
          </p:cNvPr>
          <p:cNvCxnSpPr>
            <a:cxnSpLocks/>
            <a:stCxn id="89" idx="2"/>
            <a:endCxn id="87" idx="1"/>
          </p:cNvCxnSpPr>
          <p:nvPr/>
        </p:nvCxnSpPr>
        <p:spPr>
          <a:xfrm rot="16200000" flipH="1">
            <a:off x="4758028" y="2603129"/>
            <a:ext cx="1414294" cy="3958193"/>
          </a:xfrm>
          <a:prstGeom prst="bentConnector2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A4A5BB4-0264-4DCA-B0B4-9B75FE7F184E}"/>
              </a:ext>
            </a:extLst>
          </p:cNvPr>
          <p:cNvSpPr txBox="1"/>
          <p:nvPr/>
        </p:nvSpPr>
        <p:spPr>
          <a:xfrm>
            <a:off x="6076868" y="5017011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1B1CB2-EA53-4B30-8F5D-F17656FF15D1}"/>
              </a:ext>
            </a:extLst>
          </p:cNvPr>
          <p:cNvCxnSpPr>
            <a:cxnSpLocks/>
          </p:cNvCxnSpPr>
          <p:nvPr/>
        </p:nvCxnSpPr>
        <p:spPr>
          <a:xfrm flipV="1">
            <a:off x="3868471" y="2833040"/>
            <a:ext cx="3385886" cy="262255"/>
          </a:xfrm>
          <a:prstGeom prst="bentConnector3">
            <a:avLst>
              <a:gd name="adj1" fmla="val 71701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53085-40CC-4BA6-8773-BA58D0B1EE48}"/>
              </a:ext>
            </a:extLst>
          </p:cNvPr>
          <p:cNvSpPr txBox="1"/>
          <p:nvPr/>
        </p:nvSpPr>
        <p:spPr>
          <a:xfrm>
            <a:off x="6282586" y="2864999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HS1-CAN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06AA1A0-7CCD-491A-90EA-56AB9FD931A5}"/>
              </a:ext>
            </a:extLst>
          </p:cNvPr>
          <p:cNvCxnSpPr>
            <a:cxnSpLocks/>
            <a:stCxn id="90" idx="3"/>
            <a:endCxn id="5" idx="1"/>
          </p:cNvCxnSpPr>
          <p:nvPr/>
        </p:nvCxnSpPr>
        <p:spPr>
          <a:xfrm>
            <a:off x="7205072" y="583033"/>
            <a:ext cx="904990" cy="475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FDF56DE-68DC-4D17-9C43-CAC2679C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7" y="3216272"/>
            <a:ext cx="764616" cy="8051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76701E-EB8E-49CD-9000-1B764D1AB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02" y="4012576"/>
            <a:ext cx="768992" cy="84640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D5EBDA-5FC0-4393-B09D-3ACB855BAD30}"/>
              </a:ext>
            </a:extLst>
          </p:cNvPr>
          <p:cNvSpPr/>
          <p:nvPr/>
        </p:nvSpPr>
        <p:spPr>
          <a:xfrm>
            <a:off x="62745" y="1891626"/>
            <a:ext cx="5874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Lpos_1</a:t>
            </a:r>
          </a:p>
          <a:p>
            <a:r>
              <a:rPr lang="en-US" sz="800" dirty="0"/>
              <a:t>Lpos_2</a:t>
            </a:r>
          </a:p>
          <a:p>
            <a:r>
              <a:rPr lang="en-US" sz="800" dirty="0"/>
              <a:t>Lpos_3</a:t>
            </a:r>
          </a:p>
          <a:p>
            <a:r>
              <a:rPr lang="en-US" sz="800" dirty="0"/>
              <a:t>Lpos_4</a:t>
            </a:r>
          </a:p>
          <a:p>
            <a:r>
              <a:rPr lang="en-US" sz="800" dirty="0"/>
              <a:t>Lpos_5</a:t>
            </a:r>
          </a:p>
          <a:p>
            <a:r>
              <a:rPr lang="en-US" sz="800" dirty="0"/>
              <a:t>Lpos_6</a:t>
            </a:r>
          </a:p>
          <a:p>
            <a:r>
              <a:rPr lang="en-US" sz="800" dirty="0"/>
              <a:t>Lpos_7</a:t>
            </a:r>
          </a:p>
          <a:p>
            <a:r>
              <a:rPr lang="en-US" sz="800" dirty="0"/>
              <a:t>Lpos_8</a:t>
            </a:r>
          </a:p>
          <a:p>
            <a:r>
              <a:rPr lang="en-US" sz="800" dirty="0"/>
              <a:t>Lpos_9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493522-EDC7-4C4A-930B-BC92A3B981BA}"/>
              </a:ext>
            </a:extLst>
          </p:cNvPr>
          <p:cNvSpPr/>
          <p:nvPr/>
        </p:nvSpPr>
        <p:spPr>
          <a:xfrm>
            <a:off x="638960" y="1891625"/>
            <a:ext cx="67865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Lprespos_1</a:t>
            </a:r>
          </a:p>
          <a:p>
            <a:r>
              <a:rPr lang="en-US" sz="800" dirty="0"/>
              <a:t>Lprespos_2</a:t>
            </a:r>
          </a:p>
          <a:p>
            <a:r>
              <a:rPr lang="en-US" sz="800" dirty="0"/>
              <a:t>Lprespos_3</a:t>
            </a:r>
          </a:p>
          <a:p>
            <a:r>
              <a:rPr lang="en-US" sz="800" dirty="0"/>
              <a:t>Lprespos_4</a:t>
            </a:r>
          </a:p>
          <a:p>
            <a:r>
              <a:rPr lang="en-US" sz="800" dirty="0"/>
              <a:t>Lprespos_5</a:t>
            </a:r>
          </a:p>
          <a:p>
            <a:r>
              <a:rPr lang="en-US" sz="800" dirty="0"/>
              <a:t>Lprespos_6</a:t>
            </a:r>
          </a:p>
          <a:p>
            <a:r>
              <a:rPr lang="en-US" sz="800" dirty="0"/>
              <a:t>Lprespos_7</a:t>
            </a:r>
          </a:p>
          <a:p>
            <a:r>
              <a:rPr lang="en-US" sz="800" dirty="0"/>
              <a:t>Lprespos_8</a:t>
            </a:r>
          </a:p>
          <a:p>
            <a:r>
              <a:rPr lang="en-US" sz="800" dirty="0"/>
              <a:t>Lprespos_9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57200F-F6B6-41DA-86B7-7AB0540B21CD}"/>
              </a:ext>
            </a:extLst>
          </p:cNvPr>
          <p:cNvSpPr/>
          <p:nvPr/>
        </p:nvSpPr>
        <p:spPr>
          <a:xfrm>
            <a:off x="166497" y="5137296"/>
            <a:ext cx="517924" cy="1231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Rpos_1</a:t>
            </a:r>
          </a:p>
          <a:p>
            <a:r>
              <a:rPr lang="en-US" sz="800" dirty="0"/>
              <a:t>Rpos_2</a:t>
            </a:r>
          </a:p>
          <a:p>
            <a:r>
              <a:rPr lang="en-US" sz="800" dirty="0"/>
              <a:t>Rpos_3</a:t>
            </a:r>
          </a:p>
          <a:p>
            <a:r>
              <a:rPr lang="en-US" sz="800" dirty="0"/>
              <a:t>Rpos_4</a:t>
            </a:r>
          </a:p>
          <a:p>
            <a:r>
              <a:rPr lang="en-US" sz="800" dirty="0"/>
              <a:t>Rpos_5</a:t>
            </a:r>
          </a:p>
          <a:p>
            <a:r>
              <a:rPr lang="en-US" sz="800" dirty="0"/>
              <a:t>Rpos_6</a:t>
            </a:r>
          </a:p>
          <a:p>
            <a:r>
              <a:rPr lang="en-US" sz="800" dirty="0"/>
              <a:t>Rpos_7</a:t>
            </a:r>
          </a:p>
          <a:p>
            <a:r>
              <a:rPr lang="en-US" sz="800" dirty="0"/>
              <a:t>Rpos_8</a:t>
            </a:r>
          </a:p>
          <a:p>
            <a:r>
              <a:rPr lang="en-US" sz="800" dirty="0"/>
              <a:t>Rpos_</a:t>
            </a:r>
            <a:r>
              <a:rPr lang="en-US" sz="1000" dirty="0"/>
              <a:t>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EF79CD-CED4-490B-87E0-84C3E8FA2871}"/>
              </a:ext>
            </a:extLst>
          </p:cNvPr>
          <p:cNvSpPr/>
          <p:nvPr/>
        </p:nvSpPr>
        <p:spPr>
          <a:xfrm>
            <a:off x="700253" y="5137296"/>
            <a:ext cx="677445" cy="1229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Rprespos_1</a:t>
            </a:r>
          </a:p>
          <a:p>
            <a:r>
              <a:rPr lang="en-US" sz="800" dirty="0"/>
              <a:t>Rprespos_2</a:t>
            </a:r>
          </a:p>
          <a:p>
            <a:r>
              <a:rPr lang="en-US" sz="800" dirty="0"/>
              <a:t>Rprespos_3</a:t>
            </a:r>
          </a:p>
          <a:p>
            <a:r>
              <a:rPr lang="en-US" sz="800" dirty="0"/>
              <a:t>Rprespos_4</a:t>
            </a:r>
          </a:p>
          <a:p>
            <a:r>
              <a:rPr lang="en-US" sz="800" dirty="0"/>
              <a:t>Rprespos_5</a:t>
            </a:r>
          </a:p>
          <a:p>
            <a:r>
              <a:rPr lang="en-US" sz="800" dirty="0"/>
              <a:t>Rprespos_6</a:t>
            </a:r>
          </a:p>
          <a:p>
            <a:r>
              <a:rPr lang="en-US" sz="800" dirty="0"/>
              <a:t>Rprespos_7</a:t>
            </a:r>
          </a:p>
          <a:p>
            <a:r>
              <a:rPr lang="en-US" sz="800" dirty="0"/>
              <a:t>Rprespos_8</a:t>
            </a:r>
          </a:p>
          <a:p>
            <a:r>
              <a:rPr lang="en-US" sz="800" dirty="0"/>
              <a:t>Rprespos_9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9DD17C8-1DFC-4AF4-953C-C689BBC52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825" y="6403187"/>
            <a:ext cx="1200150" cy="438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D224B4-A934-479B-8014-057AA132FF41}"/>
              </a:ext>
            </a:extLst>
          </p:cNvPr>
          <p:cNvSpPr/>
          <p:nvPr/>
        </p:nvSpPr>
        <p:spPr>
          <a:xfrm rot="16200000">
            <a:off x="559250" y="4863594"/>
            <a:ext cx="213964" cy="132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519E22A9-BAEA-47A5-962F-3FA3575D93BA}"/>
              </a:ext>
            </a:extLst>
          </p:cNvPr>
          <p:cNvSpPr/>
          <p:nvPr/>
        </p:nvSpPr>
        <p:spPr>
          <a:xfrm rot="5400000">
            <a:off x="453582" y="3020521"/>
            <a:ext cx="209929" cy="17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2C710-4ED0-414F-85D7-9241F5916808}"/>
              </a:ext>
            </a:extLst>
          </p:cNvPr>
          <p:cNvSpPr/>
          <p:nvPr/>
        </p:nvSpPr>
        <p:spPr>
          <a:xfrm>
            <a:off x="3948116" y="2904220"/>
            <a:ext cx="864342" cy="3908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Menu</a:t>
            </a:r>
          </a:p>
          <a:p>
            <a:r>
              <a:rPr lang="en-US" sz="800" dirty="0"/>
              <a:t>Menu</a:t>
            </a:r>
          </a:p>
          <a:p>
            <a:r>
              <a:rPr lang="en-US" sz="800" dirty="0"/>
              <a:t>Menu up</a:t>
            </a:r>
          </a:p>
          <a:p>
            <a:r>
              <a:rPr lang="en-US" sz="800" dirty="0"/>
              <a:t>Menu down</a:t>
            </a:r>
          </a:p>
          <a:p>
            <a:r>
              <a:rPr lang="en-US" sz="800" dirty="0"/>
              <a:t>OK</a:t>
            </a:r>
          </a:p>
          <a:p>
            <a:r>
              <a:rPr lang="en-US" sz="800" dirty="0">
                <a:highlight>
                  <a:srgbClr val="FFFF00"/>
                </a:highlight>
              </a:rPr>
              <a:t>RADIO/PPT</a:t>
            </a:r>
          </a:p>
          <a:p>
            <a:r>
              <a:rPr lang="en-US" sz="800" dirty="0"/>
              <a:t>PPT</a:t>
            </a:r>
          </a:p>
          <a:p>
            <a:r>
              <a:rPr lang="en-US" sz="800" dirty="0"/>
              <a:t>Vol +</a:t>
            </a:r>
          </a:p>
          <a:p>
            <a:r>
              <a:rPr lang="en-US" sz="800" dirty="0"/>
              <a:t>Vol -</a:t>
            </a:r>
          </a:p>
          <a:p>
            <a:r>
              <a:rPr lang="en-US" sz="800" dirty="0"/>
              <a:t>Seek left</a:t>
            </a:r>
          </a:p>
          <a:p>
            <a:r>
              <a:rPr lang="en-US" sz="800" dirty="0"/>
              <a:t>Seek right</a:t>
            </a:r>
          </a:p>
          <a:p>
            <a:r>
              <a:rPr lang="en-US" sz="800" dirty="0">
                <a:highlight>
                  <a:srgbClr val="FFFF00"/>
                </a:highlight>
              </a:rPr>
              <a:t>Phone</a:t>
            </a:r>
          </a:p>
          <a:p>
            <a:r>
              <a:rPr lang="en-US" sz="800" dirty="0"/>
              <a:t>Phone - Accept</a:t>
            </a:r>
          </a:p>
          <a:p>
            <a:r>
              <a:rPr lang="en-US" sz="800" dirty="0"/>
              <a:t>Phone - Reject</a:t>
            </a:r>
          </a:p>
          <a:p>
            <a:r>
              <a:rPr lang="en-US" sz="800" dirty="0"/>
              <a:t>Vol +</a:t>
            </a:r>
          </a:p>
          <a:p>
            <a:r>
              <a:rPr lang="en-US" sz="800" dirty="0"/>
              <a:t>Vol -</a:t>
            </a:r>
          </a:p>
          <a:p>
            <a:r>
              <a:rPr lang="en-US" sz="800" dirty="0">
                <a:highlight>
                  <a:srgbClr val="FFFF00"/>
                </a:highlight>
              </a:rPr>
              <a:t>St Column</a:t>
            </a:r>
          </a:p>
          <a:p>
            <a:r>
              <a:rPr lang="en-US" sz="800" dirty="0"/>
              <a:t>Tilt +</a:t>
            </a:r>
          </a:p>
          <a:p>
            <a:r>
              <a:rPr lang="en-US" sz="800" dirty="0"/>
              <a:t>Tilt -</a:t>
            </a:r>
          </a:p>
          <a:p>
            <a:r>
              <a:rPr lang="en-US" sz="800" dirty="0"/>
              <a:t>Tele +</a:t>
            </a:r>
          </a:p>
          <a:p>
            <a:r>
              <a:rPr lang="en-US" sz="800" dirty="0"/>
              <a:t>Tele -</a:t>
            </a:r>
          </a:p>
          <a:p>
            <a:r>
              <a:rPr lang="en-US" sz="800" dirty="0">
                <a:highlight>
                  <a:srgbClr val="FFFF00"/>
                </a:highlight>
              </a:rPr>
              <a:t>Mirror LH</a:t>
            </a:r>
          </a:p>
          <a:p>
            <a:r>
              <a:rPr lang="en-US" sz="800" dirty="0"/>
              <a:t>Tilt +</a:t>
            </a:r>
          </a:p>
          <a:p>
            <a:r>
              <a:rPr lang="en-US" sz="800" dirty="0"/>
              <a:t>Tilt -</a:t>
            </a:r>
          </a:p>
          <a:p>
            <a:r>
              <a:rPr lang="en-US" sz="800" dirty="0"/>
              <a:t>Tele +</a:t>
            </a:r>
          </a:p>
          <a:p>
            <a:r>
              <a:rPr lang="en-US" sz="800" dirty="0"/>
              <a:t>Tele -</a:t>
            </a:r>
          </a:p>
          <a:p>
            <a:r>
              <a:rPr lang="en-US" sz="800" dirty="0">
                <a:highlight>
                  <a:srgbClr val="FFFF00"/>
                </a:highlight>
              </a:rPr>
              <a:t>Mirror RH</a:t>
            </a:r>
          </a:p>
          <a:p>
            <a:r>
              <a:rPr lang="en-US" sz="800" dirty="0"/>
              <a:t>Tilt +</a:t>
            </a:r>
          </a:p>
          <a:p>
            <a:r>
              <a:rPr lang="en-US" sz="800" dirty="0"/>
              <a:t>Tilt -</a:t>
            </a:r>
          </a:p>
          <a:p>
            <a:r>
              <a:rPr lang="en-US" sz="800" dirty="0"/>
              <a:t>Tele +</a:t>
            </a:r>
          </a:p>
          <a:p>
            <a:r>
              <a:rPr lang="en-US" sz="800" dirty="0"/>
              <a:t>Tele 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92C32C-770D-4794-976F-ABE9A6BC673C}"/>
              </a:ext>
            </a:extLst>
          </p:cNvPr>
          <p:cNvSpPr txBox="1"/>
          <p:nvPr/>
        </p:nvSpPr>
        <p:spPr>
          <a:xfrm>
            <a:off x="2493716" y="3016842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HS2-CAN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5CF2BCC-2C21-42B5-8E38-B6644FA6CD3E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3486080" y="692575"/>
            <a:ext cx="2727595" cy="2087462"/>
          </a:xfrm>
          <a:prstGeom prst="bentConnector2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61FDDA5-0D46-40FD-A861-177F2F2165D0}"/>
              </a:ext>
            </a:extLst>
          </p:cNvPr>
          <p:cNvSpPr/>
          <p:nvPr/>
        </p:nvSpPr>
        <p:spPr>
          <a:xfrm>
            <a:off x="4922965" y="2908996"/>
            <a:ext cx="626117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DAT-ACC</a:t>
            </a:r>
          </a:p>
          <a:p>
            <a:r>
              <a:rPr lang="en-US" sz="800" dirty="0"/>
              <a:t>on</a:t>
            </a:r>
          </a:p>
          <a:p>
            <a:r>
              <a:rPr lang="en-US" sz="800" dirty="0"/>
              <a:t>off</a:t>
            </a:r>
          </a:p>
          <a:p>
            <a:r>
              <a:rPr lang="en-US" sz="800" dirty="0"/>
              <a:t>Can</a:t>
            </a:r>
          </a:p>
          <a:p>
            <a:r>
              <a:rPr lang="en-US" sz="800" dirty="0"/>
              <a:t>Lateral</a:t>
            </a:r>
          </a:p>
          <a:p>
            <a:r>
              <a:rPr lang="en-US" sz="800" dirty="0"/>
              <a:t>Res +</a:t>
            </a:r>
          </a:p>
          <a:p>
            <a:r>
              <a:rPr lang="en-US" sz="800" dirty="0"/>
              <a:t>Set -</a:t>
            </a:r>
          </a:p>
          <a:p>
            <a:r>
              <a:rPr lang="en-US" sz="800" dirty="0"/>
              <a:t>Gap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1C4FB7-FF89-479D-9996-B88D79E21108}"/>
              </a:ext>
            </a:extLst>
          </p:cNvPr>
          <p:cNvSpPr txBox="1"/>
          <p:nvPr/>
        </p:nvSpPr>
        <p:spPr>
          <a:xfrm>
            <a:off x="3094715" y="2312358"/>
            <a:ext cx="6929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HS3-CAN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C0157-A9DD-4FF9-81F0-BF90DA1EB7DC}"/>
              </a:ext>
            </a:extLst>
          </p:cNvPr>
          <p:cNvSpPr txBox="1"/>
          <p:nvPr/>
        </p:nvSpPr>
        <p:spPr>
          <a:xfrm rot="16200000">
            <a:off x="2461226" y="1373633"/>
            <a:ext cx="1457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Switch status signals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EAAA7C-531D-471F-8557-4344AC0371D2}"/>
              </a:ext>
            </a:extLst>
          </p:cNvPr>
          <p:cNvSpPr txBox="1"/>
          <p:nvPr/>
        </p:nvSpPr>
        <p:spPr>
          <a:xfrm rot="16200000">
            <a:off x="2819609" y="1398133"/>
            <a:ext cx="16401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Feature actuation signals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BA010B-25CE-4C81-9148-D367BC640F7B}"/>
              </a:ext>
            </a:extLst>
          </p:cNvPr>
          <p:cNvSpPr txBox="1"/>
          <p:nvPr/>
        </p:nvSpPr>
        <p:spPr>
          <a:xfrm>
            <a:off x="6211335" y="3333349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7DB133-3BDF-4418-BE8C-3CA35E373CD8}"/>
              </a:ext>
            </a:extLst>
          </p:cNvPr>
          <p:cNvSpPr txBox="1"/>
          <p:nvPr/>
        </p:nvSpPr>
        <p:spPr>
          <a:xfrm>
            <a:off x="6129088" y="5800205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E0819B-50A8-4096-9CD2-41216D523C54}"/>
              </a:ext>
            </a:extLst>
          </p:cNvPr>
          <p:cNvGrpSpPr/>
          <p:nvPr/>
        </p:nvGrpSpPr>
        <p:grpSpPr>
          <a:xfrm>
            <a:off x="7271010" y="2699533"/>
            <a:ext cx="3754111" cy="3796040"/>
            <a:chOff x="6238058" y="1295176"/>
            <a:chExt cx="4787064" cy="52003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690623-8C84-4188-9016-A5433FE93930}"/>
                </a:ext>
              </a:extLst>
            </p:cNvPr>
            <p:cNvSpPr/>
            <p:nvPr/>
          </p:nvSpPr>
          <p:spPr>
            <a:xfrm>
              <a:off x="6361827" y="2981082"/>
              <a:ext cx="2273361" cy="11944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Power Adjustable Mirrors and  Fold Mirrors (w/ Autofold)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1E6FD91-2FF3-46CB-AAB5-DBB09DBC9359}"/>
                </a:ext>
              </a:extLst>
            </p:cNvPr>
            <p:cNvGrpSpPr/>
            <p:nvPr/>
          </p:nvGrpSpPr>
          <p:grpSpPr>
            <a:xfrm>
              <a:off x="9112261" y="5536388"/>
              <a:ext cx="1848855" cy="959185"/>
              <a:chOff x="8487882" y="550464"/>
              <a:chExt cx="1962234" cy="129596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B6F2283-A8D2-4989-A5D8-3C83625E43F7}"/>
                  </a:ext>
                </a:extLst>
              </p:cNvPr>
              <p:cNvSpPr/>
              <p:nvPr/>
            </p:nvSpPr>
            <p:spPr>
              <a:xfrm>
                <a:off x="8487882" y="550464"/>
                <a:ext cx="1962234" cy="12959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232D5AC-94B3-4E11-9856-51D5B6D55B9C}"/>
                  </a:ext>
                </a:extLst>
              </p:cNvPr>
              <p:cNvSpPr/>
              <p:nvPr/>
            </p:nvSpPr>
            <p:spPr>
              <a:xfrm>
                <a:off x="8660324" y="583196"/>
                <a:ext cx="1494969" cy="309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Pedal Actuator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F82558C-E879-41B2-8C0C-5355CC19C27F}"/>
                </a:ext>
              </a:extLst>
            </p:cNvPr>
            <p:cNvGrpSpPr/>
            <p:nvPr/>
          </p:nvGrpSpPr>
          <p:grpSpPr>
            <a:xfrm>
              <a:off x="9096679" y="4141939"/>
              <a:ext cx="1920235" cy="1197852"/>
              <a:chOff x="8487882" y="550464"/>
              <a:chExt cx="1962234" cy="129596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740168F-EE37-4424-A43D-1E925F2CD154}"/>
                  </a:ext>
                </a:extLst>
              </p:cNvPr>
              <p:cNvSpPr/>
              <p:nvPr/>
            </p:nvSpPr>
            <p:spPr>
              <a:xfrm>
                <a:off x="8487882" y="550464"/>
                <a:ext cx="1962234" cy="12959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193D8-E1DF-47EB-94F6-DABEB12A3720}"/>
                  </a:ext>
                </a:extLst>
              </p:cNvPr>
              <p:cNvSpPr/>
              <p:nvPr/>
            </p:nvSpPr>
            <p:spPr>
              <a:xfrm>
                <a:off x="8660324" y="583196"/>
                <a:ext cx="1494969" cy="309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PC Actuator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7BF427-1C7C-4E16-8EE6-B33E12F4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2089" y="4118919"/>
              <a:ext cx="632856" cy="8806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2C0B2B-D2C9-4F70-9B8B-39366E5C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66524" y="5849402"/>
              <a:ext cx="1021641" cy="60338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9AE9EC-36FB-43DF-A535-B1A7CBD24C5C}"/>
                </a:ext>
              </a:extLst>
            </p:cNvPr>
            <p:cNvGrpSpPr/>
            <p:nvPr/>
          </p:nvGrpSpPr>
          <p:grpSpPr>
            <a:xfrm>
              <a:off x="9062888" y="2699533"/>
              <a:ext cx="1962234" cy="1295966"/>
              <a:chOff x="8632272" y="661642"/>
              <a:chExt cx="1962234" cy="12959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404F5C-4A3E-4F94-8CF8-27F8268888B8}"/>
                  </a:ext>
                </a:extLst>
              </p:cNvPr>
              <p:cNvSpPr/>
              <p:nvPr/>
            </p:nvSpPr>
            <p:spPr>
              <a:xfrm>
                <a:off x="8632272" y="661642"/>
                <a:ext cx="1962234" cy="12959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F6BB1B1-4F65-4D8D-8EAF-9F9DF8946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74742" y="728213"/>
                <a:ext cx="986361" cy="63865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D84F976-49FA-4C61-85B2-B38D96B47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63622" y="1347000"/>
                <a:ext cx="986361" cy="577726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390460-5549-409F-A9ED-224F6381275D}"/>
                  </a:ext>
                </a:extLst>
              </p:cNvPr>
              <p:cNvSpPr/>
              <p:nvPr/>
            </p:nvSpPr>
            <p:spPr>
              <a:xfrm>
                <a:off x="8841058" y="969028"/>
                <a:ext cx="768286" cy="6386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Mirror Actuator</a:t>
                </a: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E3F69E60-3C72-473C-AC5F-FD66E33F526F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8635188" y="3347516"/>
              <a:ext cx="427700" cy="23079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80F3BEC-A2CE-425D-8C78-E51F29E7B291}"/>
                </a:ext>
              </a:extLst>
            </p:cNvPr>
            <p:cNvCxnSpPr>
              <a:cxnSpLocks/>
              <a:stCxn id="60" idx="3"/>
              <a:endCxn id="82" idx="1"/>
            </p:cNvCxnSpPr>
            <p:nvPr/>
          </p:nvCxnSpPr>
          <p:spPr>
            <a:xfrm flipV="1">
              <a:off x="8762565" y="1802314"/>
              <a:ext cx="412805" cy="20178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4DBCA32-8274-4E57-9164-A078467A6134}"/>
                </a:ext>
              </a:extLst>
            </p:cNvPr>
            <p:cNvGrpSpPr/>
            <p:nvPr/>
          </p:nvGrpSpPr>
          <p:grpSpPr>
            <a:xfrm>
              <a:off x="9175370" y="1322721"/>
              <a:ext cx="1848855" cy="959185"/>
              <a:chOff x="8487882" y="550464"/>
              <a:chExt cx="1962234" cy="129596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68BA304-D4A3-465C-A380-67B899443EF1}"/>
                  </a:ext>
                </a:extLst>
              </p:cNvPr>
              <p:cNvSpPr/>
              <p:nvPr/>
            </p:nvSpPr>
            <p:spPr>
              <a:xfrm>
                <a:off x="8487882" y="550464"/>
                <a:ext cx="1962234" cy="12959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2953A52-152D-42A2-9626-2CB5067A9A6F}"/>
                  </a:ext>
                </a:extLst>
              </p:cNvPr>
              <p:cNvSpPr/>
              <p:nvPr/>
            </p:nvSpPr>
            <p:spPr>
              <a:xfrm>
                <a:off x="8660324" y="583196"/>
                <a:ext cx="1494969" cy="309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CC Actuator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FC6E30-1615-4CD9-85C9-3D45B4FC5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30841" y="1647626"/>
              <a:ext cx="1390606" cy="577726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049633-A282-4789-8269-0E2B13E523E6}"/>
                </a:ext>
              </a:extLst>
            </p:cNvPr>
            <p:cNvSpPr/>
            <p:nvPr/>
          </p:nvSpPr>
          <p:spPr>
            <a:xfrm>
              <a:off x="6446381" y="5518954"/>
              <a:ext cx="2273782" cy="87597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/>
                <a:t>Power Pedal (Tilt) network Diagram</a:t>
              </a:r>
            </a:p>
          </p:txBody>
        </p: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C97A6E35-E644-49F1-9ED5-2D9BF84F2E1F}"/>
                </a:ext>
              </a:extLst>
            </p:cNvPr>
            <p:cNvCxnSpPr>
              <a:cxnSpLocks/>
              <a:stCxn id="93" idx="3"/>
              <a:endCxn id="99" idx="1"/>
            </p:cNvCxnSpPr>
            <p:nvPr/>
          </p:nvCxnSpPr>
          <p:spPr>
            <a:xfrm>
              <a:off x="8720163" y="5956942"/>
              <a:ext cx="392098" cy="5903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BA8BD9-AC0D-4E05-A236-2D96426D83A3}"/>
                </a:ext>
              </a:extLst>
            </p:cNvPr>
            <p:cNvSpPr/>
            <p:nvPr/>
          </p:nvSpPr>
          <p:spPr>
            <a:xfrm>
              <a:off x="6238058" y="1295176"/>
              <a:ext cx="2524507" cy="14178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/>
                <a:t>Cruise Control Network Diagram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5DB7960-1BCF-4D95-93C4-C4B22F430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48633" y="4617999"/>
              <a:ext cx="320612" cy="4429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044C523-B750-4929-BC87-98CC2C97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43729" y="4572435"/>
              <a:ext cx="393644" cy="477398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FFE539-4ED5-4407-A7A1-101E1FB14F6B}"/>
                </a:ext>
              </a:extLst>
            </p:cNvPr>
            <p:cNvSpPr/>
            <p:nvPr/>
          </p:nvSpPr>
          <p:spPr>
            <a:xfrm>
              <a:off x="6458993" y="4362131"/>
              <a:ext cx="2248554" cy="9620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Power Column (tilt/tele) Network Diagram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04DFF170-11F8-4D8D-A4CF-83867973CBE7}"/>
                </a:ext>
              </a:extLst>
            </p:cNvPr>
            <p:cNvCxnSpPr>
              <a:cxnSpLocks/>
              <a:stCxn id="87" idx="3"/>
              <a:endCxn id="96" idx="1"/>
            </p:cNvCxnSpPr>
            <p:nvPr/>
          </p:nvCxnSpPr>
          <p:spPr>
            <a:xfrm flipV="1">
              <a:off x="8707548" y="4740864"/>
              <a:ext cx="389132" cy="10227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51E489F-D791-4F59-9210-EEE17983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38326" y="1516686"/>
              <a:ext cx="1365916" cy="1170785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4540EF8-ADE9-4F94-9A0C-BD4F29675094}"/>
                </a:ext>
              </a:extLst>
            </p:cNvPr>
            <p:cNvSpPr/>
            <p:nvPr/>
          </p:nvSpPr>
          <p:spPr>
            <a:xfrm flipH="1">
              <a:off x="7622037" y="4807324"/>
              <a:ext cx="1046727" cy="5324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DSM</a:t>
              </a:r>
            </a:p>
            <a:p>
              <a:pPr algn="ctr"/>
              <a:r>
                <a:rPr lang="en-US" sz="800" dirty="0"/>
                <a:t>Driver seat control module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D412ADA-C057-4F40-AD3E-B8C0D50AB1B5}"/>
                </a:ext>
              </a:extLst>
            </p:cNvPr>
            <p:cNvSpPr/>
            <p:nvPr/>
          </p:nvSpPr>
          <p:spPr>
            <a:xfrm flipH="1">
              <a:off x="7650182" y="3540810"/>
              <a:ext cx="954059" cy="517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BCM</a:t>
              </a:r>
            </a:p>
            <a:p>
              <a:pPr algn="ctr"/>
              <a:r>
                <a:rPr lang="en-US" sz="800" dirty="0"/>
                <a:t>Body Control Module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1164946-ADD2-4A67-A610-9AD104778D86}"/>
                </a:ext>
              </a:extLst>
            </p:cNvPr>
            <p:cNvSpPr/>
            <p:nvPr/>
          </p:nvSpPr>
          <p:spPr>
            <a:xfrm flipH="1">
              <a:off x="6446381" y="3540810"/>
              <a:ext cx="1154952" cy="517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DDM</a:t>
              </a:r>
            </a:p>
            <a:p>
              <a:pPr algn="ctr"/>
              <a:r>
                <a:rPr lang="en-US" sz="800" dirty="0"/>
                <a:t>Driver Door Control Module</a:t>
              </a:r>
            </a:p>
          </p:txBody>
        </p: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07FB5461-ED18-439F-9E80-EE603C7C57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84808" y="2722628"/>
              <a:ext cx="831561" cy="804804"/>
            </a:xfrm>
            <a:prstGeom prst="bentConnector3">
              <a:avLst>
                <a:gd name="adj1" fmla="val 15700"/>
              </a:avLst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E22BAB-550D-4391-B6D0-E6307619F14C}"/>
                </a:ext>
              </a:extLst>
            </p:cNvPr>
            <p:cNvCxnSpPr>
              <a:cxnSpLocks/>
              <a:stCxn id="168" idx="2"/>
              <a:endCxn id="143" idx="0"/>
            </p:cNvCxnSpPr>
            <p:nvPr/>
          </p:nvCxnSpPr>
          <p:spPr>
            <a:xfrm>
              <a:off x="7023857" y="4057841"/>
              <a:ext cx="19389" cy="1734524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79B12AD-C326-41CA-9159-C4050A263E0B}"/>
                </a:ext>
              </a:extLst>
            </p:cNvPr>
            <p:cNvSpPr txBox="1"/>
            <p:nvPr/>
          </p:nvSpPr>
          <p:spPr>
            <a:xfrm>
              <a:off x="6336606" y="2343693"/>
              <a:ext cx="515516" cy="316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PCM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A6406C-1D67-4005-8626-88F809EF9E36}"/>
                </a:ext>
              </a:extLst>
            </p:cNvPr>
            <p:cNvSpPr/>
            <p:nvPr/>
          </p:nvSpPr>
          <p:spPr>
            <a:xfrm flipH="1">
              <a:off x="6485163" y="4796921"/>
              <a:ext cx="1136872" cy="5324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DDM</a:t>
              </a:r>
            </a:p>
            <a:p>
              <a:pPr algn="ctr"/>
              <a:r>
                <a:rPr lang="en-US" sz="800" dirty="0"/>
                <a:t>Driver Door Control </a:t>
              </a:r>
              <a:r>
                <a:rPr lang="en-US" sz="900" dirty="0"/>
                <a:t>Module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4912BE-4405-435D-995D-6B671CE8356C}"/>
                </a:ext>
              </a:extLst>
            </p:cNvPr>
            <p:cNvSpPr/>
            <p:nvPr/>
          </p:nvSpPr>
          <p:spPr>
            <a:xfrm flipH="1">
              <a:off x="7577381" y="5787332"/>
              <a:ext cx="1116710" cy="5324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DSM</a:t>
              </a:r>
            </a:p>
            <a:p>
              <a:pPr algn="ctr"/>
              <a:r>
                <a:rPr lang="en-US" sz="800" dirty="0"/>
                <a:t>Driver seat control module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0C95381-3421-4089-AC94-1B3A34683EB7}"/>
                </a:ext>
              </a:extLst>
            </p:cNvPr>
            <p:cNvSpPr/>
            <p:nvPr/>
          </p:nvSpPr>
          <p:spPr>
            <a:xfrm flipH="1">
              <a:off x="6485160" y="5792365"/>
              <a:ext cx="1116172" cy="5170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DDM</a:t>
              </a:r>
            </a:p>
            <a:p>
              <a:pPr algn="ctr"/>
              <a:r>
                <a:rPr lang="en-US" sz="800" dirty="0"/>
                <a:t>Driver Door Control Module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4C785151-0087-41F7-8D88-DE7660DD22AA}"/>
              </a:ext>
            </a:extLst>
          </p:cNvPr>
          <p:cNvSpPr txBox="1"/>
          <p:nvPr/>
        </p:nvSpPr>
        <p:spPr>
          <a:xfrm>
            <a:off x="1471392" y="4486543"/>
            <a:ext cx="193745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Summary</a:t>
            </a:r>
          </a:p>
          <a:p>
            <a:pPr marL="342900" indent="-342900">
              <a:buAutoNum type="arabicPeriod"/>
            </a:pPr>
            <a:r>
              <a:rPr lang="en-US" sz="1100" dirty="0"/>
              <a:t>Utilized Phoenix domain controller to translate switch inputs to menu and icon on display and perform switch input logic to determine CAN signals to features actuators.</a:t>
            </a:r>
          </a:p>
          <a:p>
            <a:pPr marL="342900" indent="-342900">
              <a:buAutoNum type="arabicPeriod"/>
            </a:pPr>
            <a:r>
              <a:rPr lang="en-US" sz="1100" dirty="0"/>
              <a:t>No need new module.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DC6E4-48A6-4109-9514-CA96884A65CE}"/>
              </a:ext>
            </a:extLst>
          </p:cNvPr>
          <p:cNvSpPr txBox="1"/>
          <p:nvPr/>
        </p:nvSpPr>
        <p:spPr>
          <a:xfrm>
            <a:off x="290502" y="593033"/>
            <a:ext cx="2793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Switch – J. Murphy, R. Kern, S Magiera</a:t>
            </a:r>
          </a:p>
          <a:p>
            <a:r>
              <a:rPr lang="en-US" sz="1200" dirty="0"/>
              <a:t>1.1. New design w/new signals – From 7 sets of switches to 2 sets of switches.</a:t>
            </a:r>
          </a:p>
          <a:p>
            <a:r>
              <a:rPr lang="en-US" sz="1200" dirty="0"/>
              <a:t>1.2. Multi function switch.</a:t>
            </a:r>
          </a:p>
          <a:p>
            <a:r>
              <a:rPr lang="en-US" sz="1200" dirty="0"/>
              <a:t>1.3. Increase durability cycles.</a:t>
            </a:r>
          </a:p>
          <a:p>
            <a:r>
              <a:rPr lang="en-US" sz="1200" dirty="0"/>
              <a:t>1.4. Worst case study – Abuse loading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F3F03C-C87B-4EBE-A3D1-F108D0B63BBA}"/>
              </a:ext>
            </a:extLst>
          </p:cNvPr>
          <p:cNvSpPr txBox="1"/>
          <p:nvPr/>
        </p:nvSpPr>
        <p:spPr>
          <a:xfrm>
            <a:off x="7185698" y="638654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43C3D8-28A9-4C04-8132-30BC42F7D5E7}"/>
              </a:ext>
            </a:extLst>
          </p:cNvPr>
          <p:cNvSpPr txBox="1"/>
          <p:nvPr/>
        </p:nvSpPr>
        <p:spPr>
          <a:xfrm rot="16200000">
            <a:off x="3985157" y="4543132"/>
            <a:ext cx="383623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Need carryover each feature input signals from GWM as ECG2 output signals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BC0E70-9A78-48CF-B253-CCEB54601AD4}"/>
              </a:ext>
            </a:extLst>
          </p:cNvPr>
          <p:cNvSpPr txBox="1"/>
          <p:nvPr/>
        </p:nvSpPr>
        <p:spPr>
          <a:xfrm>
            <a:off x="3823686" y="897761"/>
            <a:ext cx="30467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STSS IVI – G. Cheng, R. Paquette</a:t>
            </a:r>
          </a:p>
          <a:p>
            <a:r>
              <a:rPr lang="en-US" sz="1200" dirty="0"/>
              <a:t>ECG2 &amp; Phoenix Domain Controller spec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ACF518-959A-4C52-817F-A069B9C2212B}"/>
              </a:ext>
            </a:extLst>
          </p:cNvPr>
          <p:cNvSpPr txBox="1"/>
          <p:nvPr/>
        </p:nvSpPr>
        <p:spPr>
          <a:xfrm>
            <a:off x="3823686" y="1424101"/>
            <a:ext cx="30743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Display Cluster – J. Gregoire, J. Asirvatham</a:t>
            </a:r>
          </a:p>
          <a:p>
            <a:r>
              <a:rPr lang="en-US" sz="1200" dirty="0"/>
              <a:t>Handle menu &amp; ICON on display based on switch input.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050A83-FCD8-41DF-B973-F9B729310237}"/>
              </a:ext>
            </a:extLst>
          </p:cNvPr>
          <p:cNvSpPr txBox="1"/>
          <p:nvPr/>
        </p:nvSpPr>
        <p:spPr>
          <a:xfrm>
            <a:off x="3831615" y="2122908"/>
            <a:ext cx="30743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Phoenix Domain Control –</a:t>
            </a:r>
          </a:p>
          <a:p>
            <a:r>
              <a:rPr lang="en-US" sz="1200" dirty="0"/>
              <a:t>Logic coding based on switch signals to actuator signals.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DD013C-96CF-436E-8590-8F843D0CB2F1}"/>
              </a:ext>
            </a:extLst>
          </p:cNvPr>
          <p:cNvSpPr txBox="1"/>
          <p:nvPr/>
        </p:nvSpPr>
        <p:spPr>
          <a:xfrm>
            <a:off x="7178227" y="1059779"/>
            <a:ext cx="30743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IVIC, BD - Hamid Mahmood, Joey Oravec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A20F4C-A471-4939-A8EB-D36A20073D0C}"/>
              </a:ext>
            </a:extLst>
          </p:cNvPr>
          <p:cNvSpPr txBox="1"/>
          <p:nvPr/>
        </p:nvSpPr>
        <p:spPr>
          <a:xfrm>
            <a:off x="7191430" y="1435443"/>
            <a:ext cx="30743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7. EESE Physical Architecture -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75EA78-23E7-4FE1-B6A4-F6324F5EFE6B}"/>
              </a:ext>
            </a:extLst>
          </p:cNvPr>
          <p:cNvSpPr txBox="1"/>
          <p:nvPr/>
        </p:nvSpPr>
        <p:spPr>
          <a:xfrm>
            <a:off x="7193563" y="1811107"/>
            <a:ext cx="30743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8. Software – Anita Stoffer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4CFFBB-1D5A-4FD4-B5B5-22BD29BE850E}"/>
              </a:ext>
            </a:extLst>
          </p:cNvPr>
          <p:cNvSpPr txBox="1"/>
          <p:nvPr/>
        </p:nvSpPr>
        <p:spPr>
          <a:xfrm>
            <a:off x="7191430" y="1436806"/>
            <a:ext cx="398810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7. EESE Physical Architecture – Z Deljevic , Bruce Williams 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2D9AA9-38D7-4C35-BD83-BBF3A7013E19}"/>
              </a:ext>
            </a:extLst>
          </p:cNvPr>
          <p:cNvSpPr txBox="1"/>
          <p:nvPr/>
        </p:nvSpPr>
        <p:spPr>
          <a:xfrm>
            <a:off x="7216685" y="2154895"/>
            <a:ext cx="30743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9. MBSE – Jorge Napoles</a:t>
            </a:r>
          </a:p>
        </p:txBody>
      </p:sp>
    </p:spTree>
    <p:extLst>
      <p:ext uri="{BB962C8B-B14F-4D97-AF65-F5344CB8AC3E}">
        <p14:creationId xmlns:p14="http://schemas.microsoft.com/office/powerpoint/2010/main" val="42577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1690" name="Group 586"/>
          <p:cNvGraphicFramePr>
            <a:graphicFrameLocks noGrp="1"/>
          </p:cNvGraphicFramePr>
          <p:nvPr/>
        </p:nvGraphicFramePr>
        <p:xfrm>
          <a:off x="584199" y="581891"/>
          <a:ext cx="11036300" cy="7430436"/>
        </p:xfrm>
        <a:graphic>
          <a:graphicData uri="http://schemas.openxmlformats.org/drawingml/2006/table">
            <a:tbl>
              <a:tblPr/>
              <a:tblGrid>
                <a:gridCol w="100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9166">
                  <a:extLst>
                    <a:ext uri="{9D8B030D-6E8A-4147-A177-3AD203B41FA5}">
                      <a16:colId xmlns:a16="http://schemas.microsoft.com/office/drawing/2014/main" val="3392439957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3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Issue Title:</a:t>
                      </a:r>
                      <a:endParaRPr kumimoji="0" lang="en-US" sz="11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2024 CDX74X Steering Horizon Controller</a:t>
                      </a:r>
                      <a:endParaRPr kumimoji="0" lang="tr-TR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Champion: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Team Leader: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Sonya Bentley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Lisa Waszczenko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Source: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kumimoji="0" lang="en-US" sz="1200" b="0" i="0" u="none" strike="sng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Team:</a:t>
                      </a:r>
                      <a:endParaRPr kumimoji="0" lang="en-US" sz="105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Richard Li, Brian Atherton, Vikram Gokhale 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Issue Description: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Unable to meet UPV0 timing for CDX746/7 Steering Horizon Controller features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Containment: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1- Weekly meetings with FMA team to review updates and complete FMA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2- Weekly meetings with carryover FOs and Functional Architecture to engineer the interactions between features and ECGs.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3- Weekly meetings with Phoenix, display, Architecture and software teams to manage interface and interactions between features.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4- Weekly meetings with MBSE modeler to finish modeling (Feature Specs).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5- Start meetings with Netcom engineer to create the request for new signals.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6. Review System Latency issue with ECG, phoenix domain controller, Netcom and Functional Arch team; engineer solutions as needed.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Root Cause: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Impacts 746/747. Feature Owners assigned 1/13/21. Feature development started late. Need 5D for UPV0. Find out no new ECU needed Phoenix Domain Controller will process signals /data.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Work Plan</a:t>
                      </a:r>
                      <a:r>
                        <a:rPr kumimoji="0" lang="tr-TR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:</a:t>
                      </a:r>
                      <a:endParaRPr kumimoji="0" lang="tr-T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Steps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Completion Date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Target Completion Date</a:t>
                      </a:r>
                      <a:endParaRPr lang="en-US" sz="1050">
                        <a:latin typeface="Calibri"/>
                        <a:cs typeface="Calibri"/>
                      </a:endParaRP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Lead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5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CDX746/7  Key Dates</a:t>
                      </a: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UPV0 ------------------------------------------------------------------------------------------------------------------------------------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UPV1 ------------------------------------------------------------------------------------------------------------------------------------ 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UPV2 ------------------------------------------------------------------------------------------------------------------------------------ 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FDJ ---------------------------------------------------------------------------------------------------------------------------------------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DCV --------------------------------------------------------------------------------------------------------------------------------------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UPV0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1- Weekly meetings to address all containment issues (noted above) 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2- Facilitate functional safety status 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3- Facilitate cybersecurity -------------------------------------------------------------------------------------------------------------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4- Provide FMA Status -----------------------------------------------------------------------------------------------------------------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5- Design Data Analytics --------------------------------------------------------------------------------------------------------------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6- Request Signals for DCV and Ethernet 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7- Feature Specs Complete -----------------------------------------------------------------------------------------------------------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8- Freeze and Cascade Interface Requirements 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UPV1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1- Create safety V&amp;V report ---------------------------------------------------------------------------------------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2- Create cybersecurity V&amp;V report------------------------------------------------------------------------------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3- Evolve FMA &amp; communicate status ---------------------------------------------------------------------------------------------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sng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1/27/20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sng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5/22/20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8/26/20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12/11/20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2/17/20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3/26/21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9/27/21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1/27/22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2/18/22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4/11/22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8/22/22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11/27/22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03/11/21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06/11/21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08/24/21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12/03/21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04/04/22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Ongoing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06/16/21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04/14/21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05/23/21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05/03/21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04/23/21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04/16/21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05/31/21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06/07/21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06/07/21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06/07/21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</a:t>
                      </a:r>
                      <a:r>
                        <a:rPr kumimoji="0" lang="en-US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FuSa</a:t>
                      </a: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</a:t>
                      </a:r>
                      <a:endParaRPr kumimoji="0" lang="en-US" sz="12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Li/FMA Coach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Li/Netcom </a:t>
                      </a:r>
                      <a:r>
                        <a:rPr kumimoji="0" lang="en-US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Eng</a:t>
                      </a: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B. Atherton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B. Atherton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</a:t>
                      </a:r>
                      <a:r>
                        <a:rPr kumimoji="0" lang="en-US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FuSa</a:t>
                      </a: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R. Li/FMA Coach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Risk Projections: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UPV0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UPV1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UPV2</a:t>
                      </a:r>
                    </a:p>
                  </a:txBody>
                  <a:tcPr marT="45719" marB="45719" anchor="ctr" horzOverflow="overflow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9" marB="45719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FDJ</a:t>
                      </a:r>
                    </a:p>
                  </a:txBody>
                  <a:tcPr marT="45719" marB="45719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Reference #:</a:t>
                      </a:r>
                      <a:r>
                        <a:rPr lang="en-U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endParaRPr kumimoji="0" lang="en-US" sz="7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Date Issued: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Date Revised: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Date Closed: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Major 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Minor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Contained</a:t>
                      </a:r>
                    </a:p>
                  </a:txBody>
                  <a:tcPr marT="45719" marB="45719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9" marB="45719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Contained</a:t>
                      </a:r>
                    </a:p>
                  </a:txBody>
                  <a:tcPr marT="45719" marB="45719" anchor="ctr" horzOverflow="overflow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 bwMode="auto">
          <a:xfrm>
            <a:off x="69227" y="23744"/>
            <a:ext cx="108612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i="1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5pPr>
            <a:lvl6pPr marL="45714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6pPr>
            <a:lvl7pPr marL="914289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7pPr>
            <a:lvl8pPr marL="1371435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8pPr>
            <a:lvl9pPr marL="1828581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sz="2400" b="0" i="0" dirty="0"/>
              <a:t>5D CDX746/7 Steering Horizon Controller UPV0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166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Microsoft Office PowerPoint</Application>
  <PresentationFormat>Widescreen</PresentationFormat>
  <Paragraphs>516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Office Theme</vt:lpstr>
      <vt:lpstr>FILL IN WITH TEXT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 IN WITH TEXT</dc:title>
  <dc:creator>Li, Richard (R.Y.)</dc:creator>
  <cp:lastModifiedBy>Li, Richard (R.Y.)</cp:lastModifiedBy>
  <cp:revision>2</cp:revision>
  <dcterms:created xsi:type="dcterms:W3CDTF">2021-02-26T15:22:45Z</dcterms:created>
  <dcterms:modified xsi:type="dcterms:W3CDTF">2021-02-28T00:44:41Z</dcterms:modified>
</cp:coreProperties>
</file>