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048" r:id="rId2"/>
    <p:sldId id="1047" r:id="rId3"/>
    <p:sldId id="104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F90C4-A5AF-478B-9D7B-750488BF0F5F}"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9DD73-83AD-4CD8-9A3F-7035EB3A98DC}" type="slidenum">
              <a:rPr lang="en-US" smtClean="0"/>
              <a:t>‹#›</a:t>
            </a:fld>
            <a:endParaRPr lang="en-US"/>
          </a:p>
        </p:txBody>
      </p:sp>
    </p:spTree>
    <p:extLst>
      <p:ext uri="{BB962C8B-B14F-4D97-AF65-F5344CB8AC3E}">
        <p14:creationId xmlns:p14="http://schemas.microsoft.com/office/powerpoint/2010/main" val="166587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9A03-49B6-4060-8270-10265B99E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D0EA7A-A135-4D4E-92FC-4DE817D6C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8DA00-C084-44D9-9A31-B66A5AB6FA38}"/>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6DADFAE7-C800-4D90-A071-2EA72F847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553F4-5FCD-4EA6-B9A9-890A4B5EBCFD}"/>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39623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9853-C7ED-4F7E-AAFF-5733F169C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8F89D-63AF-4659-92D3-5030418F8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0A3C3-3F66-4003-A2A3-17AD53F99D73}"/>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FC7459FF-1998-42D4-8BD2-FBBA08017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D2AD-5FE8-4043-B99A-14864EE45D1C}"/>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295938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52722-D915-4C96-B3E0-C135F4D9F7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A6E8F-75B6-4F58-84DC-5A3FF9543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60875-9A87-4456-8B20-515EF451BD94}"/>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7551C70E-C985-4216-A0B5-E1CBDA63E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7D59A-5576-429B-BA89-580FDB53DAE8}"/>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429010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4"/>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652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1"/>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0270" y="379108"/>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400" y="162023"/>
            <a:ext cx="1298561" cy="573074"/>
          </a:xfrm>
          <a:prstGeom prst="rect">
            <a:avLst/>
          </a:prstGeom>
        </p:spPr>
      </p:pic>
    </p:spTree>
    <p:extLst>
      <p:ext uri="{BB962C8B-B14F-4D97-AF65-F5344CB8AC3E}">
        <p14:creationId xmlns:p14="http://schemas.microsoft.com/office/powerpoint/2010/main" val="2449685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C2CD-F505-4A1F-8393-0969DDB0C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C0C33-8AE2-4973-AEF9-7FB740AD3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D41F1-87B6-42BF-BC06-89DF0DCECC15}"/>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F77C2BAB-EAB5-4721-954E-B24F0308F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25D0C-1384-474C-966E-914B3FBADC5B}"/>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226849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700B-67FF-4B8D-A37D-DE7ED2E88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10532-41AD-483C-AD89-A5EFCC8B8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FDF18-D119-4DE8-92F1-34184180D497}"/>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68CAE52D-CA01-42FD-890E-8AD13CE0C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3246D-5373-4E40-8D70-FAB0E676D94F}"/>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282073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865E-AF56-4F4F-8093-4C5524663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B9EED-1B02-4142-B1F4-EBC565A4B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8713A6-A1A5-4FA7-AAE5-861040BA2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68C3A-4109-4346-A9B6-2660FEF06BCF}"/>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6" name="Footer Placeholder 5">
            <a:extLst>
              <a:ext uri="{FF2B5EF4-FFF2-40B4-BE49-F238E27FC236}">
                <a16:creationId xmlns:a16="http://schemas.microsoft.com/office/drawing/2014/main" id="{455D29C4-A20F-4D56-BD3B-179C5D4E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D14AB-D7E0-4B99-AEAD-060B2D63DCBB}"/>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52559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07DF-2A17-4EDA-89BC-CB929F9DF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61E5E-316A-46EE-AF68-B7D72BDA4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FF933-E3D1-4071-8CC6-EA3860013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0CD4D-9FA6-48FA-ACC8-9E0BC465C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41355-56D3-4921-97FB-436FA2746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9ACB21-F1F6-4EAE-BFC8-D5A4E6D04B1D}"/>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8" name="Footer Placeholder 7">
            <a:extLst>
              <a:ext uri="{FF2B5EF4-FFF2-40B4-BE49-F238E27FC236}">
                <a16:creationId xmlns:a16="http://schemas.microsoft.com/office/drawing/2014/main" id="{CED64529-7CD7-440C-A7B2-6DD6C450C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B083A3-D6C9-42CF-B262-EA32CDAA6CCE}"/>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36183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E150-27F3-4130-AEBE-7D7BF7E7A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A93F61-3640-4E8B-9EB7-90473D7CE0B9}"/>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4" name="Footer Placeholder 3">
            <a:extLst>
              <a:ext uri="{FF2B5EF4-FFF2-40B4-BE49-F238E27FC236}">
                <a16:creationId xmlns:a16="http://schemas.microsoft.com/office/drawing/2014/main" id="{4062825D-2D30-4305-A4DD-7B817D2F19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18642-392A-4097-B86F-06B1DDFE5C4E}"/>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379341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51888-E778-4BF3-9309-A11358299F8D}"/>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3" name="Footer Placeholder 2">
            <a:extLst>
              <a:ext uri="{FF2B5EF4-FFF2-40B4-BE49-F238E27FC236}">
                <a16:creationId xmlns:a16="http://schemas.microsoft.com/office/drawing/2014/main" id="{E233510A-FA34-400B-BB50-276020269D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F5CA87-AB42-412B-9F23-9B92066FCC82}"/>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101897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9D14-F948-4796-A9C6-509680855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CBAF8-57EF-4D06-A229-B329EA40D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39BA4-457D-4BCD-981A-93A9CD510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8EFC7-320B-4B2C-ADC6-0BD38982A96E}"/>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6" name="Footer Placeholder 5">
            <a:extLst>
              <a:ext uri="{FF2B5EF4-FFF2-40B4-BE49-F238E27FC236}">
                <a16:creationId xmlns:a16="http://schemas.microsoft.com/office/drawing/2014/main" id="{A8F1E08B-ADD6-4C17-A778-C9BB6049D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5B5CA-F4B3-4EB9-A833-7CB0B0836E1C}"/>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41585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33FA-3A0E-42B7-B0AB-E28BFFB6C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6DFC9-DE48-4748-BE8C-17F9B7A2A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2B1C1-8C62-4600-96F1-971C85006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B3ADA-4B47-4E3D-A886-34A7FAB40280}"/>
              </a:ext>
            </a:extLst>
          </p:cNvPr>
          <p:cNvSpPr>
            <a:spLocks noGrp="1"/>
          </p:cNvSpPr>
          <p:nvPr>
            <p:ph type="dt" sz="half" idx="10"/>
          </p:nvPr>
        </p:nvSpPr>
        <p:spPr/>
        <p:txBody>
          <a:bodyPr/>
          <a:lstStyle/>
          <a:p>
            <a:fld id="{834BDF53-9733-48D4-B717-5E2C3B02FAE1}" type="datetimeFigureOut">
              <a:rPr lang="en-US" smtClean="0"/>
              <a:t>8/30/2022</a:t>
            </a:fld>
            <a:endParaRPr lang="en-US"/>
          </a:p>
        </p:txBody>
      </p:sp>
      <p:sp>
        <p:nvSpPr>
          <p:cNvPr id="6" name="Footer Placeholder 5">
            <a:extLst>
              <a:ext uri="{FF2B5EF4-FFF2-40B4-BE49-F238E27FC236}">
                <a16:creationId xmlns:a16="http://schemas.microsoft.com/office/drawing/2014/main" id="{73AAAF7F-2EC0-4AC5-B1B8-0FE8FBD4D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E11C9-4416-42D6-B043-C3F870A97DC5}"/>
              </a:ext>
            </a:extLst>
          </p:cNvPr>
          <p:cNvSpPr>
            <a:spLocks noGrp="1"/>
          </p:cNvSpPr>
          <p:nvPr>
            <p:ph type="sldNum" sz="quarter" idx="12"/>
          </p:nvPr>
        </p:nvSpPr>
        <p:spPr/>
        <p:txBody>
          <a:bodyPr/>
          <a:lstStyle/>
          <a:p>
            <a:fld id="{7DABE97B-8A18-497C-A4FD-60913D93A2BC}" type="slidenum">
              <a:rPr lang="en-US" smtClean="0"/>
              <a:t>‹#›</a:t>
            </a:fld>
            <a:endParaRPr lang="en-US"/>
          </a:p>
        </p:txBody>
      </p:sp>
    </p:spTree>
    <p:extLst>
      <p:ext uri="{BB962C8B-B14F-4D97-AF65-F5344CB8AC3E}">
        <p14:creationId xmlns:p14="http://schemas.microsoft.com/office/powerpoint/2010/main" val="346526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769E7-B956-4521-BEAC-9220D0444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6B1077-0565-4A70-835E-B66380A88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DE6AD-5BD4-4991-8B27-5C71046C7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BDF53-9733-48D4-B717-5E2C3B02FAE1}" type="datetimeFigureOut">
              <a:rPr lang="en-US" smtClean="0"/>
              <a:t>8/30/2022</a:t>
            </a:fld>
            <a:endParaRPr lang="en-US"/>
          </a:p>
        </p:txBody>
      </p:sp>
      <p:sp>
        <p:nvSpPr>
          <p:cNvPr id="5" name="Footer Placeholder 4">
            <a:extLst>
              <a:ext uri="{FF2B5EF4-FFF2-40B4-BE49-F238E27FC236}">
                <a16:creationId xmlns:a16="http://schemas.microsoft.com/office/drawing/2014/main" id="{631F112A-BC26-4B50-8669-7EB2F1B3A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4A6FD-0059-4495-948C-CCE3757D4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BE97B-8A18-497C-A4FD-60913D93A2BC}" type="slidenum">
              <a:rPr lang="en-US" smtClean="0"/>
              <a:t>‹#›</a:t>
            </a:fld>
            <a:endParaRPr lang="en-US"/>
          </a:p>
        </p:txBody>
      </p:sp>
    </p:spTree>
    <p:extLst>
      <p:ext uri="{BB962C8B-B14F-4D97-AF65-F5344CB8AC3E}">
        <p14:creationId xmlns:p14="http://schemas.microsoft.com/office/powerpoint/2010/main" val="2887682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05D-A26E-4514-AFE7-FC9EBA75F77C}"/>
              </a:ext>
            </a:extLst>
          </p:cNvPr>
          <p:cNvSpPr>
            <a:spLocks noGrp="1"/>
          </p:cNvSpPr>
          <p:nvPr>
            <p:ph type="title"/>
          </p:nvPr>
        </p:nvSpPr>
        <p:spPr>
          <a:xfrm>
            <a:off x="1432125" y="233531"/>
            <a:ext cx="10835640" cy="579120"/>
          </a:xfrm>
        </p:spPr>
        <p:txBody>
          <a:bodyPr/>
          <a:lstStyle/>
          <a:p>
            <a:r>
              <a:rPr lang="en-US" dirty="0"/>
              <a:t>360camera function improvement</a:t>
            </a:r>
          </a:p>
        </p:txBody>
      </p:sp>
      <p:sp>
        <p:nvSpPr>
          <p:cNvPr id="3" name="TextBox 2">
            <a:extLst>
              <a:ext uri="{FF2B5EF4-FFF2-40B4-BE49-F238E27FC236}">
                <a16:creationId xmlns:a16="http://schemas.microsoft.com/office/drawing/2014/main" id="{C74AE40A-C0DD-4276-AA68-0594DBC217A8}"/>
              </a:ext>
            </a:extLst>
          </p:cNvPr>
          <p:cNvSpPr txBox="1"/>
          <p:nvPr/>
        </p:nvSpPr>
        <p:spPr>
          <a:xfrm>
            <a:off x="123825" y="1155968"/>
            <a:ext cx="10248900" cy="1061829"/>
          </a:xfrm>
          <a:prstGeom prst="rect">
            <a:avLst/>
          </a:prstGeom>
          <a:noFill/>
        </p:spPr>
        <p:txBody>
          <a:bodyPr wrap="square" rtlCol="0">
            <a:spAutoFit/>
          </a:bodyPr>
          <a:lstStyle/>
          <a:p>
            <a:r>
              <a:rPr lang="en-US" b="1" u="sng" dirty="0">
                <a:solidFill>
                  <a:srgbClr val="030C75"/>
                </a:solidFill>
                <a:latin typeface="Helvetica"/>
                <a:cs typeface="Helvetica"/>
              </a:rPr>
              <a:t>Summary for new function: </a:t>
            </a:r>
          </a:p>
          <a:p>
            <a:r>
              <a:rPr lang="en-US" sz="1500" dirty="0">
                <a:solidFill>
                  <a:srgbClr val="030C75"/>
                </a:solidFill>
                <a:latin typeface="Helvetica"/>
                <a:cs typeface="Helvetica"/>
              </a:rPr>
              <a:t>Based on China customer’s wants and benchmark </a:t>
            </a:r>
            <a:r>
              <a:rPr lang="en-US" sz="1500" dirty="0" err="1">
                <a:solidFill>
                  <a:srgbClr val="030C75"/>
                </a:solidFill>
                <a:latin typeface="Helvetica"/>
                <a:cs typeface="Helvetica"/>
              </a:rPr>
              <a:t>infor</a:t>
            </a:r>
            <a:r>
              <a:rPr lang="en-US" sz="1500" dirty="0">
                <a:solidFill>
                  <a:srgbClr val="030C75"/>
                </a:solidFill>
                <a:latin typeface="Helvetica"/>
                <a:cs typeface="Helvetica"/>
              </a:rPr>
              <a:t>, quality and UX team request us to add the following function:</a:t>
            </a:r>
          </a:p>
          <a:p>
            <a:pPr marL="285750" indent="-285750">
              <a:buFontTx/>
              <a:buChar char="-"/>
            </a:pPr>
            <a:r>
              <a:rPr lang="en-US" sz="1500" dirty="0">
                <a:solidFill>
                  <a:srgbClr val="030C75"/>
                </a:solidFill>
                <a:latin typeface="Helvetica"/>
                <a:cs typeface="Helvetica"/>
              </a:rPr>
              <a:t>ODCV:  auto trigger front 360view when an object is reported to be closed to vehicle</a:t>
            </a:r>
          </a:p>
          <a:p>
            <a:pPr marL="285750" indent="-285750">
              <a:buFontTx/>
              <a:buChar char="-"/>
            </a:pPr>
            <a:r>
              <a:rPr lang="en-US" sz="1500" dirty="0">
                <a:solidFill>
                  <a:srgbClr val="030C75"/>
                </a:solidFill>
                <a:latin typeface="Helvetica"/>
                <a:cs typeface="Helvetica"/>
              </a:rPr>
              <a:t>Front/rear auto switch: when shift from reverse to drive, the view will auto change from rear view to front view.    </a:t>
            </a:r>
          </a:p>
        </p:txBody>
      </p:sp>
      <p:sp>
        <p:nvSpPr>
          <p:cNvPr id="6" name="TextBox 5">
            <a:extLst>
              <a:ext uri="{FF2B5EF4-FFF2-40B4-BE49-F238E27FC236}">
                <a16:creationId xmlns:a16="http://schemas.microsoft.com/office/drawing/2014/main" id="{ECBD6FAA-CE7D-40B3-A900-839094B9C7B8}"/>
              </a:ext>
            </a:extLst>
          </p:cNvPr>
          <p:cNvSpPr txBox="1"/>
          <p:nvPr/>
        </p:nvSpPr>
        <p:spPr>
          <a:xfrm>
            <a:off x="123825" y="2993335"/>
            <a:ext cx="10248900" cy="1061829"/>
          </a:xfrm>
          <a:prstGeom prst="rect">
            <a:avLst/>
          </a:prstGeom>
          <a:noFill/>
        </p:spPr>
        <p:txBody>
          <a:bodyPr wrap="square" rtlCol="0">
            <a:spAutoFit/>
          </a:bodyPr>
          <a:lstStyle/>
          <a:p>
            <a:r>
              <a:rPr lang="en-US" b="1" u="sng" dirty="0">
                <a:solidFill>
                  <a:srgbClr val="030C75"/>
                </a:solidFill>
                <a:latin typeface="Helvetica"/>
                <a:cs typeface="Helvetica"/>
              </a:rPr>
              <a:t>Total cost : </a:t>
            </a:r>
          </a:p>
          <a:p>
            <a:r>
              <a:rPr lang="en-US" sz="1500" dirty="0">
                <a:solidFill>
                  <a:srgbClr val="030C75"/>
                </a:solidFill>
                <a:latin typeface="Helvetica"/>
                <a:cs typeface="Helvetica"/>
              </a:rPr>
              <a:t>We</a:t>
            </a:r>
            <a:r>
              <a:rPr lang="zh-CN" altLang="en-US" sz="1500" dirty="0">
                <a:solidFill>
                  <a:srgbClr val="030C75"/>
                </a:solidFill>
                <a:latin typeface="Helvetica"/>
                <a:cs typeface="Helvetica"/>
              </a:rPr>
              <a:t> </a:t>
            </a:r>
            <a:r>
              <a:rPr lang="en-US" altLang="zh-CN" sz="1500" dirty="0">
                <a:solidFill>
                  <a:srgbClr val="030C75"/>
                </a:solidFill>
                <a:latin typeface="Helvetica"/>
                <a:cs typeface="Helvetica"/>
              </a:rPr>
              <a:t>have discussed with NA </a:t>
            </a:r>
            <a:r>
              <a:rPr lang="en-US" altLang="zh-CN" sz="1500" dirty="0" err="1">
                <a:solidFill>
                  <a:srgbClr val="030C75"/>
                </a:solidFill>
                <a:latin typeface="Helvetica"/>
                <a:cs typeface="Helvetica"/>
              </a:rPr>
              <a:t>ux</a:t>
            </a:r>
            <a:r>
              <a:rPr lang="en-US" altLang="zh-CN" sz="1500" dirty="0">
                <a:solidFill>
                  <a:srgbClr val="030C75"/>
                </a:solidFill>
                <a:latin typeface="Helvetica"/>
                <a:cs typeface="Helvetica"/>
              </a:rPr>
              <a:t> and core team, they agree to add function above for China market, but suggest us to implement this change by IVI side, instead of the ADAS ECU.   Thus these functions are APIM change only, TTL ED&amp;T for IVI supplier YFVE is </a:t>
            </a:r>
            <a:r>
              <a:rPr lang="en-US" altLang="zh-CN" sz="1500" b="1" u="sng" dirty="0">
                <a:solidFill>
                  <a:srgbClr val="030C75"/>
                </a:solidFill>
                <a:latin typeface="Helvetica"/>
                <a:cs typeface="Helvetica"/>
              </a:rPr>
              <a:t>RMB 43,990</a:t>
            </a:r>
            <a:endParaRPr lang="en-US" sz="1500" b="1" u="sng" dirty="0">
              <a:solidFill>
                <a:srgbClr val="030C75"/>
              </a:solidFill>
              <a:latin typeface="Helvetica"/>
              <a:cs typeface="Helvetica"/>
            </a:endParaRPr>
          </a:p>
        </p:txBody>
      </p:sp>
      <p:sp>
        <p:nvSpPr>
          <p:cNvPr id="7" name="TextBox 6">
            <a:extLst>
              <a:ext uri="{FF2B5EF4-FFF2-40B4-BE49-F238E27FC236}">
                <a16:creationId xmlns:a16="http://schemas.microsoft.com/office/drawing/2014/main" id="{0A5C2B78-6249-4C72-B6A7-B828EF821F59}"/>
              </a:ext>
            </a:extLst>
          </p:cNvPr>
          <p:cNvSpPr txBox="1"/>
          <p:nvPr/>
        </p:nvSpPr>
        <p:spPr>
          <a:xfrm>
            <a:off x="123825" y="4697352"/>
            <a:ext cx="10248900" cy="600164"/>
          </a:xfrm>
          <a:prstGeom prst="rect">
            <a:avLst/>
          </a:prstGeom>
          <a:noFill/>
        </p:spPr>
        <p:txBody>
          <a:bodyPr wrap="square" rtlCol="0">
            <a:spAutoFit/>
          </a:bodyPr>
          <a:lstStyle/>
          <a:p>
            <a:r>
              <a:rPr lang="en-US" b="1" u="sng" dirty="0">
                <a:solidFill>
                  <a:srgbClr val="030C75"/>
                </a:solidFill>
                <a:latin typeface="Helvetica"/>
                <a:cs typeface="Helvetica"/>
              </a:rPr>
              <a:t>Timeline: </a:t>
            </a:r>
          </a:p>
          <a:p>
            <a:r>
              <a:rPr lang="en-US" sz="1500" dirty="0">
                <a:solidFill>
                  <a:srgbClr val="030C75"/>
                </a:solidFill>
                <a:latin typeface="Helvetica"/>
                <a:cs typeface="Helvetica"/>
              </a:rPr>
              <a:t>As</a:t>
            </a:r>
            <a:r>
              <a:rPr lang="zh-CN" altLang="en-US" sz="1500" dirty="0">
                <a:solidFill>
                  <a:srgbClr val="030C75"/>
                </a:solidFill>
                <a:latin typeface="Helvetica"/>
                <a:cs typeface="Helvetica"/>
              </a:rPr>
              <a:t> </a:t>
            </a:r>
            <a:r>
              <a:rPr lang="en-US" altLang="zh-CN" sz="1500" dirty="0">
                <a:solidFill>
                  <a:srgbClr val="030C75"/>
                </a:solidFill>
                <a:latin typeface="Helvetica"/>
                <a:cs typeface="Helvetica"/>
              </a:rPr>
              <a:t>discussed with IVI team, we will add these functions in DCV software, then we can verify them before PEC. </a:t>
            </a:r>
            <a:endParaRPr lang="en-US" sz="1500" dirty="0">
              <a:solidFill>
                <a:srgbClr val="030C75"/>
              </a:solidFill>
              <a:latin typeface="Helvetica"/>
              <a:cs typeface="Helvetica"/>
            </a:endParaRPr>
          </a:p>
        </p:txBody>
      </p:sp>
    </p:spTree>
    <p:extLst>
      <p:ext uri="{BB962C8B-B14F-4D97-AF65-F5344CB8AC3E}">
        <p14:creationId xmlns:p14="http://schemas.microsoft.com/office/powerpoint/2010/main" val="103305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05D-A26E-4514-AFE7-FC9EBA75F77C}"/>
              </a:ext>
            </a:extLst>
          </p:cNvPr>
          <p:cNvSpPr>
            <a:spLocks noGrp="1"/>
          </p:cNvSpPr>
          <p:nvPr>
            <p:ph type="title"/>
          </p:nvPr>
        </p:nvSpPr>
        <p:spPr>
          <a:xfrm>
            <a:off x="1432125" y="233531"/>
            <a:ext cx="10835640" cy="579120"/>
          </a:xfrm>
        </p:spPr>
        <p:txBody>
          <a:bodyPr/>
          <a:lstStyle/>
          <a:p>
            <a:r>
              <a:rPr lang="en-US" dirty="0"/>
              <a:t>ODCV</a:t>
            </a:r>
          </a:p>
        </p:txBody>
      </p:sp>
      <p:pic>
        <p:nvPicPr>
          <p:cNvPr id="5" name="Picture 4">
            <a:extLst>
              <a:ext uri="{FF2B5EF4-FFF2-40B4-BE49-F238E27FC236}">
                <a16:creationId xmlns:a16="http://schemas.microsoft.com/office/drawing/2014/main" id="{CC4FB980-3ADC-468B-B2AC-C090FE227F20}"/>
              </a:ext>
            </a:extLst>
          </p:cNvPr>
          <p:cNvPicPr>
            <a:picLocks noChangeAspect="1"/>
          </p:cNvPicPr>
          <p:nvPr/>
        </p:nvPicPr>
        <p:blipFill>
          <a:blip r:embed="rId2"/>
          <a:stretch>
            <a:fillRect/>
          </a:stretch>
        </p:blipFill>
        <p:spPr>
          <a:xfrm>
            <a:off x="487580" y="812650"/>
            <a:ext cx="9856570" cy="5684676"/>
          </a:xfrm>
          <a:prstGeom prst="rect">
            <a:avLst/>
          </a:prstGeom>
        </p:spPr>
      </p:pic>
    </p:spTree>
    <p:extLst>
      <p:ext uri="{BB962C8B-B14F-4D97-AF65-F5344CB8AC3E}">
        <p14:creationId xmlns:p14="http://schemas.microsoft.com/office/powerpoint/2010/main" val="70836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05D-A26E-4514-AFE7-FC9EBA75F77C}"/>
              </a:ext>
            </a:extLst>
          </p:cNvPr>
          <p:cNvSpPr>
            <a:spLocks noGrp="1"/>
          </p:cNvSpPr>
          <p:nvPr>
            <p:ph type="title"/>
          </p:nvPr>
        </p:nvSpPr>
        <p:spPr>
          <a:xfrm>
            <a:off x="1432125" y="233531"/>
            <a:ext cx="10835640" cy="579120"/>
          </a:xfrm>
        </p:spPr>
        <p:txBody>
          <a:bodyPr/>
          <a:lstStyle/>
          <a:p>
            <a:r>
              <a:rPr lang="en-US" dirty="0"/>
              <a:t>Front/Rear View Auto Switch </a:t>
            </a:r>
          </a:p>
        </p:txBody>
      </p:sp>
      <p:sp>
        <p:nvSpPr>
          <p:cNvPr id="8" name="TextBox 7">
            <a:extLst>
              <a:ext uri="{FF2B5EF4-FFF2-40B4-BE49-F238E27FC236}">
                <a16:creationId xmlns:a16="http://schemas.microsoft.com/office/drawing/2014/main" id="{177616B3-EB51-4CFF-AEE7-94DB5D916265}"/>
              </a:ext>
            </a:extLst>
          </p:cNvPr>
          <p:cNvSpPr txBox="1"/>
          <p:nvPr/>
        </p:nvSpPr>
        <p:spPr>
          <a:xfrm>
            <a:off x="304799" y="804956"/>
            <a:ext cx="10345271"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228600" indent="-228600" defTabSz="1219169" hangingPunct="0">
              <a:buFont typeface="Arial" panose="020B0604020202020204" pitchFamily="34" charset="0"/>
              <a:buChar char="•"/>
            </a:pPr>
            <a:r>
              <a:rPr lang="en-US" sz="1500" dirty="0">
                <a:solidFill>
                  <a:srgbClr val="030C75"/>
                </a:solidFill>
                <a:latin typeface="Helvetica"/>
                <a:cs typeface="Helvetica"/>
              </a:rPr>
              <a:t>This function allows the user to see the front 360view after shifting from reverse to drive,  up to a speed of 10kph.   </a:t>
            </a:r>
          </a:p>
        </p:txBody>
      </p:sp>
      <p:sp>
        <p:nvSpPr>
          <p:cNvPr id="9" name="TextBox 8">
            <a:extLst>
              <a:ext uri="{FF2B5EF4-FFF2-40B4-BE49-F238E27FC236}">
                <a16:creationId xmlns:a16="http://schemas.microsoft.com/office/drawing/2014/main" id="{EF150A5C-99CE-4A91-8BCA-FCB912C211B6}"/>
              </a:ext>
            </a:extLst>
          </p:cNvPr>
          <p:cNvSpPr txBox="1"/>
          <p:nvPr/>
        </p:nvSpPr>
        <p:spPr>
          <a:xfrm>
            <a:off x="233087" y="1179330"/>
            <a:ext cx="10345271" cy="9746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228600" indent="-228600" defTabSz="1219169" hangingPunct="0">
              <a:buFont typeface="Arial" panose="020B0604020202020204" pitchFamily="34" charset="0"/>
              <a:buChar char="•"/>
            </a:pPr>
            <a:r>
              <a:rPr lang="en-US" sz="1500" dirty="0">
                <a:solidFill>
                  <a:srgbClr val="030C75"/>
                </a:solidFill>
                <a:latin typeface="Helvetica"/>
                <a:cs typeface="Helvetica"/>
              </a:rPr>
              <a:t>This is very useful during the duration of a reversing maneuver: because in China, normally we need to proceed several rounds to park the vehicle in parking space, and after the vehicle has been placed in reverse, camera will provide the rear 360view, and when shift to drive or neutral, the front view is what customer wants when do forward motion(benchmark with BMW, BYD). </a:t>
            </a:r>
          </a:p>
        </p:txBody>
      </p:sp>
      <p:sp>
        <p:nvSpPr>
          <p:cNvPr id="10" name="TextBox 9">
            <a:extLst>
              <a:ext uri="{FF2B5EF4-FFF2-40B4-BE49-F238E27FC236}">
                <a16:creationId xmlns:a16="http://schemas.microsoft.com/office/drawing/2014/main" id="{29B8831D-BA38-4450-8953-827D23B7643A}"/>
              </a:ext>
            </a:extLst>
          </p:cNvPr>
          <p:cNvSpPr txBox="1"/>
          <p:nvPr/>
        </p:nvSpPr>
        <p:spPr>
          <a:xfrm>
            <a:off x="304601" y="2101489"/>
            <a:ext cx="10345271" cy="9746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228600" indent="-228600" defTabSz="1219169" hangingPunct="0">
              <a:buFont typeface="Arial" panose="020B0604020202020204" pitchFamily="34" charset="0"/>
              <a:buChar char="•"/>
            </a:pPr>
            <a:r>
              <a:rPr lang="en-US" sz="1500" dirty="0">
                <a:solidFill>
                  <a:srgbClr val="030C75"/>
                </a:solidFill>
                <a:latin typeface="Helvetica"/>
                <a:cs typeface="Helvetica"/>
              </a:rPr>
              <a:t>This function is conflicted with current delay on mode view.  The delay mode has its own setting in SYNC+ display to enable or disable the delay after the gear shift.  Cancel current rear view delay on mode function, Replace with this front 360view delay on view. </a:t>
            </a:r>
          </a:p>
          <a:p>
            <a:pPr marL="228600" indent="-228600" defTabSz="1219169" hangingPunct="0">
              <a:buFont typeface="Arial" panose="020B0604020202020204" pitchFamily="34" charset="0"/>
              <a:buChar char="•"/>
            </a:pPr>
            <a:r>
              <a:rPr lang="en-US" sz="1500" dirty="0">
                <a:solidFill>
                  <a:srgbClr val="030C75"/>
                </a:solidFill>
                <a:latin typeface="Helvetica"/>
                <a:cs typeface="Helvetica"/>
              </a:rPr>
              <a:t>the default for delay mode set to on since UX has confirmed front 360view auto on is customer want.  </a:t>
            </a:r>
          </a:p>
        </p:txBody>
      </p:sp>
      <p:pic>
        <p:nvPicPr>
          <p:cNvPr id="12" name="Picture 11">
            <a:extLst>
              <a:ext uri="{FF2B5EF4-FFF2-40B4-BE49-F238E27FC236}">
                <a16:creationId xmlns:a16="http://schemas.microsoft.com/office/drawing/2014/main" id="{E435BAF4-6FC1-4446-9384-746129526415}"/>
              </a:ext>
            </a:extLst>
          </p:cNvPr>
          <p:cNvPicPr>
            <a:picLocks noChangeAspect="1"/>
          </p:cNvPicPr>
          <p:nvPr/>
        </p:nvPicPr>
        <p:blipFill>
          <a:blip r:embed="rId2"/>
          <a:stretch>
            <a:fillRect/>
          </a:stretch>
        </p:blipFill>
        <p:spPr>
          <a:xfrm>
            <a:off x="2505811" y="4791656"/>
            <a:ext cx="1719741" cy="794639"/>
          </a:xfrm>
          <a:prstGeom prst="rect">
            <a:avLst/>
          </a:prstGeom>
        </p:spPr>
      </p:pic>
      <p:pic>
        <p:nvPicPr>
          <p:cNvPr id="14" name="Picture 13">
            <a:extLst>
              <a:ext uri="{FF2B5EF4-FFF2-40B4-BE49-F238E27FC236}">
                <a16:creationId xmlns:a16="http://schemas.microsoft.com/office/drawing/2014/main" id="{3D9300EC-CA27-4D26-8F2C-771436587BB6}"/>
              </a:ext>
            </a:extLst>
          </p:cNvPr>
          <p:cNvPicPr>
            <a:picLocks noChangeAspect="1"/>
          </p:cNvPicPr>
          <p:nvPr/>
        </p:nvPicPr>
        <p:blipFill>
          <a:blip r:embed="rId3"/>
          <a:stretch>
            <a:fillRect/>
          </a:stretch>
        </p:blipFill>
        <p:spPr>
          <a:xfrm>
            <a:off x="5861376" y="4307336"/>
            <a:ext cx="1479177" cy="689814"/>
          </a:xfrm>
          <a:prstGeom prst="rect">
            <a:avLst/>
          </a:prstGeom>
        </p:spPr>
      </p:pic>
      <p:pic>
        <p:nvPicPr>
          <p:cNvPr id="16" name="Picture 15">
            <a:extLst>
              <a:ext uri="{FF2B5EF4-FFF2-40B4-BE49-F238E27FC236}">
                <a16:creationId xmlns:a16="http://schemas.microsoft.com/office/drawing/2014/main" id="{2DA932F3-F884-4D4A-A56D-23C61758506E}"/>
              </a:ext>
            </a:extLst>
          </p:cNvPr>
          <p:cNvPicPr>
            <a:picLocks noChangeAspect="1"/>
          </p:cNvPicPr>
          <p:nvPr/>
        </p:nvPicPr>
        <p:blipFill>
          <a:blip r:embed="rId4"/>
          <a:stretch>
            <a:fillRect/>
          </a:stretch>
        </p:blipFill>
        <p:spPr>
          <a:xfrm>
            <a:off x="9420090" y="2859350"/>
            <a:ext cx="2540127" cy="3162664"/>
          </a:xfrm>
          <a:prstGeom prst="rect">
            <a:avLst/>
          </a:prstGeom>
        </p:spPr>
      </p:pic>
      <p:pic>
        <p:nvPicPr>
          <p:cNvPr id="19" name="Picture 18">
            <a:extLst>
              <a:ext uri="{FF2B5EF4-FFF2-40B4-BE49-F238E27FC236}">
                <a16:creationId xmlns:a16="http://schemas.microsoft.com/office/drawing/2014/main" id="{764A5A11-78E8-4CC3-8783-7A2C071CA915}"/>
              </a:ext>
            </a:extLst>
          </p:cNvPr>
          <p:cNvPicPr>
            <a:picLocks noChangeAspect="1"/>
          </p:cNvPicPr>
          <p:nvPr/>
        </p:nvPicPr>
        <p:blipFill>
          <a:blip r:embed="rId5"/>
          <a:stretch>
            <a:fillRect/>
          </a:stretch>
        </p:blipFill>
        <p:spPr>
          <a:xfrm>
            <a:off x="1653495" y="4791973"/>
            <a:ext cx="394315" cy="974626"/>
          </a:xfrm>
          <a:prstGeom prst="rect">
            <a:avLst/>
          </a:prstGeom>
        </p:spPr>
      </p:pic>
      <p:pic>
        <p:nvPicPr>
          <p:cNvPr id="21" name="Picture 20">
            <a:extLst>
              <a:ext uri="{FF2B5EF4-FFF2-40B4-BE49-F238E27FC236}">
                <a16:creationId xmlns:a16="http://schemas.microsoft.com/office/drawing/2014/main" id="{B5609739-A0F1-4F69-A9D6-5D022971B948}"/>
              </a:ext>
            </a:extLst>
          </p:cNvPr>
          <p:cNvPicPr>
            <a:picLocks noChangeAspect="1"/>
          </p:cNvPicPr>
          <p:nvPr/>
        </p:nvPicPr>
        <p:blipFill>
          <a:blip r:embed="rId6"/>
          <a:stretch>
            <a:fillRect/>
          </a:stretch>
        </p:blipFill>
        <p:spPr>
          <a:xfrm>
            <a:off x="1195876" y="5184316"/>
            <a:ext cx="457620" cy="170486"/>
          </a:xfrm>
          <a:prstGeom prst="rect">
            <a:avLst/>
          </a:prstGeom>
        </p:spPr>
      </p:pic>
      <p:sp>
        <p:nvSpPr>
          <p:cNvPr id="23" name="TextBox 22">
            <a:extLst>
              <a:ext uri="{FF2B5EF4-FFF2-40B4-BE49-F238E27FC236}">
                <a16:creationId xmlns:a16="http://schemas.microsoft.com/office/drawing/2014/main" id="{2F6CFFBD-26DD-4473-9BE3-BF5E611AFBAC}"/>
              </a:ext>
            </a:extLst>
          </p:cNvPr>
          <p:cNvSpPr txBox="1"/>
          <p:nvPr/>
        </p:nvSpPr>
        <p:spPr>
          <a:xfrm>
            <a:off x="0" y="5716343"/>
            <a:ext cx="1479177" cy="205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1000" dirty="0">
                <a:solidFill>
                  <a:srgbClr val="030C75"/>
                </a:solidFill>
                <a:latin typeface="Helvetica"/>
                <a:cs typeface="Helvetica"/>
              </a:rPr>
              <a:t>SYNC+ home</a:t>
            </a:r>
          </a:p>
        </p:txBody>
      </p:sp>
      <p:pic>
        <p:nvPicPr>
          <p:cNvPr id="25" name="Picture 24">
            <a:extLst>
              <a:ext uri="{FF2B5EF4-FFF2-40B4-BE49-F238E27FC236}">
                <a16:creationId xmlns:a16="http://schemas.microsoft.com/office/drawing/2014/main" id="{95FBEBF6-D359-40FF-93A3-797ED889041A}"/>
              </a:ext>
            </a:extLst>
          </p:cNvPr>
          <p:cNvPicPr>
            <a:picLocks noChangeAspect="1"/>
          </p:cNvPicPr>
          <p:nvPr/>
        </p:nvPicPr>
        <p:blipFill>
          <a:blip r:embed="rId7"/>
          <a:stretch>
            <a:fillRect/>
          </a:stretch>
        </p:blipFill>
        <p:spPr>
          <a:xfrm>
            <a:off x="4605077" y="4831927"/>
            <a:ext cx="394315" cy="934672"/>
          </a:xfrm>
          <a:prstGeom prst="rect">
            <a:avLst/>
          </a:prstGeom>
        </p:spPr>
      </p:pic>
      <p:pic>
        <p:nvPicPr>
          <p:cNvPr id="26" name="Picture 25">
            <a:extLst>
              <a:ext uri="{FF2B5EF4-FFF2-40B4-BE49-F238E27FC236}">
                <a16:creationId xmlns:a16="http://schemas.microsoft.com/office/drawing/2014/main" id="{617D6559-C49F-441C-A09D-6FD99603C907}"/>
              </a:ext>
            </a:extLst>
          </p:cNvPr>
          <p:cNvPicPr>
            <a:picLocks noChangeAspect="1"/>
          </p:cNvPicPr>
          <p:nvPr/>
        </p:nvPicPr>
        <p:blipFill>
          <a:blip r:embed="rId6"/>
          <a:stretch>
            <a:fillRect/>
          </a:stretch>
        </p:blipFill>
        <p:spPr>
          <a:xfrm>
            <a:off x="4225552" y="5118865"/>
            <a:ext cx="457620" cy="170486"/>
          </a:xfrm>
          <a:prstGeom prst="rect">
            <a:avLst/>
          </a:prstGeom>
        </p:spPr>
      </p:pic>
      <p:pic>
        <p:nvPicPr>
          <p:cNvPr id="27" name="Picture 26">
            <a:extLst>
              <a:ext uri="{FF2B5EF4-FFF2-40B4-BE49-F238E27FC236}">
                <a16:creationId xmlns:a16="http://schemas.microsoft.com/office/drawing/2014/main" id="{80494B71-8FB1-4A74-BA60-98DA764D7908}"/>
              </a:ext>
            </a:extLst>
          </p:cNvPr>
          <p:cNvPicPr>
            <a:picLocks noChangeAspect="1"/>
          </p:cNvPicPr>
          <p:nvPr/>
        </p:nvPicPr>
        <p:blipFill>
          <a:blip r:embed="rId6"/>
          <a:stretch>
            <a:fillRect/>
          </a:stretch>
        </p:blipFill>
        <p:spPr>
          <a:xfrm>
            <a:off x="2028579" y="5184315"/>
            <a:ext cx="457620" cy="170486"/>
          </a:xfrm>
          <a:prstGeom prst="rect">
            <a:avLst/>
          </a:prstGeom>
        </p:spPr>
      </p:pic>
      <p:cxnSp>
        <p:nvCxnSpPr>
          <p:cNvPr id="33" name="Straight Arrow Connector 32">
            <a:extLst>
              <a:ext uri="{FF2B5EF4-FFF2-40B4-BE49-F238E27FC236}">
                <a16:creationId xmlns:a16="http://schemas.microsoft.com/office/drawing/2014/main" id="{92CB4063-AF66-468D-87E3-BDC0030B9892}"/>
              </a:ext>
            </a:extLst>
          </p:cNvPr>
          <p:cNvCxnSpPr>
            <a:cxnSpLocks/>
            <a:endCxn id="14" idx="1"/>
          </p:cNvCxnSpPr>
          <p:nvPr/>
        </p:nvCxnSpPr>
        <p:spPr>
          <a:xfrm flipV="1">
            <a:off x="4862688" y="4652243"/>
            <a:ext cx="998688" cy="518752"/>
          </a:xfrm>
          <a:prstGeom prst="straightConnector1">
            <a:avLst/>
          </a:prstGeom>
          <a:noFill/>
          <a:ln w="28575"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12F00464-D246-4DFD-83A8-9B36D8E61542}"/>
              </a:ext>
            </a:extLst>
          </p:cNvPr>
          <p:cNvSpPr txBox="1"/>
          <p:nvPr/>
        </p:nvSpPr>
        <p:spPr>
          <a:xfrm>
            <a:off x="4259238" y="4199503"/>
            <a:ext cx="1836762" cy="3744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700" dirty="0">
                <a:solidFill>
                  <a:srgbClr val="030C75"/>
                </a:solidFill>
                <a:latin typeface="Helvetica"/>
                <a:cs typeface="Helvetica"/>
              </a:rPr>
              <a:t>Delay mode on</a:t>
            </a:r>
          </a:p>
          <a:p>
            <a:pPr algn="ctr" defTabSz="1219169" hangingPunct="0"/>
            <a:r>
              <a:rPr lang="en-US" sz="700" dirty="0">
                <a:solidFill>
                  <a:srgbClr val="030C75"/>
                </a:solidFill>
                <a:latin typeface="Helvetica"/>
                <a:cs typeface="Helvetica"/>
              </a:rPr>
              <a:t>And Speed &lt;=10kph</a:t>
            </a:r>
          </a:p>
          <a:p>
            <a:pPr algn="ctr" defTabSz="1219169" hangingPunct="0"/>
            <a:r>
              <a:rPr lang="en-US" sz="700" dirty="0">
                <a:solidFill>
                  <a:srgbClr val="030C75"/>
                </a:solidFill>
                <a:latin typeface="Helvetica"/>
                <a:cs typeface="Helvetica"/>
              </a:rPr>
              <a:t>Shift from R to D, </a:t>
            </a:r>
          </a:p>
        </p:txBody>
      </p:sp>
      <p:sp>
        <p:nvSpPr>
          <p:cNvPr id="39" name="TextBox 38">
            <a:extLst>
              <a:ext uri="{FF2B5EF4-FFF2-40B4-BE49-F238E27FC236}">
                <a16:creationId xmlns:a16="http://schemas.microsoft.com/office/drawing/2014/main" id="{4001F00A-2F4B-4222-998D-27E2FBEB3D1E}"/>
              </a:ext>
            </a:extLst>
          </p:cNvPr>
          <p:cNvSpPr txBox="1"/>
          <p:nvPr/>
        </p:nvSpPr>
        <p:spPr>
          <a:xfrm>
            <a:off x="4521862" y="5631161"/>
            <a:ext cx="1479177" cy="1590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700" dirty="0">
                <a:solidFill>
                  <a:srgbClr val="030C75"/>
                </a:solidFill>
                <a:latin typeface="Helvetica"/>
                <a:cs typeface="Helvetica"/>
              </a:rPr>
              <a:t>Delay mode off</a:t>
            </a:r>
          </a:p>
        </p:txBody>
      </p:sp>
      <p:sp>
        <p:nvSpPr>
          <p:cNvPr id="42" name="TextBox 41">
            <a:extLst>
              <a:ext uri="{FF2B5EF4-FFF2-40B4-BE49-F238E27FC236}">
                <a16:creationId xmlns:a16="http://schemas.microsoft.com/office/drawing/2014/main" id="{F0A6BE13-23BB-4EB8-99B9-4F83709EEE2D}"/>
              </a:ext>
            </a:extLst>
          </p:cNvPr>
          <p:cNvSpPr txBox="1"/>
          <p:nvPr/>
        </p:nvSpPr>
        <p:spPr>
          <a:xfrm>
            <a:off x="5266357" y="4110325"/>
            <a:ext cx="2491688" cy="205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1000" dirty="0">
                <a:solidFill>
                  <a:srgbClr val="030C75"/>
                </a:solidFill>
                <a:latin typeface="Helvetica"/>
                <a:cs typeface="Helvetica"/>
              </a:rPr>
              <a:t>Front 360view</a:t>
            </a:r>
          </a:p>
        </p:txBody>
      </p:sp>
      <p:sp>
        <p:nvSpPr>
          <p:cNvPr id="43" name="TextBox 42">
            <a:extLst>
              <a:ext uri="{FF2B5EF4-FFF2-40B4-BE49-F238E27FC236}">
                <a16:creationId xmlns:a16="http://schemas.microsoft.com/office/drawing/2014/main" id="{780F642F-7133-462E-829B-F622EB40CE94}"/>
              </a:ext>
            </a:extLst>
          </p:cNvPr>
          <p:cNvSpPr txBox="1"/>
          <p:nvPr/>
        </p:nvSpPr>
        <p:spPr>
          <a:xfrm>
            <a:off x="5758923" y="5191109"/>
            <a:ext cx="1479177" cy="205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1000" dirty="0">
                <a:solidFill>
                  <a:srgbClr val="030C75"/>
                </a:solidFill>
                <a:latin typeface="Helvetica"/>
                <a:cs typeface="Helvetica"/>
              </a:rPr>
              <a:t>SYNC</a:t>
            </a:r>
          </a:p>
        </p:txBody>
      </p:sp>
      <p:sp>
        <p:nvSpPr>
          <p:cNvPr id="44" name="TextBox 43">
            <a:extLst>
              <a:ext uri="{FF2B5EF4-FFF2-40B4-BE49-F238E27FC236}">
                <a16:creationId xmlns:a16="http://schemas.microsoft.com/office/drawing/2014/main" id="{898356B0-7734-40AF-A7D8-C892F6730447}"/>
              </a:ext>
            </a:extLst>
          </p:cNvPr>
          <p:cNvSpPr txBox="1"/>
          <p:nvPr/>
        </p:nvSpPr>
        <p:spPr>
          <a:xfrm>
            <a:off x="2486198" y="4544285"/>
            <a:ext cx="1479177" cy="205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1000" dirty="0">
                <a:solidFill>
                  <a:srgbClr val="030C75"/>
                </a:solidFill>
                <a:latin typeface="Helvetica"/>
                <a:cs typeface="Helvetica"/>
              </a:rPr>
              <a:t>Rear 360view</a:t>
            </a:r>
          </a:p>
        </p:txBody>
      </p:sp>
      <p:sp>
        <p:nvSpPr>
          <p:cNvPr id="46" name="TextBox 45">
            <a:extLst>
              <a:ext uri="{FF2B5EF4-FFF2-40B4-BE49-F238E27FC236}">
                <a16:creationId xmlns:a16="http://schemas.microsoft.com/office/drawing/2014/main" id="{29853BFC-98A0-4F41-8965-DDCE180CBEC9}"/>
              </a:ext>
            </a:extLst>
          </p:cNvPr>
          <p:cNvSpPr txBox="1"/>
          <p:nvPr/>
        </p:nvSpPr>
        <p:spPr>
          <a:xfrm>
            <a:off x="525724" y="6215973"/>
            <a:ext cx="11143398"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228600" indent="-228600" defTabSz="1219169" hangingPunct="0">
              <a:buFont typeface="Arial" panose="020B0604020202020204" pitchFamily="34" charset="0"/>
              <a:buChar char="•"/>
            </a:pPr>
            <a:r>
              <a:rPr lang="en-US" sz="1500" dirty="0">
                <a:solidFill>
                  <a:srgbClr val="FFFFFF"/>
                </a:solidFill>
                <a:latin typeface="Helvetica"/>
                <a:cs typeface="Helvetica"/>
              </a:rPr>
              <a:t>Has communicated with NA UX Team, they confirmed this function is China only request function(NA just need ODCV) and thus they will not modify the ADAS status machine, thus need IVI help to fulfill this function by adjusting its state machine.</a:t>
            </a:r>
          </a:p>
        </p:txBody>
      </p:sp>
      <p:sp>
        <p:nvSpPr>
          <p:cNvPr id="48" name="Rectangle: Rounded Corners 47">
            <a:extLst>
              <a:ext uri="{FF2B5EF4-FFF2-40B4-BE49-F238E27FC236}">
                <a16:creationId xmlns:a16="http://schemas.microsoft.com/office/drawing/2014/main" id="{CD4952BD-4230-4521-BB40-ED42002A0924}"/>
              </a:ext>
            </a:extLst>
          </p:cNvPr>
          <p:cNvSpPr/>
          <p:nvPr/>
        </p:nvSpPr>
        <p:spPr>
          <a:xfrm>
            <a:off x="609425" y="6316402"/>
            <a:ext cx="11143398" cy="329168"/>
          </a:xfrm>
          <a:prstGeom prst="roundRect">
            <a:avLst/>
          </a:prstGeom>
          <a:solidFill>
            <a:schemeClr val="bg1">
              <a:lumMod val="90000"/>
              <a:lumOff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latin typeface="Helvetica Neue Medium"/>
              <a:ea typeface="Helvetica Neue Medium"/>
              <a:cs typeface="Helvetica Neue Medium"/>
              <a:sym typeface="Helvetica Neue Medium"/>
            </a:endParaRPr>
          </a:p>
        </p:txBody>
      </p:sp>
      <p:sp>
        <p:nvSpPr>
          <p:cNvPr id="49" name="TextBox 48">
            <a:extLst>
              <a:ext uri="{FF2B5EF4-FFF2-40B4-BE49-F238E27FC236}">
                <a16:creationId xmlns:a16="http://schemas.microsoft.com/office/drawing/2014/main" id="{20AFC310-A222-481A-85FB-8F1A8CB0930D}"/>
              </a:ext>
            </a:extLst>
          </p:cNvPr>
          <p:cNvSpPr txBox="1"/>
          <p:nvPr/>
        </p:nvSpPr>
        <p:spPr>
          <a:xfrm>
            <a:off x="686588" y="6215972"/>
            <a:ext cx="10982533"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228600" indent="-228600" defTabSz="1219169" hangingPunct="0">
              <a:buFont typeface="Arial" panose="020B0604020202020204" pitchFamily="34" charset="0"/>
              <a:buChar char="•"/>
            </a:pPr>
            <a:r>
              <a:rPr lang="en-US" sz="1500" dirty="0">
                <a:solidFill>
                  <a:srgbClr val="FFFFFF"/>
                </a:solidFill>
                <a:latin typeface="Helvetica"/>
                <a:cs typeface="Helvetica"/>
              </a:rPr>
              <a:t>Has communicated with NA UX Team, they confirmed this function is China only request function(NA just need ODCV) and thus they will not modify the ADAS status machine, thus need IVI help to fulfill this function by adjusting its state machine.</a:t>
            </a:r>
          </a:p>
        </p:txBody>
      </p:sp>
      <p:pic>
        <p:nvPicPr>
          <p:cNvPr id="52" name="Picture 51">
            <a:extLst>
              <a:ext uri="{FF2B5EF4-FFF2-40B4-BE49-F238E27FC236}">
                <a16:creationId xmlns:a16="http://schemas.microsoft.com/office/drawing/2014/main" id="{1276BAF2-70CE-4EBD-A21F-3CEDF158105A}"/>
              </a:ext>
            </a:extLst>
          </p:cNvPr>
          <p:cNvPicPr>
            <a:picLocks noChangeAspect="1"/>
          </p:cNvPicPr>
          <p:nvPr/>
        </p:nvPicPr>
        <p:blipFill>
          <a:blip r:embed="rId8"/>
          <a:stretch>
            <a:fillRect/>
          </a:stretch>
        </p:blipFill>
        <p:spPr>
          <a:xfrm>
            <a:off x="196683" y="4889342"/>
            <a:ext cx="1085812" cy="686617"/>
          </a:xfrm>
          <a:prstGeom prst="rect">
            <a:avLst/>
          </a:prstGeom>
        </p:spPr>
      </p:pic>
      <p:pic>
        <p:nvPicPr>
          <p:cNvPr id="55" name="Picture 54">
            <a:extLst>
              <a:ext uri="{FF2B5EF4-FFF2-40B4-BE49-F238E27FC236}">
                <a16:creationId xmlns:a16="http://schemas.microsoft.com/office/drawing/2014/main" id="{6A1D8C1C-7363-4D02-8693-26D9367C030F}"/>
              </a:ext>
            </a:extLst>
          </p:cNvPr>
          <p:cNvPicPr>
            <a:picLocks noChangeAspect="1"/>
          </p:cNvPicPr>
          <p:nvPr/>
        </p:nvPicPr>
        <p:blipFill>
          <a:blip r:embed="rId8"/>
          <a:stretch>
            <a:fillRect/>
          </a:stretch>
        </p:blipFill>
        <p:spPr>
          <a:xfrm>
            <a:off x="5920874" y="5416323"/>
            <a:ext cx="1581536" cy="1000089"/>
          </a:xfrm>
          <a:prstGeom prst="rect">
            <a:avLst/>
          </a:prstGeom>
        </p:spPr>
      </p:pic>
      <p:cxnSp>
        <p:nvCxnSpPr>
          <p:cNvPr id="56" name="Straight Arrow Connector 55">
            <a:extLst>
              <a:ext uri="{FF2B5EF4-FFF2-40B4-BE49-F238E27FC236}">
                <a16:creationId xmlns:a16="http://schemas.microsoft.com/office/drawing/2014/main" id="{FCF64CB6-4B81-4926-8F7A-E6EBA06F78B9}"/>
              </a:ext>
            </a:extLst>
          </p:cNvPr>
          <p:cNvCxnSpPr>
            <a:cxnSpLocks/>
          </p:cNvCxnSpPr>
          <p:nvPr/>
        </p:nvCxnSpPr>
        <p:spPr>
          <a:xfrm>
            <a:off x="4890573" y="5161872"/>
            <a:ext cx="1030301" cy="680290"/>
          </a:xfrm>
          <a:prstGeom prst="straightConnector1">
            <a:avLst/>
          </a:prstGeom>
          <a:noFill/>
          <a:ln w="28575"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66">
            <a:extLst>
              <a:ext uri="{FF2B5EF4-FFF2-40B4-BE49-F238E27FC236}">
                <a16:creationId xmlns:a16="http://schemas.microsoft.com/office/drawing/2014/main" id="{19D15772-D6E7-4729-A591-D119E6CDB2B3}"/>
              </a:ext>
            </a:extLst>
          </p:cNvPr>
          <p:cNvCxnSpPr>
            <a:cxnSpLocks/>
          </p:cNvCxnSpPr>
          <p:nvPr/>
        </p:nvCxnSpPr>
        <p:spPr>
          <a:xfrm>
            <a:off x="7326542" y="4625335"/>
            <a:ext cx="575350" cy="1"/>
          </a:xfrm>
          <a:prstGeom prst="straightConnector1">
            <a:avLst/>
          </a:prstGeom>
          <a:noFill/>
          <a:ln w="28575"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2" name="TextBox 71">
            <a:extLst>
              <a:ext uri="{FF2B5EF4-FFF2-40B4-BE49-F238E27FC236}">
                <a16:creationId xmlns:a16="http://schemas.microsoft.com/office/drawing/2014/main" id="{EEF66DF2-2E6D-49B2-A25D-779DD921D5F2}"/>
              </a:ext>
            </a:extLst>
          </p:cNvPr>
          <p:cNvSpPr txBox="1"/>
          <p:nvPr/>
        </p:nvSpPr>
        <p:spPr>
          <a:xfrm>
            <a:off x="6874629" y="4318949"/>
            <a:ext cx="1479177" cy="2667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700" dirty="0">
                <a:solidFill>
                  <a:srgbClr val="030C75"/>
                </a:solidFill>
                <a:latin typeface="Helvetica"/>
                <a:cs typeface="Helvetica"/>
              </a:rPr>
              <a:t>X is pressed</a:t>
            </a:r>
          </a:p>
          <a:p>
            <a:pPr algn="ctr" defTabSz="1219169" hangingPunct="0"/>
            <a:r>
              <a:rPr lang="en-US" sz="700" dirty="0">
                <a:solidFill>
                  <a:srgbClr val="030C75"/>
                </a:solidFill>
                <a:latin typeface="Helvetica"/>
                <a:cs typeface="Helvetica"/>
              </a:rPr>
              <a:t> or speed &gt;10kph</a:t>
            </a:r>
          </a:p>
        </p:txBody>
      </p:sp>
      <p:pic>
        <p:nvPicPr>
          <p:cNvPr id="73" name="Picture 72">
            <a:extLst>
              <a:ext uri="{FF2B5EF4-FFF2-40B4-BE49-F238E27FC236}">
                <a16:creationId xmlns:a16="http://schemas.microsoft.com/office/drawing/2014/main" id="{34AEB7D7-6BC0-4596-BF60-FE377683A8FE}"/>
              </a:ext>
            </a:extLst>
          </p:cNvPr>
          <p:cNvPicPr>
            <a:picLocks noChangeAspect="1"/>
          </p:cNvPicPr>
          <p:nvPr/>
        </p:nvPicPr>
        <p:blipFill>
          <a:blip r:embed="rId8"/>
          <a:stretch>
            <a:fillRect/>
          </a:stretch>
        </p:blipFill>
        <p:spPr>
          <a:xfrm>
            <a:off x="8008651" y="4452319"/>
            <a:ext cx="1581536" cy="1000089"/>
          </a:xfrm>
          <a:prstGeom prst="rect">
            <a:avLst/>
          </a:prstGeom>
        </p:spPr>
      </p:pic>
      <p:cxnSp>
        <p:nvCxnSpPr>
          <p:cNvPr id="30" name="Straight Arrow Connector 29">
            <a:extLst>
              <a:ext uri="{FF2B5EF4-FFF2-40B4-BE49-F238E27FC236}">
                <a16:creationId xmlns:a16="http://schemas.microsoft.com/office/drawing/2014/main" id="{2DA4619D-2E9F-45B0-913E-D5DE08F13F62}"/>
              </a:ext>
            </a:extLst>
          </p:cNvPr>
          <p:cNvCxnSpPr>
            <a:cxnSpLocks/>
          </p:cNvCxnSpPr>
          <p:nvPr/>
        </p:nvCxnSpPr>
        <p:spPr>
          <a:xfrm flipV="1">
            <a:off x="4912719" y="3594011"/>
            <a:ext cx="887117" cy="1449690"/>
          </a:xfrm>
          <a:prstGeom prst="straightConnector1">
            <a:avLst/>
          </a:prstGeom>
          <a:noFill/>
          <a:ln w="28575"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34" name="Picture 33">
            <a:extLst>
              <a:ext uri="{FF2B5EF4-FFF2-40B4-BE49-F238E27FC236}">
                <a16:creationId xmlns:a16="http://schemas.microsoft.com/office/drawing/2014/main" id="{DEC3A4E2-C643-4AE9-A44C-D0F0F0BE4F92}"/>
              </a:ext>
            </a:extLst>
          </p:cNvPr>
          <p:cNvPicPr>
            <a:picLocks noChangeAspect="1"/>
          </p:cNvPicPr>
          <p:nvPr/>
        </p:nvPicPr>
        <p:blipFill>
          <a:blip r:embed="rId3"/>
          <a:stretch>
            <a:fillRect/>
          </a:stretch>
        </p:blipFill>
        <p:spPr>
          <a:xfrm>
            <a:off x="5847365" y="3298772"/>
            <a:ext cx="1479177" cy="689814"/>
          </a:xfrm>
          <a:prstGeom prst="rect">
            <a:avLst/>
          </a:prstGeom>
        </p:spPr>
      </p:pic>
      <p:sp>
        <p:nvSpPr>
          <p:cNvPr id="35" name="TextBox 34">
            <a:extLst>
              <a:ext uri="{FF2B5EF4-FFF2-40B4-BE49-F238E27FC236}">
                <a16:creationId xmlns:a16="http://schemas.microsoft.com/office/drawing/2014/main" id="{7A02E21A-6215-49E3-8513-A39ECE89F6B6}"/>
              </a:ext>
            </a:extLst>
          </p:cNvPr>
          <p:cNvSpPr txBox="1"/>
          <p:nvPr/>
        </p:nvSpPr>
        <p:spPr>
          <a:xfrm>
            <a:off x="5341109" y="3043224"/>
            <a:ext cx="2491688" cy="2051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1000" dirty="0">
                <a:solidFill>
                  <a:srgbClr val="030C75"/>
                </a:solidFill>
                <a:latin typeface="Helvetica"/>
                <a:cs typeface="Helvetica"/>
              </a:rPr>
              <a:t>R</a:t>
            </a:r>
            <a:r>
              <a:rPr lang="en-US" altLang="zh-CN" sz="1000" dirty="0">
                <a:solidFill>
                  <a:srgbClr val="030C75"/>
                </a:solidFill>
                <a:latin typeface="Helvetica"/>
                <a:cs typeface="Helvetica"/>
              </a:rPr>
              <a:t>ear</a:t>
            </a:r>
            <a:r>
              <a:rPr lang="en-US" sz="1000" dirty="0">
                <a:solidFill>
                  <a:srgbClr val="030C75"/>
                </a:solidFill>
                <a:latin typeface="Helvetica"/>
                <a:cs typeface="Helvetica"/>
              </a:rPr>
              <a:t> 360view</a:t>
            </a:r>
          </a:p>
        </p:txBody>
      </p:sp>
      <p:sp>
        <p:nvSpPr>
          <p:cNvPr id="37" name="TextBox 36">
            <a:extLst>
              <a:ext uri="{FF2B5EF4-FFF2-40B4-BE49-F238E27FC236}">
                <a16:creationId xmlns:a16="http://schemas.microsoft.com/office/drawing/2014/main" id="{CD6EEE6B-DBC1-40CF-A3AE-B7319A4D584B}"/>
              </a:ext>
            </a:extLst>
          </p:cNvPr>
          <p:cNvSpPr txBox="1"/>
          <p:nvPr/>
        </p:nvSpPr>
        <p:spPr>
          <a:xfrm>
            <a:off x="4223265" y="3380715"/>
            <a:ext cx="1836762" cy="3744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700" dirty="0">
                <a:solidFill>
                  <a:srgbClr val="030C75"/>
                </a:solidFill>
                <a:latin typeface="Helvetica"/>
                <a:cs typeface="Helvetica"/>
              </a:rPr>
              <a:t>Delay mode on</a:t>
            </a:r>
          </a:p>
          <a:p>
            <a:pPr algn="ctr" defTabSz="1219169" hangingPunct="0"/>
            <a:r>
              <a:rPr lang="en-US" sz="700" dirty="0">
                <a:solidFill>
                  <a:srgbClr val="030C75"/>
                </a:solidFill>
                <a:latin typeface="Helvetica"/>
                <a:cs typeface="Helvetica"/>
              </a:rPr>
              <a:t>And Speed &lt;=10kph</a:t>
            </a:r>
          </a:p>
          <a:p>
            <a:pPr algn="ctr" defTabSz="1219169" hangingPunct="0"/>
            <a:r>
              <a:rPr lang="en-US" sz="700" dirty="0">
                <a:solidFill>
                  <a:srgbClr val="030C75"/>
                </a:solidFill>
                <a:latin typeface="Helvetica"/>
                <a:cs typeface="Helvetica"/>
              </a:rPr>
              <a:t>Shift from R to N</a:t>
            </a:r>
          </a:p>
        </p:txBody>
      </p:sp>
    </p:spTree>
    <p:extLst>
      <p:ext uri="{BB962C8B-B14F-4D97-AF65-F5344CB8AC3E}">
        <p14:creationId xmlns:p14="http://schemas.microsoft.com/office/powerpoint/2010/main" val="260631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4583</TotalTime>
  <Words>470</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Helvetica Neue Medium</vt:lpstr>
      <vt:lpstr>Arial</vt:lpstr>
      <vt:lpstr>Calibri</vt:lpstr>
      <vt:lpstr>Calibri Light</vt:lpstr>
      <vt:lpstr>Ford Antenna Medium</vt:lpstr>
      <vt:lpstr>Helvetica</vt:lpstr>
      <vt:lpstr>Office Theme</vt:lpstr>
      <vt:lpstr>360camera function improvement</vt:lpstr>
      <vt:lpstr>ODCV</vt:lpstr>
      <vt:lpstr>Front/Rear View Auto Switch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360view Auto on </dc:title>
  <dc:creator>Ren, Qingying (Q.)</dc:creator>
  <cp:lastModifiedBy>Ren, Qingying (Q.)</cp:lastModifiedBy>
  <cp:revision>50</cp:revision>
  <dcterms:created xsi:type="dcterms:W3CDTF">2022-04-08T02:24:44Z</dcterms:created>
  <dcterms:modified xsi:type="dcterms:W3CDTF">2022-08-30T01:43:25Z</dcterms:modified>
</cp:coreProperties>
</file>