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16" r:id="rId3"/>
    <p:sldId id="356" r:id="rId4"/>
    <p:sldId id="317" r:id="rId5"/>
    <p:sldId id="261" r:id="rId6"/>
    <p:sldId id="263" r:id="rId7"/>
    <p:sldId id="353" r:id="rId8"/>
    <p:sldId id="349" r:id="rId9"/>
    <p:sldId id="354" r:id="rId10"/>
    <p:sldId id="350" r:id="rId11"/>
    <p:sldId id="357" r:id="rId12"/>
    <p:sldId id="355" r:id="rId13"/>
    <p:sldId id="35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45" autoAdjust="0"/>
  </p:normalViewPr>
  <p:slideViewPr>
    <p:cSldViewPr snapToGrid="0">
      <p:cViewPr varScale="1">
        <p:scale>
          <a:sx n="95" d="100"/>
          <a:sy n="95" d="100"/>
        </p:scale>
        <p:origin x="11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11D97-8825-42E8-90ED-C2B598F05BA9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716B4-F135-403A-995B-619CADB94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52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EB0B-A2D6-4F69-AE24-299E617569F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530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08A42-BDE3-4248-B1F1-3E3100C1122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745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08A42-BDE3-4248-B1F1-3E3100C1122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420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08A42-BDE3-4248-B1F1-3E3100C1122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293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08A42-BDE3-4248-B1F1-3E3100C1122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666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716B4-F135-403A-995B-619CADB949C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156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716B4-F135-403A-995B-619CADB949C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917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08A42-BDE3-4248-B1F1-3E3100C1122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595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08A42-BDE3-4248-B1F1-3E3100C1122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827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08A42-BDE3-4248-B1F1-3E3100C1122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242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08A42-BDE3-4248-B1F1-3E3100C1122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96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08A42-BDE3-4248-B1F1-3E3100C1122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042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08A42-BDE3-4248-B1F1-3E3100C1122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630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1F28-940E-4CE7-927D-4E520F28E95F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8B32-2397-4506-B02C-396EF4A7B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5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1F28-940E-4CE7-927D-4E520F28E95F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8B32-2397-4506-B02C-396EF4A7B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60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1F28-940E-4CE7-927D-4E520F28E95F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8B32-2397-4506-B02C-396EF4A7B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924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6" b="10071"/>
          <a:stretch/>
        </p:blipFill>
        <p:spPr>
          <a:xfrm>
            <a:off x="9493" y="12"/>
            <a:ext cx="12206945" cy="6858000"/>
          </a:xfrm>
          <a:prstGeom prst="rect">
            <a:avLst/>
          </a:prstGeom>
        </p:spPr>
      </p:pic>
      <p:pic>
        <p:nvPicPr>
          <p:cNvPr id="20" name="图片 19" descr="过渡页0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"/>
            <a:ext cx="48739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18"/>
          <p:cNvGrpSpPr>
            <a:grpSpLocks/>
          </p:cNvGrpSpPr>
          <p:nvPr/>
        </p:nvGrpSpPr>
        <p:grpSpPr bwMode="auto">
          <a:xfrm>
            <a:off x="311191" y="2451099"/>
            <a:ext cx="4056392" cy="45719"/>
            <a:chOff x="310828" y="2464570"/>
            <a:chExt cx="5917356" cy="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4735747" y="2464570"/>
              <a:ext cx="14924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10828" y="2464570"/>
              <a:ext cx="42089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3"/>
          <p:cNvSpPr>
            <a:spLocks noChangeArrowheads="1"/>
          </p:cNvSpPr>
          <p:nvPr/>
        </p:nvSpPr>
        <p:spPr bwMode="auto">
          <a:xfrm>
            <a:off x="204815" y="2578104"/>
            <a:ext cx="4753594" cy="502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2" tIns="45705" rIns="91412" bIns="4570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600"/>
              </a:lnSpc>
            </a:pPr>
            <a:r>
              <a:rPr lang="zh-CN" altLang="en-US" sz="1270" dirty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延锋伟世通电子科技（上海）有限公司</a:t>
            </a:r>
            <a:endParaRPr lang="en-US" altLang="zh-CN" sz="1270" dirty="0">
              <a:solidFill>
                <a:prstClr val="white"/>
              </a:solidFill>
              <a:ea typeface="微软雅黑" pitchFamily="34" charset="-122"/>
              <a:cs typeface="Arial" pitchFamily="34" charset="0"/>
            </a:endParaRPr>
          </a:p>
          <a:p>
            <a:pPr eaLnBrk="1" hangingPunct="1">
              <a:lnSpc>
                <a:spcPts val="1600"/>
              </a:lnSpc>
            </a:pPr>
            <a:r>
              <a:rPr lang="en-US" altLang="zh-CN" sz="1270" dirty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Yanfeng Visteon Electronics</a:t>
            </a:r>
            <a:r>
              <a:rPr lang="zh-CN" altLang="en-US" sz="1270" dirty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70" dirty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Technology</a:t>
            </a:r>
            <a:r>
              <a:rPr lang="zh-CN" altLang="en-US" sz="1270" dirty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70" dirty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(Shanghai) Co., Ltd.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33105" y="1739901"/>
            <a:ext cx="6050954" cy="608980"/>
          </a:xfrm>
          <a:prstGeom prst="rect">
            <a:avLst/>
          </a:prstGeom>
        </p:spPr>
        <p:txBody>
          <a:bodyPr lIns="86397" tIns="43199" rIns="86397" bIns="43199"/>
          <a:lstStyle>
            <a:lvl1pPr marL="0" indent="0">
              <a:buNone/>
              <a:defRPr sz="3386" b="1" i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14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94" y="260652"/>
            <a:ext cx="2418914" cy="638546"/>
          </a:xfrm>
          <a:prstGeom prst="rect">
            <a:avLst/>
          </a:prstGeom>
        </p:spPr>
      </p:pic>
      <p:pic>
        <p:nvPicPr>
          <p:cNvPr id="11" name="图片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6" b="10071"/>
          <a:stretch/>
        </p:blipFill>
        <p:spPr>
          <a:xfrm>
            <a:off x="9493" y="12"/>
            <a:ext cx="12206945" cy="6858000"/>
          </a:xfrm>
          <a:prstGeom prst="rect">
            <a:avLst/>
          </a:prstGeom>
        </p:spPr>
      </p:pic>
      <p:pic>
        <p:nvPicPr>
          <p:cNvPr id="15" name="图片 19" descr="过渡页0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"/>
            <a:ext cx="659030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13"/>
          <p:cNvSpPr>
            <a:spLocks noChangeArrowheads="1"/>
          </p:cNvSpPr>
          <p:nvPr userDrawn="1"/>
        </p:nvSpPr>
        <p:spPr bwMode="auto">
          <a:xfrm>
            <a:off x="8915205" y="6553465"/>
            <a:ext cx="3962127" cy="297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70" tIns="45635" rIns="91270" bIns="456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2648" eaLnBrk="1" hangingPunct="1">
              <a:lnSpc>
                <a:spcPts val="1598"/>
              </a:lnSpc>
            </a:pPr>
            <a:r>
              <a:rPr lang="en-US" altLang="zh-CN" sz="1376" b="1" dirty="0">
                <a:solidFill>
                  <a:prstClr val="white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Yanfeng Visteon Investment Co., Ltd.</a:t>
            </a:r>
          </a:p>
        </p:txBody>
      </p:sp>
      <p:pic>
        <p:nvPicPr>
          <p:cNvPr id="22" name="图片 16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203" y="260648"/>
            <a:ext cx="993508" cy="64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89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50860" y="256163"/>
            <a:ext cx="6914363" cy="581819"/>
          </a:xfrm>
          <a:prstGeom prst="rect">
            <a:avLst/>
          </a:prstGeom>
        </p:spPr>
        <p:txBody>
          <a:bodyPr lIns="86411" tIns="43205" rIns="86411" bIns="43205"/>
          <a:lstStyle>
            <a:lvl1pPr algn="l">
              <a:defRPr sz="275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50859" y="1137998"/>
            <a:ext cx="11678549" cy="5372187"/>
          </a:xfrm>
          <a:prstGeom prst="rect">
            <a:avLst/>
          </a:prstGeom>
        </p:spPr>
        <p:txBody>
          <a:bodyPr lIns="86411" tIns="43205" rIns="86411" bIns="43205"/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009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729" indent="-285666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799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61" indent="-228532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­"/>
              <a:defRPr sz="1587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193" indent="0">
              <a:lnSpc>
                <a:spcPct val="120000"/>
              </a:lnSpc>
              <a:spcBef>
                <a:spcPts val="600"/>
              </a:spcBef>
              <a:buNone/>
              <a:defRPr sz="1376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257" indent="0">
              <a:lnSpc>
                <a:spcPct val="120000"/>
              </a:lnSpc>
              <a:spcBef>
                <a:spcPts val="600"/>
              </a:spcBef>
              <a:buNone/>
              <a:defRPr sz="1376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11" name="直接连接符 13"/>
          <p:cNvCxnSpPr/>
          <p:nvPr userDrawn="1"/>
        </p:nvCxnSpPr>
        <p:spPr>
          <a:xfrm>
            <a:off x="250859" y="908050"/>
            <a:ext cx="11685695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9624852" y="6510185"/>
            <a:ext cx="2311701" cy="23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19" rIns="99040" bIns="49519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r" defTabSz="9141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952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Page </a:t>
            </a:r>
            <a:fld id="{6595F9F5-2627-4162-83AD-5693C1CF3FF4}" type="slidenum">
              <a:rPr kumimoji="0" lang="zh-CN" altLang="zh-CN" sz="952" b="1" i="1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r" defTabSz="91412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zh-CN" altLang="zh-CN" sz="952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361" y="192016"/>
            <a:ext cx="763193" cy="5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1F28-940E-4CE7-927D-4E520F28E95F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8B32-2397-4506-B02C-396EF4A7B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35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1F28-940E-4CE7-927D-4E520F28E95F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8B32-2397-4506-B02C-396EF4A7B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53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1F28-940E-4CE7-927D-4E520F28E95F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8B32-2397-4506-B02C-396EF4A7B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22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1F28-940E-4CE7-927D-4E520F28E95F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8B32-2397-4506-B02C-396EF4A7B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07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1F28-940E-4CE7-927D-4E520F28E95F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8B32-2397-4506-B02C-396EF4A7B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91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1F28-940E-4CE7-927D-4E520F28E95F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8B32-2397-4506-B02C-396EF4A7B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6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1F28-940E-4CE7-927D-4E520F28E95F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8B32-2397-4506-B02C-396EF4A7B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62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1F28-940E-4CE7-927D-4E520F28E95F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8B32-2397-4506-B02C-396EF4A7B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04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61F28-940E-4CE7-927D-4E520F28E95F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68B32-2397-4506-B02C-396EF4A7B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79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google.cn/devices/architecture/rro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jianshu.com/p/86720746f13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9861" y="1828911"/>
            <a:ext cx="8369602" cy="1676284"/>
          </a:xfrm>
        </p:spPr>
        <p:txBody>
          <a:bodyPr>
            <a:noAutofit/>
          </a:bodyPr>
          <a:lstStyle/>
          <a:p>
            <a:r>
              <a:rPr lang="en-US" altLang="zh-CN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PhaseV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zh-CN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多主题方案</a:t>
            </a:r>
            <a:endParaRPr lang="en-US" altLang="zh-CN" dirty="0" smtClean="0">
              <a:solidFill>
                <a:schemeClr val="accent4">
                  <a:lumMod val="60000"/>
                  <a:lumOff val="40000"/>
                </a:schemeClr>
              </a:solidFill>
              <a:effectLst/>
            </a:endParaRPr>
          </a:p>
          <a:p>
            <a:endParaRPr lang="en-US" altLang="zh-CN" dirty="0">
              <a:solidFill>
                <a:schemeClr val="accent4">
                  <a:lumMod val="60000"/>
                  <a:lumOff val="40000"/>
                </a:schemeClr>
              </a:solidFill>
              <a:effectLst/>
            </a:endParaRPr>
          </a:p>
          <a:p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             </a:t>
            </a:r>
            <a:r>
              <a:rPr lang="en-US" altLang="zh-CN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-</a:t>
            </a:r>
            <a:r>
              <a:rPr lang="en-US" altLang="zh-CN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YFVE-NJTC</a:t>
            </a:r>
            <a:endParaRPr lang="zh-CN" altLang="en-US" sz="2800" dirty="0"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70538" y="3657584"/>
            <a:ext cx="5315904" cy="1676284"/>
          </a:xfrm>
          <a:prstGeom prst="rect">
            <a:avLst/>
          </a:prstGeom>
        </p:spPr>
        <p:txBody>
          <a:bodyPr vert="horz" lIns="91420" tIns="45711" rIns="91420" bIns="45711" rtlCol="0">
            <a:noAutofit/>
          </a:bodyPr>
          <a:lstStyle>
            <a:lvl1pPr marL="0" indent="0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altLang="zh-CN" sz="3200" b="1" i="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anose="020B0503020204020204" pitchFamily="34" charset="-122"/>
                <a:cs typeface="Arial" pitchFamily="34" charset="0"/>
              </a:defRPr>
            </a:lvl1pPr>
            <a:lvl2pPr marL="701946" indent="-269980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en-US" altLang="zh-CN" sz="17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79918" indent="-215983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altLang="zh-CN" sz="15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11884" indent="-215983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en-US" altLang="zh-CN" sz="13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943852" indent="-215983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lang="zh-CN" altLang="en-US" sz="13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375819" indent="-215983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785" indent="-215983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39753" indent="-215983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1720" indent="-215983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altLang="zh-CN" sz="2963" dirty="0">
              <a:latin typeface="+mn-ea"/>
              <a:ea typeface="+mn-ea"/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57589" y="4114753"/>
            <a:ext cx="5028853" cy="1066726"/>
          </a:xfrm>
          <a:prstGeom prst="rect">
            <a:avLst/>
          </a:prstGeom>
        </p:spPr>
        <p:txBody>
          <a:bodyPr vert="horz" lIns="91420" tIns="45711" rIns="91420" bIns="45711" rtlCol="0">
            <a:noAutofit/>
          </a:bodyPr>
          <a:lstStyle>
            <a:lvl1pPr marL="0" indent="0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altLang="zh-CN" sz="3200" b="1" i="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anose="020B0503020204020204" pitchFamily="34" charset="-122"/>
                <a:cs typeface="Arial" pitchFamily="34" charset="0"/>
              </a:defRPr>
            </a:lvl1pPr>
            <a:lvl2pPr marL="701946" indent="-269980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en-US" altLang="zh-CN" sz="17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79918" indent="-215983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altLang="zh-CN" sz="15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11884" indent="-215983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en-US" altLang="zh-CN" sz="13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943852" indent="-215983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lang="zh-CN" altLang="en-US" sz="13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375819" indent="-215983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785" indent="-215983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39753" indent="-215983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1720" indent="-215983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1693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398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激活和禁用主题包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A99A8-FAED-4133-81F3-A00BA380D446}"/>
              </a:ext>
            </a:extLst>
          </p:cNvPr>
          <p:cNvSpPr txBox="1"/>
          <p:nvPr/>
        </p:nvSpPr>
        <p:spPr>
          <a:xfrm>
            <a:off x="460375" y="1310204"/>
            <a:ext cx="107434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00B0F0"/>
                </a:solidFill>
              </a:rPr>
              <a:t>Settings App</a:t>
            </a:r>
            <a:r>
              <a:rPr lang="zh-CN" altLang="en-US" sz="2400" dirty="0" smtClean="0">
                <a:solidFill>
                  <a:srgbClr val="00B0F0"/>
                </a:solidFill>
              </a:rPr>
              <a:t>会根据用户设置进行激活</a:t>
            </a:r>
            <a:r>
              <a:rPr lang="en-US" altLang="zh-CN" sz="2400" dirty="0" smtClean="0">
                <a:solidFill>
                  <a:srgbClr val="00B0F0"/>
                </a:solidFill>
              </a:rPr>
              <a:t>/</a:t>
            </a:r>
            <a:r>
              <a:rPr lang="zh-CN" altLang="en-US" sz="2400" dirty="0" smtClean="0">
                <a:solidFill>
                  <a:srgbClr val="00B0F0"/>
                </a:solidFill>
              </a:rPr>
              <a:t>禁用主题包</a:t>
            </a:r>
            <a:endParaRPr lang="en-US" altLang="zh-CN" sz="2400" dirty="0" smtClean="0">
              <a:solidFill>
                <a:srgbClr val="00B0F0"/>
              </a:solidFill>
            </a:endParaRPr>
          </a:p>
          <a:p>
            <a:r>
              <a:rPr lang="en-US" altLang="zh-CN" sz="2400" dirty="0">
                <a:solidFill>
                  <a:srgbClr val="00B0F0"/>
                </a:solidFill>
              </a:rPr>
              <a:t> </a:t>
            </a:r>
            <a:r>
              <a:rPr lang="en-US" altLang="zh-CN" sz="2400" dirty="0" smtClean="0">
                <a:solidFill>
                  <a:srgbClr val="00B0F0"/>
                </a:solidFill>
              </a:rPr>
              <a:t>      </a:t>
            </a:r>
            <a:r>
              <a:rPr lang="zh-CN" altLang="en-US" dirty="0"/>
              <a:t>相关内容在</a:t>
            </a:r>
            <a:r>
              <a:rPr lang="en-US" altLang="zh-CN" dirty="0"/>
              <a:t>Settings</a:t>
            </a:r>
            <a:r>
              <a:rPr lang="zh-CN" altLang="en-US" dirty="0"/>
              <a:t>完成开发以后补充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B0F0"/>
                </a:solidFill>
              </a:rPr>
              <a:t>在命令行中模拟</a:t>
            </a:r>
            <a:endParaRPr lang="en-US" altLang="zh-CN" sz="2400" dirty="0" smtClean="0">
              <a:solidFill>
                <a:srgbClr val="00B0F0"/>
              </a:solidFill>
            </a:endParaRPr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激活该</a:t>
            </a:r>
            <a:r>
              <a:rPr lang="zh-CN" altLang="en-US" dirty="0"/>
              <a:t>主题</a:t>
            </a:r>
            <a:r>
              <a:rPr lang="zh-CN" altLang="en-US" dirty="0" smtClean="0"/>
              <a:t> </a:t>
            </a:r>
            <a:r>
              <a:rPr lang="en-US" altLang="zh-CN" dirty="0"/>
              <a:t>adb shell </a:t>
            </a:r>
            <a:r>
              <a:rPr lang="en-US" altLang="zh-CN" dirty="0" err="1"/>
              <a:t>cmd</a:t>
            </a:r>
            <a:r>
              <a:rPr lang="en-US" altLang="zh-CN" dirty="0"/>
              <a:t> overlay enable </a:t>
            </a:r>
            <a:r>
              <a:rPr lang="en-US" altLang="zh-CN" dirty="0" err="1" smtClean="0"/>
              <a:t>com.yfve.test.overlay.capable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禁用该主题 </a:t>
            </a:r>
            <a:r>
              <a:rPr lang="en-US" altLang="zh-CN" dirty="0"/>
              <a:t>adb shell </a:t>
            </a:r>
            <a:r>
              <a:rPr lang="en-US" altLang="zh-CN" dirty="0" err="1"/>
              <a:t>cmd</a:t>
            </a:r>
            <a:r>
              <a:rPr lang="en-US" altLang="zh-CN" dirty="0"/>
              <a:t> overlay disable </a:t>
            </a:r>
            <a:r>
              <a:rPr lang="en-US" altLang="zh-CN" dirty="0" err="1" smtClean="0"/>
              <a:t>com.yfve.test.overlay.capable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查看资源是否被替换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AutoShape 2" descr="https://upload-images.jianshu.io/upload_images/7273629-79548b955947fd1c.png?imageMogr2/auto-orient/strip|imageView2/2/w/786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35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带</a:t>
            </a:r>
            <a:r>
              <a:rPr lang="en-US" altLang="zh-CN" dirty="0" err="1" smtClean="0"/>
              <a:t>aar</a:t>
            </a:r>
            <a:r>
              <a:rPr lang="zh-CN" altLang="en-US" dirty="0" smtClean="0"/>
              <a:t>包的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的多主题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A99A8-FAED-4133-81F3-A00BA380D446}"/>
              </a:ext>
            </a:extLst>
          </p:cNvPr>
          <p:cNvSpPr txBox="1"/>
          <p:nvPr/>
        </p:nvSpPr>
        <p:spPr>
          <a:xfrm>
            <a:off x="460375" y="1310204"/>
            <a:ext cx="107434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有些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，需要多方协作开发，有</a:t>
            </a:r>
            <a:r>
              <a:rPr lang="en-US" altLang="zh-CN" dirty="0" err="1" smtClean="0"/>
              <a:t>aar</a:t>
            </a:r>
            <a:r>
              <a:rPr lang="zh-CN" altLang="en-US" dirty="0" smtClean="0"/>
              <a:t>包的多主题需求。</a:t>
            </a:r>
            <a:endParaRPr lang="en-US" altLang="zh-CN" dirty="0" smtClean="0"/>
          </a:p>
          <a:p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Demo</a:t>
            </a:r>
            <a:r>
              <a:rPr lang="zh-CN" altLang="en-US" dirty="0" smtClean="0"/>
              <a:t>中增加了</a:t>
            </a:r>
            <a:r>
              <a:rPr lang="en-US" altLang="zh-CN" dirty="0" err="1" smtClean="0"/>
              <a:t>aar</a:t>
            </a:r>
            <a:r>
              <a:rPr lang="zh-CN" altLang="en-US" dirty="0" smtClean="0"/>
              <a:t>多主题的部分。</a:t>
            </a:r>
            <a:endParaRPr lang="en-US" altLang="zh-CN" dirty="0" smtClean="0"/>
          </a:p>
          <a:p>
            <a:r>
              <a:rPr lang="zh-CN" altLang="en-US" dirty="0" smtClean="0"/>
              <a:t>主</a:t>
            </a:r>
            <a:r>
              <a:rPr lang="en-US" altLang="zh-CN" dirty="0" err="1" smtClean="0"/>
              <a:t>apk</a:t>
            </a:r>
            <a:r>
              <a:rPr lang="en-US" altLang="zh-CN" dirty="0" smtClean="0"/>
              <a:t> app </a:t>
            </a:r>
            <a:r>
              <a:rPr lang="zh-CN" altLang="en-US" dirty="0" smtClean="0"/>
              <a:t>中集成</a:t>
            </a:r>
            <a:r>
              <a:rPr lang="en-US" altLang="zh-CN" dirty="0" err="1" smtClean="0"/>
              <a:t>aar</a:t>
            </a:r>
            <a:r>
              <a:rPr lang="zh-CN" altLang="en-US" dirty="0" smtClean="0"/>
              <a:t>包，</a:t>
            </a:r>
            <a:endParaRPr lang="en-US" altLang="zh-CN" dirty="0" smtClean="0"/>
          </a:p>
          <a:p>
            <a:r>
              <a:rPr lang="zh-CN" altLang="en-US" dirty="0" smtClean="0"/>
              <a:t>资源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中集成资源</a:t>
            </a:r>
            <a:r>
              <a:rPr lang="en-US" altLang="zh-CN" dirty="0" err="1" smtClean="0"/>
              <a:t>aar</a:t>
            </a:r>
            <a:r>
              <a:rPr lang="zh-CN" altLang="en-US" dirty="0" smtClean="0"/>
              <a:t>。具体请参见</a:t>
            </a:r>
            <a:r>
              <a:rPr lang="en-US" altLang="zh-CN" dirty="0" smtClean="0"/>
              <a:t>demo</a:t>
            </a:r>
            <a:r>
              <a:rPr lang="zh-CN" altLang="en-US" smtClean="0"/>
              <a:t>代码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AutoShape 2" descr="https://upload-images.jianshu.io/upload_images/7273629-79548b955947fd1c.png?imageMogr2/auto-orient/strip|imageView2/2/w/786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065" y="1646813"/>
            <a:ext cx="40576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5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AndroidX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RRO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A99A8-FAED-4133-81F3-A00BA380D446}"/>
              </a:ext>
            </a:extLst>
          </p:cNvPr>
          <p:cNvSpPr txBox="1"/>
          <p:nvPr/>
        </p:nvSpPr>
        <p:spPr>
          <a:xfrm>
            <a:off x="460375" y="1001678"/>
            <a:ext cx="10743459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如果使用</a:t>
            </a:r>
            <a:r>
              <a:rPr lang="en-US" altLang="zh-CN" dirty="0" err="1" smtClean="0"/>
              <a:t>androidx.appcompat.app.AppCompatActivity</a:t>
            </a:r>
            <a:r>
              <a:rPr lang="zh-CN" altLang="en-US" dirty="0" smtClean="0"/>
              <a:t>，则务必注意：</a:t>
            </a:r>
            <a:r>
              <a:rPr lang="en-US" altLang="zh-CN" dirty="0" smtClean="0"/>
              <a:t>RRO</a:t>
            </a:r>
            <a:r>
              <a:rPr lang="zh-CN" altLang="en-US" dirty="0" smtClean="0"/>
              <a:t>不支持</a:t>
            </a:r>
            <a:r>
              <a:rPr lang="en-US" altLang="zh-CN" dirty="0" err="1" smtClean="0"/>
              <a:t>AndroidX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theme</a:t>
            </a:r>
            <a:r>
              <a:rPr lang="zh-CN" altLang="en-US" dirty="0" smtClean="0"/>
              <a:t>标签替换。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需要在主题包的</a:t>
            </a:r>
            <a:r>
              <a:rPr lang="en-US" altLang="zh-CN" dirty="0" err="1" smtClean="0"/>
              <a:t>build.gradle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文件中将</a:t>
            </a:r>
            <a:r>
              <a:rPr lang="en-US" altLang="zh-CN" dirty="0" smtClean="0"/>
              <a:t>dependencies </a:t>
            </a:r>
            <a:r>
              <a:rPr lang="zh-CN" altLang="en-US" dirty="0" smtClean="0"/>
              <a:t>标签删除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需要在主题</a:t>
            </a:r>
            <a:r>
              <a:rPr lang="zh-CN" altLang="en-US" dirty="0" smtClean="0"/>
              <a:t>包</a:t>
            </a:r>
            <a:r>
              <a:rPr lang="zh-CN" altLang="en-US" dirty="0"/>
              <a:t>中</a:t>
            </a:r>
            <a:r>
              <a:rPr lang="zh-CN" altLang="en-US" dirty="0" smtClean="0"/>
              <a:t>删除 </a:t>
            </a:r>
            <a:r>
              <a:rPr lang="en-US" altLang="zh-CN" dirty="0" smtClean="0"/>
              <a:t>themes.xml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AutoShape 2" descr="https://upload-images.jianshu.io/upload_images/7273629-79548b955947fd1c.png?imageMogr2/auto-orient/strip|imageView2/2/w/786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53" y="3637303"/>
            <a:ext cx="5972175" cy="2581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255" y="3914513"/>
            <a:ext cx="29241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0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务必</a:t>
            </a:r>
            <a:r>
              <a:rPr lang="zh-CN" altLang="en-US" dirty="0"/>
              <a:t>要</a:t>
            </a:r>
            <a:r>
              <a:rPr lang="zh-CN" altLang="en-US" dirty="0" smtClean="0"/>
              <a:t>遵守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A99A8-FAED-4133-81F3-A00BA380D446}"/>
              </a:ext>
            </a:extLst>
          </p:cNvPr>
          <p:cNvSpPr txBox="1"/>
          <p:nvPr/>
        </p:nvSpPr>
        <p:spPr>
          <a:xfrm>
            <a:off x="0" y="1551365"/>
            <a:ext cx="1074345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solidFill>
                <a:srgbClr val="6E6E6E"/>
              </a:solidFill>
              <a:latin typeface="Calibri"/>
              <a:ea typeface="微软雅黑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6E6E6E"/>
                </a:solidFill>
                <a:latin typeface="Calibri"/>
                <a:ea typeface="微软雅黑"/>
              </a:rPr>
              <a:t>各主题包名</a:t>
            </a:r>
            <a:r>
              <a:rPr lang="zh-CN" altLang="en-US" dirty="0" smtClean="0">
                <a:solidFill>
                  <a:srgbClr val="6E6E6E"/>
                </a:solidFill>
                <a:latin typeface="Calibri"/>
                <a:ea typeface="微软雅黑"/>
              </a:rPr>
              <a:t>以 </a:t>
            </a:r>
            <a:r>
              <a:rPr lang="en-US" altLang="zh-CN" sz="2400" b="1" dirty="0" smtClean="0">
                <a:solidFill>
                  <a:srgbClr val="FF0000"/>
                </a:solidFill>
                <a:latin typeface="Calibri"/>
                <a:ea typeface="微软雅黑"/>
              </a:rPr>
              <a:t>“overlay+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/>
                <a:ea typeface="微软雅黑"/>
              </a:rPr>
              <a:t>主题</a:t>
            </a:r>
            <a:r>
              <a:rPr lang="zh-CN" altLang="en-US" sz="2400" b="1" dirty="0">
                <a:solidFill>
                  <a:srgbClr val="FF0000"/>
                </a:solidFill>
                <a:latin typeface="Calibri"/>
                <a:ea typeface="微软雅黑"/>
              </a:rPr>
              <a:t>名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/>
                <a:ea typeface="微软雅黑"/>
              </a:rPr>
              <a:t>小写</a:t>
            </a:r>
            <a:r>
              <a:rPr lang="en-US" altLang="zh-CN" sz="2400" b="1" dirty="0" smtClean="0">
                <a:solidFill>
                  <a:srgbClr val="FF0000"/>
                </a:solidFill>
                <a:latin typeface="Calibri"/>
                <a:ea typeface="微软雅黑"/>
              </a:rPr>
              <a:t>”</a:t>
            </a:r>
            <a:r>
              <a:rPr lang="zh-CN" altLang="en-US" dirty="0" smtClean="0">
                <a:solidFill>
                  <a:srgbClr val="6E6E6E"/>
                </a:solidFill>
                <a:latin typeface="Calibri"/>
                <a:ea typeface="微软雅黑"/>
              </a:rPr>
              <a:t>结尾</a:t>
            </a:r>
            <a:r>
              <a:rPr lang="zh-CN" altLang="en-US" dirty="0">
                <a:solidFill>
                  <a:srgbClr val="6E6E6E"/>
                </a:solidFill>
                <a:latin typeface="Calibri"/>
                <a:ea typeface="微软雅黑"/>
              </a:rPr>
              <a:t>，</a:t>
            </a:r>
            <a:r>
              <a:rPr lang="en-US" altLang="zh-CN" dirty="0" smtClean="0">
                <a:solidFill>
                  <a:srgbClr val="6E6E6E"/>
                </a:solidFill>
                <a:latin typeface="Calibri"/>
                <a:ea typeface="微软雅黑"/>
              </a:rPr>
              <a:t>settings</a:t>
            </a:r>
            <a:r>
              <a:rPr lang="zh-CN" altLang="en-US" dirty="0" smtClean="0">
                <a:solidFill>
                  <a:srgbClr val="6E6E6E"/>
                </a:solidFill>
                <a:latin typeface="Calibri"/>
                <a:ea typeface="微软雅黑"/>
              </a:rPr>
              <a:t>需要根据</a:t>
            </a:r>
            <a:r>
              <a:rPr lang="zh-CN" altLang="en-US" dirty="0">
                <a:solidFill>
                  <a:srgbClr val="6E6E6E"/>
                </a:solidFill>
                <a:latin typeface="Calibri"/>
                <a:ea typeface="微软雅黑"/>
              </a:rPr>
              <a:t>该</a:t>
            </a:r>
            <a:r>
              <a:rPr lang="zh-CN" altLang="en-US" dirty="0" smtClean="0">
                <a:solidFill>
                  <a:srgbClr val="6E6E6E"/>
                </a:solidFill>
                <a:latin typeface="Calibri"/>
                <a:ea typeface="微软雅黑"/>
              </a:rPr>
              <a:t>部分进行多</a:t>
            </a:r>
            <a:r>
              <a:rPr lang="zh-CN" altLang="en-US" dirty="0">
                <a:solidFill>
                  <a:srgbClr val="6E6E6E"/>
                </a:solidFill>
                <a:latin typeface="Calibri"/>
                <a:ea typeface="微软雅黑"/>
              </a:rPr>
              <a:t>主题</a:t>
            </a:r>
            <a:r>
              <a:rPr lang="zh-CN" altLang="en-US" dirty="0" smtClean="0">
                <a:solidFill>
                  <a:srgbClr val="6E6E6E"/>
                </a:solidFill>
                <a:latin typeface="Calibri"/>
                <a:ea typeface="微软雅黑"/>
              </a:rPr>
              <a:t>切换</a:t>
            </a:r>
            <a:endParaRPr lang="en-US" altLang="zh-CN" dirty="0" smtClean="0">
              <a:solidFill>
                <a:srgbClr val="6E6E6E"/>
              </a:solidFill>
              <a:latin typeface="Calibri"/>
              <a:ea typeface="微软雅黑"/>
            </a:endParaRPr>
          </a:p>
          <a:p>
            <a:pPr lvl="1"/>
            <a:r>
              <a:rPr lang="en-US" altLang="zh-CN" dirty="0" smtClean="0">
                <a:solidFill>
                  <a:srgbClr val="6E6E6E"/>
                </a:solidFill>
                <a:latin typeface="Calibri"/>
                <a:ea typeface="微软雅黑"/>
              </a:rPr>
              <a:t>      ex:  </a:t>
            </a:r>
            <a:r>
              <a:rPr lang="zh-CN" altLang="en-US" sz="2400" b="1" dirty="0" smtClean="0">
                <a:solidFill>
                  <a:srgbClr val="6E6E6E"/>
                </a:solidFill>
                <a:latin typeface="Calibri"/>
                <a:ea typeface="微软雅黑"/>
              </a:rPr>
              <a:t>***</a:t>
            </a:r>
            <a:r>
              <a:rPr lang="en-US" altLang="zh-CN" sz="2400" b="1" dirty="0" smtClean="0">
                <a:solidFill>
                  <a:srgbClr val="6E6E6E"/>
                </a:solidFill>
                <a:latin typeface="Calibri"/>
                <a:ea typeface="微软雅黑"/>
              </a:rPr>
              <a:t>.</a:t>
            </a:r>
            <a:r>
              <a:rPr lang="en-US" altLang="zh-CN" sz="2400" b="1" dirty="0" err="1" smtClean="0">
                <a:solidFill>
                  <a:srgbClr val="6E6E6E"/>
                </a:solidFill>
                <a:latin typeface="Calibri"/>
                <a:ea typeface="微软雅黑"/>
              </a:rPr>
              <a:t>overlay.zen</a:t>
            </a:r>
            <a:r>
              <a:rPr lang="en-US" altLang="zh-CN" sz="2400" b="1" dirty="0" smtClean="0">
                <a:solidFill>
                  <a:srgbClr val="6E6E6E"/>
                </a:solidFill>
                <a:latin typeface="Calibri"/>
                <a:ea typeface="微软雅黑"/>
              </a:rPr>
              <a:t>; ***.</a:t>
            </a:r>
            <a:r>
              <a:rPr lang="en-US" altLang="zh-CN" sz="2400" b="1" dirty="0" err="1" smtClean="0">
                <a:solidFill>
                  <a:srgbClr val="6E6E6E"/>
                </a:solidFill>
                <a:latin typeface="Calibri"/>
                <a:ea typeface="微软雅黑"/>
              </a:rPr>
              <a:t>overlay.capable</a:t>
            </a:r>
            <a:r>
              <a:rPr lang="en-US" altLang="zh-CN" sz="2400" b="1" dirty="0" smtClean="0">
                <a:solidFill>
                  <a:srgbClr val="6E6E6E"/>
                </a:solidFill>
                <a:latin typeface="Calibri"/>
                <a:ea typeface="微软雅黑"/>
              </a:rPr>
              <a:t>   </a:t>
            </a:r>
            <a:r>
              <a:rPr lang="zh-CN" altLang="en-US" dirty="0" smtClean="0">
                <a:solidFill>
                  <a:srgbClr val="6E6E6E"/>
                </a:solidFill>
                <a:latin typeface="Calibri"/>
                <a:ea typeface="微软雅黑"/>
              </a:rPr>
              <a:t>等</a:t>
            </a:r>
            <a:endParaRPr lang="en-US" altLang="zh-CN" dirty="0" smtClean="0">
              <a:solidFill>
                <a:srgbClr val="6E6E6E"/>
              </a:solidFill>
              <a:latin typeface="Calibri"/>
              <a:ea typeface="微软雅黑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6E6E6E"/>
              </a:solidFill>
              <a:latin typeface="Calibri"/>
              <a:ea typeface="微软雅黑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6E6E6E"/>
                </a:solidFill>
                <a:latin typeface="Calibri"/>
                <a:ea typeface="微软雅黑"/>
              </a:rPr>
              <a:t>主题</a:t>
            </a:r>
            <a:r>
              <a:rPr lang="en-US" altLang="zh-CN" dirty="0" err="1">
                <a:solidFill>
                  <a:srgbClr val="6E6E6E"/>
                </a:solidFill>
                <a:latin typeface="Calibri"/>
                <a:ea typeface="微软雅黑"/>
              </a:rPr>
              <a:t>Apk</a:t>
            </a:r>
            <a:r>
              <a:rPr lang="zh-CN" altLang="en-US" dirty="0">
                <a:solidFill>
                  <a:srgbClr val="6E6E6E"/>
                </a:solidFill>
                <a:latin typeface="Calibri"/>
                <a:ea typeface="微软雅黑"/>
              </a:rPr>
              <a:t>，需放置于</a:t>
            </a:r>
            <a:r>
              <a:rPr lang="en-US" altLang="zh-CN" dirty="0">
                <a:solidFill>
                  <a:srgbClr val="6E6E6E"/>
                </a:solidFill>
                <a:latin typeface="Calibri"/>
                <a:ea typeface="微软雅黑"/>
              </a:rPr>
              <a:t>/</a:t>
            </a:r>
            <a:r>
              <a:rPr lang="en-US" altLang="zh-CN" dirty="0" smtClean="0">
                <a:solidFill>
                  <a:srgbClr val="6E6E6E"/>
                </a:solidFill>
                <a:latin typeface="Calibri"/>
                <a:ea typeface="微软雅黑"/>
              </a:rPr>
              <a:t>vendor/overlay/ </a:t>
            </a:r>
            <a:r>
              <a:rPr lang="zh-CN" altLang="en-US" dirty="0">
                <a:solidFill>
                  <a:srgbClr val="6E6E6E"/>
                </a:solidFill>
                <a:latin typeface="Calibri"/>
                <a:ea typeface="微软雅黑"/>
              </a:rPr>
              <a:t>目录下</a:t>
            </a:r>
            <a:endParaRPr lang="en-US" altLang="zh-CN" dirty="0">
              <a:solidFill>
                <a:srgbClr val="6E6E6E"/>
              </a:solidFill>
              <a:latin typeface="Calibri"/>
              <a:ea typeface="微软雅黑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6E6E6E"/>
              </a:solidFill>
              <a:latin typeface="Calibri"/>
              <a:ea typeface="微软雅黑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6E6E6E"/>
                </a:solidFill>
                <a:latin typeface="Calibri"/>
                <a:ea typeface="微软雅黑"/>
              </a:rPr>
              <a:t>主题</a:t>
            </a:r>
            <a:r>
              <a:rPr lang="en-US" altLang="zh-CN" dirty="0">
                <a:solidFill>
                  <a:srgbClr val="6E6E6E"/>
                </a:solidFill>
                <a:latin typeface="Calibri"/>
                <a:ea typeface="微软雅黑"/>
              </a:rPr>
              <a:t>APK</a:t>
            </a:r>
            <a:r>
              <a:rPr lang="zh-CN" altLang="en-US" dirty="0">
                <a:solidFill>
                  <a:srgbClr val="6E6E6E"/>
                </a:solidFill>
                <a:latin typeface="Calibri"/>
                <a:ea typeface="微软雅黑"/>
              </a:rPr>
              <a:t>和主</a:t>
            </a:r>
            <a:r>
              <a:rPr lang="en-US" altLang="zh-CN" dirty="0" err="1">
                <a:solidFill>
                  <a:srgbClr val="6E6E6E"/>
                </a:solidFill>
                <a:latin typeface="Calibri"/>
                <a:ea typeface="微软雅黑"/>
              </a:rPr>
              <a:t>Apk</a:t>
            </a:r>
            <a:r>
              <a:rPr lang="zh-CN" altLang="en-US" dirty="0">
                <a:solidFill>
                  <a:srgbClr val="6E6E6E"/>
                </a:solidFill>
                <a:latin typeface="Calibri"/>
                <a:ea typeface="微软雅黑"/>
              </a:rPr>
              <a:t>的签名需</a:t>
            </a:r>
            <a:r>
              <a:rPr lang="zh-CN" altLang="en-US" dirty="0" smtClean="0">
                <a:solidFill>
                  <a:srgbClr val="6E6E6E"/>
                </a:solidFill>
                <a:latin typeface="Calibri"/>
                <a:ea typeface="微软雅黑"/>
              </a:rPr>
              <a:t>一致</a:t>
            </a:r>
            <a:endParaRPr lang="en-US" altLang="zh-CN" dirty="0">
              <a:solidFill>
                <a:srgbClr val="6E6E6E"/>
              </a:solidFill>
              <a:latin typeface="Calibri"/>
              <a:ea typeface="微软雅黑"/>
            </a:endParaRPr>
          </a:p>
          <a:p>
            <a:endParaRPr lang="en-US" altLang="zh-CN" dirty="0" smtClean="0"/>
          </a:p>
        </p:txBody>
      </p:sp>
      <p:sp>
        <p:nvSpPr>
          <p:cNvPr id="4" name="AutoShape 2" descr="https://upload-images.jianshu.io/upload_images/7273629-79548b955947fd1c.png?imageMogr2/auto-orient/strip|imageView2/2/w/786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75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59" y="242277"/>
            <a:ext cx="6914363" cy="58173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历史记录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942025"/>
              </p:ext>
            </p:extLst>
          </p:nvPr>
        </p:nvGraphicFramePr>
        <p:xfrm>
          <a:off x="436266" y="1725142"/>
          <a:ext cx="11011167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909">
                  <a:extLst>
                    <a:ext uri="{9D8B030D-6E8A-4147-A177-3AD203B41FA5}">
                      <a16:colId xmlns:a16="http://schemas.microsoft.com/office/drawing/2014/main" val="2716937886"/>
                    </a:ext>
                  </a:extLst>
                </a:gridCol>
                <a:gridCol w="3617406">
                  <a:extLst>
                    <a:ext uri="{9D8B030D-6E8A-4147-A177-3AD203B41FA5}">
                      <a16:colId xmlns:a16="http://schemas.microsoft.com/office/drawing/2014/main" val="455874593"/>
                    </a:ext>
                  </a:extLst>
                </a:gridCol>
                <a:gridCol w="3563489">
                  <a:extLst>
                    <a:ext uri="{9D8B030D-6E8A-4147-A177-3AD203B41FA5}">
                      <a16:colId xmlns:a16="http://schemas.microsoft.com/office/drawing/2014/main" val="2969356501"/>
                    </a:ext>
                  </a:extLst>
                </a:gridCol>
                <a:gridCol w="2361363">
                  <a:extLst>
                    <a:ext uri="{9D8B030D-6E8A-4147-A177-3AD203B41FA5}">
                      <a16:colId xmlns:a16="http://schemas.microsoft.com/office/drawing/2014/main" val="2915677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版本号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作者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6330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V0.1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2020/12/12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YFVE(pxue3@yfve.com.cn)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初始版本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9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V0.2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2020/1/10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YFVE(pxue3@yfve.com.cn)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增加</a:t>
                      </a:r>
                      <a:r>
                        <a:rPr lang="en-US" altLang="zh-CN" dirty="0" smtClean="0"/>
                        <a:t>AAR</a:t>
                      </a:r>
                      <a:r>
                        <a:rPr lang="zh-CN" altLang="en-US" dirty="0" smtClean="0"/>
                        <a:t>包多主题方式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99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32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351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404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45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59" y="242277"/>
            <a:ext cx="6914363" cy="58173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RRO</a:t>
            </a:r>
            <a:r>
              <a:rPr lang="zh-CN" altLang="en-US" dirty="0" smtClean="0"/>
              <a:t>方案概述</a:t>
            </a:r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837362" y="4150750"/>
            <a:ext cx="9864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u="sng" kern="100" dirty="0" smtClean="0">
                <a:solidFill>
                  <a:srgbClr val="0000FF"/>
                </a:solidFill>
                <a:latin typeface="等线" panose="02010600030101010101" pitchFamily="2" charset="-122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altLang="zh-CN" u="sng" kern="100" dirty="0">
                <a:solidFill>
                  <a:srgbClr val="0000FF"/>
                </a:solidFill>
                <a:latin typeface="等线" panose="02010600030101010101" pitchFamily="2" charset="-122"/>
                <a:cs typeface="Times New Roman" panose="02020603050405020304" pitchFamily="18" charset="0"/>
                <a:hlinkClick r:id="rId3"/>
              </a:rPr>
              <a:t>://source.android.google.cn/devices/architecture/rros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u="sng" kern="100" dirty="0">
                <a:solidFill>
                  <a:srgbClr val="0000FF"/>
                </a:solidFill>
                <a:latin typeface="等线" panose="02010600030101010101" pitchFamily="2" charset="-122"/>
                <a:cs typeface="Times New Roman" panose="02020603050405020304" pitchFamily="18" charset="0"/>
                <a:hlinkClick r:id="rId4"/>
              </a:rPr>
              <a:t>https://www.jianshu.com/p/86720746f135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6589" y="1536921"/>
            <a:ext cx="1090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kern="100" dirty="0">
                <a:solidFill>
                  <a:srgbClr val="00B0F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RRO</a:t>
            </a:r>
            <a:endParaRPr lang="zh-CN" altLang="en-US" sz="2400" b="1" kern="100" dirty="0">
              <a:solidFill>
                <a:srgbClr val="00B0F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7362" y="2096000"/>
            <a:ext cx="9813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PhaseV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采用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RRO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solidFill>
                  <a:srgbClr val="24292E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runtime resource overlay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）的方式来进行系统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的多主题开发</a:t>
            </a:r>
            <a:r>
              <a:rPr lang="zh-CN" altLang="zh-CN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RRO</a:t>
            </a:r>
            <a:r>
              <a:rPr lang="zh-CN" altLang="en-US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Android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原</a:t>
            </a:r>
            <a:r>
              <a:rPr lang="zh-CN" altLang="en-US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生支持的资源替换方案。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6589" y="3578411"/>
            <a:ext cx="17043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kern="100" dirty="0" smtClean="0">
                <a:solidFill>
                  <a:srgbClr val="00B0F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参考链接</a:t>
            </a:r>
            <a:endParaRPr lang="zh-CN" alt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40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PhaseV</a:t>
            </a:r>
            <a:r>
              <a:rPr lang="en-US" altLang="zh-CN" dirty="0" smtClean="0"/>
              <a:t> Theme</a:t>
            </a:r>
            <a:endParaRPr lang="en-US" dirty="0"/>
          </a:p>
        </p:txBody>
      </p:sp>
      <p:sp>
        <p:nvSpPr>
          <p:cNvPr id="4" name="AutoShape 2" descr="https://upload-images.jianshu.io/upload_images/7273629-79548b955947fd1c.png?imageMogr2/auto-orient/strip|imageView2/2/w/786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709448" y="1518093"/>
            <a:ext cx="43412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kern="100" dirty="0" err="1">
                <a:solidFill>
                  <a:srgbClr val="00B0F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PhaseV</a:t>
            </a:r>
            <a:r>
              <a:rPr lang="en-US" altLang="zh-CN" sz="2400" b="1" kern="100" dirty="0">
                <a:solidFill>
                  <a:srgbClr val="00B0F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kern="100" dirty="0">
                <a:solidFill>
                  <a:srgbClr val="00B0F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计划支持五套主题。</a:t>
            </a:r>
            <a:endParaRPr lang="en-US" altLang="zh-CN" sz="2400" b="1" kern="100" dirty="0">
              <a:solidFill>
                <a:srgbClr val="00B0F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kern="100" dirty="0" smtClean="0">
                <a:solidFill>
                  <a:srgbClr val="00B0F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具体内容参见</a:t>
            </a:r>
            <a:r>
              <a:rPr lang="en-US" altLang="zh-CN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Ford OneDrive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888771"/>
              </p:ext>
            </p:extLst>
          </p:nvPr>
        </p:nvGraphicFramePr>
        <p:xfrm>
          <a:off x="1324534" y="2788041"/>
          <a:ext cx="67342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504">
                  <a:extLst>
                    <a:ext uri="{9D8B030D-6E8A-4147-A177-3AD203B41FA5}">
                      <a16:colId xmlns:a16="http://schemas.microsoft.com/office/drawing/2014/main" val="1687610513"/>
                    </a:ext>
                  </a:extLst>
                </a:gridCol>
                <a:gridCol w="4933740">
                  <a:extLst>
                    <a:ext uri="{9D8B030D-6E8A-4147-A177-3AD203B41FA5}">
                      <a16:colId xmlns:a16="http://schemas.microsoft.com/office/drawing/2014/main" val="1904542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主题名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2539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Normal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默认主题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63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Zen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已</a:t>
                      </a:r>
                      <a:r>
                        <a:rPr lang="en-US" altLang="zh-CN" dirty="0" smtClean="0"/>
                        <a:t>release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8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Capable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已</a:t>
                      </a:r>
                      <a:r>
                        <a:rPr lang="en-US" altLang="zh-CN" dirty="0" smtClean="0"/>
                        <a:t>release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88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Sport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已</a:t>
                      </a:r>
                      <a:r>
                        <a:rPr lang="en-US" altLang="zh-CN" dirty="0" smtClean="0"/>
                        <a:t>release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801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Constellation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dirty="0" smtClean="0"/>
                        <a:t>计划中，尚未</a:t>
                      </a:r>
                      <a:r>
                        <a:rPr lang="en-US" altLang="zh-CN" dirty="0" smtClean="0"/>
                        <a:t>release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895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85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开发流程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A99A8-FAED-4133-81F3-A00BA380D446}"/>
              </a:ext>
            </a:extLst>
          </p:cNvPr>
          <p:cNvSpPr txBox="1"/>
          <p:nvPr/>
        </p:nvSpPr>
        <p:spPr>
          <a:xfrm>
            <a:off x="250860" y="1131451"/>
            <a:ext cx="1074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6E6E6E"/>
                </a:solidFill>
                <a:latin typeface="Calibri"/>
                <a:ea typeface="微软雅黑"/>
              </a:rPr>
              <a:t>举例：开发</a:t>
            </a:r>
            <a:r>
              <a:rPr lang="en-US" altLang="zh-CN" dirty="0" smtClean="0">
                <a:solidFill>
                  <a:srgbClr val="6E6E6E"/>
                </a:solidFill>
                <a:latin typeface="Calibri"/>
                <a:ea typeface="微软雅黑"/>
              </a:rPr>
              <a:t>Test app </a:t>
            </a:r>
            <a:r>
              <a:rPr lang="zh-CN" altLang="en-US" dirty="0" smtClean="0">
                <a:solidFill>
                  <a:srgbClr val="6E6E6E"/>
                </a:solidFill>
                <a:latin typeface="Calibri"/>
                <a:ea typeface="微软雅黑"/>
              </a:rPr>
              <a:t>的多主题，需要如下五个</a:t>
            </a:r>
            <a:r>
              <a:rPr lang="en-US" altLang="zh-CN" dirty="0" smtClean="0">
                <a:solidFill>
                  <a:srgbClr val="6E6E6E"/>
                </a:solidFill>
                <a:latin typeface="Calibri"/>
                <a:ea typeface="微软雅黑"/>
              </a:rPr>
              <a:t>App</a:t>
            </a:r>
          </a:p>
        </p:txBody>
      </p:sp>
      <p:sp>
        <p:nvSpPr>
          <p:cNvPr id="4" name="AutoShape 2" descr="https://upload-images.jianshu.io/upload_images/7273629-79548b955947fd1c.png?imageMogr2/auto-orient/strip|imageView2/2/w/786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087520"/>
              </p:ext>
            </p:extLst>
          </p:nvPr>
        </p:nvGraphicFramePr>
        <p:xfrm>
          <a:off x="570907" y="2128525"/>
          <a:ext cx="11011167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909">
                  <a:extLst>
                    <a:ext uri="{9D8B030D-6E8A-4147-A177-3AD203B41FA5}">
                      <a16:colId xmlns:a16="http://schemas.microsoft.com/office/drawing/2014/main" val="1687610513"/>
                    </a:ext>
                  </a:extLst>
                </a:gridCol>
                <a:gridCol w="3617406">
                  <a:extLst>
                    <a:ext uri="{9D8B030D-6E8A-4147-A177-3AD203B41FA5}">
                      <a16:colId xmlns:a16="http://schemas.microsoft.com/office/drawing/2014/main" val="1904542117"/>
                    </a:ext>
                  </a:extLst>
                </a:gridCol>
                <a:gridCol w="3563489">
                  <a:extLst>
                    <a:ext uri="{9D8B030D-6E8A-4147-A177-3AD203B41FA5}">
                      <a16:colId xmlns:a16="http://schemas.microsoft.com/office/drawing/2014/main" val="1563847166"/>
                    </a:ext>
                  </a:extLst>
                </a:gridCol>
                <a:gridCol w="2361363">
                  <a:extLst>
                    <a:ext uri="{9D8B030D-6E8A-4147-A177-3AD203B41FA5}">
                      <a16:colId xmlns:a16="http://schemas.microsoft.com/office/drawing/2014/main" val="956077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App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包名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打包位置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Apk</a:t>
                      </a:r>
                      <a:r>
                        <a:rPr lang="zh-CN" altLang="en-US" dirty="0" smtClean="0"/>
                        <a:t>内容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2539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com.yfve.test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/system/app/Test/</a:t>
                      </a:r>
                      <a:r>
                        <a:rPr lang="en-US" altLang="zh-CN" dirty="0" err="1" smtClean="0"/>
                        <a:t>Test.apk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逻辑代码</a:t>
                      </a:r>
                      <a:r>
                        <a:rPr lang="en-US" altLang="zh-CN" dirty="0" smtClean="0"/>
                        <a:t>+Default</a:t>
                      </a:r>
                      <a:r>
                        <a:rPr lang="zh-CN" altLang="en-US" dirty="0" smtClean="0"/>
                        <a:t>资源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63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TestThemeZen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com.yfve.test.overlay.zen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/vendor/app/</a:t>
                      </a:r>
                      <a:r>
                        <a:rPr lang="en-US" altLang="zh-CN" dirty="0" err="1" smtClean="0"/>
                        <a:t>TestThemeZen</a:t>
                      </a:r>
                      <a:endParaRPr lang="zh-CN" alt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TestThemeZen.apk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Zen</a:t>
                      </a:r>
                      <a:r>
                        <a:rPr lang="zh-CN" altLang="en-US" dirty="0" smtClean="0"/>
                        <a:t>主题资源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8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TestThemeCapable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com.yfve.test.overlay.capable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/vendor/app/</a:t>
                      </a:r>
                      <a:r>
                        <a:rPr lang="en-US" altLang="zh-CN" dirty="0" err="1" smtClean="0"/>
                        <a:t>TestThemeCapable</a:t>
                      </a:r>
                      <a:endParaRPr lang="zh-CN" alt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TestThemeCapable.apk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Capable</a:t>
                      </a:r>
                      <a:r>
                        <a:rPr lang="zh-CN" altLang="en-US" dirty="0" smtClean="0"/>
                        <a:t>主题资源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88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TestThemeSport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com.yfve.test.overlay.sport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/vendor/app/</a:t>
                      </a:r>
                      <a:r>
                        <a:rPr lang="en-US" altLang="zh-CN" dirty="0" err="1" smtClean="0"/>
                        <a:t>TestThemeSport</a:t>
                      </a:r>
                      <a:endParaRPr lang="zh-CN" alt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TestThemeSport.apk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Sport</a:t>
                      </a:r>
                      <a:r>
                        <a:rPr lang="zh-CN" altLang="en-US" dirty="0" smtClean="0"/>
                        <a:t>主题资源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801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TestThemeConstellation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com.yfve.test.overlay.constellation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/vendor/app/</a:t>
                      </a:r>
                      <a:r>
                        <a:rPr lang="en-US" altLang="zh-CN" dirty="0" err="1" smtClean="0"/>
                        <a:t>TestThemeConstellation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TestThemeConstellation.apk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Constellation</a:t>
                      </a:r>
                      <a:r>
                        <a:rPr lang="zh-CN" altLang="en-US" dirty="0" smtClean="0"/>
                        <a:t>主题资源</a:t>
                      </a: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895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开发流程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A99A8-FAED-4133-81F3-A00BA380D446}"/>
              </a:ext>
            </a:extLst>
          </p:cNvPr>
          <p:cNvSpPr txBox="1"/>
          <p:nvPr/>
        </p:nvSpPr>
        <p:spPr>
          <a:xfrm>
            <a:off x="460375" y="1310204"/>
            <a:ext cx="58399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下面以</a:t>
            </a:r>
            <a:r>
              <a:rPr lang="en-US" altLang="zh-CN" dirty="0" smtClean="0"/>
              <a:t>Test App</a:t>
            </a:r>
            <a:r>
              <a:rPr lang="zh-CN" altLang="en-US" dirty="0" smtClean="0"/>
              <a:t>为例，介绍多主题的开发流程。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Demo </a:t>
            </a:r>
            <a:r>
              <a:rPr lang="zh-CN" altLang="en-US" dirty="0" smtClean="0"/>
              <a:t>代码见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https://</a:t>
            </a:r>
            <a:r>
              <a:rPr lang="en-US" altLang="zh-CN" dirty="0" smtClean="0"/>
              <a:t>github.ford.com/China-IVI/China-CDC/tree/master/04_Release/YFVE%20API/Multi%20Theme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AutoShape 2" descr="https://upload-images.jianshu.io/upload_images/7273629-79548b955947fd1c.png?imageMogr2/auto-orient/strip|imageView2/2/w/786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150" y="1820262"/>
            <a:ext cx="3753846" cy="371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1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开发流程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A99A8-FAED-4133-81F3-A00BA380D446}"/>
              </a:ext>
            </a:extLst>
          </p:cNvPr>
          <p:cNvSpPr txBox="1"/>
          <p:nvPr/>
        </p:nvSpPr>
        <p:spPr>
          <a:xfrm>
            <a:off x="460375" y="1310204"/>
            <a:ext cx="1074345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1 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AndroidStudio</a:t>
            </a:r>
            <a:r>
              <a:rPr lang="zh-CN" altLang="en-US" dirty="0" smtClean="0"/>
              <a:t>中新建工程或者</a:t>
            </a:r>
            <a:r>
              <a:rPr lang="en-US" altLang="zh-CN" dirty="0" smtClean="0"/>
              <a:t>Module </a:t>
            </a:r>
            <a:r>
              <a:rPr lang="en-US" altLang="zh-CN" dirty="0" err="1" smtClean="0"/>
              <a:t>TestThemeCapable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zh-CN" altLang="en-US" dirty="0" smtClean="0"/>
              <a:t>步骤</a:t>
            </a:r>
            <a:r>
              <a:rPr lang="en-US" altLang="zh-CN" dirty="0" smtClean="0"/>
              <a:t>2  </a:t>
            </a:r>
            <a:r>
              <a:rPr lang="zh-CN" altLang="en-US" dirty="0" smtClean="0"/>
              <a:t>配置签名，与主工程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完全一致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zh-CN" altLang="en-US" dirty="0" smtClean="0"/>
              <a:t>步骤</a:t>
            </a:r>
            <a:r>
              <a:rPr lang="en-US" altLang="zh-CN" dirty="0" smtClean="0"/>
              <a:t>3  </a:t>
            </a:r>
            <a:r>
              <a:rPr lang="zh-CN" altLang="en-US" dirty="0" smtClean="0"/>
              <a:t>配置</a:t>
            </a:r>
            <a:r>
              <a:rPr lang="en-US" altLang="zh-CN" dirty="0" err="1" smtClean="0"/>
              <a:t>AndroidManifest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sz="1600" dirty="0" smtClean="0"/>
              <a:t>application</a:t>
            </a:r>
            <a:r>
              <a:rPr lang="zh-CN" altLang="en-US" sz="1600" dirty="0" smtClean="0"/>
              <a:t>子节点配置 为 </a:t>
            </a:r>
            <a:r>
              <a:rPr lang="en-US" altLang="zh-CN" sz="1600" dirty="0" err="1" smtClean="0"/>
              <a:t>hasCode</a:t>
            </a:r>
            <a:r>
              <a:rPr lang="en-US" altLang="zh-CN" sz="1600" dirty="0" smtClean="0"/>
              <a:t> = “false”</a:t>
            </a:r>
          </a:p>
          <a:p>
            <a:pPr lvl="1"/>
            <a:r>
              <a:rPr lang="zh-CN" altLang="en-US" sz="1600" dirty="0" smtClean="0"/>
              <a:t>需注意添加 </a:t>
            </a:r>
            <a:r>
              <a:rPr lang="en-US" altLang="zh-CN" sz="1600" dirty="0" smtClean="0"/>
              <a:t>overlay</a:t>
            </a:r>
            <a:r>
              <a:rPr lang="zh-CN" altLang="en-US" sz="1600" dirty="0" smtClean="0"/>
              <a:t>标签中配置覆盖主</a:t>
            </a:r>
            <a:r>
              <a:rPr lang="en-US" altLang="zh-CN" sz="1600" dirty="0" smtClean="0"/>
              <a:t>app</a:t>
            </a:r>
            <a:r>
              <a:rPr lang="zh-CN" altLang="en-US" sz="1600" dirty="0" smtClean="0"/>
              <a:t>，并且 </a:t>
            </a:r>
            <a:r>
              <a:rPr lang="en-US" altLang="zh-CN" sz="1600" dirty="0" err="1" smtClean="0"/>
              <a:t>isStatic</a:t>
            </a:r>
            <a:r>
              <a:rPr lang="zh-CN" altLang="en-US" sz="1600" dirty="0" smtClean="0"/>
              <a:t>配置为</a:t>
            </a:r>
            <a:r>
              <a:rPr lang="en-US" altLang="zh-CN" sz="1600" dirty="0" smtClean="0"/>
              <a:t>false</a:t>
            </a:r>
          </a:p>
        </p:txBody>
      </p:sp>
      <p:sp>
        <p:nvSpPr>
          <p:cNvPr id="4" name="AutoShape 2" descr="https://upload-images.jianshu.io/upload_images/7273629-79548b955947fd1c.png?imageMogr2/auto-orient/strip|imageView2/2/w/786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348" y="3541720"/>
            <a:ext cx="5889381" cy="306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6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开发流程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A99A8-FAED-4133-81F3-A00BA380D446}"/>
              </a:ext>
            </a:extLst>
          </p:cNvPr>
          <p:cNvSpPr txBox="1"/>
          <p:nvPr/>
        </p:nvSpPr>
        <p:spPr>
          <a:xfrm>
            <a:off x="460375" y="1310204"/>
            <a:ext cx="107434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zh-CN" altLang="en-US" dirty="0" smtClean="0"/>
              <a:t>步骤</a:t>
            </a:r>
            <a:r>
              <a:rPr lang="en-US" altLang="zh-CN" dirty="0" smtClean="0"/>
              <a:t>4  </a:t>
            </a:r>
            <a:r>
              <a:rPr lang="zh-CN" altLang="en-US" dirty="0" smtClean="0"/>
              <a:t>删除无用的文件，诸如</a:t>
            </a:r>
            <a:r>
              <a:rPr lang="en-US" altLang="zh-CN" dirty="0" smtClean="0"/>
              <a:t>themes.xml 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zh-CN" altLang="en-US" dirty="0" smtClean="0"/>
              <a:t>步骤</a:t>
            </a:r>
            <a:r>
              <a:rPr lang="en-US" altLang="zh-CN" dirty="0" smtClean="0"/>
              <a:t>5  </a:t>
            </a:r>
            <a:r>
              <a:rPr lang="zh-CN" altLang="en-US" dirty="0" smtClean="0"/>
              <a:t>编译生成 </a:t>
            </a:r>
            <a:r>
              <a:rPr lang="en-US" altLang="zh-CN" dirty="0" err="1" smtClean="0"/>
              <a:t>apk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zh-CN" altLang="en-US" dirty="0" smtClean="0"/>
              <a:t>步骤</a:t>
            </a:r>
            <a:r>
              <a:rPr lang="en-US" altLang="zh-CN" dirty="0" smtClean="0"/>
              <a:t>6 </a:t>
            </a:r>
            <a:r>
              <a:rPr lang="zh-CN" altLang="en-US" dirty="0" smtClean="0"/>
              <a:t>将 </a:t>
            </a:r>
            <a:r>
              <a:rPr lang="en-US" altLang="zh-CN" dirty="0" err="1" smtClean="0"/>
              <a:t>apk</a:t>
            </a:r>
            <a:r>
              <a:rPr lang="en-US" altLang="zh-CN" dirty="0" smtClean="0"/>
              <a:t> push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/vendor/overlay/</a:t>
            </a:r>
            <a:r>
              <a:rPr lang="en-US" altLang="zh-CN" dirty="0" err="1" smtClean="0"/>
              <a:t>TestThemeCapable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TestThemeCapable.apk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zh-CN" altLang="en-US" dirty="0" smtClean="0"/>
              <a:t>步骤</a:t>
            </a:r>
            <a:r>
              <a:rPr lang="en-US" altLang="zh-CN" dirty="0" smtClean="0"/>
              <a:t>7 </a:t>
            </a:r>
            <a:r>
              <a:rPr lang="zh-CN" altLang="en-US" dirty="0" smtClean="0"/>
              <a:t>重启设备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zh-CN" altLang="en-US" b="1" dirty="0" smtClean="0"/>
              <a:t>循环以上步骤，添加其他主题应用 </a:t>
            </a:r>
            <a:endParaRPr lang="en-US" altLang="zh-CN" b="1" dirty="0" smtClean="0"/>
          </a:p>
        </p:txBody>
      </p:sp>
      <p:sp>
        <p:nvSpPr>
          <p:cNvPr id="4" name="AutoShape 2" descr="https://upload-images.jianshu.io/upload_images/7273629-79548b955947fd1c.png?imageMogr2/auto-orient/strip|imageView2/2/w/786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27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验证主题包是否有效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A99A8-FAED-4133-81F3-A00BA380D446}"/>
              </a:ext>
            </a:extLst>
          </p:cNvPr>
          <p:cNvSpPr txBox="1"/>
          <p:nvPr/>
        </p:nvSpPr>
        <p:spPr>
          <a:xfrm>
            <a:off x="460375" y="1001678"/>
            <a:ext cx="107434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如何确认配置</a:t>
            </a:r>
            <a:r>
              <a:rPr lang="en-US" altLang="zh-CN" dirty="0" smtClean="0"/>
              <a:t>overlay 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生效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确保 主题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已安装成功  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中执行 </a:t>
            </a:r>
            <a:r>
              <a:rPr lang="en-US" altLang="zh-CN" dirty="0" smtClean="0"/>
              <a:t>pm path </a:t>
            </a:r>
            <a:r>
              <a:rPr lang="en-US" altLang="zh-CN" dirty="0" err="1" smtClean="0"/>
              <a:t>com.yfve.test.overlay.capable</a:t>
            </a:r>
            <a:r>
              <a:rPr lang="zh-CN" altLang="en-US" dirty="0" smtClean="0"/>
              <a:t>，确保正确路径输出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确保主题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被</a:t>
            </a:r>
            <a:r>
              <a:rPr lang="en-US" altLang="zh-CN" dirty="0" smtClean="0"/>
              <a:t>overlay </a:t>
            </a:r>
            <a:r>
              <a:rPr lang="zh-CN" altLang="en-US" dirty="0" smtClean="0"/>
              <a:t>服务正确获取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中执行 </a:t>
            </a:r>
            <a:r>
              <a:rPr lang="en-US" altLang="zh-CN" dirty="0" err="1" smtClean="0"/>
              <a:t>dumpsys</a:t>
            </a:r>
            <a:r>
              <a:rPr lang="en-US" altLang="zh-CN" dirty="0" smtClean="0"/>
              <a:t> overlay</a:t>
            </a:r>
            <a:r>
              <a:rPr lang="zh-CN" altLang="en-US" dirty="0" smtClean="0"/>
              <a:t>，查看对应资源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的相关信息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AutoShape 2" descr="https://upload-images.jianshu.io/upload_images/7273629-79548b955947fd1c.png?imageMogr2/auto-orient/strip|imageView2/2/w/786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363" y="2299240"/>
            <a:ext cx="5712387" cy="474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365" y="3552569"/>
            <a:ext cx="5571498" cy="328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6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7250</TotalTime>
  <Words>564</Words>
  <Application>Microsoft Office PowerPoint</Application>
  <PresentationFormat>Widescreen</PresentationFormat>
  <Paragraphs>159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 Unicode MS</vt:lpstr>
      <vt:lpstr>等线</vt:lpstr>
      <vt:lpstr>等线 Light</vt:lpstr>
      <vt:lpstr>微软雅黑</vt:lpstr>
      <vt:lpstr>Arial</vt:lpstr>
      <vt:lpstr>Calibri</vt:lpstr>
      <vt:lpstr>Times New Roman</vt:lpstr>
      <vt:lpstr>Wingdings</vt:lpstr>
      <vt:lpstr>Office Theme</vt:lpstr>
      <vt:lpstr>PowerPoint Presentation</vt:lpstr>
      <vt:lpstr>历史记录</vt:lpstr>
      <vt:lpstr>RRO方案概述</vt:lpstr>
      <vt:lpstr>PhaseV Theme</vt:lpstr>
      <vt:lpstr>开发流程</vt:lpstr>
      <vt:lpstr>开发流程</vt:lpstr>
      <vt:lpstr>开发流程</vt:lpstr>
      <vt:lpstr>开发流程</vt:lpstr>
      <vt:lpstr>验证主题包是否有效</vt:lpstr>
      <vt:lpstr>激活和禁用主题包</vt:lpstr>
      <vt:lpstr>带aar包的apk的多主题</vt:lpstr>
      <vt:lpstr>AndroidX中使用RRO</vt:lpstr>
      <vt:lpstr>务必要遵守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Xue, Peng (P.)</dc:creator>
  <cp:lastModifiedBy>Xue, Peng (P.)</cp:lastModifiedBy>
  <cp:revision>106</cp:revision>
  <dcterms:created xsi:type="dcterms:W3CDTF">2020-06-15T11:58:38Z</dcterms:created>
  <dcterms:modified xsi:type="dcterms:W3CDTF">2022-01-10T07:01:56Z</dcterms:modified>
</cp:coreProperties>
</file>