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6" r:id="rId3"/>
    <p:sldId id="356" r:id="rId4"/>
    <p:sldId id="317" r:id="rId5"/>
    <p:sldId id="261" r:id="rId6"/>
    <p:sldId id="263" r:id="rId7"/>
    <p:sldId id="353" r:id="rId8"/>
    <p:sldId id="349" r:id="rId9"/>
    <p:sldId id="354" r:id="rId10"/>
    <p:sldId id="350" r:id="rId11"/>
    <p:sldId id="357" r:id="rId12"/>
    <p:sldId id="355" r:id="rId13"/>
    <p:sldId id="35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45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1D97-8825-42E8-90ED-C2B598F05BA9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16B4-F135-403A-995B-619CADB94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EB0B-A2D6-4F69-AE24-299E617569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3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4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20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9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6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16B4-F135-403A-995B-619CADB949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5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16B4-F135-403A-995B-619CADB949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1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9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2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4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4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0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2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9493" y="12"/>
            <a:ext cx="12206945" cy="6858000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"/>
            <a:ext cx="48739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311191" y="2451099"/>
            <a:ext cx="4056392" cy="45719"/>
            <a:chOff x="310828" y="2464570"/>
            <a:chExt cx="59173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35747" y="2464570"/>
              <a:ext cx="14924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0828" y="2464570"/>
              <a:ext cx="42089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204815" y="2578104"/>
            <a:ext cx="4753594" cy="50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zh-CN" altLang="en-US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延锋伟世通电子科技（上海）有限公司</a:t>
            </a:r>
            <a:endParaRPr lang="en-US" altLang="zh-CN" sz="127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Yanfeng Visteon Electronics</a:t>
            </a:r>
            <a:r>
              <a:rPr lang="zh-CN" altLang="en-US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Technology</a:t>
            </a:r>
            <a:r>
              <a:rPr lang="zh-CN" altLang="en-US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(Shanghai) Co., Ltd.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33105" y="1739901"/>
            <a:ext cx="6050954" cy="608980"/>
          </a:xfrm>
          <a:prstGeom prst="rect">
            <a:avLst/>
          </a:prstGeom>
        </p:spPr>
        <p:txBody>
          <a:bodyPr lIns="86397" tIns="43199" rIns="86397" bIns="43199"/>
          <a:lstStyle>
            <a:lvl1pPr marL="0" indent="0">
              <a:buNone/>
              <a:defRPr sz="3386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4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4" y="260652"/>
            <a:ext cx="2418914" cy="638546"/>
          </a:xfrm>
          <a:prstGeom prst="rect">
            <a:avLst/>
          </a:prstGeom>
        </p:spPr>
      </p:pic>
      <p:pic>
        <p:nvPicPr>
          <p:cNvPr id="11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9493" y="12"/>
            <a:ext cx="12206945" cy="6858000"/>
          </a:xfrm>
          <a:prstGeom prst="rect">
            <a:avLst/>
          </a:prstGeom>
        </p:spPr>
      </p:pic>
      <p:pic>
        <p:nvPicPr>
          <p:cNvPr id="15" name="图片 19" descr="过渡页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"/>
            <a:ext cx="65903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13"/>
          <p:cNvSpPr>
            <a:spLocks noChangeArrowheads="1"/>
          </p:cNvSpPr>
          <p:nvPr userDrawn="1"/>
        </p:nvSpPr>
        <p:spPr bwMode="auto">
          <a:xfrm>
            <a:off x="8915205" y="6553465"/>
            <a:ext cx="3962127" cy="29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70" tIns="45635" rIns="91270" bIns="456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648" eaLnBrk="1" hangingPunct="1">
              <a:lnSpc>
                <a:spcPts val="1598"/>
              </a:lnSpc>
            </a:pPr>
            <a:r>
              <a:rPr lang="en-US" altLang="zh-CN" sz="1376" b="1" dirty="0">
                <a:solidFill>
                  <a:prstClr val="white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Yanfeng Visteon Investment Co., Ltd.</a:t>
            </a:r>
          </a:p>
        </p:txBody>
      </p:sp>
      <p:pic>
        <p:nvPicPr>
          <p:cNvPr id="22" name="图片 1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203" y="260648"/>
            <a:ext cx="993508" cy="6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8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0860" y="256163"/>
            <a:ext cx="6914363" cy="581819"/>
          </a:xfrm>
          <a:prstGeom prst="rect">
            <a:avLst/>
          </a:prstGeom>
        </p:spPr>
        <p:txBody>
          <a:bodyPr lIns="86411" tIns="43205" rIns="86411" bIns="43205"/>
          <a:lstStyle>
            <a:lvl1pPr algn="l">
              <a:defRPr sz="275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0859" y="1137998"/>
            <a:ext cx="11678549" cy="5372187"/>
          </a:xfrm>
          <a:prstGeom prst="rect">
            <a:avLst/>
          </a:prstGeom>
        </p:spPr>
        <p:txBody>
          <a:bodyPr lIns="86411" tIns="43205" rIns="86411" bIns="43205"/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009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729" indent="-285666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799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61" indent="-22853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­"/>
              <a:defRPr sz="158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193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257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3"/>
          <p:cNvCxnSpPr/>
          <p:nvPr userDrawn="1"/>
        </p:nvCxnSpPr>
        <p:spPr>
          <a:xfrm>
            <a:off x="250859" y="908050"/>
            <a:ext cx="1168569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24852" y="6510185"/>
            <a:ext cx="2311701" cy="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1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952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Page </a:t>
            </a:r>
            <a:fld id="{6595F9F5-2627-4162-83AD-5693C1CF3FF4}" type="slidenum">
              <a:rPr kumimoji="0" lang="zh-CN" altLang="zh-CN" sz="952" b="1" i="1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1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zh-CN" sz="952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1" y="192016"/>
            <a:ext cx="763193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5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2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61F28-940E-4CE7-927D-4E520F28E95F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google.cn/devices/architecture/rr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jianshu.com/p/86720746f13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9861" y="1828911"/>
            <a:ext cx="8369602" cy="1676284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PhaseV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多主题方案</a:t>
            </a:r>
            <a:endParaRPr lang="en-US" altLang="zh-CN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            </a:t>
            </a:r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-</a:t>
            </a:r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YFVE-NJTC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538" y="3657584"/>
            <a:ext cx="5315904" cy="1676284"/>
          </a:xfrm>
          <a:prstGeom prst="rect">
            <a:avLst/>
          </a:prstGeom>
        </p:spPr>
        <p:txBody>
          <a:bodyPr vert="horz" lIns="91420" tIns="45711" rIns="91420" bIns="45711" rtlCol="0">
            <a:noAutofit/>
          </a:bodyPr>
          <a:lstStyle>
            <a:lvl1pPr marL="0" indent="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altLang="zh-CN" sz="32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  <a:lvl2pPr marL="701946" indent="-26998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7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79918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altLang="zh-CN" sz="15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11884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943852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375819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785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53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1720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2963" dirty="0">
              <a:latin typeface="+mn-ea"/>
              <a:ea typeface="+mn-ea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57589" y="4114753"/>
            <a:ext cx="5028853" cy="1066726"/>
          </a:xfrm>
          <a:prstGeom prst="rect">
            <a:avLst/>
          </a:prstGeom>
        </p:spPr>
        <p:txBody>
          <a:bodyPr vert="horz" lIns="91420" tIns="45711" rIns="91420" bIns="45711" rtlCol="0">
            <a:noAutofit/>
          </a:bodyPr>
          <a:lstStyle>
            <a:lvl1pPr marL="0" indent="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altLang="zh-CN" sz="32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  <a:lvl2pPr marL="701946" indent="-26998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7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79918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altLang="zh-CN" sz="15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11884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943852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375819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785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53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1720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69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39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激活和禁用主题包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F0"/>
                </a:solidFill>
              </a:rPr>
              <a:t>Settings App</a:t>
            </a:r>
            <a:r>
              <a:rPr lang="zh-CN" altLang="en-US" sz="2400" dirty="0" smtClean="0">
                <a:solidFill>
                  <a:srgbClr val="00B0F0"/>
                </a:solidFill>
              </a:rPr>
              <a:t>会根据用户设置进行激活</a:t>
            </a:r>
            <a:r>
              <a:rPr lang="en-US" altLang="zh-CN" sz="2400" dirty="0" smtClean="0">
                <a:solidFill>
                  <a:srgbClr val="00B0F0"/>
                </a:solidFill>
              </a:rPr>
              <a:t>/</a:t>
            </a:r>
            <a:r>
              <a:rPr lang="zh-CN" altLang="en-US" sz="2400" dirty="0" smtClean="0">
                <a:solidFill>
                  <a:srgbClr val="00B0F0"/>
                </a:solidFill>
              </a:rPr>
              <a:t>禁用主题包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</a:rPr>
              <a:t>      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endParaRPr lang="en-US" altLang="zh-CN" sz="2400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B0F0"/>
                </a:solidFill>
              </a:rPr>
              <a:t>在命令行中模拟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激活该</a:t>
            </a:r>
            <a:r>
              <a:rPr lang="zh-CN" altLang="en-US" dirty="0"/>
              <a:t>主题</a:t>
            </a:r>
            <a:r>
              <a:rPr lang="zh-CN" altLang="en-US" dirty="0" smtClean="0"/>
              <a:t> </a:t>
            </a:r>
            <a:r>
              <a:rPr lang="en-US" altLang="zh-CN" dirty="0"/>
              <a:t>adb shell </a:t>
            </a:r>
            <a:r>
              <a:rPr lang="en-US" altLang="zh-CN" dirty="0" err="1"/>
              <a:t>cmd</a:t>
            </a:r>
            <a:r>
              <a:rPr lang="en-US" altLang="zh-CN" dirty="0"/>
              <a:t> overlay enable </a:t>
            </a:r>
            <a:r>
              <a:rPr lang="en-US" altLang="zh-CN" dirty="0" err="1" smtClean="0"/>
              <a:t>com.yfve.test.overlay.capable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禁用该主题 </a:t>
            </a:r>
            <a:r>
              <a:rPr lang="en-US" altLang="zh-CN" dirty="0"/>
              <a:t>adb shell </a:t>
            </a:r>
            <a:r>
              <a:rPr lang="en-US" altLang="zh-CN" dirty="0" err="1"/>
              <a:t>cmd</a:t>
            </a:r>
            <a:r>
              <a:rPr lang="en-US" altLang="zh-CN" dirty="0"/>
              <a:t> overlay disable </a:t>
            </a:r>
            <a:r>
              <a:rPr lang="en-US" altLang="zh-CN" dirty="0" err="1" smtClean="0"/>
              <a:t>com.yfve.test.overlay.capable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查看资源是否被替换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0" y="1889090"/>
            <a:ext cx="5552052" cy="19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带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包的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的多主题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有些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，需要多方协作开发，有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包的多主题需求。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中增加了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多主题的部分。</a:t>
            </a:r>
            <a:endParaRPr lang="en-US" altLang="zh-CN" dirty="0" smtClean="0"/>
          </a:p>
          <a:p>
            <a:r>
              <a:rPr lang="zh-CN" altLang="en-US" dirty="0" smtClean="0"/>
              <a:t>主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app </a:t>
            </a:r>
            <a:r>
              <a:rPr lang="zh-CN" altLang="en-US" dirty="0" smtClean="0"/>
              <a:t>中集成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包，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中集成资源</a:t>
            </a:r>
            <a:r>
              <a:rPr lang="en-US" altLang="zh-CN" dirty="0" err="1" smtClean="0"/>
              <a:t>aar</a:t>
            </a:r>
            <a:r>
              <a:rPr lang="zh-CN" altLang="en-US" dirty="0" smtClean="0"/>
              <a:t>。具体请参见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65" y="1646813"/>
            <a:ext cx="4057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AndroidX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RRO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001678"/>
            <a:ext cx="1074345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如果使用</a:t>
            </a:r>
            <a:r>
              <a:rPr lang="en-US" altLang="zh-CN" dirty="0" err="1" smtClean="0"/>
              <a:t>androidx.appcompat.app.AppCompatActivity</a:t>
            </a:r>
            <a:r>
              <a:rPr lang="zh-CN" altLang="en-US" dirty="0" smtClean="0"/>
              <a:t>，则务必注意：</a:t>
            </a:r>
            <a:r>
              <a:rPr lang="en-US" altLang="zh-CN" dirty="0" smtClean="0"/>
              <a:t>RRO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AndroidX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theme</a:t>
            </a:r>
            <a:r>
              <a:rPr lang="zh-CN" altLang="en-US" dirty="0" smtClean="0"/>
              <a:t>标签替换。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需要在主题包的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文件中将</a:t>
            </a:r>
            <a:r>
              <a:rPr lang="en-US" altLang="zh-CN" dirty="0" smtClean="0"/>
              <a:t>dependencies </a:t>
            </a:r>
            <a:r>
              <a:rPr lang="zh-CN" altLang="en-US" dirty="0" smtClean="0"/>
              <a:t>标签删除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需要在主题</a:t>
            </a:r>
            <a:r>
              <a:rPr lang="zh-CN" altLang="en-US" dirty="0" smtClean="0"/>
              <a:t>包</a:t>
            </a:r>
            <a:r>
              <a:rPr lang="zh-CN" altLang="en-US" dirty="0"/>
              <a:t>中</a:t>
            </a:r>
            <a:r>
              <a:rPr lang="zh-CN" altLang="en-US" dirty="0" smtClean="0"/>
              <a:t>删除 </a:t>
            </a:r>
            <a:r>
              <a:rPr lang="en-US" altLang="zh-CN" dirty="0" smtClean="0"/>
              <a:t>themes.xml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3" y="3637303"/>
            <a:ext cx="5972175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255" y="3914513"/>
            <a:ext cx="29241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务必</a:t>
            </a:r>
            <a:r>
              <a:rPr lang="zh-CN" altLang="en-US" dirty="0"/>
              <a:t>要</a:t>
            </a:r>
            <a:r>
              <a:rPr lang="zh-CN" altLang="en-US" dirty="0" smtClean="0"/>
              <a:t>遵守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0" y="1551365"/>
            <a:ext cx="107434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各主题包名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以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“overlay+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主题</a:t>
            </a:r>
            <a:r>
              <a:rPr lang="zh-CN" altLang="en-US" sz="2400" b="1" dirty="0">
                <a:solidFill>
                  <a:srgbClr val="FF0000"/>
                </a:solidFill>
                <a:latin typeface="Calibri"/>
                <a:ea typeface="微软雅黑"/>
              </a:rPr>
              <a:t>名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小写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”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结尾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，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settings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需要根据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该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部分进行多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切换</a:t>
            </a: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lvl="1"/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      ex:  </a:t>
            </a:r>
            <a:r>
              <a:rPr lang="zh-CN" altLang="en-US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***</a:t>
            </a:r>
            <a:r>
              <a:rPr lang="en-US" altLang="zh-CN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.</a:t>
            </a:r>
            <a:r>
              <a:rPr lang="en-US" altLang="zh-CN" sz="2400" b="1" dirty="0" err="1" smtClean="0">
                <a:solidFill>
                  <a:srgbClr val="6E6E6E"/>
                </a:solidFill>
                <a:latin typeface="Calibri"/>
                <a:ea typeface="微软雅黑"/>
              </a:rPr>
              <a:t>overlay.zen</a:t>
            </a:r>
            <a:r>
              <a:rPr lang="en-US" altLang="zh-CN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; ***.</a:t>
            </a:r>
            <a:r>
              <a:rPr lang="en-US" altLang="zh-CN" sz="2400" b="1" dirty="0" err="1" smtClean="0">
                <a:solidFill>
                  <a:srgbClr val="6E6E6E"/>
                </a:solidFill>
                <a:latin typeface="Calibri"/>
                <a:ea typeface="微软雅黑"/>
              </a:rPr>
              <a:t>overlay.capable</a:t>
            </a:r>
            <a:r>
              <a:rPr lang="en-US" altLang="zh-CN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   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等</a:t>
            </a: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en-US" altLang="zh-CN" dirty="0" err="1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，需放置于</a:t>
            </a:r>
            <a:r>
              <a:rPr lang="en-US" altLang="zh-CN" dirty="0">
                <a:solidFill>
                  <a:srgbClr val="6E6E6E"/>
                </a:solidFill>
                <a:latin typeface="Calibri"/>
                <a:ea typeface="微软雅黑"/>
              </a:rPr>
              <a:t>/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vendor/overlay/ 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目录下</a:t>
            </a:r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en-US" altLang="zh-CN" dirty="0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和主</a:t>
            </a:r>
            <a:r>
              <a:rPr lang="en-US" altLang="zh-CN" dirty="0" err="1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的签名需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一致</a:t>
            </a: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en-US" altLang="zh-CN" dirty="0" err="1" smtClean="0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不要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配置 </a:t>
            </a:r>
            <a:r>
              <a:rPr lang="zh-CN" altLang="zh-CN" dirty="0">
                <a:solidFill>
                  <a:srgbClr val="6E6E6E"/>
                </a:solidFill>
                <a:latin typeface="Calibri"/>
                <a:ea typeface="微软雅黑"/>
              </a:rPr>
              <a:t>android:sharedUserId="android.uid.system</a:t>
            </a:r>
            <a:r>
              <a:rPr lang="zh-CN" altLang="zh-CN" dirty="0">
                <a:solidFill>
                  <a:srgbClr val="6E6E6E"/>
                </a:solidFill>
                <a:latin typeface="Calibri"/>
                <a:ea typeface="微软雅黑"/>
              </a:rPr>
              <a:t>"</a:t>
            </a:r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7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59" y="242277"/>
            <a:ext cx="6914363" cy="5817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历史记录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65655"/>
              </p:ext>
            </p:extLst>
          </p:nvPr>
        </p:nvGraphicFramePr>
        <p:xfrm>
          <a:off x="436266" y="1725142"/>
          <a:ext cx="11011167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09">
                  <a:extLst>
                    <a:ext uri="{9D8B030D-6E8A-4147-A177-3AD203B41FA5}">
                      <a16:colId xmlns:a16="http://schemas.microsoft.com/office/drawing/2014/main" val="2716937886"/>
                    </a:ext>
                  </a:extLst>
                </a:gridCol>
                <a:gridCol w="3617406">
                  <a:extLst>
                    <a:ext uri="{9D8B030D-6E8A-4147-A177-3AD203B41FA5}">
                      <a16:colId xmlns:a16="http://schemas.microsoft.com/office/drawing/2014/main" val="455874593"/>
                    </a:ext>
                  </a:extLst>
                </a:gridCol>
                <a:gridCol w="3563489">
                  <a:extLst>
                    <a:ext uri="{9D8B030D-6E8A-4147-A177-3AD203B41FA5}">
                      <a16:colId xmlns:a16="http://schemas.microsoft.com/office/drawing/2014/main" val="2969356501"/>
                    </a:ext>
                  </a:extLst>
                </a:gridCol>
                <a:gridCol w="2361363">
                  <a:extLst>
                    <a:ext uri="{9D8B030D-6E8A-4147-A177-3AD203B41FA5}">
                      <a16:colId xmlns:a16="http://schemas.microsoft.com/office/drawing/2014/main" val="2915677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3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V0.1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2020/12/12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YFVE(pxue3@yfve.com.cn)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初始版本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9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V0.2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2020/1/10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YFVE(pxue3@yfve.com.cn)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增加</a:t>
                      </a:r>
                      <a:r>
                        <a:rPr lang="en-US" altLang="zh-CN" dirty="0" smtClean="0"/>
                        <a:t>AAR</a:t>
                      </a:r>
                      <a:r>
                        <a:rPr lang="zh-CN" altLang="en-US" dirty="0" smtClean="0"/>
                        <a:t>包多主题方式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99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V0.3</a:t>
                      </a:r>
                      <a:endParaRPr lang="zh-CN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2020/2/23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YFVE(pxue3@yfve.com.cn)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删除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sharedUserId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配置，增加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切换主题界面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3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51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0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4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59" y="242277"/>
            <a:ext cx="6914363" cy="5817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RRO</a:t>
            </a:r>
            <a:r>
              <a:rPr lang="zh-CN" altLang="en-US" dirty="0" smtClean="0"/>
              <a:t>方案概述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7362" y="4150750"/>
            <a:ext cx="9864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u="sng" kern="100" dirty="0" smtClean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u="sng" kern="1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://source.android.google.cn/devices/architecture/rros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https://www.jianshu.com/p/86720746f135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589" y="1536921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kern="100" dirty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RRO</a:t>
            </a:r>
            <a:endParaRPr lang="zh-CN" altLang="en-US" sz="2400" b="1" kern="100" dirty="0">
              <a:solidFill>
                <a:srgbClr val="00B0F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7362" y="2096000"/>
            <a:ext cx="981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PhaseV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RRO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24292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runtime resource overlay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）的方式来进行系统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的多主题开发</a:t>
            </a: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RRO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生支持的资源替换方案。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89" y="3578411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参考链接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PhaseV</a:t>
            </a:r>
            <a:r>
              <a:rPr lang="en-US" altLang="zh-CN" dirty="0" smtClean="0"/>
              <a:t> Theme</a:t>
            </a:r>
            <a:endParaRPr lang="en-US" dirty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709448" y="1518093"/>
            <a:ext cx="43412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kern="100" dirty="0" err="1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PhaseV</a:t>
            </a:r>
            <a:r>
              <a:rPr lang="en-US" altLang="zh-CN" sz="2400" b="1" kern="100" dirty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计划支持五套主题。</a:t>
            </a:r>
            <a:endParaRPr lang="en-US" altLang="zh-CN" sz="2400" b="1" kern="100" dirty="0">
              <a:solidFill>
                <a:srgbClr val="00B0F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100" dirty="0" smtClean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具体内容参见</a:t>
            </a: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Ford OneDrive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33630"/>
              </p:ext>
            </p:extLst>
          </p:nvPr>
        </p:nvGraphicFramePr>
        <p:xfrm>
          <a:off x="1324534" y="2788041"/>
          <a:ext cx="6734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04">
                  <a:extLst>
                    <a:ext uri="{9D8B030D-6E8A-4147-A177-3AD203B41FA5}">
                      <a16:colId xmlns:a16="http://schemas.microsoft.com/office/drawing/2014/main" val="1687610513"/>
                    </a:ext>
                  </a:extLst>
                </a:gridCol>
                <a:gridCol w="4933740">
                  <a:extLst>
                    <a:ext uri="{9D8B030D-6E8A-4147-A177-3AD203B41FA5}">
                      <a16:colId xmlns:a16="http://schemas.microsoft.com/office/drawing/2014/main" val="1904542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主题名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5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默认主题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Zen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8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Capable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Sport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0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Constellation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 smtClean="0"/>
                        <a:t>Ford</a:t>
                      </a:r>
                      <a:r>
                        <a:rPr lang="zh-CN" altLang="en-US" dirty="0" smtClean="0"/>
                        <a:t>计划</a:t>
                      </a:r>
                      <a:r>
                        <a:rPr lang="zh-CN" altLang="en-US" dirty="0" smtClean="0"/>
                        <a:t>中，尚未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8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250860" y="1131451"/>
            <a:ext cx="1074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举例：开发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Test app 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的多主题，需要如下五个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App</a:t>
            </a:r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03058"/>
              </p:ext>
            </p:extLst>
          </p:nvPr>
        </p:nvGraphicFramePr>
        <p:xfrm>
          <a:off x="570907" y="2128525"/>
          <a:ext cx="1101116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09">
                  <a:extLst>
                    <a:ext uri="{9D8B030D-6E8A-4147-A177-3AD203B41FA5}">
                      <a16:colId xmlns:a16="http://schemas.microsoft.com/office/drawing/2014/main" val="1687610513"/>
                    </a:ext>
                  </a:extLst>
                </a:gridCol>
                <a:gridCol w="3617406">
                  <a:extLst>
                    <a:ext uri="{9D8B030D-6E8A-4147-A177-3AD203B41FA5}">
                      <a16:colId xmlns:a16="http://schemas.microsoft.com/office/drawing/2014/main" val="1904542117"/>
                    </a:ext>
                  </a:extLst>
                </a:gridCol>
                <a:gridCol w="3563489">
                  <a:extLst>
                    <a:ext uri="{9D8B030D-6E8A-4147-A177-3AD203B41FA5}">
                      <a16:colId xmlns:a16="http://schemas.microsoft.com/office/drawing/2014/main" val="1563847166"/>
                    </a:ext>
                  </a:extLst>
                </a:gridCol>
                <a:gridCol w="2361363">
                  <a:extLst>
                    <a:ext uri="{9D8B030D-6E8A-4147-A177-3AD203B41FA5}">
                      <a16:colId xmlns:a16="http://schemas.microsoft.com/office/drawing/2014/main" val="956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打包位置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Apk</a:t>
                      </a:r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5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/system/app/Test/</a:t>
                      </a:r>
                      <a:r>
                        <a:rPr lang="en-US" altLang="zh-CN" dirty="0" err="1" smtClean="0"/>
                        <a:t>Test.apk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逻辑代码</a:t>
                      </a:r>
                      <a:r>
                        <a:rPr lang="en-US" altLang="zh-CN" dirty="0" smtClean="0"/>
                        <a:t>+Default</a:t>
                      </a:r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TestThemeZen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com.yfve.test.overlay.zen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smtClean="0"/>
                        <a:t>vendor/overlay/</a:t>
                      </a:r>
                      <a:r>
                        <a:rPr lang="en-US" altLang="zh-CN" dirty="0" err="1" smtClean="0"/>
                        <a:t>TestThemeZen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TestThemeZen.apk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Zen</a:t>
                      </a:r>
                      <a:r>
                        <a:rPr lang="zh-CN" altLang="en-US" dirty="0" smtClean="0"/>
                        <a:t>主题资源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8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TestThemeCapable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com.yfve.test.overlay.capable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smtClean="0"/>
                        <a:t>vendor/overlay/</a:t>
                      </a:r>
                      <a:r>
                        <a:rPr lang="en-US" altLang="zh-CN" dirty="0" err="1" smtClean="0"/>
                        <a:t>TestThemeCapable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TestThemeCapable.apk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Capable</a:t>
                      </a:r>
                      <a:r>
                        <a:rPr lang="zh-CN" altLang="en-US" dirty="0" smtClean="0"/>
                        <a:t>主题资源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TestThemeSport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com.yfve.test.overlay.sport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smtClean="0"/>
                        <a:t>vendor/overlay/</a:t>
                      </a:r>
                      <a:r>
                        <a:rPr lang="en-US" altLang="zh-CN" dirty="0" err="1" smtClean="0"/>
                        <a:t>TestThemeSport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TestThemeSport.apk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Sport</a:t>
                      </a:r>
                      <a:r>
                        <a:rPr lang="zh-CN" altLang="en-US" dirty="0" smtClean="0"/>
                        <a:t>主题资源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0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TestThemeConstellation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com.yfve.test.overlay.constellation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smtClean="0"/>
                        <a:t>vendor/overlay/</a:t>
                      </a:r>
                      <a:r>
                        <a:rPr lang="en-US" altLang="zh-CN" dirty="0" err="1" smtClean="0"/>
                        <a:t>TestThemeConstellation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TestThemeConstellation.apk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Constellation</a:t>
                      </a:r>
                      <a:r>
                        <a:rPr lang="zh-CN" altLang="en-US" dirty="0" smtClean="0"/>
                        <a:t>主题资源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5839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下面以</a:t>
            </a:r>
            <a:r>
              <a:rPr lang="en-US" altLang="zh-CN" dirty="0" smtClean="0"/>
              <a:t>Test App</a:t>
            </a:r>
            <a:r>
              <a:rPr lang="zh-CN" altLang="en-US" dirty="0" smtClean="0"/>
              <a:t>为例，介绍多主题的开发流程。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Demo </a:t>
            </a:r>
            <a:r>
              <a:rPr lang="zh-CN" altLang="en-US" dirty="0" smtClean="0"/>
              <a:t>代码见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github.ford.com/China-IVI/China-CDC/tree/master/04_Release/YFVE%20API/Multi%20Theme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50" y="1820262"/>
            <a:ext cx="3753846" cy="37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AndroidStudio</a:t>
            </a:r>
            <a:r>
              <a:rPr lang="zh-CN" altLang="en-US" dirty="0" smtClean="0"/>
              <a:t>中新建工程或者</a:t>
            </a:r>
            <a:r>
              <a:rPr lang="en-US" altLang="zh-CN" dirty="0" smtClean="0"/>
              <a:t>Module </a:t>
            </a:r>
            <a:r>
              <a:rPr lang="en-US" altLang="zh-CN" dirty="0" err="1" smtClean="0"/>
              <a:t>TestThemeCapable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 </a:t>
            </a:r>
            <a:r>
              <a:rPr lang="zh-CN" altLang="en-US" dirty="0" smtClean="0"/>
              <a:t>配置签名，与主工程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完全一致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 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AndroidManifest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sz="1600" dirty="0" smtClean="0"/>
              <a:t>application</a:t>
            </a:r>
            <a:r>
              <a:rPr lang="zh-CN" altLang="en-US" sz="1600" dirty="0" smtClean="0"/>
              <a:t>子节点配置 为 </a:t>
            </a:r>
            <a:r>
              <a:rPr lang="en-US" altLang="zh-CN" sz="1600" dirty="0" err="1" smtClean="0"/>
              <a:t>hasCode</a:t>
            </a:r>
            <a:r>
              <a:rPr lang="en-US" altLang="zh-CN" sz="1600" dirty="0" smtClean="0"/>
              <a:t> = “false”</a:t>
            </a:r>
          </a:p>
          <a:p>
            <a:pPr lvl="1"/>
            <a:r>
              <a:rPr lang="zh-CN" altLang="en-US" sz="1600" dirty="0" smtClean="0"/>
              <a:t>需注意添加 </a:t>
            </a:r>
            <a:r>
              <a:rPr lang="en-US" altLang="zh-CN" sz="1600" dirty="0" smtClean="0"/>
              <a:t>overlay</a:t>
            </a:r>
            <a:r>
              <a:rPr lang="zh-CN" altLang="en-US" sz="1600" dirty="0" smtClean="0"/>
              <a:t>标签中配置覆盖主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，并且 </a:t>
            </a:r>
            <a:r>
              <a:rPr lang="en-US" altLang="zh-CN" sz="1600" dirty="0" err="1" smtClean="0"/>
              <a:t>isStatic</a:t>
            </a:r>
            <a:r>
              <a:rPr lang="zh-CN" altLang="en-US" sz="1600" dirty="0" smtClean="0"/>
              <a:t>配置为</a:t>
            </a:r>
            <a:r>
              <a:rPr lang="en-US" altLang="zh-CN" sz="1600" dirty="0" smtClean="0"/>
              <a:t>false</a:t>
            </a:r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23" y="3782974"/>
            <a:ext cx="5753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4  </a:t>
            </a:r>
            <a:r>
              <a:rPr lang="zh-CN" altLang="en-US" dirty="0" smtClean="0"/>
              <a:t>删除无用的文件，诸如</a:t>
            </a:r>
            <a:r>
              <a:rPr lang="en-US" altLang="zh-CN" dirty="0" smtClean="0"/>
              <a:t>themes.xml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5  </a:t>
            </a:r>
            <a:r>
              <a:rPr lang="zh-CN" altLang="en-US" dirty="0" smtClean="0"/>
              <a:t>编译生成 </a:t>
            </a:r>
            <a:r>
              <a:rPr lang="en-US" altLang="zh-CN" dirty="0" err="1" smtClean="0"/>
              <a:t>apk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6 </a:t>
            </a:r>
            <a:r>
              <a:rPr lang="zh-CN" altLang="en-US" dirty="0" smtClean="0"/>
              <a:t>将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/vendor/overlay/</a:t>
            </a:r>
            <a:r>
              <a:rPr lang="en-US" altLang="zh-CN" dirty="0" err="1" smtClean="0"/>
              <a:t>TestThemeCapable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TestThemeCapable.apk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7 </a:t>
            </a:r>
            <a:r>
              <a:rPr lang="zh-CN" altLang="en-US" dirty="0" smtClean="0"/>
              <a:t>重启设备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循环以上步骤，添加其他主题应用 </a:t>
            </a:r>
            <a:endParaRPr lang="en-US" altLang="zh-CN" b="1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验证主题包是否有效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001678"/>
            <a:ext cx="107434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如何确认配置</a:t>
            </a:r>
            <a:r>
              <a:rPr lang="en-US" altLang="zh-CN" dirty="0" smtClean="0"/>
              <a:t>overlay 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生效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确保 主题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已安装成功  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中执行 </a:t>
            </a:r>
            <a:r>
              <a:rPr lang="en-US" altLang="zh-CN" dirty="0" smtClean="0"/>
              <a:t>pm path </a:t>
            </a:r>
            <a:r>
              <a:rPr lang="en-US" altLang="zh-CN" dirty="0" err="1" smtClean="0"/>
              <a:t>com.yfve.test.overlay.capable</a:t>
            </a:r>
            <a:r>
              <a:rPr lang="zh-CN" altLang="en-US" dirty="0" smtClean="0"/>
              <a:t>，确保正确路径输出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确保主题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被</a:t>
            </a:r>
            <a:r>
              <a:rPr lang="en-US" altLang="zh-CN" dirty="0" smtClean="0"/>
              <a:t>overlay </a:t>
            </a:r>
            <a:r>
              <a:rPr lang="zh-CN" altLang="en-US" dirty="0" smtClean="0"/>
              <a:t>服务正确获取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中执行 </a:t>
            </a:r>
            <a:r>
              <a:rPr lang="en-US" altLang="zh-CN" dirty="0" err="1" smtClean="0"/>
              <a:t>dumpsys</a:t>
            </a:r>
            <a:r>
              <a:rPr lang="en-US" altLang="zh-CN" dirty="0" smtClean="0"/>
              <a:t> overlay</a:t>
            </a:r>
            <a:r>
              <a:rPr lang="zh-CN" altLang="en-US" dirty="0" smtClean="0"/>
              <a:t>，查看对应资源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的相关信息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63" y="2299240"/>
            <a:ext cx="5712387" cy="47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65" y="3552569"/>
            <a:ext cx="5571498" cy="32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7318</TotalTime>
  <Words>584</Words>
  <Application>Microsoft Office PowerPoint</Application>
  <PresentationFormat>Widescreen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Theme</vt:lpstr>
      <vt:lpstr>PowerPoint Presentation</vt:lpstr>
      <vt:lpstr>历史记录</vt:lpstr>
      <vt:lpstr>RRO方案概述</vt:lpstr>
      <vt:lpstr>PhaseV Theme</vt:lpstr>
      <vt:lpstr>开发流程</vt:lpstr>
      <vt:lpstr>开发流程</vt:lpstr>
      <vt:lpstr>开发流程</vt:lpstr>
      <vt:lpstr>开发流程</vt:lpstr>
      <vt:lpstr>验证主题包是否有效</vt:lpstr>
      <vt:lpstr>激活和禁用主题包</vt:lpstr>
      <vt:lpstr>带aar包的apk的多主题</vt:lpstr>
      <vt:lpstr>AndroidX中使用RRO</vt:lpstr>
      <vt:lpstr>务必要遵守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Xue, Peng (P.)</dc:creator>
  <cp:lastModifiedBy>Xue, Peng (P.)</cp:lastModifiedBy>
  <cp:revision>113</cp:revision>
  <dcterms:created xsi:type="dcterms:W3CDTF">2020-06-15T11:58:38Z</dcterms:created>
  <dcterms:modified xsi:type="dcterms:W3CDTF">2022-02-23T10:13:48Z</dcterms:modified>
</cp:coreProperties>
</file>