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3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1" y="144698"/>
            <a:ext cx="5638798" cy="370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492" y="3733800"/>
            <a:ext cx="9753600" cy="127635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57801"/>
            <a:ext cx="8534400" cy="835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EAE8-937F-4F39-B22E-EA52CA93C76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5DE0-0014-43C8-B17A-7CDB4825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EAE8-937F-4F39-B22E-EA52CA93C76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5DE0-0014-43C8-B17A-7CDB4825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6601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601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EAE8-937F-4F39-B22E-EA52CA93C76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5DE0-0014-43C8-B17A-7CDB4825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EAE8-937F-4F39-B22E-EA52CA93C76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5DE0-0014-43C8-B17A-7CDB4825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24" y="148864"/>
            <a:ext cx="1172151" cy="7689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520517" cy="491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615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EAE8-937F-4F39-B22E-EA52CA93C76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4842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333333"/>
                </a:solidFill>
              </a:defRPr>
            </a:lvl1pPr>
          </a:lstStyle>
          <a:p>
            <a:fld id="{E97B5DE0-0014-43C8-B17A-7CDB4825C1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9049" y="69013"/>
            <a:ext cx="193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Confidential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10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33333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33333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33333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33333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33333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71EFE4-B792-469A-BC15-8CE19909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DTE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8EE25-6B81-40D8-9320-9B6A48B93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73739"/>
            <a:ext cx="6395207" cy="52230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DTE strives to deliver an accurate range estimate based on the battery energy and the learned driving behavior.</a:t>
            </a:r>
          </a:p>
          <a:p>
            <a:pPr lvl="1"/>
            <a:r>
              <a:rPr lang="en-US" dirty="0"/>
              <a:t>CEDTE will improve upon this goal by incorporating current weather conditions, traffic, and route input (if available).</a:t>
            </a:r>
          </a:p>
          <a:p>
            <a:r>
              <a:rPr lang="en-US" dirty="0"/>
              <a:t>Customers are sensitive to DTE step changes, 1:1 ratios between miles driven and miles lost, and consistency over key cycles. </a:t>
            </a:r>
          </a:p>
          <a:p>
            <a:r>
              <a:rPr lang="en-US" dirty="0"/>
              <a:t>Battery Energy impacted by Life &amp; Temp. 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10231A-EB0A-43A2-A221-1F5FEC098E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64126" y="1422261"/>
                <a:ext cx="432606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𝐷𝑇𝐸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𝐸𝑛𝑒𝑟𝑔𝑦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𝐸𝑓𝑓𝑖𝑐𝑖𝑒𝑛𝑐𝑦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10231A-EB0A-43A2-A221-1F5FEC098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64126" y="1422261"/>
                <a:ext cx="4326066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4DEC4-6A0B-4DA3-870B-2653FA71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4DF5C-8547-458F-9EB5-D4C49C49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Electrified Powertrain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61B0-AC50-4572-9D12-E8904B58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E4FA-7F79-4F2A-8D81-7B40E79405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F85C-E7E5-4342-80F7-E267B57B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DTE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7063-606D-4F83-AC60-9C7B38A6D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66019"/>
            <a:ext cx="7199376" cy="51890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does it reset?</a:t>
            </a:r>
          </a:p>
          <a:p>
            <a:pPr lvl="1"/>
            <a:r>
              <a:rPr lang="en-US" dirty="0"/>
              <a:t>Settings </a:t>
            </a:r>
            <a:r>
              <a:rPr lang="en-US" dirty="0">
                <a:sym typeface="Wingdings" panose="05000000000000000000" pitchFamily="2" charset="2"/>
              </a:rPr>
              <a:t> Vehicle  EV Driving History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 automatically triggered by 12V reset.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Note: a Trip Reset in the Trip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 will NOT reset the DTE.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does it reset?   The learned efficiency.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will set the learned efficiency used in the DTE equation to a calculated value.</a:t>
            </a:r>
          </a:p>
          <a:p>
            <a:pPr marL="457200" lvl="1" indent="0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calculated value is based on two calibrations: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   battery size and label range.</a:t>
            </a:r>
          </a:p>
          <a:p>
            <a:pPr marL="457200" lvl="1" indent="0">
              <a:buNone/>
            </a:pPr>
            <a:endParaRPr lang="en-US" sz="2900" dirty="0">
              <a:sym typeface="Wingdings" panose="05000000000000000000" pitchFamily="2" charset="2"/>
            </a:endParaRPr>
          </a:p>
          <a:p>
            <a:r>
              <a:rPr lang="en-US" sz="2900" dirty="0"/>
              <a:t>Label DTE example</a:t>
            </a:r>
          </a:p>
          <a:p>
            <a:pPr lvl="1"/>
            <a:r>
              <a:rPr lang="en-US" sz="2000" dirty="0"/>
              <a:t>4P AWD label DTE </a:t>
            </a:r>
            <a:r>
              <a:rPr lang="en-US" sz="2000" b="1" dirty="0"/>
              <a:t>270</a:t>
            </a:r>
            <a:r>
              <a:rPr lang="en-US" sz="2000" dirty="0"/>
              <a:t> Miles based on 88300Wh/434.5 km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203.2 </a:t>
            </a:r>
            <a:r>
              <a:rPr lang="en-US" sz="2000" dirty="0" err="1"/>
              <a:t>Wh</a:t>
            </a:r>
            <a:r>
              <a:rPr lang="en-US" sz="2000" dirty="0"/>
              <a:t>/km</a:t>
            </a:r>
          </a:p>
          <a:p>
            <a:pPr lvl="1"/>
            <a:r>
              <a:rPr lang="en-US" sz="2000" dirty="0"/>
              <a:t>4P RWD label DTE </a:t>
            </a:r>
            <a:r>
              <a:rPr lang="en-US" sz="2000" b="1" dirty="0"/>
              <a:t>300</a:t>
            </a:r>
            <a:r>
              <a:rPr lang="en-US" sz="2000" dirty="0"/>
              <a:t> Miles based on 88300Wh/482.8 km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182.9 </a:t>
            </a:r>
            <a:r>
              <a:rPr lang="en-US" sz="2000" dirty="0" err="1"/>
              <a:t>Wh</a:t>
            </a:r>
            <a:r>
              <a:rPr lang="en-US" sz="2000" dirty="0"/>
              <a:t>/km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9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happens if the battery energy available changes?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Since the reset is to specific efficiency, a difference in energy results in a different DTE, even at 100% </a:t>
            </a:r>
            <a:r>
              <a:rPr lang="en-US" dirty="0" err="1">
                <a:sym typeface="Wingdings" panose="05000000000000000000" pitchFamily="2" charset="2"/>
              </a:rPr>
              <a:t>SoC.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Aging batteries or cold climates can cause the DTE after reset to change.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>
                <a:extLst>
                  <a:ext uri="{FF2B5EF4-FFF2-40B4-BE49-F238E27FC236}">
                    <a16:creationId xmlns:a16="http://schemas.microsoft.com/office/drawing/2014/main" id="{33B4459C-3A12-4EE7-877D-D5950C09EE4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07200" y="2733388"/>
                <a:ext cx="5384800" cy="289420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𝐷𝑇𝐸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𝐸𝑛𝑒𝑟𝑔𝑦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𝐸𝑓𝑓𝑖𝑐𝑖𝑒𝑛𝑐𝑦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𝑊h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Content Placeholder 6">
                <a:extLst>
                  <a:ext uri="{FF2B5EF4-FFF2-40B4-BE49-F238E27FC236}">
                    <a16:creationId xmlns:a16="http://schemas.microsoft.com/office/drawing/2014/main" id="{33B4459C-3A12-4EE7-877D-D5950C09E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07200" y="2733388"/>
                <a:ext cx="5384800" cy="2894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108E-4EEF-4F4F-8E19-B12B5FFB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1F9B3-BCAA-49EB-959B-ADB27CC4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Electrified Powertrain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FEC11-E13F-4E02-B794-B32A377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E4FA-7F79-4F2A-8D81-7B40E79405F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B1207-3BFA-4E6A-BFEB-43EDC4C5F25C}"/>
              </a:ext>
            </a:extLst>
          </p:cNvPr>
          <p:cNvGrpSpPr/>
          <p:nvPr/>
        </p:nvGrpSpPr>
        <p:grpSpPr>
          <a:xfrm>
            <a:off x="8573361" y="940885"/>
            <a:ext cx="2284565" cy="2488115"/>
            <a:chOff x="7358463" y="1417978"/>
            <a:chExt cx="3214042" cy="4285390"/>
          </a:xfrm>
        </p:grpSpPr>
        <p:pic>
          <p:nvPicPr>
            <p:cNvPr id="6" name="Content Placeholder 7">
              <a:extLst>
                <a:ext uri="{FF2B5EF4-FFF2-40B4-BE49-F238E27FC236}">
                  <a16:creationId xmlns:a16="http://schemas.microsoft.com/office/drawing/2014/main" id="{BCC8C1A7-C0AC-4733-B0C8-6CA1B6448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463" y="1417978"/>
              <a:ext cx="3214042" cy="428539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25E552-D996-405A-8698-46514FE230B6}"/>
                </a:ext>
              </a:extLst>
            </p:cNvPr>
            <p:cNvSpPr/>
            <p:nvPr/>
          </p:nvSpPr>
          <p:spPr>
            <a:xfrm>
              <a:off x="7792246" y="4505284"/>
              <a:ext cx="2337871" cy="456804"/>
            </a:xfrm>
            <a:prstGeom prst="ellipse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251195-DC87-4ED0-8E12-C344FEE7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68" y="1125184"/>
            <a:ext cx="5645385" cy="4395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434A4-8390-45EA-B3A1-4168BDA7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0430"/>
      </p:ext>
    </p:extLst>
  </p:cSld>
  <p:clrMapOvr>
    <a:masterClrMapping/>
  </p:clrMapOvr>
</p:sld>
</file>

<file path=ppt/theme/theme1.xml><?xml version="1.0" encoding="utf-8"?>
<a:theme xmlns:a="http://schemas.openxmlformats.org/drawingml/2006/main" name="FordEPE">
  <a:themeElements>
    <a:clrScheme name="EPE">
      <a:dk1>
        <a:srgbClr val="292929"/>
      </a:dk1>
      <a:lt1>
        <a:sysClr val="window" lastClr="FFFFFF"/>
      </a:lt1>
      <a:dk2>
        <a:srgbClr val="11175E"/>
      </a:dk2>
      <a:lt2>
        <a:srgbClr val="FFFFFF"/>
      </a:lt2>
      <a:accent1>
        <a:srgbClr val="0000FF"/>
      </a:accent1>
      <a:accent2>
        <a:srgbClr val="FF0000"/>
      </a:accent2>
      <a:accent3>
        <a:srgbClr val="00FF00"/>
      </a:accent3>
      <a:accent4>
        <a:srgbClr val="FFFF00"/>
      </a:accent4>
      <a:accent5>
        <a:srgbClr val="00FFFF"/>
      </a:accent5>
      <a:accent6>
        <a:srgbClr val="80008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dEPE" id="{FC8A20EA-003C-4E36-90F3-C29691B9ED03}" vid="{84DAA7FE-21AE-4F3D-AA37-45DF25CE86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FordEPE</Template>
  <TotalTime>2</TotalTime>
  <Words>251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FordEPE</vt:lpstr>
      <vt:lpstr>DTE Goals</vt:lpstr>
      <vt:lpstr>Base DTE Reset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DTE Goals</dc:title>
  <dc:creator>Hunt, Ryan (R.P.)</dc:creator>
  <cp:lastModifiedBy>Hunt, Ryan (R.P.)</cp:lastModifiedBy>
  <cp:revision>1</cp:revision>
  <dcterms:created xsi:type="dcterms:W3CDTF">2020-12-04T14:56:29Z</dcterms:created>
  <dcterms:modified xsi:type="dcterms:W3CDTF">2020-12-04T14:59:18Z</dcterms:modified>
</cp:coreProperties>
</file>