
<file path=[Content_Types].xml><?xml version="1.0" encoding="utf-8"?>
<Types xmlns="http://schemas.openxmlformats.org/package/2006/content-types">
  <Default Extension="vml" ContentType="application/vnd.openxmlformats-officedocument.vmlDrawing"/>
  <Default Extension="xlsx" ContentType="application/vnd.openxmlformats-officedocument.spreadsheetml.shee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747" r:id="rId3"/>
    <p:sldId id="895" r:id="rId4"/>
    <p:sldId id="931" r:id="rId6"/>
    <p:sldId id="970" r:id="rId7"/>
    <p:sldId id="932" r:id="rId8"/>
    <p:sldId id="971" r:id="rId9"/>
    <p:sldId id="956" r:id="rId10"/>
    <p:sldId id="981" r:id="rId11"/>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95" autoAdjust="0"/>
    <p:restoredTop sz="95118" autoAdjust="0"/>
  </p:normalViewPr>
  <p:slideViewPr>
    <p:cSldViewPr snapToGrid="0">
      <p:cViewPr varScale="1">
        <p:scale>
          <a:sx n="111" d="100"/>
          <a:sy n="111" d="100"/>
        </p:scale>
        <p:origin x="920" y="1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itchFamily="2" charset="-122"/>
              </a:defRPr>
            </a:lvl1pPr>
          </a:lstStyle>
          <a:p>
            <a:pPr>
              <a:defRPr/>
            </a:pPr>
            <a:fld id="{9FD6D0F9-6875-B340-ADA7-4417FB391D6D}" type="datetimeFigureOut">
              <a:rPr lang="en-US" altLang="zh-CN"/>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itchFamily="2" charset="-122"/>
              </a:defRPr>
            </a:lvl1pPr>
          </a:lstStyle>
          <a:p>
            <a:pPr>
              <a:defRPr/>
            </a:pPr>
            <a:fld id="{4D41B0E6-F78E-534C-B767-67D6C0DDA96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64E785F-8EAE-E342-930C-FF64EA30B10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9E2CFE3-79F8-E84E-893F-FB712B2C521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D51182B-E8AC-E94E-9EF2-C941B1DEA78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F929963-7B0C-0644-84E3-9E760A2C6A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D0CB46-A6EE-3D41-8F4F-7FE55904408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0B52CD6-F9E7-AB46-8180-0A6AA7141D44}"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endParaRPr lang="en-US" sz="2200" b="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52D6DA-C14B-0940-A4FF-284A7D7677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endParaRPr lang="en-US" sz="2200" b="1" dirty="0"/>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3134EBF-C6E7-CF4C-BAE1-D7DB4D78F61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CA669C8-326E-0646-A049-5FD01BD464F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3365AFF-85DB-FE40-98B4-53B571B4EA8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2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20204"/>
              <a:buChar char="•"/>
              <a:defRPr sz="1600" spc="0">
                <a:ea typeface="Ford Antenna" charset="0"/>
                <a:cs typeface="Ford Antenna" charset="0"/>
              </a:defRPr>
            </a:lvl2pPr>
            <a:lvl3pPr marL="401955" indent="-158750">
              <a:lnSpc>
                <a:spcPct val="90000"/>
              </a:lnSpc>
              <a:spcBef>
                <a:spcPts val="500"/>
              </a:spcBef>
              <a:buFont typeface="Arial" panose="020B0604020202020204"/>
              <a:buChar char="•"/>
              <a:defRPr sz="1600" spc="0">
                <a:ea typeface="Ford Antenna" charset="0"/>
                <a:cs typeface="Ford Antenna" charset="0"/>
              </a:defRPr>
            </a:lvl3pPr>
            <a:lvl4pPr marL="1600200" indent="-228600">
              <a:lnSpc>
                <a:spcPct val="90000"/>
              </a:lnSpc>
              <a:spcBef>
                <a:spcPts val="500"/>
              </a:spcBef>
              <a:buFont typeface="Arial" panose="020B060402020202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2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20204"/>
              <a:buChar char="•"/>
            </a:lvl6pPr>
            <a:lvl7pPr marL="2971800" indent="-228600">
              <a:lnSpc>
                <a:spcPct val="90000"/>
              </a:lnSpc>
              <a:spcBef>
                <a:spcPts val="500"/>
              </a:spcBef>
              <a:buFont typeface="Arial" panose="020B0604020202020204"/>
              <a:buChar char="•"/>
            </a:lvl7pPr>
            <a:lvl8pPr marL="3429000" indent="-228600">
              <a:lnSpc>
                <a:spcPct val="90000"/>
              </a:lnSpc>
              <a:spcBef>
                <a:spcPts val="500"/>
              </a:spcBef>
              <a:buFont typeface="Arial" panose="020B0604020202020204"/>
              <a:buChar char="•"/>
            </a:lvl8pPr>
            <a:lvl9pPr marL="3886200" indent="-228600">
              <a:lnSpc>
                <a:spcPct val="90000"/>
              </a:lnSpc>
              <a:spcBef>
                <a:spcPts val="500"/>
              </a:spcBef>
              <a:buFont typeface="Arial" panose="020B060402020202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endParaRPr lang="en-US" altLang="zh-CN" dirty="0">
              <a:solidFill>
                <a:srgbClr val="C8CCD1">
                  <a:lumMod val="50000"/>
                </a:srgbClr>
              </a:solidFill>
            </a:endParaRP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494CD95-8A6F-FE45-B0F2-4311AAB3122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0A0E00-ED8E-C948-8A14-02413F3870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9F4F04A-FA96-B444-8C1B-D371E59FB5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38E6D6D-FAF1-854F-BFEC-1BDE4C633023}"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E1F521C-6C11-5C49-9D6C-D0680F53F0A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endParaRPr lang="en-US" altLang="en-US" dirty="0">
              <a:latin typeface="+mn-lt"/>
            </a:endParaRP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6A9E023-A12F-4F45-BBEC-101AD30913A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E948C76-1414-7949-8DCA-C6A98A28A1F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45A34B6-EC08-2F4F-B719-0661B430ABB4}"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9FB6E05-57BE-A448-8344-7587D15CB03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289874E-58F5-0340-BB6B-A93FFF4ED3F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761C83A-4F76-A044-9C5B-BC54BA44635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D7865C-0913-984C-86B5-C7AFAA4299A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2C5974-4C31-0E43-9B8C-589D9B6779B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47893F9-DC8F-8543-B3EC-7A4074C6CAF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4BA0F1-B7FA-8D4B-8B76-5CF39F9860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67555D3-94EE-3446-8D00-65C78BB61FF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A9C212-6840-2141-AE8F-B902CAE40E5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65F2DF2-368A-DA47-BF00-BC43BB5593A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240D032-ED9C-8841-8CB2-D4574D9D5E4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itchFamily="2" charset="-122"/>
              </a:rPr>
              <a:t>			</a:t>
            </a:r>
            <a:endParaRPr lang="en-US" altLang="zh-CN" sz="3200">
              <a:solidFill>
                <a:srgbClr val="000000"/>
              </a:solidFill>
              <a:ea typeface="宋体"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endParaRPr lang="en-US" sz="2200" b="1" dirty="0"/>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BE0109D-FBC8-F64F-A285-F15EFB7880AC}"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BC0086F-DDC2-F34C-A5ED-FF0657E5A37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itchFamily="2" charset="-122"/>
              </a:rPr>
              <a:t>			</a:t>
            </a:r>
            <a:endParaRPr lang="en-US" altLang="zh-CN" sz="3100" b="1" i="1">
              <a:ea typeface="宋体"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20204" pitchFamily="34" charset="0"/>
              </a:defRPr>
            </a:lvl1pPr>
            <a:lvl2pPr marL="742950" indent="-285750" defTabSz="912495">
              <a:defRPr>
                <a:solidFill>
                  <a:schemeClr val="tx1"/>
                </a:solidFill>
                <a:latin typeface="Arial" panose="020B0604020202020204" pitchFamily="34" charset="0"/>
              </a:defRPr>
            </a:lvl2pPr>
            <a:lvl3pPr marL="1143000" indent="-228600" defTabSz="912495">
              <a:defRPr>
                <a:solidFill>
                  <a:schemeClr val="tx1"/>
                </a:solidFill>
                <a:latin typeface="Arial" panose="020B0604020202020204" pitchFamily="34" charset="0"/>
              </a:defRPr>
            </a:lvl3pPr>
            <a:lvl4pPr marL="1600200" indent="-228600" defTabSz="912495">
              <a:defRPr>
                <a:solidFill>
                  <a:schemeClr val="tx1"/>
                </a:solidFill>
                <a:latin typeface="Arial" panose="020B0604020202020204" pitchFamily="34" charset="0"/>
              </a:defRPr>
            </a:lvl4pPr>
            <a:lvl5pPr marL="2057400" indent="-228600" defTabSz="912495">
              <a:defRPr>
                <a:solidFill>
                  <a:schemeClr val="tx1"/>
                </a:solidFill>
                <a:latin typeface="Arial" panose="020B0604020202020204" pitchFamily="34" charset="0"/>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41F9D5-AD24-ED44-AA94-BDE997D30507}"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2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B27A4F4-EFF8-9744-B47E-60A88FDA4F6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endParaRPr lang="en-US" sz="2200" b="1" dirty="0">
              <a:solidFill>
                <a:srgbClr val="00264E"/>
              </a:solidFill>
            </a:endParaRP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endParaRPr lang="en-US" altLang="en-US" sz="900" dirty="0">
              <a:solidFill>
                <a:srgbClr val="FFFFFF">
                  <a:lumMod val="50000"/>
                </a:srgbClr>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20204" pitchFamily="34" charset="0"/>
              </a:rPr>
            </a:fld>
            <a:endParaRPr lang="en-US" altLang="en-US" sz="1100" b="1">
              <a:solidFill>
                <a:srgbClr val="00264E"/>
              </a:solidFill>
              <a:cs typeface="Arial" panose="020B060402020202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itchFamily="2" charset="-122"/>
            </a:endParaRPr>
          </a:p>
          <a:p>
            <a:pPr algn="r" eaLnBrk="1" hangingPunct="1">
              <a:defRPr/>
            </a:pPr>
            <a:r>
              <a:rPr lang="en-US" altLang="zh-CN" sz="600">
                <a:solidFill>
                  <a:srgbClr val="00264E"/>
                </a:solidFill>
                <a:ea typeface="宋体" pitchFamily="2" charset="-122"/>
              </a:rPr>
              <a:t>  GIS1 23.01,12 / GIS2 Confidential Template v2  (June 1,  2018)</a:t>
            </a:r>
            <a:endParaRPr lang="en-US" altLang="zh-CN" sz="600" b="1">
              <a:solidFill>
                <a:srgbClr val="00264E"/>
              </a:solidFill>
              <a:ea typeface="宋体"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B10D08-A535-1F41-940B-6C254BECE06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D2551AE-F139-DE46-906A-F17D8668C59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endParaRPr lang="en-US" dirty="0">
              <a:sym typeface="Ford Antenna Cond Regular"/>
            </a:endParaRP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endParaRPr lang="en-US" sz="1200" b="1" dirty="0">
              <a:ea typeface="Ford Antenna Cond Regular"/>
              <a:cs typeface="Arial" panose="020B0604020202020204" pitchFamily="34" charset="0"/>
              <a:sym typeface="Ford Antenna Cond Regular"/>
            </a:endParaRP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Mix</a:t>
            </a:r>
            <a:endParaRPr lang="en-US" altLang="en-US" sz="1200" b="1">
              <a:cs typeface="Arial" panose="020B0604020202020204" pitchFamily="34" charset="0"/>
            </a:endParaRP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Pricing</a:t>
            </a:r>
            <a:endParaRPr lang="en-US" altLang="en-US" sz="1200" b="1">
              <a:cs typeface="Arial" panose="020B0604020202020204" pitchFamily="34" charset="0"/>
            </a:endParaRP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endParaRPr lang="en-US" altLang="en-US" sz="1200" b="1">
              <a:cs typeface="Arial" panose="020B0604020202020204" pitchFamily="34" charset="0"/>
            </a:endParaRP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endParaRPr lang="en-US" altLang="en-US" sz="1200" b="1">
              <a:cs typeface="Arial" panose="020B0604020202020204" pitchFamily="34" charset="0"/>
            </a:endParaRP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endParaRPr lang="en-US" altLang="en-US" sz="1200" b="1">
              <a:cs typeface="Arial" panose="020B0604020202020204" pitchFamily="34" charset="0"/>
            </a:endParaRP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endParaRPr lang="en-US" altLang="en-US" sz="1200" b="1">
              <a:cs typeface="Arial" panose="020B0604020202020204" pitchFamily="34" charset="0"/>
            </a:endParaRP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27BEF64-56DE-6C43-B480-A8304A7D554D}"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77F8E1F-0825-0447-A8FF-179F078C64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2C2ADF7-A3A7-5F49-A76F-BF99EDB53B3D}"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4" Type="http://schemas.openxmlformats.org/officeDocument/2006/relationships/theme" Target="../theme/theme1.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vmlDrawing" Target="../drawings/vmlDrawing1.vml"/><Relationship Id="rId5" Type="http://schemas.openxmlformats.org/officeDocument/2006/relationships/slideLayout" Target="../slideLayouts/slideLayout12.xml"/><Relationship Id="rId4" Type="http://schemas.openxmlformats.org/officeDocument/2006/relationships/image" Target="../media/image7.png"/><Relationship Id="rId3" Type="http://schemas.openxmlformats.org/officeDocument/2006/relationships/package" Target="../embeddings/Workbook1.xlsx"/><Relationship Id="rId2" Type="http://schemas.openxmlformats.org/officeDocument/2006/relationships/tags" Target="../tags/tag3.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3250" y="522605"/>
            <a:ext cx="756856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altLang="en-US" sz="3200" dirty="0"/>
              <a:t>Sync+ 2.0 </a:t>
            </a:r>
            <a:endParaRPr lang="en-US" altLang="en-US" sz="3200" dirty="0"/>
          </a:p>
          <a:p>
            <a:pPr algn="ctr" eaLnBrk="1" hangingPunct="1">
              <a:lnSpc>
                <a:spcPct val="90000"/>
              </a:lnSpc>
            </a:pPr>
            <a:r>
              <a:rPr lang="en-US" altLang="en-US" sz="3200" dirty="0">
                <a:solidFill>
                  <a:srgbClr val="0000CC"/>
                </a:solidFill>
              </a:rPr>
              <a:t>Phase4_CX483 MCA</a:t>
            </a:r>
            <a:r>
              <a:rPr lang="en-US" altLang="zh-CN" sz="3200" dirty="0">
                <a:solidFill>
                  <a:srgbClr val="0000CC"/>
                </a:solidFill>
              </a:rPr>
              <a:t>_R07.2 </a:t>
            </a:r>
            <a:r>
              <a:rPr lang="en-US" altLang="en-US" sz="3200" dirty="0">
                <a:solidFill>
                  <a:srgbClr val="0000CC"/>
                </a:solidFill>
              </a:rPr>
              <a:t>–Baidu</a:t>
            </a:r>
            <a:endParaRPr lang="en-US" altLang="en-US" sz="3200" dirty="0"/>
          </a:p>
        </p:txBody>
      </p:sp>
      <p:sp>
        <p:nvSpPr>
          <p:cNvPr id="47106" name="Rectangle 4"/>
          <p:cNvSpPr>
            <a:spLocks noChangeArrowheads="1"/>
          </p:cNvSpPr>
          <p:nvPr/>
        </p:nvSpPr>
        <p:spPr bwMode="auto">
          <a:xfrm>
            <a:off x="6878638" y="2268538"/>
            <a:ext cx="266065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20204" pitchFamily="34" charset="0"/>
            </a:endParaRPr>
          </a:p>
          <a:p>
            <a:pPr eaLnBrk="1" hangingPunct="1"/>
            <a:r>
              <a:rPr lang="en-US" altLang="en-US" sz="1600" dirty="0">
                <a:solidFill>
                  <a:srgbClr val="00264E"/>
                </a:solidFill>
              </a:rPr>
              <a:t>Updated on </a:t>
            </a:r>
            <a:r>
              <a:rPr lang="en-US" altLang="en-US" sz="1600" dirty="0">
                <a:solidFill>
                  <a:srgbClr val="0000CC"/>
                </a:solidFill>
              </a:rPr>
              <a:t>2023-03-24</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Think</a:t>
                </a:r>
                <a:endParaRPr lang="en-US" sz="1600" b="1" dirty="0">
                  <a:solidFill>
                    <a:srgbClr val="C8CCD1">
                      <a:lumMod val="25000"/>
                    </a:srgbClr>
                  </a:solidFill>
                  <a:cs typeface="Arial" panose="020B0604020202020204" pitchFamily="34" charset="0"/>
                </a:endParaRP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Point of view</a:t>
                </a:r>
                <a:endParaRPr lang="en-US" sz="1600" b="1" dirty="0">
                  <a:solidFill>
                    <a:srgbClr val="C8CCD1">
                      <a:lumMod val="25000"/>
                    </a:srgbClr>
                  </a:solidFill>
                  <a:cs typeface="Arial" panose="020B0604020202020204" pitchFamily="34" charset="0"/>
                </a:endParaRP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Plan to Implement</a:t>
                </a:r>
                <a:endParaRPr lang="en-US" sz="1600" b="1" dirty="0">
                  <a:solidFill>
                    <a:srgbClr val="FFFFFF"/>
                  </a:solidFill>
                  <a:cs typeface="Arial" panose="020B0604020202020204" pitchFamily="34" charset="0"/>
                </a:endParaRP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Implement</a:t>
                </a:r>
                <a:endParaRPr lang="en-US" sz="1600" b="1" dirty="0">
                  <a:solidFill>
                    <a:srgbClr val="FFFFFF"/>
                  </a:solidFill>
                  <a:cs typeface="Arial" panose="020B0604020202020204" pitchFamily="34" charset="0"/>
                </a:endParaRP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345F"/>
                </a:solidFill>
                <a:cs typeface="Arial" panose="020B0604020202020204" pitchFamily="34" charset="0"/>
              </a:rPr>
              <a:t>Desired Outcome</a:t>
            </a:r>
            <a:endParaRPr lang="en-US" altLang="en-US" b="1">
              <a:solidFill>
                <a:srgbClr val="00345F"/>
              </a:solidFill>
              <a:cs typeface="Arial" panose="020B0604020202020204" pitchFamily="34" charset="0"/>
            </a:endParaRP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Awareness</a:t>
            </a:r>
            <a:endParaRPr lang="en-US" altLang="en-US" sz="1400" b="1">
              <a:solidFill>
                <a:srgbClr val="00345F"/>
              </a:solidFill>
              <a:cs typeface="Arial" panose="020B0604020202020204" pitchFamily="34" charset="0"/>
            </a:endParaRP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Decision</a:t>
            </a:r>
            <a:endParaRPr lang="en-US" altLang="en-US" sz="1400" b="1">
              <a:solidFill>
                <a:srgbClr val="00345F"/>
              </a:solidFill>
              <a:cs typeface="Arial" panose="020B0604020202020204" pitchFamily="34" charset="0"/>
            </a:endParaRP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Escalation Help</a:t>
            </a:r>
            <a:endParaRPr lang="en-US" altLang="en-US" sz="1400" b="1">
              <a:solidFill>
                <a:srgbClr val="00345F"/>
              </a:solidFill>
              <a:cs typeface="Arial" panose="020B0604020202020204" pitchFamily="34" charset="0"/>
            </a:endParaRPr>
          </a:p>
        </p:txBody>
      </p:sp>
      <p:pic>
        <p:nvPicPr>
          <p:cNvPr id="47116"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{CX483 MCA_R07.2 </a:t>
            </a:r>
            <a:r>
              <a:rPr lang="en-US" altLang="zh-CN" sz="2800" dirty="0">
                <a:solidFill>
                  <a:srgbClr val="0000CC"/>
                </a:solidFill>
                <a:ea typeface="SimHei" panose="02010609060101010101" pitchFamily="49" charset="-122"/>
              </a:rPr>
              <a:t> </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a:t>
            </a:r>
            <a:r>
              <a:rPr lang="en-US" altLang="en-US" sz="2800" dirty="0">
                <a:solidFill>
                  <a:srgbClr val="FFC000"/>
                </a:solidFill>
                <a:ea typeface="SimHei" panose="02010609060101010101" pitchFamily="49" charset="-122"/>
                <a:sym typeface="+mn-ea"/>
              </a:rPr>
              <a:t>yellow</a:t>
            </a:r>
            <a:r>
              <a:rPr lang="en-US" altLang="en-US" sz="2800" dirty="0">
                <a:ea typeface="SimHei" panose="02010609060101010101" pitchFamily="49" charset="-122"/>
              </a:rPr>
              <a:t>}</a:t>
            </a:r>
            <a:endParaRPr lang="en-US" altLang="en-US" sz="2800" dirty="0">
              <a:ea typeface="SimHei" panose="02010609060101010101" pitchFamily="49" charset="-122"/>
            </a:endParaRP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endParaRPr lang="en-US" altLang="zh-CN" dirty="0">
              <a:ea typeface="宋体" pitchFamily="2" charset="-122"/>
            </a:endParaRPr>
          </a:p>
          <a:p>
            <a:pPr lvl="1">
              <a:spcBef>
                <a:spcPct val="0"/>
              </a:spcBef>
              <a:buFont typeface="Arial" panose="020B0604020202020204" pitchFamily="34" charset="0"/>
              <a:buChar char="•"/>
            </a:pPr>
            <a:r>
              <a:rPr lang="en-US" altLang="zh-CN" sz="1800" dirty="0">
                <a:ea typeface="宋体" pitchFamily="2" charset="-122"/>
              </a:rPr>
              <a:t>Refer SWAD for the details:</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GB" altLang="zh-CN" sz="1800" dirty="0">
                <a:ea typeface="宋体" pitchFamily="2" charset="-122"/>
              </a:rPr>
              <a:t>20221202_559_RPO </a:t>
            </a:r>
            <a:r>
              <a:rPr lang="en-GB" altLang="zh-CN" sz="1800" dirty="0">
                <a:ea typeface="宋体" pitchFamily="2" charset="-122"/>
              </a:rPr>
              <a:t> </a:t>
            </a:r>
            <a:r>
              <a:rPr lang="en-GB" altLang="zh-CN" sz="1800" dirty="0">
                <a:ea typeface="宋体" pitchFamily="2" charset="-122"/>
              </a:rPr>
              <a:t> </a:t>
            </a:r>
            <a:r>
              <a:rPr lang="en-GB" altLang="zh-CN" sz="1800" dirty="0">
                <a:ea typeface="宋体" pitchFamily="2" charset="-122"/>
              </a:rPr>
              <a:t> </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 </a:t>
            </a:r>
            <a:r>
              <a:rPr lang="en-GB" altLang="zh-CN" sz="1800" dirty="0">
                <a:ea typeface="宋体" pitchFamily="2" charset="-122"/>
              </a:rPr>
              <a:t>20230309_0890_KL27_R07.2.PRO_Debug </a:t>
            </a:r>
            <a:r>
              <a:rPr lang="en-GB" altLang="zh-CN" sz="1800" dirty="0">
                <a:ea typeface="宋体" pitchFamily="2" charset="-122"/>
              </a:rPr>
              <a:t> </a:t>
            </a:r>
            <a:r>
              <a:rPr lang="en-GB" altLang="zh-CN" sz="1800" dirty="0">
                <a:ea typeface="宋体" pitchFamily="2" charset="-122"/>
              </a:rPr>
              <a:t> </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Verification scope and method:</a:t>
            </a:r>
            <a:endParaRPr lang="en-US" altLang="zh-CN" sz="1800" dirty="0">
              <a:solidFill>
                <a:srgbClr val="0000CC"/>
              </a:solidFill>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{Full verification} </a:t>
            </a:r>
            <a:r>
              <a:rPr lang="en-US" altLang="zh-CN" sz="1800" dirty="0">
                <a:ea typeface="宋体" pitchFamily="2" charset="-122"/>
              </a:rPr>
              <a:t>executed with pass rate </a:t>
            </a:r>
            <a:r>
              <a:rPr lang="en-US" altLang="zh-CN" sz="1800" dirty="0">
                <a:solidFill>
                  <a:srgbClr val="0000CC"/>
                </a:solidFill>
                <a:ea typeface="宋体" pitchFamily="2" charset="-122"/>
              </a:rPr>
              <a:t>98%,  0 </a:t>
            </a:r>
            <a:r>
              <a:rPr lang="en-US" altLang="zh-CN" sz="1800" dirty="0">
                <a:ea typeface="宋体" pitchFamily="2" charset="-122"/>
              </a:rPr>
              <a:t>P0 and </a:t>
            </a:r>
            <a:r>
              <a:rPr lang="en-US" altLang="zh-CN" sz="1800" dirty="0">
                <a:solidFill>
                  <a:srgbClr val="0000CC"/>
                </a:solidFill>
                <a:ea typeface="宋体" pitchFamily="2" charset="-122"/>
              </a:rPr>
              <a:t>7 </a:t>
            </a:r>
            <a:r>
              <a:rPr lang="en-US" altLang="zh-CN" sz="1800" dirty="0">
                <a:ea typeface="宋体" pitchFamily="2" charset="-122"/>
              </a:rPr>
              <a:t>P1 issues Open and </a:t>
            </a:r>
            <a:r>
              <a:rPr lang="en-US" altLang="zh-CN" sz="1800" dirty="0">
                <a:solidFill>
                  <a:srgbClr val="0000CC"/>
                </a:solidFill>
                <a:ea typeface="宋体" pitchFamily="2" charset="-122"/>
              </a:rPr>
              <a:t>12</a:t>
            </a:r>
            <a:r>
              <a:rPr lang="en-US" altLang="zh-CN" sz="1800" dirty="0">
                <a:solidFill>
                  <a:srgbClr val="0000CC"/>
                </a:solidFill>
                <a:ea typeface="宋体" pitchFamily="2" charset="-122"/>
              </a:rPr>
              <a:t> </a:t>
            </a:r>
            <a:r>
              <a:rPr lang="en-US" altLang="zh-CN" sz="1800" dirty="0">
                <a:ea typeface="宋体" pitchFamily="2" charset="-122"/>
              </a:rPr>
              <a:t>P1 issues in Verfication. Refer test report for detail.</a:t>
            </a:r>
            <a:endParaRPr lang="en-US" altLang="zh-CN" sz="1800" dirty="0">
              <a:ea typeface="宋体" pitchFamily="2" charset="-122"/>
            </a:endParaRPr>
          </a:p>
          <a:p>
            <a:pPr>
              <a:spcBef>
                <a:spcPct val="0"/>
              </a:spcBef>
            </a:pPr>
            <a:r>
              <a:rPr lang="en-US" altLang="zh-CN" sz="1800" dirty="0">
                <a:ea typeface="宋体" pitchFamily="2" charset="-122"/>
              </a:rPr>
              <a:t>Main changes compared with previous version, refer RN for the details, highlights listed below:</a:t>
            </a:r>
            <a:endParaRPr lang="en-US" altLang="zh-CN" sz="1800" dirty="0">
              <a:ea typeface="宋体" pitchFamily="2" charset="-122"/>
            </a:endParaRPr>
          </a:p>
          <a:p>
            <a:pPr lvl="2">
              <a:spcBef>
                <a:spcPct val="0"/>
              </a:spcBef>
              <a:buFont typeface="Arial" panose="020B0604020202020204" pitchFamily="34" charset="0"/>
              <a:buChar char="•"/>
            </a:pPr>
            <a:r>
              <a:rPr lang="en-US" altLang="zh-CN" dirty="0"/>
              <a:t>Non-compliance issue list, refer attached file for detail, P1 issues listed below:</a:t>
            </a:r>
            <a:endParaRPr lang="en-US" altLang="zh-CN" dirty="0"/>
          </a:p>
          <a:p>
            <a:pPr lvl="3">
              <a:spcBef>
                <a:spcPct val="0"/>
              </a:spcBef>
            </a:pPr>
            <a:r>
              <a:rPr lang="en-US" altLang="zh-CN" sz="1400" dirty="0" err="1">
                <a:solidFill>
                  <a:srgbClr val="0000CC"/>
                </a:solidFill>
                <a:ea typeface="宋体" pitchFamily="2" charset="-122"/>
              </a:rPr>
              <a:t>APIMCIS_xxxxxx</a:t>
            </a:r>
            <a:endParaRPr lang="en-US" altLang="zh-CN" sz="1400" dirty="0">
              <a:solidFill>
                <a:srgbClr val="0000CC"/>
              </a:solidFill>
              <a:ea typeface="宋体" pitchFamily="2" charset="-122"/>
            </a:endParaRPr>
          </a:p>
          <a:p>
            <a:pPr lvl="3">
              <a:spcBef>
                <a:spcPct val="0"/>
              </a:spcBef>
            </a:pPr>
            <a:r>
              <a:rPr lang="en-US" altLang="zh-CN" sz="1400" dirty="0">
                <a:solidFill>
                  <a:srgbClr val="0000CC"/>
                </a:solidFill>
                <a:ea typeface="宋体" pitchFamily="2" charset="-122"/>
              </a:rPr>
              <a:t>……</a:t>
            </a:r>
            <a:endParaRPr lang="en-US" altLang="zh-CN" sz="1400" dirty="0">
              <a:solidFill>
                <a:srgbClr val="0000CC"/>
              </a:solidFill>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new</a:t>
            </a:r>
            <a:r>
              <a:rPr lang="zh-CN" altLang="en-US" dirty="0">
                <a:ea typeface="宋体" pitchFamily="2" charset="-122"/>
              </a:rPr>
              <a:t> </a:t>
            </a:r>
            <a:r>
              <a:rPr lang="en-US" altLang="zh-CN" dirty="0">
                <a:ea typeface="宋体" pitchFamily="2" charset="-122"/>
              </a:rPr>
              <a:t>feature</a:t>
            </a:r>
            <a:r>
              <a:rPr lang="zh-CN" altLang="en-US" dirty="0">
                <a:ea typeface="宋体" pitchFamily="2" charset="-122"/>
              </a:rPr>
              <a:t> </a:t>
            </a:r>
            <a:r>
              <a:rPr lang="en-US" altLang="zh-CN" dirty="0">
                <a:ea typeface="宋体" pitchFamily="2" charset="-122"/>
              </a:rPr>
              <a:t>state</a:t>
            </a:r>
            <a:r>
              <a:rPr lang="zh-CN" altLang="en-US" dirty="0">
                <a:ea typeface="宋体" pitchFamily="2" charset="-122"/>
              </a:rPr>
              <a:t> </a:t>
            </a:r>
            <a:r>
              <a:rPr lang="en-US" altLang="zh-CN" dirty="0">
                <a:ea typeface="宋体" pitchFamily="2" charset="-122"/>
              </a:rPr>
              <a:t>list</a:t>
            </a:r>
            <a:r>
              <a:rPr lang="zh-CN" altLang="en-US" dirty="0">
                <a:ea typeface="宋体" pitchFamily="2" charset="-122"/>
              </a:rPr>
              <a:t> </a:t>
            </a:r>
            <a:r>
              <a:rPr lang="en-US" altLang="zh-CN" dirty="0">
                <a:ea typeface="宋体" pitchFamily="2" charset="-122"/>
              </a:rPr>
              <a:t>– refer slide 3</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AIMS with risk evaluation – refer slide 4</a:t>
            </a:r>
            <a:endParaRPr lang="en-US" altLang="zh-CN" dirty="0">
              <a:ea typeface="宋体" pitchFamily="2" charset="-122"/>
            </a:endParaRPr>
          </a:p>
          <a:p>
            <a:pPr lvl="3">
              <a:spcBef>
                <a:spcPct val="0"/>
              </a:spcBef>
            </a:pPr>
            <a:endParaRPr lang="en-US" altLang="zh-CN" dirty="0">
              <a:ea typeface="宋体" pitchFamily="2" charset="-122"/>
            </a:endParaRPr>
          </a:p>
          <a:p>
            <a:pPr>
              <a:spcBef>
                <a:spcPct val="0"/>
              </a:spcBef>
            </a:pPr>
            <a:endParaRPr lang="en-US" altLang="zh-CN" dirty="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318770" y="91440"/>
            <a:ext cx="11873230" cy="486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sym typeface="+mn-ea"/>
              </a:rPr>
              <a:t>{</a:t>
            </a:r>
            <a:r>
              <a:rPr lang="en-US" altLang="en-US" sz="2800" dirty="0">
                <a:solidFill>
                  <a:srgbClr val="0000CC"/>
                </a:solidFill>
                <a:ea typeface="SimHei" panose="02010609060101010101" pitchFamily="49" charset="-122"/>
                <a:sym typeface="+mn-ea"/>
              </a:rPr>
              <a:t>CX483 MCA_R07.2 Pro</a:t>
            </a:r>
            <a:r>
              <a:rPr lang="en-US" altLang="zh-CN" sz="2800" dirty="0">
                <a:solidFill>
                  <a:srgbClr val="0000CC"/>
                </a:solidFill>
                <a:ea typeface="SimHei" panose="02010609060101010101" pitchFamily="49" charset="-122"/>
                <a:sym typeface="+mn-ea"/>
              </a:rPr>
              <a:t> </a:t>
            </a:r>
            <a:r>
              <a:rPr lang="en-US" altLang="en-US" sz="2800" dirty="0">
                <a:solidFill>
                  <a:srgbClr val="0000CC"/>
                </a:solidFill>
                <a:sym typeface="+mn-ea"/>
              </a:rPr>
              <a:t>} </a:t>
            </a:r>
            <a:r>
              <a:rPr lang="en-US" altLang="zh-CN" sz="2800" dirty="0">
                <a:sym typeface="+mn-ea"/>
              </a:rPr>
              <a:t>Open IG&amp;Gating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nvPr>
        </p:nvGraphicFramePr>
        <p:xfrm>
          <a:off x="250825" y="658495"/>
          <a:ext cx="11690985" cy="5563235"/>
        </p:xfrm>
        <a:graphic>
          <a:graphicData uri="http://schemas.openxmlformats.org/drawingml/2006/table">
            <a:tbl>
              <a:tblPr/>
              <a:tblGrid>
                <a:gridCol w="909955"/>
                <a:gridCol w="3163570"/>
                <a:gridCol w="846455"/>
                <a:gridCol w="953135"/>
                <a:gridCol w="1132840"/>
                <a:gridCol w="4685030"/>
              </a:tblGrid>
              <a:tr h="193675">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Key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863600">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AW2-17766</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【CX483MCA】【偶现】【Maps】 地图APP闪退</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b="0" i="0" u="none" strike="noStrike" dirty="0">
                          <a:solidFill>
                            <a:srgbClr val="000000"/>
                          </a:solidFill>
                          <a:effectLst/>
                          <a:ea typeface="等线" panose="02010600030101010101" pitchFamily="2" charset="-122"/>
                          <a:cs typeface="+mn-lt"/>
                        </a:rPr>
                        <a:t>V</a:t>
                      </a:r>
                      <a:r>
                        <a:rPr lang="en-US" altLang="en-GB" sz="900" b="0" i="0" u="none" strike="noStrike" dirty="0">
                          <a:solidFill>
                            <a:srgbClr val="000000"/>
                          </a:solidFill>
                          <a:effectLst/>
                          <a:ea typeface="等线" panose="02010600030101010101" pitchFamily="2" charset="-122"/>
                          <a:cs typeface="+mn-lt"/>
                        </a:rPr>
                        <a:t>erficaiton</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Immediate Gating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1.出现概率：偶现（台架压测</a:t>
                      </a:r>
                      <a:r>
                        <a:rPr lang="en-US" altLang="zh-CN" sz="900" dirty="0">
                          <a:solidFill>
                            <a:srgbClr val="000000"/>
                          </a:solidFill>
                          <a:effectLst/>
                          <a:ea typeface="等线" panose="02010600030101010101" pitchFamily="2" charset="-122"/>
                          <a:cs typeface="+mn-lt"/>
                          <a:sym typeface="+mn-ea"/>
                        </a:rPr>
                        <a:t>200</a:t>
                      </a:r>
                      <a:r>
                        <a:rPr lang="zh-CN" altLang="en-US" sz="900" dirty="0">
                          <a:solidFill>
                            <a:srgbClr val="000000"/>
                          </a:solidFill>
                          <a:effectLst/>
                          <a:ea typeface="等线" panose="02010600030101010101" pitchFamily="2" charset="-122"/>
                          <a:cs typeface="+mn-lt"/>
                          <a:sym typeface="+mn-ea"/>
                        </a:rPr>
                        <a:t>次未复现）</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2.恢复方法：重新点击地图</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3.用户使用频次：高频</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cause：已知问题，同</a:t>
                      </a:r>
                      <a:r>
                        <a:rPr lang="en-US" altLang="zh-CN" sz="900" dirty="0">
                          <a:solidFill>
                            <a:srgbClr val="000000"/>
                          </a:solidFill>
                          <a:effectLst/>
                          <a:ea typeface="等线" panose="02010600030101010101" pitchFamily="2" charset="-122"/>
                          <a:cs typeface="+mn-lt"/>
                          <a:sym typeface="+mn-ea"/>
                        </a:rPr>
                        <a:t>AW2-14840(location_manager中的控制运行时间间隔的变量在多线程情况下有低概率出现异常情况，),</a:t>
                      </a:r>
                      <a:r>
                        <a:rPr lang="zh-CN" altLang="en-US" sz="900" dirty="0">
                          <a:solidFill>
                            <a:srgbClr val="000000"/>
                          </a:solidFill>
                          <a:effectLst/>
                          <a:ea typeface="等线" panose="02010600030101010101" pitchFamily="2" charset="-122"/>
                          <a:cs typeface="+mn-lt"/>
                          <a:sym typeface="+mn-ea"/>
                        </a:rPr>
                        <a:t>当前</a:t>
                      </a:r>
                      <a:r>
                        <a:rPr lang="en-US" altLang="zh-CN" sz="900" dirty="0">
                          <a:solidFill>
                            <a:srgbClr val="000000"/>
                          </a:solidFill>
                          <a:effectLst/>
                          <a:ea typeface="等线" panose="02010600030101010101" pitchFamily="2" charset="-122"/>
                          <a:cs typeface="+mn-lt"/>
                          <a:sym typeface="+mn-ea"/>
                        </a:rPr>
                        <a:t>PL20</a:t>
                      </a:r>
                      <a:r>
                        <a:rPr lang="zh-CN" altLang="en-US" sz="900" dirty="0">
                          <a:solidFill>
                            <a:srgbClr val="000000"/>
                          </a:solidFill>
                          <a:effectLst/>
                          <a:ea typeface="等线" panose="02010600030101010101" pitchFamily="2" charset="-122"/>
                          <a:cs typeface="+mn-lt"/>
                          <a:sym typeface="+mn-ea"/>
                        </a:rPr>
                        <a:t>已修复</a:t>
                      </a:r>
                      <a:endParaRPr lang="en-US" altLang="zh-CN"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a:t>
                      </a:r>
                      <a:r>
                        <a:rPr lang="en-US" altLang="zh-CN" sz="900" dirty="0">
                          <a:solidFill>
                            <a:srgbClr val="000000"/>
                          </a:solidFill>
                          <a:effectLst/>
                          <a:ea typeface="等线" panose="02010600030101010101" pitchFamily="2" charset="-122"/>
                          <a:cs typeface="+mn-lt"/>
                          <a:sym typeface="+mn-ea"/>
                        </a:rPr>
                        <a:t>Medium</a:t>
                      </a:r>
                      <a:r>
                        <a:rPr lang="zh-CN" altLang="en-US" sz="900" dirty="0">
                          <a:solidFill>
                            <a:srgbClr val="000000"/>
                          </a:solidFill>
                          <a:effectLst/>
                          <a:ea typeface="等线" panose="02010600030101010101" pitchFamily="2" charset="-122"/>
                          <a:cs typeface="+mn-lt"/>
                          <a:sym typeface="+mn-ea"/>
                        </a:rPr>
                        <a:t>，闪退客户体验较差，风险等级中</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a:t>
                      </a:r>
                      <a:r>
                        <a:rPr lang="en-US" altLang="zh-CN" sz="900" dirty="0">
                          <a:solidFill>
                            <a:srgbClr val="000000"/>
                          </a:solidFill>
                          <a:effectLst/>
                          <a:ea typeface="等线" panose="02010600030101010101" pitchFamily="2" charset="-122"/>
                          <a:cs typeface="+mn-lt"/>
                          <a:sym typeface="+mn-ea"/>
                        </a:rPr>
                        <a:t>R08</a:t>
                      </a:r>
                      <a:r>
                        <a:rPr lang="zh-CN" altLang="en-US" sz="900" dirty="0">
                          <a:solidFill>
                            <a:srgbClr val="000000"/>
                          </a:solidFill>
                          <a:effectLst/>
                          <a:ea typeface="等线" panose="02010600030101010101" pitchFamily="2" charset="-122"/>
                          <a:cs typeface="+mn-lt"/>
                          <a:sym typeface="+mn-ea"/>
                        </a:rPr>
                        <a:t>组入</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6296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AW2-17733</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【CX</a:t>
                      </a:r>
                      <a:r>
                        <a:rPr lang="en-US" altLang="zh-CN" sz="900" b="0" i="0" u="none" strike="noStrike" kern="1200" dirty="0">
                          <a:solidFill>
                            <a:srgbClr val="000000"/>
                          </a:solidFill>
                          <a:effectLst/>
                          <a:ea typeface="等线" panose="02010600030101010101" pitchFamily="2" charset="-122"/>
                          <a:cs typeface="+mn-lt"/>
                        </a:rPr>
                        <a:t>4</a:t>
                      </a:r>
                      <a:r>
                        <a:rPr lang="zh-CN" altLang="en-US" sz="900" b="0" i="0" u="none" strike="noStrike" kern="1200" dirty="0">
                          <a:solidFill>
                            <a:srgbClr val="000000"/>
                          </a:solidFill>
                          <a:effectLst/>
                          <a:ea typeface="等线" panose="02010600030101010101" pitchFamily="2" charset="-122"/>
                          <a:cs typeface="+mn-lt"/>
                        </a:rPr>
                        <a:t>83MCA】【偶现】【Maps】 组队出行模式进行，地图APP闪退</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Verficaiton</a:t>
                      </a:r>
                      <a:endParaRPr lang="en-GB" altLang="zh-CN"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Immediate 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1.出现概率：偶现（台架压测</a:t>
                      </a:r>
                      <a:r>
                        <a:rPr lang="en-US" altLang="zh-CN" sz="900" dirty="0">
                          <a:solidFill>
                            <a:srgbClr val="000000"/>
                          </a:solidFill>
                          <a:effectLst/>
                          <a:ea typeface="等线" panose="02010600030101010101" pitchFamily="2" charset="-122"/>
                          <a:cs typeface="+mn-lt"/>
                          <a:sym typeface="+mn-ea"/>
                        </a:rPr>
                        <a:t>200</a:t>
                      </a:r>
                      <a:r>
                        <a:rPr lang="zh-CN" altLang="en-US" sz="900" dirty="0">
                          <a:solidFill>
                            <a:srgbClr val="000000"/>
                          </a:solidFill>
                          <a:effectLst/>
                          <a:ea typeface="等线" panose="02010600030101010101" pitchFamily="2" charset="-122"/>
                          <a:cs typeface="+mn-lt"/>
                          <a:sym typeface="+mn-ea"/>
                        </a:rPr>
                        <a:t>次未复现）</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a:t>
                      </a:r>
                      <a:r>
                        <a:rPr lang="zh-CN" altLang="en-US" sz="900" dirty="0">
                          <a:solidFill>
                            <a:srgbClr val="000000"/>
                          </a:solidFill>
                          <a:effectLst/>
                          <a:ea typeface="等线" panose="02010600030101010101" pitchFamily="2" charset="-122"/>
                          <a:cs typeface="+mn-lt"/>
                          <a:sym typeface="+mn-ea"/>
                        </a:rPr>
                        <a:t>重新点击地图</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a:t>
                      </a:r>
                      <a:r>
                        <a:rPr lang="zh-CN" altLang="en-US" sz="900" dirty="0">
                          <a:solidFill>
                            <a:srgbClr val="000000"/>
                          </a:solidFill>
                          <a:effectLst/>
                          <a:ea typeface="等线" panose="02010600030101010101" pitchFamily="2" charset="-122"/>
                          <a:cs typeface="+mn-lt"/>
                          <a:sym typeface="+mn-ea"/>
                        </a:rPr>
                        <a:t>高频</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cause：偏僻道路HUD诱导信息更新导致crash，当前已完成</a:t>
                      </a:r>
                      <a:r>
                        <a:rPr lang="zh-CN" altLang="en-US" sz="900" dirty="0">
                          <a:solidFill>
                            <a:srgbClr val="000000"/>
                          </a:solidFill>
                          <a:effectLst/>
                          <a:ea typeface="等线" panose="02010600030101010101" pitchFamily="2" charset="-122"/>
                          <a:cs typeface="+mn-lt"/>
                          <a:sym typeface="+mn-ea"/>
                        </a:rPr>
                        <a:t>修复</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a:t>
                      </a:r>
                      <a:r>
                        <a:rPr lang="en-US" altLang="zh-CN" sz="900" dirty="0">
                          <a:solidFill>
                            <a:srgbClr val="000000"/>
                          </a:solidFill>
                          <a:effectLst/>
                          <a:ea typeface="等线" panose="02010600030101010101" pitchFamily="2" charset="-122"/>
                          <a:cs typeface="+mn-lt"/>
                          <a:sym typeface="+mn-ea"/>
                        </a:rPr>
                        <a:t>Medium</a:t>
                      </a:r>
                      <a:r>
                        <a:rPr lang="zh-CN" altLang="en-US" sz="900" dirty="0">
                          <a:solidFill>
                            <a:srgbClr val="000000"/>
                          </a:solidFill>
                          <a:effectLst/>
                          <a:ea typeface="等线" panose="02010600030101010101" pitchFamily="2" charset="-122"/>
                          <a:cs typeface="+mn-lt"/>
                          <a:sym typeface="+mn-ea"/>
                        </a:rPr>
                        <a:t>，</a:t>
                      </a:r>
                      <a:r>
                        <a:rPr lang="zh-CN" altLang="en-US" sz="900" dirty="0">
                          <a:solidFill>
                            <a:srgbClr val="000000"/>
                          </a:solidFill>
                          <a:effectLst/>
                          <a:ea typeface="等线" panose="02010600030101010101" pitchFamily="2" charset="-122"/>
                          <a:cs typeface="+mn-lt"/>
                          <a:sym typeface="+mn-ea"/>
                        </a:rPr>
                        <a:t>闪退客户体验较差，风险等级中</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a:t>
                      </a:r>
                      <a:r>
                        <a:rPr lang="en-US" altLang="zh-CN" sz="900" dirty="0">
                          <a:solidFill>
                            <a:srgbClr val="000000"/>
                          </a:solidFill>
                          <a:effectLst/>
                          <a:ea typeface="等线" panose="02010600030101010101" pitchFamily="2" charset="-122"/>
                          <a:cs typeface="+mn-lt"/>
                          <a:sym typeface="+mn-ea"/>
                        </a:rPr>
                        <a:t>R08</a:t>
                      </a:r>
                      <a:r>
                        <a:rPr lang="zh-CN" altLang="en-US" sz="900" dirty="0">
                          <a:solidFill>
                            <a:srgbClr val="000000"/>
                          </a:solidFill>
                          <a:effectLst/>
                          <a:ea typeface="等线" panose="02010600030101010101" pitchFamily="2" charset="-122"/>
                          <a:cs typeface="+mn-lt"/>
                          <a:sym typeface="+mn-ea"/>
                        </a:rPr>
                        <a:t>组入</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63600">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AW2-17763</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【CX483MCA】【必现】【Maps】 自动巡航模式开关关闭，语音指令无法进入巡航模式</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900" dirty="0">
                          <a:solidFill>
                            <a:srgbClr val="000000"/>
                          </a:solidFill>
                          <a:effectLst/>
                          <a:ea typeface="等线" panose="02010600030101010101" pitchFamily="2" charset="-122"/>
                          <a:cs typeface="+mn-lt"/>
                          <a:sym typeface="+mn-ea"/>
                        </a:rPr>
                        <a:t>Verification</a:t>
                      </a:r>
                      <a:endParaRPr lang="en-GB" altLang="zh-CN"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1.出现概率：必现</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a:t>
                      </a:r>
                      <a:r>
                        <a:rPr lang="en-US" altLang="zh-CN" sz="900" dirty="0">
                          <a:solidFill>
                            <a:srgbClr val="000000"/>
                          </a:solidFill>
                          <a:effectLst/>
                          <a:ea typeface="等线" panose="02010600030101010101" pitchFamily="2" charset="-122"/>
                          <a:cs typeface="+mn-lt"/>
                          <a:sym typeface="+mn-ea"/>
                        </a:rPr>
                        <a:t>NA</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a:t>
                      </a:r>
                      <a:r>
                        <a:rPr lang="zh-CN" altLang="en-US" sz="900" dirty="0">
                          <a:solidFill>
                            <a:srgbClr val="000000"/>
                          </a:solidFill>
                          <a:effectLst/>
                          <a:ea typeface="等线" panose="02010600030101010101" pitchFamily="2" charset="-122"/>
                          <a:cs typeface="+mn-lt"/>
                          <a:sym typeface="+mn-ea"/>
                        </a:rPr>
                        <a:t>中频</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cause：自动巡航模式按钮为关闭状态，不支持语音指令打开巡航模式，可支持语音打开关闭巡航模式开关，但当前语音无任何反馈，计划</a:t>
                      </a:r>
                      <a:r>
                        <a:rPr lang="en-US" altLang="zh-CN" sz="900" dirty="0">
                          <a:solidFill>
                            <a:srgbClr val="000000"/>
                          </a:solidFill>
                          <a:effectLst/>
                          <a:ea typeface="等线" panose="02010600030101010101" pitchFamily="2" charset="-122"/>
                          <a:cs typeface="+mn-lt"/>
                          <a:sym typeface="+mn-ea"/>
                        </a:rPr>
                        <a:t>R08</a:t>
                      </a:r>
                      <a:r>
                        <a:rPr lang="zh-CN" altLang="en-US" sz="900" dirty="0">
                          <a:solidFill>
                            <a:srgbClr val="000000"/>
                          </a:solidFill>
                          <a:effectLst/>
                          <a:ea typeface="等线" panose="02010600030101010101" pitchFamily="2" charset="-122"/>
                          <a:cs typeface="+mn-lt"/>
                          <a:sym typeface="+mn-ea"/>
                        </a:rPr>
                        <a:t>优化</a:t>
                      </a:r>
                      <a:r>
                        <a:rPr lang="zh-CN" altLang="en-US" sz="900" dirty="0">
                          <a:solidFill>
                            <a:srgbClr val="000000"/>
                          </a:solidFill>
                          <a:effectLst/>
                          <a:ea typeface="等线" panose="02010600030101010101" pitchFamily="2" charset="-122"/>
                          <a:cs typeface="+mn-lt"/>
                          <a:sym typeface="+mn-ea"/>
                        </a:rPr>
                        <a:t>处理</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a:t>
                      </a:r>
                      <a:r>
                        <a:rPr lang="en-US" altLang="zh-CN" sz="900" dirty="0">
                          <a:solidFill>
                            <a:srgbClr val="000000"/>
                          </a:solidFill>
                          <a:effectLst/>
                          <a:ea typeface="等线" panose="02010600030101010101" pitchFamily="2" charset="-122"/>
                          <a:cs typeface="+mn-lt"/>
                          <a:sym typeface="+mn-ea"/>
                        </a:rPr>
                        <a:t>Low</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a:t>
                      </a:r>
                      <a:r>
                        <a:rPr lang="zh-CN" altLang="en-US" sz="900" dirty="0">
                          <a:solidFill>
                            <a:srgbClr val="000000"/>
                          </a:solidFill>
                          <a:effectLst/>
                          <a:ea typeface="等线" panose="02010600030101010101" pitchFamily="2" charset="-122"/>
                          <a:cs typeface="+mn-lt"/>
                          <a:sym typeface="+mn-ea"/>
                        </a:rPr>
                        <a:t>计划</a:t>
                      </a:r>
                      <a:r>
                        <a:rPr lang="en-US" altLang="zh-CN" sz="900" dirty="0">
                          <a:solidFill>
                            <a:srgbClr val="000000"/>
                          </a:solidFill>
                          <a:effectLst/>
                          <a:ea typeface="等线" panose="02010600030101010101" pitchFamily="2" charset="-122"/>
                          <a:cs typeface="+mn-lt"/>
                          <a:sym typeface="+mn-ea"/>
                        </a:rPr>
                        <a:t>R08</a:t>
                      </a:r>
                      <a:r>
                        <a:rPr lang="zh-CN" altLang="en-US" sz="900" dirty="0">
                          <a:solidFill>
                            <a:srgbClr val="000000"/>
                          </a:solidFill>
                          <a:effectLst/>
                          <a:ea typeface="等线" panose="02010600030101010101" pitchFamily="2" charset="-122"/>
                          <a:cs typeface="+mn-lt"/>
                          <a:sym typeface="+mn-ea"/>
                        </a:rPr>
                        <a:t>组入</a:t>
                      </a:r>
                      <a:endParaRPr lang="en-US" altLang="zh-CN"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0520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AW2-17701</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[CX483MCA][偶现][爱奇艺]爱奇艺里多次搜索后，搜索结果与搜索界面重叠显示</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900" dirty="0">
                          <a:solidFill>
                            <a:srgbClr val="000000"/>
                          </a:solidFill>
                          <a:effectLst/>
                          <a:ea typeface="等线" panose="02010600030101010101" pitchFamily="2" charset="-122"/>
                          <a:cs typeface="+mn-lt"/>
                          <a:sym typeface="+mn-ea"/>
                        </a:rPr>
                        <a:t>Verification</a:t>
                      </a:r>
                      <a:endParaRPr lang="en-GB" altLang="zh-CN" sz="900"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1.出现概率：偶现，概率：</a:t>
                      </a:r>
                      <a:r>
                        <a:rPr lang="en-US" altLang="zh-CN" sz="900" dirty="0">
                          <a:solidFill>
                            <a:srgbClr val="000000"/>
                          </a:solidFill>
                          <a:effectLst/>
                          <a:ea typeface="等线" panose="02010600030101010101" pitchFamily="2" charset="-122"/>
                          <a:cs typeface="+mn-lt"/>
                          <a:sym typeface="+mn-ea"/>
                        </a:rPr>
                        <a:t>1/50</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2.恢复方法：重新搜索</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3.用户使用频次：低频</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a:t>
                      </a:r>
                      <a:r>
                        <a:rPr sz="900" dirty="0">
                          <a:solidFill>
                            <a:srgbClr val="000000"/>
                          </a:solidFill>
                          <a:effectLst/>
                          <a:ea typeface="等线" panose="02010600030101010101" pitchFamily="2" charset="-122"/>
                          <a:cs typeface="+mn-lt"/>
                          <a:sym typeface="+mn-ea"/>
                        </a:rPr>
                        <a:t>接口返回存在时间差，偶尔当点击返回按钮时接口数据刚返回，导致了页面出现异常</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a:t>
                      </a:r>
                      <a:r>
                        <a:rPr lang="en-US" altLang="zh-CN" sz="900" dirty="0">
                          <a:solidFill>
                            <a:srgbClr val="000000"/>
                          </a:solidFill>
                          <a:effectLst/>
                          <a:ea typeface="等线" panose="02010600030101010101" pitchFamily="2" charset="-122"/>
                          <a:cs typeface="+mn-lt"/>
                          <a:sym typeface="+mn-ea"/>
                        </a:rPr>
                        <a:t>low</a:t>
                      </a:r>
                      <a:r>
                        <a:rPr lang="zh-CN" altLang="en-US" sz="900" dirty="0">
                          <a:solidFill>
                            <a:srgbClr val="000000"/>
                          </a:solidFill>
                          <a:effectLst/>
                          <a:ea typeface="等线" panose="02010600030101010101" pitchFamily="2" charset="-122"/>
                          <a:cs typeface="+mn-lt"/>
                          <a:sym typeface="+mn-ea"/>
                        </a:rPr>
                        <a:t>，低概率偶现问题，恢复方式较为简单，对客户影响</a:t>
                      </a:r>
                      <a:r>
                        <a:rPr lang="zh-CN" altLang="en-US" sz="900" dirty="0">
                          <a:solidFill>
                            <a:srgbClr val="000000"/>
                          </a:solidFill>
                          <a:effectLst/>
                          <a:ea typeface="等线" panose="02010600030101010101" pitchFamily="2" charset="-122"/>
                          <a:cs typeface="+mn-lt"/>
                          <a:sym typeface="+mn-ea"/>
                        </a:rPr>
                        <a:t>较低</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6.修复计划：当前已修复，计划下版本</a:t>
                      </a:r>
                      <a:r>
                        <a:rPr lang="en-US" altLang="zh-CN" sz="900" dirty="0">
                          <a:solidFill>
                            <a:srgbClr val="000000"/>
                          </a:solidFill>
                          <a:effectLst/>
                          <a:ea typeface="等线" panose="02010600030101010101" pitchFamily="2" charset="-122"/>
                          <a:cs typeface="+mn-lt"/>
                          <a:sym typeface="+mn-ea"/>
                        </a:rPr>
                        <a:t>R08</a:t>
                      </a:r>
                      <a:r>
                        <a:rPr lang="zh-CN" altLang="en-US" sz="900" dirty="0">
                          <a:solidFill>
                            <a:srgbClr val="000000"/>
                          </a:solidFill>
                          <a:effectLst/>
                          <a:ea typeface="等线" panose="02010600030101010101" pitchFamily="2" charset="-122"/>
                          <a:cs typeface="+mn-lt"/>
                          <a:sym typeface="+mn-ea"/>
                        </a:rPr>
                        <a:t>组入</a:t>
                      </a:r>
                      <a:endParaRPr lang="en-US" altLang="zh-CN"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6296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AW2-17699</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[CX483MCA][偶现][爱奇艺]播放USB视频，点击列表进行选集，界面闪退到usb视频首页</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900" dirty="0">
                          <a:solidFill>
                            <a:srgbClr val="000000"/>
                          </a:solidFill>
                          <a:effectLst/>
                          <a:ea typeface="等线" panose="02010600030101010101" pitchFamily="2" charset="-122"/>
                          <a:cs typeface="+mn-lt"/>
                          <a:sym typeface="+mn-ea"/>
                        </a:rPr>
                        <a:t>Verification</a:t>
                      </a:r>
                      <a:endParaRPr lang="en-US" altLang="en-GB"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1.出现概率：偶现（由于时间紧迫，当前压测</a:t>
                      </a:r>
                      <a:r>
                        <a:rPr lang="en-US" altLang="zh-CN" sz="900" b="0" i="0" u="none" strike="noStrike" kern="1200" dirty="0">
                          <a:solidFill>
                            <a:srgbClr val="000000"/>
                          </a:solidFill>
                          <a:effectLst/>
                          <a:ea typeface="等线" panose="02010600030101010101" pitchFamily="2" charset="-122"/>
                          <a:cs typeface="+mn-lt"/>
                        </a:rPr>
                        <a:t>50</a:t>
                      </a:r>
                      <a:r>
                        <a:rPr lang="zh-CN" altLang="en-US" sz="900" b="0" i="0" u="none" strike="noStrike" kern="1200" dirty="0">
                          <a:solidFill>
                            <a:srgbClr val="000000"/>
                          </a:solidFill>
                          <a:effectLst/>
                          <a:ea typeface="等线" panose="02010600030101010101" pitchFamily="2" charset="-122"/>
                          <a:cs typeface="+mn-lt"/>
                        </a:rPr>
                        <a:t>次未</a:t>
                      </a:r>
                      <a:r>
                        <a:rPr lang="zh-CN" altLang="en-US" sz="900" b="0" i="0" u="none" strike="noStrike" kern="1200" dirty="0">
                          <a:solidFill>
                            <a:srgbClr val="000000"/>
                          </a:solidFill>
                          <a:effectLst/>
                          <a:ea typeface="等线" panose="02010600030101010101" pitchFamily="2" charset="-122"/>
                          <a:cs typeface="+mn-lt"/>
                        </a:rPr>
                        <a:t>复现）</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2.恢复方法：重新点击</a:t>
                      </a:r>
                      <a:r>
                        <a:rPr lang="en-US" altLang="zh-CN" sz="900" b="0" i="0" u="none" strike="noStrike" kern="1200" dirty="0">
                          <a:solidFill>
                            <a:srgbClr val="000000"/>
                          </a:solidFill>
                          <a:effectLst/>
                          <a:ea typeface="等线" panose="02010600030101010101" pitchFamily="2" charset="-122"/>
                          <a:cs typeface="+mn-lt"/>
                        </a:rPr>
                        <a:t>USB</a:t>
                      </a:r>
                      <a:r>
                        <a:rPr lang="zh-CN" altLang="en-US" sz="900" b="0" i="0" u="none" strike="noStrike" kern="1200" dirty="0">
                          <a:solidFill>
                            <a:srgbClr val="000000"/>
                          </a:solidFill>
                          <a:effectLst/>
                          <a:ea typeface="等线" panose="02010600030101010101" pitchFamily="2" charset="-122"/>
                          <a:cs typeface="+mn-lt"/>
                        </a:rPr>
                        <a:t>视频</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3.用户使用频次：</a:t>
                      </a:r>
                      <a:r>
                        <a:rPr lang="zh-CN" altLang="en-US" sz="900" b="0" i="0" u="none" strike="noStrike" kern="1200" dirty="0">
                          <a:solidFill>
                            <a:srgbClr val="000000"/>
                          </a:solidFill>
                          <a:effectLst/>
                          <a:ea typeface="等线" panose="02010600030101010101" pitchFamily="2" charset="-122"/>
                          <a:cs typeface="+mn-lt"/>
                        </a:rPr>
                        <a:t>低频</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4.Root cause：缩略图 是根据相应的视频生成的 ，在车机性能不好情况下，有些视频的缩略图生成过程中可能 bitmap过大</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5.影响评估：Low，低概率偶现问题，发生概率较低，恢复方式较为</a:t>
                      </a:r>
                      <a:r>
                        <a:rPr lang="zh-CN" altLang="en-US" sz="900" b="0" i="0" u="none" strike="noStrike" kern="1200" dirty="0">
                          <a:solidFill>
                            <a:srgbClr val="000000"/>
                          </a:solidFill>
                          <a:effectLst/>
                          <a:ea typeface="等线" panose="02010600030101010101" pitchFamily="2" charset="-122"/>
                          <a:cs typeface="+mn-lt"/>
                        </a:rPr>
                        <a:t>简单</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6.修复计划：</a:t>
                      </a:r>
                      <a:r>
                        <a:rPr lang="zh-CN" altLang="en-US" sz="900" dirty="0">
                          <a:solidFill>
                            <a:srgbClr val="000000"/>
                          </a:solidFill>
                          <a:effectLst/>
                          <a:ea typeface="等线" panose="02010600030101010101" pitchFamily="2" charset="-122"/>
                          <a:cs typeface="+mn-lt"/>
                          <a:sym typeface="+mn-ea"/>
                        </a:rPr>
                        <a:t>计划</a:t>
                      </a:r>
                      <a:r>
                        <a:rPr lang="en-US" altLang="zh-CN" sz="900" dirty="0">
                          <a:solidFill>
                            <a:srgbClr val="000000"/>
                          </a:solidFill>
                          <a:effectLst/>
                          <a:ea typeface="等线" panose="02010600030101010101" pitchFamily="2" charset="-122"/>
                          <a:cs typeface="+mn-lt"/>
                          <a:sym typeface="+mn-ea"/>
                        </a:rPr>
                        <a:t>R08</a:t>
                      </a:r>
                      <a:r>
                        <a:rPr lang="zh-CN" altLang="en-US" sz="900" dirty="0">
                          <a:solidFill>
                            <a:srgbClr val="000000"/>
                          </a:solidFill>
                          <a:effectLst/>
                          <a:ea typeface="等线" panose="02010600030101010101" pitchFamily="2" charset="-122"/>
                          <a:cs typeface="+mn-lt"/>
                          <a:sym typeface="+mn-ea"/>
                        </a:rPr>
                        <a:t>组入（需先确认</a:t>
                      </a:r>
                      <a:r>
                        <a:rPr lang="en-US" altLang="zh-CN" sz="900" dirty="0">
                          <a:solidFill>
                            <a:srgbClr val="000000"/>
                          </a:solidFill>
                          <a:effectLst/>
                          <a:ea typeface="等线" panose="02010600030101010101" pitchFamily="2" charset="-122"/>
                          <a:cs typeface="+mn-lt"/>
                          <a:sym typeface="+mn-ea"/>
                        </a:rPr>
                        <a:t>Rootcause</a:t>
                      </a:r>
                      <a:r>
                        <a:rPr lang="zh-CN" altLang="en-US" sz="900" dirty="0">
                          <a:solidFill>
                            <a:srgbClr val="000000"/>
                          </a:solidFill>
                          <a:effectLst/>
                          <a:ea typeface="等线" panose="02010600030101010101" pitchFamily="2" charset="-122"/>
                          <a:cs typeface="+mn-lt"/>
                          <a:sym typeface="+mn-ea"/>
                        </a:rPr>
                        <a:t>）</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1122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AW2-17603</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Phase 4：【必现】【Performance】【CX483MCA】【CPU】R07.2版本场景2路测CPU Free不足，CPU Free:54%</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b="0" i="0" u="none" strike="noStrike" dirty="0">
                          <a:solidFill>
                            <a:srgbClr val="000000"/>
                          </a:solidFill>
                          <a:effectLst/>
                          <a:ea typeface="等线" panose="02010600030101010101" pitchFamily="2" charset="-122"/>
                          <a:cs typeface="+mn-lt"/>
                          <a:sym typeface="+mn-ea"/>
                        </a:rPr>
                        <a:t>Analysis</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NA</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1.出现概率：必现</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2.恢复方法：NA</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3.用户使用频次：低频</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4.Root cause：当前随心听已完成分析，正常</a:t>
                      </a:r>
                      <a:r>
                        <a:rPr lang="en-US" altLang="zh-CN" sz="900" b="0" i="0" u="none" strike="noStrike" kern="1200" dirty="0">
                          <a:solidFill>
                            <a:srgbClr val="000000"/>
                          </a:solidFill>
                          <a:effectLst/>
                          <a:ea typeface="等线" panose="02010600030101010101" pitchFamily="2" charset="-122"/>
                          <a:cs typeface="+mn-lt"/>
                        </a:rPr>
                        <a:t>CPU</a:t>
                      </a:r>
                      <a:r>
                        <a:rPr lang="zh-CN" altLang="en-US" sz="900" b="0" i="0" u="none" strike="noStrike" kern="1200" dirty="0">
                          <a:solidFill>
                            <a:srgbClr val="000000"/>
                          </a:solidFill>
                          <a:effectLst/>
                          <a:ea typeface="等线" panose="02010600030101010101" pitchFamily="2" charset="-122"/>
                          <a:cs typeface="+mn-lt"/>
                        </a:rPr>
                        <a:t>占用</a:t>
                      </a:r>
                      <a:r>
                        <a:rPr lang="en-US" altLang="zh-CN" sz="900" b="0" i="0" u="none" strike="noStrike" kern="1200" dirty="0">
                          <a:solidFill>
                            <a:srgbClr val="000000"/>
                          </a:solidFill>
                          <a:effectLst/>
                          <a:ea typeface="等线" panose="02010600030101010101" pitchFamily="2" charset="-122"/>
                          <a:cs typeface="+mn-lt"/>
                        </a:rPr>
                        <a:t>2%</a:t>
                      </a:r>
                      <a:r>
                        <a:rPr lang="zh-CN" altLang="en-US" sz="900" b="0" i="0" u="none" strike="noStrike" kern="1200" dirty="0">
                          <a:solidFill>
                            <a:srgbClr val="000000"/>
                          </a:solidFill>
                          <a:effectLst/>
                          <a:ea typeface="等线" panose="02010600030101010101" pitchFamily="2" charset="-122"/>
                          <a:cs typeface="+mn-lt"/>
                        </a:rPr>
                        <a:t>正常行为，随心看日志分析</a:t>
                      </a:r>
                      <a:r>
                        <a:rPr lang="zh-CN" altLang="en-US" sz="900" b="0" i="0" u="none" strike="noStrike" kern="1200" dirty="0">
                          <a:solidFill>
                            <a:srgbClr val="000000"/>
                          </a:solidFill>
                          <a:effectLst/>
                          <a:ea typeface="等线" panose="02010600030101010101" pitchFamily="2" charset="-122"/>
                          <a:cs typeface="+mn-lt"/>
                        </a:rPr>
                        <a:t>中</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5.影响评估：Low</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6.修复计划：</a:t>
                      </a:r>
                      <a:r>
                        <a:rPr lang="zh-CN" altLang="en-US" sz="900" dirty="0">
                          <a:solidFill>
                            <a:srgbClr val="000000"/>
                          </a:solidFill>
                          <a:effectLst/>
                          <a:ea typeface="等线" panose="02010600030101010101" pitchFamily="2" charset="-122"/>
                          <a:cs typeface="+mn-lt"/>
                          <a:sym typeface="+mn-ea"/>
                        </a:rPr>
                        <a:t>计划</a:t>
                      </a:r>
                      <a:r>
                        <a:rPr lang="en-US" altLang="zh-CN" sz="900" dirty="0">
                          <a:solidFill>
                            <a:srgbClr val="000000"/>
                          </a:solidFill>
                          <a:effectLst/>
                          <a:ea typeface="等线" panose="02010600030101010101" pitchFamily="2" charset="-122"/>
                          <a:cs typeface="+mn-lt"/>
                          <a:sym typeface="+mn-ea"/>
                        </a:rPr>
                        <a:t>R08</a:t>
                      </a:r>
                      <a:r>
                        <a:rPr lang="zh-CN" altLang="en-US" sz="900" dirty="0">
                          <a:solidFill>
                            <a:srgbClr val="000000"/>
                          </a:solidFill>
                          <a:effectLst/>
                          <a:ea typeface="等线" panose="02010600030101010101" pitchFamily="2" charset="-122"/>
                          <a:cs typeface="+mn-lt"/>
                          <a:sym typeface="+mn-ea"/>
                        </a:rPr>
                        <a:t>组入（需先确认</a:t>
                      </a:r>
                      <a:r>
                        <a:rPr lang="en-US" altLang="zh-CN" sz="900" dirty="0">
                          <a:solidFill>
                            <a:srgbClr val="000000"/>
                          </a:solidFill>
                          <a:effectLst/>
                          <a:ea typeface="等线" panose="02010600030101010101" pitchFamily="2" charset="-122"/>
                          <a:cs typeface="+mn-lt"/>
                          <a:sym typeface="+mn-ea"/>
                        </a:rPr>
                        <a:t>Rootcause</a:t>
                      </a:r>
                      <a:r>
                        <a:rPr lang="zh-CN" altLang="en-US" sz="900" dirty="0">
                          <a:solidFill>
                            <a:srgbClr val="000000"/>
                          </a:solidFill>
                          <a:effectLst/>
                          <a:ea typeface="等线" panose="02010600030101010101" pitchFamily="2" charset="-122"/>
                          <a:cs typeface="+mn-lt"/>
                          <a:sym typeface="+mn-ea"/>
                        </a:rPr>
                        <a:t>）</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318770" y="164465"/>
            <a:ext cx="11873230" cy="486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sym typeface="+mn-ea"/>
              </a:rPr>
              <a:t>{</a:t>
            </a:r>
            <a:r>
              <a:rPr lang="en-US" altLang="en-US" sz="2800" dirty="0">
                <a:solidFill>
                  <a:srgbClr val="0000CC"/>
                </a:solidFill>
                <a:ea typeface="SimHei" panose="02010609060101010101" pitchFamily="49" charset="-122"/>
                <a:sym typeface="+mn-ea"/>
              </a:rPr>
              <a:t>CX483 MCA_R07.2</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a:t>
            </a:r>
            <a:r>
              <a:rPr lang="en-US" altLang="en-US" sz="2800" dirty="0">
                <a:solidFill>
                  <a:srgbClr val="0000CC"/>
                </a:solidFill>
                <a:sym typeface="+mn-ea"/>
              </a:rPr>
              <a:t>} </a:t>
            </a:r>
            <a:r>
              <a:rPr lang="en-US" altLang="zh-CN" sz="2800" dirty="0">
                <a:sym typeface="+mn-ea"/>
              </a:rPr>
              <a:t>Open IG&amp;Gating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nvPr>
        </p:nvGraphicFramePr>
        <p:xfrm>
          <a:off x="250825" y="658495"/>
          <a:ext cx="11852275" cy="6050915"/>
        </p:xfrm>
        <a:graphic>
          <a:graphicData uri="http://schemas.openxmlformats.org/drawingml/2006/table">
            <a:tbl>
              <a:tblPr/>
              <a:tblGrid>
                <a:gridCol w="909955"/>
                <a:gridCol w="3510280"/>
                <a:gridCol w="886460"/>
                <a:gridCol w="929005"/>
                <a:gridCol w="734695"/>
                <a:gridCol w="4881880"/>
              </a:tblGrid>
              <a:tr h="186690">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Key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79565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AW2-17405</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【用户体验】【系统】【CX483MCA】【偶现】偶发系统卡死</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Analysis</a:t>
                      </a: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1.出现概率：偶现（压测</a:t>
                      </a:r>
                      <a:r>
                        <a:rPr lang="en-US" altLang="zh-CN" sz="900" b="0" i="0" u="none" strike="noStrike" kern="1200" dirty="0">
                          <a:solidFill>
                            <a:srgbClr val="000000"/>
                          </a:solidFill>
                          <a:effectLst/>
                          <a:ea typeface="等线" panose="02010600030101010101" pitchFamily="2" charset="-122"/>
                          <a:cs typeface="+mn-lt"/>
                        </a:rPr>
                        <a:t>5H</a:t>
                      </a:r>
                      <a:r>
                        <a:rPr lang="zh-CN" altLang="en-US" sz="900" b="0" i="0" u="none" strike="noStrike" kern="1200" dirty="0">
                          <a:solidFill>
                            <a:srgbClr val="000000"/>
                          </a:solidFill>
                          <a:effectLst/>
                          <a:ea typeface="等线" panose="02010600030101010101" pitchFamily="2" charset="-122"/>
                          <a:cs typeface="+mn-lt"/>
                        </a:rPr>
                        <a:t>未复现，持续</a:t>
                      </a:r>
                      <a:r>
                        <a:rPr lang="zh-CN" altLang="en-US" sz="900" b="0" i="0" u="none" strike="noStrike" kern="1200" dirty="0">
                          <a:solidFill>
                            <a:srgbClr val="000000"/>
                          </a:solidFill>
                          <a:effectLst/>
                          <a:ea typeface="等线" panose="02010600030101010101" pitchFamily="2" charset="-122"/>
                          <a:cs typeface="+mn-lt"/>
                        </a:rPr>
                        <a:t>压测）</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2.恢复方法：</a:t>
                      </a:r>
                      <a:r>
                        <a:rPr lang="zh-CN" altLang="en-US" sz="900" b="0" i="0" u="none" strike="noStrike" kern="1200" dirty="0">
                          <a:solidFill>
                            <a:srgbClr val="000000"/>
                          </a:solidFill>
                          <a:effectLst/>
                          <a:ea typeface="等线" panose="02010600030101010101" pitchFamily="2" charset="-122"/>
                          <a:cs typeface="+mn-lt"/>
                        </a:rPr>
                        <a:t>重新打开地图</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3.用户使用频次：</a:t>
                      </a:r>
                      <a:r>
                        <a:rPr lang="zh-CN" altLang="en-US" sz="900" b="0" i="0" u="none" strike="noStrike" kern="1200" dirty="0">
                          <a:solidFill>
                            <a:srgbClr val="000000"/>
                          </a:solidFill>
                          <a:effectLst/>
                          <a:ea typeface="等线" panose="02010600030101010101" pitchFamily="2" charset="-122"/>
                          <a:cs typeface="+mn-lt"/>
                        </a:rPr>
                        <a:t>高频</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4.Root cause：从日志确认，</a:t>
                      </a:r>
                      <a:r>
                        <a:rPr lang="en-US" altLang="zh-CN" sz="900" b="0" i="0" u="none" strike="noStrike" kern="1200" dirty="0">
                          <a:solidFill>
                            <a:srgbClr val="000000"/>
                          </a:solidFill>
                          <a:effectLst/>
                          <a:ea typeface="等线" panose="02010600030101010101" pitchFamily="2" charset="-122"/>
                          <a:cs typeface="+mn-lt"/>
                        </a:rPr>
                        <a:t>CPU idle</a:t>
                      </a:r>
                      <a:r>
                        <a:rPr lang="zh-CN" altLang="en-US" sz="900" b="0" i="0" u="none" strike="noStrike" kern="1200" dirty="0">
                          <a:solidFill>
                            <a:srgbClr val="000000"/>
                          </a:solidFill>
                          <a:effectLst/>
                          <a:ea typeface="等线" panose="02010600030101010101" pitchFamily="2" charset="-122"/>
                          <a:cs typeface="+mn-lt"/>
                        </a:rPr>
                        <a:t>降到</a:t>
                      </a:r>
                      <a:r>
                        <a:rPr lang="en-US" altLang="zh-CN" sz="900" b="0" i="0" u="none" strike="noStrike" kern="1200" dirty="0">
                          <a:solidFill>
                            <a:srgbClr val="000000"/>
                          </a:solidFill>
                          <a:effectLst/>
                          <a:ea typeface="等线" panose="02010600030101010101" pitchFamily="2" charset="-122"/>
                          <a:cs typeface="+mn-lt"/>
                        </a:rPr>
                        <a:t>5%</a:t>
                      </a:r>
                      <a:r>
                        <a:rPr lang="zh-CN" altLang="en-US" sz="900" b="0" i="0" u="none" strike="noStrike" kern="1200" dirty="0">
                          <a:solidFill>
                            <a:srgbClr val="000000"/>
                          </a:solidFill>
                          <a:effectLst/>
                          <a:ea typeface="等线" panose="02010600030101010101" pitchFamily="2" charset="-122"/>
                          <a:cs typeface="+mn-lt"/>
                        </a:rPr>
                        <a:t>左右，但整体地图占用高达</a:t>
                      </a:r>
                      <a:r>
                        <a:rPr lang="en-US" altLang="zh-CN" sz="900" b="0" i="0" u="none" strike="noStrike" kern="1200" dirty="0">
                          <a:solidFill>
                            <a:srgbClr val="000000"/>
                          </a:solidFill>
                          <a:effectLst/>
                          <a:ea typeface="等线" panose="02010600030101010101" pitchFamily="2" charset="-122"/>
                          <a:cs typeface="+mn-lt"/>
                        </a:rPr>
                        <a:t>70%</a:t>
                      </a:r>
                      <a:r>
                        <a:rPr lang="zh-CN" altLang="en-US" sz="900" b="0" i="0" u="none" strike="noStrike" kern="1200" dirty="0">
                          <a:solidFill>
                            <a:srgbClr val="000000"/>
                          </a:solidFill>
                          <a:effectLst/>
                          <a:ea typeface="等线" panose="02010600030101010101" pitchFamily="2" charset="-122"/>
                          <a:cs typeface="+mn-lt"/>
                        </a:rPr>
                        <a:t>左右，当前怀疑地图出现内存泄露，需要基于复现结果</a:t>
                      </a:r>
                      <a:r>
                        <a:rPr lang="en-US" altLang="zh-CN" sz="900" b="0" i="0" u="none" strike="noStrike" kern="1200" dirty="0">
                          <a:solidFill>
                            <a:srgbClr val="000000"/>
                          </a:solidFill>
                          <a:effectLst/>
                          <a:ea typeface="等线" panose="02010600030101010101" pitchFamily="2" charset="-122"/>
                          <a:cs typeface="+mn-lt"/>
                        </a:rPr>
                        <a:t>dump</a:t>
                      </a:r>
                      <a:r>
                        <a:rPr lang="zh-CN" altLang="en-US" sz="900" b="0" i="0" u="none" strike="noStrike" kern="1200" dirty="0">
                          <a:solidFill>
                            <a:srgbClr val="000000"/>
                          </a:solidFill>
                          <a:effectLst/>
                          <a:ea typeface="等线" panose="02010600030101010101" pitchFamily="2" charset="-122"/>
                          <a:cs typeface="+mn-lt"/>
                        </a:rPr>
                        <a:t>内存确认内存</a:t>
                      </a:r>
                      <a:r>
                        <a:rPr lang="zh-CN" altLang="en-US" sz="900" b="0" i="0" u="none" strike="noStrike" kern="1200" dirty="0">
                          <a:solidFill>
                            <a:srgbClr val="000000"/>
                          </a:solidFill>
                          <a:effectLst/>
                          <a:ea typeface="等线" panose="02010600030101010101" pitchFamily="2" charset="-122"/>
                          <a:cs typeface="+mn-lt"/>
                        </a:rPr>
                        <a:t>泄露点</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5.影响评估：</a:t>
                      </a:r>
                      <a:r>
                        <a:rPr lang="en-US" altLang="zh-CN" sz="900" b="0" i="0" u="none" strike="noStrike" kern="1200" dirty="0">
                          <a:solidFill>
                            <a:srgbClr val="000000"/>
                          </a:solidFill>
                          <a:effectLst/>
                          <a:ea typeface="等线" panose="02010600030101010101" pitchFamily="2" charset="-122"/>
                          <a:cs typeface="+mn-lt"/>
                        </a:rPr>
                        <a:t>Medium</a:t>
                      </a:r>
                      <a:r>
                        <a:rPr lang="zh-CN" altLang="en-US" sz="900" b="0" i="0" u="none" strike="noStrike" kern="1200" dirty="0">
                          <a:solidFill>
                            <a:srgbClr val="000000"/>
                          </a:solidFill>
                          <a:effectLst/>
                          <a:ea typeface="等线" panose="02010600030101010101" pitchFamily="2" charset="-122"/>
                          <a:cs typeface="+mn-lt"/>
                        </a:rPr>
                        <a:t>，触发后导致系统卡死，客户体验</a:t>
                      </a:r>
                      <a:r>
                        <a:rPr lang="zh-CN" altLang="en-US" sz="900" b="0" i="0" u="none" strike="noStrike" kern="1200" dirty="0">
                          <a:solidFill>
                            <a:srgbClr val="000000"/>
                          </a:solidFill>
                          <a:effectLst/>
                          <a:ea typeface="等线" panose="02010600030101010101" pitchFamily="2" charset="-122"/>
                          <a:cs typeface="+mn-lt"/>
                        </a:rPr>
                        <a:t>较差</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6.修复计划：内部原因分析中，计划下版本修复</a:t>
                      </a:r>
                      <a:r>
                        <a:rPr lang="zh-CN" altLang="en-US" sz="900" b="0" i="0" u="none" strike="noStrike" kern="1200" dirty="0">
                          <a:solidFill>
                            <a:srgbClr val="000000"/>
                          </a:solidFill>
                          <a:effectLst/>
                          <a:ea typeface="等线" panose="02010600030101010101" pitchFamily="2" charset="-122"/>
                          <a:cs typeface="+mn-lt"/>
                        </a:rPr>
                        <a:t>组入</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2" name="表格 1"/>
          <p:cNvGraphicFramePr/>
          <p:nvPr>
            <p:custDataLst>
              <p:tags r:id="rId2"/>
            </p:custDataLst>
          </p:nvPr>
        </p:nvGraphicFramePr>
        <p:xfrm>
          <a:off x="0" y="3166745"/>
          <a:ext cx="8014335" cy="945515"/>
        </p:xfrm>
        <a:graphic>
          <a:graphicData uri="http://schemas.openxmlformats.org/drawingml/2006/table">
            <a:tbl>
              <a:tblPr firstRow="1" bandRow="1">
                <a:tableStyleId>{5C22544A-7EE6-4342-B048-85BDC9FD1C3A}</a:tableStyleId>
              </a:tblPr>
              <a:tblGrid>
                <a:gridCol w="1032510"/>
                <a:gridCol w="1812925"/>
                <a:gridCol w="1010285"/>
                <a:gridCol w="728980"/>
                <a:gridCol w="860425"/>
                <a:gridCol w="860425"/>
                <a:gridCol w="808990"/>
                <a:gridCol w="899795"/>
              </a:tblGrid>
              <a:tr h="241935">
                <a:tc rowSpan="2">
                  <a:txBody>
                    <a:bodyPr/>
                    <a:p>
                      <a:pPr indent="0">
                        <a:buNone/>
                      </a:pPr>
                      <a:r>
                        <a:rPr lang="zh-CN" sz="1050" b="0">
                          <a:solidFill>
                            <a:srgbClr val="000000"/>
                          </a:solidFill>
                          <a:latin typeface="Arial" panose="020B0604020202020204" pitchFamily="34" charset="0"/>
                          <a:ea typeface="DengXian" charset="-122"/>
                        </a:rPr>
                        <a:t>冒烟用例总数</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w="12700" cap="flat" cmpd="sng">
                      <a:solidFill>
                        <a:srgbClr val="2B2B2B"/>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B050"/>
                    </a:solidFill>
                  </a:tcPr>
                </a:tc>
                <a:tc rowSpan="2">
                  <a:txBody>
                    <a:bodyPr/>
                    <a:p>
                      <a:pPr indent="0">
                        <a:buNone/>
                      </a:pPr>
                      <a:r>
                        <a:rPr lang="zh-CN" sz="1050" b="0">
                          <a:solidFill>
                            <a:srgbClr val="000000"/>
                          </a:solidFill>
                          <a:latin typeface="Arial" panose="020B0604020202020204" pitchFamily="34" charset="0"/>
                          <a:ea typeface="DengXian" charset="-122"/>
                        </a:rPr>
                        <a:t>目标车型case总数</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w="12700" cap="flat" cmpd="sng">
                      <a:solidFill>
                        <a:srgbClr val="2B2B2B"/>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B050"/>
                    </a:solidFill>
                  </a:tcPr>
                </a:tc>
                <a:tc rowSpan="2">
                  <a:txBody>
                    <a:bodyPr/>
                    <a:p>
                      <a:pPr indent="0">
                        <a:buNone/>
                      </a:pPr>
                      <a:r>
                        <a:rPr lang="zh-CN" sz="1050" b="0">
                          <a:solidFill>
                            <a:srgbClr val="000000"/>
                          </a:solidFill>
                          <a:latin typeface="Arial" panose="020B0604020202020204" pitchFamily="34" charset="0"/>
                          <a:ea typeface="DengXian" charset="-122"/>
                        </a:rPr>
                        <a:t>未执行/阻塞</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w="12700" cap="flat" cmpd="sng">
                      <a:solidFill>
                        <a:srgbClr val="2B2B2B"/>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B050"/>
                    </a:solidFill>
                  </a:tcPr>
                </a:tc>
                <a:tc rowSpan="2">
                  <a:txBody>
                    <a:bodyPr/>
                    <a:p>
                      <a:pPr indent="0">
                        <a:buNone/>
                      </a:pPr>
                      <a:r>
                        <a:rPr lang="zh-CN" sz="1050" b="0">
                          <a:solidFill>
                            <a:srgbClr val="000000"/>
                          </a:solidFill>
                          <a:latin typeface="Arial" panose="020B0604020202020204" pitchFamily="34" charset="0"/>
                          <a:ea typeface="DengXian" charset="-122"/>
                        </a:rPr>
                        <a:t>执行总数</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w="12700" cap="flat" cmpd="sng">
                      <a:solidFill>
                        <a:srgbClr val="2B2B2B"/>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B050"/>
                    </a:solidFill>
                  </a:tcPr>
                </a:tc>
                <a:tc rowSpan="2">
                  <a:txBody>
                    <a:bodyPr/>
                    <a:p>
                      <a:pPr indent="0">
                        <a:buNone/>
                      </a:pPr>
                      <a:r>
                        <a:rPr lang="zh-CN" sz="1050" b="0">
                          <a:solidFill>
                            <a:srgbClr val="000000"/>
                          </a:solidFill>
                          <a:latin typeface="Arial" panose="020B0604020202020204" pitchFamily="34" charset="0"/>
                          <a:ea typeface="DengXian" charset="-122"/>
                        </a:rPr>
                        <a:t>执行成功数</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w="12700" cap="flat" cmpd="sng">
                      <a:solidFill>
                        <a:srgbClr val="2B2B2B"/>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B050"/>
                    </a:solidFill>
                  </a:tcPr>
                </a:tc>
                <a:tc rowSpan="2">
                  <a:txBody>
                    <a:bodyPr/>
                    <a:p>
                      <a:pPr indent="0">
                        <a:buNone/>
                      </a:pPr>
                      <a:r>
                        <a:rPr lang="zh-CN" sz="1050" b="0">
                          <a:solidFill>
                            <a:srgbClr val="000000"/>
                          </a:solidFill>
                          <a:latin typeface="Arial" panose="020B0604020202020204" pitchFamily="34" charset="0"/>
                          <a:ea typeface="DengXian" charset="-122"/>
                        </a:rPr>
                        <a:t>执行失败数</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w="12700" cap="flat" cmpd="sng">
                      <a:solidFill>
                        <a:srgbClr val="2B2B2B"/>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B050"/>
                    </a:solidFill>
                  </a:tcPr>
                </a:tc>
                <a:tc>
                  <a:txBody>
                    <a:bodyPr/>
                    <a:p>
                      <a:pPr indent="0">
                        <a:buNone/>
                      </a:pPr>
                      <a:r>
                        <a:rPr lang="zh-CN" sz="1050" b="0">
                          <a:solidFill>
                            <a:srgbClr val="000000"/>
                          </a:solidFill>
                          <a:latin typeface="Arial" panose="020B0604020202020204" pitchFamily="34" charset="0"/>
                          <a:ea typeface="DengXian" charset="-122"/>
                        </a:rPr>
                        <a:t>执行率</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w="12700" cap="flat" cmpd="sng">
                      <a:solidFill>
                        <a:srgbClr val="2B2B2B"/>
                      </a:solidFill>
                      <a:prstDash val="solid"/>
                      <a:headEnd type="none" w="med" len="med"/>
                      <a:tailEnd type="none" w="med" len="med"/>
                    </a:lnT>
                    <a:lnB cap="flat">
                      <a:noFill/>
                    </a:lnB>
                    <a:lnTlToBr>
                      <a:noFill/>
                    </a:lnTlToBr>
                    <a:lnBlToTr>
                      <a:noFill/>
                    </a:lnBlToTr>
                    <a:solidFill>
                      <a:srgbClr val="00B050"/>
                    </a:solidFill>
                  </a:tcPr>
                </a:tc>
                <a:tc>
                  <a:txBody>
                    <a:bodyPr/>
                    <a:p>
                      <a:pPr indent="0">
                        <a:buNone/>
                      </a:pPr>
                      <a:r>
                        <a:rPr lang="zh-CN" sz="1050" b="0">
                          <a:solidFill>
                            <a:srgbClr val="000000"/>
                          </a:solidFill>
                          <a:latin typeface="Arial" panose="020B0604020202020204" pitchFamily="34" charset="0"/>
                          <a:ea typeface="DengXian" charset="-122"/>
                        </a:rPr>
                        <a:t>执行通过率</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w="12700" cap="flat" cmpd="sng">
                      <a:solidFill>
                        <a:srgbClr val="2B2B2B"/>
                      </a:solidFill>
                      <a:prstDash val="solid"/>
                      <a:headEnd type="none" w="med" len="med"/>
                      <a:tailEnd type="none" w="med" len="med"/>
                    </a:lnT>
                    <a:lnB cap="flat">
                      <a:noFill/>
                    </a:lnB>
                    <a:lnTlToBr>
                      <a:noFill/>
                    </a:lnTlToBr>
                    <a:lnBlToTr>
                      <a:noFill/>
                    </a:lnBlToTr>
                    <a:solidFill>
                      <a:srgbClr val="00B050"/>
                    </a:solidFill>
                  </a:tcPr>
                </a:tc>
              </a:tr>
              <a:tr h="450215">
                <a:tc vMerge="1">
                  <a:tcPr>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1050" b="0">
                          <a:solidFill>
                            <a:srgbClr val="000000"/>
                          </a:solidFill>
                          <a:latin typeface="Arial" panose="020B0604020202020204" pitchFamily="34" charset="0"/>
                          <a:ea typeface="DengXian" charset="-122"/>
                        </a:rPr>
                        <a:t>(执行总数/case总数)</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cap="flat">
                      <a:noFill/>
                    </a:lnT>
                    <a:lnB w="12700" cap="flat" cmpd="sng">
                      <a:solidFill>
                        <a:srgbClr val="2B2B2B"/>
                      </a:solidFill>
                      <a:prstDash val="solid"/>
                      <a:headEnd type="none" w="med" len="med"/>
                      <a:tailEnd type="none" w="med" len="med"/>
                    </a:lnB>
                    <a:lnTlToBr>
                      <a:noFill/>
                    </a:lnTlToBr>
                    <a:lnBlToTr>
                      <a:noFill/>
                    </a:lnBlToTr>
                    <a:solidFill>
                      <a:srgbClr val="00B050"/>
                    </a:solidFill>
                  </a:tcPr>
                </a:tc>
                <a:tc>
                  <a:txBody>
                    <a:bodyPr/>
                    <a:p>
                      <a:pPr indent="0">
                        <a:buNone/>
                      </a:pPr>
                      <a:r>
                        <a:rPr lang="zh-CN" sz="1050" b="0">
                          <a:solidFill>
                            <a:srgbClr val="000000"/>
                          </a:solidFill>
                          <a:latin typeface="Arial" panose="020B0604020202020204" pitchFamily="34" charset="0"/>
                          <a:ea typeface="DengXian" charset="-122"/>
                        </a:rPr>
                        <a:t>(执行成功数/执行总数)</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cap="flat">
                      <a:noFill/>
                    </a:lnT>
                    <a:lnB w="12700" cap="flat" cmpd="sng">
                      <a:solidFill>
                        <a:srgbClr val="2B2B2B"/>
                      </a:solidFill>
                      <a:prstDash val="solid"/>
                      <a:headEnd type="none" w="med" len="med"/>
                      <a:tailEnd type="none" w="med" len="med"/>
                    </a:lnB>
                    <a:lnTlToBr>
                      <a:noFill/>
                    </a:lnTlToBr>
                    <a:lnBlToTr>
                      <a:noFill/>
                    </a:lnBlToTr>
                    <a:solidFill>
                      <a:srgbClr val="00B050"/>
                    </a:solidFill>
                  </a:tcPr>
                </a:tc>
              </a:tr>
              <a:tr h="253365">
                <a:tc>
                  <a:txBody>
                    <a:bodyPr/>
                    <a:p>
                      <a:pPr indent="0" algn="r">
                        <a:buNone/>
                      </a:pPr>
                      <a:r>
                        <a:rPr lang="en-US" sz="1050" b="0">
                          <a:solidFill>
                            <a:srgbClr val="000000"/>
                          </a:solidFill>
                          <a:latin typeface="DengXian" charset="-122"/>
                        </a:rPr>
                        <a:t>535</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2B2B2B"/>
                      </a:solidFill>
                      <a:prstDash val="solid"/>
                      <a:headEnd type="none" w="med" len="med"/>
                      <a:tailEnd type="none" w="med" len="med"/>
                    </a:lnB>
                    <a:lnTlToBr>
                      <a:noFill/>
                    </a:lnTlToBr>
                    <a:lnBlToTr>
                      <a:noFill/>
                    </a:lnBlToTr>
                    <a:noFill/>
                  </a:tcPr>
                </a:tc>
                <a:tc>
                  <a:txBody>
                    <a:bodyPr/>
                    <a:p>
                      <a:pPr indent="0" algn="r">
                        <a:buNone/>
                      </a:pPr>
                      <a:r>
                        <a:rPr lang="en-US" sz="1050" b="0">
                          <a:solidFill>
                            <a:srgbClr val="000000"/>
                          </a:solidFill>
                          <a:latin typeface="DengXian" charset="-122"/>
                        </a:rPr>
                        <a:t>252</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2B2B2B"/>
                      </a:solidFill>
                      <a:prstDash val="solid"/>
                      <a:headEnd type="none" w="med" len="med"/>
                      <a:tailEnd type="none" w="med" len="med"/>
                    </a:lnB>
                    <a:lnTlToBr>
                      <a:noFill/>
                    </a:lnTlToBr>
                    <a:lnBlToTr>
                      <a:noFill/>
                    </a:lnBlToTr>
                    <a:noFill/>
                  </a:tcPr>
                </a:tc>
                <a:tc>
                  <a:txBody>
                    <a:bodyPr/>
                    <a:p>
                      <a:pPr indent="0" algn="r">
                        <a:buNone/>
                      </a:pPr>
                      <a:r>
                        <a:rPr lang="en-US" sz="1050" b="0">
                          <a:solidFill>
                            <a:srgbClr val="000000"/>
                          </a:solidFill>
                          <a:latin typeface="DengXian" charset="-122"/>
                        </a:rPr>
                        <a:t>0</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2B2B2B"/>
                      </a:solidFill>
                      <a:prstDash val="solid"/>
                      <a:headEnd type="none" w="med" len="med"/>
                      <a:tailEnd type="none" w="med" len="med"/>
                    </a:lnB>
                    <a:lnTlToBr>
                      <a:noFill/>
                    </a:lnTlToBr>
                    <a:lnBlToTr>
                      <a:noFill/>
                    </a:lnBlToTr>
                    <a:noFill/>
                  </a:tcPr>
                </a:tc>
                <a:tc>
                  <a:txBody>
                    <a:bodyPr/>
                    <a:p>
                      <a:pPr indent="0" algn="r">
                        <a:buNone/>
                      </a:pPr>
                      <a:r>
                        <a:rPr lang="en-US" sz="1050" b="0">
                          <a:solidFill>
                            <a:srgbClr val="000000"/>
                          </a:solidFill>
                          <a:latin typeface="DengXian" charset="-122"/>
                        </a:rPr>
                        <a:t>252</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2B2B2B"/>
                      </a:solidFill>
                      <a:prstDash val="solid"/>
                      <a:headEnd type="none" w="med" len="med"/>
                      <a:tailEnd type="none" w="med" len="med"/>
                    </a:lnB>
                    <a:lnTlToBr>
                      <a:noFill/>
                    </a:lnTlToBr>
                    <a:lnBlToTr>
                      <a:noFill/>
                    </a:lnBlToTr>
                    <a:noFill/>
                  </a:tcPr>
                </a:tc>
                <a:tc>
                  <a:txBody>
                    <a:bodyPr/>
                    <a:p>
                      <a:pPr indent="0" algn="r">
                        <a:buNone/>
                      </a:pPr>
                      <a:r>
                        <a:rPr lang="en-US" sz="1050" b="0">
                          <a:solidFill>
                            <a:srgbClr val="000000"/>
                          </a:solidFill>
                          <a:latin typeface="DengXian" charset="-122"/>
                        </a:rPr>
                        <a:t>252</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2B2B2B"/>
                      </a:solidFill>
                      <a:prstDash val="solid"/>
                      <a:headEnd type="none" w="med" len="med"/>
                      <a:tailEnd type="none" w="med" len="med"/>
                    </a:lnB>
                    <a:lnTlToBr>
                      <a:noFill/>
                    </a:lnTlToBr>
                    <a:lnBlToTr>
                      <a:noFill/>
                    </a:lnBlToTr>
                    <a:noFill/>
                  </a:tcPr>
                </a:tc>
                <a:tc>
                  <a:txBody>
                    <a:bodyPr/>
                    <a:p>
                      <a:pPr indent="0" algn="r">
                        <a:buNone/>
                      </a:pPr>
                      <a:r>
                        <a:rPr lang="en-US" sz="1050" b="0">
                          <a:solidFill>
                            <a:srgbClr val="000000"/>
                          </a:solidFill>
                          <a:latin typeface="DengXian" charset="-122"/>
                        </a:rPr>
                        <a:t>0</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2B2B2B"/>
                      </a:solidFill>
                      <a:prstDash val="solid"/>
                      <a:headEnd type="none" w="med" len="med"/>
                      <a:tailEnd type="none" w="med" len="med"/>
                    </a:lnB>
                    <a:lnTlToBr>
                      <a:noFill/>
                    </a:lnTlToBr>
                    <a:lnBlToTr>
                      <a:noFill/>
                    </a:lnBlToTr>
                    <a:noFill/>
                  </a:tcPr>
                </a:tc>
                <a:tc>
                  <a:txBody>
                    <a:bodyPr/>
                    <a:p>
                      <a:pPr indent="0" algn="r">
                        <a:buNone/>
                      </a:pPr>
                      <a:r>
                        <a:rPr lang="en-US" sz="1050" b="0">
                          <a:solidFill>
                            <a:srgbClr val="000000"/>
                          </a:solidFill>
                          <a:latin typeface="DengXian" charset="-122"/>
                        </a:rPr>
                        <a:t>100%</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w="12700" cap="flat" cmpd="sng">
                      <a:solidFill>
                        <a:srgbClr val="2B2B2B"/>
                      </a:solidFill>
                      <a:prstDash val="solid"/>
                      <a:headEnd type="none" w="med" len="med"/>
                      <a:tailEnd type="none" w="med" len="med"/>
                    </a:lnT>
                    <a:lnB w="12700" cap="flat" cmpd="sng">
                      <a:solidFill>
                        <a:srgbClr val="2B2B2B"/>
                      </a:solidFill>
                      <a:prstDash val="solid"/>
                      <a:headEnd type="none" w="med" len="med"/>
                      <a:tailEnd type="none" w="med" len="med"/>
                    </a:lnB>
                    <a:lnTlToBr>
                      <a:noFill/>
                    </a:lnTlToBr>
                    <a:lnBlToTr>
                      <a:noFill/>
                    </a:lnBlToTr>
                    <a:noFill/>
                  </a:tcPr>
                </a:tc>
                <a:tc>
                  <a:txBody>
                    <a:bodyPr/>
                    <a:p>
                      <a:pPr indent="0" algn="r">
                        <a:buNone/>
                      </a:pPr>
                      <a:r>
                        <a:rPr lang="en-US" sz="1050" b="0">
                          <a:solidFill>
                            <a:srgbClr val="000000"/>
                          </a:solidFill>
                          <a:latin typeface="DengXian" charset="-122"/>
                        </a:rPr>
                        <a:t>100%</a:t>
                      </a:r>
                      <a:endParaRPr lang="en-US" altLang="en-US" sz="1050" b="0">
                        <a:solidFill>
                          <a:srgbClr val="000000"/>
                        </a:solidFill>
                        <a:latin typeface="DengXian" charset="-122"/>
                      </a:endParaRPr>
                    </a:p>
                  </a:txBody>
                  <a:tcPr marL="12700" marR="12700" marT="12700" vert="horz" anchor="ctr" anchorCtr="0">
                    <a:lnL w="12700" cap="flat" cmpd="sng">
                      <a:solidFill>
                        <a:srgbClr val="2B2B2B"/>
                      </a:solidFill>
                      <a:prstDash val="solid"/>
                      <a:headEnd type="none" w="med" len="med"/>
                      <a:tailEnd type="none" w="med" len="med"/>
                    </a:lnL>
                    <a:lnR w="12700" cap="flat" cmpd="sng">
                      <a:solidFill>
                        <a:srgbClr val="2B2B2B"/>
                      </a:solidFill>
                      <a:prstDash val="solid"/>
                      <a:headEnd type="none" w="med" len="med"/>
                      <a:tailEnd type="none" w="med" len="med"/>
                    </a:lnR>
                    <a:lnT w="12700" cap="flat" cmpd="sng">
                      <a:solidFill>
                        <a:srgbClr val="2B2B2B"/>
                      </a:solidFill>
                      <a:prstDash val="solid"/>
                      <a:headEnd type="none" w="med" len="med"/>
                      <a:tailEnd type="none" w="med" len="med"/>
                    </a:lnT>
                    <a:lnB w="12700" cap="flat" cmpd="sng">
                      <a:solidFill>
                        <a:srgbClr val="2B2B2B"/>
                      </a:solidFill>
                      <a:prstDash val="solid"/>
                      <a:headEnd type="none" w="med" len="med"/>
                      <a:tailEnd type="none" w="med" len="med"/>
                    </a:lnB>
                    <a:lnTlToBr>
                      <a:noFill/>
                    </a:lnTlToBr>
                    <a:lnBlToTr>
                      <a:noFill/>
                    </a:lnBlToTr>
                    <a:noFill/>
                  </a:tcPr>
                </a:tc>
              </a:tr>
            </a:tbl>
          </a:graphicData>
        </a:graphic>
      </p:graphicFrame>
      <p:graphicFrame>
        <p:nvGraphicFramePr>
          <p:cNvPr id="3" name="对象 2">
            <a:hlinkClick r:id="" action="ppaction://ole?verb="/>
          </p:cNvPr>
          <p:cNvGraphicFramePr>
            <a:graphicFrameLocks noChangeAspect="1"/>
          </p:cNvGraphicFramePr>
          <p:nvPr/>
        </p:nvGraphicFramePr>
        <p:xfrm>
          <a:off x="0" y="4340225"/>
          <a:ext cx="974090" cy="974090"/>
        </p:xfrm>
        <a:graphic>
          <a:graphicData uri="http://schemas.openxmlformats.org/presentationml/2006/ole">
            <mc:AlternateContent xmlns:mc="http://schemas.openxmlformats.org/markup-compatibility/2006">
              <mc:Choice xmlns:v="urn:schemas-microsoft-com:vml" Requires="v">
                <p:oleObj spid="_x0000_s1025" name="" showAsIcon="1" r:id="rId3" imgW="1524000" imgH="1524000" progId="Excel.Sheet.12">
                  <p:embed/>
                </p:oleObj>
              </mc:Choice>
              <mc:Fallback>
                <p:oleObj name="" showAsIcon="1" r:id="rId3" imgW="1524000" imgH="1524000" progId="Excel.Sheet.12">
                  <p:embed/>
                  <p:pic>
                    <p:nvPicPr>
                      <p:cNvPr id="0" name="图片 1024"/>
                      <p:cNvPicPr/>
                      <p:nvPr/>
                    </p:nvPicPr>
                    <p:blipFill>
                      <a:blip r:embed="rId4"/>
                      <a:stretch>
                        <a:fillRect/>
                      </a:stretch>
                    </p:blipFill>
                    <p:spPr>
                      <a:xfrm>
                        <a:off x="0" y="4340225"/>
                        <a:ext cx="974090" cy="97409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01028" y="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sym typeface="+mn-ea"/>
              </a:rPr>
              <a:t>{</a:t>
            </a:r>
            <a:r>
              <a:rPr lang="en-US" altLang="en-US" sz="2800" dirty="0">
                <a:solidFill>
                  <a:srgbClr val="0000CC"/>
                </a:solidFill>
                <a:ea typeface="SimHei" panose="02010609060101010101" pitchFamily="49" charset="-122"/>
                <a:sym typeface="+mn-ea"/>
              </a:rPr>
              <a:t>CX483 MCA_R07.1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sym typeface="+mn-ea"/>
              </a:rPr>
              <a:t>} </a:t>
            </a:r>
            <a:r>
              <a:rPr lang="zh-CN" altLang="en-US" sz="2800" dirty="0">
                <a:sym typeface="+mn-ea"/>
              </a:rPr>
              <a:t>内存泄露专项测试</a:t>
            </a:r>
            <a:r>
              <a:rPr lang="en-US" altLang="zh-CN" sz="2800" dirty="0">
                <a:sym typeface="+mn-ea"/>
              </a:rPr>
              <a:t> </a:t>
            </a:r>
            <a:r>
              <a:rPr kumimoji="1" lang="en-GB" altLang="zh-CN" sz="2800" b="0" dirty="0">
                <a:highlight>
                  <a:srgbClr val="00FF00"/>
                </a:highlight>
                <a:sym typeface="+mn-ea"/>
              </a:rPr>
              <a:t>Pass</a:t>
            </a:r>
            <a:endParaRPr lang="en-US" altLang="en-US" sz="2800" b="0" dirty="0">
              <a:ea typeface="SimHei" panose="02010609060101010101" pitchFamily="49" charset="-122"/>
            </a:endParaRPr>
          </a:p>
        </p:txBody>
      </p:sp>
      <p:pic>
        <p:nvPicPr>
          <p:cNvPr id="3" name="图片 2"/>
          <p:cNvPicPr>
            <a:picLocks noChangeAspect="1"/>
          </p:cNvPicPr>
          <p:nvPr/>
        </p:nvPicPr>
        <p:blipFill>
          <a:blip r:embed="rId1"/>
          <a:stretch>
            <a:fillRect/>
          </a:stretch>
        </p:blipFill>
        <p:spPr>
          <a:xfrm>
            <a:off x="387350" y="2446655"/>
            <a:ext cx="3593465" cy="3575685"/>
          </a:xfrm>
          <a:prstGeom prst="rect">
            <a:avLst/>
          </a:prstGeom>
        </p:spPr>
      </p:pic>
      <p:pic>
        <p:nvPicPr>
          <p:cNvPr id="8" name="图片 7"/>
          <p:cNvPicPr>
            <a:picLocks noChangeAspect="1"/>
          </p:cNvPicPr>
          <p:nvPr/>
        </p:nvPicPr>
        <p:blipFill>
          <a:blip r:embed="rId2"/>
          <a:stretch>
            <a:fillRect/>
          </a:stretch>
        </p:blipFill>
        <p:spPr>
          <a:xfrm>
            <a:off x="4298950" y="579755"/>
            <a:ext cx="3594100" cy="5443220"/>
          </a:xfrm>
          <a:prstGeom prst="rect">
            <a:avLst/>
          </a:prstGeom>
        </p:spPr>
      </p:pic>
      <p:pic>
        <p:nvPicPr>
          <p:cNvPr id="9" name="图片 8"/>
          <p:cNvPicPr>
            <a:picLocks noChangeAspect="1"/>
          </p:cNvPicPr>
          <p:nvPr/>
        </p:nvPicPr>
        <p:blipFill>
          <a:blip r:embed="rId3"/>
          <a:stretch>
            <a:fillRect/>
          </a:stretch>
        </p:blipFill>
        <p:spPr>
          <a:xfrm>
            <a:off x="8354695" y="579755"/>
            <a:ext cx="3593465" cy="5442585"/>
          </a:xfrm>
          <a:prstGeom prst="rect">
            <a:avLst/>
          </a:prstGeom>
        </p:spPr>
      </p:pic>
      <p:pic>
        <p:nvPicPr>
          <p:cNvPr id="10" name="图片 9"/>
          <p:cNvPicPr>
            <a:picLocks noChangeAspect="1"/>
          </p:cNvPicPr>
          <p:nvPr/>
        </p:nvPicPr>
        <p:blipFill>
          <a:blip r:embed="rId4"/>
          <a:stretch>
            <a:fillRect/>
          </a:stretch>
        </p:blipFill>
        <p:spPr>
          <a:xfrm>
            <a:off x="387350" y="503555"/>
            <a:ext cx="3593465" cy="1943100"/>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580073" y="6731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CX483 MCA_R07.1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graphicFrame>
        <p:nvGraphicFramePr>
          <p:cNvPr id="5" name="表格 4"/>
          <p:cNvGraphicFramePr>
            <a:graphicFrameLocks noGrp="1"/>
          </p:cNvGraphicFramePr>
          <p:nvPr>
            <p:custDataLst>
              <p:tags r:id="rId1"/>
            </p:custDataLst>
          </p:nvPr>
        </p:nvGraphicFramePr>
        <p:xfrm>
          <a:off x="374189" y="2908658"/>
          <a:ext cx="1990669" cy="1511393"/>
        </p:xfrm>
        <a:graphic>
          <a:graphicData uri="http://schemas.openxmlformats.org/drawingml/2006/table">
            <a:tbl>
              <a:tblPr/>
              <a:tblGrid>
                <a:gridCol w="355400"/>
                <a:gridCol w="376840"/>
                <a:gridCol w="406591"/>
                <a:gridCol w="381798"/>
                <a:gridCol w="470040"/>
              </a:tblGrid>
              <a:tr h="125474">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唤醒词唤醒率</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a:txBody>
                    <a:bodyPr/>
                    <a:lstStyle/>
                    <a:p>
                      <a:pPr algn="ctr" fontAlgn="ctr"/>
                      <a:r>
                        <a:rPr lang="en-GB" sz="800" b="1" i="0" u="none" strike="noStrike" dirty="0">
                          <a:solidFill>
                            <a:srgbClr val="000000"/>
                          </a:solidFill>
                          <a:effectLst/>
                          <a:latin typeface="宋体" pitchFamily="2" charset="-122"/>
                          <a:ea typeface="宋体" pitchFamily="2" charset="-122"/>
                        </a:rPr>
                        <a:t>AI</a:t>
                      </a:r>
                      <a:r>
                        <a:rPr lang="zh-CN" altLang="en-US" sz="800" b="1" i="0" u="none" strike="noStrike" dirty="0">
                          <a:solidFill>
                            <a:srgbClr val="000000"/>
                          </a:solidFill>
                          <a:effectLst/>
                          <a:latin typeface="宋体" pitchFamily="2" charset="-122"/>
                          <a:ea typeface="宋体" pitchFamily="2" charset="-122"/>
                        </a:rPr>
                        <a:t>能力</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指标项</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通过标准</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实测结果</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测试结论</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rowSpan="3">
                  <a:txBody>
                    <a:bodyPr/>
                    <a:lstStyle/>
                    <a:p>
                      <a:pPr algn="ctr" fontAlgn="ctr"/>
                      <a:r>
                        <a:rPr lang="zh-CN" altLang="en-US" sz="800" b="0" i="0" u="none" strike="noStrike">
                          <a:solidFill>
                            <a:srgbClr val="000000"/>
                          </a:solidFill>
                          <a:effectLst/>
                          <a:latin typeface="宋体" pitchFamily="2" charset="-122"/>
                          <a:ea typeface="宋体" pitchFamily="2" charset="-122"/>
                        </a:rPr>
                        <a:t>小度小度</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92%</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96%</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你好</a:t>
                      </a:r>
                      <a:r>
                        <a:rPr lang="zh-CN" altLang="en-US" sz="800" b="0" i="0" u="none" strike="noStrike">
                          <a:solidFill>
                            <a:srgbClr val="000000"/>
                          </a:solidFill>
                          <a:effectLst/>
                          <a:latin typeface="宋体" pitchFamily="2" charset="-122"/>
                          <a:ea typeface="宋体" pitchFamily="2" charset="-122"/>
                        </a:rPr>
                        <a:t>林肯</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92%</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custDataLst>
              <p:tags r:id="rId2"/>
            </p:custDataLst>
          </p:nvPr>
        </p:nvGraphicFramePr>
        <p:xfrm>
          <a:off x="2647769" y="2052559"/>
          <a:ext cx="2626815" cy="4354719"/>
        </p:xfrm>
        <a:graphic>
          <a:graphicData uri="http://schemas.openxmlformats.org/drawingml/2006/table">
            <a:tbl>
              <a:tblPr/>
              <a:tblGrid>
                <a:gridCol w="525363"/>
                <a:gridCol w="525363"/>
                <a:gridCol w="525363"/>
                <a:gridCol w="525363"/>
                <a:gridCol w="525363"/>
              </a:tblGrid>
              <a:tr h="161527">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316544">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1527">
                <a:tc>
                  <a:txBody>
                    <a:bodyPr/>
                    <a:lstStyle/>
                    <a:p>
                      <a:pPr algn="just" fontAlgn="ctr"/>
                      <a:r>
                        <a:rPr lang="zh-CN" altLang="en-US" sz="750" b="0" i="0" u="none" strike="noStrike" dirty="0">
                          <a:solidFill>
                            <a:srgbClr val="000000"/>
                          </a:solidFill>
                          <a:effectLst/>
                          <a:latin typeface="宋体" pitchFamily="2" charset="-122"/>
                          <a:ea typeface="宋体" pitchFamily="2" charset="-122"/>
                        </a:rPr>
                        <a:t>暂停播放</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98%</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暂停播放</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继续播放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中噪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上一曲</a:t>
                      </a:r>
                      <a:br>
                        <a:rPr lang="zh-CN" altLang="en-US" sz="800" b="0" i="0" u="none" strike="noStrike">
                          <a:solidFill>
                            <a:srgbClr val="000000"/>
                          </a:solidFill>
                          <a:effectLst/>
                          <a:latin typeface="宋体" pitchFamily="2" charset="-122"/>
                          <a:ea typeface="宋体" pitchFamily="2" charset="-122"/>
                        </a:rPr>
                      </a:b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93%</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下一曲</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接听电话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2">
                  <a:txBody>
                    <a:bodyPr/>
                    <a:lstStyle/>
                    <a:p>
                      <a:pPr algn="ctr" fontAlgn="ctr"/>
                      <a:r>
                        <a:rPr lang="zh-CN" altLang="en-US" sz="800" b="0" i="0" u="none" strike="noStrike">
                          <a:solidFill>
                            <a:srgbClr val="000000"/>
                          </a:solidFill>
                          <a:effectLst/>
                          <a:latin typeface="宋体" pitchFamily="2" charset="-122"/>
                          <a:ea typeface="宋体" pitchFamily="2" charset="-122"/>
                        </a:rPr>
                        <a:t>挂断电话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custDataLst>
              <p:tags r:id="rId3"/>
            </p:custDataLst>
          </p:nvPr>
        </p:nvGraphicFramePr>
        <p:xfrm>
          <a:off x="5387542" y="2052559"/>
          <a:ext cx="2956545" cy="4354890"/>
        </p:xfrm>
        <a:graphic>
          <a:graphicData uri="http://schemas.openxmlformats.org/drawingml/2006/table">
            <a:tbl>
              <a:tblPr/>
              <a:tblGrid>
                <a:gridCol w="591309"/>
                <a:gridCol w="591309"/>
                <a:gridCol w="591309"/>
                <a:gridCol w="591309"/>
                <a:gridCol w="591309"/>
              </a:tblGrid>
              <a:tr h="16749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en-US" altLang="zh-CN"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通过标准</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a:txBody>
                    <a:bodyPr/>
                    <a:lstStyle/>
                    <a:p>
                      <a:pPr algn="just" fontAlgn="ctr"/>
                      <a:r>
                        <a:rPr lang="zh-CN" altLang="en-US" sz="750" b="0" i="0" u="none" strike="noStrike" dirty="0">
                          <a:solidFill>
                            <a:srgbClr val="000000"/>
                          </a:solidFill>
                          <a:effectLst/>
                          <a:latin typeface="宋体" pitchFamily="2" charset="-122"/>
                          <a:ea typeface="宋体" pitchFamily="2" charset="-122"/>
                        </a:rPr>
                        <a:t>跟随模式</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96%</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跟随模式</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车头朝上</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正北模式</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放大地图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缩小地图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打开路况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关闭路况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2">
                  <a:txBody>
                    <a:bodyPr/>
                    <a:lstStyle/>
                    <a:p>
                      <a:pPr algn="ctr" fontAlgn="ctr"/>
                      <a:r>
                        <a:rPr lang="zh-CN" altLang="en-US" sz="800" b="0" i="0" u="none" strike="noStrike">
                          <a:solidFill>
                            <a:srgbClr val="000000"/>
                          </a:solidFill>
                          <a:effectLst/>
                          <a:latin typeface="宋体" pitchFamily="2" charset="-122"/>
                          <a:ea typeface="宋体" pitchFamily="2" charset="-122"/>
                        </a:rPr>
                        <a:t>开始导航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8457043" y="2052559"/>
          <a:ext cx="3018995" cy="4354743"/>
        </p:xfrm>
        <a:graphic>
          <a:graphicData uri="http://schemas.openxmlformats.org/drawingml/2006/table">
            <a:tbl>
              <a:tblPr/>
              <a:tblGrid>
                <a:gridCol w="603799"/>
                <a:gridCol w="603799"/>
                <a:gridCol w="603799"/>
                <a:gridCol w="603799"/>
                <a:gridCol w="603799"/>
              </a:tblGrid>
              <a:tr h="16656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656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指标项</a:t>
                      </a:r>
                      <a:endParaRPr lang="zh-CN" altLang="en-US" sz="750" b="1"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48949">
                <a:tc>
                  <a:txBody>
                    <a:bodyPr/>
                    <a:lstStyle/>
                    <a:p>
                      <a:pPr algn="just" fontAlgn="ctr"/>
                      <a:r>
                        <a:rPr lang="zh-CN" altLang="en-US" sz="750" b="0" i="0" u="none" strike="noStrike" dirty="0">
                          <a:solidFill>
                            <a:srgbClr val="000000"/>
                          </a:solidFill>
                          <a:effectLst/>
                          <a:latin typeface="宋体" pitchFamily="2" charset="-122"/>
                          <a:ea typeface="宋体" pitchFamily="2" charset="-122"/>
                        </a:rPr>
                        <a:t>查看全程</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98%</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查看全程</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继续导航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确定</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取消</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第一个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第二个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2">
                  <a:txBody>
                    <a:bodyPr/>
                    <a:lstStyle/>
                    <a:p>
                      <a:pPr algn="ctr" fontAlgn="ctr"/>
                      <a:r>
                        <a:rPr lang="zh-CN" altLang="en-US" sz="800" b="0" i="0" u="none" strike="noStrike">
                          <a:solidFill>
                            <a:srgbClr val="000000"/>
                          </a:solidFill>
                          <a:effectLst/>
                          <a:latin typeface="宋体" pitchFamily="2" charset="-122"/>
                          <a:ea typeface="宋体" pitchFamily="2" charset="-122"/>
                        </a:rPr>
                        <a:t>第三个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文本框 12"/>
          <p:cNvSpPr txBox="1"/>
          <p:nvPr/>
        </p:nvSpPr>
        <p:spPr>
          <a:xfrm>
            <a:off x="640080" y="579120"/>
            <a:ext cx="6157595" cy="368300"/>
          </a:xfrm>
          <a:prstGeom prst="rect">
            <a:avLst/>
          </a:prstGeom>
          <a:noFill/>
        </p:spPr>
        <p:txBody>
          <a:bodyPr wrap="square" rtlCol="0">
            <a:spAutoFit/>
          </a:bodyPr>
          <a:lstStyle/>
          <a:p>
            <a:r>
              <a:rPr kumimoji="1" lang="zh-CN" altLang="en-US" dirty="0"/>
              <a:t>唤醒词唤醒率：   </a:t>
            </a:r>
            <a:r>
              <a:rPr kumimoji="1" lang="en-GB" altLang="zh-CN" dirty="0">
                <a:highlight>
                  <a:srgbClr val="00FF00"/>
                </a:highlight>
              </a:rPr>
              <a:t>Pass</a:t>
            </a:r>
            <a:r>
              <a:rPr kumimoji="1" lang="en-US" altLang="en-GB" dirty="0">
                <a:highlight>
                  <a:srgbClr val="00FF00"/>
                </a:highlight>
              </a:rPr>
              <a:t> </a:t>
            </a:r>
            <a:endParaRPr kumimoji="1" lang="zh-CN" altLang="en-US" dirty="0">
              <a:highlight>
                <a:srgbClr val="00FF00"/>
              </a:highlight>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4"/>
          <p:cNvSpPr>
            <a:spLocks noGrp="1" noChangeArrowheads="1"/>
          </p:cNvSpPr>
          <p:nvPr>
            <p:ph type="title"/>
          </p:nvPr>
        </p:nvSpPr>
        <p:spPr bwMode="auto">
          <a:xfrm>
            <a:off x="56887" y="-5969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CX483 MCA_R07.1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zh-CN" altLang="en-US" sz="2800" dirty="0">
                <a:solidFill>
                  <a:srgbClr val="0000CC"/>
                </a:solidFill>
              </a:rPr>
              <a:t>性能对比测试结果</a:t>
            </a:r>
            <a:endParaRPr lang="en-US" altLang="en-US" sz="2800" b="0" dirty="0">
              <a:ea typeface="SimHei" panose="02010609060101010101" pitchFamily="49" charset="-122"/>
            </a:endParaRPr>
          </a:p>
        </p:txBody>
      </p:sp>
      <p:graphicFrame>
        <p:nvGraphicFramePr>
          <p:cNvPr id="4" name="表格 3"/>
          <p:cNvGraphicFramePr/>
          <p:nvPr>
            <p:custDataLst>
              <p:tags r:id="rId1"/>
            </p:custDataLst>
          </p:nvPr>
        </p:nvGraphicFramePr>
        <p:xfrm>
          <a:off x="282893" y="441833"/>
          <a:ext cx="11821160" cy="5844540"/>
        </p:xfrm>
        <a:graphic>
          <a:graphicData uri="http://schemas.openxmlformats.org/drawingml/2006/table">
            <a:tbl>
              <a:tblPr firstRow="1" bandRow="1">
                <a:tableStyleId>{5C22544A-7EE6-4342-B048-85BDC9FD1C3A}</a:tableStyleId>
              </a:tblPr>
              <a:tblGrid>
                <a:gridCol w="290195"/>
                <a:gridCol w="3069396"/>
                <a:gridCol w="426543"/>
                <a:gridCol w="345725"/>
                <a:gridCol w="402971"/>
                <a:gridCol w="392308"/>
                <a:gridCol w="337867"/>
                <a:gridCol w="358072"/>
                <a:gridCol w="1114625"/>
                <a:gridCol w="1120775"/>
                <a:gridCol w="673735"/>
                <a:gridCol w="1465580"/>
                <a:gridCol w="1823085"/>
              </a:tblGrid>
              <a:tr h="210820">
                <a:tc>
                  <a:txBody>
                    <a:bodyPr/>
                    <a:p>
                      <a:pPr indent="0">
                        <a:buNone/>
                      </a:pPr>
                      <a:r>
                        <a:rPr lang="zh-CN" altLang="en-US" sz="1000" b="0">
                          <a:solidFill>
                            <a:srgbClr val="000000"/>
                          </a:solidFill>
                          <a:latin typeface="Arial Regular" panose="020B0604020202020204" charset="0"/>
                          <a:ea typeface="宋体" pitchFamily="2" charset="-122"/>
                        </a:rPr>
                        <a:t>序号</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rPr>
                        <a:t>用例</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rPr>
                        <a:t>权重</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1分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2分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3分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4分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5分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en-US" sz="1000" b="0">
                          <a:solidFill>
                            <a:srgbClr val="000000"/>
                          </a:solidFill>
                          <a:latin typeface="Arial Regular" panose="020B0604020202020204" charset="0"/>
                          <a:cs typeface="Arial Regular" panose="020B0604020202020204" charset="0"/>
                        </a:rPr>
                        <a:t>CX483MCA_R07.1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en-US" sz="1000" b="0">
                          <a:solidFill>
                            <a:srgbClr val="000000"/>
                          </a:solidFill>
                          <a:latin typeface="Arial Regular" panose="020B0604020202020204" charset="0"/>
                          <a:cs typeface="Arial Regular" panose="020B0604020202020204" charset="0"/>
                        </a:rPr>
                        <a:t>CX483MCA_R07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rPr>
                        <a:t>偏差</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CX483MCA_R07.1 得分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C</a:t>
                      </a:r>
                      <a:r>
                        <a:rPr lang="en-US" altLang="zh-CN" sz="1000" b="0">
                          <a:solidFill>
                            <a:srgbClr val="000000"/>
                          </a:solidFill>
                          <a:latin typeface="Arial Regular" panose="020B0604020202020204" charset="0"/>
                          <a:ea typeface="宋体" pitchFamily="2" charset="-122"/>
                          <a:cs typeface="Arial Regular" panose="020B0604020202020204" charset="0"/>
                        </a:rPr>
                        <a:t>ommnets</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r>
              <a:tr h="163195">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Power on Launcher界面可见</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24.1</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23.3</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3.43%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000" b="0">
                          <a:solidFill>
                            <a:srgbClr val="000000"/>
                          </a:solidFill>
                          <a:latin typeface="Arial Regular" panose="020B0604020202020204" charset="0"/>
                          <a:cs typeface="Arial Regular" panose="020B0604020202020204" charset="0"/>
                        </a:rPr>
                        <a:t>/</a:t>
                      </a:r>
                      <a:endParaRPr lang="en-US" altLang="zh-CN"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zh-CN"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用户开车门到Launcher界面可见</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18.1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17.3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4.62%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4</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Launcher显示到QQ音乐首次启动（默认播放）</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-28.24%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5</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Launcher显示到QQ音乐选择歌单</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6</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Launcher显示到QQ音乐选择歌曲</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7</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Launcher显示到在线电台首次启动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10.5</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a:solidFill>
                            <a:srgbClr val="000000"/>
                          </a:solidFill>
                          <a:latin typeface="Arial Regular" panose="020B0604020202020204" charset="0"/>
                          <a:cs typeface="Arial Regular" panose="020B0604020202020204" charset="0"/>
                          <a:sym typeface="+mn-ea"/>
                        </a:rPr>
                        <a:t>11.25533333</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-5.679%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8</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Launcher显示到语音导航</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-14.29%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632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9</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Launcher显示到语音导航规划完成</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22.61%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Arial Regular" panose="020B0604020202020204" charset="0"/>
                          <a:cs typeface="Arial Regular" panose="020B0604020202020204" charset="0"/>
                        </a:rPr>
                        <a:t>和网络波动有关系，已安排</a:t>
                      </a:r>
                      <a:r>
                        <a:rPr lang="zh-CN" altLang="en-US" sz="1000" b="0">
                          <a:solidFill>
                            <a:srgbClr val="000000"/>
                          </a:solidFill>
                          <a:latin typeface="Arial Regular" panose="020B0604020202020204" charset="0"/>
                          <a:cs typeface="Arial Regular" panose="020B0604020202020204" charset="0"/>
                        </a:rPr>
                        <a:t>复测</a:t>
                      </a:r>
                      <a:endParaRPr lang="zh-CN" altLang="en-US" sz="1000" b="0">
                        <a:solidFill>
                          <a:srgbClr val="000000"/>
                        </a:solidFill>
                        <a:latin typeface="Arial Regular" panose="020B0604020202020204" charset="0"/>
                        <a:cs typeface="Arial Regular" panose="020B0604020202020204" charset="0"/>
                      </a:endParaRPr>
                    </a:p>
                    <a:p>
                      <a:pPr indent="0">
                        <a:buNone/>
                      </a:pPr>
                      <a:r>
                        <a:rPr lang="zh-CN" altLang="en-US" sz="1000" b="0">
                          <a:solidFill>
                            <a:srgbClr val="000000"/>
                          </a:solidFill>
                          <a:latin typeface="Arial Regular" panose="020B0604020202020204" charset="0"/>
                          <a:cs typeface="Arial Regular" panose="020B0604020202020204" charset="0"/>
                        </a:rPr>
                        <a:t>9.79</a:t>
                      </a:r>
                      <a:r>
                        <a:rPr lang="en-US" altLang="zh-CN" sz="1000" b="0">
                          <a:solidFill>
                            <a:srgbClr val="000000"/>
                          </a:solidFill>
                          <a:latin typeface="Arial Regular" panose="020B0604020202020204" charset="0"/>
                          <a:cs typeface="Arial Regular" panose="020B0604020202020204" charset="0"/>
                        </a:rPr>
                        <a:t>S</a:t>
                      </a:r>
                      <a:endParaRPr lang="en-US" altLang="zh-CN"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10</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Launcher显示到导航启动时间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13.5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-18.44%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11</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Launcher显示到导航界面点击输入框出现下拉框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12</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Launcher显示到导航搜索地址完成</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13</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Launcher显示到选择目的地后路线规划完成</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14</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Launcher显示到PTT可用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19.2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24.72%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15</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Launcher显示到语音可用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23.1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19.8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24.18%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16</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Launcher显示到语音播放音乐</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-16.28%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17</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Launcher显示到在线电台音源恢复</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34.17%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Regular" panose="020B0604020202020204" charset="0"/>
                          <a:sym typeface="+mn-ea"/>
                        </a:rPr>
                        <a:t>和网络波动有关系，重新复测</a:t>
                      </a:r>
                      <a:r>
                        <a:rPr lang="en-US" altLang="zh-CN" sz="1000">
                          <a:solidFill>
                            <a:srgbClr val="000000"/>
                          </a:solidFill>
                          <a:latin typeface="Arial Regular" panose="020B0604020202020204" charset="0"/>
                          <a:cs typeface="Arial Regular" panose="020B0604020202020204" charset="0"/>
                          <a:sym typeface="+mn-ea"/>
                        </a:rPr>
                        <a:t>3</a:t>
                      </a:r>
                      <a:r>
                        <a:rPr lang="zh-CN" altLang="en-US" sz="1000">
                          <a:solidFill>
                            <a:srgbClr val="000000"/>
                          </a:solidFill>
                          <a:latin typeface="Arial Regular" panose="020B0604020202020204" charset="0"/>
                          <a:cs typeface="Arial Regular" panose="020B0604020202020204" charset="0"/>
                          <a:sym typeface="+mn-ea"/>
                        </a:rPr>
                        <a:t>次</a:t>
                      </a:r>
                      <a:r>
                        <a:rPr lang="en-US" altLang="zh-CN" sz="1000">
                          <a:solidFill>
                            <a:srgbClr val="000000"/>
                          </a:solidFill>
                          <a:latin typeface="Arial Regular" panose="020B0604020202020204" charset="0"/>
                          <a:cs typeface="Arial Regular" panose="020B0604020202020204" charset="0"/>
                          <a:sym typeface="+mn-ea"/>
                        </a:rPr>
                        <a:t>9.52S</a:t>
                      </a:r>
                      <a:endParaRPr lang="en-US" altLang="zh-CN" sz="1000">
                        <a:solidFill>
                          <a:srgbClr val="000000"/>
                        </a:solidFill>
                        <a:latin typeface="Arial Regular" panose="020B0604020202020204" charset="0"/>
                        <a:cs typeface="Arial Regular" panose="020B0604020202020204" charset="0"/>
                        <a:sym typeface="+mn-ea"/>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18</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Launcher显示到根目录两首歌的USB音源恢复</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-46.43%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19</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Launcher显示到QQ音源恢复</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-17.86%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Arial Regular" panose="020B0604020202020204" charset="0"/>
                          <a:cs typeface="Arial Regular" panose="020B0604020202020204" charset="0"/>
                        </a:rPr>
                        <a:t>百度侧已在</a:t>
                      </a:r>
                      <a:r>
                        <a:rPr lang="en-US" altLang="zh-CN" sz="1000" b="0">
                          <a:solidFill>
                            <a:srgbClr val="000000"/>
                          </a:solidFill>
                          <a:latin typeface="Arial Regular" panose="020B0604020202020204" charset="0"/>
                          <a:cs typeface="Arial Regular" panose="020B0604020202020204" charset="0"/>
                        </a:rPr>
                        <a:t>7.1</a:t>
                      </a:r>
                      <a:r>
                        <a:rPr lang="zh-CN" altLang="en-US" sz="1000" b="0">
                          <a:solidFill>
                            <a:srgbClr val="000000"/>
                          </a:solidFill>
                          <a:latin typeface="Arial Regular" panose="020B0604020202020204" charset="0"/>
                          <a:cs typeface="Arial Regular" panose="020B0604020202020204" charset="0"/>
                        </a:rPr>
                        <a:t>优化处理，剩下的依赖网络</a:t>
                      </a:r>
                      <a:r>
                        <a:rPr lang="zh-CN" altLang="en-US" sz="1000" b="0">
                          <a:solidFill>
                            <a:srgbClr val="000000"/>
                          </a:solidFill>
                          <a:latin typeface="Arial Regular" panose="020B0604020202020204" charset="0"/>
                          <a:cs typeface="Arial Regular" panose="020B0604020202020204" charset="0"/>
                        </a:rPr>
                        <a:t>优化</a:t>
                      </a:r>
                      <a:endParaRPr lang="zh-CN"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20</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Launcher显示到账号自动登录时间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21</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Launcher显示到账号二维码出现时间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a:solidFill>
                            <a:srgbClr val="000000"/>
                          </a:solidFill>
                          <a:latin typeface="Arial Regular" panose="020B0604020202020204" charset="0"/>
                          <a:cs typeface="Arial Regular" panose="020B0604020202020204" charset="0"/>
                          <a:sym typeface="+mn-ea"/>
                        </a:rPr>
                        <a:t>8.337333333</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-23.47%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000" b="0">
                          <a:solidFill>
                            <a:srgbClr val="000000"/>
                          </a:solidFill>
                          <a:latin typeface="Arial Regular" panose="020B0604020202020204" charset="0"/>
                          <a:cs typeface="Arial Regular" panose="020B0604020202020204" charset="0"/>
                        </a:rPr>
                        <a:t>/</a:t>
                      </a:r>
                      <a:endParaRPr lang="en-US" altLang="zh-CN"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22</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系统稳定状态下QQ音乐首次启动（默认播放）</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26.32%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23</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系统稳定状态下QQ音乐选择歌单</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24</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系统稳定状态下QQ音乐选择歌曲</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-4.55%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rPr>
                        <a:t>25</a:t>
                      </a:r>
                      <a:endParaRPr lang="en-US" altLang="zh-CN"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系统稳定状态下在线电台首次启动</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a:solidFill>
                            <a:srgbClr val="000000"/>
                          </a:solidFill>
                          <a:latin typeface="Verdana Pro" charset="-122"/>
                          <a:sym typeface="+mn-ea"/>
                        </a:rPr>
                        <a:t>5.256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4.6%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rPr>
                        <a:t>26</a:t>
                      </a:r>
                      <a:endParaRPr lang="en-US" altLang="zh-CN"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系统稳定状态下新闻首次启动</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a:solidFill>
                            <a:srgbClr val="000000"/>
                          </a:solidFill>
                          <a:latin typeface="Verdana Pro" charset="-122"/>
                          <a:sym typeface="+mn-ea"/>
                        </a:rPr>
                        <a:t>3.289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5.9%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27</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系统稳定状态下Navigation首次启动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4"/>
          <p:cNvSpPr>
            <a:spLocks noGrp="1" noChangeArrowheads="1"/>
          </p:cNvSpPr>
          <p:nvPr>
            <p:ph type="title"/>
          </p:nvPr>
        </p:nvSpPr>
        <p:spPr bwMode="auto">
          <a:xfrm>
            <a:off x="56887" y="-5969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CX483 MCA_R07.1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zh-CN" altLang="en-US" sz="2800" dirty="0">
                <a:solidFill>
                  <a:srgbClr val="0000CC"/>
                </a:solidFill>
              </a:rPr>
              <a:t>性能对比测试结果</a:t>
            </a:r>
            <a:endParaRPr lang="en-US" altLang="en-US" sz="2800" b="0" dirty="0">
              <a:ea typeface="SimHei" panose="02010609060101010101" pitchFamily="49" charset="-122"/>
            </a:endParaRPr>
          </a:p>
        </p:txBody>
      </p:sp>
      <p:graphicFrame>
        <p:nvGraphicFramePr>
          <p:cNvPr id="4" name="表格 3"/>
          <p:cNvGraphicFramePr/>
          <p:nvPr>
            <p:custDataLst>
              <p:tags r:id="rId1"/>
            </p:custDataLst>
          </p:nvPr>
        </p:nvGraphicFramePr>
        <p:xfrm>
          <a:off x="283210" y="441960"/>
          <a:ext cx="11415395" cy="6113780"/>
        </p:xfrm>
        <a:graphic>
          <a:graphicData uri="http://schemas.openxmlformats.org/drawingml/2006/table">
            <a:tbl>
              <a:tblPr firstRow="1" bandRow="1">
                <a:tableStyleId>{5C22544A-7EE6-4342-B048-85BDC9FD1C3A}</a:tableStyleId>
              </a:tblPr>
              <a:tblGrid>
                <a:gridCol w="339090"/>
                <a:gridCol w="3020695"/>
                <a:gridCol w="426085"/>
                <a:gridCol w="346075"/>
                <a:gridCol w="402590"/>
                <a:gridCol w="392430"/>
                <a:gridCol w="337820"/>
                <a:gridCol w="358140"/>
                <a:gridCol w="1115060"/>
                <a:gridCol w="1108710"/>
                <a:gridCol w="734060"/>
                <a:gridCol w="1429385"/>
                <a:gridCol w="1405255"/>
              </a:tblGrid>
              <a:tr h="210820">
                <a:tc>
                  <a:txBody>
                    <a:bodyPr/>
                    <a:p>
                      <a:pPr indent="0">
                        <a:buNone/>
                      </a:pPr>
                      <a:r>
                        <a:rPr lang="zh-CN" altLang="en-US" sz="1000" b="0">
                          <a:solidFill>
                            <a:srgbClr val="000000"/>
                          </a:solidFill>
                          <a:latin typeface="Arial Regular" panose="020B0604020202020204" charset="0"/>
                          <a:ea typeface="宋体" pitchFamily="2" charset="-122"/>
                        </a:rPr>
                        <a:t>序号</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rPr>
                        <a:t>用例</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rPr>
                        <a:t>权重</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1分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2分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3分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4分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5分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en-US" sz="1000" b="0">
                          <a:solidFill>
                            <a:srgbClr val="000000"/>
                          </a:solidFill>
                          <a:latin typeface="Arial Regular" panose="020B0604020202020204" charset="0"/>
                          <a:cs typeface="Arial Regular" panose="020B0604020202020204" charset="0"/>
                        </a:rPr>
                        <a:t>CX483MCA_R07.1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en-US" sz="1000" b="0">
                          <a:solidFill>
                            <a:srgbClr val="000000"/>
                          </a:solidFill>
                          <a:latin typeface="Arial Regular" panose="020B0604020202020204" charset="0"/>
                          <a:cs typeface="Arial Regular" panose="020B0604020202020204" charset="0"/>
                        </a:rPr>
                        <a:t>CX483MCA_R07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rPr>
                        <a:t>偏差</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CX483MCA_R07.1 得分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C</a:t>
                      </a:r>
                      <a:r>
                        <a:rPr lang="en-US" altLang="zh-CN" sz="1000" b="0">
                          <a:solidFill>
                            <a:srgbClr val="000000"/>
                          </a:solidFill>
                          <a:latin typeface="Arial Regular" panose="020B0604020202020204" charset="0"/>
                          <a:ea typeface="宋体" pitchFamily="2" charset="-122"/>
                          <a:cs typeface="Arial Regular" panose="020B0604020202020204" charset="0"/>
                        </a:rPr>
                        <a:t>omments</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28</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系统稳定状态下导航界面点击输入框出现下拉框</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42.86%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29</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稳定状态下Launcher热启动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30</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稳定状态下个人中心热启动</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31</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稳定状态下切换歌曲硬按键响应速度</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9.09%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32</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QQ热启动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27635">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33</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在线电台热启动</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000">
                          <a:solidFill>
                            <a:srgbClr val="000000"/>
                          </a:solidFill>
                          <a:latin typeface="Arial Regular" panose="020B0604020202020204" charset="0"/>
                          <a:cs typeface="Arial Regular" panose="020B0604020202020204" charset="0"/>
                          <a:sym typeface="+mn-ea"/>
                        </a:rPr>
                        <a:t>0.877666667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7.3%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34</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USB音乐热启动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41.67%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000" b="0">
                          <a:solidFill>
                            <a:srgbClr val="000000"/>
                          </a:solidFill>
                          <a:latin typeface="Arial Regular" panose="020B0604020202020204" charset="0"/>
                          <a:cs typeface="Arial Regular" panose="020B0604020202020204" charset="0"/>
                        </a:rPr>
                        <a:t>/</a:t>
                      </a:r>
                      <a:endParaRPr lang="en-US" altLang="zh-CN"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35</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Navigation热启动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-50.00%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36</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IVI路测常用场景1H后开启后倒车</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37</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系统稳定状态下导航搜索</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38</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系统稳定状态下导航路径规划</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-55.56%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39</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系统稳定状态下在线QQ音乐切歌</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1.386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-38.6%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40</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系统稳定状态下在线电台切换</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1.03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3.2%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41</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系统稳定下，语音导航搜索时间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12.50%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42</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导航中，语音目的地切换搜索时间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3.85%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43</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导航中，语音目的地切换路径规划</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44</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系统稳定下，语音播放音乐</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45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系统稳定下，语音车控</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46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稳定状态下主题切换</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47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随心看冷启动时间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10.1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-94.06%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48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随心看热启动时间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49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普通导航-全屏过渡期间冷启动时间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13.2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-13.6%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50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普通导航-分屏冷启动时间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4.85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-31.9%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51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普通导航-分屏热启动时间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0.74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-32.4%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52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输入法冷启动时间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53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输入法热启动时间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54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EM冷启动时间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10%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55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EM热启动时间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0.4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tags/tag1.xml><?xml version="1.0" encoding="utf-8"?>
<p:tagLst xmlns:p="http://schemas.openxmlformats.org/presentationml/2006/main">
  <p:tag name="KSO_WM_UNIT_TABLE_BEAUTIFY" val="smartTable{2a4bf6d3-c59b-4ef8-94c4-af919ac35414}"/>
  <p:tag name="TABLE_ENDDRAG_ORIGIN_RECT" val="920*438"/>
  <p:tag name="TABLE_ENDDRAG_RECT" val="19*51*920*438"/>
</p:tagLst>
</file>

<file path=ppt/tags/tag2.xml><?xml version="1.0" encoding="utf-8"?>
<p:tagLst xmlns:p="http://schemas.openxmlformats.org/presentationml/2006/main">
  <p:tag name="KSO_WM_UNIT_TABLE_BEAUTIFY" val="smartTable{2a4bf6d3-c59b-4ef8-94c4-af919ac35414}"/>
  <p:tag name="TABLE_ENDDRAG_ORIGIN_RECT" val="933*455"/>
  <p:tag name="TABLE_ENDDRAG_RECT" val="19*51*933*455"/>
</p:tagLst>
</file>

<file path=ppt/tags/tag3.xml><?xml version="1.0" encoding="utf-8"?>
<p:tagLst xmlns:p="http://schemas.openxmlformats.org/presentationml/2006/main">
  <p:tag name="KSO_WM_UNIT_TABLE_BEAUTIFY" val="smartTable{9de732a0-4518-4515-8b1a-57dd620795d2}"/>
  <p:tag name="TABLE_ENDDRAG_ORIGIN_RECT" val="631*74"/>
  <p:tag name="TABLE_ENDDRAG_RECT" val="0*248*631*74"/>
</p:tagLst>
</file>

<file path=ppt/tags/tag4.xml><?xml version="1.0" encoding="utf-8"?>
<p:tagLst xmlns:p="http://schemas.openxmlformats.org/presentationml/2006/main">
  <p:tag name="KSO_WM_UNIT_TABLE_BEAUTIFY" val="smartTable{ec74476c-a908-4586-9716-0c49e74d5b75}"/>
</p:tagLst>
</file>

<file path=ppt/tags/tag5.xml><?xml version="1.0" encoding="utf-8"?>
<p:tagLst xmlns:p="http://schemas.openxmlformats.org/presentationml/2006/main">
  <p:tag name="KSO_WM_UNIT_TABLE_BEAUTIFY" val="smartTable{0e55b7f8-0204-481c-91a7-1aff7368305d}"/>
</p:tagLst>
</file>

<file path=ppt/tags/tag6.xml><?xml version="1.0" encoding="utf-8"?>
<p:tagLst xmlns:p="http://schemas.openxmlformats.org/presentationml/2006/main">
  <p:tag name="KSO_WM_UNIT_TABLE_BEAUTIFY" val="smartTable{ff232221-55f3-474d-9ec5-1d2e6fdedc12}"/>
</p:tagLst>
</file>

<file path=ppt/tags/tag7.xml><?xml version="1.0" encoding="utf-8"?>
<p:tagLst xmlns:p="http://schemas.openxmlformats.org/presentationml/2006/main">
  <p:tag name="KSO_WM_UNIT_TABLE_BEAUTIFY" val="smartTable{1131bd9b-e8d0-4c90-8da5-32227131b288}"/>
</p:tagLst>
</file>

<file path=ppt/tags/tag8.xml><?xml version="1.0" encoding="utf-8"?>
<p:tagLst xmlns:p="http://schemas.openxmlformats.org/presentationml/2006/main">
  <p:tag name="KSO_WM_UNIT_TABLE_BEAUTIFY" val="smartTable{1131bd9b-e8d0-4c90-8da5-32227131b288}"/>
  <p:tag name="TABLE_ENDDRAG_ORIGIN_RECT" val="898*446"/>
  <p:tag name="TABLE_ENDDRAG_RECT" val="22*34*898*446"/>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6834</Words>
  <Application>WPS 表格</Application>
  <PresentationFormat>宽屏</PresentationFormat>
  <Paragraphs>2498</Paragraphs>
  <Slides>8</Slides>
  <Notes>4</Notes>
  <HiddenSlides>0</HiddenSlides>
  <MMClips>0</MMClips>
  <ScaleCrop>false</ScaleCrop>
  <HeadingPairs>
    <vt:vector size="8" baseType="variant">
      <vt:variant>
        <vt:lpstr>已用的字体</vt:lpstr>
      </vt:variant>
      <vt:variant>
        <vt:i4>27</vt:i4>
      </vt:variant>
      <vt:variant>
        <vt:lpstr>主题</vt:lpstr>
      </vt:variant>
      <vt:variant>
        <vt:i4>1</vt:i4>
      </vt:variant>
      <vt:variant>
        <vt:lpstr>嵌入 OLE 服务器</vt:lpstr>
      </vt:variant>
      <vt:variant>
        <vt:i4>1</vt:i4>
      </vt:variant>
      <vt:variant>
        <vt:lpstr>幻灯片标题</vt:lpstr>
      </vt:variant>
      <vt:variant>
        <vt:i4>8</vt:i4>
      </vt:variant>
    </vt:vector>
  </HeadingPairs>
  <TitlesOfParts>
    <vt:vector size="37" baseType="lpstr">
      <vt:lpstr>Arial</vt:lpstr>
      <vt:lpstr>宋体</vt:lpstr>
      <vt:lpstr>Wingdings</vt:lpstr>
      <vt:lpstr>Calibri</vt:lpstr>
      <vt:lpstr>Helvetica Neue</vt:lpstr>
      <vt:lpstr>Ford Antenna Cond Regular</vt:lpstr>
      <vt:lpstr>Thonburi</vt:lpstr>
      <vt:lpstr>Ford Antenna Medium</vt:lpstr>
      <vt:lpstr>苹方-简</vt:lpstr>
      <vt:lpstr>Arial</vt:lpstr>
      <vt:lpstr>Ford Antenna Cond</vt:lpstr>
      <vt:lpstr>Ford Antenna</vt:lpstr>
      <vt:lpstr>MS PGothic</vt:lpstr>
      <vt:lpstr>汉仪书宋二KW</vt:lpstr>
      <vt:lpstr>Ford Antenna Cond Light</vt:lpstr>
      <vt:lpstr>SimHei</vt:lpstr>
      <vt:lpstr>汉仪中黑KW</vt:lpstr>
      <vt:lpstr>等线</vt:lpstr>
      <vt:lpstr>Arial Regular</vt:lpstr>
      <vt:lpstr>Verdana Pro</vt:lpstr>
      <vt:lpstr>微软雅黑</vt:lpstr>
      <vt:lpstr>汉仪旗黑</vt:lpstr>
      <vt:lpstr>宋体</vt:lpstr>
      <vt:lpstr>Arial Unicode MS</vt:lpstr>
      <vt:lpstr>汉仪中等线KW</vt:lpstr>
      <vt:lpstr>黑体</vt:lpstr>
      <vt:lpstr>DengXian</vt:lpstr>
      <vt:lpstr>1_Corp Presentations 2018</vt:lpstr>
      <vt:lpstr>Excel.Sheet.12</vt:lpstr>
      <vt:lpstr>PowerPoint 演示文稿</vt:lpstr>
      <vt:lpstr>{CX483 MCA_R07.1 Pro HF2} Software overall status  {yellow}</vt:lpstr>
      <vt:lpstr>{CX483 MCA_R07.1 Pro HF2} Open IG&amp;Gating with risk evaluation</vt:lpstr>
      <vt:lpstr>{CX483 MCA_R07.1 Pro HF2} Open IG&amp;Gating with risk evaluation</vt:lpstr>
      <vt:lpstr>{CX483 MCA_R07.1 Pro HF2} 内存泄露专项测试 Pass</vt:lpstr>
      <vt:lpstr>{CX483 MCA_R07.1 Pro HF2} 语音专项测试</vt:lpstr>
      <vt:lpstr>{CX483 MCA_R07.1 Pro HF2} 性能对比测试结果</vt:lpstr>
      <vt:lpstr>{CX483 MCA_R07.1 Pro HF2} 性能对比测试结果</vt:lpstr>
    </vt:vector>
  </TitlesOfParts>
  <Company>Ford Motor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毛毛</cp:lastModifiedBy>
  <cp:revision>1990</cp:revision>
  <cp:lastPrinted>2023-03-24T09:02:45Z</cp:lastPrinted>
  <dcterms:created xsi:type="dcterms:W3CDTF">2023-03-24T09:02:45Z</dcterms:created>
  <dcterms:modified xsi:type="dcterms:W3CDTF">2023-03-24T09:02:45Z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2052-5.2.1.7798</vt:lpwstr>
  </property>
  <property fmtid="{D5CDD505-2E9C-101B-9397-08002B2CF9AE}" pid="3" name="ICV">
    <vt:lpwstr>7523C9E623FFBBB835671D648AE80FF7_43</vt:lpwstr>
  </property>
</Properties>
</file>