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747" r:id="rId2"/>
    <p:sldId id="895" r:id="rId3"/>
    <p:sldId id="944" r:id="rId4"/>
    <p:sldId id="941" r:id="rId5"/>
    <p:sldId id="953" r:id="rId6"/>
    <p:sldId id="940" r:id="rId7"/>
    <p:sldId id="951" r:id="rId8"/>
    <p:sldId id="952" r:id="rId9"/>
    <p:sldId id="945" r:id="rId10"/>
    <p:sldId id="947" r:id="rId1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5pPr>
    <a:lvl6pPr marL="2286000" algn="l" defTabSz="914400" rtl="0" eaLnBrk="1" latinLnBrk="0" hangingPunct="1">
      <a:defRPr kern="1200">
        <a:solidFill>
          <a:schemeClr val="tx1"/>
        </a:solidFill>
        <a:latin typeface="Arial" panose="020B0604020202090204" pitchFamily="34" charset="0"/>
        <a:ea typeface="+mn-ea"/>
        <a:cs typeface="+mn-cs"/>
      </a:defRPr>
    </a:lvl6pPr>
    <a:lvl7pPr marL="2743200" algn="l" defTabSz="914400" rtl="0" eaLnBrk="1" latinLnBrk="0" hangingPunct="1">
      <a:defRPr kern="1200">
        <a:solidFill>
          <a:schemeClr val="tx1"/>
        </a:solidFill>
        <a:latin typeface="Arial" panose="020B0604020202090204" pitchFamily="34" charset="0"/>
        <a:ea typeface="+mn-ea"/>
        <a:cs typeface="+mn-cs"/>
      </a:defRPr>
    </a:lvl7pPr>
    <a:lvl8pPr marL="3200400" algn="l" defTabSz="914400" rtl="0" eaLnBrk="1" latinLnBrk="0" hangingPunct="1">
      <a:defRPr kern="1200">
        <a:solidFill>
          <a:schemeClr val="tx1"/>
        </a:solidFill>
        <a:latin typeface="Arial" panose="020B0604020202090204" pitchFamily="34" charset="0"/>
        <a:ea typeface="+mn-ea"/>
        <a:cs typeface="+mn-cs"/>
      </a:defRPr>
    </a:lvl8pPr>
    <a:lvl9pPr marL="3657600" algn="l" defTabSz="914400" rtl="0" eaLnBrk="1" latinLnBrk="0" hangingPunct="1">
      <a:defRPr kern="120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07" d="100"/>
          <a:sy n="107" d="100"/>
        </p:scale>
        <p:origin x="125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t>8/10/2022</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CF14B64D-E966-B742-A586-D1EF77775408}" type="slidenum">
              <a:rPr lang="en-US" altLang="zh-CN">
                <a:latin typeface="Calibri" panose="020F0502020204030204" pitchFamily="34" charset="0"/>
              </a:rPr>
              <a:t>2</a:t>
            </a:fld>
            <a:endParaRPr lang="en-US" altLang="zh-CN"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6"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dirty="0"/>
              <a:t>Add P1 weekly burn down chart</a:t>
            </a:r>
          </a:p>
        </p:txBody>
      </p:sp>
      <p:sp>
        <p:nvSpPr>
          <p:cNvPr id="57347"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FDE6F867-DBD5-494B-ADBC-4E66DC37BB98}" type="slidenum">
              <a:rPr lang="en-US" altLang="zh-CN">
                <a:latin typeface="Calibri" panose="020F0502020204030204" pitchFamily="34" charset="0"/>
              </a:rPr>
              <a:t>3</a:t>
            </a:fld>
            <a:endParaRPr lang="en-US" altLang="zh-CN" dirty="0">
              <a:latin typeface="Calibri" panose="020F0502020204030204" pitchFamily="34" charset="0"/>
            </a:endParaRPr>
          </a:p>
        </p:txBody>
      </p:sp>
    </p:spTree>
    <p:extLst>
      <p:ext uri="{BB962C8B-B14F-4D97-AF65-F5344CB8AC3E}">
        <p14:creationId xmlns:p14="http://schemas.microsoft.com/office/powerpoint/2010/main" val="3645574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64E785F-8EAE-E342-930C-FF64EA30B10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9E2CFE3-79F8-E84E-893F-FB712B2C521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D51182B-E8AC-E94E-9EF2-C941B1DEA78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F929963-7B0C-0644-84E3-9E760A2C6A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D0CB46-A6EE-3D41-8F4F-7FE55904408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0B52CD6-F9E7-AB46-8180-0A6AA7141D4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52D6DA-C14B-0940-A4FF-284A7D7677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3134EBF-C6E7-CF4C-BAE1-D7DB4D78F61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CA669C8-326E-0646-A049-5FD01BD464F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3365AFF-85DB-FE40-98B4-53B571B4EA8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494CD95-8A6F-FE45-B0F2-4311AAB3122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0A0E00-ED8E-C948-8A14-02413F3870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9F4F04A-FA96-B444-8C1B-D371E59FB5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38E6D6D-FAF1-854F-BFEC-1BDE4C63302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E1F521C-6C11-5C49-9D6C-D0680F53F0A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6A9E023-A12F-4F45-BBEC-101AD30913A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E948C76-1414-7949-8DCA-C6A98A28A1F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45A34B6-EC08-2F4F-B719-0661B430ABB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9FB6E05-57BE-A448-8344-7587D15CB03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289874E-58F5-0340-BB6B-A93FFF4ED3F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761C83A-4F76-A044-9C5B-BC54BA44635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D7865C-0913-984C-86B5-C7AFAA4299A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2C5974-4C31-0E43-9B8C-589D9B6779B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47893F9-DC8F-8543-B3EC-7A4074C6CAF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4BA0F1-B7FA-8D4B-8B76-5CF39F9860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67555D3-94EE-3446-8D00-65C78BB61FF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A9C212-6840-2141-AE8F-B902CAE40E5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65F2DF2-368A-DA47-BF00-BC43BB5593A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8240D032-ED9C-8841-8CB2-D4574D9D5E4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BE0109D-FBC8-F64F-A285-F15EFB7880A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BC0086F-DDC2-F34C-A5ED-FF0657E5A37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90204" pitchFamily="34" charset="0"/>
              </a:defRPr>
            </a:lvl1pPr>
            <a:lvl2pPr marL="742950" indent="-285750" defTabSz="912495">
              <a:defRPr>
                <a:solidFill>
                  <a:schemeClr val="tx1"/>
                </a:solidFill>
                <a:latin typeface="Arial" panose="020B0604020202090204" pitchFamily="34" charset="0"/>
              </a:defRPr>
            </a:lvl2pPr>
            <a:lvl3pPr marL="1143000" indent="-228600" defTabSz="912495">
              <a:defRPr>
                <a:solidFill>
                  <a:schemeClr val="tx1"/>
                </a:solidFill>
                <a:latin typeface="Arial" panose="020B0604020202090204" pitchFamily="34" charset="0"/>
              </a:defRPr>
            </a:lvl3pPr>
            <a:lvl4pPr marL="1600200" indent="-228600" defTabSz="912495">
              <a:defRPr>
                <a:solidFill>
                  <a:schemeClr val="tx1"/>
                </a:solidFill>
                <a:latin typeface="Arial" panose="020B0604020202090204" pitchFamily="34" charset="0"/>
              </a:defRPr>
            </a:lvl4pPr>
            <a:lvl5pPr marL="2057400" indent="-228600" defTabSz="912495">
              <a:defRPr>
                <a:solidFill>
                  <a:schemeClr val="tx1"/>
                </a:solidFill>
                <a:latin typeface="Arial" panose="020B0604020202090204" pitchFamily="34" charset="0"/>
              </a:defRPr>
            </a:lvl5pPr>
            <a:lvl6pPr marL="2514600" indent="-228600" defTabSz="912495" eaLnBrk="0" fontAlgn="base" hangingPunct="0">
              <a:spcBef>
                <a:spcPct val="0"/>
              </a:spcBef>
              <a:spcAft>
                <a:spcPct val="0"/>
              </a:spcAft>
              <a:defRPr>
                <a:solidFill>
                  <a:schemeClr val="tx1"/>
                </a:solidFill>
                <a:latin typeface="Arial" panose="020B0604020202090204" pitchFamily="34" charset="0"/>
              </a:defRPr>
            </a:lvl6pPr>
            <a:lvl7pPr marL="2971800" indent="-228600" defTabSz="912495" eaLnBrk="0" fontAlgn="base" hangingPunct="0">
              <a:spcBef>
                <a:spcPct val="0"/>
              </a:spcBef>
              <a:spcAft>
                <a:spcPct val="0"/>
              </a:spcAft>
              <a:defRPr>
                <a:solidFill>
                  <a:schemeClr val="tx1"/>
                </a:solidFill>
                <a:latin typeface="Arial" panose="020B0604020202090204" pitchFamily="34" charset="0"/>
              </a:defRPr>
            </a:lvl7pPr>
            <a:lvl8pPr marL="3429000" indent="-228600" defTabSz="912495" eaLnBrk="0" fontAlgn="base" hangingPunct="0">
              <a:spcBef>
                <a:spcPct val="0"/>
              </a:spcBef>
              <a:spcAft>
                <a:spcPct val="0"/>
              </a:spcAft>
              <a:defRPr>
                <a:solidFill>
                  <a:schemeClr val="tx1"/>
                </a:solidFill>
                <a:latin typeface="Arial" panose="020B0604020202090204" pitchFamily="34" charset="0"/>
              </a:defRPr>
            </a:lvl8pPr>
            <a:lvl9pPr marL="3886200" indent="-228600" defTabSz="91249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41F9D5-AD24-ED44-AA94-BDE997D3050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B27A4F4-EFF8-9744-B47E-60A88FDA4F6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90204" pitchFamily="34" charset="0"/>
              </a:rPr>
              <a:t>‹#›</a:t>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B10D08-A535-1F41-940B-6C254BECE06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D2551AE-F139-DE46-906A-F17D8668C59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p>
          <a:p>
            <a:pPr algn="ctr">
              <a:lnSpc>
                <a:spcPct val="85000"/>
              </a:lnSpc>
              <a:defRPr/>
            </a:pPr>
            <a:r>
              <a:rPr lang="en-US" altLang="en-US" sz="1200" b="1">
                <a:cs typeface="Arial" panose="020B060402020209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p>
          <a:p>
            <a:pPr algn="ctr">
              <a:lnSpc>
                <a:spcPct val="85000"/>
              </a:lnSpc>
              <a:defRPr/>
            </a:pPr>
            <a:r>
              <a:rPr lang="en-US" altLang="en-US" sz="1200" b="1">
                <a:cs typeface="Arial" panose="020B060402020209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27BEF64-56DE-6C43-B480-A8304A7D554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77F8E1F-0825-0447-A8FF-179F078C64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2C2ADF7-A3A7-5F49-A76F-BF99EDB53B3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Phase4_483</a:t>
            </a:r>
            <a:r>
              <a:rPr lang="en-US" altLang="zh-CN" sz="3200" dirty="0">
                <a:solidFill>
                  <a:srgbClr val="0000CC"/>
                </a:solidFill>
              </a:rPr>
              <a:t>_R05.1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9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08-10</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dirty="0">
                <a:solidFill>
                  <a:srgbClr val="00264E"/>
                </a:solidFill>
                <a:ea typeface="宋体" panose="02010600030101010101" pitchFamily="2" charset="-122"/>
                <a:cs typeface="Arial" panose="020B060402020209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dirty="0">
                <a:solidFill>
                  <a:srgbClr val="00264E"/>
                </a:solidFill>
                <a:ea typeface="宋体" panose="02010600030101010101" pitchFamily="2" charset="-122"/>
                <a:cs typeface="Arial" panose="020B060402020209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dirty="0">
                <a:solidFill>
                  <a:srgbClr val="00264E"/>
                </a:solidFill>
                <a:ea typeface="宋体" panose="02010600030101010101" pitchFamily="2" charset="-122"/>
                <a:cs typeface="Arial" panose="020B060402020209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dirty="0">
              <a:solidFill>
                <a:srgbClr val="00264E"/>
              </a:solidFill>
              <a:ea typeface="宋体" panose="02010600030101010101" pitchFamily="2" charset="-122"/>
              <a:cs typeface="Arial" panose="020B060402020209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b="1" dirty="0">
                <a:solidFill>
                  <a:srgbClr val="00345F"/>
                </a:solidFill>
                <a:cs typeface="Arial" panose="020B060402020209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dirty="0">
              <a:solidFill>
                <a:srgbClr val="00345F"/>
              </a:solidFill>
              <a:ea typeface="宋体" panose="02010600030101010101" pitchFamily="2" charset="-122"/>
              <a:cs typeface="Arial" panose="020B060402020209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dirty="0">
              <a:solidFill>
                <a:srgbClr val="00345F"/>
              </a:solidFill>
              <a:ea typeface="宋体" panose="02010600030101010101" pitchFamily="2" charset="-122"/>
              <a:cs typeface="Arial" panose="020B060402020209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dirty="0">
              <a:solidFill>
                <a:srgbClr val="00345F"/>
              </a:solidFill>
              <a:ea typeface="宋体" panose="02010600030101010101" pitchFamily="2" charset="-122"/>
              <a:cs typeface="Arial" panose="020B060402020209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dirty="0">
                <a:solidFill>
                  <a:srgbClr val="00345F"/>
                </a:solidFill>
                <a:cs typeface="Arial" panose="020B060402020209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dirty="0">
                <a:solidFill>
                  <a:srgbClr val="00345F"/>
                </a:solidFill>
                <a:cs typeface="Arial" panose="020B060402020209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dirty="0">
                <a:solidFill>
                  <a:srgbClr val="00345F"/>
                </a:solidFill>
                <a:cs typeface="Arial" panose="020B060402020209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a:extLst>
              <a:ext uri="{FF2B5EF4-FFF2-40B4-BE49-F238E27FC236}">
                <a16:creationId xmlns:a16="http://schemas.microsoft.com/office/drawing/2014/main" id="{ACC89C51-38B5-B473-32C4-A9264103A347}"/>
              </a:ext>
            </a:extLst>
          </p:cNvPr>
          <p:cNvGraphicFramePr>
            <a:graphicFrameLocks noGrp="1"/>
          </p:cNvGraphicFramePr>
          <p:nvPr>
            <p:extLst>
              <p:ext uri="{D42A27DB-BD31-4B8C-83A1-F6EECF244321}">
                <p14:modId xmlns:p14="http://schemas.microsoft.com/office/powerpoint/2010/main" val="2917235634"/>
              </p:ext>
            </p:extLst>
          </p:nvPr>
        </p:nvGraphicFramePr>
        <p:xfrm>
          <a:off x="43407" y="691262"/>
          <a:ext cx="12105185" cy="2818047"/>
        </p:xfrm>
        <a:graphic>
          <a:graphicData uri="http://schemas.openxmlformats.org/drawingml/2006/table">
            <a:tbl>
              <a:tblPr firstRow="1" bandRow="1">
                <a:tableStyleId>{5C22544A-7EE6-4342-B048-85BDC9FD1C3A}</a:tableStyleId>
              </a:tblPr>
              <a:tblGrid>
                <a:gridCol w="587693">
                  <a:extLst>
                    <a:ext uri="{9D8B030D-6E8A-4147-A177-3AD203B41FA5}">
                      <a16:colId xmlns:a16="http://schemas.microsoft.com/office/drawing/2014/main" val="363335064"/>
                    </a:ext>
                  </a:extLst>
                </a:gridCol>
                <a:gridCol w="2832151">
                  <a:extLst>
                    <a:ext uri="{9D8B030D-6E8A-4147-A177-3AD203B41FA5}">
                      <a16:colId xmlns:a16="http://schemas.microsoft.com/office/drawing/2014/main" val="3970811658"/>
                    </a:ext>
                  </a:extLst>
                </a:gridCol>
                <a:gridCol w="3860621">
                  <a:extLst>
                    <a:ext uri="{9D8B030D-6E8A-4147-A177-3AD203B41FA5}">
                      <a16:colId xmlns:a16="http://schemas.microsoft.com/office/drawing/2014/main" val="4224166338"/>
                    </a:ext>
                  </a:extLst>
                </a:gridCol>
                <a:gridCol w="524827">
                  <a:extLst>
                    <a:ext uri="{9D8B030D-6E8A-4147-A177-3AD203B41FA5}">
                      <a16:colId xmlns:a16="http://schemas.microsoft.com/office/drawing/2014/main" val="4029265582"/>
                    </a:ext>
                  </a:extLst>
                </a:gridCol>
                <a:gridCol w="524827">
                  <a:extLst>
                    <a:ext uri="{9D8B030D-6E8A-4147-A177-3AD203B41FA5}">
                      <a16:colId xmlns:a16="http://schemas.microsoft.com/office/drawing/2014/main" val="1537433667"/>
                    </a:ext>
                  </a:extLst>
                </a:gridCol>
                <a:gridCol w="1375093">
                  <a:extLst>
                    <a:ext uri="{9D8B030D-6E8A-4147-A177-3AD203B41FA5}">
                      <a16:colId xmlns:a16="http://schemas.microsoft.com/office/drawing/2014/main" val="3386438690"/>
                    </a:ext>
                  </a:extLst>
                </a:gridCol>
                <a:gridCol w="663805">
                  <a:extLst>
                    <a:ext uri="{9D8B030D-6E8A-4147-A177-3AD203B41FA5}">
                      <a16:colId xmlns:a16="http://schemas.microsoft.com/office/drawing/2014/main" val="3543264312"/>
                    </a:ext>
                  </a:extLst>
                </a:gridCol>
                <a:gridCol w="1736168">
                  <a:extLst>
                    <a:ext uri="{9D8B030D-6E8A-4147-A177-3AD203B41FA5}">
                      <a16:colId xmlns:a16="http://schemas.microsoft.com/office/drawing/2014/main" val="2955596915"/>
                    </a:ext>
                  </a:extLst>
                </a:gridCol>
              </a:tblGrid>
              <a:tr h="342817">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r>
                        <a:rPr lang="en-US" altLang="zh-CN" sz="1400" dirty="0"/>
                        <a:t>R04</a:t>
                      </a:r>
                      <a:endParaRPr lang="zh-CN" altLang="en-US" sz="1400" dirty="0"/>
                    </a:p>
                  </a:txBody>
                  <a:tcPr/>
                </a:tc>
                <a:tc>
                  <a:txBody>
                    <a:bodyPr/>
                    <a:lstStyle/>
                    <a:p>
                      <a:r>
                        <a:rPr lang="en-US" altLang="zh-CN" sz="1400" dirty="0"/>
                        <a:t>R05</a:t>
                      </a:r>
                      <a:endParaRPr lang="zh-C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R09.1(CD764)</a:t>
                      </a:r>
                      <a:endParaRPr lang="zh-CN" altLang="en-US" sz="1400" dirty="0"/>
                    </a:p>
                  </a:txBody>
                  <a:tcPr/>
                </a:tc>
                <a:tc>
                  <a:txBody>
                    <a:bodyPr/>
                    <a:lstStyle/>
                    <a:p>
                      <a:pPr algn="ctr"/>
                      <a:r>
                        <a:rPr lang="zh-CN" altLang="en-US" sz="1400" dirty="0"/>
                        <a:t>偏差</a:t>
                      </a:r>
                    </a:p>
                  </a:txBody>
                  <a:tcPr/>
                </a:tc>
                <a:tc>
                  <a:txBody>
                    <a:bodyPr/>
                    <a:lstStyle/>
                    <a:p>
                      <a:r>
                        <a:rPr lang="en-US" altLang="zh-CN" sz="1400" dirty="0"/>
                        <a:t>Baidu Comments</a:t>
                      </a:r>
                      <a:endParaRPr lang="zh-CN" altLang="en-US" sz="1400" dirty="0"/>
                    </a:p>
                  </a:txBody>
                  <a:tcPr/>
                </a:tc>
                <a:extLst>
                  <a:ext uri="{0D108BD9-81ED-4DB2-BD59-A6C34878D82A}">
                    <a16:rowId xmlns:a16="http://schemas.microsoft.com/office/drawing/2014/main" val="4152525502"/>
                  </a:ext>
                </a:extLst>
              </a:tr>
              <a:tr h="607840">
                <a:tc>
                  <a:txBody>
                    <a:bodyPr/>
                    <a:lstStyle/>
                    <a:p>
                      <a:r>
                        <a:rPr lang="en-US" altLang="zh-CN" sz="1200" dirty="0"/>
                        <a:t>33</a:t>
                      </a:r>
                      <a:endParaRPr lang="zh-CN" altLang="en-US" sz="1200" dirty="0"/>
                    </a:p>
                  </a:txBody>
                  <a:tcPr anchor="ctr"/>
                </a:tc>
                <a:tc>
                  <a:txBody>
                    <a:bodyPr/>
                    <a:lstStyle/>
                    <a:p>
                      <a:r>
                        <a:rPr lang="zh-CN" altLang="en-US" sz="1200" dirty="0"/>
                        <a:t>外卖冷启动时间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、点击外卖图标</a:t>
                      </a:r>
                    </a:p>
                    <a:p>
                      <a:r>
                        <a:rPr lang="en-US" altLang="zh-CN" sz="1200" dirty="0"/>
                        <a:t>3</a:t>
                      </a:r>
                      <a:r>
                        <a:rPr lang="zh-CN" altLang="en-US" sz="1200" dirty="0"/>
                        <a:t>、进入外卖首页</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2.9</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3.62</a:t>
                      </a:r>
                    </a:p>
                  </a:txBody>
                  <a:tcPr marL="6350" marR="6350" marT="6350" marB="0" anchor="ctr"/>
                </a:tc>
                <a:tc>
                  <a:txBody>
                    <a:bodyPr/>
                    <a:lstStyle/>
                    <a:p>
                      <a:pPr algn="ctr" fontAlgn="b"/>
                      <a:r>
                        <a:rPr lang="en-US" altLang="zh-CN" sz="1100" kern="1200" dirty="0">
                          <a:solidFill>
                            <a:schemeClr val="tx1"/>
                          </a:solidFill>
                          <a:latin typeface="+mn-lt"/>
                          <a:ea typeface="+mn-ea"/>
                          <a:cs typeface="+mn-cs"/>
                        </a:rPr>
                        <a:t>9.57</a:t>
                      </a:r>
                    </a:p>
                  </a:txBody>
                  <a:tcPr marL="6350" marR="6350" marT="6350" marB="0" anchor="ctr"/>
                </a:tc>
                <a:tc>
                  <a:txBody>
                    <a:bodyPr/>
                    <a:lstStyle/>
                    <a:p>
                      <a:pPr algn="ctr" fontAlgn="b"/>
                      <a:r>
                        <a:rPr lang="en-US" altLang="zh-CN" sz="1200" kern="1200" dirty="0">
                          <a:solidFill>
                            <a:srgbClr val="00B050"/>
                          </a:solidFill>
                          <a:latin typeface="+mn-lt"/>
                          <a:ea typeface="+mn-ea"/>
                          <a:cs typeface="+mn-cs"/>
                        </a:rPr>
                        <a:t>62%</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4252234020"/>
                  </a:ext>
                </a:extLst>
              </a:tr>
              <a:tr h="607840">
                <a:tc>
                  <a:txBody>
                    <a:bodyPr/>
                    <a:lstStyle/>
                    <a:p>
                      <a:r>
                        <a:rPr lang="en-US" altLang="zh-CN" sz="1200" dirty="0"/>
                        <a:t>34</a:t>
                      </a:r>
                      <a:endParaRPr lang="zh-CN" altLang="en-US" sz="1200" dirty="0"/>
                    </a:p>
                  </a:txBody>
                  <a:tcPr anchor="ctr"/>
                </a:tc>
                <a:tc>
                  <a:txBody>
                    <a:bodyPr/>
                    <a:lstStyle/>
                    <a:p>
                      <a:r>
                        <a:rPr lang="zh-CN" altLang="en-US" sz="1200" dirty="0"/>
                        <a:t>外卖热启动时间</a:t>
                      </a:r>
                    </a:p>
                  </a:txBody>
                  <a:tcPr anchor="ctr"/>
                </a:tc>
                <a:tc>
                  <a:txBody>
                    <a:bodyPr/>
                    <a:lstStyle/>
                    <a:p>
                      <a:r>
                        <a:rPr lang="en-US" altLang="zh-CN" sz="1200" dirty="0"/>
                        <a:t>1</a:t>
                      </a:r>
                      <a:r>
                        <a:rPr lang="zh-CN" altLang="en-US" sz="1200" dirty="0"/>
                        <a:t>、返回到上一页</a:t>
                      </a:r>
                    </a:p>
                    <a:p>
                      <a:r>
                        <a:rPr lang="en-US" altLang="zh-CN" sz="1200" dirty="0"/>
                        <a:t>2</a:t>
                      </a:r>
                      <a:r>
                        <a:rPr lang="zh-CN" altLang="en-US" sz="1200" dirty="0"/>
                        <a:t>、再次点击外卖图标</a:t>
                      </a:r>
                    </a:p>
                    <a:p>
                      <a:r>
                        <a:rPr lang="en-US" altLang="zh-CN" sz="1200" dirty="0"/>
                        <a:t>3</a:t>
                      </a:r>
                      <a:r>
                        <a:rPr lang="zh-CN" altLang="en-US" sz="1200" dirty="0"/>
                        <a:t>、进入外卖首页</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2.7</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1.42</a:t>
                      </a:r>
                    </a:p>
                  </a:txBody>
                  <a:tcPr marL="6350" marR="6350" marT="6350" marB="0" anchor="ctr"/>
                </a:tc>
                <a:tc>
                  <a:txBody>
                    <a:bodyPr/>
                    <a:lstStyle/>
                    <a:p>
                      <a:pPr algn="ctr" fontAlgn="b"/>
                      <a:r>
                        <a:rPr lang="en-US" altLang="zh-CN" sz="1100" kern="1200" dirty="0">
                          <a:solidFill>
                            <a:schemeClr val="tx1"/>
                          </a:solidFill>
                          <a:latin typeface="+mn-lt"/>
                          <a:ea typeface="+mn-ea"/>
                          <a:cs typeface="+mn-cs"/>
                        </a:rPr>
                        <a:t>1.64</a:t>
                      </a:r>
                    </a:p>
                  </a:txBody>
                  <a:tcPr marL="6350" marR="6350" marT="6350" marB="0" anchor="ctr"/>
                </a:tc>
                <a:tc>
                  <a:txBody>
                    <a:bodyPr/>
                    <a:lstStyle/>
                    <a:p>
                      <a:pPr algn="ctr" fontAlgn="b"/>
                      <a:r>
                        <a:rPr lang="en-US" altLang="zh-CN" sz="1200" kern="1200" dirty="0">
                          <a:solidFill>
                            <a:schemeClr val="accent6">
                              <a:lumMod val="75000"/>
                            </a:schemeClr>
                          </a:solidFill>
                          <a:latin typeface="+mn-lt"/>
                          <a:ea typeface="+mn-ea"/>
                          <a:cs typeface="+mn-cs"/>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3604451498"/>
                  </a:ext>
                </a:extLst>
              </a:tr>
              <a:tr h="607840">
                <a:tc>
                  <a:txBody>
                    <a:bodyPr/>
                    <a:lstStyle/>
                    <a:p>
                      <a:r>
                        <a:rPr lang="en-US" altLang="zh-CN" sz="1200" dirty="0"/>
                        <a:t>35</a:t>
                      </a:r>
                      <a:endParaRPr lang="zh-CN" altLang="en-US" sz="1200" dirty="0"/>
                    </a:p>
                  </a:txBody>
                  <a:tcPr anchor="ctr"/>
                </a:tc>
                <a:tc>
                  <a:txBody>
                    <a:bodyPr/>
                    <a:lstStyle/>
                    <a:p>
                      <a:r>
                        <a:rPr lang="zh-CN" altLang="en-US" sz="1200" dirty="0"/>
                        <a:t>酒店预定冷启动时间</a:t>
                      </a:r>
                    </a:p>
                  </a:txBody>
                  <a:tcPr anchor="ctr"/>
                </a:tc>
                <a:tc>
                  <a:txBody>
                    <a:bodyPr/>
                    <a:lstStyle/>
                    <a:p>
                      <a:r>
                        <a:rPr lang="en-US" altLang="zh-CN" sz="1200" dirty="0"/>
                        <a:t>1</a:t>
                      </a:r>
                      <a:r>
                        <a:rPr lang="zh-CN" altLang="en-US" sz="1200" dirty="0"/>
                        <a:t>、系统启动，进入</a:t>
                      </a:r>
                      <a:r>
                        <a:rPr lang="en-US" altLang="zh-CN" sz="1200" dirty="0"/>
                        <a:t>launcher</a:t>
                      </a:r>
                      <a:r>
                        <a:rPr lang="zh-CN" altLang="en-US" sz="1200" dirty="0"/>
                        <a:t>后，等待</a:t>
                      </a:r>
                      <a:r>
                        <a:rPr lang="en-US" altLang="zh-CN" sz="1200" dirty="0"/>
                        <a:t>3min</a:t>
                      </a:r>
                    </a:p>
                    <a:p>
                      <a:r>
                        <a:rPr lang="en-US" altLang="zh-CN" sz="1200" dirty="0"/>
                        <a:t>2</a:t>
                      </a:r>
                      <a:r>
                        <a:rPr lang="zh-CN" altLang="en-US" sz="1200" dirty="0"/>
                        <a:t>、点击酒店预订图标</a:t>
                      </a:r>
                    </a:p>
                    <a:p>
                      <a:r>
                        <a:rPr lang="en-US" altLang="zh-CN" sz="1200" dirty="0"/>
                        <a:t>3</a:t>
                      </a:r>
                      <a:r>
                        <a:rPr lang="zh-CN" altLang="en-US" sz="1200" dirty="0"/>
                        <a:t>、进入酒店预订首页</a:t>
                      </a:r>
                    </a:p>
                  </a:txBody>
                  <a:tcPr/>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3.4</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3.04</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Verdana Pro" panose="020B0604030504040204" pitchFamily="34" charset="0"/>
                          <a:ea typeface="等线" panose="02010600030101010101" pitchFamily="2" charset="-122"/>
                        </a:rPr>
                        <a:t>8.94</a:t>
                      </a:r>
                    </a:p>
                  </a:txBody>
                  <a:tcPr marL="6350" marR="6350" marT="6350" marB="0" anchor="ctr"/>
                </a:tc>
                <a:tc>
                  <a:txBody>
                    <a:bodyPr/>
                    <a:lstStyle/>
                    <a:p>
                      <a:pPr algn="ctr" fontAlgn="ctr"/>
                      <a:r>
                        <a:rPr lang="en-US" altLang="zh-CN" sz="1200" b="0" i="0" u="none" strike="noStrike" dirty="0">
                          <a:solidFill>
                            <a:srgbClr val="00B050"/>
                          </a:solidFill>
                          <a:effectLst/>
                          <a:latin typeface="Verdana Pro" panose="020B0604030504040204" pitchFamily="34" charset="0"/>
                          <a:ea typeface="等线" panose="02010600030101010101" pitchFamily="2" charset="-122"/>
                        </a:rPr>
                        <a:t>65%</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3065426325"/>
                  </a:ext>
                </a:extLst>
              </a:tr>
              <a:tr h="527036">
                <a:tc>
                  <a:txBody>
                    <a:bodyPr/>
                    <a:lstStyle/>
                    <a:p>
                      <a:r>
                        <a:rPr lang="en-US" altLang="zh-CN" sz="1200" dirty="0"/>
                        <a:t>36</a:t>
                      </a:r>
                      <a:endParaRPr lang="zh-CN" altLang="en-US" sz="1200" dirty="0"/>
                    </a:p>
                  </a:txBody>
                  <a:tcPr anchor="ctr"/>
                </a:tc>
                <a:tc>
                  <a:txBody>
                    <a:bodyPr/>
                    <a:lstStyle/>
                    <a:p>
                      <a:r>
                        <a:rPr lang="zh-CN" altLang="en-US" sz="1200" dirty="0"/>
                        <a:t>酒店预定热启动时间</a:t>
                      </a:r>
                    </a:p>
                  </a:txBody>
                  <a:tcPr anchor="ctr"/>
                </a:tc>
                <a:tc>
                  <a:txBody>
                    <a:bodyPr/>
                    <a:lstStyle/>
                    <a:p>
                      <a:pPr algn="l" fontAlgn="t"/>
                      <a:r>
                        <a:rPr lang="en-US" altLang="zh-CN" sz="1200" kern="1200" dirty="0">
                          <a:solidFill>
                            <a:schemeClr val="dk1"/>
                          </a:solidFill>
                          <a:latin typeface="+mn-lt"/>
                          <a:ea typeface="+mn-ea"/>
                          <a:cs typeface="+mn-cs"/>
                        </a:rPr>
                        <a:t>1</a:t>
                      </a:r>
                      <a:r>
                        <a:rPr lang="zh-CN" altLang="en-US" sz="1200" kern="1200" dirty="0">
                          <a:solidFill>
                            <a:schemeClr val="dk1"/>
                          </a:solidFill>
                          <a:latin typeface="+mn-lt"/>
                          <a:ea typeface="+mn-ea"/>
                          <a:cs typeface="+mn-cs"/>
                        </a:rPr>
                        <a:t>、返回到上一页</a:t>
                      </a:r>
                    </a:p>
                    <a:p>
                      <a:pPr algn="l" fontAlgn="t"/>
                      <a:r>
                        <a:rPr lang="en-US" altLang="zh-CN" sz="1200" kern="1200" dirty="0">
                          <a:solidFill>
                            <a:schemeClr val="dk1"/>
                          </a:solidFill>
                          <a:latin typeface="+mn-lt"/>
                          <a:ea typeface="+mn-ea"/>
                          <a:cs typeface="+mn-cs"/>
                        </a:rPr>
                        <a:t>2</a:t>
                      </a:r>
                      <a:r>
                        <a:rPr lang="zh-CN" altLang="en-US" sz="1200" kern="1200" dirty="0">
                          <a:solidFill>
                            <a:schemeClr val="dk1"/>
                          </a:solidFill>
                          <a:latin typeface="+mn-lt"/>
                          <a:ea typeface="+mn-ea"/>
                          <a:cs typeface="+mn-cs"/>
                        </a:rPr>
                        <a:t>、再次点击酒店预订图标</a:t>
                      </a:r>
                    </a:p>
                    <a:p>
                      <a:pPr algn="l" fontAlgn="t"/>
                      <a:r>
                        <a:rPr lang="en-US" altLang="zh-CN" sz="1200" kern="1200" dirty="0">
                          <a:solidFill>
                            <a:schemeClr val="dk1"/>
                          </a:solidFill>
                          <a:latin typeface="+mn-lt"/>
                          <a:ea typeface="+mn-ea"/>
                          <a:cs typeface="+mn-cs"/>
                        </a:rPr>
                        <a:t>3</a:t>
                      </a:r>
                      <a:r>
                        <a:rPr lang="zh-CN" altLang="en-US" sz="1200" kern="1200" dirty="0">
                          <a:solidFill>
                            <a:schemeClr val="dk1"/>
                          </a:solidFill>
                          <a:latin typeface="+mn-lt"/>
                          <a:ea typeface="+mn-ea"/>
                          <a:cs typeface="+mn-cs"/>
                        </a:rPr>
                        <a:t>、进入酒店预订首页</a:t>
                      </a:r>
                    </a:p>
                  </a:txBody>
                  <a:tcPr marL="6350" marR="6350" marT="6350" marB="0"/>
                </a:tc>
                <a:tc>
                  <a:txBody>
                    <a:bodyPr/>
                    <a:lstStyle/>
                    <a:p>
                      <a:pPr algn="ctr" fontAlgn="ctr"/>
                      <a:r>
                        <a:rPr lang="en-US" altLang="zh-CN" sz="1200" b="0" i="0" u="none" strike="noStrike" dirty="0">
                          <a:solidFill>
                            <a:srgbClr val="000000"/>
                          </a:solidFill>
                          <a:effectLst/>
                          <a:latin typeface="+mn-lt"/>
                          <a:ea typeface="等线" panose="02010600030101010101" pitchFamily="2" charset="-122"/>
                        </a:rPr>
                        <a:t>0.3</a:t>
                      </a:r>
                    </a:p>
                  </a:txBody>
                  <a:tcPr marL="6350" marR="6350" marT="6350" marB="0" anchor="ctr"/>
                </a:tc>
                <a:tc>
                  <a:txBody>
                    <a:bodyPr/>
                    <a:lstStyle/>
                    <a:p>
                      <a:pPr algn="ctr" fontAlgn="ctr"/>
                      <a:r>
                        <a:rPr lang="en-US" altLang="zh-CN" sz="1200" b="0" i="0" u="none" strike="noStrike" dirty="0">
                          <a:solidFill>
                            <a:schemeClr val="tx1"/>
                          </a:solidFill>
                          <a:effectLst/>
                          <a:latin typeface="+mn-lt"/>
                          <a:ea typeface="等线" panose="02010600030101010101" pitchFamily="2" charset="-122"/>
                        </a:rPr>
                        <a:t>0.38</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Verdana Pro" panose="020B0604030504040204" pitchFamily="34" charset="0"/>
                          <a:ea typeface="等线" panose="02010600030101010101" pitchFamily="2" charset="-122"/>
                        </a:rPr>
                        <a:t>1.17</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kern="1200" dirty="0">
                          <a:solidFill>
                            <a:srgbClr val="00B050"/>
                          </a:solidFill>
                          <a:effectLst/>
                          <a:latin typeface="Verdana Pro" panose="020B0604030504040204" pitchFamily="34" charset="0"/>
                          <a:ea typeface="等线" panose="02010600030101010101" pitchFamily="2" charset="-122"/>
                          <a:cs typeface="+mn-cs"/>
                        </a:rPr>
                        <a:t>67%</a:t>
                      </a:r>
                      <a:r>
                        <a:rPr lang="zh-CN" altLang="en-US" sz="1400" b="0" i="0" u="none" strike="noStrike" dirty="0">
                          <a:solidFill>
                            <a:schemeClr val="tx1"/>
                          </a:solidFill>
                          <a:effectLst/>
                          <a:latin typeface="Verdana Pro" panose="020B0604030504040204" pitchFamily="34" charset="0"/>
                          <a:ea typeface="等线" panose="02010600030101010101" pitchFamily="2" charset="-122"/>
                        </a:rPr>
                        <a:t>　</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val="888995494"/>
                  </a:ext>
                </a:extLst>
              </a:tr>
            </a:tbl>
          </a:graphicData>
        </a:graphic>
      </p:graphicFrame>
      <p:sp>
        <p:nvSpPr>
          <p:cNvPr id="5" name="Title 4">
            <a:extLst>
              <a:ext uri="{FF2B5EF4-FFF2-40B4-BE49-F238E27FC236}">
                <a16:creationId xmlns:a16="http://schemas.microsoft.com/office/drawing/2014/main" id="{A25F5C07-0B4E-F7C9-E3FC-74FB874FDFF6}"/>
              </a:ext>
            </a:extLst>
          </p:cNvPr>
          <p:cNvSpPr>
            <a:spLocks noGrp="1" noChangeArrowheads="1"/>
          </p:cNvSpPr>
          <p:nvPr>
            <p:ph type="title"/>
          </p:nvPr>
        </p:nvSpPr>
        <p:spPr bwMode="auto">
          <a:xfrm>
            <a:off x="218231"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483MCA_R05</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#4</a:t>
            </a:r>
            <a:endParaRPr lang="en-US" altLang="en-US" sz="2800" b="0" dirty="0">
              <a:ea typeface="SimHei" panose="02010609060101010101" pitchFamily="49" charset="-122"/>
            </a:endParaRPr>
          </a:p>
        </p:txBody>
      </p:sp>
    </p:spTree>
    <p:extLst>
      <p:ext uri="{BB962C8B-B14F-4D97-AF65-F5344CB8AC3E}">
        <p14:creationId xmlns:p14="http://schemas.microsoft.com/office/powerpoint/2010/main" val="281834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{483MCA_R05.1}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anose="02010600030101010101" pitchFamily="2" charset="-122"/>
              </a:rPr>
              <a:t>Software key info</a:t>
            </a:r>
          </a:p>
          <a:p>
            <a:pPr lvl="1">
              <a:spcBef>
                <a:spcPct val="0"/>
              </a:spcBef>
              <a:buFont typeface="Arial" panose="020B060402020209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9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en-US" altLang="zh-CN" dirty="0"/>
              <a:t>20220804_508_PRO</a:t>
            </a:r>
          </a:p>
          <a:p>
            <a:pPr lvl="2">
              <a:spcBef>
                <a:spcPct val="0"/>
              </a:spcBef>
              <a:buFont typeface="Arial" panose="020B060402020209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 </a:t>
            </a:r>
            <a:r>
              <a:rPr lang="en-US" altLang="zh-CN" dirty="0"/>
              <a:t>20220803_0756_KL27_R05.PRO.HF1</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99%,  0 </a:t>
            </a:r>
            <a:r>
              <a:rPr lang="en-US" altLang="zh-CN" sz="1800" dirty="0">
                <a:ea typeface="宋体" panose="02010600030101010101" pitchFamily="2" charset="-122"/>
              </a:rPr>
              <a:t>P1 and </a:t>
            </a:r>
            <a:r>
              <a:rPr lang="en-US" altLang="zh-CN" sz="1800" dirty="0">
                <a:solidFill>
                  <a:srgbClr val="0000CC"/>
                </a:solidFill>
                <a:ea typeface="宋体" panose="02010600030101010101" pitchFamily="2" charset="-122"/>
              </a:rPr>
              <a:t>32 </a:t>
            </a:r>
            <a:r>
              <a:rPr lang="en-US" altLang="zh-CN" sz="1800" dirty="0">
                <a:ea typeface="宋体" panose="02010600030101010101" pitchFamily="2" charset="-122"/>
              </a:rPr>
              <a:t>P2 issues found and not fixed. 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90204" pitchFamily="34" charset="0"/>
              <a:buChar char="•"/>
            </a:pPr>
            <a:r>
              <a:rPr lang="en-US" altLang="zh-CN" dirty="0">
                <a:ea typeface="宋体" panose="02010600030101010101" pitchFamily="2" charset="-122"/>
              </a:rPr>
              <a:t>Open P1 issue list with risk evaluation – refer slide 3</a:t>
            </a:r>
          </a:p>
          <a:p>
            <a:pPr lvl="2">
              <a:spcBef>
                <a:spcPct val="0"/>
              </a:spcBef>
              <a:buFont typeface="Arial" panose="020B0604020202090204" pitchFamily="34" charset="0"/>
              <a:buChar char="•"/>
            </a:pPr>
            <a:r>
              <a:rPr lang="en-US" altLang="zh-CN" dirty="0">
                <a:ea typeface="宋体" panose="02010600030101010101" pitchFamily="2" charset="-122"/>
              </a:rPr>
              <a:t>Memory leak test and VR projects test result – </a:t>
            </a:r>
            <a:r>
              <a:rPr lang="en-US" altLang="zh-CN">
                <a:ea typeface="宋体" panose="02010600030101010101" pitchFamily="2" charset="-122"/>
              </a:rPr>
              <a:t>refer 4-6</a:t>
            </a:r>
            <a:endParaRPr lang="en-US" altLang="zh-CN" dirty="0">
              <a:ea typeface="宋体" panose="02010600030101010101" pitchFamily="2" charset="-122"/>
            </a:endParaRPr>
          </a:p>
          <a:p>
            <a:pPr lvl="2">
              <a:spcBef>
                <a:spcPct val="0"/>
              </a:spcBef>
              <a:buFont typeface="Arial" panose="020B0604020202090204" pitchFamily="34" charset="0"/>
              <a:buChar char="•"/>
            </a:pPr>
            <a:r>
              <a:rPr lang="en-US" altLang="zh-CN" dirty="0">
                <a:ea typeface="宋体" panose="02010600030101010101" pitchFamily="2" charset="-122"/>
              </a:rPr>
              <a:t>Performance test result – refer 7-10</a:t>
            </a:r>
          </a:p>
          <a:p>
            <a:pPr lvl="2">
              <a:spcBef>
                <a:spcPct val="0"/>
              </a:spcBef>
              <a:buFont typeface="Arial" panose="020B0604020202090204" pitchFamily="34" charset="0"/>
              <a:buChar char="•"/>
            </a:pPr>
            <a:endParaRPr lang="en-US" altLang="zh-CN" dirty="0">
              <a:ea typeface="宋体" panose="02010600030101010101" pitchFamily="2" charset="-122"/>
            </a:endParaRPr>
          </a:p>
          <a:p>
            <a:pPr lvl="3">
              <a:spcBef>
                <a:spcPct val="0"/>
              </a:spcBef>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p:cNvSpPr>
            <a:spLocks noGrp="1" noChangeArrowheads="1"/>
          </p:cNvSpPr>
          <p:nvPr>
            <p:ph type="title"/>
          </p:nvPr>
        </p:nvSpPr>
        <p:spPr bwMode="auto">
          <a:xfrm>
            <a:off x="401003" y="182245"/>
            <a:ext cx="1140551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483MCA_R05.1</a:t>
            </a:r>
            <a:r>
              <a:rPr lang="en-US" altLang="en-US" sz="2800" dirty="0">
                <a:solidFill>
                  <a:srgbClr val="0000CC"/>
                </a:solidFill>
              </a:rPr>
              <a:t>} </a:t>
            </a:r>
            <a:r>
              <a:rPr lang="en-US" altLang="zh-CN" sz="2800" dirty="0"/>
              <a:t>Open P1</a:t>
            </a:r>
            <a:r>
              <a:rPr lang="zh-CN" altLang="en-US" sz="2800" dirty="0"/>
              <a:t>（</a:t>
            </a:r>
            <a:r>
              <a:rPr lang="en-US" altLang="zh-CN" sz="2800" dirty="0"/>
              <a:t>IG</a:t>
            </a:r>
            <a:r>
              <a:rPr lang="zh-CN" altLang="en-US" sz="2800" dirty="0"/>
              <a:t>）</a:t>
            </a:r>
            <a:r>
              <a:rPr lang="en-US" altLang="zh-CN" sz="2800" dirty="0"/>
              <a:t> issue list with risk evaluation#1 </a:t>
            </a:r>
            <a:endParaRPr lang="en-US" altLang="en-US" sz="2800" b="0" dirty="0">
              <a:ea typeface="SimHei" panose="02010609060101010101" pitchFamily="49" charset="-122"/>
            </a:endParaRPr>
          </a:p>
        </p:txBody>
      </p:sp>
      <p:sp>
        <p:nvSpPr>
          <p:cNvPr id="5" name="文本框 4">
            <a:extLst>
              <a:ext uri="{FF2B5EF4-FFF2-40B4-BE49-F238E27FC236}">
                <a16:creationId xmlns:a16="http://schemas.microsoft.com/office/drawing/2014/main" id="{D6457E4D-3ED0-4811-AA4B-0B597230BC5C}"/>
              </a:ext>
            </a:extLst>
          </p:cNvPr>
          <p:cNvSpPr txBox="1"/>
          <p:nvPr/>
        </p:nvSpPr>
        <p:spPr>
          <a:xfrm>
            <a:off x="401003" y="1053043"/>
            <a:ext cx="11529740" cy="646331"/>
          </a:xfrm>
          <a:prstGeom prst="rect">
            <a:avLst/>
          </a:prstGeom>
          <a:noFill/>
        </p:spPr>
        <p:txBody>
          <a:bodyPr wrap="square" rtlCol="0">
            <a:spAutoFit/>
          </a:bodyPr>
          <a:lstStyle/>
          <a:p>
            <a:r>
              <a:rPr kumimoji="1" lang="zh-CN" altLang="en-US" dirty="0"/>
              <a:t>未遗留</a:t>
            </a:r>
            <a:r>
              <a:rPr kumimoji="1" lang="en-US" altLang="zh-CN" dirty="0"/>
              <a:t>IG</a:t>
            </a:r>
            <a:r>
              <a:rPr kumimoji="1" lang="zh-CN" altLang="en-US" dirty="0"/>
              <a:t>问题</a:t>
            </a:r>
            <a:endParaRPr kumimoji="1" lang="en-US" altLang="zh-CN" dirty="0"/>
          </a:p>
          <a:p>
            <a:r>
              <a:rPr kumimoji="1" lang="zh-CN" altLang="en-US" dirty="0"/>
              <a:t>剩余</a:t>
            </a:r>
            <a:r>
              <a:rPr kumimoji="1" lang="en-US" altLang="zh-CN" dirty="0"/>
              <a:t>Gating</a:t>
            </a:r>
            <a:r>
              <a:rPr kumimoji="1" lang="zh-CN" altLang="en-US" dirty="0"/>
              <a:t>问题计划在</a:t>
            </a:r>
            <a:r>
              <a:rPr kumimoji="1" lang="en-US" altLang="zh-CN" dirty="0"/>
              <a:t>Sprint 10</a:t>
            </a:r>
            <a:r>
              <a:rPr kumimoji="1" lang="zh-CN" altLang="en-US" dirty="0"/>
              <a:t>中分析完毕，推进解决计划（</a:t>
            </a:r>
            <a:r>
              <a:rPr kumimoji="1" lang="en-US" altLang="zh-CN" dirty="0"/>
              <a:t>8/15-8/26</a:t>
            </a:r>
            <a:r>
              <a:rPr kumimoji="1" lang="zh-CN" altLang="en-US" dirty="0"/>
              <a:t>）</a:t>
            </a:r>
            <a:endParaRPr kumimoji="1" lang="en-US" altLang="zh-CN" dirty="0"/>
          </a:p>
        </p:txBody>
      </p:sp>
    </p:spTree>
    <p:extLst>
      <p:ext uri="{BB962C8B-B14F-4D97-AF65-F5344CB8AC3E}">
        <p14:creationId xmlns:p14="http://schemas.microsoft.com/office/powerpoint/2010/main" val="47472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483MCA_R05</a:t>
            </a:r>
            <a:r>
              <a:rPr lang="en-US" altLang="en-US" sz="2800" dirty="0">
                <a:solidFill>
                  <a:srgbClr val="0000CC"/>
                </a:solidFill>
              </a:rPr>
              <a:t>} </a:t>
            </a:r>
            <a:r>
              <a:rPr lang="zh-CN" altLang="en-US" sz="2800" dirty="0"/>
              <a:t>内存泄漏专项测试</a:t>
            </a:r>
            <a:r>
              <a:rPr lang="en-US" altLang="zh-CN" sz="2800" dirty="0"/>
              <a:t>#1</a:t>
            </a:r>
            <a:endParaRPr lang="en-US" altLang="en-US" sz="2800" b="0" dirty="0">
              <a:ea typeface="SimHei" panose="02010609060101010101" pitchFamily="49" charset="-122"/>
            </a:endParaRPr>
          </a:p>
        </p:txBody>
      </p:sp>
      <p:pic>
        <p:nvPicPr>
          <p:cNvPr id="14" name="图片 13">
            <a:extLst>
              <a:ext uri="{FF2B5EF4-FFF2-40B4-BE49-F238E27FC236}">
                <a16:creationId xmlns:a16="http://schemas.microsoft.com/office/drawing/2014/main" id="{C514527D-A9FE-B87B-A993-4553065C243B}"/>
              </a:ext>
            </a:extLst>
          </p:cNvPr>
          <p:cNvPicPr>
            <a:picLocks noChangeAspect="1"/>
          </p:cNvPicPr>
          <p:nvPr/>
        </p:nvPicPr>
        <p:blipFill>
          <a:blip r:embed="rId2"/>
          <a:stretch>
            <a:fillRect/>
          </a:stretch>
        </p:blipFill>
        <p:spPr>
          <a:xfrm>
            <a:off x="501650" y="989542"/>
            <a:ext cx="3077429" cy="2058458"/>
          </a:xfrm>
          <a:prstGeom prst="rect">
            <a:avLst/>
          </a:prstGeom>
        </p:spPr>
      </p:pic>
      <p:pic>
        <p:nvPicPr>
          <p:cNvPr id="15" name="图片 14">
            <a:extLst>
              <a:ext uri="{FF2B5EF4-FFF2-40B4-BE49-F238E27FC236}">
                <a16:creationId xmlns:a16="http://schemas.microsoft.com/office/drawing/2014/main" id="{7D0645D7-A7A6-0356-3CD4-46F118B8F5DD}"/>
              </a:ext>
            </a:extLst>
          </p:cNvPr>
          <p:cNvPicPr>
            <a:picLocks noChangeAspect="1"/>
          </p:cNvPicPr>
          <p:nvPr/>
        </p:nvPicPr>
        <p:blipFill>
          <a:blip r:embed="rId3"/>
          <a:stretch>
            <a:fillRect/>
          </a:stretch>
        </p:blipFill>
        <p:spPr>
          <a:xfrm>
            <a:off x="3912059" y="989542"/>
            <a:ext cx="3009441" cy="2073333"/>
          </a:xfrm>
          <a:prstGeom prst="rect">
            <a:avLst/>
          </a:prstGeom>
        </p:spPr>
      </p:pic>
      <p:pic>
        <p:nvPicPr>
          <p:cNvPr id="16" name="图片 15">
            <a:extLst>
              <a:ext uri="{FF2B5EF4-FFF2-40B4-BE49-F238E27FC236}">
                <a16:creationId xmlns:a16="http://schemas.microsoft.com/office/drawing/2014/main" id="{8F6D6611-E104-F58D-4888-4560DB699ADB}"/>
              </a:ext>
            </a:extLst>
          </p:cNvPr>
          <p:cNvPicPr>
            <a:picLocks noChangeAspect="1"/>
          </p:cNvPicPr>
          <p:nvPr/>
        </p:nvPicPr>
        <p:blipFill>
          <a:blip r:embed="rId4"/>
          <a:stretch>
            <a:fillRect/>
          </a:stretch>
        </p:blipFill>
        <p:spPr>
          <a:xfrm>
            <a:off x="7254480" y="944563"/>
            <a:ext cx="3098538" cy="2103437"/>
          </a:xfrm>
          <a:prstGeom prst="rect">
            <a:avLst/>
          </a:prstGeom>
        </p:spPr>
      </p:pic>
      <p:pic>
        <p:nvPicPr>
          <p:cNvPr id="17" name="图片 16">
            <a:extLst>
              <a:ext uri="{FF2B5EF4-FFF2-40B4-BE49-F238E27FC236}">
                <a16:creationId xmlns:a16="http://schemas.microsoft.com/office/drawing/2014/main" id="{5B5DFC0B-50BD-9319-968F-822CF810747A}"/>
              </a:ext>
            </a:extLst>
          </p:cNvPr>
          <p:cNvPicPr>
            <a:picLocks noChangeAspect="1"/>
          </p:cNvPicPr>
          <p:nvPr/>
        </p:nvPicPr>
        <p:blipFill>
          <a:blip r:embed="rId5"/>
          <a:stretch>
            <a:fillRect/>
          </a:stretch>
        </p:blipFill>
        <p:spPr>
          <a:xfrm>
            <a:off x="501650" y="3303058"/>
            <a:ext cx="3118359" cy="2058458"/>
          </a:xfrm>
          <a:prstGeom prst="rect">
            <a:avLst/>
          </a:prstGeom>
        </p:spPr>
      </p:pic>
      <p:pic>
        <p:nvPicPr>
          <p:cNvPr id="18" name="图片 17">
            <a:extLst>
              <a:ext uri="{FF2B5EF4-FFF2-40B4-BE49-F238E27FC236}">
                <a16:creationId xmlns:a16="http://schemas.microsoft.com/office/drawing/2014/main" id="{96CC11B6-37E3-678E-E3AF-4684B7F18679}"/>
              </a:ext>
            </a:extLst>
          </p:cNvPr>
          <p:cNvPicPr>
            <a:picLocks noChangeAspect="1"/>
          </p:cNvPicPr>
          <p:nvPr/>
        </p:nvPicPr>
        <p:blipFill>
          <a:blip r:embed="rId6"/>
          <a:stretch>
            <a:fillRect/>
          </a:stretch>
        </p:blipFill>
        <p:spPr>
          <a:xfrm>
            <a:off x="3848714" y="3303058"/>
            <a:ext cx="2986687" cy="1954742"/>
          </a:xfrm>
          <a:prstGeom prst="rect">
            <a:avLst/>
          </a:prstGeom>
        </p:spPr>
      </p:pic>
      <p:pic>
        <p:nvPicPr>
          <p:cNvPr id="19" name="图片 18">
            <a:extLst>
              <a:ext uri="{FF2B5EF4-FFF2-40B4-BE49-F238E27FC236}">
                <a16:creationId xmlns:a16="http://schemas.microsoft.com/office/drawing/2014/main" id="{46C98BC2-2F45-12D4-CC85-E7B47DF08CBA}"/>
              </a:ext>
            </a:extLst>
          </p:cNvPr>
          <p:cNvPicPr>
            <a:picLocks noChangeAspect="1"/>
          </p:cNvPicPr>
          <p:nvPr/>
        </p:nvPicPr>
        <p:blipFill>
          <a:blip r:embed="rId7"/>
          <a:stretch>
            <a:fillRect/>
          </a:stretch>
        </p:blipFill>
        <p:spPr>
          <a:xfrm>
            <a:off x="7254480" y="3303058"/>
            <a:ext cx="3254453" cy="2215092"/>
          </a:xfrm>
          <a:prstGeom prst="rect">
            <a:avLst/>
          </a:prstGeom>
        </p:spPr>
      </p:pic>
    </p:spTree>
    <p:extLst>
      <p:ext uri="{BB962C8B-B14F-4D97-AF65-F5344CB8AC3E}">
        <p14:creationId xmlns:p14="http://schemas.microsoft.com/office/powerpoint/2010/main" val="149873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483MCA_R05</a:t>
            </a:r>
            <a:r>
              <a:rPr lang="en-US" altLang="en-US" sz="2800" dirty="0">
                <a:solidFill>
                  <a:srgbClr val="0000CC"/>
                </a:solidFill>
              </a:rPr>
              <a:t>} </a:t>
            </a:r>
            <a:r>
              <a:rPr lang="zh-CN" altLang="en-US" sz="2800" dirty="0"/>
              <a:t>内存泄漏专项测试</a:t>
            </a:r>
            <a:r>
              <a:rPr lang="en-US" altLang="zh-CN" sz="2800" dirty="0"/>
              <a:t>#2</a:t>
            </a:r>
            <a:endParaRPr lang="en-US" altLang="en-US" sz="2800" b="0" dirty="0">
              <a:ea typeface="SimHei" panose="02010609060101010101" pitchFamily="49" charset="-122"/>
            </a:endParaRPr>
          </a:p>
        </p:txBody>
      </p:sp>
      <p:pic>
        <p:nvPicPr>
          <p:cNvPr id="9" name="图片 8">
            <a:extLst>
              <a:ext uri="{FF2B5EF4-FFF2-40B4-BE49-F238E27FC236}">
                <a16:creationId xmlns:a16="http://schemas.microsoft.com/office/drawing/2014/main" id="{120663FE-E1D6-3FAA-09C7-E2F643DB7BE5}"/>
              </a:ext>
            </a:extLst>
          </p:cNvPr>
          <p:cNvPicPr>
            <a:picLocks noChangeAspect="1"/>
          </p:cNvPicPr>
          <p:nvPr/>
        </p:nvPicPr>
        <p:blipFill>
          <a:blip r:embed="rId2"/>
          <a:stretch>
            <a:fillRect/>
          </a:stretch>
        </p:blipFill>
        <p:spPr>
          <a:xfrm>
            <a:off x="639763" y="1092200"/>
            <a:ext cx="2683066" cy="1790700"/>
          </a:xfrm>
          <a:prstGeom prst="rect">
            <a:avLst/>
          </a:prstGeom>
        </p:spPr>
      </p:pic>
      <p:pic>
        <p:nvPicPr>
          <p:cNvPr id="10" name="图片 9">
            <a:extLst>
              <a:ext uri="{FF2B5EF4-FFF2-40B4-BE49-F238E27FC236}">
                <a16:creationId xmlns:a16="http://schemas.microsoft.com/office/drawing/2014/main" id="{07022616-7515-9DB3-CFC9-A9DC8B34CED2}"/>
              </a:ext>
            </a:extLst>
          </p:cNvPr>
          <p:cNvPicPr>
            <a:picLocks noChangeAspect="1"/>
          </p:cNvPicPr>
          <p:nvPr/>
        </p:nvPicPr>
        <p:blipFill>
          <a:blip r:embed="rId3"/>
          <a:stretch>
            <a:fillRect/>
          </a:stretch>
        </p:blipFill>
        <p:spPr>
          <a:xfrm>
            <a:off x="3376612" y="996950"/>
            <a:ext cx="2838355" cy="1885950"/>
          </a:xfrm>
          <a:prstGeom prst="rect">
            <a:avLst/>
          </a:prstGeom>
        </p:spPr>
      </p:pic>
      <p:pic>
        <p:nvPicPr>
          <p:cNvPr id="11" name="图片 10">
            <a:extLst>
              <a:ext uri="{FF2B5EF4-FFF2-40B4-BE49-F238E27FC236}">
                <a16:creationId xmlns:a16="http://schemas.microsoft.com/office/drawing/2014/main" id="{C0A7B935-24B1-83B2-93C8-CF8D80EEC2F2}"/>
              </a:ext>
            </a:extLst>
          </p:cNvPr>
          <p:cNvPicPr>
            <a:picLocks noChangeAspect="1"/>
          </p:cNvPicPr>
          <p:nvPr/>
        </p:nvPicPr>
        <p:blipFill>
          <a:blip r:embed="rId4"/>
          <a:stretch>
            <a:fillRect/>
          </a:stretch>
        </p:blipFill>
        <p:spPr>
          <a:xfrm>
            <a:off x="6316662" y="996950"/>
            <a:ext cx="2813209" cy="1885950"/>
          </a:xfrm>
          <a:prstGeom prst="rect">
            <a:avLst/>
          </a:prstGeom>
        </p:spPr>
      </p:pic>
      <p:pic>
        <p:nvPicPr>
          <p:cNvPr id="12" name="图片 11">
            <a:extLst>
              <a:ext uri="{FF2B5EF4-FFF2-40B4-BE49-F238E27FC236}">
                <a16:creationId xmlns:a16="http://schemas.microsoft.com/office/drawing/2014/main" id="{DDD7B79D-6A61-5990-D667-9D5797A1BE88}"/>
              </a:ext>
            </a:extLst>
          </p:cNvPr>
          <p:cNvPicPr>
            <a:picLocks noChangeAspect="1"/>
          </p:cNvPicPr>
          <p:nvPr/>
        </p:nvPicPr>
        <p:blipFill>
          <a:blip r:embed="rId5"/>
          <a:stretch>
            <a:fillRect/>
          </a:stretch>
        </p:blipFill>
        <p:spPr>
          <a:xfrm>
            <a:off x="9294813" y="996950"/>
            <a:ext cx="2824234" cy="1885950"/>
          </a:xfrm>
          <a:prstGeom prst="rect">
            <a:avLst/>
          </a:prstGeom>
        </p:spPr>
      </p:pic>
      <p:pic>
        <p:nvPicPr>
          <p:cNvPr id="13" name="图片 12">
            <a:extLst>
              <a:ext uri="{FF2B5EF4-FFF2-40B4-BE49-F238E27FC236}">
                <a16:creationId xmlns:a16="http://schemas.microsoft.com/office/drawing/2014/main" id="{DFBB9003-14F2-D749-8548-83D57A7474E8}"/>
              </a:ext>
            </a:extLst>
          </p:cNvPr>
          <p:cNvPicPr>
            <a:picLocks noChangeAspect="1"/>
          </p:cNvPicPr>
          <p:nvPr/>
        </p:nvPicPr>
        <p:blipFill>
          <a:blip r:embed="rId6"/>
          <a:stretch>
            <a:fillRect/>
          </a:stretch>
        </p:blipFill>
        <p:spPr>
          <a:xfrm>
            <a:off x="639763" y="3132460"/>
            <a:ext cx="2611437" cy="1788535"/>
          </a:xfrm>
          <a:prstGeom prst="rect">
            <a:avLst/>
          </a:prstGeom>
        </p:spPr>
      </p:pic>
      <p:pic>
        <p:nvPicPr>
          <p:cNvPr id="20" name="图片 19">
            <a:extLst>
              <a:ext uri="{FF2B5EF4-FFF2-40B4-BE49-F238E27FC236}">
                <a16:creationId xmlns:a16="http://schemas.microsoft.com/office/drawing/2014/main" id="{771643F4-29EB-6407-70AF-EDFC175F4547}"/>
              </a:ext>
            </a:extLst>
          </p:cNvPr>
          <p:cNvPicPr>
            <a:picLocks noChangeAspect="1"/>
          </p:cNvPicPr>
          <p:nvPr/>
        </p:nvPicPr>
        <p:blipFill>
          <a:blip r:embed="rId7"/>
          <a:stretch>
            <a:fillRect/>
          </a:stretch>
        </p:blipFill>
        <p:spPr>
          <a:xfrm>
            <a:off x="3551237" y="3130688"/>
            <a:ext cx="2608263" cy="1786763"/>
          </a:xfrm>
          <a:prstGeom prst="rect">
            <a:avLst/>
          </a:prstGeom>
        </p:spPr>
      </p:pic>
      <p:pic>
        <p:nvPicPr>
          <p:cNvPr id="22" name="图片 21">
            <a:extLst>
              <a:ext uri="{FF2B5EF4-FFF2-40B4-BE49-F238E27FC236}">
                <a16:creationId xmlns:a16="http://schemas.microsoft.com/office/drawing/2014/main" id="{F2E04FBB-EC0A-A3D6-95E0-C93AB7CD1719}"/>
              </a:ext>
            </a:extLst>
          </p:cNvPr>
          <p:cNvPicPr>
            <a:picLocks noChangeAspect="1"/>
          </p:cNvPicPr>
          <p:nvPr/>
        </p:nvPicPr>
        <p:blipFill>
          <a:blip r:embed="rId8"/>
          <a:stretch>
            <a:fillRect/>
          </a:stretch>
        </p:blipFill>
        <p:spPr>
          <a:xfrm>
            <a:off x="6459537" y="3130687"/>
            <a:ext cx="2618431" cy="1786763"/>
          </a:xfrm>
          <a:prstGeom prst="rect">
            <a:avLst/>
          </a:prstGeom>
        </p:spPr>
      </p:pic>
      <p:pic>
        <p:nvPicPr>
          <p:cNvPr id="23" name="图片 22">
            <a:extLst>
              <a:ext uri="{FF2B5EF4-FFF2-40B4-BE49-F238E27FC236}">
                <a16:creationId xmlns:a16="http://schemas.microsoft.com/office/drawing/2014/main" id="{A12F228B-63D7-A3B6-6266-18D0E16B23EC}"/>
              </a:ext>
            </a:extLst>
          </p:cNvPr>
          <p:cNvPicPr>
            <a:picLocks noChangeAspect="1"/>
          </p:cNvPicPr>
          <p:nvPr/>
        </p:nvPicPr>
        <p:blipFill>
          <a:blip r:embed="rId9"/>
          <a:stretch>
            <a:fillRect/>
          </a:stretch>
        </p:blipFill>
        <p:spPr>
          <a:xfrm>
            <a:off x="9367838" y="3130687"/>
            <a:ext cx="2751210" cy="1832675"/>
          </a:xfrm>
          <a:prstGeom prst="rect">
            <a:avLst/>
          </a:prstGeom>
        </p:spPr>
      </p:pic>
    </p:spTree>
    <p:extLst>
      <p:ext uri="{BB962C8B-B14F-4D97-AF65-F5344CB8AC3E}">
        <p14:creationId xmlns:p14="http://schemas.microsoft.com/office/powerpoint/2010/main" val="89071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483MCA_R05</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a:extLst>
              <a:ext uri="{FF2B5EF4-FFF2-40B4-BE49-F238E27FC236}">
                <a16:creationId xmlns:a16="http://schemas.microsoft.com/office/drawing/2014/main" id="{0A3DFFDA-EDD3-C04E-9558-893C92BBADF0}"/>
              </a:ext>
            </a:extLst>
          </p:cNvPr>
          <p:cNvSpPr txBox="1"/>
          <p:nvPr/>
        </p:nvSpPr>
        <p:spPr>
          <a:xfrm>
            <a:off x="564021" y="944563"/>
            <a:ext cx="3948158" cy="369332"/>
          </a:xfrm>
          <a:prstGeom prst="rect">
            <a:avLst/>
          </a:prstGeom>
          <a:noFill/>
        </p:spPr>
        <p:txBody>
          <a:bodyPr wrap="square" rtlCol="0">
            <a:spAutoFit/>
          </a:bodyPr>
          <a:lstStyle/>
          <a:p>
            <a:r>
              <a:rPr kumimoji="1" lang="zh-CN" altLang="en-US" dirty="0"/>
              <a:t>唤醒词唤醒率：</a:t>
            </a:r>
            <a:r>
              <a:rPr kumimoji="1" lang="en-US" altLang="zh-CN" dirty="0">
                <a:highlight>
                  <a:srgbClr val="00FF00"/>
                </a:highlight>
              </a:rPr>
              <a:t>N/A</a:t>
            </a:r>
            <a:endParaRPr kumimoji="1" lang="zh-CN" altLang="en-US" dirty="0">
              <a:highlight>
                <a:srgbClr val="00FF00"/>
              </a:highlight>
            </a:endParaRPr>
          </a:p>
        </p:txBody>
      </p:sp>
      <p:sp>
        <p:nvSpPr>
          <p:cNvPr id="9" name="文本框 8">
            <a:extLst>
              <a:ext uri="{FF2B5EF4-FFF2-40B4-BE49-F238E27FC236}">
                <a16:creationId xmlns:a16="http://schemas.microsoft.com/office/drawing/2014/main" id="{B9B8AB71-0C3E-4977-8129-6F54283BDD77}"/>
              </a:ext>
            </a:extLst>
          </p:cNvPr>
          <p:cNvSpPr txBox="1"/>
          <p:nvPr/>
        </p:nvSpPr>
        <p:spPr>
          <a:xfrm>
            <a:off x="564021" y="1604774"/>
            <a:ext cx="7704324" cy="1600438"/>
          </a:xfrm>
          <a:prstGeom prst="rect">
            <a:avLst/>
          </a:prstGeom>
          <a:noFill/>
        </p:spPr>
        <p:txBody>
          <a:bodyPr wrap="square">
            <a:spAutoFit/>
          </a:bodyPr>
          <a:lstStyle/>
          <a:p>
            <a:r>
              <a:rPr lang="zh-CN" altLang="en-US" sz="1400" b="1" dirty="0">
                <a:solidFill>
                  <a:srgbClr val="000000"/>
                </a:solidFill>
                <a:latin typeface="宋体" panose="02010600030101010101" pitchFamily="2" charset="-122"/>
                <a:ea typeface="宋体" panose="02010600030101010101" pitchFamily="2" charset="-122"/>
              </a:rPr>
              <a:t>当前语音由于车门音响共振的原因导致富迪语音参数无法调试，当前语音暂时未进行标定</a:t>
            </a:r>
            <a:endParaRPr lang="en-US" altLang="zh-CN" sz="1400" b="1" dirty="0">
              <a:solidFill>
                <a:srgbClr val="000000"/>
              </a:solidFill>
              <a:latin typeface="宋体" panose="02010600030101010101" pitchFamily="2" charset="-122"/>
              <a:ea typeface="宋体" panose="02010600030101010101" pitchFamily="2" charset="-122"/>
            </a:endParaRPr>
          </a:p>
          <a:p>
            <a:endParaRPr lang="en-US" altLang="zh-CN" sz="1400" b="1" dirty="0">
              <a:solidFill>
                <a:srgbClr val="000000"/>
              </a:solidFill>
              <a:latin typeface="宋体" panose="02010600030101010101" pitchFamily="2" charset="-122"/>
              <a:ea typeface="宋体" panose="02010600030101010101" pitchFamily="2" charset="-122"/>
            </a:endParaRPr>
          </a:p>
          <a:p>
            <a:r>
              <a:rPr lang="zh-CN" altLang="en-US" sz="1400" b="1" dirty="0">
                <a:solidFill>
                  <a:srgbClr val="000000"/>
                </a:solidFill>
                <a:latin typeface="宋体" panose="02010600030101010101" pitchFamily="2" charset="-122"/>
                <a:ea typeface="宋体" panose="02010600030101010101" pitchFamily="2" charset="-122"/>
              </a:rPr>
              <a:t>后续</a:t>
            </a:r>
            <a:r>
              <a:rPr lang="en-US" altLang="zh-CN" sz="1400" b="1" dirty="0">
                <a:solidFill>
                  <a:srgbClr val="000000"/>
                </a:solidFill>
                <a:latin typeface="宋体" panose="02010600030101010101" pitchFamily="2" charset="-122"/>
                <a:ea typeface="宋体" panose="02010600030101010101" pitchFamily="2" charset="-122"/>
              </a:rPr>
              <a:t>Action:</a:t>
            </a:r>
          </a:p>
          <a:p>
            <a:r>
              <a:rPr lang="zh-CN" altLang="en-US" sz="1400" b="1" dirty="0">
                <a:solidFill>
                  <a:srgbClr val="000000"/>
                </a:solidFill>
                <a:latin typeface="宋体" panose="02010600030101010101" pitchFamily="2" charset="-122"/>
                <a:ea typeface="宋体" panose="02010600030101010101" pitchFamily="2" charset="-122"/>
              </a:rPr>
              <a:t>计划配合</a:t>
            </a:r>
            <a:r>
              <a:rPr lang="en-US" altLang="zh-CN" sz="1400" b="1" dirty="0">
                <a:solidFill>
                  <a:srgbClr val="000000"/>
                </a:solidFill>
                <a:latin typeface="宋体" panose="02010600030101010101" pitchFamily="2" charset="-122"/>
                <a:ea typeface="宋体" panose="02010600030101010101" pitchFamily="2" charset="-122"/>
              </a:rPr>
              <a:t>REC</a:t>
            </a:r>
            <a:r>
              <a:rPr lang="zh-CN" altLang="en-US" sz="1400" b="1" dirty="0">
                <a:solidFill>
                  <a:srgbClr val="000000"/>
                </a:solidFill>
                <a:latin typeface="宋体" panose="02010600030101010101" pitchFamily="2" charset="-122"/>
                <a:ea typeface="宋体" panose="02010600030101010101" pitchFamily="2" charset="-122"/>
              </a:rPr>
              <a:t>要求到工厂现场进行语音小样的录制，以及富迪参数调参结束后的准入工作加快语音模型训练计划</a:t>
            </a:r>
          </a:p>
          <a:p>
            <a:endParaRPr lang="zh-CN" altLang="en-US" sz="1400" b="1" dirty="0">
              <a:solidFill>
                <a:srgbClr val="000000"/>
              </a:solidFill>
              <a:latin typeface="宋体" panose="02010600030101010101" pitchFamily="2" charset="-122"/>
              <a:ea typeface="宋体" panose="02010600030101010101" pitchFamily="2" charset="-122"/>
            </a:endParaRPr>
          </a:p>
          <a:p>
            <a:endParaRPr lang="zh-CN" altLang="en-US" sz="1400" b="1"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799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9F44E257-1626-24F5-6CA6-845EEB8F9292}"/>
              </a:ext>
            </a:extLst>
          </p:cNvPr>
          <p:cNvGraphicFramePr>
            <a:graphicFrameLocks noGrp="1"/>
          </p:cNvGraphicFramePr>
          <p:nvPr>
            <p:extLst>
              <p:ext uri="{D42A27DB-BD31-4B8C-83A1-F6EECF244321}">
                <p14:modId xmlns:p14="http://schemas.microsoft.com/office/powerpoint/2010/main" val="3426683292"/>
              </p:ext>
            </p:extLst>
          </p:nvPr>
        </p:nvGraphicFramePr>
        <p:xfrm>
          <a:off x="93653" y="579438"/>
          <a:ext cx="11655729" cy="5455920"/>
        </p:xfrm>
        <a:graphic>
          <a:graphicData uri="http://schemas.openxmlformats.org/drawingml/2006/table">
            <a:tbl>
              <a:tblPr firstRow="1" bandRow="1">
                <a:tableStyleId>{5C22544A-7EE6-4342-B048-85BDC9FD1C3A}</a:tableStyleId>
              </a:tblPr>
              <a:tblGrid>
                <a:gridCol w="587693">
                  <a:extLst>
                    <a:ext uri="{9D8B030D-6E8A-4147-A177-3AD203B41FA5}">
                      <a16:colId xmlns:a16="http://schemas.microsoft.com/office/drawing/2014/main" val="363335064"/>
                    </a:ext>
                  </a:extLst>
                </a:gridCol>
                <a:gridCol w="2834292">
                  <a:extLst>
                    <a:ext uri="{9D8B030D-6E8A-4147-A177-3AD203B41FA5}">
                      <a16:colId xmlns:a16="http://schemas.microsoft.com/office/drawing/2014/main" val="3970811658"/>
                    </a:ext>
                  </a:extLst>
                </a:gridCol>
                <a:gridCol w="3374112">
                  <a:extLst>
                    <a:ext uri="{9D8B030D-6E8A-4147-A177-3AD203B41FA5}">
                      <a16:colId xmlns:a16="http://schemas.microsoft.com/office/drawing/2014/main" val="4224166338"/>
                    </a:ext>
                  </a:extLst>
                </a:gridCol>
                <a:gridCol w="557530">
                  <a:extLst>
                    <a:ext uri="{9D8B030D-6E8A-4147-A177-3AD203B41FA5}">
                      <a16:colId xmlns:a16="http://schemas.microsoft.com/office/drawing/2014/main" val="4029265582"/>
                    </a:ext>
                  </a:extLst>
                </a:gridCol>
                <a:gridCol w="525223">
                  <a:extLst>
                    <a:ext uri="{9D8B030D-6E8A-4147-A177-3AD203B41FA5}">
                      <a16:colId xmlns:a16="http://schemas.microsoft.com/office/drawing/2014/main" val="1537433667"/>
                    </a:ext>
                  </a:extLst>
                </a:gridCol>
                <a:gridCol w="1375093">
                  <a:extLst>
                    <a:ext uri="{9D8B030D-6E8A-4147-A177-3AD203B41FA5}">
                      <a16:colId xmlns:a16="http://schemas.microsoft.com/office/drawing/2014/main" val="4090863731"/>
                    </a:ext>
                  </a:extLst>
                </a:gridCol>
                <a:gridCol w="664306">
                  <a:extLst>
                    <a:ext uri="{9D8B030D-6E8A-4147-A177-3AD203B41FA5}">
                      <a16:colId xmlns:a16="http://schemas.microsoft.com/office/drawing/2014/main" val="3543264312"/>
                    </a:ext>
                  </a:extLst>
                </a:gridCol>
                <a:gridCol w="1737480">
                  <a:extLst>
                    <a:ext uri="{9D8B030D-6E8A-4147-A177-3AD203B41FA5}">
                      <a16:colId xmlns:a16="http://schemas.microsoft.com/office/drawing/2014/main" val="2955596915"/>
                    </a:ext>
                  </a:extLst>
                </a:gridCol>
              </a:tblGrid>
              <a:tr h="370840">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pPr algn="ctr"/>
                      <a:r>
                        <a:rPr lang="en-US" altLang="zh-CN" sz="1400" dirty="0"/>
                        <a:t>R04</a:t>
                      </a:r>
                      <a:endParaRPr lang="zh-CN" altLang="en-US" sz="1400" dirty="0"/>
                    </a:p>
                  </a:txBody>
                  <a:tcPr/>
                </a:tc>
                <a:tc>
                  <a:txBody>
                    <a:bodyPr/>
                    <a:lstStyle/>
                    <a:p>
                      <a:pPr algn="ctr"/>
                      <a:r>
                        <a:rPr lang="en-US" altLang="zh-CN" sz="1400" dirty="0"/>
                        <a:t>R05</a:t>
                      </a:r>
                      <a:endParaRPr lang="zh-CN" altLang="en-US" sz="1400" dirty="0"/>
                    </a:p>
                  </a:txBody>
                  <a:tcPr/>
                </a:tc>
                <a:tc>
                  <a:txBody>
                    <a:bodyPr/>
                    <a:lstStyle/>
                    <a:p>
                      <a:pPr algn="ctr"/>
                      <a:r>
                        <a:rPr lang="en-US" altLang="zh-CN" sz="1400" dirty="0"/>
                        <a:t>R09.1(CD764)</a:t>
                      </a:r>
                      <a:endParaRPr lang="zh-CN" altLang="en-US" sz="1400" dirty="0"/>
                    </a:p>
                  </a:txBody>
                  <a:tcPr/>
                </a:tc>
                <a:tc>
                  <a:txBody>
                    <a:bodyPr/>
                    <a:lstStyle/>
                    <a:p>
                      <a:pPr algn="ctr"/>
                      <a:r>
                        <a:rPr lang="zh-CN" altLang="en-US" sz="1400" dirty="0"/>
                        <a:t>偏差</a:t>
                      </a:r>
                    </a:p>
                  </a:txBody>
                  <a:tcPr/>
                </a:tc>
                <a:tc>
                  <a:txBody>
                    <a:bodyPr/>
                    <a:lstStyle/>
                    <a:p>
                      <a:r>
                        <a:rPr lang="en-US" altLang="zh-CN" sz="1400" dirty="0"/>
                        <a:t>Baidu Comments</a:t>
                      </a:r>
                      <a:endParaRPr lang="zh-CN" altLang="en-US" sz="1400" dirty="0"/>
                    </a:p>
                  </a:txBody>
                  <a:tcPr/>
                </a:tc>
                <a:extLst>
                  <a:ext uri="{0D108BD9-81ED-4DB2-BD59-A6C34878D82A}">
                    <a16:rowId xmlns:a16="http://schemas.microsoft.com/office/drawing/2014/main" val="4152525502"/>
                  </a:ext>
                </a:extLst>
              </a:tr>
              <a:tr h="370840">
                <a:tc>
                  <a:txBody>
                    <a:bodyPr/>
                    <a:lstStyle/>
                    <a:p>
                      <a:r>
                        <a:rPr lang="en-US" altLang="zh-CN" sz="1100" dirty="0">
                          <a:solidFill>
                            <a:schemeClr val="tx1"/>
                          </a:solidFill>
                        </a:rPr>
                        <a:t>1</a:t>
                      </a:r>
                      <a:endParaRPr lang="zh-CN" altLang="en-US" sz="1100" dirty="0">
                        <a:solidFill>
                          <a:schemeClr val="tx1"/>
                        </a:solidFill>
                      </a:endParaRPr>
                    </a:p>
                  </a:txBody>
                  <a:tcPr anchor="ctr"/>
                </a:tc>
                <a:tc>
                  <a:txBody>
                    <a:bodyPr/>
                    <a:lstStyle/>
                    <a:p>
                      <a:r>
                        <a:rPr lang="en-US" altLang="zh-CN" sz="1100" dirty="0">
                          <a:solidFill>
                            <a:schemeClr val="tx1"/>
                          </a:solidFill>
                        </a:rPr>
                        <a:t>Power on</a:t>
                      </a:r>
                      <a:r>
                        <a:rPr lang="zh-CN" altLang="en-US" sz="1100" dirty="0">
                          <a:solidFill>
                            <a:schemeClr val="tx1"/>
                          </a:solidFill>
                        </a:rPr>
                        <a:t>导航启动时间</a:t>
                      </a:r>
                    </a:p>
                  </a:txBody>
                  <a:tcPr anchor="ctr"/>
                </a:tc>
                <a:tc>
                  <a:txBody>
                    <a:bodyPr/>
                    <a:lstStyle/>
                    <a:p>
                      <a:r>
                        <a:rPr lang="en-US" altLang="zh-CN" sz="1100" dirty="0">
                          <a:solidFill>
                            <a:schemeClr val="tx1"/>
                          </a:solidFill>
                        </a:rPr>
                        <a:t>1.IVI</a:t>
                      </a:r>
                      <a:r>
                        <a:rPr lang="zh-CN" altLang="en-US" sz="1100" dirty="0">
                          <a:solidFill>
                            <a:schemeClr val="tx1"/>
                          </a:solidFill>
                        </a:rPr>
                        <a:t>完全关机以后，发送</a:t>
                      </a:r>
                      <a:r>
                        <a:rPr lang="en-US" altLang="zh-CN" sz="1100" dirty="0">
                          <a:solidFill>
                            <a:schemeClr val="tx1"/>
                          </a:solidFill>
                        </a:rPr>
                        <a:t>Ignition on</a:t>
                      </a:r>
                      <a:r>
                        <a:rPr lang="zh-CN" altLang="en-US" sz="1100" dirty="0">
                          <a:solidFill>
                            <a:schemeClr val="tx1"/>
                          </a:solidFill>
                        </a:rPr>
                        <a:t>的</a:t>
                      </a:r>
                      <a:r>
                        <a:rPr lang="en-US" altLang="zh-CN" sz="1100" dirty="0">
                          <a:solidFill>
                            <a:schemeClr val="tx1"/>
                          </a:solidFill>
                        </a:rPr>
                        <a:t>can</a:t>
                      </a:r>
                      <a:r>
                        <a:rPr lang="zh-CN" altLang="en-US" sz="1100" dirty="0">
                          <a:solidFill>
                            <a:schemeClr val="tx1"/>
                          </a:solidFill>
                        </a:rPr>
                        <a:t>消息</a:t>
                      </a:r>
                    </a:p>
                    <a:p>
                      <a:r>
                        <a:rPr lang="en-US" altLang="zh-CN" sz="1100" dirty="0">
                          <a:solidFill>
                            <a:schemeClr val="tx1"/>
                          </a:solidFill>
                        </a:rPr>
                        <a:t>2.Launcher</a:t>
                      </a:r>
                      <a:r>
                        <a:rPr lang="zh-CN" altLang="en-US" sz="1100" dirty="0">
                          <a:solidFill>
                            <a:schemeClr val="tx1"/>
                          </a:solidFill>
                        </a:rPr>
                        <a:t>显示后等待</a:t>
                      </a:r>
                      <a:r>
                        <a:rPr lang="en-US" altLang="zh-CN" sz="1100" dirty="0">
                          <a:solidFill>
                            <a:schemeClr val="tx1"/>
                          </a:solidFill>
                        </a:rPr>
                        <a:t>1s</a:t>
                      </a:r>
                      <a:r>
                        <a:rPr lang="zh-CN" altLang="en-US" sz="1100" dirty="0">
                          <a:solidFill>
                            <a:schemeClr val="tx1"/>
                          </a:solidFill>
                        </a:rPr>
                        <a:t>，点击导航图标</a:t>
                      </a:r>
                    </a:p>
                    <a:p>
                      <a:r>
                        <a:rPr lang="en-US" altLang="zh-CN" sz="1100" dirty="0">
                          <a:solidFill>
                            <a:schemeClr val="tx1"/>
                          </a:solidFill>
                        </a:rPr>
                        <a:t>3.</a:t>
                      </a:r>
                      <a:r>
                        <a:rPr lang="zh-CN" altLang="en-US" sz="1100" dirty="0">
                          <a:solidFill>
                            <a:schemeClr val="tx1"/>
                          </a:solidFill>
                        </a:rPr>
                        <a:t>整个测试过程中录屏</a:t>
                      </a:r>
                    </a:p>
                  </a:txBody>
                  <a:tcPr/>
                </a:tc>
                <a:tc>
                  <a:txBody>
                    <a:bodyPr/>
                    <a:lstStyle/>
                    <a:p>
                      <a:pPr algn="ctr" fontAlgn="b"/>
                      <a:r>
                        <a:rPr lang="en-US" altLang="zh-CN" sz="1100" kern="1200" dirty="0">
                          <a:solidFill>
                            <a:schemeClr val="tx1"/>
                          </a:solidFill>
                          <a:latin typeface="+mn-lt"/>
                          <a:ea typeface="+mn-ea"/>
                          <a:cs typeface="+mn-cs"/>
                        </a:rPr>
                        <a:t>20.4</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22.73</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22.28</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chemeClr val="accent6">
                              <a:lumMod val="75000"/>
                            </a:schemeClr>
                          </a:solidFill>
                          <a:effectLst/>
                          <a:latin typeface="+mn-lt"/>
                          <a:ea typeface="等线" panose="02010600030101010101" pitchFamily="2" charset="-122"/>
                          <a:cs typeface="+mn-cs"/>
                        </a:rPr>
                        <a:t>-2%</a:t>
                      </a:r>
                    </a:p>
                  </a:txBody>
                  <a:tcPr marL="6350" marR="6350" marT="6350" marB="0" anchor="ctr"/>
                </a:tc>
                <a:tc>
                  <a:txBody>
                    <a:bodyPr/>
                    <a:lstStyle/>
                    <a:p>
                      <a:r>
                        <a:rPr lang="zh-CN" altLang="en-US" sz="1100" kern="1200" dirty="0">
                          <a:solidFill>
                            <a:schemeClr val="tx1"/>
                          </a:solidFill>
                          <a:latin typeface="+mn-lt"/>
                          <a:ea typeface="+mn-ea"/>
                          <a:cs typeface="+mn-cs"/>
                        </a:rPr>
                        <a:t>地图专项优化对应</a:t>
                      </a:r>
                    </a:p>
                  </a:txBody>
                  <a:tcPr anchor="ctr"/>
                </a:tc>
                <a:extLst>
                  <a:ext uri="{0D108BD9-81ED-4DB2-BD59-A6C34878D82A}">
                    <a16:rowId xmlns:a16="http://schemas.microsoft.com/office/drawing/2014/main" val="1604297516"/>
                  </a:ext>
                </a:extLst>
              </a:tr>
              <a:tr h="370840">
                <a:tc>
                  <a:txBody>
                    <a:bodyPr/>
                    <a:lstStyle/>
                    <a:p>
                      <a:r>
                        <a:rPr lang="en-US" altLang="zh-CN" sz="1100" dirty="0">
                          <a:solidFill>
                            <a:schemeClr val="tx1"/>
                          </a:solidFill>
                        </a:rPr>
                        <a:t>2</a:t>
                      </a:r>
                      <a:endParaRPr lang="zh-CN" altLang="en-US" sz="1100" dirty="0">
                        <a:solidFill>
                          <a:schemeClr val="tx1"/>
                        </a:solidFill>
                      </a:endParaRPr>
                    </a:p>
                  </a:txBody>
                  <a:tcPr anchor="ctr"/>
                </a:tc>
                <a:tc>
                  <a:txBody>
                    <a:bodyPr/>
                    <a:lstStyle/>
                    <a:p>
                      <a:r>
                        <a:rPr lang="en-US" altLang="zh-CN" sz="1100" dirty="0">
                          <a:solidFill>
                            <a:schemeClr val="tx1"/>
                          </a:solidFill>
                        </a:rPr>
                        <a:t>Power on</a:t>
                      </a:r>
                      <a:r>
                        <a:rPr lang="zh-CN" altLang="en-US" sz="1100" dirty="0">
                          <a:solidFill>
                            <a:schemeClr val="tx1"/>
                          </a:solidFill>
                        </a:rPr>
                        <a:t>语音可用</a:t>
                      </a:r>
                    </a:p>
                  </a:txBody>
                  <a:tcPr anchor="ctr"/>
                </a:tc>
                <a:tc>
                  <a:txBody>
                    <a:bodyPr/>
                    <a:lstStyle/>
                    <a:p>
                      <a:r>
                        <a:rPr lang="en-US" altLang="zh-CN" sz="1100" dirty="0">
                          <a:solidFill>
                            <a:schemeClr val="tx1"/>
                          </a:solidFill>
                        </a:rPr>
                        <a:t>1.IVI</a:t>
                      </a:r>
                      <a:r>
                        <a:rPr lang="zh-CN" altLang="en-US" sz="1100" dirty="0">
                          <a:solidFill>
                            <a:schemeClr val="tx1"/>
                          </a:solidFill>
                        </a:rPr>
                        <a:t>完全关机以后，发送</a:t>
                      </a:r>
                      <a:r>
                        <a:rPr lang="en-US" altLang="zh-CN" sz="1100" dirty="0">
                          <a:solidFill>
                            <a:schemeClr val="tx1"/>
                          </a:solidFill>
                        </a:rPr>
                        <a:t>Ignition on</a:t>
                      </a:r>
                      <a:r>
                        <a:rPr lang="zh-CN" altLang="en-US" sz="1100" dirty="0">
                          <a:solidFill>
                            <a:schemeClr val="tx1"/>
                          </a:solidFill>
                        </a:rPr>
                        <a:t>的</a:t>
                      </a:r>
                      <a:r>
                        <a:rPr lang="en-US" altLang="zh-CN" sz="1100" dirty="0">
                          <a:solidFill>
                            <a:schemeClr val="tx1"/>
                          </a:solidFill>
                        </a:rPr>
                        <a:t>can</a:t>
                      </a:r>
                      <a:r>
                        <a:rPr lang="zh-CN" altLang="en-US" sz="1100" dirty="0">
                          <a:solidFill>
                            <a:schemeClr val="tx1"/>
                          </a:solidFill>
                        </a:rPr>
                        <a:t>消息</a:t>
                      </a:r>
                    </a:p>
                    <a:p>
                      <a:r>
                        <a:rPr lang="en-US" altLang="zh-CN" sz="1100" dirty="0">
                          <a:solidFill>
                            <a:schemeClr val="tx1"/>
                          </a:solidFill>
                        </a:rPr>
                        <a:t>2.Launcher</a:t>
                      </a:r>
                      <a:r>
                        <a:rPr lang="zh-CN" altLang="en-US" sz="1100" dirty="0">
                          <a:solidFill>
                            <a:schemeClr val="tx1"/>
                          </a:solidFill>
                        </a:rPr>
                        <a:t>显示后等待</a:t>
                      </a:r>
                      <a:r>
                        <a:rPr lang="en-US" altLang="zh-CN" sz="1100" dirty="0">
                          <a:solidFill>
                            <a:schemeClr val="tx1"/>
                          </a:solidFill>
                        </a:rPr>
                        <a:t>1s</a:t>
                      </a:r>
                      <a:r>
                        <a:rPr lang="zh-CN" altLang="en-US" sz="1100" dirty="0">
                          <a:solidFill>
                            <a:schemeClr val="tx1"/>
                          </a:solidFill>
                        </a:rPr>
                        <a:t>，尝试唤醒词唤醒</a:t>
                      </a:r>
                    </a:p>
                    <a:p>
                      <a:r>
                        <a:rPr lang="en-US" altLang="zh-CN" sz="1100" dirty="0">
                          <a:solidFill>
                            <a:schemeClr val="tx1"/>
                          </a:solidFill>
                        </a:rPr>
                        <a:t>3.</a:t>
                      </a:r>
                      <a:r>
                        <a:rPr lang="zh-CN" altLang="en-US" sz="1100" dirty="0">
                          <a:solidFill>
                            <a:schemeClr val="tx1"/>
                          </a:solidFill>
                        </a:rPr>
                        <a:t>若第一次无响应，间隔</a:t>
                      </a:r>
                      <a:r>
                        <a:rPr lang="en-US" altLang="zh-CN" sz="1100" dirty="0">
                          <a:solidFill>
                            <a:schemeClr val="tx1"/>
                          </a:solidFill>
                        </a:rPr>
                        <a:t>1s</a:t>
                      </a:r>
                      <a:r>
                        <a:rPr lang="zh-CN" altLang="en-US" sz="1100" dirty="0">
                          <a:solidFill>
                            <a:schemeClr val="tx1"/>
                          </a:solidFill>
                        </a:rPr>
                        <a:t>再次尝试</a:t>
                      </a:r>
                    </a:p>
                  </a:txBody>
                  <a:tcPr/>
                </a:tc>
                <a:tc>
                  <a:txBody>
                    <a:bodyPr/>
                    <a:lstStyle/>
                    <a:p>
                      <a:pPr algn="ctr" fontAlgn="b"/>
                      <a:r>
                        <a:rPr lang="en-US" altLang="zh-CN" sz="1100" kern="1200" dirty="0">
                          <a:solidFill>
                            <a:schemeClr val="tx1"/>
                          </a:solidFill>
                          <a:latin typeface="+mn-lt"/>
                          <a:ea typeface="+mn-ea"/>
                          <a:cs typeface="+mn-cs"/>
                        </a:rPr>
                        <a:t>13.5</a:t>
                      </a:r>
                    </a:p>
                  </a:txBody>
                  <a:tcPr marL="6350" marR="6350" marT="6350" marB="0" anchor="ctr"/>
                </a:tc>
                <a:tc>
                  <a:txBody>
                    <a:bodyPr/>
                    <a:lstStyle/>
                    <a:p>
                      <a:pPr algn="ctr" fontAlgn="b"/>
                      <a:r>
                        <a:rPr lang="en-US" altLang="zh-CN" sz="1100" b="0" i="0" u="none" strike="noStrike" kern="1200" dirty="0">
                          <a:solidFill>
                            <a:schemeClr val="tx1"/>
                          </a:solidFill>
                          <a:effectLst/>
                          <a:latin typeface="+mn-lt"/>
                          <a:ea typeface="等线" panose="02010600030101010101" pitchFamily="2" charset="-122"/>
                          <a:cs typeface="+mn-cs"/>
                        </a:rPr>
                        <a:t>14.03</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23.51</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rgbClr val="00B050"/>
                          </a:solidFill>
                          <a:effectLst/>
                          <a:latin typeface="+mn-lt"/>
                          <a:ea typeface="等线" panose="02010600030101010101" pitchFamily="2" charset="-122"/>
                          <a:cs typeface="+mn-cs"/>
                        </a:rPr>
                        <a:t>40%</a:t>
                      </a:r>
                    </a:p>
                  </a:txBody>
                  <a:tcPr marL="6350" marR="6350" marT="6350" marB="0" anchor="ctr"/>
                </a:tc>
                <a:tc>
                  <a:txBody>
                    <a:bodyPr/>
                    <a:lstStyle/>
                    <a:p>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084710147"/>
                  </a:ext>
                </a:extLst>
              </a:tr>
              <a:tr h="370840">
                <a:tc>
                  <a:txBody>
                    <a:bodyPr/>
                    <a:lstStyle/>
                    <a:p>
                      <a:r>
                        <a:rPr lang="en-US" altLang="zh-CN" sz="1100" dirty="0">
                          <a:solidFill>
                            <a:schemeClr val="tx1"/>
                          </a:solidFill>
                        </a:rPr>
                        <a:t>3</a:t>
                      </a:r>
                      <a:endParaRPr lang="zh-CN" altLang="en-US" sz="1100" dirty="0">
                        <a:solidFill>
                          <a:schemeClr val="tx1"/>
                        </a:solidFill>
                      </a:endParaRPr>
                    </a:p>
                  </a:txBody>
                  <a:tcPr anchor="ctr"/>
                </a:tc>
                <a:tc>
                  <a:txBody>
                    <a:bodyPr/>
                    <a:lstStyle/>
                    <a:p>
                      <a:r>
                        <a:rPr lang="en-US" altLang="zh-CN" sz="1100" dirty="0">
                          <a:solidFill>
                            <a:schemeClr val="tx1"/>
                          </a:solidFill>
                        </a:rPr>
                        <a:t>Power </a:t>
                      </a:r>
                      <a:r>
                        <a:rPr lang="en-US" altLang="zh-CN" sz="1100" dirty="0" err="1">
                          <a:solidFill>
                            <a:schemeClr val="tx1"/>
                          </a:solidFill>
                        </a:rPr>
                        <a:t>onFM</a:t>
                      </a:r>
                      <a:r>
                        <a:rPr lang="en-US" altLang="zh-CN" sz="1100" dirty="0">
                          <a:solidFill>
                            <a:schemeClr val="tx1"/>
                          </a:solidFill>
                        </a:rPr>
                        <a:t>/</a:t>
                      </a:r>
                      <a:r>
                        <a:rPr lang="zh-CN" altLang="en-US" sz="1100" dirty="0">
                          <a:solidFill>
                            <a:schemeClr val="tx1"/>
                          </a:solidFill>
                        </a:rPr>
                        <a:t>在线电台音源恢复</a:t>
                      </a:r>
                    </a:p>
                  </a:txBody>
                  <a:tcPr anchor="ctr"/>
                </a:tc>
                <a:tc>
                  <a:txBody>
                    <a:bodyPr/>
                    <a:lstStyle/>
                    <a:p>
                      <a:r>
                        <a:rPr lang="en-US" altLang="zh-CN" sz="1100" dirty="0">
                          <a:solidFill>
                            <a:schemeClr val="tx1"/>
                          </a:solidFill>
                        </a:rPr>
                        <a:t>1.IVI</a:t>
                      </a:r>
                      <a:r>
                        <a:rPr lang="zh-CN" altLang="en-US" sz="1100" dirty="0">
                          <a:solidFill>
                            <a:schemeClr val="tx1"/>
                          </a:solidFill>
                        </a:rPr>
                        <a:t>完全关机以后，发送</a:t>
                      </a:r>
                      <a:r>
                        <a:rPr lang="en-US" altLang="zh-CN" sz="1100" dirty="0">
                          <a:solidFill>
                            <a:schemeClr val="tx1"/>
                          </a:solidFill>
                        </a:rPr>
                        <a:t>Ignition on</a:t>
                      </a:r>
                      <a:r>
                        <a:rPr lang="zh-CN" altLang="en-US" sz="1100" dirty="0">
                          <a:solidFill>
                            <a:schemeClr val="tx1"/>
                          </a:solidFill>
                        </a:rPr>
                        <a:t>的</a:t>
                      </a:r>
                      <a:r>
                        <a:rPr lang="en-US" altLang="zh-CN" sz="1100" dirty="0">
                          <a:solidFill>
                            <a:schemeClr val="tx1"/>
                          </a:solidFill>
                        </a:rPr>
                        <a:t>can</a:t>
                      </a:r>
                      <a:r>
                        <a:rPr lang="zh-CN" altLang="en-US" sz="1100" dirty="0">
                          <a:solidFill>
                            <a:schemeClr val="tx1"/>
                          </a:solidFill>
                        </a:rPr>
                        <a:t>消息</a:t>
                      </a:r>
                    </a:p>
                    <a:p>
                      <a:r>
                        <a:rPr lang="en-US" altLang="zh-CN" sz="1100" dirty="0">
                          <a:solidFill>
                            <a:schemeClr val="tx1"/>
                          </a:solidFill>
                        </a:rPr>
                        <a:t>2.Launcher</a:t>
                      </a:r>
                      <a:r>
                        <a:rPr lang="zh-CN" altLang="en-US" sz="1100" dirty="0">
                          <a:solidFill>
                            <a:schemeClr val="tx1"/>
                          </a:solidFill>
                        </a:rPr>
                        <a:t>显示后等待</a:t>
                      </a:r>
                      <a:r>
                        <a:rPr lang="en-US" altLang="zh-CN" sz="1100" dirty="0">
                          <a:solidFill>
                            <a:schemeClr val="tx1"/>
                          </a:solidFill>
                        </a:rPr>
                        <a:t>1s</a:t>
                      </a:r>
                      <a:r>
                        <a:rPr lang="zh-CN" altLang="en-US" sz="1100" dirty="0">
                          <a:solidFill>
                            <a:schemeClr val="tx1"/>
                          </a:solidFill>
                        </a:rPr>
                        <a:t>，尝试唤醒词唤醒</a:t>
                      </a:r>
                    </a:p>
                    <a:p>
                      <a:r>
                        <a:rPr lang="en-US" altLang="zh-CN" sz="1100" dirty="0">
                          <a:solidFill>
                            <a:schemeClr val="tx1"/>
                          </a:solidFill>
                        </a:rPr>
                        <a:t>3.</a:t>
                      </a:r>
                      <a:r>
                        <a:rPr lang="zh-CN" altLang="en-US" sz="1100" dirty="0">
                          <a:solidFill>
                            <a:schemeClr val="tx1"/>
                          </a:solidFill>
                        </a:rPr>
                        <a:t>若第一次无响应，间隔</a:t>
                      </a:r>
                      <a:r>
                        <a:rPr lang="en-US" altLang="zh-CN" sz="1100" dirty="0">
                          <a:solidFill>
                            <a:schemeClr val="tx1"/>
                          </a:solidFill>
                        </a:rPr>
                        <a:t>1s</a:t>
                      </a:r>
                      <a:r>
                        <a:rPr lang="zh-CN" altLang="en-US" sz="1100" dirty="0">
                          <a:solidFill>
                            <a:schemeClr val="tx1"/>
                          </a:solidFill>
                        </a:rPr>
                        <a:t>再次尝试</a:t>
                      </a:r>
                    </a:p>
                  </a:txBody>
                  <a:tcPr/>
                </a:tc>
                <a:tc>
                  <a:txBody>
                    <a:bodyPr/>
                    <a:lstStyle/>
                    <a:p>
                      <a:pPr algn="ctr" fontAlgn="b"/>
                      <a:r>
                        <a:rPr lang="en-US" altLang="zh-CN" sz="1100" kern="1200" dirty="0">
                          <a:solidFill>
                            <a:schemeClr val="tx1"/>
                          </a:solidFill>
                          <a:latin typeface="+mn-lt"/>
                          <a:ea typeface="+mn-ea"/>
                          <a:cs typeface="+mn-cs"/>
                        </a:rPr>
                        <a:t>11.8</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12.67</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12.7</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670284511"/>
                  </a:ext>
                </a:extLst>
              </a:tr>
              <a:tr h="370840">
                <a:tc>
                  <a:txBody>
                    <a:bodyPr/>
                    <a:lstStyle/>
                    <a:p>
                      <a:r>
                        <a:rPr lang="en-US" altLang="zh-CN" sz="1100" dirty="0">
                          <a:solidFill>
                            <a:schemeClr val="tx1"/>
                          </a:solidFill>
                        </a:rPr>
                        <a:t>4</a:t>
                      </a:r>
                      <a:endParaRPr lang="zh-CN" altLang="en-US" sz="1100" dirty="0">
                        <a:solidFill>
                          <a:schemeClr val="tx1"/>
                        </a:solidFill>
                      </a:endParaRPr>
                    </a:p>
                  </a:txBody>
                  <a:tcPr anchor="ctr"/>
                </a:tc>
                <a:tc>
                  <a:txBody>
                    <a:bodyPr/>
                    <a:lstStyle/>
                    <a:p>
                      <a:r>
                        <a:rPr lang="en-US" altLang="zh-CN" sz="1100" dirty="0">
                          <a:solidFill>
                            <a:schemeClr val="tx1"/>
                          </a:solidFill>
                        </a:rPr>
                        <a:t>Power on</a:t>
                      </a:r>
                      <a:r>
                        <a:rPr lang="zh-CN" altLang="en-US" sz="1100" dirty="0">
                          <a:solidFill>
                            <a:schemeClr val="tx1"/>
                          </a:solidFill>
                        </a:rPr>
                        <a:t>到根目录两首歌的</a:t>
                      </a:r>
                      <a:r>
                        <a:rPr lang="en-US" altLang="zh-CN" sz="1100" dirty="0">
                          <a:solidFill>
                            <a:schemeClr val="tx1"/>
                          </a:solidFill>
                        </a:rPr>
                        <a:t>USB</a:t>
                      </a:r>
                      <a:r>
                        <a:rPr lang="zh-CN" altLang="en-US" sz="1100" dirty="0">
                          <a:solidFill>
                            <a:schemeClr val="tx1"/>
                          </a:solidFill>
                        </a:rPr>
                        <a:t>音源恢复</a:t>
                      </a:r>
                    </a:p>
                  </a:txBody>
                  <a:tcPr anchor="ctr"/>
                </a:tc>
                <a:tc>
                  <a:txBody>
                    <a:bodyPr/>
                    <a:lstStyle/>
                    <a:p>
                      <a:r>
                        <a:rPr lang="en-US" altLang="zh-CN" sz="1100" dirty="0">
                          <a:solidFill>
                            <a:schemeClr val="tx1"/>
                          </a:solidFill>
                        </a:rPr>
                        <a:t>IVI</a:t>
                      </a:r>
                      <a:r>
                        <a:rPr lang="zh-CN" altLang="en-US" sz="1100" dirty="0">
                          <a:solidFill>
                            <a:schemeClr val="tx1"/>
                          </a:solidFill>
                        </a:rPr>
                        <a:t>开机，发送</a:t>
                      </a:r>
                      <a:r>
                        <a:rPr lang="en-US" altLang="zh-CN" sz="1100" dirty="0" err="1">
                          <a:solidFill>
                            <a:schemeClr val="tx1"/>
                          </a:solidFill>
                        </a:rPr>
                        <a:t>adb</a:t>
                      </a:r>
                      <a:r>
                        <a:rPr lang="en-US" altLang="zh-CN" sz="1100" dirty="0">
                          <a:solidFill>
                            <a:schemeClr val="tx1"/>
                          </a:solidFill>
                        </a:rPr>
                        <a:t> reboot</a:t>
                      </a:r>
                      <a:r>
                        <a:rPr lang="zh-CN" altLang="en-US" sz="1100" dirty="0">
                          <a:solidFill>
                            <a:schemeClr val="tx1"/>
                          </a:solidFill>
                        </a:rPr>
                        <a:t>消息，整个测试过程中录屏</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12.5</a:t>
                      </a:r>
                    </a:p>
                  </a:txBody>
                  <a:tcPr marL="6350" marR="6350" marT="6350" marB="0" anchor="ctr"/>
                </a:tc>
                <a:tc>
                  <a:txBody>
                    <a:bodyPr/>
                    <a:lstStyle/>
                    <a:p>
                      <a:pPr algn="ctr" fontAlgn="ctr"/>
                      <a:r>
                        <a:rPr lang="en-US" altLang="zh-CN" sz="1100" b="0" i="0" u="none" strike="noStrike" kern="1200" dirty="0">
                          <a:solidFill>
                            <a:schemeClr val="tx1"/>
                          </a:solidFill>
                          <a:effectLst/>
                          <a:latin typeface="+mn-lt"/>
                          <a:ea typeface="等线" panose="02010600030101010101" pitchFamily="2" charset="-122"/>
                          <a:cs typeface="+mn-cs"/>
                        </a:rPr>
                        <a:t>9.2</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13.68</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r>
                        <a:rPr lang="zh-CN" altLang="en-US" sz="1100" kern="1200" dirty="0">
                          <a:solidFill>
                            <a:schemeClr val="tx1"/>
                          </a:solidFill>
                          <a:latin typeface="+mn-lt"/>
                          <a:ea typeface="+mn-ea"/>
                          <a:cs typeface="+mn-cs"/>
                        </a:rPr>
                        <a:t>恢复较慢，相关原因参考</a:t>
                      </a:r>
                      <a:r>
                        <a:rPr lang="en-US" altLang="zh-CN" sz="1100" kern="1200" dirty="0">
                          <a:solidFill>
                            <a:schemeClr val="tx1"/>
                          </a:solidFill>
                          <a:latin typeface="+mn-lt"/>
                          <a:ea typeface="+mn-ea"/>
                          <a:cs typeface="+mn-cs"/>
                        </a:rPr>
                        <a:t>IG5304 </a:t>
                      </a:r>
                      <a:r>
                        <a:rPr lang="zh-CN" altLang="en-US" sz="1100" kern="1200" dirty="0">
                          <a:solidFill>
                            <a:schemeClr val="tx1"/>
                          </a:solidFill>
                          <a:latin typeface="+mn-lt"/>
                          <a:ea typeface="+mn-ea"/>
                          <a:cs typeface="+mn-cs"/>
                        </a:rPr>
                        <a:t>需要德赛分析</a:t>
                      </a:r>
                    </a:p>
                  </a:txBody>
                  <a:tcPr anchor="ctr"/>
                </a:tc>
                <a:extLst>
                  <a:ext uri="{0D108BD9-81ED-4DB2-BD59-A6C34878D82A}">
                    <a16:rowId xmlns:a16="http://schemas.microsoft.com/office/drawing/2014/main" val="2225123126"/>
                  </a:ext>
                </a:extLst>
              </a:tr>
              <a:tr h="370840">
                <a:tc>
                  <a:txBody>
                    <a:bodyPr/>
                    <a:lstStyle/>
                    <a:p>
                      <a:r>
                        <a:rPr lang="en-US" altLang="zh-CN" sz="1100" dirty="0">
                          <a:solidFill>
                            <a:schemeClr val="tx1"/>
                          </a:solidFill>
                        </a:rPr>
                        <a:t>5</a:t>
                      </a:r>
                      <a:endParaRPr lang="zh-CN" altLang="en-US" sz="1100" dirty="0">
                        <a:solidFill>
                          <a:schemeClr val="tx1"/>
                        </a:solidFill>
                      </a:endParaRPr>
                    </a:p>
                  </a:txBody>
                  <a:tcPr anchor="ctr"/>
                </a:tc>
                <a:tc>
                  <a:txBody>
                    <a:bodyPr/>
                    <a:lstStyle/>
                    <a:p>
                      <a:r>
                        <a:rPr lang="en-US" altLang="zh-CN" sz="1100" dirty="0">
                          <a:solidFill>
                            <a:schemeClr val="tx1"/>
                          </a:solidFill>
                        </a:rPr>
                        <a:t>Power </a:t>
                      </a:r>
                      <a:r>
                        <a:rPr lang="en-US" altLang="zh-CN" sz="1100" dirty="0" err="1">
                          <a:solidFill>
                            <a:schemeClr val="tx1"/>
                          </a:solidFill>
                        </a:rPr>
                        <a:t>onQQ</a:t>
                      </a:r>
                      <a:r>
                        <a:rPr lang="zh-CN" altLang="en-US" sz="1100" dirty="0">
                          <a:solidFill>
                            <a:schemeClr val="tx1"/>
                          </a:solidFill>
                        </a:rPr>
                        <a:t>音源恢复</a:t>
                      </a:r>
                    </a:p>
                  </a:txBody>
                  <a:tcPr anchor="ctr"/>
                </a:tc>
                <a:tc>
                  <a:txBody>
                    <a:bodyPr/>
                    <a:lstStyle/>
                    <a:p>
                      <a:r>
                        <a:rPr lang="en-US" altLang="zh-CN" sz="1100" dirty="0">
                          <a:solidFill>
                            <a:schemeClr val="tx1"/>
                          </a:solidFill>
                        </a:rPr>
                        <a:t>1.</a:t>
                      </a:r>
                      <a:r>
                        <a:rPr lang="zh-CN" altLang="en-US" sz="1100" dirty="0">
                          <a:solidFill>
                            <a:schemeClr val="tx1"/>
                          </a:solidFill>
                        </a:rPr>
                        <a:t>强网</a:t>
                      </a:r>
                    </a:p>
                    <a:p>
                      <a:r>
                        <a:rPr lang="en-US" altLang="zh-CN" sz="1100" dirty="0">
                          <a:solidFill>
                            <a:schemeClr val="tx1"/>
                          </a:solidFill>
                        </a:rPr>
                        <a:t>2.</a:t>
                      </a:r>
                      <a:r>
                        <a:rPr lang="zh-CN" altLang="en-US" sz="1100" dirty="0">
                          <a:solidFill>
                            <a:schemeClr val="tx1"/>
                          </a:solidFill>
                        </a:rPr>
                        <a:t>车机播放</a:t>
                      </a:r>
                      <a:r>
                        <a:rPr lang="en-US" altLang="zh-CN" sz="1100" dirty="0">
                          <a:solidFill>
                            <a:schemeClr val="tx1"/>
                          </a:solidFill>
                        </a:rPr>
                        <a:t>QQ</a:t>
                      </a:r>
                      <a:r>
                        <a:rPr lang="zh-CN" altLang="en-US" sz="1100" dirty="0">
                          <a:solidFill>
                            <a:schemeClr val="tx1"/>
                          </a:solidFill>
                        </a:rPr>
                        <a:t>音乐</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1.8</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2.77</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kern="1200" dirty="0">
                          <a:solidFill>
                            <a:schemeClr val="tx1"/>
                          </a:solidFill>
                          <a:effectLst/>
                          <a:latin typeface="+mn-lt"/>
                          <a:ea typeface="等线" panose="02010600030101010101" pitchFamily="2" charset="-122"/>
                          <a:cs typeface="+mn-cs"/>
                        </a:rPr>
                        <a:t>7.1</a:t>
                      </a:r>
                    </a:p>
                  </a:txBody>
                  <a:tcPr marL="6350" marR="6350" marT="6350" marB="0" anchor="ctr"/>
                </a:tc>
                <a:tc>
                  <a:txBody>
                    <a:bodyPr/>
                    <a:lstStyle/>
                    <a:p>
                      <a:pPr algn="ctr" fontAlgn="ctr"/>
                      <a:r>
                        <a:rPr lang="en-US" altLang="zh-CN" sz="1100" b="0" i="0" u="none" strike="noStrike" dirty="0">
                          <a:solidFill>
                            <a:srgbClr val="00B050"/>
                          </a:solidFill>
                          <a:effectLst/>
                          <a:latin typeface="+mn-lt"/>
                          <a:ea typeface="等线" panose="02010600030101010101" pitchFamily="2" charset="-122"/>
                        </a:rPr>
                        <a:t>60%</a:t>
                      </a:r>
                    </a:p>
                  </a:txBody>
                  <a:tcPr marL="6350" marR="6350" marT="6350" marB="0" anchor="ctr"/>
                </a:tc>
                <a:tc>
                  <a:txBody>
                    <a:bodyPr/>
                    <a:lstStyle/>
                    <a:p>
                      <a:r>
                        <a:rPr lang="zh-CN" altLang="en-US" sz="1100" kern="1200" dirty="0">
                          <a:solidFill>
                            <a:schemeClr val="tx1"/>
                          </a:solidFill>
                          <a:latin typeface="+mn-lt"/>
                          <a:ea typeface="+mn-ea"/>
                          <a:cs typeface="+mn-cs"/>
                        </a:rPr>
                        <a:t>依赖网络恢复时间</a:t>
                      </a:r>
                    </a:p>
                  </a:txBody>
                  <a:tcPr anchor="ctr"/>
                </a:tc>
                <a:extLst>
                  <a:ext uri="{0D108BD9-81ED-4DB2-BD59-A6C34878D82A}">
                    <a16:rowId xmlns:a16="http://schemas.microsoft.com/office/drawing/2014/main" val="2993018663"/>
                  </a:ext>
                </a:extLst>
              </a:tr>
              <a:tr h="370840">
                <a:tc>
                  <a:txBody>
                    <a:bodyPr/>
                    <a:lstStyle/>
                    <a:p>
                      <a:r>
                        <a:rPr lang="en-US" altLang="zh-CN" sz="1100" dirty="0">
                          <a:solidFill>
                            <a:schemeClr val="tx1"/>
                          </a:solidFill>
                        </a:rPr>
                        <a:t>6</a:t>
                      </a:r>
                      <a:endParaRPr lang="zh-CN" altLang="en-US" sz="1100" dirty="0">
                        <a:solidFill>
                          <a:schemeClr val="tx1"/>
                        </a:solidFill>
                      </a:endParaRPr>
                    </a:p>
                  </a:txBody>
                  <a:tcPr anchor="ctr"/>
                </a:tc>
                <a:tc>
                  <a:txBody>
                    <a:bodyPr/>
                    <a:lstStyle/>
                    <a:p>
                      <a:r>
                        <a:rPr lang="zh-CN" altLang="en-US" sz="1100" dirty="0">
                          <a:solidFill>
                            <a:schemeClr val="tx1"/>
                          </a:solidFill>
                        </a:rPr>
                        <a:t>系统稳定状态下</a:t>
                      </a:r>
                      <a:r>
                        <a:rPr lang="en-US" altLang="zh-CN" sz="1100" dirty="0">
                          <a:solidFill>
                            <a:schemeClr val="tx1"/>
                          </a:solidFill>
                        </a:rPr>
                        <a:t>QQ</a:t>
                      </a:r>
                      <a:r>
                        <a:rPr lang="zh-CN" altLang="en-US" sz="1100" dirty="0">
                          <a:solidFill>
                            <a:schemeClr val="tx1"/>
                          </a:solidFill>
                        </a:rPr>
                        <a:t>音乐首次启动</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分钟，点击音乐按钮</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1.7</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2.45</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4.04</a:t>
                      </a:r>
                    </a:p>
                  </a:txBody>
                  <a:tcPr marL="6350" marR="6350" marT="6350" marB="0" anchor="ctr"/>
                </a:tc>
                <a:tc>
                  <a:txBody>
                    <a:bodyPr/>
                    <a:lstStyle/>
                    <a:p>
                      <a:pPr algn="ctr" fontAlgn="ctr"/>
                      <a:r>
                        <a:rPr lang="en-US" altLang="zh-CN" sz="1100" b="0" i="0" u="none" strike="noStrike" dirty="0">
                          <a:solidFill>
                            <a:srgbClr val="00B050"/>
                          </a:solidFill>
                          <a:effectLst/>
                          <a:latin typeface="+mn-lt"/>
                          <a:ea typeface="等线" panose="02010600030101010101" pitchFamily="2" charset="-122"/>
                        </a:rPr>
                        <a:t>44%</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3098782497"/>
                  </a:ext>
                </a:extLst>
              </a:tr>
              <a:tr h="370840">
                <a:tc>
                  <a:txBody>
                    <a:bodyPr/>
                    <a:lstStyle/>
                    <a:p>
                      <a:r>
                        <a:rPr lang="en-US" altLang="zh-CN" sz="1100" dirty="0">
                          <a:solidFill>
                            <a:schemeClr val="tx1"/>
                          </a:solidFill>
                        </a:rPr>
                        <a:t>7</a:t>
                      </a:r>
                      <a:endParaRPr lang="zh-CN" altLang="en-US" sz="1100" dirty="0">
                        <a:solidFill>
                          <a:schemeClr val="tx1"/>
                        </a:solidFill>
                      </a:endParaRPr>
                    </a:p>
                  </a:txBody>
                  <a:tcPr anchor="ctr"/>
                </a:tc>
                <a:tc>
                  <a:txBody>
                    <a:bodyPr/>
                    <a:lstStyle/>
                    <a:p>
                      <a:r>
                        <a:rPr lang="zh-CN" altLang="en-US" sz="1100" dirty="0">
                          <a:solidFill>
                            <a:schemeClr val="tx1"/>
                          </a:solidFill>
                        </a:rPr>
                        <a:t>系统稳定状态下</a:t>
                      </a:r>
                      <a:r>
                        <a:rPr lang="en-US" altLang="zh-CN" sz="1100" dirty="0">
                          <a:solidFill>
                            <a:schemeClr val="tx1"/>
                          </a:solidFill>
                        </a:rPr>
                        <a:t>USB</a:t>
                      </a:r>
                      <a:r>
                        <a:rPr lang="zh-CN" altLang="en-US" sz="1100" dirty="0">
                          <a:solidFill>
                            <a:schemeClr val="tx1"/>
                          </a:solidFill>
                        </a:rPr>
                        <a:t>音乐首次启动</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分钟，点击</a:t>
                      </a:r>
                      <a:r>
                        <a:rPr lang="en-US" altLang="zh-CN" sz="1100" dirty="0">
                          <a:solidFill>
                            <a:schemeClr val="tx1"/>
                          </a:solidFill>
                        </a:rPr>
                        <a:t>U</a:t>
                      </a:r>
                      <a:r>
                        <a:rPr lang="zh-CN" altLang="en-US" sz="1100" dirty="0">
                          <a:solidFill>
                            <a:schemeClr val="tx1"/>
                          </a:solidFill>
                        </a:rPr>
                        <a:t>盘音乐按钮</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2.12</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2.1</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2.21</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453846303"/>
                  </a:ext>
                </a:extLst>
              </a:tr>
              <a:tr h="370840">
                <a:tc>
                  <a:txBody>
                    <a:bodyPr/>
                    <a:lstStyle/>
                    <a:p>
                      <a:r>
                        <a:rPr lang="en-US" altLang="zh-CN" sz="1100" dirty="0">
                          <a:solidFill>
                            <a:schemeClr val="tx1"/>
                          </a:solidFill>
                        </a:rPr>
                        <a:t>8</a:t>
                      </a:r>
                      <a:endParaRPr lang="zh-CN" altLang="en-US" sz="1100" dirty="0">
                        <a:solidFill>
                          <a:schemeClr val="tx1"/>
                        </a:solidFill>
                      </a:endParaRPr>
                    </a:p>
                  </a:txBody>
                  <a:tcPr anchor="ctr"/>
                </a:tc>
                <a:tc>
                  <a:txBody>
                    <a:bodyPr/>
                    <a:lstStyle/>
                    <a:p>
                      <a:r>
                        <a:rPr lang="zh-CN" altLang="en-US" sz="1100" dirty="0">
                          <a:solidFill>
                            <a:schemeClr val="tx1"/>
                          </a:solidFill>
                        </a:rPr>
                        <a:t>系统稳定状态下</a:t>
                      </a:r>
                      <a:r>
                        <a:rPr lang="en-US" altLang="zh-CN" sz="1100" dirty="0">
                          <a:solidFill>
                            <a:schemeClr val="tx1"/>
                          </a:solidFill>
                        </a:rPr>
                        <a:t>Navigation</a:t>
                      </a:r>
                      <a:r>
                        <a:rPr lang="zh-CN" altLang="en-US" sz="1100" dirty="0">
                          <a:solidFill>
                            <a:schemeClr val="tx1"/>
                          </a:solidFill>
                        </a:rPr>
                        <a:t>首次启动</a:t>
                      </a:r>
                    </a:p>
                  </a:txBody>
                  <a:tcPr anchor="ctr"/>
                </a:tc>
                <a:tc>
                  <a:txBody>
                    <a:bodyPr/>
                    <a:lstStyle/>
                    <a:p>
                      <a:pPr algn="l" fontAlgn="t"/>
                      <a:r>
                        <a:rPr lang="zh-CN" altLang="en-US" sz="1100" kern="1200" dirty="0">
                          <a:solidFill>
                            <a:schemeClr val="tx1"/>
                          </a:solidFill>
                          <a:latin typeface="+mn-lt"/>
                          <a:ea typeface="+mn-ea"/>
                          <a:cs typeface="+mn-cs"/>
                        </a:rPr>
                        <a:t>开机</a:t>
                      </a:r>
                      <a:r>
                        <a:rPr lang="en-US" altLang="zh-CN" sz="1100" kern="1200" dirty="0">
                          <a:solidFill>
                            <a:schemeClr val="tx1"/>
                          </a:solidFill>
                          <a:latin typeface="+mn-lt"/>
                          <a:ea typeface="+mn-ea"/>
                          <a:cs typeface="+mn-cs"/>
                        </a:rPr>
                        <a:t>Launcher</a:t>
                      </a:r>
                      <a:r>
                        <a:rPr lang="zh-CN" altLang="en-US" sz="1100" kern="1200" dirty="0">
                          <a:solidFill>
                            <a:schemeClr val="tx1"/>
                          </a:solidFill>
                          <a:latin typeface="+mn-lt"/>
                          <a:ea typeface="+mn-ea"/>
                          <a:cs typeface="+mn-cs"/>
                        </a:rPr>
                        <a:t>出来以后等待</a:t>
                      </a:r>
                      <a:r>
                        <a:rPr lang="en-US" altLang="zh-CN" sz="1100" kern="1200" dirty="0">
                          <a:solidFill>
                            <a:schemeClr val="tx1"/>
                          </a:solidFill>
                          <a:latin typeface="+mn-lt"/>
                          <a:ea typeface="+mn-ea"/>
                          <a:cs typeface="+mn-cs"/>
                        </a:rPr>
                        <a:t>3</a:t>
                      </a:r>
                      <a:r>
                        <a:rPr lang="zh-CN" altLang="en-US" sz="1100" kern="1200" dirty="0">
                          <a:solidFill>
                            <a:schemeClr val="tx1"/>
                          </a:solidFill>
                          <a:latin typeface="+mn-lt"/>
                          <a:ea typeface="+mn-ea"/>
                          <a:cs typeface="+mn-cs"/>
                        </a:rPr>
                        <a:t>分钟，点击导航按钮</a:t>
                      </a:r>
                    </a:p>
                  </a:txBody>
                  <a:tcPr marL="6350" marR="6350" marT="6350" marB="0"/>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7</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7.01</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7.941</a:t>
                      </a:r>
                    </a:p>
                  </a:txBody>
                  <a:tcPr marL="6350" marR="6350" marT="6350" marB="0" anchor="ctr"/>
                </a:tc>
                <a:tc>
                  <a:txBody>
                    <a:bodyPr/>
                    <a:lstStyle/>
                    <a:p>
                      <a:pPr algn="ctr" fontAlgn="ctr"/>
                      <a:r>
                        <a:rPr lang="en-US" altLang="zh-CN" sz="1100" b="0" i="0" u="none" strike="noStrike" dirty="0">
                          <a:solidFill>
                            <a:srgbClr val="00B050"/>
                          </a:solidFill>
                          <a:effectLst/>
                          <a:latin typeface="+mn-lt"/>
                          <a:ea typeface="等线" panose="02010600030101010101" pitchFamily="2" charset="-122"/>
                        </a:rPr>
                        <a:t>11%</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889559743"/>
                  </a:ext>
                </a:extLst>
              </a:tr>
              <a:tr h="370840">
                <a:tc>
                  <a:txBody>
                    <a:bodyPr/>
                    <a:lstStyle/>
                    <a:p>
                      <a:r>
                        <a:rPr lang="en-US" altLang="zh-CN" sz="1100" dirty="0">
                          <a:solidFill>
                            <a:schemeClr val="tx1"/>
                          </a:solidFill>
                        </a:rPr>
                        <a:t>9</a:t>
                      </a:r>
                      <a:endParaRPr lang="zh-CN" altLang="en-US" sz="1100" dirty="0">
                        <a:solidFill>
                          <a:schemeClr val="tx1"/>
                        </a:solidFill>
                      </a:endParaRPr>
                    </a:p>
                  </a:txBody>
                  <a:tcPr anchor="ctr"/>
                </a:tc>
                <a:tc>
                  <a:txBody>
                    <a:bodyPr/>
                    <a:lstStyle/>
                    <a:p>
                      <a:r>
                        <a:rPr lang="en-US" altLang="zh-CN" sz="1100" dirty="0">
                          <a:solidFill>
                            <a:schemeClr val="tx1"/>
                          </a:solidFill>
                        </a:rPr>
                        <a:t>QQ/</a:t>
                      </a:r>
                      <a:r>
                        <a:rPr lang="zh-CN" altLang="en-US" sz="1100" dirty="0">
                          <a:solidFill>
                            <a:schemeClr val="tx1"/>
                          </a:solidFill>
                        </a:rPr>
                        <a:t>新闻</a:t>
                      </a:r>
                      <a:r>
                        <a:rPr lang="en-US" altLang="zh-CN" sz="1100" dirty="0">
                          <a:solidFill>
                            <a:schemeClr val="tx1"/>
                          </a:solidFill>
                        </a:rPr>
                        <a:t>/</a:t>
                      </a:r>
                      <a:r>
                        <a:rPr lang="zh-CN" altLang="en-US" sz="1100" dirty="0">
                          <a:solidFill>
                            <a:schemeClr val="tx1"/>
                          </a:solidFill>
                        </a:rPr>
                        <a:t>喜马拉雅</a:t>
                      </a:r>
                      <a:r>
                        <a:rPr lang="en-US" altLang="zh-CN" sz="1100" dirty="0">
                          <a:solidFill>
                            <a:schemeClr val="tx1"/>
                          </a:solidFill>
                        </a:rPr>
                        <a:t>/</a:t>
                      </a:r>
                      <a:r>
                        <a:rPr lang="zh-CN" altLang="en-US" sz="1100" dirty="0">
                          <a:solidFill>
                            <a:schemeClr val="tx1"/>
                          </a:solidFill>
                        </a:rPr>
                        <a:t>在线</a:t>
                      </a:r>
                      <a:r>
                        <a:rPr lang="en-US" altLang="zh-CN" sz="1100" dirty="0">
                          <a:solidFill>
                            <a:schemeClr val="tx1"/>
                          </a:solidFill>
                        </a:rPr>
                        <a:t>FM</a:t>
                      </a:r>
                      <a:r>
                        <a:rPr lang="zh-CN" altLang="en-US" sz="1100" dirty="0">
                          <a:solidFill>
                            <a:schemeClr val="tx1"/>
                          </a:solidFill>
                        </a:rPr>
                        <a:t>热启动</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5</a:t>
                      </a:r>
                      <a:r>
                        <a:rPr lang="zh-CN" altLang="en-US" sz="1100" dirty="0">
                          <a:solidFill>
                            <a:schemeClr val="tx1"/>
                          </a:solidFill>
                        </a:rPr>
                        <a:t>分钟，打开在线音乐应用，音乐播放以后，点击下一首</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1.2</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1.17</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1.03</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006087727"/>
                  </a:ext>
                </a:extLst>
              </a:tr>
              <a:tr h="370840">
                <a:tc>
                  <a:txBody>
                    <a:bodyPr/>
                    <a:lstStyle/>
                    <a:p>
                      <a:r>
                        <a:rPr lang="en-US" altLang="zh-CN" sz="1100" dirty="0">
                          <a:solidFill>
                            <a:schemeClr val="tx1"/>
                          </a:solidFill>
                        </a:rPr>
                        <a:t>10</a:t>
                      </a:r>
                      <a:endParaRPr lang="zh-CN" altLang="en-US" sz="1100" dirty="0">
                        <a:solidFill>
                          <a:schemeClr val="tx1"/>
                        </a:solidFill>
                      </a:endParaRPr>
                    </a:p>
                  </a:txBody>
                  <a:tcPr anchor="ctr"/>
                </a:tc>
                <a:tc>
                  <a:txBody>
                    <a:bodyPr/>
                    <a:lstStyle/>
                    <a:p>
                      <a:r>
                        <a:rPr lang="en-US" altLang="zh-CN" sz="1100" dirty="0">
                          <a:solidFill>
                            <a:schemeClr val="tx1"/>
                          </a:solidFill>
                        </a:rPr>
                        <a:t>USB</a:t>
                      </a:r>
                      <a:r>
                        <a:rPr lang="zh-CN" altLang="en-US" sz="1100" dirty="0">
                          <a:solidFill>
                            <a:schemeClr val="tx1"/>
                          </a:solidFill>
                        </a:rPr>
                        <a:t>音乐热启动</a:t>
                      </a:r>
                    </a:p>
                  </a:txBody>
                  <a:tcPr anchor="ctr"/>
                </a:tc>
                <a:tc>
                  <a:txBody>
                    <a:bodyPr/>
                    <a:lstStyle/>
                    <a:p>
                      <a:r>
                        <a:rPr lang="zh-CN" altLang="en-US" sz="1100" dirty="0">
                          <a:solidFill>
                            <a:schemeClr val="tx1"/>
                          </a:solidFill>
                        </a:rPr>
                        <a:t>非首次进入</a:t>
                      </a:r>
                      <a:r>
                        <a:rPr lang="en-US" altLang="zh-CN" sz="1100" dirty="0">
                          <a:solidFill>
                            <a:schemeClr val="tx1"/>
                          </a:solidFill>
                        </a:rPr>
                        <a:t>USB</a:t>
                      </a:r>
                      <a:r>
                        <a:rPr lang="zh-CN" altLang="en-US" sz="1100" dirty="0">
                          <a:solidFill>
                            <a:schemeClr val="tx1"/>
                          </a:solidFill>
                        </a:rPr>
                        <a:t>音乐界面</a:t>
                      </a:r>
                    </a:p>
                    <a:p>
                      <a:r>
                        <a:rPr lang="zh-CN" altLang="en-US" sz="1100" dirty="0">
                          <a:solidFill>
                            <a:schemeClr val="tx1"/>
                          </a:solidFill>
                        </a:rPr>
                        <a:t>当前在随心听，</a:t>
                      </a:r>
                      <a:r>
                        <a:rPr lang="en-US" altLang="zh-CN" sz="1100" dirty="0">
                          <a:solidFill>
                            <a:schemeClr val="tx1"/>
                          </a:solidFill>
                        </a:rPr>
                        <a:t>FM</a:t>
                      </a:r>
                      <a:r>
                        <a:rPr lang="zh-CN" altLang="en-US" sz="1100" dirty="0">
                          <a:solidFill>
                            <a:schemeClr val="tx1"/>
                          </a:solidFill>
                        </a:rPr>
                        <a:t>播放界面</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1.24</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1.31</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1.85</a:t>
                      </a:r>
                    </a:p>
                  </a:txBody>
                  <a:tcPr marL="6350" marR="6350" marT="6350" marB="0" anchor="ctr"/>
                </a:tc>
                <a:tc>
                  <a:txBody>
                    <a:bodyPr/>
                    <a:lstStyle/>
                    <a:p>
                      <a:pPr algn="ctr" fontAlgn="ctr"/>
                      <a:r>
                        <a:rPr lang="en-US" altLang="zh-CN" sz="1100" b="0" i="0" u="none" strike="noStrike" dirty="0">
                          <a:solidFill>
                            <a:srgbClr val="00B050"/>
                          </a:solidFill>
                          <a:effectLst/>
                          <a:latin typeface="+mn-lt"/>
                          <a:ea typeface="等线" panose="02010600030101010101" pitchFamily="2" charset="-122"/>
                        </a:rPr>
                        <a:t>29%</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3535825779"/>
                  </a:ext>
                </a:extLst>
              </a:tr>
              <a:tr h="370840">
                <a:tc>
                  <a:txBody>
                    <a:bodyPr/>
                    <a:lstStyle/>
                    <a:p>
                      <a:r>
                        <a:rPr lang="en-US" altLang="zh-CN" sz="1100" dirty="0">
                          <a:solidFill>
                            <a:schemeClr val="tx1"/>
                          </a:solidFill>
                        </a:rPr>
                        <a:t>11</a:t>
                      </a:r>
                      <a:endParaRPr lang="zh-CN" altLang="en-US" sz="1100" dirty="0">
                        <a:solidFill>
                          <a:schemeClr val="tx1"/>
                        </a:solidFill>
                      </a:endParaRPr>
                    </a:p>
                  </a:txBody>
                  <a:tcPr anchor="ctr"/>
                </a:tc>
                <a:tc>
                  <a:txBody>
                    <a:bodyPr/>
                    <a:lstStyle/>
                    <a:p>
                      <a:r>
                        <a:rPr lang="en-US" altLang="zh-CN" sz="1100" dirty="0">
                          <a:solidFill>
                            <a:schemeClr val="tx1"/>
                          </a:solidFill>
                        </a:rPr>
                        <a:t>Navigation</a:t>
                      </a:r>
                      <a:r>
                        <a:rPr lang="zh-CN" altLang="en-US" sz="1100" dirty="0">
                          <a:solidFill>
                            <a:schemeClr val="tx1"/>
                          </a:solidFill>
                        </a:rPr>
                        <a:t>热启动</a:t>
                      </a:r>
                    </a:p>
                  </a:txBody>
                  <a:tcPr anchor="ctr"/>
                </a:tc>
                <a:tc>
                  <a:txBody>
                    <a:bodyPr/>
                    <a:lstStyle/>
                    <a:p>
                      <a:r>
                        <a:rPr lang="zh-CN" altLang="en-US" sz="1100" dirty="0">
                          <a:solidFill>
                            <a:schemeClr val="tx1"/>
                          </a:solidFill>
                        </a:rPr>
                        <a:t>系统稳定以后打开导航，输入目的地，完成路径规划后，再回到首页，再次打开导航应用</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0.47</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0.87</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2451189519"/>
                  </a:ext>
                </a:extLst>
              </a:tr>
            </a:tbl>
          </a:graphicData>
        </a:graphic>
      </p:graphicFrame>
      <p:sp>
        <p:nvSpPr>
          <p:cNvPr id="6" name="Title 4">
            <a:extLst>
              <a:ext uri="{FF2B5EF4-FFF2-40B4-BE49-F238E27FC236}">
                <a16:creationId xmlns:a16="http://schemas.microsoft.com/office/drawing/2014/main" id="{CEBF2FBC-6CF4-C541-600B-8C23FF8BD368}"/>
              </a:ext>
            </a:extLst>
          </p:cNvPr>
          <p:cNvSpPr>
            <a:spLocks noGrp="1" noChangeArrowheads="1"/>
          </p:cNvSpPr>
          <p:nvPr>
            <p:ph type="title"/>
          </p:nvPr>
        </p:nvSpPr>
        <p:spPr bwMode="auto">
          <a:xfrm>
            <a:off x="276597"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483MCA_R05</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#1</a:t>
            </a:r>
            <a:endParaRPr lang="en-US" altLang="en-US" sz="2800" b="0" dirty="0">
              <a:ea typeface="SimHei" panose="02010609060101010101" pitchFamily="49" charset="-122"/>
            </a:endParaRPr>
          </a:p>
        </p:txBody>
      </p:sp>
    </p:spTree>
    <p:extLst>
      <p:ext uri="{BB962C8B-B14F-4D97-AF65-F5344CB8AC3E}">
        <p14:creationId xmlns:p14="http://schemas.microsoft.com/office/powerpoint/2010/main" val="2065277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a:extLst>
              <a:ext uri="{FF2B5EF4-FFF2-40B4-BE49-F238E27FC236}">
                <a16:creationId xmlns:a16="http://schemas.microsoft.com/office/drawing/2014/main" id="{7D2EF1C8-4334-BF12-FEA8-50AC7B15171C}"/>
              </a:ext>
            </a:extLst>
          </p:cNvPr>
          <p:cNvGraphicFramePr>
            <a:graphicFrameLocks noGrp="1"/>
          </p:cNvGraphicFramePr>
          <p:nvPr>
            <p:extLst>
              <p:ext uri="{D42A27DB-BD31-4B8C-83A1-F6EECF244321}">
                <p14:modId xmlns:p14="http://schemas.microsoft.com/office/powerpoint/2010/main" val="319227599"/>
              </p:ext>
            </p:extLst>
          </p:nvPr>
        </p:nvGraphicFramePr>
        <p:xfrm>
          <a:off x="16949" y="490538"/>
          <a:ext cx="12175049" cy="5872480"/>
        </p:xfrm>
        <a:graphic>
          <a:graphicData uri="http://schemas.openxmlformats.org/drawingml/2006/table">
            <a:tbl>
              <a:tblPr firstRow="1" bandRow="1">
                <a:tableStyleId>{5C22544A-7EE6-4342-B048-85BDC9FD1C3A}</a:tableStyleId>
              </a:tblPr>
              <a:tblGrid>
                <a:gridCol w="584005">
                  <a:extLst>
                    <a:ext uri="{9D8B030D-6E8A-4147-A177-3AD203B41FA5}">
                      <a16:colId xmlns:a16="http://schemas.microsoft.com/office/drawing/2014/main" val="363335064"/>
                    </a:ext>
                  </a:extLst>
                </a:gridCol>
                <a:gridCol w="2816507">
                  <a:extLst>
                    <a:ext uri="{9D8B030D-6E8A-4147-A177-3AD203B41FA5}">
                      <a16:colId xmlns:a16="http://schemas.microsoft.com/office/drawing/2014/main" val="3970811658"/>
                    </a:ext>
                  </a:extLst>
                </a:gridCol>
                <a:gridCol w="3839295">
                  <a:extLst>
                    <a:ext uri="{9D8B030D-6E8A-4147-A177-3AD203B41FA5}">
                      <a16:colId xmlns:a16="http://schemas.microsoft.com/office/drawing/2014/main" val="4224166338"/>
                    </a:ext>
                  </a:extLst>
                </a:gridCol>
                <a:gridCol w="660137">
                  <a:extLst>
                    <a:ext uri="{9D8B030D-6E8A-4147-A177-3AD203B41FA5}">
                      <a16:colId xmlns:a16="http://schemas.microsoft.com/office/drawing/2014/main" val="4029265582"/>
                    </a:ext>
                  </a:extLst>
                </a:gridCol>
                <a:gridCol w="521927">
                  <a:extLst>
                    <a:ext uri="{9D8B030D-6E8A-4147-A177-3AD203B41FA5}">
                      <a16:colId xmlns:a16="http://schemas.microsoft.com/office/drawing/2014/main" val="1537433667"/>
                    </a:ext>
                  </a:extLst>
                </a:gridCol>
                <a:gridCol w="1366464">
                  <a:extLst>
                    <a:ext uri="{9D8B030D-6E8A-4147-A177-3AD203B41FA5}">
                      <a16:colId xmlns:a16="http://schemas.microsoft.com/office/drawing/2014/main" val="2357726241"/>
                    </a:ext>
                  </a:extLst>
                </a:gridCol>
                <a:gridCol w="660137">
                  <a:extLst>
                    <a:ext uri="{9D8B030D-6E8A-4147-A177-3AD203B41FA5}">
                      <a16:colId xmlns:a16="http://schemas.microsoft.com/office/drawing/2014/main" val="3543264312"/>
                    </a:ext>
                  </a:extLst>
                </a:gridCol>
                <a:gridCol w="1726577">
                  <a:extLst>
                    <a:ext uri="{9D8B030D-6E8A-4147-A177-3AD203B41FA5}">
                      <a16:colId xmlns:a16="http://schemas.microsoft.com/office/drawing/2014/main" val="2955596915"/>
                    </a:ext>
                  </a:extLst>
                </a:gridCol>
              </a:tblGrid>
              <a:tr h="0">
                <a:tc>
                  <a:txBody>
                    <a:bodyPr/>
                    <a:lstStyle/>
                    <a:p>
                      <a:r>
                        <a:rPr lang="zh-CN" altLang="en-US" sz="1400" dirty="0"/>
                        <a:t>序号</a:t>
                      </a:r>
                    </a:p>
                  </a:txBody>
                  <a:tcPr/>
                </a:tc>
                <a:tc>
                  <a:txBody>
                    <a:bodyPr/>
                    <a:lstStyle/>
                    <a:p>
                      <a:r>
                        <a:rPr lang="zh-CN" altLang="en-US" sz="1400" dirty="0"/>
                        <a:t>影响因素</a:t>
                      </a:r>
                    </a:p>
                  </a:txBody>
                  <a:tcPr/>
                </a:tc>
                <a:tc>
                  <a:txBody>
                    <a:bodyPr/>
                    <a:lstStyle/>
                    <a:p>
                      <a:r>
                        <a:rPr lang="zh-CN" altLang="en-US" sz="1400" dirty="0"/>
                        <a:t>测试步骤</a:t>
                      </a:r>
                    </a:p>
                  </a:txBody>
                  <a:tcPr/>
                </a:tc>
                <a:tc>
                  <a:txBody>
                    <a:bodyPr/>
                    <a:lstStyle/>
                    <a:p>
                      <a:pPr algn="ctr"/>
                      <a:r>
                        <a:rPr lang="en-US" altLang="zh-CN" sz="1400" dirty="0"/>
                        <a:t>R04</a:t>
                      </a:r>
                      <a:endParaRPr lang="zh-CN" altLang="en-US" sz="1400" dirty="0"/>
                    </a:p>
                  </a:txBody>
                  <a:tcPr/>
                </a:tc>
                <a:tc>
                  <a:txBody>
                    <a:bodyPr/>
                    <a:lstStyle/>
                    <a:p>
                      <a:r>
                        <a:rPr lang="en-US" altLang="zh-CN" sz="1400" dirty="0"/>
                        <a:t>R05</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R09.1(CD764)</a:t>
                      </a:r>
                      <a:endParaRPr lang="zh-CN" altLang="en-US" sz="1400" dirty="0"/>
                    </a:p>
                  </a:txBody>
                  <a:tcPr/>
                </a:tc>
                <a:tc>
                  <a:txBody>
                    <a:bodyPr/>
                    <a:lstStyle/>
                    <a:p>
                      <a:r>
                        <a:rPr lang="zh-CN" altLang="en-US" sz="1400" dirty="0"/>
                        <a:t>偏差</a:t>
                      </a:r>
                    </a:p>
                  </a:txBody>
                  <a:tcPr/>
                </a:tc>
                <a:tc>
                  <a:txBody>
                    <a:bodyPr/>
                    <a:lstStyle/>
                    <a:p>
                      <a:r>
                        <a:rPr lang="en-US" altLang="zh-CN" sz="1400" dirty="0"/>
                        <a:t>Baidu Comments</a:t>
                      </a:r>
                      <a:endParaRPr lang="zh-CN" altLang="en-US" sz="1400" dirty="0"/>
                    </a:p>
                  </a:txBody>
                  <a:tcPr/>
                </a:tc>
                <a:extLst>
                  <a:ext uri="{0D108BD9-81ED-4DB2-BD59-A6C34878D82A}">
                    <a16:rowId xmlns:a16="http://schemas.microsoft.com/office/drawing/2014/main" val="4152525502"/>
                  </a:ext>
                </a:extLst>
              </a:tr>
              <a:tr h="370840">
                <a:tc>
                  <a:txBody>
                    <a:bodyPr/>
                    <a:lstStyle/>
                    <a:p>
                      <a:r>
                        <a:rPr lang="en-US" altLang="zh-CN" sz="1100" dirty="0">
                          <a:solidFill>
                            <a:schemeClr val="tx1"/>
                          </a:solidFill>
                        </a:rPr>
                        <a:t>12</a:t>
                      </a:r>
                      <a:endParaRPr lang="zh-CN" altLang="en-US" sz="1100" dirty="0">
                        <a:solidFill>
                          <a:schemeClr val="tx1"/>
                        </a:solidFill>
                      </a:endParaRPr>
                    </a:p>
                  </a:txBody>
                  <a:tcPr anchor="ctr"/>
                </a:tc>
                <a:tc>
                  <a:txBody>
                    <a:bodyPr/>
                    <a:lstStyle/>
                    <a:p>
                      <a:r>
                        <a:rPr lang="zh-CN" altLang="en-US" sz="1100" dirty="0">
                          <a:solidFill>
                            <a:schemeClr val="tx1"/>
                          </a:solidFill>
                        </a:rPr>
                        <a:t>系统稳定状态下导航搜索</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分钟，打开导航应用，输入目的地，点击搜索</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1.5</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1.86</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2.01</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604297516"/>
                  </a:ext>
                </a:extLst>
              </a:tr>
              <a:tr h="370840">
                <a:tc>
                  <a:txBody>
                    <a:bodyPr/>
                    <a:lstStyle/>
                    <a:p>
                      <a:r>
                        <a:rPr lang="en-US" altLang="zh-CN" sz="1100" dirty="0">
                          <a:solidFill>
                            <a:schemeClr val="tx1"/>
                          </a:solidFill>
                        </a:rPr>
                        <a:t>13</a:t>
                      </a:r>
                      <a:endParaRPr lang="zh-CN" altLang="en-US" sz="1100" dirty="0">
                        <a:solidFill>
                          <a:schemeClr val="tx1"/>
                        </a:solidFill>
                      </a:endParaRPr>
                    </a:p>
                  </a:txBody>
                  <a:tcPr anchor="ctr"/>
                </a:tc>
                <a:tc>
                  <a:txBody>
                    <a:bodyPr/>
                    <a:lstStyle/>
                    <a:p>
                      <a:r>
                        <a:rPr lang="zh-CN" altLang="en-US" sz="1100" dirty="0">
                          <a:solidFill>
                            <a:schemeClr val="tx1"/>
                          </a:solidFill>
                        </a:rPr>
                        <a:t>系统稳定状态下导航路径规划</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分钟，打开导航应用，输入目的地，点击搜索，出现搜索列表以后点击路径规划按钮</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2.7</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3.19</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3.51</a:t>
                      </a:r>
                    </a:p>
                  </a:txBody>
                  <a:tcPr marL="6350" marR="6350" marT="6350" marB="0" anchor="ctr"/>
                </a:tc>
                <a:tc>
                  <a:txBody>
                    <a:bodyPr/>
                    <a:lstStyle/>
                    <a:p>
                      <a:pPr algn="ctr" fontAlgn="ctr"/>
                      <a:r>
                        <a:rPr lang="en-US" altLang="zh-CN" sz="1100" b="0" i="0" u="none" strike="noStrike" dirty="0">
                          <a:solidFill>
                            <a:srgbClr val="00B050"/>
                          </a:solidFill>
                          <a:effectLst/>
                          <a:latin typeface="+mn-lt"/>
                          <a:ea typeface="等线" panose="02010600030101010101" pitchFamily="2" charset="-122"/>
                        </a:rPr>
                        <a:t>9%</a:t>
                      </a:r>
                    </a:p>
                  </a:txBody>
                  <a:tcPr marL="6350" marR="6350" marT="6350" marB="0" anchor="ctr"/>
                </a:tc>
                <a:tc>
                  <a:txBody>
                    <a:bodyPr/>
                    <a:lstStyle/>
                    <a:p>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084710147"/>
                  </a:ext>
                </a:extLst>
              </a:tr>
              <a:tr h="370840">
                <a:tc>
                  <a:txBody>
                    <a:bodyPr/>
                    <a:lstStyle/>
                    <a:p>
                      <a:r>
                        <a:rPr lang="en-US" altLang="zh-CN" sz="1100" dirty="0">
                          <a:solidFill>
                            <a:schemeClr val="tx1"/>
                          </a:solidFill>
                        </a:rPr>
                        <a:t>14</a:t>
                      </a:r>
                      <a:endParaRPr lang="zh-CN" altLang="en-US" sz="1100" dirty="0">
                        <a:solidFill>
                          <a:schemeClr val="tx1"/>
                        </a:solidFill>
                      </a:endParaRPr>
                    </a:p>
                  </a:txBody>
                  <a:tcPr anchor="ctr"/>
                </a:tc>
                <a:tc>
                  <a:txBody>
                    <a:bodyPr/>
                    <a:lstStyle/>
                    <a:p>
                      <a:r>
                        <a:rPr lang="zh-CN" altLang="en-US" sz="1100" dirty="0">
                          <a:solidFill>
                            <a:schemeClr val="tx1"/>
                          </a:solidFill>
                        </a:rPr>
                        <a:t>系统稳定状态下在线</a:t>
                      </a:r>
                      <a:r>
                        <a:rPr lang="en-US" altLang="zh-CN" sz="1100" dirty="0">
                          <a:solidFill>
                            <a:schemeClr val="tx1"/>
                          </a:solidFill>
                        </a:rPr>
                        <a:t>QQ</a:t>
                      </a:r>
                      <a:r>
                        <a:rPr lang="zh-CN" altLang="en-US" sz="1100" dirty="0">
                          <a:solidFill>
                            <a:schemeClr val="tx1"/>
                          </a:solidFill>
                        </a:rPr>
                        <a:t>音乐切歌</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分钟，打开在线音乐应用，音乐播放以后，点击下一首</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1.1</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1.52</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0.8</a:t>
                      </a:r>
                    </a:p>
                  </a:txBody>
                  <a:tcPr marL="6350" marR="6350" marT="6350" marB="0" anchor="ctr"/>
                </a:tc>
                <a:tc>
                  <a:txBody>
                    <a:bodyPr/>
                    <a:lstStyle/>
                    <a:p>
                      <a:pPr algn="ctr" fontAlgn="ctr"/>
                      <a:r>
                        <a:rPr lang="en-US" altLang="zh-CN" sz="1100" b="0" i="0" u="none" strike="noStrike" dirty="0">
                          <a:solidFill>
                            <a:schemeClr val="accent6">
                              <a:lumMod val="75000"/>
                            </a:schemeClr>
                          </a:solidFill>
                          <a:effectLst/>
                          <a:latin typeface="+mn-lt"/>
                          <a:ea typeface="等线" panose="02010600030101010101" pitchFamily="2" charset="-122"/>
                        </a:rPr>
                        <a:t>30%</a:t>
                      </a:r>
                    </a:p>
                  </a:txBody>
                  <a:tcPr marL="6350" marR="6350" marT="6350" marB="0" anchor="ctr"/>
                </a:tc>
                <a:tc>
                  <a:txBody>
                    <a:bodyPr/>
                    <a:lstStyle/>
                    <a:p>
                      <a:r>
                        <a:rPr lang="zh-CN" altLang="en-US" sz="1100" kern="1200" dirty="0">
                          <a:solidFill>
                            <a:schemeClr val="tx1"/>
                          </a:solidFill>
                          <a:latin typeface="+mn-lt"/>
                          <a:ea typeface="+mn-ea"/>
                          <a:cs typeface="+mn-cs"/>
                        </a:rPr>
                        <a:t>依赖网络强度</a:t>
                      </a:r>
                    </a:p>
                  </a:txBody>
                  <a:tcPr anchor="ctr"/>
                </a:tc>
                <a:extLst>
                  <a:ext uri="{0D108BD9-81ED-4DB2-BD59-A6C34878D82A}">
                    <a16:rowId xmlns:a16="http://schemas.microsoft.com/office/drawing/2014/main" val="1670284511"/>
                  </a:ext>
                </a:extLst>
              </a:tr>
              <a:tr h="370840">
                <a:tc>
                  <a:txBody>
                    <a:bodyPr/>
                    <a:lstStyle/>
                    <a:p>
                      <a:r>
                        <a:rPr lang="en-US" altLang="zh-CN" sz="1100" dirty="0">
                          <a:solidFill>
                            <a:schemeClr val="tx1"/>
                          </a:solidFill>
                        </a:rPr>
                        <a:t>15</a:t>
                      </a:r>
                      <a:endParaRPr lang="zh-CN" altLang="en-US" sz="1100" dirty="0">
                        <a:solidFill>
                          <a:schemeClr val="tx1"/>
                        </a:solidFill>
                      </a:endParaRPr>
                    </a:p>
                  </a:txBody>
                  <a:tcPr anchor="ctr"/>
                </a:tc>
                <a:tc>
                  <a:txBody>
                    <a:bodyPr/>
                    <a:lstStyle/>
                    <a:p>
                      <a:r>
                        <a:rPr lang="zh-CN" altLang="en-US" sz="1100" dirty="0">
                          <a:solidFill>
                            <a:schemeClr val="tx1"/>
                          </a:solidFill>
                        </a:rPr>
                        <a:t>系统稳定状态下在线电台切换</a:t>
                      </a:r>
                      <a:r>
                        <a:rPr lang="en-US" altLang="zh-CN" sz="1100" dirty="0">
                          <a:solidFill>
                            <a:schemeClr val="tx1"/>
                          </a:solidFill>
                        </a:rPr>
                        <a:t>/FM</a:t>
                      </a:r>
                      <a:endParaRPr lang="zh-CN" altLang="en-US" sz="1100" dirty="0">
                        <a:solidFill>
                          <a:schemeClr val="tx1"/>
                        </a:solidFill>
                      </a:endParaRP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分钟，打开</a:t>
                      </a:r>
                      <a:r>
                        <a:rPr lang="en-US" altLang="zh-CN" sz="1100" dirty="0" err="1">
                          <a:solidFill>
                            <a:schemeClr val="tx1"/>
                          </a:solidFill>
                        </a:rPr>
                        <a:t>Fm</a:t>
                      </a:r>
                      <a:r>
                        <a:rPr lang="zh-CN" altLang="en-US" sz="1100" dirty="0">
                          <a:solidFill>
                            <a:schemeClr val="tx1"/>
                          </a:solidFill>
                        </a:rPr>
                        <a:t>应用，</a:t>
                      </a:r>
                      <a:r>
                        <a:rPr lang="en-US" altLang="zh-CN" sz="1100" dirty="0">
                          <a:solidFill>
                            <a:schemeClr val="tx1"/>
                          </a:solidFill>
                        </a:rPr>
                        <a:t>FM</a:t>
                      </a:r>
                      <a:r>
                        <a:rPr lang="zh-CN" altLang="en-US" sz="1100" dirty="0">
                          <a:solidFill>
                            <a:schemeClr val="tx1"/>
                          </a:solidFill>
                        </a:rPr>
                        <a:t>播放以后，点击下一首</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1.1</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1.74</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0.53</a:t>
                      </a:r>
                    </a:p>
                  </a:txBody>
                  <a:tcPr marL="6350" marR="6350" marT="6350" marB="0" anchor="ctr"/>
                </a:tc>
                <a:tc>
                  <a:txBody>
                    <a:bodyPr/>
                    <a:lstStyle/>
                    <a:p>
                      <a:pPr algn="ctr" fontAlgn="ctr"/>
                      <a:r>
                        <a:rPr lang="en-US" altLang="zh-CN" sz="1100" b="0" i="0" u="none" strike="noStrike" dirty="0">
                          <a:solidFill>
                            <a:schemeClr val="accent6">
                              <a:lumMod val="75000"/>
                            </a:schemeClr>
                          </a:solidFill>
                          <a:effectLst/>
                          <a:latin typeface="+mn-lt"/>
                          <a:ea typeface="等线" panose="02010600030101010101" pitchFamily="2" charset="-122"/>
                        </a:rPr>
                        <a:t>57%</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mn-lt"/>
                          <a:ea typeface="+mn-ea"/>
                          <a:cs typeface="+mn-cs"/>
                        </a:rPr>
                        <a:t>依赖网络强度</a:t>
                      </a:r>
                    </a:p>
                  </a:txBody>
                  <a:tcPr anchor="ctr"/>
                </a:tc>
                <a:extLst>
                  <a:ext uri="{0D108BD9-81ED-4DB2-BD59-A6C34878D82A}">
                    <a16:rowId xmlns:a16="http://schemas.microsoft.com/office/drawing/2014/main" val="2225123126"/>
                  </a:ext>
                </a:extLst>
              </a:tr>
              <a:tr h="370840">
                <a:tc>
                  <a:txBody>
                    <a:bodyPr/>
                    <a:lstStyle/>
                    <a:p>
                      <a:r>
                        <a:rPr lang="en-US" altLang="zh-CN" sz="1100" dirty="0">
                          <a:solidFill>
                            <a:schemeClr val="tx1"/>
                          </a:solidFill>
                        </a:rPr>
                        <a:t>16</a:t>
                      </a:r>
                      <a:endParaRPr lang="zh-CN" altLang="en-US" sz="1100" dirty="0">
                        <a:solidFill>
                          <a:schemeClr val="tx1"/>
                        </a:solidFill>
                      </a:endParaRPr>
                    </a:p>
                  </a:txBody>
                  <a:tcPr anchor="ctr"/>
                </a:tc>
                <a:tc>
                  <a:txBody>
                    <a:bodyPr/>
                    <a:lstStyle/>
                    <a:p>
                      <a:r>
                        <a:rPr lang="zh-CN" altLang="en-US" sz="1100" dirty="0">
                          <a:solidFill>
                            <a:schemeClr val="tx1"/>
                          </a:solidFill>
                        </a:rPr>
                        <a:t>系统稳定下，语音导航搜索时间</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分钟，语音导航到</a:t>
                      </a:r>
                      <a:r>
                        <a:rPr lang="en-US" altLang="zh-CN" sz="1100" dirty="0">
                          <a:solidFill>
                            <a:schemeClr val="tx1"/>
                          </a:solidFill>
                        </a:rPr>
                        <a:t>xxx</a:t>
                      </a:r>
                      <a:endParaRPr lang="zh-CN" altLang="en-US" sz="1100" dirty="0">
                        <a:solidFill>
                          <a:schemeClr val="tx1"/>
                        </a:solidFill>
                      </a:endParaRP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3.2</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2.51</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2.51</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2993018663"/>
                  </a:ext>
                </a:extLst>
              </a:tr>
              <a:tr h="370840">
                <a:tc>
                  <a:txBody>
                    <a:bodyPr/>
                    <a:lstStyle/>
                    <a:p>
                      <a:r>
                        <a:rPr lang="en-US" altLang="zh-CN" sz="1100" dirty="0">
                          <a:solidFill>
                            <a:schemeClr val="tx1"/>
                          </a:solidFill>
                        </a:rPr>
                        <a:t>17</a:t>
                      </a:r>
                      <a:endParaRPr lang="zh-CN" altLang="en-US" sz="1100" dirty="0">
                        <a:solidFill>
                          <a:schemeClr val="tx1"/>
                        </a:solidFill>
                      </a:endParaRPr>
                    </a:p>
                  </a:txBody>
                  <a:tcPr anchor="ctr"/>
                </a:tc>
                <a:tc>
                  <a:txBody>
                    <a:bodyPr/>
                    <a:lstStyle/>
                    <a:p>
                      <a:r>
                        <a:rPr lang="zh-CN" altLang="en-US" sz="1100" dirty="0">
                          <a:solidFill>
                            <a:schemeClr val="tx1"/>
                          </a:solidFill>
                        </a:rPr>
                        <a:t>系统稳定下，语音播放音乐</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分钟，语音播放</a:t>
                      </a:r>
                      <a:r>
                        <a:rPr lang="en-US" altLang="zh-CN" sz="1100" dirty="0">
                          <a:solidFill>
                            <a:schemeClr val="tx1"/>
                          </a:solidFill>
                        </a:rPr>
                        <a:t>xxx</a:t>
                      </a:r>
                      <a:endParaRPr lang="zh-CN" altLang="en-US" sz="1100" dirty="0">
                        <a:solidFill>
                          <a:schemeClr val="tx1"/>
                        </a:solidFill>
                      </a:endParaRP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1.5</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1.34</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kern="1200" dirty="0">
                          <a:solidFill>
                            <a:schemeClr val="tx1"/>
                          </a:solidFill>
                          <a:latin typeface="+mn-lt"/>
                          <a:ea typeface="+mn-ea"/>
                          <a:cs typeface="+mn-cs"/>
                        </a:rPr>
                        <a:t>1.63</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3098782497"/>
                  </a:ext>
                </a:extLst>
              </a:tr>
              <a:tr h="370840">
                <a:tc>
                  <a:txBody>
                    <a:bodyPr/>
                    <a:lstStyle/>
                    <a:p>
                      <a:r>
                        <a:rPr lang="en-US" altLang="zh-CN" sz="1100" dirty="0">
                          <a:solidFill>
                            <a:schemeClr val="tx1"/>
                          </a:solidFill>
                        </a:rPr>
                        <a:t>18</a:t>
                      </a:r>
                      <a:endParaRPr lang="zh-CN" altLang="en-US" sz="1100" dirty="0">
                        <a:solidFill>
                          <a:schemeClr val="tx1"/>
                        </a:solidFill>
                      </a:endParaRPr>
                    </a:p>
                  </a:txBody>
                  <a:tcPr anchor="ctr"/>
                </a:tc>
                <a:tc>
                  <a:txBody>
                    <a:bodyPr/>
                    <a:lstStyle/>
                    <a:p>
                      <a:r>
                        <a:rPr lang="zh-CN" altLang="en-US" sz="1100" dirty="0">
                          <a:solidFill>
                            <a:schemeClr val="tx1"/>
                          </a:solidFill>
                        </a:rPr>
                        <a:t>系统稳定下，语音车控</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分钟，语音打开天窗</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0.57</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0.92</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chemeClr val="tx1"/>
                          </a:solidFill>
                          <a:effectLst/>
                          <a:latin typeface="+mn-lt"/>
                          <a:ea typeface="等线" panose="02010600030101010101" pitchFamily="2" charset="-122"/>
                        </a:rPr>
                        <a:t>0.87</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453846303"/>
                  </a:ext>
                </a:extLst>
              </a:tr>
              <a:tr h="370840">
                <a:tc>
                  <a:txBody>
                    <a:bodyPr/>
                    <a:lstStyle/>
                    <a:p>
                      <a:r>
                        <a:rPr lang="en-US" altLang="zh-CN" sz="1100" dirty="0">
                          <a:solidFill>
                            <a:schemeClr val="tx1"/>
                          </a:solidFill>
                        </a:rPr>
                        <a:t>19</a:t>
                      </a:r>
                      <a:endParaRPr lang="zh-CN" altLang="en-US" sz="1100" dirty="0">
                        <a:solidFill>
                          <a:schemeClr val="tx1"/>
                        </a:solidFill>
                      </a:endParaRPr>
                    </a:p>
                  </a:txBody>
                  <a:tcPr anchor="ctr"/>
                </a:tc>
                <a:tc>
                  <a:txBody>
                    <a:bodyPr/>
                    <a:lstStyle/>
                    <a:p>
                      <a:r>
                        <a:rPr lang="zh-CN" altLang="en-US" sz="1100" dirty="0">
                          <a:solidFill>
                            <a:schemeClr val="tx1"/>
                          </a:solidFill>
                        </a:rPr>
                        <a:t>系统稳定下，语音系统控制</a:t>
                      </a:r>
                    </a:p>
                  </a:txBody>
                  <a:tcPr anchor="ctr"/>
                </a:tc>
                <a:tc>
                  <a:txBody>
                    <a:bodyPr/>
                    <a:lstStyle/>
                    <a:p>
                      <a:r>
                        <a:rPr lang="zh-CN" altLang="en-US" sz="1100" dirty="0">
                          <a:solidFill>
                            <a:schemeClr val="tx1"/>
                          </a:solidFill>
                        </a:rPr>
                        <a:t>开机</a:t>
                      </a:r>
                      <a:r>
                        <a:rPr lang="en-US" altLang="zh-CN" sz="1100" dirty="0">
                          <a:solidFill>
                            <a:schemeClr val="tx1"/>
                          </a:solidFill>
                        </a:rPr>
                        <a:t>Launcher</a:t>
                      </a:r>
                      <a:r>
                        <a:rPr lang="zh-CN" altLang="en-US" sz="1100" dirty="0">
                          <a:solidFill>
                            <a:schemeClr val="tx1"/>
                          </a:solidFill>
                        </a:rPr>
                        <a:t>出来以后等待</a:t>
                      </a:r>
                      <a:r>
                        <a:rPr lang="en-US" altLang="zh-CN" sz="1100" dirty="0">
                          <a:solidFill>
                            <a:schemeClr val="tx1"/>
                          </a:solidFill>
                        </a:rPr>
                        <a:t>3</a:t>
                      </a:r>
                      <a:r>
                        <a:rPr lang="zh-CN" altLang="en-US" sz="1100" dirty="0">
                          <a:solidFill>
                            <a:schemeClr val="tx1"/>
                          </a:solidFill>
                        </a:rPr>
                        <a:t>分钟，语音屏幕亮一点</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1.2</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1.01</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1.0</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3348949769"/>
                  </a:ext>
                </a:extLst>
              </a:tr>
              <a:tr h="370840">
                <a:tc>
                  <a:txBody>
                    <a:bodyPr/>
                    <a:lstStyle/>
                    <a:p>
                      <a:r>
                        <a:rPr lang="en-US" altLang="zh-CN" sz="1100" dirty="0">
                          <a:solidFill>
                            <a:schemeClr val="tx1"/>
                          </a:solidFill>
                        </a:rPr>
                        <a:t>20</a:t>
                      </a:r>
                      <a:endParaRPr lang="zh-CN" altLang="en-US" sz="1100" dirty="0">
                        <a:solidFill>
                          <a:schemeClr val="tx1"/>
                        </a:solidFill>
                      </a:endParaRPr>
                    </a:p>
                  </a:txBody>
                  <a:tcPr anchor="ctr"/>
                </a:tc>
                <a:tc>
                  <a:txBody>
                    <a:bodyPr/>
                    <a:lstStyle/>
                    <a:p>
                      <a:r>
                        <a:rPr lang="zh-CN" altLang="en-US" sz="1100" dirty="0">
                          <a:solidFill>
                            <a:schemeClr val="tx1"/>
                          </a:solidFill>
                        </a:rPr>
                        <a:t>车机管家冷启动时间</a:t>
                      </a: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p>
                    <a:p>
                      <a:r>
                        <a:rPr lang="en-US" altLang="zh-CN" sz="1100" dirty="0">
                          <a:solidFill>
                            <a:schemeClr val="tx1"/>
                          </a:solidFill>
                        </a:rPr>
                        <a:t>2</a:t>
                      </a:r>
                      <a:r>
                        <a:rPr lang="zh-CN" altLang="en-US" sz="1100" dirty="0">
                          <a:solidFill>
                            <a:schemeClr val="tx1"/>
                          </a:solidFill>
                        </a:rPr>
                        <a:t>、点击车机管家图标</a:t>
                      </a:r>
                    </a:p>
                    <a:p>
                      <a:r>
                        <a:rPr lang="en-US" altLang="zh-CN" sz="1100" dirty="0">
                          <a:solidFill>
                            <a:schemeClr val="tx1"/>
                          </a:solidFill>
                        </a:rPr>
                        <a:t>3</a:t>
                      </a:r>
                      <a:r>
                        <a:rPr lang="zh-CN" altLang="en-US" sz="1100" dirty="0">
                          <a:solidFill>
                            <a:schemeClr val="tx1"/>
                          </a:solidFill>
                        </a:rPr>
                        <a:t>、进入车机管家首页</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11.3</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1.44</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1.27</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3824653409"/>
                  </a:ext>
                </a:extLst>
              </a:tr>
              <a:tr h="370840">
                <a:tc>
                  <a:txBody>
                    <a:bodyPr/>
                    <a:lstStyle/>
                    <a:p>
                      <a:r>
                        <a:rPr lang="en-US" altLang="zh-CN" sz="1100" dirty="0">
                          <a:solidFill>
                            <a:schemeClr val="tx1"/>
                          </a:solidFill>
                        </a:rPr>
                        <a:t>21</a:t>
                      </a:r>
                      <a:endParaRPr lang="zh-CN" altLang="en-US" sz="1100" dirty="0">
                        <a:solidFill>
                          <a:schemeClr val="tx1"/>
                        </a:solidFill>
                      </a:endParaRPr>
                    </a:p>
                  </a:txBody>
                  <a:tcPr anchor="ctr"/>
                </a:tc>
                <a:tc>
                  <a:txBody>
                    <a:bodyPr/>
                    <a:lstStyle/>
                    <a:p>
                      <a:r>
                        <a:rPr lang="zh-CN" altLang="en-US" sz="1100" dirty="0">
                          <a:solidFill>
                            <a:schemeClr val="tx1"/>
                          </a:solidFill>
                        </a:rPr>
                        <a:t>车家互联热启动时间</a:t>
                      </a:r>
                    </a:p>
                  </a:txBody>
                  <a:tcPr anchor="ctr"/>
                </a:tc>
                <a:tc>
                  <a:txBody>
                    <a:bodyPr/>
                    <a:lstStyle/>
                    <a:p>
                      <a:r>
                        <a:rPr lang="en-US" altLang="zh-CN" sz="1100" dirty="0">
                          <a:solidFill>
                            <a:schemeClr val="tx1"/>
                          </a:solidFill>
                        </a:rPr>
                        <a:t>1</a:t>
                      </a:r>
                      <a:r>
                        <a:rPr lang="zh-CN" altLang="en-US" sz="1100" dirty="0">
                          <a:solidFill>
                            <a:schemeClr val="tx1"/>
                          </a:solidFill>
                        </a:rPr>
                        <a:t>、返回到上一页</a:t>
                      </a:r>
                    </a:p>
                    <a:p>
                      <a:r>
                        <a:rPr lang="en-US" altLang="zh-CN" sz="1100" dirty="0">
                          <a:solidFill>
                            <a:schemeClr val="tx1"/>
                          </a:solidFill>
                        </a:rPr>
                        <a:t>2</a:t>
                      </a:r>
                      <a:r>
                        <a:rPr lang="zh-CN" altLang="en-US" sz="1100" dirty="0">
                          <a:solidFill>
                            <a:schemeClr val="tx1"/>
                          </a:solidFill>
                        </a:rPr>
                        <a:t>、再次点击车家互联图标</a:t>
                      </a:r>
                    </a:p>
                    <a:p>
                      <a:r>
                        <a:rPr lang="en-US" altLang="zh-CN" sz="1100" dirty="0">
                          <a:solidFill>
                            <a:schemeClr val="tx1"/>
                          </a:solidFill>
                        </a:rPr>
                        <a:t>3</a:t>
                      </a:r>
                      <a:r>
                        <a:rPr lang="zh-CN" altLang="en-US" sz="1100" dirty="0">
                          <a:solidFill>
                            <a:schemeClr val="tx1"/>
                          </a:solidFill>
                        </a:rPr>
                        <a:t>、进入车家互联首页</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3</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0.35</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1.98</a:t>
                      </a:r>
                    </a:p>
                  </a:txBody>
                  <a:tcPr marL="6350" marR="6350" marT="6350" marB="0" anchor="ctr"/>
                </a:tc>
                <a:tc>
                  <a:txBody>
                    <a:bodyPr/>
                    <a:lstStyle/>
                    <a:p>
                      <a:pPr algn="ctr" fontAlgn="ctr"/>
                      <a:r>
                        <a:rPr lang="en-US" altLang="zh-CN" sz="1100" b="0" i="0" u="none" strike="noStrike" dirty="0">
                          <a:solidFill>
                            <a:srgbClr val="00B050"/>
                          </a:solidFill>
                          <a:effectLst/>
                          <a:latin typeface="+mn-lt"/>
                          <a:ea typeface="等线" panose="02010600030101010101" pitchFamily="2" charset="-122"/>
                        </a:rPr>
                        <a:t>82%</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612932440"/>
                  </a:ext>
                </a:extLst>
              </a:tr>
              <a:tr h="370840">
                <a:tc>
                  <a:txBody>
                    <a:bodyPr/>
                    <a:lstStyle/>
                    <a:p>
                      <a:r>
                        <a:rPr lang="en-US" altLang="zh-CN" sz="1100" dirty="0">
                          <a:solidFill>
                            <a:schemeClr val="tx1"/>
                          </a:solidFill>
                        </a:rPr>
                        <a:t>22</a:t>
                      </a:r>
                      <a:endParaRPr lang="zh-CN" altLang="en-US" sz="1100" dirty="0">
                        <a:solidFill>
                          <a:schemeClr val="tx1"/>
                        </a:solidFill>
                      </a:endParaRPr>
                    </a:p>
                  </a:txBody>
                  <a:tcPr anchor="ctr"/>
                </a:tc>
                <a:tc>
                  <a:txBody>
                    <a:bodyPr/>
                    <a:lstStyle/>
                    <a:p>
                      <a:r>
                        <a:rPr lang="zh-CN" altLang="en-US" sz="1100" dirty="0">
                          <a:solidFill>
                            <a:schemeClr val="tx1"/>
                          </a:solidFill>
                        </a:rPr>
                        <a:t>预约保养冷启动时间</a:t>
                      </a: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p>
                    <a:p>
                      <a:r>
                        <a:rPr lang="en-US" altLang="zh-CN" sz="1100" dirty="0">
                          <a:solidFill>
                            <a:schemeClr val="tx1"/>
                          </a:solidFill>
                        </a:rPr>
                        <a:t>2</a:t>
                      </a:r>
                      <a:r>
                        <a:rPr lang="zh-CN" altLang="en-US" sz="1100" dirty="0">
                          <a:solidFill>
                            <a:schemeClr val="tx1"/>
                          </a:solidFill>
                        </a:rPr>
                        <a:t>、点击预约保养图标</a:t>
                      </a:r>
                    </a:p>
                    <a:p>
                      <a:r>
                        <a:rPr lang="en-US" altLang="zh-CN" sz="1100" dirty="0">
                          <a:solidFill>
                            <a:schemeClr val="tx1"/>
                          </a:solidFill>
                        </a:rPr>
                        <a:t>3</a:t>
                      </a:r>
                      <a:r>
                        <a:rPr lang="zh-CN" altLang="en-US" sz="1100" dirty="0">
                          <a:solidFill>
                            <a:schemeClr val="tx1"/>
                          </a:solidFill>
                        </a:rPr>
                        <a:t>、进入预约保养首页</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3.5</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3.08</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3.36</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713589017"/>
                  </a:ext>
                </a:extLst>
              </a:tr>
              <a:tr h="370840">
                <a:tc>
                  <a:txBody>
                    <a:bodyPr/>
                    <a:lstStyle/>
                    <a:p>
                      <a:r>
                        <a:rPr lang="en-US" altLang="zh-CN" sz="1100" dirty="0">
                          <a:solidFill>
                            <a:schemeClr val="tx1"/>
                          </a:solidFill>
                        </a:rPr>
                        <a:t>23</a:t>
                      </a:r>
                      <a:endParaRPr lang="zh-CN" altLang="en-US" sz="1100" dirty="0">
                        <a:solidFill>
                          <a:schemeClr val="tx1"/>
                        </a:solidFill>
                      </a:endParaRPr>
                    </a:p>
                  </a:txBody>
                  <a:tcPr anchor="ctr"/>
                </a:tc>
                <a:tc>
                  <a:txBody>
                    <a:bodyPr/>
                    <a:lstStyle/>
                    <a:p>
                      <a:r>
                        <a:rPr lang="zh-CN" altLang="en-US" sz="1100" dirty="0">
                          <a:solidFill>
                            <a:schemeClr val="tx1"/>
                          </a:solidFill>
                        </a:rPr>
                        <a:t>预约保养热启动时间</a:t>
                      </a:r>
                    </a:p>
                  </a:txBody>
                  <a:tcPr anchor="ctr"/>
                </a:tc>
                <a:tc>
                  <a:txBody>
                    <a:bodyPr/>
                    <a:lstStyle/>
                    <a:p>
                      <a:r>
                        <a:rPr lang="en-US" altLang="zh-CN" sz="1100" dirty="0">
                          <a:solidFill>
                            <a:schemeClr val="tx1"/>
                          </a:solidFill>
                        </a:rPr>
                        <a:t>1</a:t>
                      </a:r>
                      <a:r>
                        <a:rPr lang="zh-CN" altLang="en-US" sz="1100" dirty="0">
                          <a:solidFill>
                            <a:schemeClr val="tx1"/>
                          </a:solidFill>
                        </a:rPr>
                        <a:t>、返回到上一页</a:t>
                      </a:r>
                    </a:p>
                    <a:p>
                      <a:r>
                        <a:rPr lang="en-US" altLang="zh-CN" sz="1100" dirty="0">
                          <a:solidFill>
                            <a:schemeClr val="tx1"/>
                          </a:solidFill>
                        </a:rPr>
                        <a:t>2</a:t>
                      </a:r>
                      <a:r>
                        <a:rPr lang="zh-CN" altLang="en-US" sz="1100" dirty="0">
                          <a:solidFill>
                            <a:schemeClr val="tx1"/>
                          </a:solidFill>
                        </a:rPr>
                        <a:t>、再次点击预约保养图标</a:t>
                      </a:r>
                    </a:p>
                    <a:p>
                      <a:r>
                        <a:rPr lang="en-US" altLang="zh-CN" sz="1100" dirty="0">
                          <a:solidFill>
                            <a:schemeClr val="tx1"/>
                          </a:solidFill>
                        </a:rPr>
                        <a:t>3</a:t>
                      </a:r>
                      <a:r>
                        <a:rPr lang="zh-CN" altLang="en-US" sz="1100" dirty="0">
                          <a:solidFill>
                            <a:schemeClr val="tx1"/>
                          </a:solidFill>
                        </a:rPr>
                        <a:t>、进入预约保养首页</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0.4</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1.15</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1.27</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1062419980"/>
                  </a:ext>
                </a:extLst>
              </a:tr>
            </a:tbl>
          </a:graphicData>
        </a:graphic>
      </p:graphicFrame>
      <p:sp>
        <p:nvSpPr>
          <p:cNvPr id="5" name="Title 4">
            <a:extLst>
              <a:ext uri="{FF2B5EF4-FFF2-40B4-BE49-F238E27FC236}">
                <a16:creationId xmlns:a16="http://schemas.microsoft.com/office/drawing/2014/main" id="{E698C1CE-D073-0C46-B2F7-7B98FC846F26}"/>
              </a:ext>
            </a:extLst>
          </p:cNvPr>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90204" pitchFamily="34" charset="0"/>
                <a:ea typeface="+mj-ea"/>
                <a:cs typeface="Arial" panose="020B060402020209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a:lstStyle>
          <a:p>
            <a:pPr eaLnBrk="1" hangingPunct="1"/>
            <a:r>
              <a:rPr lang="en-US" altLang="en-US" sz="2800" dirty="0">
                <a:solidFill>
                  <a:srgbClr val="0000CC"/>
                </a:solidFill>
              </a:rPr>
              <a:t>{</a:t>
            </a:r>
            <a:r>
              <a:rPr lang="en-US" altLang="zh-CN" sz="2800" dirty="0">
                <a:solidFill>
                  <a:srgbClr val="0000CC"/>
                </a:solidFill>
              </a:rPr>
              <a:t>483MCA_R05</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#2</a:t>
            </a:r>
            <a:endParaRPr lang="en-US" altLang="en-US" sz="2800" b="0" dirty="0">
              <a:ea typeface="SimHei" panose="02010609060101010101" pitchFamily="49" charset="-122"/>
            </a:endParaRPr>
          </a:p>
        </p:txBody>
      </p:sp>
    </p:spTree>
    <p:extLst>
      <p:ext uri="{BB962C8B-B14F-4D97-AF65-F5344CB8AC3E}">
        <p14:creationId xmlns:p14="http://schemas.microsoft.com/office/powerpoint/2010/main" val="278714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6AED20CB-5C64-B61D-EE97-0FFE53F6F1AC}"/>
              </a:ext>
            </a:extLst>
          </p:cNvPr>
          <p:cNvGraphicFramePr>
            <a:graphicFrameLocks noGrp="1"/>
          </p:cNvGraphicFramePr>
          <p:nvPr>
            <p:extLst>
              <p:ext uri="{D42A27DB-BD31-4B8C-83A1-F6EECF244321}">
                <p14:modId xmlns:p14="http://schemas.microsoft.com/office/powerpoint/2010/main" val="2254479954"/>
              </p:ext>
            </p:extLst>
          </p:nvPr>
        </p:nvGraphicFramePr>
        <p:xfrm>
          <a:off x="69850" y="579438"/>
          <a:ext cx="12052300" cy="5552440"/>
        </p:xfrm>
        <a:graphic>
          <a:graphicData uri="http://schemas.openxmlformats.org/drawingml/2006/table">
            <a:tbl>
              <a:tblPr firstRow="1" bandRow="1">
                <a:tableStyleId>{5C22544A-7EE6-4342-B048-85BDC9FD1C3A}</a:tableStyleId>
              </a:tblPr>
              <a:tblGrid>
                <a:gridCol w="578117">
                  <a:extLst>
                    <a:ext uri="{9D8B030D-6E8A-4147-A177-3AD203B41FA5}">
                      <a16:colId xmlns:a16="http://schemas.microsoft.com/office/drawing/2014/main" val="363335064"/>
                    </a:ext>
                  </a:extLst>
                </a:gridCol>
                <a:gridCol w="2788110">
                  <a:extLst>
                    <a:ext uri="{9D8B030D-6E8A-4147-A177-3AD203B41FA5}">
                      <a16:colId xmlns:a16="http://schemas.microsoft.com/office/drawing/2014/main" val="3970811658"/>
                    </a:ext>
                  </a:extLst>
                </a:gridCol>
                <a:gridCol w="3800587">
                  <a:extLst>
                    <a:ext uri="{9D8B030D-6E8A-4147-A177-3AD203B41FA5}">
                      <a16:colId xmlns:a16="http://schemas.microsoft.com/office/drawing/2014/main" val="4224166338"/>
                    </a:ext>
                  </a:extLst>
                </a:gridCol>
                <a:gridCol w="653482">
                  <a:extLst>
                    <a:ext uri="{9D8B030D-6E8A-4147-A177-3AD203B41FA5}">
                      <a16:colId xmlns:a16="http://schemas.microsoft.com/office/drawing/2014/main" val="4029265582"/>
                    </a:ext>
                  </a:extLst>
                </a:gridCol>
                <a:gridCol w="516665">
                  <a:extLst>
                    <a:ext uri="{9D8B030D-6E8A-4147-A177-3AD203B41FA5}">
                      <a16:colId xmlns:a16="http://schemas.microsoft.com/office/drawing/2014/main" val="1537433667"/>
                    </a:ext>
                  </a:extLst>
                </a:gridCol>
                <a:gridCol w="1352687">
                  <a:extLst>
                    <a:ext uri="{9D8B030D-6E8A-4147-A177-3AD203B41FA5}">
                      <a16:colId xmlns:a16="http://schemas.microsoft.com/office/drawing/2014/main" val="3426109045"/>
                    </a:ext>
                  </a:extLst>
                </a:gridCol>
                <a:gridCol w="653482">
                  <a:extLst>
                    <a:ext uri="{9D8B030D-6E8A-4147-A177-3AD203B41FA5}">
                      <a16:colId xmlns:a16="http://schemas.microsoft.com/office/drawing/2014/main" val="3543264312"/>
                    </a:ext>
                  </a:extLst>
                </a:gridCol>
                <a:gridCol w="1709170">
                  <a:extLst>
                    <a:ext uri="{9D8B030D-6E8A-4147-A177-3AD203B41FA5}">
                      <a16:colId xmlns:a16="http://schemas.microsoft.com/office/drawing/2014/main" val="2955596915"/>
                    </a:ext>
                  </a:extLst>
                </a:gridCol>
              </a:tblGrid>
              <a:tr h="370840">
                <a:tc>
                  <a:txBody>
                    <a:bodyPr/>
                    <a:lstStyle/>
                    <a:p>
                      <a:r>
                        <a:rPr lang="zh-CN" altLang="en-US" sz="1400" dirty="0">
                          <a:solidFill>
                            <a:schemeClr val="bg1"/>
                          </a:solidFill>
                        </a:rPr>
                        <a:t>序号</a:t>
                      </a:r>
                    </a:p>
                  </a:txBody>
                  <a:tcPr/>
                </a:tc>
                <a:tc>
                  <a:txBody>
                    <a:bodyPr/>
                    <a:lstStyle/>
                    <a:p>
                      <a:r>
                        <a:rPr lang="zh-CN" altLang="en-US" sz="1400" dirty="0">
                          <a:solidFill>
                            <a:schemeClr val="bg1"/>
                          </a:solidFill>
                        </a:rPr>
                        <a:t>影响因素</a:t>
                      </a:r>
                    </a:p>
                  </a:txBody>
                  <a:tcPr/>
                </a:tc>
                <a:tc>
                  <a:txBody>
                    <a:bodyPr/>
                    <a:lstStyle/>
                    <a:p>
                      <a:r>
                        <a:rPr lang="zh-CN" altLang="en-US" sz="1400" dirty="0">
                          <a:solidFill>
                            <a:schemeClr val="bg1"/>
                          </a:solidFill>
                        </a:rPr>
                        <a:t>测试步骤</a:t>
                      </a:r>
                    </a:p>
                  </a:txBody>
                  <a:tcPr/>
                </a:tc>
                <a:tc>
                  <a:txBody>
                    <a:bodyPr/>
                    <a:lstStyle/>
                    <a:p>
                      <a:pPr algn="ctr"/>
                      <a:r>
                        <a:rPr lang="en-US" altLang="zh-CN" sz="1400" dirty="0">
                          <a:solidFill>
                            <a:schemeClr val="bg1"/>
                          </a:solidFill>
                        </a:rPr>
                        <a:t>R04</a:t>
                      </a:r>
                      <a:endParaRPr lang="zh-CN" altLang="en-US" sz="1400" dirty="0">
                        <a:solidFill>
                          <a:schemeClr val="bg1"/>
                        </a:solidFill>
                      </a:endParaRPr>
                    </a:p>
                  </a:txBody>
                  <a:tcPr/>
                </a:tc>
                <a:tc>
                  <a:txBody>
                    <a:bodyPr/>
                    <a:lstStyle/>
                    <a:p>
                      <a:r>
                        <a:rPr lang="en-US" altLang="zh-CN" sz="1400" dirty="0">
                          <a:solidFill>
                            <a:schemeClr val="bg1"/>
                          </a:solidFill>
                        </a:rPr>
                        <a:t>R05</a:t>
                      </a:r>
                      <a:endParaRPr lang="zh-CN" alt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bg1"/>
                          </a:solidFill>
                        </a:rPr>
                        <a:t>R09.1(CD764)</a:t>
                      </a:r>
                      <a:endParaRPr lang="zh-CN" altLang="en-US" sz="1400" dirty="0">
                        <a:solidFill>
                          <a:schemeClr val="bg1"/>
                        </a:solidFill>
                      </a:endParaRPr>
                    </a:p>
                  </a:txBody>
                  <a:tcPr/>
                </a:tc>
                <a:tc>
                  <a:txBody>
                    <a:bodyPr/>
                    <a:lstStyle/>
                    <a:p>
                      <a:r>
                        <a:rPr lang="en-US" altLang="zh-CN" sz="1400" dirty="0">
                          <a:solidFill>
                            <a:schemeClr val="bg1"/>
                          </a:solidFill>
                        </a:rPr>
                        <a:t> </a:t>
                      </a:r>
                      <a:r>
                        <a:rPr lang="zh-CN" altLang="en-US" sz="1400" dirty="0">
                          <a:solidFill>
                            <a:schemeClr val="bg1"/>
                          </a:solidFill>
                        </a:rPr>
                        <a:t>偏差</a:t>
                      </a:r>
                    </a:p>
                  </a:txBody>
                  <a:tcPr/>
                </a:tc>
                <a:tc>
                  <a:txBody>
                    <a:bodyPr/>
                    <a:lstStyle/>
                    <a:p>
                      <a:r>
                        <a:rPr lang="en-US" altLang="zh-CN" sz="1400" dirty="0">
                          <a:solidFill>
                            <a:schemeClr val="bg1"/>
                          </a:solidFill>
                        </a:rPr>
                        <a:t>Baidu Comments</a:t>
                      </a:r>
                      <a:endParaRPr lang="zh-CN" altLang="en-US" sz="1400" dirty="0">
                        <a:solidFill>
                          <a:schemeClr val="bg1"/>
                        </a:solidFill>
                      </a:endParaRPr>
                    </a:p>
                  </a:txBody>
                  <a:tcPr/>
                </a:tc>
                <a:extLst>
                  <a:ext uri="{0D108BD9-81ED-4DB2-BD59-A6C34878D82A}">
                    <a16:rowId xmlns:a16="http://schemas.microsoft.com/office/drawing/2014/main" val="4152525502"/>
                  </a:ext>
                </a:extLst>
              </a:tr>
              <a:tr h="370840">
                <a:tc>
                  <a:txBody>
                    <a:bodyPr/>
                    <a:lstStyle/>
                    <a:p>
                      <a:r>
                        <a:rPr lang="en-US" altLang="zh-CN" sz="1100" dirty="0">
                          <a:solidFill>
                            <a:schemeClr val="tx1"/>
                          </a:solidFill>
                        </a:rPr>
                        <a:t>24</a:t>
                      </a:r>
                      <a:endParaRPr lang="zh-CN" altLang="en-US" sz="1100" dirty="0">
                        <a:solidFill>
                          <a:schemeClr val="tx1"/>
                        </a:solidFill>
                      </a:endParaRPr>
                    </a:p>
                  </a:txBody>
                  <a:tcPr anchor="ctr"/>
                </a:tc>
                <a:tc>
                  <a:txBody>
                    <a:bodyPr/>
                    <a:lstStyle/>
                    <a:p>
                      <a:r>
                        <a:rPr lang="zh-CN" altLang="en-US" sz="1100" dirty="0">
                          <a:solidFill>
                            <a:schemeClr val="tx1"/>
                          </a:solidFill>
                        </a:rPr>
                        <a:t>账号冷启动时间</a:t>
                      </a: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p>
                    <a:p>
                      <a:r>
                        <a:rPr lang="en-US" altLang="zh-CN" sz="1100" dirty="0">
                          <a:solidFill>
                            <a:schemeClr val="tx1"/>
                          </a:solidFill>
                        </a:rPr>
                        <a:t>2</a:t>
                      </a:r>
                      <a:r>
                        <a:rPr lang="zh-CN" altLang="en-US" sz="1100" dirty="0">
                          <a:solidFill>
                            <a:schemeClr val="tx1"/>
                          </a:solidFill>
                        </a:rPr>
                        <a:t>、点击个人中心图标</a:t>
                      </a:r>
                    </a:p>
                    <a:p>
                      <a:r>
                        <a:rPr lang="en-US" altLang="zh-CN" sz="1100" dirty="0">
                          <a:solidFill>
                            <a:schemeClr val="tx1"/>
                          </a:solidFill>
                        </a:rPr>
                        <a:t>3</a:t>
                      </a:r>
                      <a:r>
                        <a:rPr lang="zh-CN" altLang="en-US" sz="1100" dirty="0">
                          <a:solidFill>
                            <a:schemeClr val="tx1"/>
                          </a:solidFill>
                        </a:rPr>
                        <a:t>、进入个人中心首页</a:t>
                      </a:r>
                    </a:p>
                  </a:txBody>
                  <a:tcPr/>
                </a:tc>
                <a:tc>
                  <a:txBody>
                    <a:bodyPr/>
                    <a:lstStyle/>
                    <a:p>
                      <a:pPr algn="ctr" fontAlgn="b"/>
                      <a:r>
                        <a:rPr lang="en-US" altLang="zh-CN" sz="1100" kern="1200" dirty="0">
                          <a:solidFill>
                            <a:schemeClr val="tx1"/>
                          </a:solidFill>
                          <a:latin typeface="+mn-lt"/>
                          <a:ea typeface="+mn-ea"/>
                          <a:cs typeface="+mn-cs"/>
                        </a:rPr>
                        <a:t>1.4</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1.91</a:t>
                      </a:r>
                    </a:p>
                  </a:txBody>
                  <a:tcPr marL="6350" marR="6350" marT="6350" marB="0" anchor="ctr"/>
                </a:tc>
                <a:tc>
                  <a:txBody>
                    <a:bodyPr/>
                    <a:lstStyle/>
                    <a:p>
                      <a:pPr algn="ctr" fontAlgn="b"/>
                      <a:r>
                        <a:rPr lang="en-US" altLang="zh-CN" sz="1100" kern="1200" dirty="0">
                          <a:solidFill>
                            <a:schemeClr val="tx1"/>
                          </a:solidFill>
                          <a:latin typeface="+mn-lt"/>
                          <a:ea typeface="+mn-ea"/>
                          <a:cs typeface="+mn-cs"/>
                        </a:rPr>
                        <a:t>1.61</a:t>
                      </a:r>
                    </a:p>
                  </a:txBody>
                  <a:tcPr marL="6350" marR="6350" marT="6350" marB="0" anchor="ctr"/>
                </a:tc>
                <a:tc>
                  <a:txBody>
                    <a:bodyPr/>
                    <a:lstStyle/>
                    <a:p>
                      <a:pPr algn="ctr" fontAlgn="b"/>
                      <a:r>
                        <a:rPr lang="en-US" altLang="zh-CN" sz="1100" kern="1200" dirty="0">
                          <a:solidFill>
                            <a:schemeClr val="accent6">
                              <a:lumMod val="75000"/>
                            </a:schemeClr>
                          </a:solidFill>
                          <a:latin typeface="+mn-lt"/>
                          <a:ea typeface="+mn-ea"/>
                          <a:cs typeface="+mn-cs"/>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2771307066"/>
                  </a:ext>
                </a:extLst>
              </a:tr>
              <a:tr h="370840">
                <a:tc>
                  <a:txBody>
                    <a:bodyPr/>
                    <a:lstStyle/>
                    <a:p>
                      <a:r>
                        <a:rPr lang="en-US" altLang="zh-CN" sz="1100" dirty="0">
                          <a:solidFill>
                            <a:schemeClr val="tx1"/>
                          </a:solidFill>
                        </a:rPr>
                        <a:t>25</a:t>
                      </a:r>
                      <a:endParaRPr lang="zh-CN" altLang="en-US" sz="1100" dirty="0">
                        <a:solidFill>
                          <a:schemeClr val="tx1"/>
                        </a:solidFill>
                      </a:endParaRPr>
                    </a:p>
                  </a:txBody>
                  <a:tcPr anchor="ctr"/>
                </a:tc>
                <a:tc>
                  <a:txBody>
                    <a:bodyPr/>
                    <a:lstStyle/>
                    <a:p>
                      <a:r>
                        <a:rPr lang="zh-CN" altLang="en-US" sz="1100" dirty="0">
                          <a:solidFill>
                            <a:schemeClr val="tx1"/>
                          </a:solidFill>
                        </a:rPr>
                        <a:t>账号热启动时间</a:t>
                      </a:r>
                    </a:p>
                  </a:txBody>
                  <a:tcPr anchor="ctr"/>
                </a:tc>
                <a:tc>
                  <a:txBody>
                    <a:bodyPr/>
                    <a:lstStyle/>
                    <a:p>
                      <a:r>
                        <a:rPr lang="en-US" altLang="zh-CN" sz="1100" dirty="0">
                          <a:solidFill>
                            <a:schemeClr val="tx1"/>
                          </a:solidFill>
                        </a:rPr>
                        <a:t>1</a:t>
                      </a:r>
                      <a:r>
                        <a:rPr lang="zh-CN" altLang="en-US" sz="1100" dirty="0">
                          <a:solidFill>
                            <a:schemeClr val="tx1"/>
                          </a:solidFill>
                        </a:rPr>
                        <a:t>、返回到上一页</a:t>
                      </a:r>
                    </a:p>
                    <a:p>
                      <a:r>
                        <a:rPr lang="en-US" altLang="zh-CN" sz="1100" dirty="0">
                          <a:solidFill>
                            <a:schemeClr val="tx1"/>
                          </a:solidFill>
                        </a:rPr>
                        <a:t>2</a:t>
                      </a:r>
                      <a:r>
                        <a:rPr lang="zh-CN" altLang="en-US" sz="1100" dirty="0">
                          <a:solidFill>
                            <a:schemeClr val="tx1"/>
                          </a:solidFill>
                        </a:rPr>
                        <a:t>、再次点击个人中心图标</a:t>
                      </a:r>
                    </a:p>
                    <a:p>
                      <a:r>
                        <a:rPr lang="en-US" altLang="zh-CN" sz="1100" dirty="0">
                          <a:solidFill>
                            <a:schemeClr val="tx1"/>
                          </a:solidFill>
                        </a:rPr>
                        <a:t>3</a:t>
                      </a:r>
                      <a:r>
                        <a:rPr lang="zh-CN" altLang="en-US" sz="1100" dirty="0">
                          <a:solidFill>
                            <a:schemeClr val="tx1"/>
                          </a:solidFill>
                        </a:rPr>
                        <a:t>、进入个人中心首页</a:t>
                      </a:r>
                    </a:p>
                  </a:txBody>
                  <a:tcPr/>
                </a:tc>
                <a:tc>
                  <a:txBody>
                    <a:bodyPr/>
                    <a:lstStyle/>
                    <a:p>
                      <a:pPr algn="ctr" fontAlgn="b"/>
                      <a:r>
                        <a:rPr lang="en-US" altLang="zh-CN" sz="1100" kern="1200" dirty="0">
                          <a:solidFill>
                            <a:schemeClr val="tx1"/>
                          </a:solidFill>
                          <a:latin typeface="+mn-lt"/>
                          <a:ea typeface="+mn-ea"/>
                          <a:cs typeface="+mn-cs"/>
                        </a:rPr>
                        <a:t>1.2</a:t>
                      </a:r>
                    </a:p>
                  </a:txBody>
                  <a:tcPr marL="6350" marR="6350" marT="6350" marB="0" anchor="ctr"/>
                </a:tc>
                <a:tc>
                  <a:txBody>
                    <a:bodyPr/>
                    <a:lstStyle/>
                    <a:p>
                      <a:pPr algn="ctr" fontAlgn="b"/>
                      <a:r>
                        <a:rPr lang="en-US" altLang="zh-CN" sz="1100" kern="1200" dirty="0">
                          <a:solidFill>
                            <a:schemeClr val="tx1"/>
                          </a:solidFill>
                          <a:latin typeface="+mn-lt"/>
                          <a:ea typeface="+mn-ea"/>
                          <a:cs typeface="+mn-cs"/>
                        </a:rPr>
                        <a:t>1.37</a:t>
                      </a:r>
                    </a:p>
                  </a:txBody>
                  <a:tcPr marL="6350" marR="6350" marT="6350" marB="0" anchor="ctr"/>
                </a:tc>
                <a:tc>
                  <a:txBody>
                    <a:bodyPr/>
                    <a:lstStyle/>
                    <a:p>
                      <a:pPr algn="ctr" fontAlgn="b"/>
                      <a:r>
                        <a:rPr lang="en-US" altLang="zh-CN" sz="1100" kern="1200" dirty="0">
                          <a:solidFill>
                            <a:schemeClr val="tx1"/>
                          </a:solidFill>
                          <a:latin typeface="+mn-lt"/>
                          <a:ea typeface="+mn-ea"/>
                          <a:cs typeface="+mn-cs"/>
                        </a:rPr>
                        <a:t>1.21</a:t>
                      </a:r>
                    </a:p>
                  </a:txBody>
                  <a:tcPr marL="6350" marR="6350" marT="6350" marB="0" anchor="ctr"/>
                </a:tc>
                <a:tc>
                  <a:txBody>
                    <a:bodyPr/>
                    <a:lstStyle/>
                    <a:p>
                      <a:pPr algn="ctr" fontAlgn="b"/>
                      <a:r>
                        <a:rPr lang="en-US" altLang="zh-CN" sz="1100" kern="1200" dirty="0">
                          <a:solidFill>
                            <a:schemeClr val="tx1"/>
                          </a:solidFill>
                          <a:latin typeface="+mn-lt"/>
                          <a:ea typeface="+mn-ea"/>
                          <a:cs typeface="+mn-cs"/>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4252234020"/>
                  </a:ext>
                </a:extLst>
              </a:tr>
              <a:tr h="370840">
                <a:tc>
                  <a:txBody>
                    <a:bodyPr/>
                    <a:lstStyle/>
                    <a:p>
                      <a:r>
                        <a:rPr lang="en-US" altLang="zh-CN" sz="1100" dirty="0">
                          <a:solidFill>
                            <a:schemeClr val="tx1"/>
                          </a:solidFill>
                        </a:rPr>
                        <a:t>26</a:t>
                      </a:r>
                      <a:endParaRPr lang="zh-CN" altLang="en-US" sz="1100" dirty="0">
                        <a:solidFill>
                          <a:schemeClr val="tx1"/>
                        </a:solidFill>
                      </a:endParaRPr>
                    </a:p>
                  </a:txBody>
                  <a:tcPr anchor="ctr"/>
                </a:tc>
                <a:tc>
                  <a:txBody>
                    <a:bodyPr/>
                    <a:lstStyle/>
                    <a:p>
                      <a:r>
                        <a:rPr lang="zh-CN" altLang="en-US" sz="1100" dirty="0">
                          <a:solidFill>
                            <a:schemeClr val="tx1"/>
                          </a:solidFill>
                        </a:rPr>
                        <a:t>普通导航</a:t>
                      </a:r>
                      <a:r>
                        <a:rPr lang="en-US" altLang="zh-CN" sz="1100" dirty="0">
                          <a:solidFill>
                            <a:schemeClr val="tx1"/>
                          </a:solidFill>
                        </a:rPr>
                        <a:t>-</a:t>
                      </a:r>
                      <a:r>
                        <a:rPr lang="zh-CN" altLang="en-US" sz="1100" dirty="0">
                          <a:solidFill>
                            <a:schemeClr val="tx1"/>
                          </a:solidFill>
                        </a:rPr>
                        <a:t>全屏过渡期间冷启动时间</a:t>
                      </a: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后，无需等待，未分屏</a:t>
                      </a:r>
                    </a:p>
                    <a:p>
                      <a:r>
                        <a:rPr lang="en-US" altLang="zh-CN" sz="1100" dirty="0">
                          <a:solidFill>
                            <a:schemeClr val="tx1"/>
                          </a:solidFill>
                        </a:rPr>
                        <a:t>2</a:t>
                      </a:r>
                      <a:r>
                        <a:rPr lang="zh-CN" altLang="en-US" sz="1100" dirty="0">
                          <a:solidFill>
                            <a:schemeClr val="tx1"/>
                          </a:solidFill>
                        </a:rPr>
                        <a:t>、立即点击地图图标</a:t>
                      </a:r>
                    </a:p>
                    <a:p>
                      <a:r>
                        <a:rPr lang="en-US" altLang="zh-CN" sz="1100" dirty="0">
                          <a:solidFill>
                            <a:schemeClr val="tx1"/>
                          </a:solidFill>
                        </a:rPr>
                        <a:t>3</a:t>
                      </a:r>
                      <a:r>
                        <a:rPr lang="zh-CN" altLang="en-US" sz="1100" dirty="0">
                          <a:solidFill>
                            <a:schemeClr val="tx1"/>
                          </a:solidFill>
                        </a:rPr>
                        <a:t>、进入地图首页</a:t>
                      </a:r>
                    </a:p>
                  </a:txBody>
                  <a:tcPr/>
                </a:tc>
                <a:tc>
                  <a:txBody>
                    <a:bodyPr/>
                    <a:lstStyle/>
                    <a:p>
                      <a:pPr algn="ctr" fontAlgn="b"/>
                      <a:r>
                        <a:rPr lang="en-US" altLang="zh-CN" sz="1100" kern="1200" dirty="0">
                          <a:solidFill>
                            <a:schemeClr val="tx1"/>
                          </a:solidFill>
                          <a:latin typeface="+mn-lt"/>
                          <a:ea typeface="+mn-ea"/>
                          <a:cs typeface="+mn-cs"/>
                        </a:rPr>
                        <a:t>20</a:t>
                      </a:r>
                    </a:p>
                  </a:txBody>
                  <a:tcPr marL="6350" marR="6350" marT="6350" marB="0" anchor="ctr"/>
                </a:tc>
                <a:tc>
                  <a:txBody>
                    <a:bodyPr/>
                    <a:lstStyle/>
                    <a:p>
                      <a:pPr marL="0" algn="ctr" defTabSz="914400" rtl="0" eaLnBrk="1" fontAlgn="ctr" latinLnBrk="0" hangingPunct="1"/>
                      <a:r>
                        <a:rPr lang="en-US" altLang="zh-CN" sz="1100" b="0" i="0" u="none" strike="noStrike" kern="1200" dirty="0">
                          <a:solidFill>
                            <a:schemeClr val="tx1"/>
                          </a:solidFill>
                          <a:effectLst/>
                          <a:latin typeface="+mn-lt"/>
                          <a:ea typeface="等线" panose="02010600030101010101" pitchFamily="2" charset="-122"/>
                          <a:cs typeface="+mn-cs"/>
                        </a:rPr>
                        <a:t>21.7</a:t>
                      </a:r>
                    </a:p>
                  </a:txBody>
                  <a:tcPr marL="6350" marR="6350" marT="6350" marB="0" anchor="ctr"/>
                </a:tc>
                <a:tc>
                  <a:txBody>
                    <a:bodyPr/>
                    <a:lstStyle/>
                    <a:p>
                      <a:pPr algn="ctr" fontAlgn="b"/>
                      <a:r>
                        <a:rPr lang="en-US" altLang="zh-CN" sz="1100" kern="1200" dirty="0">
                          <a:solidFill>
                            <a:schemeClr val="tx1"/>
                          </a:solidFill>
                          <a:latin typeface="+mn-lt"/>
                          <a:ea typeface="+mn-ea"/>
                          <a:cs typeface="+mn-cs"/>
                        </a:rPr>
                        <a:t>20.01</a:t>
                      </a:r>
                    </a:p>
                  </a:txBody>
                  <a:tcPr marL="6350" marR="6350" marT="6350" marB="0" anchor="ctr"/>
                </a:tc>
                <a:tc>
                  <a:txBody>
                    <a:bodyPr/>
                    <a:lstStyle/>
                    <a:p>
                      <a:pPr algn="ctr" fontAlgn="b"/>
                      <a:r>
                        <a:rPr lang="en-US" altLang="zh-CN" sz="1100" kern="1200" dirty="0">
                          <a:solidFill>
                            <a:schemeClr val="tx1"/>
                          </a:solidFill>
                          <a:latin typeface="+mn-lt"/>
                          <a:ea typeface="+mn-ea"/>
                          <a:cs typeface="+mn-cs"/>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3604451498"/>
                  </a:ext>
                </a:extLst>
              </a:tr>
              <a:tr h="370840">
                <a:tc>
                  <a:txBody>
                    <a:bodyPr/>
                    <a:lstStyle/>
                    <a:p>
                      <a:r>
                        <a:rPr lang="en-US" altLang="zh-CN" sz="1100" dirty="0">
                          <a:solidFill>
                            <a:schemeClr val="tx1"/>
                          </a:solidFill>
                        </a:rPr>
                        <a:t>27</a:t>
                      </a:r>
                      <a:endParaRPr lang="zh-CN" altLang="en-US" sz="1100" dirty="0">
                        <a:solidFill>
                          <a:schemeClr val="tx1"/>
                        </a:solidFill>
                      </a:endParaRPr>
                    </a:p>
                  </a:txBody>
                  <a:tcPr anchor="ctr"/>
                </a:tc>
                <a:tc>
                  <a:txBody>
                    <a:bodyPr/>
                    <a:lstStyle/>
                    <a:p>
                      <a:r>
                        <a:rPr lang="zh-CN" altLang="en-US" sz="1100" dirty="0">
                          <a:solidFill>
                            <a:schemeClr val="tx1"/>
                          </a:solidFill>
                        </a:rPr>
                        <a:t>输入法冷启动时间</a:t>
                      </a: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p>
                    <a:p>
                      <a:r>
                        <a:rPr lang="en-US" altLang="zh-CN" sz="1100" dirty="0">
                          <a:solidFill>
                            <a:schemeClr val="tx1"/>
                          </a:solidFill>
                        </a:rPr>
                        <a:t>2</a:t>
                      </a:r>
                      <a:r>
                        <a:rPr lang="zh-CN" altLang="en-US" sz="1100" dirty="0">
                          <a:solidFill>
                            <a:schemeClr val="tx1"/>
                          </a:solidFill>
                        </a:rPr>
                        <a:t>、点击搜索图标</a:t>
                      </a:r>
                    </a:p>
                    <a:p>
                      <a:r>
                        <a:rPr lang="en-US" altLang="zh-CN" sz="1100" dirty="0">
                          <a:solidFill>
                            <a:schemeClr val="tx1"/>
                          </a:solidFill>
                        </a:rPr>
                        <a:t>3</a:t>
                      </a:r>
                      <a:r>
                        <a:rPr lang="zh-CN" altLang="en-US" sz="1100" dirty="0">
                          <a:solidFill>
                            <a:schemeClr val="tx1"/>
                          </a:solidFill>
                        </a:rPr>
                        <a:t>、进入个性化档案首页</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1.2</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2.67</a:t>
                      </a:r>
                    </a:p>
                  </a:txBody>
                  <a:tcPr marL="6350" marR="6350" marT="6350" marB="0" anchor="ctr"/>
                </a:tc>
                <a:tc>
                  <a:txBody>
                    <a:bodyPr/>
                    <a:lstStyle/>
                    <a:p>
                      <a:pPr algn="ctr" fontAlgn="b"/>
                      <a:r>
                        <a:rPr lang="en-US" altLang="zh-CN" sz="1100" kern="1200" dirty="0">
                          <a:solidFill>
                            <a:schemeClr val="tx1"/>
                          </a:solidFill>
                          <a:latin typeface="+mn-lt"/>
                          <a:ea typeface="+mn-ea"/>
                          <a:cs typeface="+mn-cs"/>
                        </a:rPr>
                        <a:t>3.12</a:t>
                      </a:r>
                    </a:p>
                  </a:txBody>
                  <a:tcPr marL="6350" marR="6350" marT="6350" marB="0" anchor="ctr"/>
                </a:tc>
                <a:tc>
                  <a:txBody>
                    <a:bodyPr/>
                    <a:lstStyle/>
                    <a:p>
                      <a:pPr algn="ctr" fontAlgn="b"/>
                      <a:r>
                        <a:rPr lang="en-US" altLang="zh-CN" sz="1100" kern="1200" dirty="0">
                          <a:solidFill>
                            <a:srgbClr val="00B050"/>
                          </a:solidFill>
                          <a:latin typeface="+mn-lt"/>
                          <a:ea typeface="+mn-ea"/>
                          <a:cs typeface="+mn-cs"/>
                        </a:rPr>
                        <a:t>14%</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4205117916"/>
                  </a:ext>
                </a:extLst>
              </a:tr>
              <a:tr h="340042">
                <a:tc>
                  <a:txBody>
                    <a:bodyPr/>
                    <a:lstStyle/>
                    <a:p>
                      <a:r>
                        <a:rPr lang="en-US" altLang="zh-CN" sz="1100" dirty="0">
                          <a:solidFill>
                            <a:schemeClr val="tx1"/>
                          </a:solidFill>
                        </a:rPr>
                        <a:t>28</a:t>
                      </a:r>
                      <a:endParaRPr lang="zh-CN" altLang="en-US" sz="1100" dirty="0">
                        <a:solidFill>
                          <a:schemeClr val="tx1"/>
                        </a:solidFill>
                      </a:endParaRPr>
                    </a:p>
                  </a:txBody>
                  <a:tcPr anchor="ctr"/>
                </a:tc>
                <a:tc>
                  <a:txBody>
                    <a:bodyPr/>
                    <a:lstStyle/>
                    <a:p>
                      <a:r>
                        <a:rPr lang="zh-CN" altLang="en-US" sz="1100" dirty="0">
                          <a:solidFill>
                            <a:schemeClr val="tx1"/>
                          </a:solidFill>
                        </a:rPr>
                        <a:t>输入法热启动时间</a:t>
                      </a: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p>
                    <a:p>
                      <a:r>
                        <a:rPr lang="en-US" altLang="zh-CN" sz="1100" dirty="0">
                          <a:solidFill>
                            <a:schemeClr val="tx1"/>
                          </a:solidFill>
                        </a:rPr>
                        <a:t>2</a:t>
                      </a:r>
                      <a:r>
                        <a:rPr lang="zh-CN" altLang="en-US" sz="1100" dirty="0">
                          <a:solidFill>
                            <a:schemeClr val="tx1"/>
                          </a:solidFill>
                        </a:rPr>
                        <a:t>、点击电影票图标</a:t>
                      </a:r>
                    </a:p>
                    <a:p>
                      <a:r>
                        <a:rPr lang="en-US" altLang="zh-CN" sz="1100" dirty="0">
                          <a:solidFill>
                            <a:schemeClr val="tx1"/>
                          </a:solidFill>
                        </a:rPr>
                        <a:t>3</a:t>
                      </a:r>
                      <a:r>
                        <a:rPr lang="zh-CN" altLang="en-US" sz="1100" dirty="0">
                          <a:solidFill>
                            <a:schemeClr val="tx1"/>
                          </a:solidFill>
                        </a:rPr>
                        <a:t>、进入电影票场首页</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0.5</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0.98</a:t>
                      </a:r>
                    </a:p>
                  </a:txBody>
                  <a:tcPr marL="6350" marR="6350" marT="6350" marB="0" anchor="ctr"/>
                </a:tc>
                <a:tc>
                  <a:txBody>
                    <a:bodyPr/>
                    <a:lstStyle/>
                    <a:p>
                      <a:pPr algn="ctr" fontAlgn="b"/>
                      <a:r>
                        <a:rPr lang="en-US" altLang="zh-CN" sz="1100" kern="1200" dirty="0">
                          <a:solidFill>
                            <a:schemeClr val="tx1"/>
                          </a:solidFill>
                          <a:latin typeface="+mn-lt"/>
                          <a:ea typeface="+mn-ea"/>
                          <a:cs typeface="+mn-cs"/>
                        </a:rPr>
                        <a:t>1</a:t>
                      </a:r>
                    </a:p>
                  </a:txBody>
                  <a:tcPr marL="6350" marR="6350" marT="6350" marB="0" anchor="ctr"/>
                </a:tc>
                <a:tc>
                  <a:txBody>
                    <a:bodyPr/>
                    <a:lstStyle/>
                    <a:p>
                      <a:pPr algn="ctr" fontAlgn="b"/>
                      <a:r>
                        <a:rPr lang="en-US" altLang="zh-CN" sz="1100" kern="1200" dirty="0">
                          <a:solidFill>
                            <a:schemeClr val="tx1"/>
                          </a:solidFill>
                          <a:latin typeface="+mn-lt"/>
                          <a:ea typeface="+mn-ea"/>
                          <a:cs typeface="+mn-cs"/>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2802384334"/>
                  </a:ext>
                </a:extLst>
              </a:tr>
              <a:tr h="370840">
                <a:tc>
                  <a:txBody>
                    <a:bodyPr/>
                    <a:lstStyle/>
                    <a:p>
                      <a:r>
                        <a:rPr lang="en-US" altLang="zh-CN" sz="1100" dirty="0">
                          <a:solidFill>
                            <a:schemeClr val="tx1"/>
                          </a:solidFill>
                        </a:rPr>
                        <a:t>29</a:t>
                      </a:r>
                      <a:endParaRPr lang="zh-CN" altLang="en-US" sz="1100" dirty="0">
                        <a:solidFill>
                          <a:schemeClr val="tx1"/>
                        </a:solidFill>
                      </a:endParaRPr>
                    </a:p>
                  </a:txBody>
                  <a:tcPr anchor="ctr"/>
                </a:tc>
                <a:tc>
                  <a:txBody>
                    <a:bodyPr/>
                    <a:lstStyle/>
                    <a:p>
                      <a:r>
                        <a:rPr lang="zh-CN" altLang="en-US" sz="1100" dirty="0">
                          <a:solidFill>
                            <a:schemeClr val="tx1"/>
                          </a:solidFill>
                        </a:rPr>
                        <a:t>电影票冷启动时间</a:t>
                      </a:r>
                    </a:p>
                  </a:txBody>
                  <a:tcPr anchor="ctr"/>
                </a:tc>
                <a:tc>
                  <a:txBody>
                    <a:bodyPr/>
                    <a:lstStyle/>
                    <a:p>
                      <a:r>
                        <a:rPr lang="zh-CN" altLang="en-US" sz="1100" dirty="0">
                          <a:solidFill>
                            <a:schemeClr val="tx1"/>
                          </a:solidFill>
                        </a:rPr>
                        <a:t>系统稳定以后打开导航，输入目的地，完成路径规划后，再回到首页，再次打开导航应用</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5.1</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4.6</a:t>
                      </a:r>
                    </a:p>
                  </a:txBody>
                  <a:tcPr marL="6350" marR="6350" marT="6350" marB="0" anchor="ctr"/>
                </a:tc>
                <a:tc>
                  <a:txBody>
                    <a:bodyPr/>
                    <a:lstStyle/>
                    <a:p>
                      <a:pPr algn="ctr" fontAlgn="b"/>
                      <a:r>
                        <a:rPr lang="en-US" altLang="zh-CN" sz="1100" kern="1200" dirty="0">
                          <a:solidFill>
                            <a:schemeClr val="tx1"/>
                          </a:solidFill>
                          <a:latin typeface="+mn-lt"/>
                          <a:ea typeface="+mn-ea"/>
                          <a:cs typeface="+mn-cs"/>
                        </a:rPr>
                        <a:t>4.4</a:t>
                      </a:r>
                    </a:p>
                  </a:txBody>
                  <a:tcPr marL="6350" marR="6350" marT="6350" marB="0" anchor="ctr"/>
                </a:tc>
                <a:tc>
                  <a:txBody>
                    <a:bodyPr/>
                    <a:lstStyle/>
                    <a:p>
                      <a:pPr algn="ctr" fontAlgn="b"/>
                      <a:r>
                        <a:rPr lang="en-US" altLang="zh-CN" sz="1100" kern="1200" dirty="0">
                          <a:solidFill>
                            <a:schemeClr val="tx1"/>
                          </a:solidFill>
                          <a:latin typeface="+mn-lt"/>
                          <a:ea typeface="+mn-ea"/>
                          <a:cs typeface="+mn-cs"/>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2253429665"/>
                  </a:ext>
                </a:extLst>
              </a:tr>
              <a:tr h="370840">
                <a:tc>
                  <a:txBody>
                    <a:bodyPr/>
                    <a:lstStyle/>
                    <a:p>
                      <a:r>
                        <a:rPr lang="en-US" altLang="zh-CN" sz="1100" dirty="0">
                          <a:solidFill>
                            <a:schemeClr val="tx1"/>
                          </a:solidFill>
                        </a:rPr>
                        <a:t>30</a:t>
                      </a:r>
                      <a:endParaRPr lang="zh-CN" altLang="en-US" sz="1100" dirty="0">
                        <a:solidFill>
                          <a:schemeClr val="tx1"/>
                        </a:solidFill>
                      </a:endParaRPr>
                    </a:p>
                  </a:txBody>
                  <a:tcPr anchor="ctr"/>
                </a:tc>
                <a:tc>
                  <a:txBody>
                    <a:bodyPr/>
                    <a:lstStyle/>
                    <a:p>
                      <a:r>
                        <a:rPr lang="zh-CN" altLang="en-US" sz="1100" dirty="0">
                          <a:solidFill>
                            <a:schemeClr val="tx1"/>
                          </a:solidFill>
                        </a:rPr>
                        <a:t>电影票热启动时间</a:t>
                      </a:r>
                    </a:p>
                  </a:txBody>
                  <a:tcPr anchor="ctr"/>
                </a:tc>
                <a:tc>
                  <a:txBody>
                    <a:bodyPr/>
                    <a:lstStyle/>
                    <a:p>
                      <a:r>
                        <a:rPr lang="en-US" altLang="zh-CN" sz="1100" dirty="0">
                          <a:solidFill>
                            <a:schemeClr val="tx1"/>
                          </a:solidFill>
                        </a:rPr>
                        <a:t>1</a:t>
                      </a:r>
                      <a:r>
                        <a:rPr lang="zh-CN" altLang="en-US" sz="1100" dirty="0">
                          <a:solidFill>
                            <a:schemeClr val="tx1"/>
                          </a:solidFill>
                        </a:rPr>
                        <a:t>、返回到上一页</a:t>
                      </a:r>
                    </a:p>
                    <a:p>
                      <a:r>
                        <a:rPr lang="en-US" altLang="zh-CN" sz="1100" dirty="0">
                          <a:solidFill>
                            <a:schemeClr val="tx1"/>
                          </a:solidFill>
                        </a:rPr>
                        <a:t>2</a:t>
                      </a:r>
                      <a:r>
                        <a:rPr lang="zh-CN" altLang="en-US" sz="1100" dirty="0">
                          <a:solidFill>
                            <a:schemeClr val="tx1"/>
                          </a:solidFill>
                        </a:rPr>
                        <a:t>、再次点击电影票图标</a:t>
                      </a:r>
                    </a:p>
                    <a:p>
                      <a:r>
                        <a:rPr lang="en-US" altLang="zh-CN" sz="1100" dirty="0">
                          <a:solidFill>
                            <a:schemeClr val="tx1"/>
                          </a:solidFill>
                        </a:rPr>
                        <a:t>3</a:t>
                      </a:r>
                      <a:r>
                        <a:rPr lang="zh-CN" altLang="en-US" sz="1100" dirty="0">
                          <a:solidFill>
                            <a:schemeClr val="tx1"/>
                          </a:solidFill>
                        </a:rPr>
                        <a:t>、进入电影票首页</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0.3</a:t>
                      </a:r>
                    </a:p>
                  </a:txBody>
                  <a:tcPr marL="6350" marR="6350" marT="6350" marB="0" anchor="ctr"/>
                </a:tc>
                <a:tc>
                  <a:txBody>
                    <a:bodyPr/>
                    <a:lstStyle/>
                    <a:p>
                      <a:pPr marL="0" algn="ctr" defTabSz="914400" rtl="0" eaLnBrk="1" fontAlgn="b" latinLnBrk="0" hangingPunct="1"/>
                      <a:r>
                        <a:rPr lang="en-US" altLang="zh-CN" sz="1100" kern="1200" dirty="0">
                          <a:solidFill>
                            <a:schemeClr val="tx1"/>
                          </a:solidFill>
                          <a:latin typeface="+mn-lt"/>
                          <a:ea typeface="+mn-ea"/>
                          <a:cs typeface="+mn-cs"/>
                        </a:rPr>
                        <a:t>0.39</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kern="1200" dirty="0">
                          <a:solidFill>
                            <a:schemeClr val="tx1"/>
                          </a:solidFill>
                          <a:latin typeface="+mn-lt"/>
                          <a:ea typeface="+mn-ea"/>
                          <a:cs typeface="+mn-cs"/>
                        </a:rPr>
                        <a:t>0.23</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kern="1200" dirty="0">
                          <a:solidFill>
                            <a:schemeClr val="tx1"/>
                          </a:solidFill>
                          <a:latin typeface="+mn-lt"/>
                          <a:ea typeface="+mn-ea"/>
                          <a:cs typeface="+mn-cs"/>
                        </a:rPr>
                        <a:t>-</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kern="1200" dirty="0">
                        <a:solidFill>
                          <a:schemeClr val="tx1"/>
                        </a:solidFill>
                        <a:latin typeface="+mn-lt"/>
                        <a:ea typeface="+mn-ea"/>
                        <a:cs typeface="+mn-cs"/>
                      </a:endParaRPr>
                    </a:p>
                  </a:txBody>
                  <a:tcPr anchor="ctr"/>
                </a:tc>
                <a:extLst>
                  <a:ext uri="{0D108BD9-81ED-4DB2-BD59-A6C34878D82A}">
                    <a16:rowId xmlns:a16="http://schemas.microsoft.com/office/drawing/2014/main" val="3558529569"/>
                  </a:ext>
                </a:extLst>
              </a:tr>
              <a:tr h="370840">
                <a:tc>
                  <a:txBody>
                    <a:bodyPr/>
                    <a:lstStyle/>
                    <a:p>
                      <a:r>
                        <a:rPr lang="en-US" altLang="zh-CN" sz="1100" dirty="0">
                          <a:solidFill>
                            <a:schemeClr val="tx1"/>
                          </a:solidFill>
                        </a:rPr>
                        <a:t>31</a:t>
                      </a:r>
                      <a:endParaRPr lang="zh-CN" altLang="en-US" sz="1100" dirty="0">
                        <a:solidFill>
                          <a:schemeClr val="tx1"/>
                        </a:solidFill>
                      </a:endParaRPr>
                    </a:p>
                  </a:txBody>
                  <a:tcPr anchor="ctr"/>
                </a:tc>
                <a:tc>
                  <a:txBody>
                    <a:bodyPr/>
                    <a:lstStyle/>
                    <a:p>
                      <a:r>
                        <a:rPr lang="zh-CN" altLang="en-US" sz="1100" dirty="0">
                          <a:solidFill>
                            <a:schemeClr val="tx1"/>
                          </a:solidFill>
                        </a:rPr>
                        <a:t>智慧停车场冷启动时间</a:t>
                      </a:r>
                    </a:p>
                  </a:txBody>
                  <a:tcPr anchor="ctr"/>
                </a:tc>
                <a:tc>
                  <a:txBody>
                    <a:bodyPr/>
                    <a:lstStyle/>
                    <a:p>
                      <a:r>
                        <a:rPr lang="en-US" altLang="zh-CN" sz="1100" dirty="0">
                          <a:solidFill>
                            <a:schemeClr val="tx1"/>
                          </a:solidFill>
                        </a:rPr>
                        <a:t>1</a:t>
                      </a:r>
                      <a:r>
                        <a:rPr lang="zh-CN" altLang="en-US" sz="1100" dirty="0">
                          <a:solidFill>
                            <a:schemeClr val="tx1"/>
                          </a:solidFill>
                        </a:rPr>
                        <a:t>、系统启动，进入</a:t>
                      </a:r>
                      <a:r>
                        <a:rPr lang="en-US" altLang="zh-CN" sz="1100" dirty="0">
                          <a:solidFill>
                            <a:schemeClr val="tx1"/>
                          </a:solidFill>
                        </a:rPr>
                        <a:t>launcher</a:t>
                      </a:r>
                      <a:r>
                        <a:rPr lang="zh-CN" altLang="en-US" sz="1100" dirty="0">
                          <a:solidFill>
                            <a:schemeClr val="tx1"/>
                          </a:solidFill>
                        </a:rPr>
                        <a:t>后，等待</a:t>
                      </a:r>
                      <a:r>
                        <a:rPr lang="en-US" altLang="zh-CN" sz="1100" dirty="0">
                          <a:solidFill>
                            <a:schemeClr val="tx1"/>
                          </a:solidFill>
                        </a:rPr>
                        <a:t>3min</a:t>
                      </a:r>
                    </a:p>
                    <a:p>
                      <a:r>
                        <a:rPr lang="en-US" altLang="zh-CN" sz="1100" dirty="0">
                          <a:solidFill>
                            <a:schemeClr val="tx1"/>
                          </a:solidFill>
                        </a:rPr>
                        <a:t>2</a:t>
                      </a:r>
                      <a:r>
                        <a:rPr lang="zh-CN" altLang="en-US" sz="1100" dirty="0">
                          <a:solidFill>
                            <a:schemeClr val="tx1"/>
                          </a:solidFill>
                        </a:rPr>
                        <a:t>、点击智慧停车场图标</a:t>
                      </a:r>
                    </a:p>
                    <a:p>
                      <a:r>
                        <a:rPr lang="en-US" altLang="zh-CN" sz="1100" dirty="0">
                          <a:solidFill>
                            <a:schemeClr val="tx1"/>
                          </a:solidFill>
                        </a:rPr>
                        <a:t>3</a:t>
                      </a:r>
                      <a:r>
                        <a:rPr lang="zh-CN" altLang="en-US" sz="1100" dirty="0">
                          <a:solidFill>
                            <a:schemeClr val="tx1"/>
                          </a:solidFill>
                        </a:rPr>
                        <a:t>、进入智慧停车场首页</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7.7</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6.17</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kern="1200" dirty="0">
                          <a:solidFill>
                            <a:schemeClr val="tx1"/>
                          </a:solidFill>
                          <a:latin typeface="+mn-lt"/>
                          <a:ea typeface="+mn-ea"/>
                          <a:cs typeface="+mn-cs"/>
                        </a:rPr>
                        <a:t>5.1</a:t>
                      </a:r>
                    </a:p>
                  </a:txBody>
                  <a:tcPr marL="6350" marR="6350" marT="635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100" kern="1200" dirty="0">
                          <a:solidFill>
                            <a:schemeClr val="accent6">
                              <a:lumMod val="75000"/>
                            </a:schemeClr>
                          </a:solidFill>
                          <a:latin typeface="+mn-lt"/>
                          <a:ea typeface="+mn-ea"/>
                          <a:cs typeface="+mn-cs"/>
                        </a:rPr>
                        <a:t>19.8%</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kern="1200" dirty="0">
                          <a:solidFill>
                            <a:schemeClr val="tx1"/>
                          </a:solidFill>
                          <a:latin typeface="+mn-lt"/>
                          <a:ea typeface="+mn-ea"/>
                          <a:cs typeface="+mn-cs"/>
                        </a:rPr>
                        <a:t>R06</a:t>
                      </a:r>
                      <a:r>
                        <a:rPr lang="zh-CN" altLang="en-US" sz="1100" kern="1200" dirty="0">
                          <a:solidFill>
                            <a:schemeClr val="tx1"/>
                          </a:solidFill>
                          <a:latin typeface="+mn-lt"/>
                          <a:ea typeface="+mn-ea"/>
                          <a:cs typeface="+mn-cs"/>
                        </a:rPr>
                        <a:t>计划解决</a:t>
                      </a:r>
                    </a:p>
                  </a:txBody>
                  <a:tcPr anchor="ctr"/>
                </a:tc>
                <a:extLst>
                  <a:ext uri="{0D108BD9-81ED-4DB2-BD59-A6C34878D82A}">
                    <a16:rowId xmlns:a16="http://schemas.microsoft.com/office/drawing/2014/main" val="3721976955"/>
                  </a:ext>
                </a:extLst>
              </a:tr>
              <a:tr h="370840">
                <a:tc>
                  <a:txBody>
                    <a:bodyPr/>
                    <a:lstStyle/>
                    <a:p>
                      <a:r>
                        <a:rPr lang="en-US" altLang="zh-CN" sz="1100" dirty="0">
                          <a:solidFill>
                            <a:schemeClr val="tx1"/>
                          </a:solidFill>
                        </a:rPr>
                        <a:t>32</a:t>
                      </a:r>
                      <a:endParaRPr lang="zh-CN" altLang="en-US" sz="1100" dirty="0">
                        <a:solidFill>
                          <a:schemeClr val="tx1"/>
                        </a:solidFill>
                      </a:endParaRPr>
                    </a:p>
                  </a:txBody>
                  <a:tcPr anchor="ctr"/>
                </a:tc>
                <a:tc>
                  <a:txBody>
                    <a:bodyPr/>
                    <a:lstStyle/>
                    <a:p>
                      <a:r>
                        <a:rPr lang="zh-CN" altLang="en-US" sz="1100" dirty="0">
                          <a:solidFill>
                            <a:schemeClr val="tx1"/>
                          </a:solidFill>
                        </a:rPr>
                        <a:t>智慧停车场热启动时间</a:t>
                      </a:r>
                    </a:p>
                  </a:txBody>
                  <a:tcPr anchor="ctr"/>
                </a:tc>
                <a:tc>
                  <a:txBody>
                    <a:bodyPr/>
                    <a:lstStyle/>
                    <a:p>
                      <a:r>
                        <a:rPr lang="en-US" altLang="zh-CN" sz="1100" dirty="0">
                          <a:solidFill>
                            <a:schemeClr val="tx1"/>
                          </a:solidFill>
                        </a:rPr>
                        <a:t>1</a:t>
                      </a:r>
                      <a:r>
                        <a:rPr lang="zh-CN" altLang="en-US" sz="1100" dirty="0">
                          <a:solidFill>
                            <a:schemeClr val="tx1"/>
                          </a:solidFill>
                        </a:rPr>
                        <a:t>、返回到上一页</a:t>
                      </a:r>
                    </a:p>
                    <a:p>
                      <a:r>
                        <a:rPr lang="en-US" altLang="zh-CN" sz="1100" dirty="0">
                          <a:solidFill>
                            <a:schemeClr val="tx1"/>
                          </a:solidFill>
                        </a:rPr>
                        <a:t>2</a:t>
                      </a:r>
                      <a:r>
                        <a:rPr lang="zh-CN" altLang="en-US" sz="1100" dirty="0">
                          <a:solidFill>
                            <a:schemeClr val="tx1"/>
                          </a:solidFill>
                        </a:rPr>
                        <a:t>、再次点击智慧停车场图标</a:t>
                      </a:r>
                    </a:p>
                    <a:p>
                      <a:r>
                        <a:rPr lang="en-US" altLang="zh-CN" sz="1100" dirty="0">
                          <a:solidFill>
                            <a:schemeClr val="tx1"/>
                          </a:solidFill>
                        </a:rPr>
                        <a:t>3</a:t>
                      </a:r>
                      <a:r>
                        <a:rPr lang="zh-CN" altLang="en-US" sz="1100" dirty="0">
                          <a:solidFill>
                            <a:schemeClr val="tx1"/>
                          </a:solidFill>
                        </a:rPr>
                        <a:t>、进入智慧停车场首页</a:t>
                      </a:r>
                    </a:p>
                  </a:txBody>
                  <a:tcP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0.6</a:t>
                      </a:r>
                    </a:p>
                  </a:txBody>
                  <a:tcPr marL="6350" marR="6350" marT="6350" marB="0" anchor="ctr"/>
                </a:tc>
                <a:tc>
                  <a:txBody>
                    <a:bodyPr/>
                    <a:lstStyle/>
                    <a:p>
                      <a:pPr algn="ctr" fontAlgn="ctr"/>
                      <a:r>
                        <a:rPr lang="en-US" altLang="zh-CN" sz="1100" b="0" i="0" u="none" strike="noStrike" dirty="0">
                          <a:solidFill>
                            <a:schemeClr val="tx1"/>
                          </a:solidFill>
                          <a:effectLst/>
                          <a:latin typeface="+mn-lt"/>
                          <a:ea typeface="等线" panose="02010600030101010101" pitchFamily="2" charset="-122"/>
                        </a:rPr>
                        <a:t>2.56</a:t>
                      </a:r>
                    </a:p>
                  </a:txBody>
                  <a:tcPr marL="6350" marR="6350" marT="6350" marB="0" anchor="ctr"/>
                </a:tc>
                <a:tc>
                  <a:txBody>
                    <a:bodyPr/>
                    <a:lstStyle/>
                    <a:p>
                      <a:pPr algn="ctr" fontAlgn="b"/>
                      <a:r>
                        <a:rPr lang="en-US" altLang="zh-CN" sz="1100" kern="1200" dirty="0">
                          <a:solidFill>
                            <a:schemeClr val="tx1"/>
                          </a:solidFill>
                          <a:latin typeface="+mn-lt"/>
                          <a:ea typeface="+mn-ea"/>
                          <a:cs typeface="+mn-cs"/>
                        </a:rPr>
                        <a:t>0.39</a:t>
                      </a:r>
                    </a:p>
                  </a:txBody>
                  <a:tcPr marL="6350" marR="6350" marT="6350" marB="0" anchor="ctr"/>
                </a:tc>
                <a:tc>
                  <a:txBody>
                    <a:bodyPr/>
                    <a:lstStyle/>
                    <a:p>
                      <a:pPr algn="ctr" fontAlgn="b"/>
                      <a:r>
                        <a:rPr lang="en-US" altLang="zh-CN" sz="1100" kern="1200" dirty="0">
                          <a:solidFill>
                            <a:schemeClr val="accent6">
                              <a:lumMod val="75000"/>
                            </a:schemeClr>
                          </a:solidFill>
                          <a:latin typeface="+mn-lt"/>
                          <a:ea typeface="+mn-ea"/>
                          <a:cs typeface="+mn-cs"/>
                        </a:rPr>
                        <a:t>45%</a:t>
                      </a:r>
                    </a:p>
                  </a:txBody>
                  <a:tcPr marL="6350" marR="6350" marT="635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kern="1200" dirty="0">
                          <a:solidFill>
                            <a:schemeClr val="tx1"/>
                          </a:solidFill>
                          <a:latin typeface="+mn-lt"/>
                          <a:ea typeface="+mn-ea"/>
                          <a:cs typeface="+mn-cs"/>
                        </a:rPr>
                        <a:t>R06</a:t>
                      </a:r>
                      <a:r>
                        <a:rPr lang="zh-CN" altLang="en-US" sz="1100" kern="1200" dirty="0">
                          <a:solidFill>
                            <a:schemeClr val="tx1"/>
                          </a:solidFill>
                          <a:latin typeface="+mn-lt"/>
                          <a:ea typeface="+mn-ea"/>
                          <a:cs typeface="+mn-cs"/>
                        </a:rPr>
                        <a:t>计划解决</a:t>
                      </a:r>
                    </a:p>
                  </a:txBody>
                  <a:tcPr anchor="ctr"/>
                </a:tc>
                <a:extLst>
                  <a:ext uri="{0D108BD9-81ED-4DB2-BD59-A6C34878D82A}">
                    <a16:rowId xmlns:a16="http://schemas.microsoft.com/office/drawing/2014/main" val="1456947286"/>
                  </a:ext>
                </a:extLst>
              </a:tr>
            </a:tbl>
          </a:graphicData>
        </a:graphic>
      </p:graphicFrame>
      <p:sp>
        <p:nvSpPr>
          <p:cNvPr id="6" name="Title 4">
            <a:extLst>
              <a:ext uri="{FF2B5EF4-FFF2-40B4-BE49-F238E27FC236}">
                <a16:creationId xmlns:a16="http://schemas.microsoft.com/office/drawing/2014/main" id="{BD85635B-FA5D-C851-B2BF-C6D651161898}"/>
              </a:ext>
            </a:extLst>
          </p:cNvPr>
          <p:cNvSpPr txBox="1">
            <a:spLocks noChangeArrowheads="1"/>
          </p:cNvSpPr>
          <p:nvPr/>
        </p:nvSpPr>
        <p:spPr bwMode="auto">
          <a:xfrm>
            <a:off x="276597" y="0"/>
            <a:ext cx="10836275"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algn="l" rtl="0" eaLnBrk="0" fontAlgn="base" hangingPunct="0">
              <a:lnSpc>
                <a:spcPct val="90000"/>
              </a:lnSpc>
              <a:spcBef>
                <a:spcPct val="0"/>
              </a:spcBef>
              <a:spcAft>
                <a:spcPct val="0"/>
              </a:spcAft>
              <a:defRPr sz="3000" b="1" i="0" kern="1200" cap="none" baseline="0">
                <a:solidFill>
                  <a:schemeClr val="tx1"/>
                </a:solidFill>
                <a:latin typeface="Arial" panose="020B0604020202090204" pitchFamily="34" charset="0"/>
                <a:ea typeface="+mj-ea"/>
                <a:cs typeface="Arial" panose="020B060402020209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a:lstStyle>
          <a:p>
            <a:pPr eaLnBrk="1" hangingPunct="1"/>
            <a:r>
              <a:rPr lang="en-US" altLang="en-US" sz="2800" dirty="0">
                <a:solidFill>
                  <a:srgbClr val="0000CC"/>
                </a:solidFill>
              </a:rPr>
              <a:t>{</a:t>
            </a:r>
            <a:r>
              <a:rPr lang="en-US" altLang="zh-CN" sz="2800" dirty="0">
                <a:solidFill>
                  <a:srgbClr val="0000CC"/>
                </a:solidFill>
              </a:rPr>
              <a:t>483MCA_R05</a:t>
            </a:r>
            <a:r>
              <a:rPr lang="en-US" altLang="en-US" sz="2800" dirty="0">
                <a:solidFill>
                  <a:srgbClr val="0000CC"/>
                </a:solidFill>
              </a:rPr>
              <a:t>} </a:t>
            </a:r>
            <a:r>
              <a:rPr lang="zh-CN" altLang="en-US" sz="2800" dirty="0">
                <a:solidFill>
                  <a:srgbClr val="0000CC"/>
                </a:solidFill>
              </a:rPr>
              <a:t>性能对比测试结果</a:t>
            </a:r>
            <a:r>
              <a:rPr lang="en-US" altLang="zh-CN" sz="2800" dirty="0">
                <a:solidFill>
                  <a:srgbClr val="0000CC"/>
                </a:solidFill>
              </a:rPr>
              <a:t>#3</a:t>
            </a:r>
            <a:endParaRPr lang="en-US" altLang="en-US" sz="2800" b="0" dirty="0">
              <a:ea typeface="SimHei" panose="02010609060101010101" pitchFamily="49" charset="-122"/>
            </a:endParaRPr>
          </a:p>
        </p:txBody>
      </p:sp>
    </p:spTree>
    <p:extLst>
      <p:ext uri="{BB962C8B-B14F-4D97-AF65-F5344CB8AC3E}">
        <p14:creationId xmlns:p14="http://schemas.microsoft.com/office/powerpoint/2010/main" val="990746048"/>
      </p:ext>
    </p:extLst>
  </p:cSld>
  <p:clrMapOvr>
    <a:masterClrMapping/>
  </p:clrMapOvr>
</p:sld>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2508</TotalTime>
  <Words>1525</Words>
  <Application>Microsoft Office PowerPoint</Application>
  <PresentationFormat>宽屏</PresentationFormat>
  <Paragraphs>374</Paragraphs>
  <Slides>10</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Ford Antenna Cond</vt:lpstr>
      <vt:lpstr>Ford Antenna Cond Light</vt:lpstr>
      <vt:lpstr>Ford Antenna Cond Regular</vt:lpstr>
      <vt:lpstr>Ford Antenna Medium</vt:lpstr>
      <vt:lpstr>MS PGothic</vt:lpstr>
      <vt:lpstr>等线</vt:lpstr>
      <vt:lpstr>SimHei</vt:lpstr>
      <vt:lpstr>SimHei</vt:lpstr>
      <vt:lpstr>宋体</vt:lpstr>
      <vt:lpstr>Arial</vt:lpstr>
      <vt:lpstr>Calibri</vt:lpstr>
      <vt:lpstr>Verdana Pro</vt:lpstr>
      <vt:lpstr>Wingdings</vt:lpstr>
      <vt:lpstr>1_Corp Presentations 2018</vt:lpstr>
      <vt:lpstr>PowerPoint 演示文稿</vt:lpstr>
      <vt:lpstr>{483MCA_R05.1} Software overall status  {yellow}</vt:lpstr>
      <vt:lpstr>{483MCA_R05.1} Open P1（IG） issue list with risk evaluation#1 </vt:lpstr>
      <vt:lpstr>{483MCA_R05} 内存泄漏专项测试#1</vt:lpstr>
      <vt:lpstr>{483MCA_R05} 内存泄漏专项测试#2</vt:lpstr>
      <vt:lpstr>{483MCA_R05} 语音专项测试</vt:lpstr>
      <vt:lpstr>{483MCA_R05} 性能对比测试结果#1</vt:lpstr>
      <vt:lpstr>PowerPoint 演示文稿</vt:lpstr>
      <vt:lpstr>PowerPoint 演示文稿</vt:lpstr>
      <vt:lpstr>{483MCA_R05} 性能对比测试结果#4</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Lin,Yuzhang</cp:lastModifiedBy>
  <cp:revision>2116</cp:revision>
  <cp:lastPrinted>2021-12-22T09:29:48Z</cp:lastPrinted>
  <dcterms:created xsi:type="dcterms:W3CDTF">2021-12-22T09:29:48Z</dcterms:created>
  <dcterms:modified xsi:type="dcterms:W3CDTF">2022-08-10T03:04:20Z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