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31" r:id="rId6"/>
    <p:sldId id="932" r:id="rId7"/>
    <p:sldId id="956" r:id="rId8"/>
    <p:sldId id="968" r:id="rId9"/>
    <p:sldId id="969" r:id="rId10"/>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95" autoAdjust="0"/>
    <p:restoredTop sz="95118" autoAdjust="0"/>
  </p:normalViewPr>
  <p:slideViewPr>
    <p:cSldViewPr snapToGrid="0">
      <p:cViewPr varScale="1">
        <p:scale>
          <a:sx n="111" d="100"/>
          <a:sy n="111" d="100"/>
        </p:scale>
        <p:origin x="920"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package" Target="../embeddings/Workbook1.xlsx"/></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2.xml"/><Relationship Id="rId3" Type="http://schemas.openxmlformats.org/officeDocument/2006/relationships/image" Target="../media/image8.png"/><Relationship Id="rId2" Type="http://schemas.openxmlformats.org/officeDocument/2006/relationships/package" Target="../embeddings/Workbook2.xlsx"/><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9269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Phase4_CX483 MCA</a:t>
            </a:r>
            <a:r>
              <a:rPr lang="en-US" altLang="zh-CN" sz="3200" dirty="0">
                <a:solidFill>
                  <a:srgbClr val="0000CC"/>
                </a:solidFill>
              </a:rPr>
              <a:t>_R06.1 Pro.HF1</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-10-25</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{CX483 MCA_R06.1</a:t>
            </a:r>
            <a:r>
              <a:rPr lang="en-US" altLang="zh-CN" sz="2800" dirty="0">
                <a:solidFill>
                  <a:srgbClr val="0000CC"/>
                </a:solidFill>
                <a:ea typeface="SimHei" panose="02010609060101010101" pitchFamily="49" charset="-122"/>
              </a:rPr>
              <a:t> </a:t>
            </a:r>
            <a:r>
              <a:rPr lang="en-US" altLang="zh-CN" sz="2800" dirty="0">
                <a:solidFill>
                  <a:srgbClr val="0000CC"/>
                </a:solidFill>
                <a:sym typeface="+mn-ea"/>
              </a:rPr>
              <a:t>Pro HF1</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sym typeface="+mn-ea"/>
              </a:rPr>
              <a:t>yellow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20220919_531_PRO </a:t>
            </a:r>
            <a:r>
              <a:rPr lang="en-GB" altLang="zh-CN" sz="1800" dirty="0">
                <a:ea typeface="宋体" pitchFamily="2" charset="-122"/>
              </a:rPr>
              <a:t> </a:t>
            </a:r>
            <a:r>
              <a:rPr lang="en-GB" altLang="zh-CN" sz="1800" dirty="0">
                <a:ea typeface="宋体" pitchFamily="2" charset="-122"/>
              </a:rPr>
              <a:t>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20221012_0808_KL27_R06.1.PRO.HF1_Debug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98%,  0 </a:t>
            </a:r>
            <a:r>
              <a:rPr lang="en-US" altLang="zh-CN" sz="1800" dirty="0">
                <a:ea typeface="宋体" pitchFamily="2" charset="-122"/>
              </a:rPr>
              <a:t>P0 and </a:t>
            </a:r>
            <a:r>
              <a:rPr lang="en-US" altLang="zh-CN" sz="1800" dirty="0">
                <a:solidFill>
                  <a:srgbClr val="0000CC"/>
                </a:solidFill>
                <a:ea typeface="宋体" pitchFamily="2" charset="-122"/>
              </a:rPr>
              <a:t>10 </a:t>
            </a:r>
            <a:r>
              <a:rPr lang="en-US" altLang="zh-CN" sz="1800" dirty="0">
                <a:ea typeface="宋体" pitchFamily="2" charset="-122"/>
              </a:rPr>
              <a:t>P1 issues Open and </a:t>
            </a:r>
            <a:r>
              <a:rPr lang="en-US" altLang="zh-CN" sz="1800" dirty="0">
                <a:solidFill>
                  <a:srgbClr val="0000CC"/>
                </a:solidFill>
                <a:ea typeface="宋体" pitchFamily="2" charset="-122"/>
              </a:rPr>
              <a:t>38 </a:t>
            </a:r>
            <a:r>
              <a:rPr lang="en-US" altLang="zh-CN" sz="1800" dirty="0">
                <a:ea typeface="宋体" pitchFamily="2" charset="-122"/>
              </a:rPr>
              <a:t>P2 issues in Verfication.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t>Non-compliance issue list, refer attached file for detail, P1 issues listed below:</a:t>
            </a:r>
            <a:endParaRPr lang="en-US" altLang="zh-CN" dirty="0"/>
          </a:p>
          <a:p>
            <a:pPr lvl="3">
              <a:spcBef>
                <a:spcPct val="0"/>
              </a:spcBef>
            </a:pPr>
            <a:r>
              <a:rPr lang="en-US" altLang="zh-CN" sz="1400" dirty="0" err="1">
                <a:solidFill>
                  <a:srgbClr val="0000CC"/>
                </a:solidFill>
                <a:ea typeface="宋体" pitchFamily="2" charset="-122"/>
              </a:rPr>
              <a:t>APIMCIS_xxxxxx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endParaRPr lang="en-US" altLang="zh-CN" sz="1400" dirty="0">
              <a:solidFill>
                <a:srgbClr val="0000CC"/>
              </a:solidFill>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453" y="16446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CX483 MCA_R06.1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sym typeface="+mn-ea"/>
              </a:rPr>
              <a:t>} </a:t>
            </a:r>
            <a:r>
              <a:rPr lang="en-US" altLang="zh-CN" sz="2800" dirty="0">
                <a:sym typeface="+mn-ea"/>
              </a:rPr>
              <a:t>Open IG&amp;Gating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825" y="1026160"/>
          <a:ext cx="11690985" cy="4589145"/>
        </p:xfrm>
        <a:graphic>
          <a:graphicData uri="http://schemas.openxmlformats.org/drawingml/2006/table">
            <a:tbl>
              <a:tblPr/>
              <a:tblGrid>
                <a:gridCol w="909955"/>
                <a:gridCol w="3526790"/>
                <a:gridCol w="869950"/>
                <a:gridCol w="929005"/>
                <a:gridCol w="751840"/>
                <a:gridCol w="4703445"/>
              </a:tblGrid>
              <a:tr h="1866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489585">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AW2-7634</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[CX483MCA][必现][MAP]已下载离线地图，离线状态无法导航</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GB" altLang="zh-CN" sz="10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R07</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风险评估：</a:t>
                      </a:r>
                      <a:r>
                        <a:rPr lang="en-US" altLang="zh-CN" sz="1000" dirty="0">
                          <a:solidFill>
                            <a:srgbClr val="000000"/>
                          </a:solidFill>
                          <a:effectLst/>
                          <a:ea typeface="等线" panose="02010600030101010101" pitchFamily="2" charset="-122"/>
                          <a:cs typeface="+mn-lt"/>
                          <a:sym typeface="+mn-ea"/>
                        </a:rPr>
                        <a:t>L</a:t>
                      </a:r>
                      <a:endParaRPr lang="en-US" altLang="zh-CN" sz="1000"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b="0" i="0" u="none" strike="noStrike" kern="1200" dirty="0">
                          <a:solidFill>
                            <a:srgbClr val="000000"/>
                          </a:solidFill>
                          <a:effectLst/>
                          <a:ea typeface="等线" panose="02010600030101010101" pitchFamily="2" charset="-122"/>
                          <a:cs typeface="+mn-lt"/>
                        </a:rPr>
                        <a:t>目前该问题为某一些特定点位无法使用离线地图，内部已同步跟算法同学确认，计划</a:t>
                      </a:r>
                      <a:r>
                        <a:rPr lang="en-US" altLang="zh-CN" sz="1000" b="0" i="0" u="none" strike="noStrike" kern="1200" dirty="0">
                          <a:solidFill>
                            <a:srgbClr val="000000"/>
                          </a:solidFill>
                          <a:effectLst/>
                          <a:ea typeface="等线" panose="02010600030101010101" pitchFamily="2" charset="-122"/>
                          <a:cs typeface="+mn-lt"/>
                        </a:rPr>
                        <a:t>R07</a:t>
                      </a:r>
                      <a:r>
                        <a:rPr lang="zh-CN" altLang="en-US" sz="1000" b="0" i="0" u="none" strike="noStrike" kern="1200" dirty="0">
                          <a:solidFill>
                            <a:srgbClr val="000000"/>
                          </a:solidFill>
                          <a:effectLst/>
                          <a:ea typeface="等线" panose="02010600030101010101" pitchFamily="2" charset="-122"/>
                          <a:cs typeface="+mn-lt"/>
                        </a:rPr>
                        <a:t>优化算法逻辑合入</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3700">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AW2-5855</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[Phase4][CX483MCA][VPA][必现] 查询图片显示问题 总有一张图片的大图显示为空</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GB" altLang="zh-CN" sz="10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b="0" i="0" u="none" strike="noStrike" dirty="0">
                          <a:solidFill>
                            <a:srgbClr val="000000"/>
                          </a:solidFill>
                          <a:effectLst/>
                          <a:ea typeface="等线" panose="02010600030101010101" pitchFamily="2" charset="-122"/>
                          <a:cs typeface="+mn-lt"/>
                        </a:rPr>
                        <a:t>R07</a:t>
                      </a: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风险评估：</a:t>
                      </a:r>
                      <a:r>
                        <a:rPr lang="en-US" altLang="zh-CN" sz="1000" dirty="0">
                          <a:solidFill>
                            <a:srgbClr val="000000"/>
                          </a:solidFill>
                          <a:effectLst/>
                          <a:ea typeface="等线" panose="02010600030101010101" pitchFamily="2" charset="-122"/>
                          <a:cs typeface="+mn-lt"/>
                          <a:sym typeface="+mn-ea"/>
                        </a:rPr>
                        <a:t>L</a:t>
                      </a:r>
                      <a:endParaRPr lang="en-US" altLang="zh-CN" sz="10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b="0" i="0" u="none" strike="noStrike" kern="1200" dirty="0">
                          <a:solidFill>
                            <a:srgbClr val="000000"/>
                          </a:solidFill>
                          <a:effectLst/>
                          <a:ea typeface="等线" panose="02010600030101010101" pitchFamily="2" charset="-122"/>
                          <a:cs typeface="+mn-lt"/>
                        </a:rPr>
                        <a:t>云端修复，云端计划</a:t>
                      </a:r>
                      <a:r>
                        <a:rPr lang="en-US" altLang="zh-CN" sz="1000" b="0" i="0" u="none" strike="noStrike" kern="1200" dirty="0">
                          <a:solidFill>
                            <a:srgbClr val="000000"/>
                          </a:solidFill>
                          <a:effectLst/>
                          <a:ea typeface="等线" panose="02010600030101010101" pitchFamily="2" charset="-122"/>
                          <a:cs typeface="+mn-lt"/>
                        </a:rPr>
                        <a:t>12</a:t>
                      </a:r>
                      <a:r>
                        <a:rPr lang="zh-CN" altLang="en-US" sz="1000" b="0" i="0" u="none" strike="noStrike" kern="1200" dirty="0">
                          <a:solidFill>
                            <a:srgbClr val="000000"/>
                          </a:solidFill>
                          <a:effectLst/>
                          <a:ea typeface="等线" panose="02010600030101010101" pitchFamily="2" charset="-122"/>
                          <a:cs typeface="+mn-lt"/>
                        </a:rPr>
                        <a:t>月底上线兜底方案</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335">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AW2-6711</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Phase4: [CX483MCA] [100%] No data for first entry movie tickets</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GB" altLang="zh-CN" sz="10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R07</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风险评估：</a:t>
                      </a:r>
                      <a:r>
                        <a:rPr lang="en-US" altLang="zh-CN" sz="1000" dirty="0">
                          <a:solidFill>
                            <a:srgbClr val="000000"/>
                          </a:solidFill>
                          <a:effectLst/>
                          <a:ea typeface="等线" panose="02010600030101010101" pitchFamily="2" charset="-122"/>
                          <a:cs typeface="+mn-lt"/>
                          <a:sym typeface="+mn-ea"/>
                        </a:rPr>
                        <a:t>L</a:t>
                      </a:r>
                      <a:endParaRPr lang="en-US" altLang="zh-CN" sz="10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en-US" altLang="zh-CN" sz="1000" b="0" i="0" u="none" strike="noStrike" kern="1200" dirty="0">
                          <a:solidFill>
                            <a:srgbClr val="000000"/>
                          </a:solidFill>
                          <a:effectLst/>
                          <a:ea typeface="等线" panose="02010600030101010101" pitchFamily="2" charset="-122"/>
                          <a:cs typeface="+mn-lt"/>
                        </a:rPr>
                        <a:t>R06</a:t>
                      </a:r>
                      <a:r>
                        <a:rPr lang="zh-CN" altLang="en-US" sz="1000" b="0" i="0" u="none" strike="noStrike" kern="1200" dirty="0">
                          <a:solidFill>
                            <a:srgbClr val="000000"/>
                          </a:solidFill>
                          <a:effectLst/>
                          <a:ea typeface="等线" panose="02010600030101010101" pitchFamily="2" charset="-122"/>
                          <a:cs typeface="+mn-lt"/>
                        </a:rPr>
                        <a:t>已完成修复，</a:t>
                      </a:r>
                      <a:r>
                        <a:rPr lang="en-US" altLang="zh-CN" sz="1000" b="0" i="0" u="none" strike="noStrike" kern="1200" dirty="0">
                          <a:solidFill>
                            <a:srgbClr val="000000"/>
                          </a:solidFill>
                          <a:effectLst/>
                          <a:ea typeface="等线" panose="02010600030101010101" pitchFamily="2" charset="-122"/>
                          <a:cs typeface="+mn-lt"/>
                        </a:rPr>
                        <a:t>R06.1Reopen</a:t>
                      </a:r>
                      <a:r>
                        <a:rPr lang="zh-CN" altLang="en-US" sz="1000" b="0" i="0" u="none" strike="noStrike" kern="1200" dirty="0">
                          <a:solidFill>
                            <a:srgbClr val="000000"/>
                          </a:solidFill>
                          <a:effectLst/>
                          <a:ea typeface="等线" panose="02010600030101010101" pitchFamily="2" charset="-122"/>
                          <a:cs typeface="+mn-lt"/>
                        </a:rPr>
                        <a:t>该问题，目前开发正在</a:t>
                      </a:r>
                      <a:r>
                        <a:rPr lang="zh-CN" altLang="en-US" sz="1000" b="0" i="0" u="none" strike="noStrike" kern="1200" dirty="0">
                          <a:solidFill>
                            <a:srgbClr val="000000"/>
                          </a:solidFill>
                          <a:effectLst/>
                          <a:ea typeface="等线" panose="02010600030101010101" pitchFamily="2" charset="-122"/>
                          <a:cs typeface="+mn-lt"/>
                        </a:rPr>
                        <a:t>分析</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3700">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AW2-7663</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phase 4:【偶发】在导航过程中，开启或者关闭分屏模式时，地图就会进入全览界面</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GB" altLang="zh-CN" sz="10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R07</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GB" altLang="en-US"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风险评估：</a:t>
                      </a:r>
                      <a:r>
                        <a:rPr lang="en-US" altLang="zh-CN" sz="1000" dirty="0">
                          <a:solidFill>
                            <a:srgbClr val="000000"/>
                          </a:solidFill>
                          <a:effectLst/>
                          <a:ea typeface="等线" panose="02010600030101010101" pitchFamily="2" charset="-122"/>
                          <a:cs typeface="+mn-lt"/>
                          <a:sym typeface="+mn-ea"/>
                        </a:rPr>
                        <a:t>L</a:t>
                      </a:r>
                      <a:endParaRPr lang="en-US" altLang="zh-CN" sz="10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目前开发正在分析</a:t>
                      </a:r>
                      <a:endParaRPr lang="en-US" altLang="zh-CN"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335">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AW2-8361</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CX483MCA】【常现】TT16 在车速60km/h以上时，按动方向盘定速巡航按钮，仪表提示”智能巡航控制交通标志辨识不可用“，测试4次，失效两次</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GB" altLang="zh-CN" sz="10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R07</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风险评估：</a:t>
                      </a:r>
                      <a:r>
                        <a:rPr lang="en-US" altLang="zh-CN" sz="1000" dirty="0">
                          <a:solidFill>
                            <a:srgbClr val="000000"/>
                          </a:solidFill>
                          <a:effectLst/>
                          <a:ea typeface="等线" panose="02010600030101010101" pitchFamily="2" charset="-122"/>
                          <a:cs typeface="+mn-lt"/>
                          <a:sym typeface="+mn-ea"/>
                        </a:rPr>
                        <a:t>L</a:t>
                      </a:r>
                      <a:endParaRPr lang="en-US" altLang="zh-CN" sz="10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ADAS引擎太老，与地图引擎不匹配导致，已在R07修复合入</a:t>
                      </a:r>
                      <a:endParaRPr lang="zh-CN" altLang="en-US" sz="10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4335">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AW2-8491</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[CX483MCA][地图]【必发】组队有队员时，发起有途经点的导航，途经点显示与组队显示图重叠</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GB" altLang="zh-CN" sz="10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b="0" i="0" u="none" strike="noStrike" dirty="0">
                          <a:solidFill>
                            <a:srgbClr val="000000"/>
                          </a:solidFill>
                          <a:effectLst/>
                          <a:ea typeface="等线" panose="02010600030101010101" pitchFamily="2" charset="-122"/>
                          <a:cs typeface="+mn-lt"/>
                        </a:rPr>
                        <a:t>NA</a:t>
                      </a: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风险评估：</a:t>
                      </a:r>
                      <a:r>
                        <a:rPr lang="en-US" altLang="zh-CN" sz="1000" dirty="0">
                          <a:solidFill>
                            <a:srgbClr val="000000"/>
                          </a:solidFill>
                          <a:effectLst/>
                          <a:ea typeface="等线" panose="02010600030101010101" pitchFamily="2" charset="-122"/>
                          <a:cs typeface="+mn-lt"/>
                          <a:sym typeface="+mn-ea"/>
                        </a:rPr>
                        <a:t>L</a:t>
                      </a:r>
                      <a:endParaRPr lang="en-US" altLang="zh-CN" sz="10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b="0" i="0" u="none" strike="noStrike" kern="1200" dirty="0">
                          <a:solidFill>
                            <a:srgbClr val="000000"/>
                          </a:solidFill>
                          <a:effectLst/>
                          <a:ea typeface="等线" panose="02010600030101010101" pitchFamily="2" charset="-122"/>
                          <a:cs typeface="+mn-lt"/>
                        </a:rPr>
                        <a:t>新转入问题，已转开发</a:t>
                      </a:r>
                      <a:r>
                        <a:rPr lang="zh-CN" altLang="en-US" sz="1000" b="0" i="0" u="none" strike="noStrike" kern="1200" dirty="0">
                          <a:solidFill>
                            <a:srgbClr val="000000"/>
                          </a:solidFill>
                          <a:effectLst/>
                          <a:ea typeface="等线" panose="02010600030101010101" pitchFamily="2" charset="-122"/>
                          <a:cs typeface="+mn-lt"/>
                        </a:rPr>
                        <a:t>分析</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330">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AW2-8496</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[CX483MCA][必现][地图]沿途搜如美食，点击搜索出来的地址，地址弹窗中快几分钟显示不全</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GB" altLang="zh-CN" sz="10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NA</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GB" altLang="en-US"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风险评估：</a:t>
                      </a:r>
                      <a:r>
                        <a:rPr lang="en-US" altLang="zh-CN" sz="1000" dirty="0">
                          <a:solidFill>
                            <a:srgbClr val="000000"/>
                          </a:solidFill>
                          <a:effectLst/>
                          <a:ea typeface="等线" panose="02010600030101010101" pitchFamily="2" charset="-122"/>
                          <a:cs typeface="+mn-lt"/>
                          <a:sym typeface="+mn-ea"/>
                        </a:rPr>
                        <a:t>L</a:t>
                      </a:r>
                      <a:endParaRPr lang="en-US" altLang="zh-CN" sz="10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新转入问题，已转开发分析</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4645">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AW2-3561</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[CX483MCA][必现][地图]目的地输入框中的选中水滴光标比其他应用的输入框中的水滴要大</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GB" altLang="zh-CN" sz="10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R07</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GB" altLang="en-US"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风险评估：</a:t>
                      </a:r>
                      <a:r>
                        <a:rPr lang="en-US" altLang="zh-CN" sz="1000" dirty="0">
                          <a:solidFill>
                            <a:srgbClr val="000000"/>
                          </a:solidFill>
                          <a:effectLst/>
                          <a:ea typeface="等线" panose="02010600030101010101" pitchFamily="2" charset="-122"/>
                          <a:cs typeface="+mn-lt"/>
                          <a:sym typeface="+mn-ea"/>
                        </a:rPr>
                        <a:t>L</a:t>
                      </a:r>
                      <a:endParaRPr lang="en-US" altLang="zh-CN" sz="10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en-US" altLang="zh-CN" sz="1000" b="0" i="0" u="none" strike="noStrike" kern="1200" dirty="0">
                          <a:solidFill>
                            <a:srgbClr val="000000"/>
                          </a:solidFill>
                          <a:effectLst/>
                          <a:ea typeface="等线" panose="02010600030101010101" pitchFamily="2" charset="-122"/>
                          <a:cs typeface="+mn-lt"/>
                        </a:rPr>
                        <a:t>UI</a:t>
                      </a:r>
                      <a:r>
                        <a:rPr lang="zh-CN" altLang="en-US" sz="1000" b="0" i="0" u="none" strike="noStrike" kern="1200" dirty="0">
                          <a:solidFill>
                            <a:srgbClr val="000000"/>
                          </a:solidFill>
                          <a:effectLst/>
                          <a:ea typeface="等线" panose="02010600030101010101" pitchFamily="2" charset="-122"/>
                          <a:cs typeface="+mn-lt"/>
                        </a:rPr>
                        <a:t>问题，计划</a:t>
                      </a:r>
                      <a:r>
                        <a:rPr lang="en-US" altLang="zh-CN" sz="1000" b="0" i="0" u="none" strike="noStrike" kern="1200" dirty="0">
                          <a:solidFill>
                            <a:srgbClr val="000000"/>
                          </a:solidFill>
                          <a:effectLst/>
                          <a:ea typeface="等线" panose="02010600030101010101" pitchFamily="2" charset="-122"/>
                          <a:cs typeface="+mn-lt"/>
                        </a:rPr>
                        <a:t>R07</a:t>
                      </a:r>
                      <a:r>
                        <a:rPr lang="zh-CN" altLang="en-US" sz="1000" b="0" i="0" u="none" strike="noStrike" kern="1200" dirty="0">
                          <a:solidFill>
                            <a:srgbClr val="000000"/>
                          </a:solidFill>
                          <a:effectLst/>
                          <a:ea typeface="等线" panose="02010600030101010101" pitchFamily="2" charset="-122"/>
                          <a:cs typeface="+mn-lt"/>
                        </a:rPr>
                        <a:t>修复</a:t>
                      </a:r>
                      <a:r>
                        <a:rPr lang="zh-CN" altLang="en-US" sz="1000" b="0" i="0" u="none" strike="noStrike" kern="1200" dirty="0">
                          <a:solidFill>
                            <a:srgbClr val="000000"/>
                          </a:solidFill>
                          <a:effectLst/>
                          <a:ea typeface="等线" panose="02010600030101010101" pitchFamily="2" charset="-122"/>
                          <a:cs typeface="+mn-lt"/>
                        </a:rPr>
                        <a:t>组入</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3700">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AW2-4056</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[CX483MCA][必现][地图]黑夜模式下，点击收藏地点后，地点没有星标</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GB" altLang="zh-CN" sz="10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R07</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GB" altLang="en-US"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b="0" i="0" u="none" strike="noStrike" kern="1200" dirty="0">
                          <a:solidFill>
                            <a:srgbClr val="000000"/>
                          </a:solidFill>
                          <a:effectLst/>
                          <a:ea typeface="等线" panose="02010600030101010101" pitchFamily="2" charset="-122"/>
                          <a:cs typeface="+mn-lt"/>
                        </a:rPr>
                        <a:t>风险评估：</a:t>
                      </a:r>
                      <a:r>
                        <a:rPr lang="en-US" altLang="zh-CN" sz="1000" b="0" i="0" u="none" strike="noStrike" kern="1200" dirty="0">
                          <a:solidFill>
                            <a:srgbClr val="000000"/>
                          </a:solidFill>
                          <a:effectLst/>
                          <a:ea typeface="等线" panose="02010600030101010101" pitchFamily="2" charset="-122"/>
                          <a:cs typeface="+mn-lt"/>
                        </a:rPr>
                        <a:t>L</a:t>
                      </a:r>
                      <a:endParaRPr lang="zh-CN" altLang="en-US" sz="10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b="0" i="0" u="none" strike="noStrike" kern="1200" dirty="0">
                          <a:solidFill>
                            <a:srgbClr val="000000"/>
                          </a:solidFill>
                          <a:effectLst/>
                          <a:ea typeface="等线" panose="02010600030101010101" pitchFamily="2" charset="-122"/>
                          <a:cs typeface="+mn-lt"/>
                        </a:rPr>
                        <a:t>该问题需要是由于渲染导致，</a:t>
                      </a:r>
                      <a:r>
                        <a:rPr lang="en-US" altLang="zh-CN" sz="1000" b="0" i="0" u="none" strike="noStrike" kern="1200" dirty="0">
                          <a:solidFill>
                            <a:srgbClr val="000000"/>
                          </a:solidFill>
                          <a:effectLst/>
                          <a:ea typeface="等线" panose="02010600030101010101" pitchFamily="2" charset="-122"/>
                          <a:cs typeface="+mn-lt"/>
                        </a:rPr>
                        <a:t>R07</a:t>
                      </a:r>
                      <a:r>
                        <a:rPr lang="zh-CN" altLang="en-US" sz="1000" b="0" i="0" u="none" strike="noStrike" kern="1200" dirty="0">
                          <a:solidFill>
                            <a:srgbClr val="000000"/>
                          </a:solidFill>
                          <a:effectLst/>
                          <a:ea typeface="等线" panose="02010600030101010101" pitchFamily="2" charset="-122"/>
                          <a:cs typeface="+mn-lt"/>
                        </a:rPr>
                        <a:t>修复</a:t>
                      </a:r>
                      <a:r>
                        <a:rPr lang="zh-CN" altLang="en-US" sz="1000" b="0" i="0" u="none" strike="noStrike" kern="1200" dirty="0">
                          <a:solidFill>
                            <a:srgbClr val="000000"/>
                          </a:solidFill>
                          <a:effectLst/>
                          <a:ea typeface="等线" panose="02010600030101010101" pitchFamily="2" charset="-122"/>
                          <a:cs typeface="+mn-lt"/>
                        </a:rPr>
                        <a:t>合入</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3700">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AW2-2618</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Phase4: [Occurency 10%] [CX483MCA] Do not show TLI when navigating</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1000" dirty="0">
                          <a:solidFill>
                            <a:srgbClr val="000000"/>
                          </a:solidFill>
                          <a:effectLst/>
                          <a:ea typeface="等线" panose="02010600030101010101" pitchFamily="2" charset="-122"/>
                          <a:cs typeface="+mn-lt"/>
                          <a:sym typeface="+mn-ea"/>
                        </a:rPr>
                        <a:t>Analysis</a:t>
                      </a: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NA</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GB" altLang="en-US"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风险评估：</a:t>
                      </a:r>
                      <a:r>
                        <a:rPr lang="en-US" altLang="zh-CN" sz="1000" dirty="0">
                          <a:solidFill>
                            <a:srgbClr val="000000"/>
                          </a:solidFill>
                          <a:effectLst/>
                          <a:ea typeface="等线" panose="02010600030101010101" pitchFamily="2" charset="-122"/>
                          <a:cs typeface="+mn-lt"/>
                          <a:sym typeface="+mn-ea"/>
                        </a:rPr>
                        <a:t>L</a:t>
                      </a:r>
                      <a:endParaRPr lang="zh-CN" altLang="en-US" sz="10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b="0" i="0" u="none" strike="noStrike" kern="1200" dirty="0">
                          <a:solidFill>
                            <a:srgbClr val="000000"/>
                          </a:solidFill>
                          <a:effectLst/>
                          <a:ea typeface="等线" panose="02010600030101010101" pitchFamily="2" charset="-122"/>
                          <a:cs typeface="+mn-lt"/>
                        </a:rPr>
                        <a:t>低概率问题，实车复现</a:t>
                      </a:r>
                      <a:r>
                        <a:rPr lang="en-US" altLang="zh-CN" sz="1000" b="0" i="0" u="none" strike="noStrike" kern="1200" dirty="0">
                          <a:solidFill>
                            <a:srgbClr val="000000"/>
                          </a:solidFill>
                          <a:effectLst/>
                          <a:ea typeface="等线" panose="02010600030101010101" pitchFamily="2" charset="-122"/>
                          <a:cs typeface="+mn-lt"/>
                        </a:rPr>
                        <a:t>30</a:t>
                      </a:r>
                      <a:r>
                        <a:rPr lang="zh-CN" altLang="en-US" sz="1000" b="0" i="0" u="none" strike="noStrike" kern="1200" dirty="0">
                          <a:solidFill>
                            <a:srgbClr val="000000"/>
                          </a:solidFill>
                          <a:effectLst/>
                          <a:ea typeface="等线" panose="02010600030101010101" pitchFamily="2" charset="-122"/>
                          <a:cs typeface="+mn-lt"/>
                        </a:rPr>
                        <a:t>次暂未</a:t>
                      </a:r>
                      <a:r>
                        <a:rPr lang="zh-CN" altLang="en-US" sz="1000" b="0" i="0" u="none" strike="noStrike" kern="1200" dirty="0">
                          <a:solidFill>
                            <a:srgbClr val="000000"/>
                          </a:solidFill>
                          <a:effectLst/>
                          <a:ea typeface="等线" panose="02010600030101010101" pitchFamily="2" charset="-122"/>
                          <a:cs typeface="+mn-lt"/>
                        </a:rPr>
                        <a:t>复现。</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3700">
                <a:tc>
                  <a:txBody>
                    <a:bodyPr/>
                    <a:p>
                      <a:pPr algn="ctr" fontAlgn="t">
                        <a:buNone/>
                      </a:pPr>
                      <a:r>
                        <a:rPr lang="en-GB" altLang="en-US" sz="1000" b="0" i="0" u="sng" strike="noStrike" kern="1200" dirty="0">
                          <a:solidFill>
                            <a:srgbClr val="0563C1"/>
                          </a:solidFill>
                          <a:effectLst/>
                          <a:ea typeface="等线" panose="02010600030101010101" pitchFamily="2" charset="-122"/>
                          <a:cs typeface="+mn-lt"/>
                        </a:rPr>
                        <a:t>AW2-7909</a:t>
                      </a:r>
                      <a:endParaRPr lang="en-GB" altLang="en-US" sz="10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1000" b="0" i="0" u="none" strike="noStrike" kern="1200" dirty="0">
                          <a:solidFill>
                            <a:srgbClr val="000000"/>
                          </a:solidFill>
                          <a:effectLst/>
                          <a:ea typeface="等线" panose="02010600030101010101" pitchFamily="2" charset="-122"/>
                          <a:cs typeface="+mn-lt"/>
                        </a:rPr>
                        <a:t>[CX483MCA][必现][地图]微信端发送位置后地图闪退</a:t>
                      </a:r>
                      <a:endParaRPr lang="zh-CN" altLang="en-US" sz="10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1000" b="0" i="0" u="none" strike="noStrike" dirty="0">
                          <a:solidFill>
                            <a:srgbClr val="000000"/>
                          </a:solidFill>
                          <a:effectLst/>
                          <a:ea typeface="等线" panose="02010600030101010101" pitchFamily="2" charset="-122"/>
                          <a:cs typeface="+mn-lt"/>
                        </a:rPr>
                        <a:t>Verification</a:t>
                      </a: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R07</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GB" altLang="en-US"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1000" dirty="0">
                          <a:solidFill>
                            <a:srgbClr val="000000"/>
                          </a:solidFill>
                          <a:effectLst/>
                          <a:ea typeface="等线" panose="02010600030101010101" pitchFamily="2" charset="-122"/>
                          <a:cs typeface="+mn-lt"/>
                          <a:sym typeface="+mn-ea"/>
                        </a:rPr>
                        <a:t>Gating</a:t>
                      </a:r>
                      <a:endParaRPr lang="en-US" altLang="en-GB" sz="1000" b="0" i="0" u="none" strike="noStrike" dirty="0">
                        <a:solidFill>
                          <a:srgbClr val="000000"/>
                        </a:solidFill>
                        <a:effectLst/>
                        <a:ea typeface="等线" panose="02010600030101010101" pitchFamily="2" charset="-122"/>
                        <a:cs typeface="+mn-lt"/>
                      </a:endParaRPr>
                    </a:p>
                    <a:p>
                      <a:pPr algn="ctr" fontAlgn="t">
                        <a:buNone/>
                      </a:pPr>
                      <a:endParaRPr lang="en-US" altLang="en-GB" sz="10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风险评估：</a:t>
                      </a:r>
                      <a:r>
                        <a:rPr lang="en-US" altLang="zh-CN" sz="1000" dirty="0">
                          <a:solidFill>
                            <a:srgbClr val="000000"/>
                          </a:solidFill>
                          <a:effectLst/>
                          <a:ea typeface="等线" panose="02010600030101010101" pitchFamily="2" charset="-122"/>
                          <a:cs typeface="+mn-lt"/>
                          <a:sym typeface="+mn-ea"/>
                        </a:rPr>
                        <a:t>M</a:t>
                      </a:r>
                      <a:endParaRPr lang="zh-CN" altLang="en-US" sz="1000" b="0" i="0" u="none" strike="noStrike" kern="1200"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r>
                        <a:rPr lang="zh-CN" altLang="en-US" sz="1000" dirty="0">
                          <a:solidFill>
                            <a:srgbClr val="000000"/>
                          </a:solidFill>
                          <a:effectLst/>
                          <a:ea typeface="等线" panose="02010600030101010101" pitchFamily="2" charset="-122"/>
                          <a:cs typeface="+mn-lt"/>
                          <a:sym typeface="+mn-ea"/>
                        </a:rPr>
                        <a:t>该问题为</a:t>
                      </a:r>
                      <a:r>
                        <a:rPr lang="en-US" altLang="zh-CN" sz="1000" dirty="0">
                          <a:solidFill>
                            <a:srgbClr val="000000"/>
                          </a:solidFill>
                          <a:effectLst/>
                          <a:ea typeface="等线" panose="02010600030101010101" pitchFamily="2" charset="-122"/>
                          <a:cs typeface="+mn-lt"/>
                          <a:sym typeface="+mn-ea"/>
                        </a:rPr>
                        <a:t>483/764/706</a:t>
                      </a:r>
                      <a:r>
                        <a:rPr lang="zh-CN" altLang="en-US" sz="1000" dirty="0">
                          <a:solidFill>
                            <a:srgbClr val="000000"/>
                          </a:solidFill>
                          <a:effectLst/>
                          <a:ea typeface="等线" panose="02010600030101010101" pitchFamily="2" charset="-122"/>
                          <a:cs typeface="+mn-lt"/>
                          <a:sym typeface="+mn-ea"/>
                        </a:rPr>
                        <a:t>地图分支合并引入问题目前已修复计划</a:t>
                      </a:r>
                      <a:r>
                        <a:rPr lang="en-US" altLang="zh-CN" sz="1000" dirty="0">
                          <a:solidFill>
                            <a:srgbClr val="000000"/>
                          </a:solidFill>
                          <a:effectLst/>
                          <a:ea typeface="等线" panose="02010600030101010101" pitchFamily="2" charset="-122"/>
                          <a:cs typeface="+mn-lt"/>
                          <a:sym typeface="+mn-ea"/>
                        </a:rPr>
                        <a:t>R07</a:t>
                      </a:r>
                      <a:r>
                        <a:rPr lang="zh-CN" altLang="en-US" sz="1000" dirty="0">
                          <a:solidFill>
                            <a:srgbClr val="000000"/>
                          </a:solidFill>
                          <a:effectLst/>
                          <a:ea typeface="等线" panose="02010600030101010101" pitchFamily="2" charset="-122"/>
                          <a:cs typeface="+mn-lt"/>
                          <a:sym typeface="+mn-ea"/>
                        </a:rPr>
                        <a:t>组入，通过埋点数据调查人均使用率为</a:t>
                      </a:r>
                      <a:r>
                        <a:rPr lang="en-US" altLang="zh-CN" sz="1000" dirty="0">
                          <a:solidFill>
                            <a:srgbClr val="000000"/>
                          </a:solidFill>
                          <a:effectLst/>
                          <a:ea typeface="等线" panose="02010600030101010101" pitchFamily="2" charset="-122"/>
                          <a:cs typeface="+mn-lt"/>
                          <a:sym typeface="+mn-ea"/>
                        </a:rPr>
                        <a:t>2</a:t>
                      </a:r>
                      <a:r>
                        <a:rPr lang="zh-CN" altLang="en-US" sz="1000" dirty="0">
                          <a:solidFill>
                            <a:srgbClr val="000000"/>
                          </a:solidFill>
                          <a:effectLst/>
                          <a:ea typeface="等线" panose="02010600030101010101" pitchFamily="2" charset="-122"/>
                          <a:cs typeface="+mn-lt"/>
                          <a:sym typeface="+mn-ea"/>
                        </a:rPr>
                        <a:t>次</a:t>
                      </a:r>
                      <a:r>
                        <a:rPr lang="en-US" altLang="zh-CN" sz="1000" dirty="0">
                          <a:solidFill>
                            <a:srgbClr val="000000"/>
                          </a:solidFill>
                          <a:effectLst/>
                          <a:ea typeface="等线" panose="02010600030101010101" pitchFamily="2" charset="-122"/>
                          <a:cs typeface="+mn-lt"/>
                          <a:sym typeface="+mn-ea"/>
                        </a:rPr>
                        <a:t>/</a:t>
                      </a:r>
                      <a:r>
                        <a:rPr lang="zh-CN" altLang="en-US" sz="1000" dirty="0">
                          <a:solidFill>
                            <a:srgbClr val="000000"/>
                          </a:solidFill>
                          <a:effectLst/>
                          <a:ea typeface="等线" panose="02010600030101010101" pitchFamily="2" charset="-122"/>
                          <a:cs typeface="+mn-lt"/>
                          <a:sym typeface="+mn-ea"/>
                        </a:rPr>
                        <a:t>月，为低概率使用</a:t>
                      </a:r>
                      <a:r>
                        <a:rPr lang="zh-CN" altLang="en-US" sz="1000" dirty="0">
                          <a:solidFill>
                            <a:srgbClr val="000000"/>
                          </a:solidFill>
                          <a:effectLst/>
                          <a:ea typeface="等线" panose="02010600030101010101" pitchFamily="2" charset="-122"/>
                          <a:cs typeface="+mn-lt"/>
                          <a:sym typeface="+mn-ea"/>
                        </a:rPr>
                        <a:t>功能。</a:t>
                      </a:r>
                      <a:endParaRPr lang="zh-CN" altLang="en-US" sz="10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MCA_R06.1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64021" y="944563"/>
            <a:ext cx="3948158" cy="368300"/>
          </a:xfrm>
          <a:prstGeom prst="rect">
            <a:avLst/>
          </a:prstGeom>
          <a:noFill/>
        </p:spPr>
        <p:txBody>
          <a:bodyPr wrap="square" rtlCol="0">
            <a:spAutoFit/>
          </a:bodyPr>
          <a:lstStyle/>
          <a:p>
            <a:r>
              <a:rPr kumimoji="1" lang="zh-CN" altLang="en-US" dirty="0"/>
              <a:t>唤醒词唤醒率</a:t>
            </a:r>
            <a:r>
              <a:rPr kumimoji="1" lang="en-US" altLang="zh-CN" dirty="0"/>
              <a:t>: NA</a:t>
            </a:r>
            <a:endParaRPr kumimoji="1" lang="zh-CN" altLang="en-US" dirty="0">
              <a:highlight>
                <a:srgbClr val="00FF00"/>
              </a:highlight>
            </a:endParaRPr>
          </a:p>
        </p:txBody>
      </p:sp>
      <p:sp>
        <p:nvSpPr>
          <p:cNvPr id="9" name="文本框 8"/>
          <p:cNvSpPr txBox="1"/>
          <p:nvPr/>
        </p:nvSpPr>
        <p:spPr>
          <a:xfrm>
            <a:off x="551180" y="1661795"/>
            <a:ext cx="11014710" cy="1814830"/>
          </a:xfrm>
          <a:prstGeom prst="rect">
            <a:avLst/>
          </a:prstGeom>
          <a:noFill/>
        </p:spPr>
        <p:txBody>
          <a:bodyPr wrap="square">
            <a:spAutoFit/>
          </a:bodyPr>
          <a:p>
            <a:r>
              <a:rPr lang="zh-CN" altLang="en-US" sz="1400" b="1" dirty="0">
                <a:solidFill>
                  <a:srgbClr val="000000"/>
                </a:solidFill>
                <a:latin typeface="宋体" pitchFamily="2" charset="-122"/>
                <a:ea typeface="宋体" pitchFamily="2" charset="-122"/>
              </a:rPr>
              <a:t>当前语音由于车门音响共振的原因导致富迪语音参数无法调试，当前语音暂时未进行标定</a:t>
            </a:r>
            <a:endParaRPr lang="en-US" altLang="zh-CN" sz="1400" b="1" dirty="0">
              <a:solidFill>
                <a:srgbClr val="000000"/>
              </a:solidFill>
              <a:latin typeface="宋体" pitchFamily="2" charset="-122"/>
              <a:ea typeface="宋体" pitchFamily="2" charset="-122"/>
            </a:endParaRPr>
          </a:p>
          <a:p>
            <a:endParaRPr lang="en-US" altLang="zh-CN" sz="1400" b="1" dirty="0">
              <a:solidFill>
                <a:srgbClr val="000000"/>
              </a:solidFill>
              <a:latin typeface="宋体" pitchFamily="2" charset="-122"/>
              <a:ea typeface="宋体" pitchFamily="2" charset="-122"/>
            </a:endParaRPr>
          </a:p>
          <a:p>
            <a:r>
              <a:rPr lang="zh-CN" altLang="en-US" sz="1400" b="1" dirty="0">
                <a:solidFill>
                  <a:srgbClr val="000000"/>
                </a:solidFill>
                <a:latin typeface="宋体" pitchFamily="2" charset="-122"/>
                <a:ea typeface="宋体" pitchFamily="2" charset="-122"/>
              </a:rPr>
              <a:t>后续</a:t>
            </a:r>
            <a:r>
              <a:rPr lang="en-US" altLang="zh-CN" sz="1400" b="1" dirty="0">
                <a:solidFill>
                  <a:srgbClr val="000000"/>
                </a:solidFill>
                <a:latin typeface="宋体" pitchFamily="2" charset="-122"/>
                <a:ea typeface="宋体" pitchFamily="2" charset="-122"/>
              </a:rPr>
              <a:t>Action:</a:t>
            </a:r>
            <a:endParaRPr lang="en-US" altLang="zh-CN" sz="1400" b="1" dirty="0">
              <a:solidFill>
                <a:srgbClr val="000000"/>
              </a:solidFill>
              <a:latin typeface="宋体" pitchFamily="2" charset="-122"/>
              <a:ea typeface="宋体" pitchFamily="2" charset="-122"/>
            </a:endParaRPr>
          </a:p>
          <a:p>
            <a:endParaRPr lang="en-US" altLang="zh-CN" sz="1400" b="1" dirty="0">
              <a:solidFill>
                <a:srgbClr val="000000"/>
              </a:solidFill>
              <a:latin typeface="宋体" pitchFamily="2" charset="-122"/>
              <a:ea typeface="宋体" pitchFamily="2" charset="-122"/>
            </a:endParaRPr>
          </a:p>
          <a:p>
            <a:r>
              <a:rPr lang="zh-CN" altLang="en-US" sz="1400" b="1" dirty="0">
                <a:solidFill>
                  <a:srgbClr val="000000"/>
                </a:solidFill>
                <a:highlight>
                  <a:srgbClr val="FFFF00"/>
                </a:highlight>
                <a:latin typeface="宋体" pitchFamily="2" charset="-122"/>
                <a:ea typeface="宋体" pitchFamily="2" charset="-122"/>
              </a:rPr>
              <a:t>计划配合</a:t>
            </a:r>
            <a:r>
              <a:rPr lang="en-US" altLang="zh-CN" sz="1400" b="1" dirty="0">
                <a:solidFill>
                  <a:srgbClr val="000000"/>
                </a:solidFill>
                <a:highlight>
                  <a:srgbClr val="FFFF00"/>
                </a:highlight>
                <a:latin typeface="宋体" pitchFamily="2" charset="-122"/>
                <a:ea typeface="宋体" pitchFamily="2" charset="-122"/>
              </a:rPr>
              <a:t>REC</a:t>
            </a:r>
            <a:r>
              <a:rPr lang="zh-CN" altLang="en-US" sz="1400" b="1" dirty="0">
                <a:solidFill>
                  <a:srgbClr val="000000"/>
                </a:solidFill>
                <a:highlight>
                  <a:srgbClr val="FFFF00"/>
                </a:highlight>
                <a:latin typeface="宋体" pitchFamily="2" charset="-122"/>
                <a:ea typeface="宋体" pitchFamily="2" charset="-122"/>
              </a:rPr>
              <a:t>要求到工厂现场进行语音小样的录制，以及富迪参数调参结束后的准入工作加快语音模型训练计划，当前高配语料已录制完成（并且在</a:t>
            </a:r>
            <a:r>
              <a:rPr lang="en-US" altLang="zh-CN" sz="1400" b="1" dirty="0">
                <a:solidFill>
                  <a:srgbClr val="000000"/>
                </a:solidFill>
                <a:highlight>
                  <a:srgbClr val="FFFF00"/>
                </a:highlight>
                <a:latin typeface="宋体" pitchFamily="2" charset="-122"/>
                <a:ea typeface="宋体" pitchFamily="2" charset="-122"/>
              </a:rPr>
              <a:t>R07 ENG2 </a:t>
            </a:r>
            <a:r>
              <a:rPr lang="zh-CN" altLang="en-US" sz="1400" b="1" dirty="0">
                <a:solidFill>
                  <a:srgbClr val="000000"/>
                </a:solidFill>
                <a:highlight>
                  <a:srgbClr val="FFFF00"/>
                </a:highlight>
                <a:latin typeface="宋体" pitchFamily="2" charset="-122"/>
                <a:ea typeface="宋体" pitchFamily="2" charset="-122"/>
              </a:rPr>
              <a:t>组入高配语音模型，低配语料录制完成</a:t>
            </a:r>
            <a:r>
              <a:rPr lang="en-US" altLang="zh-CN" sz="1400" b="1" dirty="0">
                <a:solidFill>
                  <a:srgbClr val="000000"/>
                </a:solidFill>
                <a:highlight>
                  <a:srgbClr val="FFFF00"/>
                </a:highlight>
                <a:latin typeface="宋体" pitchFamily="2" charset="-122"/>
                <a:ea typeface="宋体" pitchFamily="2" charset="-122"/>
              </a:rPr>
              <a:t>40%</a:t>
            </a:r>
            <a:r>
              <a:rPr lang="zh-CN" altLang="en-US" sz="1400" b="1" dirty="0">
                <a:solidFill>
                  <a:srgbClr val="000000"/>
                </a:solidFill>
                <a:highlight>
                  <a:srgbClr val="FFFF00"/>
                </a:highlight>
                <a:latin typeface="宋体" pitchFamily="2" charset="-122"/>
                <a:ea typeface="宋体" pitchFamily="2" charset="-122"/>
              </a:rPr>
              <a:t>，详细调参计划请参考</a:t>
            </a:r>
            <a:r>
              <a:rPr lang="zh-CN" altLang="en-US" sz="1400" b="1" dirty="0">
                <a:solidFill>
                  <a:srgbClr val="000000"/>
                </a:solidFill>
                <a:highlight>
                  <a:srgbClr val="FFFF00"/>
                </a:highlight>
                <a:latin typeface="宋体" pitchFamily="2" charset="-122"/>
                <a:ea typeface="宋体" pitchFamily="2" charset="-122"/>
              </a:rPr>
              <a:t>附件。</a:t>
            </a:r>
            <a:endParaRPr lang="zh-CN" altLang="en-US" sz="1400" b="1" dirty="0">
              <a:solidFill>
                <a:srgbClr val="000000"/>
              </a:solidFill>
              <a:highlight>
                <a:srgbClr val="FFFF00"/>
              </a:highlight>
              <a:latin typeface="宋体" pitchFamily="2" charset="-122"/>
              <a:ea typeface="宋体" pitchFamily="2" charset="-122"/>
            </a:endParaRPr>
          </a:p>
          <a:p>
            <a:endParaRPr lang="zh-CN" altLang="en-US" sz="1400" b="1" dirty="0">
              <a:solidFill>
                <a:srgbClr val="000000"/>
              </a:solidFill>
              <a:latin typeface="宋体" pitchFamily="2" charset="-122"/>
              <a:ea typeface="宋体" pitchFamily="2" charset="-122"/>
            </a:endParaRPr>
          </a:p>
          <a:p>
            <a:endParaRPr lang="zh-CN" altLang="en-US" sz="1400" b="1" dirty="0">
              <a:solidFill>
                <a:srgbClr val="000000"/>
              </a:solidFill>
              <a:latin typeface="宋体" pitchFamily="2" charset="-122"/>
              <a:ea typeface="宋体" pitchFamily="2" charset="-122"/>
            </a:endParaRPr>
          </a:p>
        </p:txBody>
      </p:sp>
      <p:graphicFrame>
        <p:nvGraphicFramePr>
          <p:cNvPr id="2" name="对象 1">
            <a:hlinkClick r:id="" action="ppaction://ole?verb="/>
          </p:cNvPr>
          <p:cNvGraphicFramePr>
            <a:graphicFrameLocks noChangeAspect="1"/>
          </p:cNvGraphicFramePr>
          <p:nvPr/>
        </p:nvGraphicFramePr>
        <p:xfrm>
          <a:off x="10161270" y="944880"/>
          <a:ext cx="1052195" cy="1052195"/>
        </p:xfrm>
        <a:graphic>
          <a:graphicData uri="http://schemas.openxmlformats.org/presentationml/2006/ole">
            <mc:AlternateContent xmlns:mc="http://schemas.openxmlformats.org/markup-compatibility/2006">
              <mc:Choice xmlns:v="urn:schemas-microsoft-com:vml" Requires="v">
                <p:oleObj spid="_x0000_s1025" name="" showAsIcon="1" r:id="rId1" imgW="1524000" imgH="1524000" progId="Excel.Sheet.12">
                  <p:embed/>
                </p:oleObj>
              </mc:Choice>
              <mc:Fallback>
                <p:oleObj name="" showAsIcon="1" r:id="rId1" imgW="1524000" imgH="1524000" progId="Excel.Sheet.12">
                  <p:embed/>
                  <p:pic>
                    <p:nvPicPr>
                      <p:cNvPr id="0" name="图片 1024"/>
                      <p:cNvPicPr/>
                      <p:nvPr/>
                    </p:nvPicPr>
                    <p:blipFill>
                      <a:blip r:embed="rId2"/>
                      <a:stretch>
                        <a:fillRect/>
                      </a:stretch>
                    </p:blipFill>
                    <p:spPr>
                      <a:xfrm>
                        <a:off x="10161270" y="944880"/>
                        <a:ext cx="1052195" cy="105219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noChangeArrowheads="1"/>
          </p:cNvSpPr>
          <p:nvPr>
            <p:ph type="title"/>
          </p:nvPr>
        </p:nvSpPr>
        <p:spPr bwMode="auto">
          <a:xfrm>
            <a:off x="56887" y="-596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MCA_R06.1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zh-CN" altLang="en-US" sz="2800" dirty="0">
                <a:solidFill>
                  <a:srgbClr val="0000CC"/>
                </a:solidFill>
              </a:rPr>
              <a:t>性能对比测试结果</a:t>
            </a:r>
            <a:endParaRPr lang="en-US" altLang="en-US" sz="2800" b="0" dirty="0">
              <a:ea typeface="SimHei" panose="02010609060101010101" pitchFamily="49" charset="-122"/>
            </a:endParaRPr>
          </a:p>
        </p:txBody>
      </p:sp>
      <p:graphicFrame>
        <p:nvGraphicFramePr>
          <p:cNvPr id="2" name="表格 1"/>
          <p:cNvGraphicFramePr/>
          <p:nvPr>
            <p:custDataLst>
              <p:tags r:id="rId1"/>
            </p:custDataLst>
          </p:nvPr>
        </p:nvGraphicFramePr>
        <p:xfrm>
          <a:off x="184150" y="444373"/>
          <a:ext cx="11577556" cy="17255490"/>
        </p:xfrm>
        <a:graphic>
          <a:graphicData uri="http://schemas.openxmlformats.org/drawingml/2006/table">
            <a:tbl>
              <a:tblPr firstRow="1" bandRow="1">
                <a:tableStyleId>{5C22544A-7EE6-4342-B048-85BDC9FD1C3A}</a:tableStyleId>
              </a:tblPr>
              <a:tblGrid>
                <a:gridCol w="323088"/>
                <a:gridCol w="2968105"/>
                <a:gridCol w="964485"/>
                <a:gridCol w="1404625"/>
                <a:gridCol w="1530038"/>
                <a:gridCol w="668020"/>
                <a:gridCol w="658495"/>
                <a:gridCol w="3060700"/>
              </a:tblGrid>
              <a:tr h="0">
                <a:tc>
                  <a:txBody>
                    <a:bodyPr/>
                    <a:p>
                      <a:pPr indent="0" algn="ctr">
                        <a:buNone/>
                      </a:pPr>
                      <a:r>
                        <a:rPr lang="zh-CN" sz="1000" b="1">
                          <a:solidFill>
                            <a:srgbClr val="000000"/>
                          </a:solidFill>
                          <a:latin typeface="Arial" panose="020B0604020202020204" pitchFamily="34" charset="0"/>
                          <a:ea typeface="Verdana Pro" charset="-122"/>
                        </a:rPr>
                        <a:t>序号</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1000" b="1">
                          <a:solidFill>
                            <a:srgbClr val="000000"/>
                          </a:solidFill>
                          <a:latin typeface="Arial" panose="020B0604020202020204" pitchFamily="34" charset="0"/>
                          <a:ea typeface="Verdana Pro" charset="-122"/>
                        </a:rPr>
                        <a:t>影响因素</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Verdana Pro" charset="-122"/>
                        </a:rPr>
                        <a:t>Reference</a:t>
                      </a:r>
                      <a:endParaRPr lang="en-US" altLang="en-US" sz="10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Verdana Pro" charset="-122"/>
                        </a:rPr>
                        <a:t>R06.1</a:t>
                      </a:r>
                      <a:endParaRPr lang="en-US" altLang="en-US" sz="10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Verdana Pro" charset="-122"/>
                        </a:rPr>
                        <a:t>R06</a:t>
                      </a:r>
                      <a:endParaRPr lang="en-US" altLang="en-US" sz="10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1000" b="1">
                          <a:solidFill>
                            <a:srgbClr val="000000"/>
                          </a:solidFill>
                          <a:latin typeface="Arial" panose="020B0604020202020204" pitchFamily="34" charset="0"/>
                          <a:ea typeface="Verdana Pro" charset="-122"/>
                        </a:rPr>
                        <a:t>偏差</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altLang="zh-CN" sz="1000" b="1">
                          <a:solidFill>
                            <a:srgbClr val="000000"/>
                          </a:solidFill>
                          <a:latin typeface="Arial" panose="020B0604020202020204" pitchFamily="34" charset="0"/>
                          <a:ea typeface="Verdana Pro" charset="-122"/>
                        </a:rPr>
                        <a:t>T</a:t>
                      </a:r>
                      <a:r>
                        <a:rPr lang="en-US" altLang="zh-CN" sz="1000" b="1">
                          <a:solidFill>
                            <a:srgbClr val="000000"/>
                          </a:solidFill>
                          <a:latin typeface="Arial" panose="020B0604020202020204" pitchFamily="34" charset="0"/>
                          <a:ea typeface="Verdana Pro" charset="-122"/>
                        </a:rPr>
                        <a:t>arget</a:t>
                      </a:r>
                      <a:endParaRPr lang="en-US" altLang="zh-CN"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Verdana Pro" charset="-122"/>
                        </a:rPr>
                        <a:t>Comments</a:t>
                      </a:r>
                      <a:endParaRPr lang="en-US" altLang="en-US" sz="10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Launcher on QQ音乐首次启动</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4s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8.908333333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9.332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-4.54%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Launcher onQQ音乐选择歌单</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1.897333333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1.563333333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FF0000"/>
                          </a:solidFill>
                          <a:latin typeface="Arial Regular" panose="020B0604020202020204" charset="0"/>
                          <a:cs typeface="Arial Regular" panose="020B0604020202020204" charset="0"/>
                        </a:rPr>
                        <a:t>21.36%</a:t>
                      </a:r>
                      <a:endParaRPr lang="en-US" altLang="en-US" sz="1000" b="0">
                        <a:solidFill>
                          <a:srgbClr val="FF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4.6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chemeClr val="tx1"/>
                          </a:solidFill>
                          <a:latin typeface="Arial Regular" panose="020B0604020202020204" charset="0"/>
                          <a:cs typeface="Arial Regular" panose="020B0604020202020204" charset="0"/>
                        </a:rPr>
                        <a:t>正常测试偏差，跟网络环境</a:t>
                      </a:r>
                      <a:r>
                        <a:rPr lang="zh-CN" altLang="en-US" sz="1000" b="0">
                          <a:solidFill>
                            <a:schemeClr val="tx1"/>
                          </a:solidFill>
                          <a:latin typeface="Arial Regular" panose="020B0604020202020204" charset="0"/>
                          <a:cs typeface="Arial Regular" panose="020B0604020202020204" charset="0"/>
                        </a:rPr>
                        <a:t>相关</a:t>
                      </a:r>
                      <a:endParaRPr lang="zh-CN"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chemeClr val="tx1"/>
                          </a:solidFill>
                          <a:latin typeface="Arial Regular" panose="020B0604020202020204" charset="0"/>
                          <a:cs typeface="Arial Regular" panose="020B0604020202020204" charset="0"/>
                        </a:rPr>
                        <a:t>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Launcher onQQ音乐选择歌曲</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2.143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2.339333333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-8.39%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4</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Launcher on导航启动时间</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12.2s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2.862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13.59666667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-78.95%</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Launcher on导航界面点击输入框出现下拉框</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0.873333333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680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-99.87%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chemeClr val="tx1"/>
                          </a:solidFill>
                          <a:latin typeface="Arial Regular" panose="020B0604020202020204" charset="0"/>
                          <a:cs typeface="Arial Regular" panose="020B0604020202020204" charset="0"/>
                        </a:rPr>
                        <a:t>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Launcher on导航搜索地址完成</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1.5s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2.785333333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2.975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-6.38%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Launcher on选择目的地后路线规划完成</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2.442666667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2.907666667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-15.99%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2.4</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Launcher onPTT可用</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15.2s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13.381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11.37866667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17.60%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16.8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9</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Launcher on语音可用</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15.2s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8.225666667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6.278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FF0000"/>
                          </a:solidFill>
                          <a:latin typeface="Arial Regular" panose="020B0604020202020204" charset="0"/>
                          <a:cs typeface="Arial Regular" panose="020B0604020202020204" charset="0"/>
                        </a:rPr>
                        <a:t>31.02%</a:t>
                      </a:r>
                      <a:endParaRPr lang="en-US" altLang="en-US" sz="1000" b="0">
                        <a:solidFill>
                          <a:srgbClr val="FF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17.325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a:solidFill>
                            <a:schemeClr val="tx1"/>
                          </a:solidFill>
                          <a:latin typeface="Arial Regular" panose="020B0604020202020204" charset="0"/>
                          <a:cs typeface="Arial Regular" panose="020B0604020202020204" charset="0"/>
                          <a:sym typeface="+mn-ea"/>
                        </a:rPr>
                        <a:t>正常测试偏差，跟网络环境</a:t>
                      </a:r>
                      <a:r>
                        <a:rPr lang="zh-CN" altLang="en-US" sz="1000">
                          <a:solidFill>
                            <a:schemeClr val="tx1"/>
                          </a:solidFill>
                          <a:latin typeface="Arial Regular" panose="020B0604020202020204" charset="0"/>
                          <a:cs typeface="Arial Regular" panose="020B0604020202020204" charset="0"/>
                          <a:sym typeface="+mn-ea"/>
                        </a:rPr>
                        <a:t>相关</a:t>
                      </a:r>
                      <a:endParaRPr lang="zh-CN" altLang="en-US" sz="1000">
                        <a:solidFill>
                          <a:schemeClr val="tx1"/>
                        </a:solidFill>
                        <a:latin typeface="Arial Regular" panose="020B0604020202020204" charset="0"/>
                        <a:cs typeface="Arial Regular" panose="020B0604020202020204" charset="0"/>
                        <a:sym typeface="+mn-ea"/>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10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Launcher on语音播放音乐</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5s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2.232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5.367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-58.41%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5.75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11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Launcher onFM/在线电台音源恢复</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6.2s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7.757666667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8.328333333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-6.85%</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Launcher on到根目录两首歌的</a:t>
                      </a:r>
                      <a:r>
                        <a:rPr lang="en-US" sz="1000" b="0">
                          <a:solidFill>
                            <a:schemeClr val="tx1"/>
                          </a:solidFill>
                          <a:latin typeface="Arial Regular" panose="020B0604020202020204" charset="0"/>
                          <a:cs typeface="Arial Regular" panose="020B0604020202020204" charset="0"/>
                        </a:rPr>
                        <a:t>USB音源恢复</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18.2s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3.865333333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8.254</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-53.17%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13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Launcher onQQ音源恢复</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18.2s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8.346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7.422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12.45%</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3.45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14</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CPU</a:t>
                      </a:r>
                      <a:r>
                        <a:rPr lang="en-US" sz="1000" b="0">
                          <a:solidFill>
                            <a:schemeClr val="tx1"/>
                          </a:solidFill>
                          <a:latin typeface="Arial Regular" panose="020B0604020202020204" charset="0"/>
                          <a:cs typeface="Arial Regular" panose="020B0604020202020204" charset="0"/>
                        </a:rPr>
                        <a:t>常用场景一下归一化CPU Free</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&gt;60% for 400%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299.80%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309.80%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-3.23%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15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CPU常用场景二下归一化CPU Free</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&gt;60% for 400%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301.00%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287.00%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4.88%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16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CPU常用场景三下归一化CPU Free</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&gt;60% for 400%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278.80%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281.80%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-1.06%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17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RAM常用场景一下归一化RAM Free</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&gt;30%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1492311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1519296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-1.78%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18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RAM常用场景二下归一化RAM Free</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&gt;30%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1516782.5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1544262.667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-1.78%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chemeClr val="tx1"/>
                          </a:solidFill>
                          <a:latin typeface="Arial Regular" panose="020B0604020202020204" charset="0"/>
                          <a:cs typeface="Arial Regular" panose="020B0604020202020204" charset="0"/>
                        </a:rPr>
                        <a:t>19</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RAM Worst case下归一化RAM Free</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&gt;30%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1293311.2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1390045.333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-6.96%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20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GPU常用场景一下归一化GPU Free</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&gt;40%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33.40%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26.33%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26.84%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21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GPU常用场景二下归一化GPU Free</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&gt;40%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36.66%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29.33%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24.98%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22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GPU常用场景三下归一化GPU Free</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&gt;40%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33.35%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21.67%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53.92%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chemeClr val="tx1"/>
                          </a:solidFill>
                          <a:latin typeface="Arial Regular" panose="020B0604020202020204" charset="0"/>
                          <a:cs typeface="Arial Regular" panose="020B0604020202020204" charset="0"/>
                        </a:rPr>
                        <a:t>23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系统稳定状态下</a:t>
                      </a:r>
                      <a:r>
                        <a:rPr lang="en-US" sz="1000" b="0">
                          <a:solidFill>
                            <a:schemeClr val="tx1"/>
                          </a:solidFill>
                          <a:latin typeface="Arial Regular" panose="020B0604020202020204" charset="0"/>
                          <a:cs typeface="Arial Regular" panose="020B0604020202020204" charset="0"/>
                        </a:rPr>
                        <a:t>QQ音乐首次启动</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1.5s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4.523333333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3.776333333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FF0000"/>
                          </a:solidFill>
                          <a:latin typeface="Arial Regular" panose="020B0604020202020204" charset="0"/>
                          <a:cs typeface="Arial Regular" panose="020B0604020202020204" charset="0"/>
                        </a:rPr>
                        <a:t>19.78%</a:t>
                      </a:r>
                      <a:endParaRPr lang="en-US" altLang="en-US" sz="1000" b="0">
                        <a:solidFill>
                          <a:srgbClr val="FF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a:solidFill>
                            <a:schemeClr val="tx1"/>
                          </a:solidFill>
                          <a:latin typeface="Arial Regular" panose="020B0604020202020204" charset="0"/>
                          <a:cs typeface="Arial Regular" panose="020B0604020202020204" charset="0"/>
                          <a:sym typeface="+mn-ea"/>
                        </a:rPr>
                        <a:t>正常测试偏差，跟网络环境相关</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chemeClr val="tx1"/>
                          </a:solidFill>
                          <a:latin typeface="Arial Regular" panose="020B0604020202020204" charset="0"/>
                          <a:cs typeface="Arial Regular" panose="020B0604020202020204" charset="0"/>
                        </a:rPr>
                        <a:t>24</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系统稳定状态下QQ音乐选择歌单</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1.5s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1.637666667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1.915666667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-14.51%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25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系统稳定状态下QQ音乐选择歌曲</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1.5s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2.797666667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2.174666667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FF0000"/>
                          </a:solidFill>
                          <a:latin typeface="Arial Regular" panose="020B0604020202020204" charset="0"/>
                          <a:cs typeface="Arial Regular" panose="020B0604020202020204" charset="0"/>
                        </a:rPr>
                        <a:t>28.65%</a:t>
                      </a:r>
                      <a:endParaRPr lang="en-US" altLang="en-US" sz="1000" b="0">
                        <a:solidFill>
                          <a:srgbClr val="FF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a:solidFill>
                            <a:schemeClr val="tx1"/>
                          </a:solidFill>
                          <a:latin typeface="Arial Regular" panose="020B0604020202020204" charset="0"/>
                          <a:cs typeface="Arial Regular" panose="020B0604020202020204" charset="0"/>
                          <a:sym typeface="+mn-ea"/>
                        </a:rPr>
                        <a:t>正常测试偏差，跟网络环境相关</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9710">
                <a:tc>
                  <a:txBody>
                    <a:bodyPr/>
                    <a:p>
                      <a:pPr indent="0">
                        <a:buNone/>
                      </a:pPr>
                      <a:r>
                        <a:rPr lang="en-US" altLang="en-US" sz="1000" b="0">
                          <a:solidFill>
                            <a:schemeClr val="tx1"/>
                          </a:solidFill>
                          <a:latin typeface="Arial Regular" panose="020B0604020202020204" charset="0"/>
                          <a:cs typeface="Arial Regular" panose="020B0604020202020204" charset="0"/>
                        </a:rPr>
                        <a:t>26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系统稳定状态下</a:t>
                      </a:r>
                      <a:r>
                        <a:rPr lang="en-US" sz="1000" b="0">
                          <a:solidFill>
                            <a:schemeClr val="tx1"/>
                          </a:solidFill>
                          <a:latin typeface="Arial Regular" panose="020B0604020202020204" charset="0"/>
                          <a:cs typeface="Arial Regular" panose="020B0604020202020204" charset="0"/>
                        </a:rPr>
                        <a:t>USB音乐首次启动</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1.5s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2.526666667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2.64</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-4.29%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27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微软雅黑" charset="-122"/>
                        </a:rPr>
                        <a:t>系统稳定状态下喜马拉雅首次启动</a:t>
                      </a:r>
                      <a:endParaRPr lang="zh-CN" altLang="en-US" sz="1000" b="0">
                        <a:solidFill>
                          <a:schemeClr val="tx1"/>
                        </a:solidFill>
                        <a:latin typeface="Arial Regular" panose="020B0604020202020204" charset="0"/>
                        <a:ea typeface="微软雅黑"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1.5s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3.207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3.709333333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Arial Regular" panose="020B0604020202020204" charset="0"/>
                          <a:cs typeface="Arial Regular" panose="020B0604020202020204" charset="0"/>
                        </a:rPr>
                        <a:t>-13.54%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2.4</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Verdana Pro" charset="-122"/>
                        </a:rPr>
                        <a:t>28</a:t>
                      </a:r>
                      <a:endParaRPr lang="en-US" altLang="en-US" sz="10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panose="020B0604020202020204" pitchFamily="34" charset="0"/>
                          <a:ea typeface="Verdana Pro" charset="-122"/>
                        </a:rPr>
                        <a:t>系统稳定状态下Navigation首次启动</a:t>
                      </a:r>
                      <a:endParaRPr lang="zh-CN" altLang="en-US" sz="1000" b="0">
                        <a:solidFill>
                          <a:schemeClr val="tx1"/>
                        </a:solidFill>
                        <a:latin typeface="Arial" panose="020B0604020202020204" pitchFamily="3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Verdana Pro" charset="-122"/>
                        </a:rPr>
                        <a:t>3s</a:t>
                      </a:r>
                      <a:endParaRPr lang="en-US" altLang="en-US" sz="10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Verdana Pro" charset="-122"/>
                        </a:rPr>
                        <a:t>4.678333333</a:t>
                      </a:r>
                      <a:endParaRPr lang="en-US" altLang="en-US" sz="10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Verdana Pro" charset="-122"/>
                        </a:rPr>
                        <a:t>4.044</a:t>
                      </a:r>
                      <a:endParaRPr lang="en-US" altLang="en-US" sz="10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15.69%</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Verdana Pro" charset="-122"/>
                        </a:rPr>
                        <a:t>7</a:t>
                      </a:r>
                      <a:endParaRPr lang="en-US" altLang="en-US" sz="10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Verdana Pro" charset="-122"/>
                        </a:rPr>
                        <a:t>29</a:t>
                      </a:r>
                      <a:endParaRPr lang="en-US" altLang="en-US" sz="10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panose="020B0604020202020204" pitchFamily="34" charset="0"/>
                          <a:ea typeface="Verdana Pro" charset="-122"/>
                        </a:rPr>
                        <a:t>系统稳定状态下导航界面点击输入框出现下拉框</a:t>
                      </a:r>
                      <a:endParaRPr lang="zh-CN" altLang="en-US" sz="1000" b="0">
                        <a:solidFill>
                          <a:schemeClr val="tx1"/>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Verdana Pro" charset="-122"/>
                        </a:rPr>
                        <a:t>1s</a:t>
                      </a:r>
                      <a:endParaRPr lang="en-US" altLang="en-US" sz="10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Verdana Pro" charset="-122"/>
                        </a:rPr>
                        <a:t>0.601666667</a:t>
                      </a:r>
                      <a:endParaRPr lang="en-US" altLang="en-US" sz="10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Verdana Pro" charset="-122"/>
                        </a:rPr>
                        <a:t>0.712333333</a:t>
                      </a:r>
                      <a:endParaRPr lang="en-US" altLang="en-US" sz="10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B050"/>
                          </a:solidFill>
                          <a:latin typeface="Verdana Pro" charset="-122"/>
                        </a:rPr>
                        <a:t>-15.54%</a:t>
                      </a:r>
                      <a:endParaRPr lang="en-US" altLang="en-US" sz="1000" b="0">
                        <a:solidFill>
                          <a:srgbClr val="00B05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Verdana Pro" charset="-122"/>
                        </a:rPr>
                        <a:t>1.2</a:t>
                      </a:r>
                      <a:endParaRPr lang="en-US" altLang="en-US" sz="1000" b="0">
                        <a:solidFill>
                          <a:schemeClr val="tx1"/>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haroni"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noChangeArrowheads="1"/>
          </p:cNvSpPr>
          <p:nvPr>
            <p:ph type="title"/>
          </p:nvPr>
        </p:nvSpPr>
        <p:spPr bwMode="auto">
          <a:xfrm>
            <a:off x="56887" y="-596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MCA_R06.1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zh-CN" altLang="en-US" sz="2800" dirty="0">
                <a:solidFill>
                  <a:srgbClr val="0000CC"/>
                </a:solidFill>
              </a:rPr>
              <a:t>性能对比测试结果</a:t>
            </a:r>
            <a:endParaRPr lang="en-US" altLang="en-US" sz="2800" b="0" dirty="0">
              <a:ea typeface="SimHei" panose="02010609060101010101" pitchFamily="49" charset="-122"/>
            </a:endParaRPr>
          </a:p>
        </p:txBody>
      </p:sp>
      <p:graphicFrame>
        <p:nvGraphicFramePr>
          <p:cNvPr id="2" name="表格 1"/>
          <p:cNvGraphicFramePr/>
          <p:nvPr>
            <p:custDataLst>
              <p:tags r:id="rId1"/>
            </p:custDataLst>
          </p:nvPr>
        </p:nvGraphicFramePr>
        <p:xfrm>
          <a:off x="184150" y="444373"/>
          <a:ext cx="11577556" cy="17255490"/>
        </p:xfrm>
        <a:graphic>
          <a:graphicData uri="http://schemas.openxmlformats.org/drawingml/2006/table">
            <a:tbl>
              <a:tblPr firstRow="1" bandRow="1">
                <a:tableStyleId>{5C22544A-7EE6-4342-B048-85BDC9FD1C3A}</a:tableStyleId>
              </a:tblPr>
              <a:tblGrid>
                <a:gridCol w="323088"/>
                <a:gridCol w="2968105"/>
                <a:gridCol w="964485"/>
                <a:gridCol w="1404625"/>
                <a:gridCol w="1530038"/>
                <a:gridCol w="668020"/>
                <a:gridCol w="658495"/>
                <a:gridCol w="3060700"/>
              </a:tblGrid>
              <a:tr h="0">
                <a:tc>
                  <a:txBody>
                    <a:bodyPr/>
                    <a:p>
                      <a:pPr indent="0" algn="ctr">
                        <a:buNone/>
                      </a:pPr>
                      <a:r>
                        <a:rPr lang="zh-CN" sz="1000" b="1">
                          <a:solidFill>
                            <a:srgbClr val="000000"/>
                          </a:solidFill>
                          <a:latin typeface="Arial Regular" panose="020B0604020202020204" charset="0"/>
                          <a:ea typeface="Verdana Pro" charset="-122"/>
                        </a:rPr>
                        <a:t>序号</a:t>
                      </a:r>
                      <a:endParaRPr lang="zh-CN" altLang="en-US" sz="1000" b="1">
                        <a:solidFill>
                          <a:srgbClr val="000000"/>
                        </a:solidFill>
                        <a:latin typeface="Arial Regular" panose="020B060402020202020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1000" b="1">
                          <a:solidFill>
                            <a:srgbClr val="000000"/>
                          </a:solidFill>
                          <a:latin typeface="Arial Regular" panose="020B0604020202020204" charset="0"/>
                          <a:ea typeface="Verdana Pro" charset="-122"/>
                        </a:rPr>
                        <a:t>影响因素</a:t>
                      </a:r>
                      <a:endParaRPr lang="zh-CN" altLang="en-US" sz="1000" b="1">
                        <a:solidFill>
                          <a:srgbClr val="000000"/>
                        </a:solidFill>
                        <a:latin typeface="Arial Regular" panose="020B060402020202020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Arial Regular" panose="020B0604020202020204" charset="0"/>
                          <a:cs typeface="Arial Regular" panose="020B0604020202020204" charset="0"/>
                        </a:rPr>
                        <a:t>Reference</a:t>
                      </a:r>
                      <a:endParaRPr lang="en-US" altLang="en-US" sz="1000" b="1">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Arial Regular" panose="020B0604020202020204" charset="0"/>
                          <a:cs typeface="Arial Regular" panose="020B0604020202020204" charset="0"/>
                        </a:rPr>
                        <a:t>R06.1</a:t>
                      </a:r>
                      <a:endParaRPr lang="en-US" altLang="en-US" sz="1000" b="1">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Arial Regular" panose="020B0604020202020204" charset="0"/>
                          <a:cs typeface="Arial Regular" panose="020B0604020202020204" charset="0"/>
                        </a:rPr>
                        <a:t>R06</a:t>
                      </a:r>
                      <a:endParaRPr lang="en-US" altLang="en-US" sz="1000" b="1">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1000" b="1">
                          <a:solidFill>
                            <a:srgbClr val="000000"/>
                          </a:solidFill>
                          <a:latin typeface="Arial Regular" panose="020B0604020202020204" charset="0"/>
                          <a:ea typeface="Verdana Pro" charset="-122"/>
                        </a:rPr>
                        <a:t>偏差</a:t>
                      </a:r>
                      <a:endParaRPr lang="zh-CN" altLang="en-US" sz="1000" b="1">
                        <a:solidFill>
                          <a:srgbClr val="000000"/>
                        </a:solidFill>
                        <a:latin typeface="Arial Regular" panose="020B060402020202020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altLang="zh-CN" sz="1000" b="1">
                          <a:solidFill>
                            <a:srgbClr val="000000"/>
                          </a:solidFill>
                          <a:latin typeface="Arial Regular" panose="020B0604020202020204" charset="0"/>
                          <a:ea typeface="Verdana Pro" charset="-122"/>
                          <a:cs typeface="Arial Regular" panose="020B0604020202020204" charset="0"/>
                        </a:rPr>
                        <a:t>T</a:t>
                      </a:r>
                      <a:r>
                        <a:rPr lang="en-US" altLang="zh-CN" sz="1000" b="1">
                          <a:solidFill>
                            <a:srgbClr val="000000"/>
                          </a:solidFill>
                          <a:latin typeface="Arial Regular" panose="020B0604020202020204" charset="0"/>
                          <a:ea typeface="Verdana Pro" charset="-122"/>
                          <a:cs typeface="Arial Regular" panose="020B0604020202020204" charset="0"/>
                        </a:rPr>
                        <a:t>arget</a:t>
                      </a:r>
                      <a:endParaRPr lang="en-US" altLang="zh-CN" sz="1000" b="1">
                        <a:solidFill>
                          <a:srgbClr val="000000"/>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Arial Regular" panose="020B0604020202020204" charset="0"/>
                          <a:cs typeface="Arial Regular" panose="020B0604020202020204" charset="0"/>
                        </a:rPr>
                        <a:t>Comments</a:t>
                      </a:r>
                      <a:endParaRPr lang="en-US" altLang="en-US" sz="1000" b="1">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30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QQ/新闻/喜马拉雅/在线FM热启动</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200ms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874.3333333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757.6666667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15.40%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sz="1000" b="0">
                          <a:solidFill>
                            <a:schemeClr val="tx1"/>
                          </a:solidFill>
                          <a:latin typeface="Arial Regular" panose="020B0604020202020204" charset="0"/>
                          <a:cs typeface="Arial Regular" panose="020B0604020202020204" charset="0"/>
                        </a:rPr>
                        <a:t>31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USB音乐热启动</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200ms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1473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816.6666667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80.37%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chemeClr val="tx1"/>
                          </a:solidFill>
                          <a:latin typeface="Arial Regular" panose="020B0604020202020204" charset="0"/>
                        </a:rPr>
                        <a:t>单位为毫秒，正常测试偏差</a:t>
                      </a:r>
                      <a:endParaRPr lang="zh-CN" altLang="en-US" sz="1000" b="0">
                        <a:solidFill>
                          <a:schemeClr val="tx1"/>
                        </a:solidFill>
                        <a:latin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32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Navigation热启动</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200ms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946.3333333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768.6666667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23.11%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a:solidFill>
                            <a:schemeClr val="tx1"/>
                          </a:solidFill>
                          <a:latin typeface="Arial Regular" panose="020B0604020202020204" charset="0"/>
                          <a:sym typeface="+mn-ea"/>
                        </a:rPr>
                        <a:t>单位为毫秒，正常测试偏差</a:t>
                      </a:r>
                      <a:endParaRPr lang="zh-CN" altLang="en-US" sz="1000" b="0">
                        <a:solidFill>
                          <a:schemeClr val="tx1"/>
                        </a:solidFill>
                        <a:latin typeface="Arial Regular" panose="020B0604020202020204" charset="0"/>
                        <a:cs typeface="Arial Regular" panose="020B0604020202020204" charset="0"/>
                        <a:sym typeface="+mn-ea"/>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24小时Monkey测试中的CPU Free</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&gt;60% for 400%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197.42%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217.67%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-9.30%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34</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24小时Monkey测试中的RAM Free</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&gt;30%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298133.5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307102.6667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-2.92%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35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24小时Monkey测试中的GPU Free</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&gt;30%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69.56%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88.67%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-21.55%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36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24小时Monkey中的ANR次数</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37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24小时Monkey中的Crash次数</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-50.00%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38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24小时Monkey中内存泄露进程数</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chemeClr val="tx1"/>
                          </a:solidFill>
                          <a:latin typeface="Arial Regular" panose="020B0604020202020204" charset="0"/>
                          <a:cs typeface="Arial Regular" panose="020B0604020202020204" charset="0"/>
                        </a:rPr>
                        <a:t>39</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组合场景下的ANR次数</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40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组合场景下的Crash次数</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sz="1000" b="0">
                          <a:solidFill>
                            <a:schemeClr val="tx1"/>
                          </a:solidFill>
                          <a:latin typeface="Arial Regular" panose="020B0604020202020204" charset="0"/>
                          <a:cs typeface="Arial Regular" panose="020B0604020202020204" charset="0"/>
                        </a:rPr>
                        <a:t>41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IVI路测常用场景1H后开启后倒车</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1.89</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1.158666667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63.12%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NA</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chemeClr val="tx1"/>
                          </a:solidFill>
                          <a:latin typeface="Arial Regular" panose="020B0604020202020204" charset="0"/>
                          <a:cs typeface="Arial Regular" panose="020B0604020202020204" charset="0"/>
                        </a:rPr>
                        <a:t>与</a:t>
                      </a:r>
                      <a:r>
                        <a:rPr lang="en-US" altLang="zh-CN" sz="1000" b="0">
                          <a:solidFill>
                            <a:schemeClr val="tx1"/>
                          </a:solidFill>
                          <a:latin typeface="Arial Regular" panose="020B0604020202020204" charset="0"/>
                          <a:cs typeface="Arial Regular" panose="020B0604020202020204" charset="0"/>
                        </a:rPr>
                        <a:t>R06</a:t>
                      </a:r>
                      <a:r>
                        <a:rPr lang="zh-CN" altLang="en-US" sz="1000" b="0">
                          <a:solidFill>
                            <a:schemeClr val="tx1"/>
                          </a:solidFill>
                          <a:latin typeface="Arial Regular" panose="020B0604020202020204" charset="0"/>
                          <a:cs typeface="Arial Regular" panose="020B0604020202020204" charset="0"/>
                        </a:rPr>
                        <a:t>偏差不大，正常测试偏差。</a:t>
                      </a:r>
                      <a:endParaRPr lang="zh-CN"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42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系统稳定状态下导航搜索</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2.428333333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2.484333333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-2.25%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43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系统稳定状态下导航路径规划</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2.438666667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2.896666667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-15.81%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1.68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44</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系统稳定状态下在线QQ音乐切歌</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1.255666667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0.960666667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30.71%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0.91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a:solidFill>
                            <a:schemeClr val="tx1"/>
                          </a:solidFill>
                          <a:latin typeface="Arial Regular" panose="020B0604020202020204" charset="0"/>
                          <a:cs typeface="Arial Regular" panose="020B0604020202020204" charset="0"/>
                          <a:sym typeface="+mn-ea"/>
                        </a:rPr>
                        <a:t>与</a:t>
                      </a:r>
                      <a:r>
                        <a:rPr lang="en-US" altLang="zh-CN" sz="1000">
                          <a:solidFill>
                            <a:schemeClr val="tx1"/>
                          </a:solidFill>
                          <a:latin typeface="Arial Regular" panose="020B0604020202020204" charset="0"/>
                          <a:cs typeface="Arial Regular" panose="020B0604020202020204" charset="0"/>
                          <a:sym typeface="+mn-ea"/>
                        </a:rPr>
                        <a:t>R06</a:t>
                      </a:r>
                      <a:r>
                        <a:rPr lang="zh-CN" altLang="en-US" sz="1000">
                          <a:solidFill>
                            <a:schemeClr val="tx1"/>
                          </a:solidFill>
                          <a:latin typeface="Arial Regular" panose="020B0604020202020204" charset="0"/>
                          <a:cs typeface="Arial Regular" panose="020B0604020202020204" charset="0"/>
                          <a:sym typeface="+mn-ea"/>
                        </a:rPr>
                        <a:t>偏差不大，正常测试偏差。</a:t>
                      </a:r>
                      <a:endParaRPr lang="zh-CN" altLang="en-US" sz="1000" b="0">
                        <a:solidFill>
                          <a:schemeClr val="tx1"/>
                        </a:solidFill>
                        <a:latin typeface="Arial Regular" panose="020B0604020202020204" charset="0"/>
                        <a:cs typeface="Arial Regular" panose="020B0604020202020204" charset="0"/>
                        <a:sym typeface="+mn-ea"/>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45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cs typeface="Arial Regular" panose="020B0604020202020204" charset="0"/>
                        </a:rPr>
                        <a:t>系统稳定状态下在线电台切换/FM</a:t>
                      </a:r>
                      <a:endParaRPr lang="zh-CN" altLang="en-US" sz="1000" b="0">
                        <a:solidFill>
                          <a:schemeClr val="tx1"/>
                        </a:solidFill>
                        <a:latin typeface="Arial Regular" panose="020B0604020202020204" charset="0"/>
                        <a:ea typeface="Verdana Pro"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1.191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0.760666667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56.57%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0.91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a:solidFill>
                            <a:schemeClr val="tx1"/>
                          </a:solidFill>
                          <a:latin typeface="Arial Regular" panose="020B0604020202020204" charset="0"/>
                          <a:cs typeface="Arial Regular" panose="020B0604020202020204" charset="0"/>
                          <a:sym typeface="+mn-ea"/>
                        </a:rPr>
                        <a:t>与</a:t>
                      </a:r>
                      <a:r>
                        <a:rPr lang="en-US" altLang="zh-CN" sz="1000">
                          <a:solidFill>
                            <a:schemeClr val="tx1"/>
                          </a:solidFill>
                          <a:latin typeface="Arial Regular" panose="020B0604020202020204" charset="0"/>
                          <a:cs typeface="Arial Regular" panose="020B0604020202020204" charset="0"/>
                          <a:sym typeface="+mn-ea"/>
                        </a:rPr>
                        <a:t>R06</a:t>
                      </a:r>
                      <a:r>
                        <a:rPr lang="zh-CN" altLang="en-US" sz="1000">
                          <a:solidFill>
                            <a:schemeClr val="tx1"/>
                          </a:solidFill>
                          <a:latin typeface="Arial Regular" panose="020B0604020202020204" charset="0"/>
                          <a:cs typeface="Arial Regular" panose="020B0604020202020204" charset="0"/>
                          <a:sym typeface="+mn-ea"/>
                        </a:rPr>
                        <a:t>偏差不大，正常测试偏差。</a:t>
                      </a:r>
                      <a:endParaRPr lang="zh-CN" altLang="en-US" sz="1000" b="0">
                        <a:solidFill>
                          <a:schemeClr val="tx1"/>
                        </a:solidFill>
                        <a:latin typeface="Arial Regular" panose="020B0604020202020204" charset="0"/>
                        <a:cs typeface="Arial Regular" panose="020B0604020202020204" charset="0"/>
                        <a:sym typeface="+mn-ea"/>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46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系统稳定下，语音导航搜索时间</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3.208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3.18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0.88%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4.6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sz="1000" b="0">
                          <a:solidFill>
                            <a:schemeClr val="tx1"/>
                          </a:solidFill>
                          <a:latin typeface="Arial Regular" panose="020B0604020202020204" charset="0"/>
                          <a:cs typeface="Arial Regular" panose="020B0604020202020204" charset="0"/>
                        </a:rPr>
                        <a:t>47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导航中，语音目的地切换搜索时间</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2.985333333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4.255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-29.84%</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4.6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48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导航中，语音目的地切换路径规划</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13.18466667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15.09133333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-12.63%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9</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49</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系统稳定下，语音播放音乐</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9.113666667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8.577666667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6.25%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4.025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sz="1000" b="0">
                          <a:solidFill>
                            <a:schemeClr val="tx1"/>
                          </a:solidFill>
                          <a:latin typeface="Arial Regular" panose="020B0604020202020204" charset="0"/>
                          <a:cs typeface="Arial Regular" panose="020B0604020202020204" charset="0"/>
                        </a:rPr>
                        <a:t>50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系统稳定下，语音车控</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0.745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0.860333333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-13.41%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51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系统稳定下，语音系统控制</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0.720666667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2.155666667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-66.57%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52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Power on到账号自动登录时间</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10.60466667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10.551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0.51%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53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chemeClr val="tx1"/>
                          </a:solidFill>
                          <a:latin typeface="Arial Regular" panose="020B0604020202020204" charset="0"/>
                          <a:cs typeface="Arial Regular" panose="020B0604020202020204" charset="0"/>
                        </a:rPr>
                        <a:t>Power on到账号二维码出现时间</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13.54866667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13.882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-2.40%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54</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语音热启动时间</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200ms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398.66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494.3333333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-19.35%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55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车机管家冷启动时间</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1.267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1.288666667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-1.68%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56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车机管家热启动时间</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200ms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0.955666667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0.955666667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0.00%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4.6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noChangeArrowheads="1"/>
          </p:cNvSpPr>
          <p:nvPr>
            <p:ph type="title"/>
          </p:nvPr>
        </p:nvSpPr>
        <p:spPr bwMode="auto">
          <a:xfrm>
            <a:off x="56887" y="-596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MCA_R06.1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HF1</a:t>
            </a:r>
            <a:r>
              <a:rPr lang="en-US" altLang="en-US" sz="2800" dirty="0">
                <a:solidFill>
                  <a:srgbClr val="0000CC"/>
                </a:solidFill>
              </a:rPr>
              <a:t>} </a:t>
            </a:r>
            <a:r>
              <a:rPr lang="zh-CN" altLang="en-US" sz="2800" dirty="0">
                <a:solidFill>
                  <a:srgbClr val="0000CC"/>
                </a:solidFill>
              </a:rPr>
              <a:t>性能对比测试结果</a:t>
            </a:r>
            <a:endParaRPr lang="en-US" altLang="en-US" sz="2800" b="0" dirty="0">
              <a:ea typeface="SimHei" panose="02010609060101010101" pitchFamily="49" charset="-122"/>
            </a:endParaRPr>
          </a:p>
        </p:txBody>
      </p:sp>
      <p:graphicFrame>
        <p:nvGraphicFramePr>
          <p:cNvPr id="2" name="表格 1"/>
          <p:cNvGraphicFramePr/>
          <p:nvPr>
            <p:custDataLst>
              <p:tags r:id="rId1"/>
            </p:custDataLst>
          </p:nvPr>
        </p:nvGraphicFramePr>
        <p:xfrm>
          <a:off x="184150" y="444373"/>
          <a:ext cx="11577556" cy="17255490"/>
        </p:xfrm>
        <a:graphic>
          <a:graphicData uri="http://schemas.openxmlformats.org/drawingml/2006/table">
            <a:tbl>
              <a:tblPr firstRow="1" bandRow="1">
                <a:tableStyleId>{5C22544A-7EE6-4342-B048-85BDC9FD1C3A}</a:tableStyleId>
              </a:tblPr>
              <a:tblGrid>
                <a:gridCol w="323088"/>
                <a:gridCol w="2968105"/>
                <a:gridCol w="964485"/>
                <a:gridCol w="1404625"/>
                <a:gridCol w="1530038"/>
                <a:gridCol w="668020"/>
                <a:gridCol w="658495"/>
                <a:gridCol w="3060700"/>
              </a:tblGrid>
              <a:tr h="0">
                <a:tc>
                  <a:txBody>
                    <a:bodyPr/>
                    <a:p>
                      <a:pPr indent="0" algn="ctr">
                        <a:buNone/>
                      </a:pPr>
                      <a:r>
                        <a:rPr lang="zh-CN" sz="1000" b="1">
                          <a:solidFill>
                            <a:srgbClr val="000000"/>
                          </a:solidFill>
                          <a:latin typeface="Arial" panose="020B0604020202020204" pitchFamily="34" charset="0"/>
                          <a:ea typeface="Verdana Pro" charset="-122"/>
                        </a:rPr>
                        <a:t>序号</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1000" b="1">
                          <a:solidFill>
                            <a:srgbClr val="000000"/>
                          </a:solidFill>
                          <a:latin typeface="Arial" panose="020B0604020202020204" pitchFamily="34" charset="0"/>
                          <a:ea typeface="Verdana Pro" charset="-122"/>
                        </a:rPr>
                        <a:t>影响因素</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Verdana Pro" charset="-122"/>
                        </a:rPr>
                        <a:t>Reference</a:t>
                      </a:r>
                      <a:endParaRPr lang="en-US" altLang="en-US" sz="10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Verdana Pro" charset="-122"/>
                        </a:rPr>
                        <a:t>R06.1</a:t>
                      </a:r>
                      <a:endParaRPr lang="en-US" altLang="en-US" sz="10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Verdana Pro" charset="-122"/>
                        </a:rPr>
                        <a:t>R06</a:t>
                      </a:r>
                      <a:endParaRPr lang="en-US" altLang="en-US" sz="10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zh-CN" sz="1000" b="1">
                          <a:solidFill>
                            <a:srgbClr val="000000"/>
                          </a:solidFill>
                          <a:latin typeface="Arial" panose="020B0604020202020204" pitchFamily="34" charset="0"/>
                          <a:ea typeface="Verdana Pro" charset="-122"/>
                        </a:rPr>
                        <a:t>偏差</a:t>
                      </a:r>
                      <a:endParaRPr lang="zh-CN" altLang="en-US"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altLang="zh-CN" sz="1000" b="1">
                          <a:solidFill>
                            <a:srgbClr val="000000"/>
                          </a:solidFill>
                          <a:latin typeface="Arial" panose="020B0604020202020204" pitchFamily="34" charset="0"/>
                          <a:ea typeface="Verdana Pro" charset="-122"/>
                        </a:rPr>
                        <a:t>T</a:t>
                      </a:r>
                      <a:r>
                        <a:rPr lang="en-US" altLang="zh-CN" sz="1000" b="1">
                          <a:solidFill>
                            <a:srgbClr val="000000"/>
                          </a:solidFill>
                          <a:latin typeface="Arial" panose="020B0604020202020204" pitchFamily="34" charset="0"/>
                          <a:ea typeface="Verdana Pro" charset="-122"/>
                        </a:rPr>
                        <a:t>arget</a:t>
                      </a:r>
                      <a:endParaRPr lang="en-US" altLang="zh-CN" sz="1000" b="1">
                        <a:solidFill>
                          <a:srgbClr val="000000"/>
                        </a:solidFill>
                        <a:latin typeface="Arial" panose="020B0604020202020204" pitchFamily="34" charset="0"/>
                        <a:ea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lgn="ctr">
                        <a:buNone/>
                      </a:pPr>
                      <a:r>
                        <a:rPr lang="en-US" sz="1000" b="1">
                          <a:solidFill>
                            <a:srgbClr val="000000"/>
                          </a:solidFill>
                          <a:latin typeface="Verdana Pro" charset="-122"/>
                        </a:rPr>
                        <a:t>Comments</a:t>
                      </a:r>
                      <a:endParaRPr lang="en-US" altLang="en-US" sz="1000" b="1">
                        <a:solidFill>
                          <a:srgbClr val="000000"/>
                        </a:solidFill>
                        <a:latin typeface="Verdana Pro"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BC2E6"/>
                    </a:solidFill>
                  </a:tcPr>
                </a:tc>
              </a:tr>
              <a:tr h="0">
                <a:tc>
                  <a:txBody>
                    <a:bodyPr/>
                    <a:p>
                      <a:pPr indent="0">
                        <a:buNone/>
                      </a:pPr>
                      <a:r>
                        <a:rPr lang="en-US" sz="1000" b="0">
                          <a:solidFill>
                            <a:schemeClr val="tx1"/>
                          </a:solidFill>
                          <a:latin typeface="Arial Regular" panose="020B0604020202020204" charset="0"/>
                          <a:cs typeface="Arial Regular" panose="020B0604020202020204" charset="0"/>
                        </a:rPr>
                        <a:t>57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消息中心冷启动时间</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1.098666667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1.176333333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-6.60%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2.4</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58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消息中心热启动时间</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200ms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478.6666667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515.3333333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-7.12%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0.6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59</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随心看冷启动时间</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4.456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4.455666667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0.01%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60</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随心看热启动时间</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200ms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0.466666667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0.633333333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-26.32%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0.85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61</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车家互联冷启动时间</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4.459666667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4.634</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-3.76%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3.45</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62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车家互联热启动时间</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200ms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336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341.6666667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-1.66%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63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预约保养冷启动时间</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2.822333333</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3.578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-21.12%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4.6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sz="1000" b="0">
                          <a:solidFill>
                            <a:schemeClr val="tx1"/>
                          </a:solidFill>
                          <a:latin typeface="Arial Regular" panose="020B0604020202020204" charset="0"/>
                          <a:cs typeface="Arial Regular" panose="020B0604020202020204" charset="0"/>
                        </a:rPr>
                        <a:t>64</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chemeClr val="tx1"/>
                          </a:solidFill>
                          <a:latin typeface="Arial Regular" panose="020B0604020202020204" charset="0"/>
                          <a:ea typeface="Verdana Pro" charset="-122"/>
                        </a:rPr>
                        <a:t>预约保养热启动时间</a:t>
                      </a:r>
                      <a:endParaRPr lang="zh-CN" altLang="en-US" sz="1000" b="0">
                        <a:solidFill>
                          <a:schemeClr val="tx1"/>
                        </a:solidFill>
                        <a:latin typeface="Arial Regular" panose="020B0604020202020204" charset="0"/>
                        <a:ea typeface="Verdana Pro"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200ms</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0.177666667</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0.789</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000" b="0">
                          <a:solidFill>
                            <a:schemeClr val="tx1"/>
                          </a:solidFill>
                          <a:latin typeface="Arial Regular" panose="020B0604020202020204" charset="0"/>
                          <a:cs typeface="Arial Regular" panose="020B0604020202020204" charset="0"/>
                        </a:rPr>
                        <a:t>-77.48%</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1.2</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3" name="对象 2">
            <a:hlinkClick r:id="" action="ppaction://ole?verb="/>
          </p:cNvPr>
          <p:cNvGraphicFramePr>
            <a:graphicFrameLocks noChangeAspect="1"/>
          </p:cNvGraphicFramePr>
          <p:nvPr/>
        </p:nvGraphicFramePr>
        <p:xfrm>
          <a:off x="8741410" y="2454275"/>
          <a:ext cx="784225" cy="784225"/>
        </p:xfrm>
        <a:graphic>
          <a:graphicData uri="http://schemas.openxmlformats.org/presentationml/2006/ole">
            <mc:AlternateContent xmlns:mc="http://schemas.openxmlformats.org/markup-compatibility/2006">
              <mc:Choice xmlns:v="urn:schemas-microsoft-com:vml" Requires="v">
                <p:oleObj spid="_x0000_s1025" name="" showAsIcon="1" r:id="rId2" imgW="1524000" imgH="1524000" progId="Excel.Sheet.12">
                  <p:embed/>
                </p:oleObj>
              </mc:Choice>
              <mc:Fallback>
                <p:oleObj name="" showAsIcon="1" r:id="rId2" imgW="1524000" imgH="1524000" progId="Excel.Sheet.12">
                  <p:embed/>
                  <p:pic>
                    <p:nvPicPr>
                      <p:cNvPr id="0" name="图片 1024"/>
                      <p:cNvPicPr/>
                      <p:nvPr/>
                    </p:nvPicPr>
                    <p:blipFill>
                      <a:blip r:embed="rId3"/>
                      <a:stretch>
                        <a:fillRect/>
                      </a:stretch>
                    </p:blipFill>
                    <p:spPr>
                      <a:xfrm>
                        <a:off x="8741410" y="2454275"/>
                        <a:ext cx="784225" cy="784225"/>
                      </a:xfrm>
                      <a:prstGeom prst="rect">
                        <a:avLst/>
                      </a:prstGeom>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UNIT_TABLE_BEAUTIFY" val="smartTable{2a4bf6d3-c59b-4ef8-94c4-af919ac35414}"/>
  <p:tag name="TABLE_ENDDRAG_ORIGIN_RECT" val="835*306"/>
  <p:tag name="TABLE_ENDDRAG_RECT" val="30*76*835*306"/>
</p:tagLst>
</file>

<file path=ppt/tags/tag2.xml><?xml version="1.0" encoding="utf-8"?>
<p:tagLst xmlns:p="http://schemas.openxmlformats.org/presentationml/2006/main">
  <p:tag name="KSO_WM_UNIT_TABLE_BEAUTIFY" val="smartTable{251e2bfa-ce9a-462c-9b40-267681f086fa}"/>
</p:tagLst>
</file>

<file path=ppt/tags/tag3.xml><?xml version="1.0" encoding="utf-8"?>
<p:tagLst xmlns:p="http://schemas.openxmlformats.org/presentationml/2006/main">
  <p:tag name="KSO_WM_UNIT_TABLE_BEAUTIFY" val="smartTable{251e2bfa-ce9a-462c-9b40-267681f086fa}"/>
</p:tagLst>
</file>

<file path=ppt/tags/tag4.xml><?xml version="1.0" encoding="utf-8"?>
<p:tagLst xmlns:p="http://schemas.openxmlformats.org/presentationml/2006/main">
  <p:tag name="KSO_WM_UNIT_TABLE_BEAUTIFY" val="smartTable{251e2bfa-ce9a-462c-9b40-267681f086fa}"/>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5573</Words>
  <Application>WPS 表格</Application>
  <PresentationFormat>宽屏</PresentationFormat>
  <Paragraphs>1192</Paragraphs>
  <Slides>7</Slides>
  <Notes>4</Notes>
  <HiddenSlides>0</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2</vt:i4>
      </vt:variant>
      <vt:variant>
        <vt:lpstr>幻灯片标题</vt:lpstr>
      </vt:variant>
      <vt:variant>
        <vt:i4>7</vt:i4>
      </vt:variant>
    </vt:vector>
  </HeadingPairs>
  <TitlesOfParts>
    <vt:vector size="37"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等线</vt:lpstr>
      <vt:lpstr>Verdana Pro</vt:lpstr>
      <vt:lpstr>Arial Regular</vt:lpstr>
      <vt:lpstr>微软雅黑</vt:lpstr>
      <vt:lpstr>Aharoni</vt:lpstr>
      <vt:lpstr>汉仪旗黑</vt:lpstr>
      <vt:lpstr>宋体</vt:lpstr>
      <vt:lpstr>Arial Unicode MS</vt:lpstr>
      <vt:lpstr>黑体</vt:lpstr>
      <vt:lpstr>汉仪中等线KW</vt:lpstr>
      <vt:lpstr>1_Corp Presentations 2018</vt:lpstr>
      <vt:lpstr>Excel.Sheet.12</vt:lpstr>
      <vt:lpstr>Excel.Sheet.12</vt:lpstr>
      <vt:lpstr>PowerPoint 演示文稿</vt:lpstr>
      <vt:lpstr>{CX483 MCA_R06.1 Pro HF1} Software overall status  {yellow}</vt:lpstr>
      <vt:lpstr>{CX483 MCA_R06.1 Pro HF1} Open IG&amp;Gating with risk evaluation</vt:lpstr>
      <vt:lpstr>{CX483 MCA_R06.1 Pro HF1} 语音专项测试</vt:lpstr>
      <vt:lpstr>{CX483 MCA_R06.1 Pro HF1} 性能对比测试结果</vt:lpstr>
      <vt:lpstr>{CX483 MCA_R06.1 Pro HF1} 性能对比测试结果</vt:lpstr>
      <vt:lpstr>{CX483 MCA_R06.1 Pro HF1} 性能对比测试结果</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1972</cp:revision>
  <cp:lastPrinted>2022-10-25T08:42:28Z</cp:lastPrinted>
  <dcterms:created xsi:type="dcterms:W3CDTF">2022-10-25T08:42:28Z</dcterms:created>
  <dcterms:modified xsi:type="dcterms:W3CDTF">2022-10-25T08:42:28Z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7AA88733DED766D78BA4B0627A3CF117</vt:lpwstr>
  </property>
</Properties>
</file>