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31" r:id="rId7"/>
    <p:sldId id="932" r:id="rId8"/>
    <p:sldId id="956" r:id="rId9"/>
    <p:sldId id="957" r:id="rId10"/>
    <p:sldId id="958" r:id="rId11"/>
    <p:sldId id="959"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_R06 Pro</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-09-19</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MCA_R06</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20220902_519_PRO</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20220830_0777_KL27_R06.PRO_Debug</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97%,  0 </a:t>
            </a:r>
            <a:r>
              <a:rPr lang="en-US" altLang="zh-CN" sz="1800" dirty="0">
                <a:ea typeface="宋体" pitchFamily="2" charset="-122"/>
              </a:rPr>
              <a:t>P1 and </a:t>
            </a:r>
            <a:r>
              <a:rPr lang="en-US" altLang="zh-CN" sz="1800" dirty="0">
                <a:solidFill>
                  <a:srgbClr val="0000CC"/>
                </a:solidFill>
                <a:ea typeface="宋体" pitchFamily="2" charset="-122"/>
              </a:rPr>
              <a:t>36 </a:t>
            </a:r>
            <a:r>
              <a:rPr lang="en-US" altLang="zh-CN" sz="1800" dirty="0">
                <a:ea typeface="宋体" pitchFamily="2" charset="-122"/>
              </a:rPr>
              <a:t>P2 issues found and not fixed and </a:t>
            </a:r>
            <a:r>
              <a:rPr lang="en-US" altLang="zh-CN" sz="1800" dirty="0">
                <a:solidFill>
                  <a:srgbClr val="0000CC"/>
                </a:solidFill>
                <a:ea typeface="宋体" pitchFamily="2" charset="-122"/>
              </a:rPr>
              <a:t>16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249697"/>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a:t>
            </a:r>
            <a:r>
              <a:rPr lang="en-US" altLang="en-US" sz="2800" dirty="0">
                <a:solidFill>
                  <a:srgbClr val="0000CC"/>
                </a:solidFill>
              </a:rPr>
              <a:t>} </a:t>
            </a:r>
            <a:r>
              <a:rPr lang="en-US" altLang="zh-CN" sz="2800" dirty="0"/>
              <a:t>Open IG with risk evaluation</a:t>
            </a:r>
            <a:endParaRPr lang="en-US" altLang="en-US" sz="2800" b="0" dirty="0">
              <a:ea typeface="SimHei" panose="02010609060101010101" pitchFamily="49" charset="-122"/>
            </a:endParaRPr>
          </a:p>
        </p:txBody>
      </p:sp>
      <p:sp>
        <p:nvSpPr>
          <p:cNvPr id="2" name="文本框 1"/>
          <p:cNvSpPr txBox="1"/>
          <p:nvPr/>
        </p:nvSpPr>
        <p:spPr>
          <a:xfrm>
            <a:off x="800735" y="934085"/>
            <a:ext cx="500380" cy="368300"/>
          </a:xfrm>
          <a:prstGeom prst="rect">
            <a:avLst/>
          </a:prstGeom>
          <a:noFill/>
        </p:spPr>
        <p:txBody>
          <a:bodyPr wrap="none" rtlCol="0">
            <a:spAutoFit/>
          </a:bodyPr>
          <a:p>
            <a:r>
              <a:rPr lang="en-US" altLang="zh-CN"/>
              <a:t>NA</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5464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a:t>
            </a:r>
            <a:r>
              <a:rPr lang="en-US" altLang="en-US" sz="2800" dirty="0">
                <a:solidFill>
                  <a:srgbClr val="0000CC"/>
                </a:solidFill>
              </a:rPr>
              <a:t>} </a:t>
            </a:r>
            <a:r>
              <a:rPr lang="zh-CN" altLang="en-US" sz="2800" dirty="0"/>
              <a:t>内存</a:t>
            </a:r>
            <a:r>
              <a:rPr lang="zh-CN" altLang="en-US" sz="2800" dirty="0"/>
              <a:t>泄露专项测试</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354965" y="944880"/>
            <a:ext cx="2967355" cy="5201285"/>
          </a:xfrm>
          <a:prstGeom prst="rect">
            <a:avLst/>
          </a:prstGeom>
        </p:spPr>
      </p:pic>
      <p:pic>
        <p:nvPicPr>
          <p:cNvPr id="9" name="图片 8"/>
          <p:cNvPicPr>
            <a:picLocks noChangeAspect="1"/>
          </p:cNvPicPr>
          <p:nvPr/>
        </p:nvPicPr>
        <p:blipFill>
          <a:blip r:embed="rId2"/>
          <a:stretch>
            <a:fillRect/>
          </a:stretch>
        </p:blipFill>
        <p:spPr>
          <a:xfrm>
            <a:off x="6289040" y="945515"/>
            <a:ext cx="2966720" cy="5200650"/>
          </a:xfrm>
          <a:prstGeom prst="rect">
            <a:avLst/>
          </a:prstGeom>
        </p:spPr>
      </p:pic>
      <p:pic>
        <p:nvPicPr>
          <p:cNvPr id="11" name="图片 10"/>
          <p:cNvPicPr>
            <a:picLocks noChangeAspect="1"/>
          </p:cNvPicPr>
          <p:nvPr/>
        </p:nvPicPr>
        <p:blipFill>
          <a:blip r:embed="rId3"/>
          <a:stretch>
            <a:fillRect/>
          </a:stretch>
        </p:blipFill>
        <p:spPr>
          <a:xfrm>
            <a:off x="9295765" y="945515"/>
            <a:ext cx="2841625" cy="5200650"/>
          </a:xfrm>
          <a:prstGeom prst="rect">
            <a:avLst/>
          </a:prstGeom>
        </p:spPr>
      </p:pic>
      <p:pic>
        <p:nvPicPr>
          <p:cNvPr id="2" name="图片 1"/>
          <p:cNvPicPr>
            <a:picLocks noChangeAspect="1"/>
          </p:cNvPicPr>
          <p:nvPr/>
        </p:nvPicPr>
        <p:blipFill>
          <a:blip r:embed="rId4"/>
          <a:stretch>
            <a:fillRect/>
          </a:stretch>
        </p:blipFill>
        <p:spPr>
          <a:xfrm>
            <a:off x="3322320" y="945515"/>
            <a:ext cx="2966720" cy="5200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a:t>
            </a:r>
            <a:r>
              <a:rPr kumimoji="1" lang="en-US" altLang="zh-CN" dirty="0"/>
              <a:t>: NA</a:t>
            </a:r>
            <a:endParaRPr kumimoji="1" lang="zh-CN" altLang="en-US" dirty="0">
              <a:highlight>
                <a:srgbClr val="00FF00"/>
              </a:highlight>
            </a:endParaRPr>
          </a:p>
        </p:txBody>
      </p:sp>
      <p:sp>
        <p:nvSpPr>
          <p:cNvPr id="9" name="文本框 8"/>
          <p:cNvSpPr txBox="1"/>
          <p:nvPr/>
        </p:nvSpPr>
        <p:spPr>
          <a:xfrm>
            <a:off x="551180" y="1661795"/>
            <a:ext cx="11014710" cy="1814830"/>
          </a:xfrm>
          <a:prstGeom prst="rect">
            <a:avLst/>
          </a:prstGeom>
          <a:noFill/>
        </p:spPr>
        <p:txBody>
          <a:bodyPr wrap="square">
            <a:spAutoFit/>
          </a:bodyPr>
          <a:p>
            <a:r>
              <a:rPr lang="zh-CN" altLang="en-US" sz="1400" b="1" dirty="0">
                <a:solidFill>
                  <a:srgbClr val="000000"/>
                </a:solidFill>
                <a:latin typeface="宋体" pitchFamily="2" charset="-122"/>
                <a:ea typeface="宋体" pitchFamily="2" charset="-122"/>
              </a:rPr>
              <a:t>当前语音由于车门音响共振的原因导致富迪语音参数无法调试，当前语音暂时未进行标定</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latin typeface="宋体" pitchFamily="2" charset="-122"/>
                <a:ea typeface="宋体" pitchFamily="2" charset="-122"/>
              </a:rPr>
              <a:t>后续</a:t>
            </a:r>
            <a:r>
              <a:rPr lang="en-US" altLang="zh-CN" sz="1400" b="1" dirty="0">
                <a:solidFill>
                  <a:srgbClr val="000000"/>
                </a:solidFill>
                <a:latin typeface="宋体" pitchFamily="2" charset="-122"/>
                <a:ea typeface="宋体" pitchFamily="2" charset="-122"/>
              </a:rPr>
              <a:t>Action:</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highlight>
                  <a:srgbClr val="FFFF00"/>
                </a:highlight>
                <a:latin typeface="宋体" pitchFamily="2" charset="-122"/>
                <a:ea typeface="宋体" pitchFamily="2" charset="-122"/>
              </a:rPr>
              <a:t>计划配合</a:t>
            </a:r>
            <a:r>
              <a:rPr lang="en-US" altLang="zh-CN" sz="1400" b="1" dirty="0">
                <a:solidFill>
                  <a:srgbClr val="000000"/>
                </a:solidFill>
                <a:highlight>
                  <a:srgbClr val="FFFF00"/>
                </a:highlight>
                <a:latin typeface="宋体" pitchFamily="2" charset="-122"/>
                <a:ea typeface="宋体" pitchFamily="2" charset="-122"/>
              </a:rPr>
              <a:t>REC</a:t>
            </a:r>
            <a:r>
              <a:rPr lang="zh-CN" altLang="en-US" sz="1400" b="1" dirty="0">
                <a:solidFill>
                  <a:srgbClr val="000000"/>
                </a:solidFill>
                <a:highlight>
                  <a:srgbClr val="FFFF00"/>
                </a:highlight>
                <a:latin typeface="宋体" pitchFamily="2" charset="-122"/>
                <a:ea typeface="宋体" pitchFamily="2" charset="-122"/>
              </a:rPr>
              <a:t>要求到工厂现场进行语音小样的录制，以及富迪参数调参结束后的准入工作加快语音模型训练计划，当前高配语料已录制完成，低配语料录制完成</a:t>
            </a:r>
            <a:r>
              <a:rPr lang="en-US" altLang="zh-CN" sz="1400" b="1" dirty="0">
                <a:solidFill>
                  <a:srgbClr val="000000"/>
                </a:solidFill>
                <a:highlight>
                  <a:srgbClr val="FFFF00"/>
                </a:highlight>
                <a:latin typeface="宋体" pitchFamily="2" charset="-122"/>
                <a:ea typeface="宋体" pitchFamily="2" charset="-122"/>
              </a:rPr>
              <a:t>60%</a:t>
            </a:r>
            <a:r>
              <a:rPr lang="zh-CN" altLang="en-US" sz="1400" b="1" dirty="0">
                <a:solidFill>
                  <a:srgbClr val="000000"/>
                </a:solidFill>
                <a:highlight>
                  <a:srgbClr val="FFFF00"/>
                </a:highlight>
                <a:latin typeface="宋体" pitchFamily="2" charset="-122"/>
                <a:ea typeface="宋体" pitchFamily="2" charset="-122"/>
              </a:rPr>
              <a:t>，计划</a:t>
            </a:r>
            <a:r>
              <a:rPr lang="en-US" altLang="zh-CN" sz="1400" b="1" dirty="0">
                <a:solidFill>
                  <a:srgbClr val="000000"/>
                </a:solidFill>
                <a:highlight>
                  <a:srgbClr val="FFFF00"/>
                </a:highlight>
                <a:latin typeface="宋体" pitchFamily="2" charset="-122"/>
                <a:ea typeface="宋体" pitchFamily="2" charset="-122"/>
              </a:rPr>
              <a:t>R07</a:t>
            </a:r>
            <a:r>
              <a:rPr lang="zh-CN" altLang="en-US" sz="1400" b="1" dirty="0">
                <a:solidFill>
                  <a:srgbClr val="000000"/>
                </a:solidFill>
                <a:highlight>
                  <a:srgbClr val="FFFF00"/>
                </a:highlight>
                <a:latin typeface="宋体" pitchFamily="2" charset="-122"/>
                <a:ea typeface="宋体" pitchFamily="2" charset="-122"/>
              </a:rPr>
              <a:t>合入最终调试</a:t>
            </a:r>
            <a:r>
              <a:rPr lang="zh-CN" altLang="en-US" sz="1400" b="1" dirty="0">
                <a:solidFill>
                  <a:srgbClr val="000000"/>
                </a:solidFill>
                <a:highlight>
                  <a:srgbClr val="FFFF00"/>
                </a:highlight>
                <a:latin typeface="宋体" pitchFamily="2" charset="-122"/>
                <a:ea typeface="宋体" pitchFamily="2" charset="-122"/>
              </a:rPr>
              <a:t>参数。</a:t>
            </a:r>
            <a:endParaRPr lang="zh-CN" altLang="en-US" sz="1400" b="1" dirty="0">
              <a:solidFill>
                <a:srgbClr val="000000"/>
              </a:solidFill>
              <a:highlight>
                <a:srgbClr val="FFFF00"/>
              </a:highlight>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0" y="418465"/>
          <a:ext cx="11483340" cy="6457950"/>
        </p:xfrm>
        <a:graphic>
          <a:graphicData uri="http://schemas.openxmlformats.org/drawingml/2006/table">
            <a:tbl>
              <a:tblPr firstRow="1" bandRow="1">
                <a:tableStyleId>{5C22544A-7EE6-4342-B048-85BDC9FD1C3A}</a:tableStyleId>
              </a:tblPr>
              <a:tblGrid>
                <a:gridCol w="694055"/>
                <a:gridCol w="1947545"/>
                <a:gridCol w="2804795"/>
                <a:gridCol w="641350"/>
                <a:gridCol w="1036955"/>
                <a:gridCol w="618490"/>
                <a:gridCol w="1599565"/>
                <a:gridCol w="2140585"/>
              </a:tblGrid>
              <a:tr h="384175">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pPr algn="ctr"/>
                      <a:r>
                        <a:rPr lang="en-US" altLang="zh-CN" sz="1400" dirty="0"/>
                        <a:t>R05</a:t>
                      </a:r>
                      <a:endParaRPr lang="zh-CN" altLang="en-US" sz="1400" dirty="0"/>
                    </a:p>
                  </a:txBody>
                  <a:tcPr/>
                </a:tc>
                <a:tc>
                  <a:txBody>
                    <a:bodyPr/>
                    <a:lstStyle/>
                    <a:p>
                      <a:pPr algn="ctr"/>
                      <a:r>
                        <a:rPr lang="en-US" altLang="zh-CN" sz="1400" dirty="0"/>
                        <a:t>R06</a:t>
                      </a:r>
                      <a:endParaRPr lang="en-US" altLang="zh-CN" sz="1400" dirty="0"/>
                    </a:p>
                  </a:txBody>
                  <a:tcPr/>
                </a:tc>
                <a:tc>
                  <a:txBody>
                    <a:bodyPr/>
                    <a:lstStyle/>
                    <a:p>
                      <a:pPr algn="ctr"/>
                      <a:r>
                        <a:rPr lang="zh-CN" altLang="en-US" sz="1400" dirty="0"/>
                        <a:t>偏差</a:t>
                      </a:r>
                      <a:endParaRPr lang="zh-CN" altLang="en-US" sz="1400" dirty="0"/>
                    </a:p>
                  </a:txBody>
                  <a:tcPr/>
                </a:tc>
                <a:tc>
                  <a:txBody>
                    <a:bodyPr/>
                    <a:p>
                      <a:pPr algn="ctr">
                        <a:buNone/>
                      </a:pPr>
                      <a:r>
                        <a:rPr lang="en-US" altLang="zh-CN" sz="1400" dirty="0"/>
                        <a:t>R06 T</a:t>
                      </a:r>
                      <a:r>
                        <a:rPr lang="en-US" altLang="zh-CN" sz="1400" dirty="0"/>
                        <a:t>aeget</a:t>
                      </a:r>
                      <a:endParaRPr lang="en-US" altLang="zh-CN" sz="1400" dirty="0"/>
                    </a:p>
                  </a:txBody>
                  <a:tcPr/>
                </a:tc>
                <a:tc>
                  <a:txBody>
                    <a:bodyPr/>
                    <a:lstStyle/>
                    <a:p>
                      <a:r>
                        <a:rPr lang="en-US" altLang="zh-CN" sz="1400" dirty="0"/>
                        <a:t>Baidu Comments</a:t>
                      </a:r>
                      <a:endParaRPr lang="zh-CN" altLang="en-US" sz="1400" dirty="0"/>
                    </a:p>
                  </a:txBody>
                  <a:tcPr/>
                </a:tc>
              </a:tr>
              <a:tr h="697230">
                <a:tc>
                  <a:txBody>
                    <a:bodyPr/>
                    <a:lstStyle/>
                    <a:p>
                      <a:r>
                        <a:rPr lang="en-US" altLang="zh-CN" sz="1000" dirty="0">
                          <a:solidFill>
                            <a:schemeClr val="tx1"/>
                          </a:solidFill>
                        </a:rPr>
                        <a:t>1</a:t>
                      </a:r>
                      <a:endParaRPr lang="en-US" altLang="zh-CN" sz="1000" dirty="0">
                        <a:solidFill>
                          <a:schemeClr val="tx1"/>
                        </a:solidFill>
                      </a:endParaRPr>
                    </a:p>
                  </a:txBody>
                  <a:tcPr anchor="ctr"/>
                </a:tc>
                <a:tc>
                  <a:txBody>
                    <a:bodyPr/>
                    <a:lstStyle/>
                    <a:p>
                      <a:r>
                        <a:rPr lang="en-US" altLang="zh-CN" sz="1000" dirty="0">
                          <a:solidFill>
                            <a:schemeClr val="tx1"/>
                          </a:solidFill>
                        </a:rPr>
                        <a:t>Power on</a:t>
                      </a:r>
                      <a:r>
                        <a:rPr lang="zh-CN" altLang="en-US" sz="1000" dirty="0">
                          <a:solidFill>
                            <a:schemeClr val="tx1"/>
                          </a:solidFill>
                        </a:rPr>
                        <a:t>导航启动时间</a:t>
                      </a:r>
                      <a:endParaRPr lang="zh-CN" altLang="en-US" sz="1000" dirty="0">
                        <a:solidFill>
                          <a:schemeClr val="tx1"/>
                        </a:solidFill>
                      </a:endParaRPr>
                    </a:p>
                  </a:txBody>
                  <a:tcPr anchor="ctr"/>
                </a:tc>
                <a:tc>
                  <a:txBody>
                    <a:bodyPr/>
                    <a:lstStyle/>
                    <a:p>
                      <a:r>
                        <a:rPr lang="en-US" altLang="zh-CN" sz="1000" dirty="0">
                          <a:solidFill>
                            <a:schemeClr val="tx1"/>
                          </a:solidFill>
                        </a:rPr>
                        <a:t>1.IVI</a:t>
                      </a:r>
                      <a:r>
                        <a:rPr lang="zh-CN" altLang="en-US" sz="1000" dirty="0">
                          <a:solidFill>
                            <a:schemeClr val="tx1"/>
                          </a:solidFill>
                        </a:rPr>
                        <a:t>完全关机以后，发送</a:t>
                      </a:r>
                      <a:r>
                        <a:rPr lang="en-US" altLang="zh-CN" sz="1000" dirty="0">
                          <a:solidFill>
                            <a:schemeClr val="tx1"/>
                          </a:solidFill>
                        </a:rPr>
                        <a:t>Ignition on</a:t>
                      </a:r>
                      <a:r>
                        <a:rPr lang="zh-CN" altLang="en-US" sz="1000" dirty="0">
                          <a:solidFill>
                            <a:schemeClr val="tx1"/>
                          </a:solidFill>
                        </a:rPr>
                        <a:t>的</a:t>
                      </a:r>
                      <a:r>
                        <a:rPr lang="en-US" altLang="zh-CN" sz="1000" dirty="0">
                          <a:solidFill>
                            <a:schemeClr val="tx1"/>
                          </a:solidFill>
                        </a:rPr>
                        <a:t>can</a:t>
                      </a:r>
                      <a:r>
                        <a:rPr lang="zh-CN" altLang="en-US" sz="1000" dirty="0">
                          <a:solidFill>
                            <a:schemeClr val="tx1"/>
                          </a:solidFill>
                        </a:rPr>
                        <a:t>消息</a:t>
                      </a:r>
                      <a:endParaRPr lang="zh-CN" altLang="en-US" sz="1000" dirty="0">
                        <a:solidFill>
                          <a:schemeClr val="tx1"/>
                        </a:solidFill>
                      </a:endParaRPr>
                    </a:p>
                    <a:p>
                      <a:r>
                        <a:rPr lang="en-US" altLang="zh-CN" sz="1000" dirty="0">
                          <a:solidFill>
                            <a:schemeClr val="tx1"/>
                          </a:solidFill>
                        </a:rPr>
                        <a:t>2.Launcher</a:t>
                      </a:r>
                      <a:r>
                        <a:rPr lang="zh-CN" altLang="en-US" sz="1000" dirty="0">
                          <a:solidFill>
                            <a:schemeClr val="tx1"/>
                          </a:solidFill>
                        </a:rPr>
                        <a:t>显示后等待</a:t>
                      </a:r>
                      <a:r>
                        <a:rPr lang="en-US" altLang="zh-CN" sz="1000" dirty="0">
                          <a:solidFill>
                            <a:schemeClr val="tx1"/>
                          </a:solidFill>
                        </a:rPr>
                        <a:t>1s</a:t>
                      </a:r>
                      <a:r>
                        <a:rPr lang="zh-CN" altLang="en-US" sz="1000" dirty="0">
                          <a:solidFill>
                            <a:schemeClr val="tx1"/>
                          </a:solidFill>
                        </a:rPr>
                        <a:t>，点击导航图标</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整个测试过程中录屏</a:t>
                      </a:r>
                      <a:endParaRPr lang="zh-CN" altLang="en-US" sz="1000" dirty="0">
                        <a:solidFill>
                          <a:schemeClr val="tx1"/>
                        </a:solidFill>
                      </a:endParaRPr>
                    </a:p>
                  </a:txBody>
                  <a:tcPr/>
                </a:tc>
                <a:tc>
                  <a:txBody>
                    <a:bodyPr/>
                    <a:lstStyle/>
                    <a:p>
                      <a:pPr marL="0" algn="ctr" defTabSz="914400" rtl="0" eaLnBrk="1" fontAlgn="ctr" latinLnBrk="0" hangingPunct="1"/>
                      <a:r>
                        <a:rPr lang="en-US" altLang="zh-CN" sz="1000" b="0" i="0" u="none" strike="noStrike" kern="1200" dirty="0">
                          <a:solidFill>
                            <a:schemeClr val="tx1"/>
                          </a:solidFill>
                          <a:effectLst/>
                          <a:latin typeface="+mn-lt"/>
                          <a:ea typeface="等线" panose="02010600030101010101" pitchFamily="2" charset="-122"/>
                          <a:cs typeface="+mn-cs"/>
                        </a:rPr>
                        <a:t>22.73</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algn="ctr" defTabSz="914400" rtl="0" eaLnBrk="1" fontAlgn="ctr" latinLnBrk="0" hangingPunct="1"/>
                      <a:r>
                        <a:rPr lang="en-US" altLang="zh-CN" sz="1000" b="0" i="0" u="none" strike="noStrike" kern="1200" dirty="0">
                          <a:solidFill>
                            <a:schemeClr val="tx1"/>
                          </a:solidFill>
                          <a:effectLst/>
                          <a:latin typeface="+mn-lt"/>
                          <a:ea typeface="等线" panose="02010600030101010101" pitchFamily="2" charset="-122"/>
                          <a:cs typeface="+mn-cs"/>
                        </a:rPr>
                        <a:t>13.59666</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algn="ctr" defTabSz="914400" rtl="0" eaLnBrk="1" fontAlgn="ctr" latinLnBrk="0" hangingPunct="1"/>
                      <a:r>
                        <a:rPr lang="en-US" altLang="zh-CN" sz="1000" b="0" i="0" u="none" strike="noStrike" kern="1200" dirty="0">
                          <a:solidFill>
                            <a:srgbClr val="00B050"/>
                          </a:solidFill>
                          <a:effectLst/>
                          <a:latin typeface="+mn-lt"/>
                          <a:ea typeface="等线" panose="02010600030101010101" pitchFamily="2" charset="-122"/>
                          <a:cs typeface="+mn-cs"/>
                        </a:rPr>
                        <a:t>-40.18%</a:t>
                      </a:r>
                      <a:endParaRPr lang="en-US" altLang="zh-CN" sz="1000" b="0" i="0" u="none" strike="noStrike" kern="1200" dirty="0">
                        <a:solidFill>
                          <a:srgbClr val="00B050"/>
                        </a:solidFill>
                        <a:effectLst/>
                        <a:latin typeface="+mn-lt"/>
                        <a:ea typeface="等线" panose="02010600030101010101" pitchFamily="2" charset="-122"/>
                        <a:cs typeface="+mn-cs"/>
                      </a:endParaRPr>
                    </a:p>
                  </a:txBody>
                  <a:tcPr marL="6350" marR="6350" marT="6350" marB="0" anchor="ctr"/>
                </a:tc>
                <a:tc>
                  <a:txBody>
                    <a:bodyPr/>
                    <a:p>
                      <a:pPr marL="0" algn="ctr" defTabSz="914400" rtl="0" eaLnBrk="1" fontAlgn="ctr" latinLnBrk="0" hangingPunct="1">
                        <a:buNone/>
                      </a:pPr>
                      <a:r>
                        <a:rPr lang="en-US" altLang="zh-CN" sz="1000" b="0" i="0" u="none" strike="noStrike" kern="1200" dirty="0">
                          <a:solidFill>
                            <a:schemeClr val="tx1"/>
                          </a:solidFill>
                          <a:effectLst/>
                          <a:latin typeface="+mn-lt"/>
                          <a:ea typeface="等线" panose="02010600030101010101" pitchFamily="2" charset="-122"/>
                          <a:cs typeface="+mn-cs"/>
                        </a:rPr>
                        <a:t>10.5</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r>
                        <a:rPr lang="en-US" altLang="zh-CN" sz="1000" kern="1200" dirty="0">
                          <a:solidFill>
                            <a:schemeClr val="tx1"/>
                          </a:solidFill>
                          <a:latin typeface="+mn-lt"/>
                          <a:ea typeface="+mn-ea"/>
                          <a:cs typeface="+mn-cs"/>
                        </a:rPr>
                        <a:t>R06.1</a:t>
                      </a:r>
                      <a:r>
                        <a:rPr lang="zh-CN" altLang="en-US" sz="1000" kern="1200" dirty="0">
                          <a:solidFill>
                            <a:schemeClr val="tx1"/>
                          </a:solidFill>
                          <a:latin typeface="+mn-lt"/>
                          <a:ea typeface="+mn-ea"/>
                          <a:cs typeface="+mn-cs"/>
                        </a:rPr>
                        <a:t>地图持续</a:t>
                      </a:r>
                      <a:r>
                        <a:rPr lang="zh-CN" altLang="en-US" sz="1000" kern="1200" dirty="0">
                          <a:solidFill>
                            <a:schemeClr val="tx1"/>
                          </a:solidFill>
                          <a:latin typeface="+mn-lt"/>
                          <a:ea typeface="+mn-ea"/>
                          <a:cs typeface="+mn-cs"/>
                        </a:rPr>
                        <a:t>优化</a:t>
                      </a:r>
                      <a:endParaRPr lang="zh-CN" altLang="en-US" sz="1000" kern="1200" dirty="0">
                        <a:solidFill>
                          <a:schemeClr val="tx1"/>
                        </a:solidFill>
                        <a:latin typeface="+mn-lt"/>
                        <a:ea typeface="+mn-ea"/>
                        <a:cs typeface="+mn-cs"/>
                      </a:endParaRPr>
                    </a:p>
                  </a:txBody>
                  <a:tcPr anchor="ctr"/>
                </a:tc>
              </a:tr>
              <a:tr h="850265">
                <a:tc>
                  <a:txBody>
                    <a:bodyPr/>
                    <a:lstStyle/>
                    <a:p>
                      <a:r>
                        <a:rPr lang="en-US" altLang="zh-CN" sz="1000" dirty="0">
                          <a:solidFill>
                            <a:schemeClr val="tx1"/>
                          </a:solidFill>
                        </a:rPr>
                        <a:t>2</a:t>
                      </a:r>
                      <a:endParaRPr lang="en-US" altLang="zh-CN" sz="1000" dirty="0">
                        <a:solidFill>
                          <a:schemeClr val="tx1"/>
                        </a:solidFill>
                      </a:endParaRPr>
                    </a:p>
                  </a:txBody>
                  <a:tcPr anchor="ctr"/>
                </a:tc>
                <a:tc>
                  <a:txBody>
                    <a:bodyPr/>
                    <a:lstStyle/>
                    <a:p>
                      <a:r>
                        <a:rPr lang="en-US" altLang="zh-CN" sz="1000" dirty="0">
                          <a:solidFill>
                            <a:schemeClr val="tx1"/>
                          </a:solidFill>
                        </a:rPr>
                        <a:t>Power on</a:t>
                      </a:r>
                      <a:r>
                        <a:rPr lang="zh-CN" altLang="en-US" sz="1000" dirty="0">
                          <a:solidFill>
                            <a:schemeClr val="tx1"/>
                          </a:solidFill>
                        </a:rPr>
                        <a:t>语音可用</a:t>
                      </a:r>
                      <a:endParaRPr lang="zh-CN" altLang="en-US" sz="1000" dirty="0">
                        <a:solidFill>
                          <a:schemeClr val="tx1"/>
                        </a:solidFill>
                      </a:endParaRPr>
                    </a:p>
                  </a:txBody>
                  <a:tcPr anchor="ctr"/>
                </a:tc>
                <a:tc>
                  <a:txBody>
                    <a:bodyPr/>
                    <a:lstStyle/>
                    <a:p>
                      <a:r>
                        <a:rPr lang="en-US" altLang="zh-CN" sz="1000" dirty="0">
                          <a:solidFill>
                            <a:schemeClr val="tx1"/>
                          </a:solidFill>
                        </a:rPr>
                        <a:t>1.IVI</a:t>
                      </a:r>
                      <a:r>
                        <a:rPr lang="zh-CN" altLang="en-US" sz="1000" dirty="0">
                          <a:solidFill>
                            <a:schemeClr val="tx1"/>
                          </a:solidFill>
                        </a:rPr>
                        <a:t>完全关机以后，发送</a:t>
                      </a:r>
                      <a:r>
                        <a:rPr lang="en-US" altLang="zh-CN" sz="1000" dirty="0">
                          <a:solidFill>
                            <a:schemeClr val="tx1"/>
                          </a:solidFill>
                        </a:rPr>
                        <a:t>Ignition on</a:t>
                      </a:r>
                      <a:r>
                        <a:rPr lang="zh-CN" altLang="en-US" sz="1000" dirty="0">
                          <a:solidFill>
                            <a:schemeClr val="tx1"/>
                          </a:solidFill>
                        </a:rPr>
                        <a:t>的</a:t>
                      </a:r>
                      <a:r>
                        <a:rPr lang="en-US" altLang="zh-CN" sz="1000" dirty="0">
                          <a:solidFill>
                            <a:schemeClr val="tx1"/>
                          </a:solidFill>
                        </a:rPr>
                        <a:t>can</a:t>
                      </a:r>
                      <a:r>
                        <a:rPr lang="zh-CN" altLang="en-US" sz="1000" dirty="0">
                          <a:solidFill>
                            <a:schemeClr val="tx1"/>
                          </a:solidFill>
                        </a:rPr>
                        <a:t>消息</a:t>
                      </a:r>
                      <a:endParaRPr lang="zh-CN" altLang="en-US" sz="1000" dirty="0">
                        <a:solidFill>
                          <a:schemeClr val="tx1"/>
                        </a:solidFill>
                      </a:endParaRPr>
                    </a:p>
                    <a:p>
                      <a:r>
                        <a:rPr lang="en-US" altLang="zh-CN" sz="1000" dirty="0">
                          <a:solidFill>
                            <a:schemeClr val="tx1"/>
                          </a:solidFill>
                        </a:rPr>
                        <a:t>2.Launcher</a:t>
                      </a:r>
                      <a:r>
                        <a:rPr lang="zh-CN" altLang="en-US" sz="1000" dirty="0">
                          <a:solidFill>
                            <a:schemeClr val="tx1"/>
                          </a:solidFill>
                        </a:rPr>
                        <a:t>显示后等待</a:t>
                      </a:r>
                      <a:r>
                        <a:rPr lang="en-US" altLang="zh-CN" sz="1000" dirty="0">
                          <a:solidFill>
                            <a:schemeClr val="tx1"/>
                          </a:solidFill>
                        </a:rPr>
                        <a:t>1s</a:t>
                      </a:r>
                      <a:r>
                        <a:rPr lang="zh-CN" altLang="en-US" sz="1000" dirty="0">
                          <a:solidFill>
                            <a:schemeClr val="tx1"/>
                          </a:solidFill>
                        </a:rPr>
                        <a:t>，尝试唤醒词唤醒</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若第一次无响应，间隔</a:t>
                      </a:r>
                      <a:r>
                        <a:rPr lang="en-US" altLang="zh-CN" sz="1000" dirty="0">
                          <a:solidFill>
                            <a:schemeClr val="tx1"/>
                          </a:solidFill>
                        </a:rPr>
                        <a:t>1s</a:t>
                      </a:r>
                      <a:r>
                        <a:rPr lang="zh-CN" altLang="en-US" sz="1000" dirty="0">
                          <a:solidFill>
                            <a:schemeClr val="tx1"/>
                          </a:solidFill>
                        </a:rPr>
                        <a:t>再次尝试</a:t>
                      </a:r>
                      <a:endParaRPr lang="zh-CN" altLang="en-US" sz="1000" dirty="0">
                        <a:solidFill>
                          <a:schemeClr val="tx1"/>
                        </a:solidFill>
                      </a:endParaRPr>
                    </a:p>
                  </a:txBody>
                  <a:tcPr/>
                </a:tc>
                <a:tc>
                  <a:txBody>
                    <a:bodyPr/>
                    <a:lstStyle/>
                    <a:p>
                      <a:pPr algn="ctr" fontAlgn="b"/>
                      <a:r>
                        <a:rPr lang="en-US" altLang="zh-CN" sz="1000" b="0" i="0" u="none" strike="noStrike" kern="1200" dirty="0">
                          <a:solidFill>
                            <a:schemeClr val="tx1"/>
                          </a:solidFill>
                          <a:effectLst/>
                          <a:latin typeface="+mn-lt"/>
                          <a:ea typeface="等线" panose="02010600030101010101" pitchFamily="2" charset="-122"/>
                          <a:cs typeface="+mn-cs"/>
                        </a:rPr>
                        <a:t>14.03</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buClrTx/>
                        <a:buSzTx/>
                        <a:buFontTx/>
                        <a:buNone/>
                      </a:pPr>
                      <a:r>
                        <a:rPr lang="en-US" altLang="zh-CN" sz="1000" b="0" dirty="0">
                          <a:solidFill>
                            <a:schemeClr val="tx1"/>
                          </a:solidFill>
                          <a:effectLst/>
                          <a:ea typeface="等线" panose="02010600030101010101" pitchFamily="2" charset="-122"/>
                        </a:rPr>
                        <a:t>6.278</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algn="ctr" defTabSz="914400" rtl="0" eaLnBrk="1" fontAlgn="ctr" latinLnBrk="0" hangingPunct="1"/>
                      <a:r>
                        <a:rPr lang="en-US" altLang="zh-CN" sz="1000" b="0" i="0" u="none" strike="noStrike" kern="1200" dirty="0">
                          <a:solidFill>
                            <a:srgbClr val="00B050"/>
                          </a:solidFill>
                          <a:effectLst/>
                          <a:latin typeface="+mn-lt"/>
                          <a:ea typeface="等线" panose="02010600030101010101" pitchFamily="2" charset="-122"/>
                          <a:cs typeface="+mn-cs"/>
                        </a:rPr>
                        <a:t>-55.25%</a:t>
                      </a:r>
                      <a:endParaRPr lang="en-US" altLang="zh-CN" sz="1000" b="0" i="0" u="none" strike="noStrike" kern="1200" dirty="0">
                        <a:solidFill>
                          <a:srgbClr val="00B050"/>
                        </a:solidFill>
                        <a:effectLst/>
                        <a:latin typeface="+mn-lt"/>
                        <a:ea typeface="等线" panose="02010600030101010101" pitchFamily="2" charset="-122"/>
                        <a:cs typeface="+mn-cs"/>
                      </a:endParaRPr>
                    </a:p>
                  </a:txBody>
                  <a:tcPr marL="6350" marR="6350" marT="6350" marB="0" anchor="ctr"/>
                </a:tc>
                <a:tc>
                  <a:txBody>
                    <a:bodyPr/>
                    <a:p>
                      <a:pPr marL="0" algn="ctr" defTabSz="914400" rtl="0" eaLnBrk="1" fontAlgn="ctr" latinLnBrk="0" hangingPunct="1">
                        <a:buNone/>
                      </a:pPr>
                      <a:r>
                        <a:rPr lang="en-US" altLang="zh-CN" sz="1000" b="0" i="0" u="none" strike="noStrike" kern="1200" dirty="0">
                          <a:solidFill>
                            <a:srgbClr val="00B050"/>
                          </a:solidFill>
                          <a:effectLst/>
                          <a:latin typeface="+mn-lt"/>
                          <a:ea typeface="等线" panose="02010600030101010101" pitchFamily="2" charset="-122"/>
                          <a:cs typeface="+mn-cs"/>
                        </a:rPr>
                        <a:t>17.235</a:t>
                      </a:r>
                      <a:endParaRPr lang="en-US" altLang="zh-CN" sz="1000" b="0" i="0" u="none" strike="noStrike" kern="1200" dirty="0">
                        <a:solidFill>
                          <a:srgbClr val="00B050"/>
                        </a:solidFill>
                        <a:effectLst/>
                        <a:latin typeface="+mn-lt"/>
                        <a:ea typeface="等线" panose="02010600030101010101" pitchFamily="2" charset="-122"/>
                        <a:cs typeface="+mn-cs"/>
                      </a:endParaRPr>
                    </a:p>
                  </a:txBody>
                  <a:tcPr marL="6350" marR="6350" marT="6350" marB="0" anchor="ctr"/>
                </a:tc>
                <a:tc>
                  <a:txBody>
                    <a:bodyPr/>
                    <a:lstStyle/>
                    <a:p>
                      <a:endParaRPr lang="zh-CN" altLang="en-US" sz="1000" kern="1200" dirty="0">
                        <a:solidFill>
                          <a:schemeClr val="tx1"/>
                        </a:solidFill>
                        <a:latin typeface="+mn-lt"/>
                        <a:ea typeface="+mn-ea"/>
                        <a:cs typeface="+mn-cs"/>
                      </a:endParaRPr>
                    </a:p>
                  </a:txBody>
                  <a:tcPr anchor="ctr"/>
                </a:tc>
              </a:tr>
              <a:tr h="850265">
                <a:tc>
                  <a:txBody>
                    <a:bodyPr/>
                    <a:lstStyle/>
                    <a:p>
                      <a:r>
                        <a:rPr lang="en-US" altLang="zh-CN" sz="1000" dirty="0">
                          <a:solidFill>
                            <a:schemeClr val="tx1"/>
                          </a:solidFill>
                        </a:rPr>
                        <a:t>3</a:t>
                      </a:r>
                      <a:endParaRPr lang="en-US" altLang="zh-CN" sz="1000" dirty="0">
                        <a:solidFill>
                          <a:schemeClr val="tx1"/>
                        </a:solidFill>
                      </a:endParaRPr>
                    </a:p>
                  </a:txBody>
                  <a:tcPr anchor="ctr"/>
                </a:tc>
                <a:tc>
                  <a:txBody>
                    <a:bodyPr/>
                    <a:lstStyle/>
                    <a:p>
                      <a:r>
                        <a:rPr lang="en-US" altLang="zh-CN" sz="1000" dirty="0">
                          <a:solidFill>
                            <a:schemeClr val="tx1"/>
                          </a:solidFill>
                        </a:rPr>
                        <a:t>Power </a:t>
                      </a:r>
                      <a:r>
                        <a:rPr lang="en-US" altLang="zh-CN" sz="1000" dirty="0" err="1">
                          <a:solidFill>
                            <a:schemeClr val="tx1"/>
                          </a:solidFill>
                        </a:rPr>
                        <a:t>onFM</a:t>
                      </a:r>
                      <a:r>
                        <a:rPr lang="en-US" altLang="zh-CN" sz="1000" dirty="0">
                          <a:solidFill>
                            <a:schemeClr val="tx1"/>
                          </a:solidFill>
                        </a:rPr>
                        <a:t>/</a:t>
                      </a:r>
                      <a:r>
                        <a:rPr lang="zh-CN" altLang="en-US" sz="1000" dirty="0">
                          <a:solidFill>
                            <a:schemeClr val="tx1"/>
                          </a:solidFill>
                        </a:rPr>
                        <a:t>在线电台音源恢复</a:t>
                      </a:r>
                      <a:endParaRPr lang="zh-CN" altLang="en-US" sz="1000" dirty="0">
                        <a:solidFill>
                          <a:schemeClr val="tx1"/>
                        </a:solidFill>
                      </a:endParaRPr>
                    </a:p>
                  </a:txBody>
                  <a:tcPr anchor="ctr"/>
                </a:tc>
                <a:tc>
                  <a:txBody>
                    <a:bodyPr/>
                    <a:lstStyle/>
                    <a:p>
                      <a:r>
                        <a:rPr lang="en-US" altLang="zh-CN" sz="1000" dirty="0">
                          <a:solidFill>
                            <a:schemeClr val="tx1"/>
                          </a:solidFill>
                        </a:rPr>
                        <a:t>1.IVI</a:t>
                      </a:r>
                      <a:r>
                        <a:rPr lang="zh-CN" altLang="en-US" sz="1000" dirty="0">
                          <a:solidFill>
                            <a:schemeClr val="tx1"/>
                          </a:solidFill>
                        </a:rPr>
                        <a:t>完全关机以后，发送</a:t>
                      </a:r>
                      <a:r>
                        <a:rPr lang="en-US" altLang="zh-CN" sz="1000" dirty="0">
                          <a:solidFill>
                            <a:schemeClr val="tx1"/>
                          </a:solidFill>
                        </a:rPr>
                        <a:t>Ignition on</a:t>
                      </a:r>
                      <a:r>
                        <a:rPr lang="zh-CN" altLang="en-US" sz="1000" dirty="0">
                          <a:solidFill>
                            <a:schemeClr val="tx1"/>
                          </a:solidFill>
                        </a:rPr>
                        <a:t>的</a:t>
                      </a:r>
                      <a:r>
                        <a:rPr lang="en-US" altLang="zh-CN" sz="1000" dirty="0">
                          <a:solidFill>
                            <a:schemeClr val="tx1"/>
                          </a:solidFill>
                        </a:rPr>
                        <a:t>can</a:t>
                      </a:r>
                      <a:r>
                        <a:rPr lang="zh-CN" altLang="en-US" sz="1000" dirty="0">
                          <a:solidFill>
                            <a:schemeClr val="tx1"/>
                          </a:solidFill>
                        </a:rPr>
                        <a:t>消息</a:t>
                      </a:r>
                      <a:endParaRPr lang="zh-CN" altLang="en-US" sz="1000" dirty="0">
                        <a:solidFill>
                          <a:schemeClr val="tx1"/>
                        </a:solidFill>
                      </a:endParaRPr>
                    </a:p>
                    <a:p>
                      <a:r>
                        <a:rPr lang="en-US" altLang="zh-CN" sz="1000" dirty="0">
                          <a:solidFill>
                            <a:schemeClr val="tx1"/>
                          </a:solidFill>
                        </a:rPr>
                        <a:t>2.Launcher</a:t>
                      </a:r>
                      <a:r>
                        <a:rPr lang="zh-CN" altLang="en-US" sz="1000" dirty="0">
                          <a:solidFill>
                            <a:schemeClr val="tx1"/>
                          </a:solidFill>
                        </a:rPr>
                        <a:t>显示后等待</a:t>
                      </a:r>
                      <a:r>
                        <a:rPr lang="en-US" altLang="zh-CN" sz="1000" dirty="0">
                          <a:solidFill>
                            <a:schemeClr val="tx1"/>
                          </a:solidFill>
                        </a:rPr>
                        <a:t>1s</a:t>
                      </a:r>
                      <a:r>
                        <a:rPr lang="zh-CN" altLang="en-US" sz="1000" dirty="0">
                          <a:solidFill>
                            <a:schemeClr val="tx1"/>
                          </a:solidFill>
                        </a:rPr>
                        <a:t>，尝试唤醒词唤醒</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若第一次无响应，间隔</a:t>
                      </a:r>
                      <a:r>
                        <a:rPr lang="en-US" altLang="zh-CN" sz="1000" dirty="0">
                          <a:solidFill>
                            <a:schemeClr val="tx1"/>
                          </a:solidFill>
                        </a:rPr>
                        <a:t>1s</a:t>
                      </a:r>
                      <a:r>
                        <a:rPr lang="zh-CN" altLang="en-US" sz="1000" dirty="0">
                          <a:solidFill>
                            <a:schemeClr val="tx1"/>
                          </a:solidFill>
                        </a:rPr>
                        <a:t>再次尝试</a:t>
                      </a:r>
                      <a:endParaRPr lang="zh-CN" altLang="en-US" sz="1000" dirty="0">
                        <a:solidFill>
                          <a:schemeClr val="tx1"/>
                        </a:solidFill>
                      </a:endParaRPr>
                    </a:p>
                  </a:txBody>
                  <a:tcPr/>
                </a:tc>
                <a:tc>
                  <a:txBody>
                    <a:bodyPr/>
                    <a:lstStyle/>
                    <a:p>
                      <a:pPr marL="0" algn="ctr" defTabSz="914400" rtl="0" eaLnBrk="1" fontAlgn="ctr" latinLnBrk="0" hangingPunct="1"/>
                      <a:r>
                        <a:rPr lang="en-US" altLang="zh-CN" sz="1000" b="0" i="0" u="none" strike="noStrike" kern="1200" dirty="0">
                          <a:solidFill>
                            <a:schemeClr val="tx1"/>
                          </a:solidFill>
                          <a:effectLst/>
                          <a:latin typeface="+mn-lt"/>
                          <a:ea typeface="等线" panose="02010600030101010101" pitchFamily="2" charset="-122"/>
                          <a:cs typeface="+mn-cs"/>
                        </a:rPr>
                        <a:t>12.67</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buClrTx/>
                        <a:buSzTx/>
                        <a:buFontTx/>
                        <a:buNone/>
                      </a:pPr>
                      <a:r>
                        <a:rPr lang="en-US" altLang="zh-CN" sz="1000" b="0" dirty="0">
                          <a:solidFill>
                            <a:schemeClr val="tx1"/>
                          </a:solidFill>
                          <a:effectLst/>
                          <a:ea typeface="等线" panose="02010600030101010101" pitchFamily="2" charset="-122"/>
                        </a:rPr>
                        <a:t>8.328333333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algn="ctr" defTabSz="914400" rtl="0" eaLnBrk="1" fontAlgn="ctr" latinLnBrk="0" hangingPunct="1"/>
                      <a:r>
                        <a:rPr lang="en-US" altLang="zh-CN" sz="1000" b="0" i="0" u="none" strike="noStrike" kern="1200" dirty="0">
                          <a:solidFill>
                            <a:srgbClr val="00B050"/>
                          </a:solidFill>
                          <a:effectLst/>
                          <a:latin typeface="+mn-lt"/>
                          <a:ea typeface="等线" panose="02010600030101010101" pitchFamily="2" charset="-122"/>
                          <a:cs typeface="+mn-cs"/>
                        </a:rPr>
                        <a:t>-34.33%</a:t>
                      </a:r>
                      <a:endParaRPr lang="en-US" altLang="zh-CN" sz="1000" b="0" i="0" u="none" strike="noStrike" kern="1200" dirty="0">
                        <a:solidFill>
                          <a:srgbClr val="00B050"/>
                        </a:solidFill>
                        <a:effectLst/>
                        <a:latin typeface="+mn-lt"/>
                        <a:ea typeface="等线" panose="02010600030101010101" pitchFamily="2" charset="-122"/>
                        <a:cs typeface="+mn-cs"/>
                      </a:endParaRPr>
                    </a:p>
                  </a:txBody>
                  <a:tcPr marL="6350" marR="6350" marT="6350" marB="0" anchor="ctr"/>
                </a:tc>
                <a:tc>
                  <a:txBody>
                    <a:bodyPr/>
                    <a:p>
                      <a:pPr marL="0" algn="ctr" defTabSz="914400" rtl="0" eaLnBrk="1" fontAlgn="ctr" latinLnBrk="0" hangingPunct="1">
                        <a:buNone/>
                      </a:pPr>
                      <a:r>
                        <a:rPr lang="en-US" altLang="zh-CN" sz="1000" b="0" i="0" u="none" strike="noStrike" kern="1200" dirty="0">
                          <a:solidFill>
                            <a:schemeClr val="tx1"/>
                          </a:solidFill>
                          <a:effectLst/>
                          <a:latin typeface="+mn-lt"/>
                          <a:ea typeface="等线" panose="02010600030101010101" pitchFamily="2" charset="-122"/>
                          <a:cs typeface="+mn-cs"/>
                        </a:rPr>
                        <a:t>NA</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441325">
                <a:tc>
                  <a:txBody>
                    <a:bodyPr/>
                    <a:lstStyle/>
                    <a:p>
                      <a:r>
                        <a:rPr lang="en-US" altLang="zh-CN" sz="1000" dirty="0">
                          <a:solidFill>
                            <a:schemeClr val="tx1"/>
                          </a:solidFill>
                        </a:rPr>
                        <a:t>4</a:t>
                      </a:r>
                      <a:endParaRPr lang="en-US" altLang="zh-CN" sz="1000" dirty="0">
                        <a:solidFill>
                          <a:schemeClr val="tx1"/>
                        </a:solidFill>
                      </a:endParaRPr>
                    </a:p>
                  </a:txBody>
                  <a:tcPr anchor="ctr"/>
                </a:tc>
                <a:tc>
                  <a:txBody>
                    <a:bodyPr/>
                    <a:lstStyle/>
                    <a:p>
                      <a:r>
                        <a:rPr lang="en-US" altLang="zh-CN" sz="1000" dirty="0">
                          <a:solidFill>
                            <a:schemeClr val="tx1"/>
                          </a:solidFill>
                        </a:rPr>
                        <a:t>Power on</a:t>
                      </a:r>
                      <a:r>
                        <a:rPr lang="zh-CN" altLang="en-US" sz="1000" dirty="0">
                          <a:solidFill>
                            <a:schemeClr val="tx1"/>
                          </a:solidFill>
                        </a:rPr>
                        <a:t>到根目录两首歌的</a:t>
                      </a:r>
                      <a:r>
                        <a:rPr lang="en-US" altLang="zh-CN" sz="1000" dirty="0">
                          <a:solidFill>
                            <a:schemeClr val="tx1"/>
                          </a:solidFill>
                        </a:rPr>
                        <a:t>USB</a:t>
                      </a:r>
                      <a:r>
                        <a:rPr lang="zh-CN" altLang="en-US" sz="1000" dirty="0">
                          <a:solidFill>
                            <a:schemeClr val="tx1"/>
                          </a:solidFill>
                        </a:rPr>
                        <a:t>音源恢复</a:t>
                      </a:r>
                      <a:endParaRPr lang="zh-CN" altLang="en-US" sz="1000" dirty="0">
                        <a:solidFill>
                          <a:schemeClr val="tx1"/>
                        </a:solidFill>
                      </a:endParaRPr>
                    </a:p>
                  </a:txBody>
                  <a:tcPr anchor="ctr"/>
                </a:tc>
                <a:tc>
                  <a:txBody>
                    <a:bodyPr/>
                    <a:lstStyle/>
                    <a:p>
                      <a:r>
                        <a:rPr lang="en-US" altLang="zh-CN" sz="1000" dirty="0">
                          <a:solidFill>
                            <a:schemeClr val="tx1"/>
                          </a:solidFill>
                        </a:rPr>
                        <a:t>IVI</a:t>
                      </a:r>
                      <a:r>
                        <a:rPr lang="zh-CN" altLang="en-US" sz="1000" dirty="0">
                          <a:solidFill>
                            <a:schemeClr val="tx1"/>
                          </a:solidFill>
                        </a:rPr>
                        <a:t>开机，发送</a:t>
                      </a:r>
                      <a:r>
                        <a:rPr lang="en-US" altLang="zh-CN" sz="1000" dirty="0" err="1">
                          <a:solidFill>
                            <a:schemeClr val="tx1"/>
                          </a:solidFill>
                        </a:rPr>
                        <a:t>adb</a:t>
                      </a:r>
                      <a:r>
                        <a:rPr lang="en-US" altLang="zh-CN" sz="1000" dirty="0">
                          <a:solidFill>
                            <a:schemeClr val="tx1"/>
                          </a:solidFill>
                        </a:rPr>
                        <a:t> reboot</a:t>
                      </a:r>
                      <a:r>
                        <a:rPr lang="zh-CN" altLang="en-US" sz="1000" dirty="0">
                          <a:solidFill>
                            <a:schemeClr val="tx1"/>
                          </a:solidFill>
                        </a:rPr>
                        <a:t>消息，整个测试过程中录屏</a:t>
                      </a:r>
                      <a:endParaRPr lang="zh-CN" altLang="en-US" sz="1000" dirty="0">
                        <a:solidFill>
                          <a:schemeClr val="tx1"/>
                        </a:solidFill>
                      </a:endParaRPr>
                    </a:p>
                  </a:txBody>
                  <a:tcPr/>
                </a:tc>
                <a:tc>
                  <a:txBody>
                    <a:bodyPr/>
                    <a:lstStyle/>
                    <a:p>
                      <a:pPr algn="ctr" fontAlgn="ctr"/>
                      <a:r>
                        <a:rPr lang="en-US" altLang="zh-CN" sz="1000" b="0" i="0" u="none" strike="noStrike" kern="1200" dirty="0">
                          <a:solidFill>
                            <a:schemeClr val="tx1"/>
                          </a:solidFill>
                          <a:effectLst/>
                          <a:latin typeface="+mn-lt"/>
                          <a:ea typeface="等线" panose="02010600030101010101" pitchFamily="2" charset="-122"/>
                          <a:cs typeface="+mn-cs"/>
                        </a:rPr>
                        <a:t>9.2</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buClrTx/>
                        <a:buSzTx/>
                        <a:buFontTx/>
                        <a:buNone/>
                      </a:pPr>
                      <a:r>
                        <a:rPr lang="en-US" altLang="zh-CN" sz="1000" b="0" dirty="0">
                          <a:solidFill>
                            <a:schemeClr val="tx1"/>
                          </a:solidFill>
                          <a:effectLst/>
                          <a:ea typeface="等线" panose="02010600030101010101" pitchFamily="2" charset="-122"/>
                        </a:rPr>
                        <a:t>8.254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-10.28%</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mn-lt"/>
                          <a:ea typeface="等线" panose="02010600030101010101" pitchFamily="2" charset="-122"/>
                        </a:rPr>
                        <a:t>4.025</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endParaRPr lang="zh-CN" altLang="en-US" sz="1000" kern="1200" dirty="0">
                        <a:solidFill>
                          <a:schemeClr val="tx1"/>
                        </a:solidFill>
                        <a:latin typeface="+mn-lt"/>
                        <a:ea typeface="+mn-ea"/>
                        <a:cs typeface="+mn-cs"/>
                      </a:endParaRPr>
                    </a:p>
                  </a:txBody>
                  <a:tcPr anchor="ctr"/>
                </a:tc>
              </a:tr>
              <a:tr h="701040">
                <a:tc>
                  <a:txBody>
                    <a:bodyPr/>
                    <a:lstStyle/>
                    <a:p>
                      <a:r>
                        <a:rPr lang="en-US" altLang="zh-CN" sz="1000" dirty="0">
                          <a:solidFill>
                            <a:schemeClr val="tx1"/>
                          </a:solidFill>
                        </a:rPr>
                        <a:t>5</a:t>
                      </a:r>
                      <a:endParaRPr lang="en-US" altLang="zh-CN" sz="1000" dirty="0">
                        <a:solidFill>
                          <a:schemeClr val="tx1"/>
                        </a:solidFill>
                      </a:endParaRPr>
                    </a:p>
                  </a:txBody>
                  <a:tcPr anchor="ctr"/>
                </a:tc>
                <a:tc>
                  <a:txBody>
                    <a:bodyPr/>
                    <a:lstStyle/>
                    <a:p>
                      <a:r>
                        <a:rPr lang="en-US" altLang="zh-CN" sz="1000" dirty="0">
                          <a:solidFill>
                            <a:schemeClr val="tx1"/>
                          </a:solidFill>
                        </a:rPr>
                        <a:t>Power </a:t>
                      </a:r>
                      <a:r>
                        <a:rPr lang="en-US" altLang="zh-CN" sz="1000" dirty="0" err="1">
                          <a:solidFill>
                            <a:schemeClr val="tx1"/>
                          </a:solidFill>
                        </a:rPr>
                        <a:t>onQQ</a:t>
                      </a:r>
                      <a:r>
                        <a:rPr lang="zh-CN" altLang="en-US" sz="1000" dirty="0">
                          <a:solidFill>
                            <a:schemeClr val="tx1"/>
                          </a:solidFill>
                        </a:rPr>
                        <a:t>音源恢复</a:t>
                      </a:r>
                      <a:endParaRPr lang="zh-CN" altLang="en-US" sz="1000" dirty="0">
                        <a:solidFill>
                          <a:schemeClr val="tx1"/>
                        </a:solidFill>
                      </a:endParaRPr>
                    </a:p>
                  </a:txBody>
                  <a:tcPr anchor="ctr"/>
                </a:tc>
                <a:tc>
                  <a:txBody>
                    <a:bodyPr/>
                    <a:lstStyle/>
                    <a:p>
                      <a:r>
                        <a:rPr lang="en-US" altLang="zh-CN" sz="1000" dirty="0">
                          <a:solidFill>
                            <a:schemeClr val="tx1"/>
                          </a:solidFill>
                        </a:rPr>
                        <a:t>1.</a:t>
                      </a:r>
                      <a:r>
                        <a:rPr lang="zh-CN" altLang="en-US" sz="1000" dirty="0">
                          <a:solidFill>
                            <a:schemeClr val="tx1"/>
                          </a:solidFill>
                        </a:rPr>
                        <a:t>强网</a:t>
                      </a:r>
                      <a:endParaRPr lang="zh-CN" altLang="en-US" sz="1000" dirty="0">
                        <a:solidFill>
                          <a:schemeClr val="tx1"/>
                        </a:solidFill>
                      </a:endParaRPr>
                    </a:p>
                    <a:p>
                      <a:r>
                        <a:rPr lang="en-US" altLang="zh-CN" sz="1000" dirty="0">
                          <a:solidFill>
                            <a:schemeClr val="tx1"/>
                          </a:solidFill>
                        </a:rPr>
                        <a:t>2.</a:t>
                      </a:r>
                      <a:r>
                        <a:rPr lang="zh-CN" altLang="en-US" sz="1000" dirty="0">
                          <a:solidFill>
                            <a:schemeClr val="tx1"/>
                          </a:solidFill>
                        </a:rPr>
                        <a:t>车机播放</a:t>
                      </a:r>
                      <a:r>
                        <a:rPr lang="en-US" altLang="zh-CN" sz="1000" dirty="0">
                          <a:solidFill>
                            <a:schemeClr val="tx1"/>
                          </a:solidFill>
                        </a:rPr>
                        <a:t>QQ</a:t>
                      </a:r>
                      <a:r>
                        <a:rPr lang="zh-CN" altLang="en-US" sz="1000" dirty="0">
                          <a:solidFill>
                            <a:schemeClr val="tx1"/>
                          </a:solidFill>
                        </a:rPr>
                        <a:t>音乐</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8.08</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kern="1200" dirty="0">
                          <a:solidFill>
                            <a:schemeClr val="tx1"/>
                          </a:solidFill>
                          <a:effectLst/>
                          <a:latin typeface="+mn-lt"/>
                          <a:ea typeface="等线" panose="02010600030101010101" pitchFamily="2" charset="-122"/>
                          <a:cs typeface="+mn-cs"/>
                        </a:rPr>
                        <a:t>7.422</a:t>
                      </a:r>
                      <a:endParaRPr lang="en-US" altLang="zh-CN" sz="10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-8.23%</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i="0" u="none" strike="noStrike" dirty="0">
                          <a:solidFill>
                            <a:schemeClr val="tx1"/>
                          </a:solidFill>
                          <a:effectLst/>
                          <a:latin typeface="+mn-lt"/>
                          <a:ea typeface="等线" panose="02010600030101010101" pitchFamily="2" charset="-122"/>
                        </a:rPr>
                        <a:t>4.6</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r>
                        <a:rPr lang="en-US" altLang="zh-CN" sz="1000" kern="1200" dirty="0">
                          <a:solidFill>
                            <a:schemeClr val="tx1"/>
                          </a:solidFill>
                          <a:latin typeface="+mn-lt"/>
                          <a:ea typeface="+mn-ea"/>
                          <a:cs typeface="+mn-cs"/>
                        </a:rPr>
                        <a:t>R06.1</a:t>
                      </a:r>
                      <a:r>
                        <a:rPr lang="zh-CN" altLang="en-US" sz="1000" kern="1200" dirty="0">
                          <a:solidFill>
                            <a:schemeClr val="tx1"/>
                          </a:solidFill>
                          <a:latin typeface="+mn-lt"/>
                          <a:ea typeface="+mn-ea"/>
                          <a:cs typeface="+mn-cs"/>
                        </a:rPr>
                        <a:t>持续优化（</a:t>
                      </a:r>
                      <a:r>
                        <a:rPr lang="en-US" altLang="zh-CN" sz="1000" kern="1200" dirty="0">
                          <a:solidFill>
                            <a:schemeClr val="tx1"/>
                          </a:solidFill>
                          <a:latin typeface="+mn-lt"/>
                          <a:ea typeface="+mn-ea"/>
                          <a:cs typeface="+mn-cs"/>
                        </a:rPr>
                        <a:t>R05</a:t>
                      </a:r>
                      <a:r>
                        <a:rPr lang="zh-CN" altLang="en-US" sz="1000" kern="1200" dirty="0">
                          <a:solidFill>
                            <a:schemeClr val="tx1"/>
                          </a:solidFill>
                          <a:latin typeface="+mn-lt"/>
                          <a:ea typeface="+mn-ea"/>
                          <a:cs typeface="+mn-cs"/>
                        </a:rPr>
                        <a:t>版本出现回退，跟上版本相比有优化，但并未优化到</a:t>
                      </a:r>
                      <a:r>
                        <a:rPr lang="en-US" altLang="zh-CN" sz="1000" kern="1200" dirty="0">
                          <a:solidFill>
                            <a:schemeClr val="tx1"/>
                          </a:solidFill>
                          <a:latin typeface="+mn-lt"/>
                          <a:ea typeface="+mn-ea"/>
                          <a:cs typeface="+mn-cs"/>
                        </a:rPr>
                        <a:t>R00</a:t>
                      </a:r>
                      <a:r>
                        <a:rPr lang="zh-CN" altLang="en-US" sz="1000" kern="1200" dirty="0">
                          <a:solidFill>
                            <a:schemeClr val="tx1"/>
                          </a:solidFill>
                          <a:latin typeface="+mn-lt"/>
                          <a:ea typeface="+mn-ea"/>
                          <a:cs typeface="+mn-cs"/>
                        </a:rPr>
                        <a:t>状态，已跟</a:t>
                      </a:r>
                      <a:r>
                        <a:rPr lang="en-US" altLang="zh-CN" sz="1000" kern="1200" dirty="0">
                          <a:solidFill>
                            <a:schemeClr val="tx1"/>
                          </a:solidFill>
                          <a:latin typeface="+mn-lt"/>
                          <a:ea typeface="+mn-ea"/>
                          <a:cs typeface="+mn-cs"/>
                        </a:rPr>
                        <a:t>Ford</a:t>
                      </a:r>
                      <a:r>
                        <a:rPr lang="zh-CN" altLang="en-US" sz="1000" kern="1200" dirty="0">
                          <a:solidFill>
                            <a:schemeClr val="tx1"/>
                          </a:solidFill>
                          <a:latin typeface="+mn-lt"/>
                          <a:ea typeface="+mn-ea"/>
                          <a:cs typeface="+mn-cs"/>
                        </a:rPr>
                        <a:t>同事确认当前不</a:t>
                      </a:r>
                      <a:r>
                        <a:rPr lang="en-US" altLang="zh-CN" sz="1000" kern="1200" dirty="0">
                          <a:solidFill>
                            <a:schemeClr val="tx1"/>
                          </a:solidFill>
                          <a:latin typeface="+mn-lt"/>
                          <a:ea typeface="+mn-ea"/>
                          <a:cs typeface="+mn-cs"/>
                        </a:rPr>
                        <a:t>Block</a:t>
                      </a:r>
                      <a:r>
                        <a:rPr lang="zh-CN" altLang="en-US" sz="1000" kern="1200" dirty="0">
                          <a:solidFill>
                            <a:schemeClr val="tx1"/>
                          </a:solidFill>
                          <a:latin typeface="+mn-lt"/>
                          <a:ea typeface="+mn-ea"/>
                          <a:cs typeface="+mn-cs"/>
                        </a:rPr>
                        <a:t>发版）</a:t>
                      </a:r>
                      <a:endParaRPr lang="zh-CN" altLang="en-US" sz="1000" kern="1200" dirty="0">
                        <a:solidFill>
                          <a:schemeClr val="tx1"/>
                        </a:solidFill>
                        <a:latin typeface="+mn-lt"/>
                        <a:ea typeface="+mn-ea"/>
                        <a:cs typeface="+mn-cs"/>
                      </a:endParaRPr>
                    </a:p>
                  </a:txBody>
                  <a:tcPr anchor="ctr"/>
                </a:tc>
              </a:tr>
              <a:tr h="396240">
                <a:tc>
                  <a:txBody>
                    <a:bodyPr/>
                    <a:lstStyle/>
                    <a:p>
                      <a:r>
                        <a:rPr lang="en-US" altLang="zh-CN" sz="1000" dirty="0">
                          <a:solidFill>
                            <a:schemeClr val="tx1"/>
                          </a:solidFill>
                        </a:rPr>
                        <a:t>6</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a:t>
                      </a:r>
                      <a:r>
                        <a:rPr lang="en-US" altLang="zh-CN" sz="1000" dirty="0">
                          <a:solidFill>
                            <a:schemeClr val="tx1"/>
                          </a:solidFill>
                        </a:rPr>
                        <a:t>QQ</a:t>
                      </a:r>
                      <a:r>
                        <a:rPr lang="zh-CN" altLang="en-US" sz="1000" dirty="0">
                          <a:solidFill>
                            <a:schemeClr val="tx1"/>
                          </a:solidFill>
                        </a:rPr>
                        <a:t>音乐首次启动</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分钟，点击音乐按钮</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3.87</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spcBef>
                          <a:spcPts val="0"/>
                        </a:spcBef>
                        <a:spcAft>
                          <a:spcPts val="0"/>
                        </a:spcAft>
                        <a:buClrTx/>
                        <a:buSzTx/>
                        <a:buFontTx/>
                        <a:buNone/>
                        <a:defRPr/>
                      </a:pPr>
                      <a:r>
                        <a:rPr lang="en-US" altLang="zh-CN" sz="1000" b="0" dirty="0">
                          <a:solidFill>
                            <a:schemeClr val="tx1"/>
                          </a:solidFill>
                          <a:effectLst/>
                          <a:ea typeface="等线" panose="02010600030101010101" pitchFamily="2" charset="-122"/>
                        </a:rPr>
                        <a:t>3.776333333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-2.4%</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rgbClr val="00B050"/>
                          </a:solidFill>
                          <a:effectLst/>
                          <a:latin typeface="+mn-lt"/>
                          <a:ea typeface="等线" panose="02010600030101010101" pitchFamily="2" charset="-122"/>
                        </a:rPr>
                        <a:t>NA</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kern="1200" dirty="0">
                          <a:solidFill>
                            <a:schemeClr val="tx1"/>
                          </a:solidFill>
                          <a:latin typeface="+mn-lt"/>
                          <a:ea typeface="+mn-ea"/>
                          <a:cs typeface="+mn-cs"/>
                        </a:rPr>
                        <a:t>整体偏差较小，可</a:t>
                      </a:r>
                      <a:r>
                        <a:rPr lang="zh-CN" altLang="en-US" sz="1000" kern="1200" dirty="0">
                          <a:solidFill>
                            <a:schemeClr val="tx1"/>
                          </a:solidFill>
                          <a:latin typeface="+mn-lt"/>
                          <a:ea typeface="+mn-ea"/>
                          <a:cs typeface="+mn-cs"/>
                        </a:rPr>
                        <a:t>忽略</a:t>
                      </a:r>
                      <a:endParaRPr lang="zh-CN" altLang="en-US" sz="1000" kern="1200" dirty="0">
                        <a:solidFill>
                          <a:schemeClr val="tx1"/>
                        </a:solidFill>
                        <a:latin typeface="+mn-lt"/>
                        <a:ea typeface="+mn-ea"/>
                        <a:cs typeface="+mn-cs"/>
                      </a:endParaRPr>
                    </a:p>
                  </a:txBody>
                  <a:tcPr anchor="ctr"/>
                </a:tc>
              </a:tr>
              <a:tr h="396240">
                <a:tc>
                  <a:txBody>
                    <a:bodyPr/>
                    <a:lstStyle/>
                    <a:p>
                      <a:r>
                        <a:rPr lang="en-US" altLang="zh-CN" sz="1000" dirty="0">
                          <a:solidFill>
                            <a:schemeClr val="tx1"/>
                          </a:solidFill>
                        </a:rPr>
                        <a:t>7</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a:t>
                      </a:r>
                      <a:r>
                        <a:rPr lang="en-US" altLang="zh-CN" sz="1000" dirty="0">
                          <a:solidFill>
                            <a:schemeClr val="tx1"/>
                          </a:solidFill>
                        </a:rPr>
                        <a:t>USB</a:t>
                      </a:r>
                      <a:r>
                        <a:rPr lang="zh-CN" altLang="en-US" sz="1000" dirty="0">
                          <a:solidFill>
                            <a:schemeClr val="tx1"/>
                          </a:solidFill>
                        </a:rPr>
                        <a:t>音乐首次启动</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分钟，点击</a:t>
                      </a:r>
                      <a:r>
                        <a:rPr lang="en-US" altLang="zh-CN" sz="1000" dirty="0">
                          <a:solidFill>
                            <a:schemeClr val="tx1"/>
                          </a:solidFill>
                        </a:rPr>
                        <a:t>U</a:t>
                      </a:r>
                      <a:r>
                        <a:rPr lang="zh-CN" altLang="en-US" sz="1000" dirty="0">
                          <a:solidFill>
                            <a:schemeClr val="tx1"/>
                          </a:solidFill>
                        </a:rPr>
                        <a:t>盘音乐按钮</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2.1</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spcBef>
                          <a:spcPts val="0"/>
                        </a:spcBef>
                        <a:spcAft>
                          <a:spcPts val="0"/>
                        </a:spcAft>
                        <a:buClrTx/>
                        <a:buSzTx/>
                        <a:buFontTx/>
                        <a:buNone/>
                        <a:defRPr/>
                      </a:pPr>
                      <a:r>
                        <a:rPr lang="en-US" altLang="zh-CN" sz="1000" b="0" dirty="0">
                          <a:solidFill>
                            <a:schemeClr val="tx1"/>
                          </a:solidFill>
                          <a:effectLst/>
                          <a:ea typeface="等线" panose="02010600030101010101" pitchFamily="2" charset="-122"/>
                        </a:rPr>
                        <a:t>2.64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25.71%</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mn-lt"/>
                          <a:ea typeface="等线" panose="02010600030101010101" pitchFamily="2" charset="-122"/>
                        </a:rPr>
                        <a:t>2.64</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dirty="0">
                          <a:solidFill>
                            <a:schemeClr val="tx1"/>
                          </a:solidFill>
                          <a:sym typeface="+mn-ea"/>
                        </a:rPr>
                        <a:t>整体偏差较小，可忽略（满足</a:t>
                      </a:r>
                      <a:r>
                        <a:rPr lang="en-US" altLang="zh-CN" sz="1000" dirty="0">
                          <a:solidFill>
                            <a:schemeClr val="tx1"/>
                          </a:solidFill>
                          <a:sym typeface="+mn-ea"/>
                        </a:rPr>
                        <a:t>Target</a:t>
                      </a:r>
                      <a:r>
                        <a:rPr lang="zh-CN" altLang="en-US" sz="1000" dirty="0">
                          <a:solidFill>
                            <a:schemeClr val="tx1"/>
                          </a:solidFill>
                          <a:sym typeface="+mn-ea"/>
                        </a:rPr>
                        <a:t>）</a:t>
                      </a:r>
                      <a:endParaRPr lang="zh-CN" altLang="en-US" sz="1000" dirty="0">
                        <a:solidFill>
                          <a:schemeClr val="tx1"/>
                        </a:solidFill>
                        <a:sym typeface="+mn-ea"/>
                      </a:endParaRPr>
                    </a:p>
                  </a:txBody>
                  <a:tcPr anchor="ctr"/>
                </a:tc>
              </a:tr>
              <a:tr h="396240">
                <a:tc>
                  <a:txBody>
                    <a:bodyPr/>
                    <a:lstStyle/>
                    <a:p>
                      <a:r>
                        <a:rPr lang="en-US" altLang="zh-CN" sz="1000" dirty="0">
                          <a:solidFill>
                            <a:schemeClr val="tx1"/>
                          </a:solidFill>
                        </a:rPr>
                        <a:t>8</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a:t>
                      </a:r>
                      <a:r>
                        <a:rPr lang="en-US" altLang="zh-CN" sz="1000" dirty="0">
                          <a:solidFill>
                            <a:schemeClr val="tx1"/>
                          </a:solidFill>
                        </a:rPr>
                        <a:t>Navigation</a:t>
                      </a:r>
                      <a:r>
                        <a:rPr lang="zh-CN" altLang="en-US" sz="1000" dirty="0">
                          <a:solidFill>
                            <a:schemeClr val="tx1"/>
                          </a:solidFill>
                        </a:rPr>
                        <a:t>首次启动</a:t>
                      </a:r>
                      <a:endParaRPr lang="zh-CN" altLang="en-US" sz="1000" dirty="0">
                        <a:solidFill>
                          <a:schemeClr val="tx1"/>
                        </a:solidFill>
                      </a:endParaRPr>
                    </a:p>
                  </a:txBody>
                  <a:tcPr anchor="ctr"/>
                </a:tc>
                <a:tc>
                  <a:txBody>
                    <a:bodyPr/>
                    <a:lstStyle/>
                    <a:p>
                      <a:pPr algn="l" fontAlgn="t"/>
                      <a:r>
                        <a:rPr lang="zh-CN" altLang="en-US" sz="1000" kern="1200" dirty="0">
                          <a:solidFill>
                            <a:schemeClr val="tx1"/>
                          </a:solidFill>
                          <a:latin typeface="+mn-lt"/>
                          <a:ea typeface="+mn-ea"/>
                          <a:cs typeface="+mn-cs"/>
                        </a:rPr>
                        <a:t>开机</a:t>
                      </a:r>
                      <a:r>
                        <a:rPr lang="en-US" altLang="zh-CN" sz="1000" kern="1200" dirty="0">
                          <a:solidFill>
                            <a:schemeClr val="tx1"/>
                          </a:solidFill>
                          <a:latin typeface="+mn-lt"/>
                          <a:ea typeface="+mn-ea"/>
                          <a:cs typeface="+mn-cs"/>
                        </a:rPr>
                        <a:t>Launcher</a:t>
                      </a:r>
                      <a:r>
                        <a:rPr lang="zh-CN" altLang="en-US" sz="1000" kern="1200" dirty="0">
                          <a:solidFill>
                            <a:schemeClr val="tx1"/>
                          </a:solidFill>
                          <a:latin typeface="+mn-lt"/>
                          <a:ea typeface="+mn-ea"/>
                          <a:cs typeface="+mn-cs"/>
                        </a:rPr>
                        <a:t>出来以后等待</a:t>
                      </a:r>
                      <a:r>
                        <a:rPr lang="en-US" altLang="zh-CN" sz="1000" kern="1200" dirty="0">
                          <a:solidFill>
                            <a:schemeClr val="tx1"/>
                          </a:solidFill>
                          <a:latin typeface="+mn-lt"/>
                          <a:ea typeface="+mn-ea"/>
                          <a:cs typeface="+mn-cs"/>
                        </a:rPr>
                        <a:t>3</a:t>
                      </a:r>
                      <a:r>
                        <a:rPr lang="zh-CN" altLang="en-US" sz="1000" kern="1200" dirty="0">
                          <a:solidFill>
                            <a:schemeClr val="tx1"/>
                          </a:solidFill>
                          <a:latin typeface="+mn-lt"/>
                          <a:ea typeface="+mn-ea"/>
                          <a:cs typeface="+mn-cs"/>
                        </a:rPr>
                        <a:t>分钟，点击导航按钮</a:t>
                      </a:r>
                      <a:endParaRPr lang="zh-CN" altLang="en-US" sz="1000" kern="1200" dirty="0">
                        <a:solidFill>
                          <a:schemeClr val="tx1"/>
                        </a:solidFill>
                        <a:latin typeface="+mn-lt"/>
                        <a:ea typeface="+mn-ea"/>
                        <a:cs typeface="+mn-cs"/>
                      </a:endParaRPr>
                    </a:p>
                  </a:txBody>
                  <a:tcPr marL="6350" marR="6350" marT="6350" marB="0"/>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7.01</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spcBef>
                          <a:spcPts val="0"/>
                        </a:spcBef>
                        <a:spcAft>
                          <a:spcPts val="0"/>
                        </a:spcAft>
                        <a:buClrTx/>
                        <a:buSzTx/>
                        <a:buFontTx/>
                        <a:buNone/>
                        <a:defRPr/>
                      </a:pPr>
                      <a:r>
                        <a:rPr lang="en-US" altLang="zh-CN" sz="1000" b="0" dirty="0">
                          <a:solidFill>
                            <a:schemeClr val="tx1"/>
                          </a:solidFill>
                          <a:effectLst/>
                          <a:ea typeface="等线" panose="02010600030101010101" pitchFamily="2" charset="-122"/>
                        </a:rPr>
                        <a:t>4.044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-42.31%</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i="0" u="none" strike="noStrike" dirty="0">
                          <a:solidFill>
                            <a:schemeClr val="tx1"/>
                          </a:solidFill>
                          <a:effectLst/>
                          <a:latin typeface="+mn-lt"/>
                          <a:ea typeface="等线" panose="02010600030101010101" pitchFamily="2" charset="-122"/>
                        </a:rPr>
                        <a:t>7</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543560">
                <a:tc>
                  <a:txBody>
                    <a:bodyPr/>
                    <a:lstStyle/>
                    <a:p>
                      <a:r>
                        <a:rPr lang="en-US" altLang="zh-CN" sz="1000" dirty="0">
                          <a:solidFill>
                            <a:schemeClr val="tx1"/>
                          </a:solidFill>
                        </a:rPr>
                        <a:t>9</a:t>
                      </a:r>
                      <a:endParaRPr lang="en-US" altLang="zh-CN" sz="1000" dirty="0">
                        <a:solidFill>
                          <a:schemeClr val="tx1"/>
                        </a:solidFill>
                      </a:endParaRPr>
                    </a:p>
                  </a:txBody>
                  <a:tcPr anchor="ctr"/>
                </a:tc>
                <a:tc>
                  <a:txBody>
                    <a:bodyPr/>
                    <a:lstStyle/>
                    <a:p>
                      <a:r>
                        <a:rPr lang="en-US" altLang="zh-CN" sz="1000" dirty="0">
                          <a:solidFill>
                            <a:schemeClr val="tx1"/>
                          </a:solidFill>
                        </a:rPr>
                        <a:t>QQ/</a:t>
                      </a:r>
                      <a:r>
                        <a:rPr lang="zh-CN" altLang="en-US" sz="1000" dirty="0">
                          <a:solidFill>
                            <a:schemeClr val="tx1"/>
                          </a:solidFill>
                        </a:rPr>
                        <a:t>新闻</a:t>
                      </a:r>
                      <a:r>
                        <a:rPr lang="en-US" altLang="zh-CN" sz="1000" dirty="0">
                          <a:solidFill>
                            <a:schemeClr val="tx1"/>
                          </a:solidFill>
                        </a:rPr>
                        <a:t>/</a:t>
                      </a:r>
                      <a:r>
                        <a:rPr lang="zh-CN" altLang="en-US" sz="1000" dirty="0">
                          <a:solidFill>
                            <a:schemeClr val="tx1"/>
                          </a:solidFill>
                        </a:rPr>
                        <a:t>喜马拉雅</a:t>
                      </a:r>
                      <a:r>
                        <a:rPr lang="en-US" altLang="zh-CN" sz="1000" dirty="0">
                          <a:solidFill>
                            <a:schemeClr val="tx1"/>
                          </a:solidFill>
                        </a:rPr>
                        <a:t>/</a:t>
                      </a:r>
                      <a:r>
                        <a:rPr lang="zh-CN" altLang="en-US" sz="1000" dirty="0">
                          <a:solidFill>
                            <a:schemeClr val="tx1"/>
                          </a:solidFill>
                        </a:rPr>
                        <a:t>在线</a:t>
                      </a:r>
                      <a:r>
                        <a:rPr lang="en-US" altLang="zh-CN" sz="1000" dirty="0">
                          <a:solidFill>
                            <a:schemeClr val="tx1"/>
                          </a:solidFill>
                        </a:rPr>
                        <a:t>FM</a:t>
                      </a:r>
                      <a:r>
                        <a:rPr lang="zh-CN" altLang="en-US" sz="1000" dirty="0">
                          <a:solidFill>
                            <a:schemeClr val="tx1"/>
                          </a:solidFill>
                        </a:rPr>
                        <a:t>热启动</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5</a:t>
                      </a:r>
                      <a:r>
                        <a:rPr lang="zh-CN" altLang="en-US" sz="1000" dirty="0">
                          <a:solidFill>
                            <a:schemeClr val="tx1"/>
                          </a:solidFill>
                        </a:rPr>
                        <a:t>分钟，打开在线音乐应用，音乐播放以后，点击下一首</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1.17</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mn-lt"/>
                          <a:ea typeface="等线" panose="02010600030101010101" pitchFamily="2" charset="-122"/>
                        </a:rPr>
                        <a:t>0.757</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-35.3%</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mn-lt"/>
                          <a:ea typeface="等线" panose="02010600030101010101" pitchFamily="2" charset="-122"/>
                        </a:rPr>
                        <a:t>NA</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96240">
                <a:tc>
                  <a:txBody>
                    <a:bodyPr/>
                    <a:lstStyle/>
                    <a:p>
                      <a:r>
                        <a:rPr lang="en-US" altLang="zh-CN" sz="1000" dirty="0">
                          <a:solidFill>
                            <a:schemeClr val="tx1"/>
                          </a:solidFill>
                        </a:rPr>
                        <a:t>10</a:t>
                      </a:r>
                      <a:endParaRPr lang="en-US" altLang="zh-CN" sz="1000" dirty="0">
                        <a:solidFill>
                          <a:schemeClr val="tx1"/>
                        </a:solidFill>
                      </a:endParaRPr>
                    </a:p>
                  </a:txBody>
                  <a:tcPr anchor="ctr"/>
                </a:tc>
                <a:tc>
                  <a:txBody>
                    <a:bodyPr/>
                    <a:lstStyle/>
                    <a:p>
                      <a:r>
                        <a:rPr lang="en-US" altLang="zh-CN" sz="1000" dirty="0">
                          <a:solidFill>
                            <a:schemeClr val="tx1"/>
                          </a:solidFill>
                        </a:rPr>
                        <a:t>USB</a:t>
                      </a:r>
                      <a:r>
                        <a:rPr lang="zh-CN" altLang="en-US" sz="1000" dirty="0">
                          <a:solidFill>
                            <a:schemeClr val="tx1"/>
                          </a:solidFill>
                        </a:rPr>
                        <a:t>音乐热启动</a:t>
                      </a:r>
                      <a:endParaRPr lang="zh-CN" altLang="en-US" sz="1000" dirty="0">
                        <a:solidFill>
                          <a:schemeClr val="tx1"/>
                        </a:solidFill>
                      </a:endParaRPr>
                    </a:p>
                  </a:txBody>
                  <a:tcPr anchor="ctr"/>
                </a:tc>
                <a:tc>
                  <a:txBody>
                    <a:bodyPr/>
                    <a:lstStyle/>
                    <a:p>
                      <a:r>
                        <a:rPr lang="zh-CN" altLang="en-US" sz="1000" dirty="0">
                          <a:solidFill>
                            <a:schemeClr val="tx1"/>
                          </a:solidFill>
                        </a:rPr>
                        <a:t>非首次进入</a:t>
                      </a:r>
                      <a:r>
                        <a:rPr lang="en-US" altLang="zh-CN" sz="1000" dirty="0">
                          <a:solidFill>
                            <a:schemeClr val="tx1"/>
                          </a:solidFill>
                        </a:rPr>
                        <a:t>USB</a:t>
                      </a:r>
                      <a:r>
                        <a:rPr lang="zh-CN" altLang="en-US" sz="1000" dirty="0">
                          <a:solidFill>
                            <a:schemeClr val="tx1"/>
                          </a:solidFill>
                        </a:rPr>
                        <a:t>音乐界面</a:t>
                      </a:r>
                      <a:endParaRPr lang="zh-CN" altLang="en-US" sz="1000" dirty="0">
                        <a:solidFill>
                          <a:schemeClr val="tx1"/>
                        </a:solidFill>
                      </a:endParaRPr>
                    </a:p>
                    <a:p>
                      <a:r>
                        <a:rPr lang="zh-CN" altLang="en-US" sz="1000" dirty="0">
                          <a:solidFill>
                            <a:schemeClr val="tx1"/>
                          </a:solidFill>
                        </a:rPr>
                        <a:t>当前在随心听，</a:t>
                      </a:r>
                      <a:r>
                        <a:rPr lang="en-US" altLang="zh-CN" sz="1000" dirty="0">
                          <a:solidFill>
                            <a:schemeClr val="tx1"/>
                          </a:solidFill>
                        </a:rPr>
                        <a:t>FM</a:t>
                      </a:r>
                      <a:r>
                        <a:rPr lang="zh-CN" altLang="en-US" sz="1000" dirty="0">
                          <a:solidFill>
                            <a:schemeClr val="tx1"/>
                          </a:solidFill>
                        </a:rPr>
                        <a:t>播放界面</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1.31</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mn-lt"/>
                          <a:ea typeface="等线" panose="02010600030101010101" pitchFamily="2" charset="-122"/>
                        </a:rPr>
                        <a:t>0.816</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-37.71%</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i="0" u="none" strike="noStrike" dirty="0">
                          <a:solidFill>
                            <a:schemeClr val="tx1"/>
                          </a:solidFill>
                          <a:effectLst/>
                          <a:latin typeface="+mn-lt"/>
                          <a:ea typeface="等线" panose="02010600030101010101" pitchFamily="2" charset="-122"/>
                        </a:rPr>
                        <a:t>1.2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405130">
                <a:tc>
                  <a:txBody>
                    <a:bodyPr/>
                    <a:lstStyle/>
                    <a:p>
                      <a:r>
                        <a:rPr lang="en-US" altLang="zh-CN" sz="1000" dirty="0">
                          <a:solidFill>
                            <a:schemeClr val="tx1"/>
                          </a:solidFill>
                        </a:rPr>
                        <a:t>11</a:t>
                      </a:r>
                      <a:endParaRPr lang="en-US" altLang="zh-CN" sz="1000" dirty="0">
                        <a:solidFill>
                          <a:schemeClr val="tx1"/>
                        </a:solidFill>
                      </a:endParaRPr>
                    </a:p>
                  </a:txBody>
                  <a:tcPr anchor="ctr"/>
                </a:tc>
                <a:tc>
                  <a:txBody>
                    <a:bodyPr/>
                    <a:lstStyle/>
                    <a:p>
                      <a:r>
                        <a:rPr lang="en-US" altLang="zh-CN" sz="1000" dirty="0">
                          <a:solidFill>
                            <a:schemeClr val="tx1"/>
                          </a:solidFill>
                        </a:rPr>
                        <a:t>Navigation</a:t>
                      </a:r>
                      <a:r>
                        <a:rPr lang="zh-CN" altLang="en-US" sz="1000" dirty="0">
                          <a:solidFill>
                            <a:schemeClr val="tx1"/>
                          </a:solidFill>
                        </a:rPr>
                        <a:t>热启动</a:t>
                      </a:r>
                      <a:endParaRPr lang="zh-CN" altLang="en-US" sz="1000" dirty="0">
                        <a:solidFill>
                          <a:schemeClr val="tx1"/>
                        </a:solidFill>
                      </a:endParaRPr>
                    </a:p>
                  </a:txBody>
                  <a:tcPr anchor="ctr"/>
                </a:tc>
                <a:tc>
                  <a:txBody>
                    <a:bodyPr/>
                    <a:lstStyle/>
                    <a:p>
                      <a:r>
                        <a:rPr lang="zh-CN" altLang="en-US" sz="1000" dirty="0">
                          <a:solidFill>
                            <a:schemeClr val="tx1"/>
                          </a:solidFill>
                        </a:rPr>
                        <a:t>系统稳定以后打开导航，输入目的地，完成路径规划后，再回到首页，再次打开导航应用</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0.47</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mn-lt"/>
                          <a:ea typeface="等线" panose="02010600030101010101" pitchFamily="2" charset="-122"/>
                        </a:rPr>
                        <a:t>0.768</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63.4%</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mn-lt"/>
                          <a:ea typeface="等线" panose="02010600030101010101" pitchFamily="2" charset="-122"/>
                        </a:rPr>
                        <a:t>1.2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dirty="0">
                          <a:solidFill>
                            <a:schemeClr val="tx1"/>
                          </a:solidFill>
                          <a:sym typeface="+mn-ea"/>
                        </a:rPr>
                        <a:t>整体偏差较小，可忽略（满足</a:t>
                      </a:r>
                      <a:r>
                        <a:rPr lang="en-US" altLang="zh-CN" sz="1000" dirty="0">
                          <a:solidFill>
                            <a:schemeClr val="tx1"/>
                          </a:solidFill>
                          <a:sym typeface="+mn-ea"/>
                        </a:rPr>
                        <a:t>Target</a:t>
                      </a:r>
                      <a:r>
                        <a:rPr lang="zh-CN" altLang="en-US" sz="1000" dirty="0">
                          <a:solidFill>
                            <a:schemeClr val="tx1"/>
                          </a:solidFill>
                          <a:sym typeface="+mn-ea"/>
                        </a:rPr>
                        <a:t>）</a:t>
                      </a:r>
                      <a:endParaRPr lang="zh-CN" altLang="en-US" sz="1000" kern="1200" dirty="0">
                        <a:solidFill>
                          <a:schemeClr val="tx1"/>
                        </a:solidFill>
                        <a:latin typeface="+mn-lt"/>
                        <a:ea typeface="+mn-ea"/>
                        <a:cs typeface="+mn-cs"/>
                      </a:endParaRPr>
                    </a:p>
                  </a:txBody>
                  <a:tcPr anchor="ctr"/>
                </a:tc>
              </a:tr>
            </a:tbl>
          </a:graphicData>
        </a:graphic>
      </p:graphicFrame>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483MCA_R06</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endParaRPr lang="en-US" altLang="en-US" sz="2800" b="0" dirty="0">
              <a:ea typeface="SimHei"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16949" y="490538"/>
          <a:ext cx="12007850" cy="5618480"/>
        </p:xfrm>
        <a:graphic>
          <a:graphicData uri="http://schemas.openxmlformats.org/drawingml/2006/table">
            <a:tbl>
              <a:tblPr firstRow="1" bandRow="1">
                <a:tableStyleId>{5C22544A-7EE6-4342-B048-85BDC9FD1C3A}</a:tableStyleId>
              </a:tblPr>
              <a:tblGrid>
                <a:gridCol w="552328"/>
                <a:gridCol w="2663737"/>
                <a:gridCol w="3631048"/>
                <a:gridCol w="594995"/>
                <a:gridCol w="1190968"/>
                <a:gridCol w="624580"/>
                <a:gridCol w="880110"/>
                <a:gridCol w="1870075"/>
              </a:tblGrid>
              <a:tr h="0">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R05</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t>        R06</a:t>
                      </a:r>
                      <a:endParaRPr lang="en-US" altLang="zh-CN" sz="1400" dirty="0"/>
                    </a:p>
                  </a:txBody>
                  <a:tcPr/>
                </a:tc>
                <a:tc>
                  <a:txBody>
                    <a:bodyPr/>
                    <a:lstStyle/>
                    <a:p>
                      <a:r>
                        <a:rPr lang="zh-CN" altLang="en-US" sz="1400" dirty="0"/>
                        <a:t>偏差</a:t>
                      </a:r>
                      <a:endParaRPr lang="zh-CN" altLang="en-US" sz="1400" dirty="0"/>
                    </a:p>
                  </a:txBody>
                  <a:tcPr/>
                </a:tc>
                <a:tc>
                  <a:txBody>
                    <a:bodyPr/>
                    <a:p>
                      <a:pPr>
                        <a:buNone/>
                      </a:pPr>
                      <a:r>
                        <a:rPr lang="en-US" altLang="zh-CN" sz="1400" dirty="0"/>
                        <a:t>T</a:t>
                      </a:r>
                      <a:r>
                        <a:rPr lang="en-US" altLang="zh-CN" sz="1400" dirty="0"/>
                        <a:t>arget</a:t>
                      </a:r>
                      <a:endParaRPr lang="en-US" altLang="zh-CN" sz="1400" dirty="0"/>
                    </a:p>
                  </a:txBody>
                  <a:tcPr/>
                </a:tc>
                <a:tc>
                  <a:txBody>
                    <a:bodyPr/>
                    <a:lstStyle/>
                    <a:p>
                      <a:r>
                        <a:rPr lang="en-US" altLang="zh-CN" sz="1400" dirty="0"/>
                        <a:t>Baidu Comments</a:t>
                      </a:r>
                      <a:endParaRPr lang="zh-CN" altLang="en-US" sz="1400" dirty="0"/>
                    </a:p>
                  </a:txBody>
                  <a:tcPr/>
                </a:tc>
              </a:tr>
              <a:tr h="370840">
                <a:tc>
                  <a:txBody>
                    <a:bodyPr/>
                    <a:lstStyle/>
                    <a:p>
                      <a:r>
                        <a:rPr lang="en-US" altLang="zh-CN" sz="1000" dirty="0">
                          <a:solidFill>
                            <a:schemeClr val="tx1"/>
                          </a:solidFill>
                        </a:rPr>
                        <a:t>12</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系统稳定状态下导航搜索</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分钟，打开导航应用，输入目的地，点击搜索</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1.86</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buNone/>
                      </a:pPr>
                      <a:r>
                        <a:rPr lang="en-US" altLang="zh-CN" sz="1000" b="0" dirty="0">
                          <a:solidFill>
                            <a:schemeClr val="tx1"/>
                          </a:solidFill>
                          <a:effectLst/>
                          <a:ea typeface="等线" panose="02010600030101010101" pitchFamily="2" charset="-122"/>
                        </a:rPr>
                        <a:t>2.484333333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33.57%</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mn-lt"/>
                          <a:ea typeface="等线" panose="02010600030101010101" pitchFamily="2" charset="-122"/>
                        </a:rPr>
                        <a:t>2.4</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kern="1200" dirty="0">
                          <a:solidFill>
                            <a:schemeClr val="tx1"/>
                          </a:solidFill>
                          <a:latin typeface="+mn-lt"/>
                          <a:ea typeface="+mn-ea"/>
                          <a:cs typeface="+mn-cs"/>
                        </a:rPr>
                        <a:t>R06.1</a:t>
                      </a:r>
                      <a:r>
                        <a:rPr lang="zh-CN" altLang="en-US" sz="1000" kern="1200" dirty="0">
                          <a:solidFill>
                            <a:schemeClr val="tx1"/>
                          </a:solidFill>
                          <a:latin typeface="+mn-lt"/>
                          <a:ea typeface="+mn-ea"/>
                          <a:cs typeface="+mn-cs"/>
                        </a:rPr>
                        <a:t>持续优化，与上版本偏差</a:t>
                      </a:r>
                      <a:r>
                        <a:rPr lang="zh-CN" altLang="en-US" sz="1000" kern="1200" dirty="0">
                          <a:solidFill>
                            <a:schemeClr val="tx1"/>
                          </a:solidFill>
                          <a:latin typeface="+mn-lt"/>
                          <a:ea typeface="+mn-ea"/>
                          <a:cs typeface="+mn-cs"/>
                        </a:rPr>
                        <a:t>较小</a:t>
                      </a: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13</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系统稳定状态下导航路径规划</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分钟，打开导航应用，输入目的地，点击搜索，出现搜索列表以后点击路径规划按钮</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3.19</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buNone/>
                      </a:pPr>
                      <a:r>
                        <a:rPr lang="en-US" altLang="zh-CN" sz="1000" b="0" dirty="0">
                          <a:solidFill>
                            <a:schemeClr val="tx1"/>
                          </a:solidFill>
                          <a:effectLst/>
                          <a:ea typeface="等线" panose="02010600030101010101" pitchFamily="2" charset="-122"/>
                        </a:rPr>
                        <a:t>2.896666667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-9.2%</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4.025</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14</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系统稳定状态下在线</a:t>
                      </a:r>
                      <a:r>
                        <a:rPr lang="en-US" altLang="zh-CN" sz="1000" dirty="0">
                          <a:solidFill>
                            <a:schemeClr val="tx1"/>
                          </a:solidFill>
                        </a:rPr>
                        <a:t>QQ</a:t>
                      </a:r>
                      <a:r>
                        <a:rPr lang="zh-CN" altLang="en-US" sz="1000" dirty="0">
                          <a:solidFill>
                            <a:schemeClr val="tx1"/>
                          </a:solidFill>
                        </a:rPr>
                        <a:t>音乐切歌</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分钟，打开在线音乐应用，音乐播放以后，点击下一首</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1.52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0.960666667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-36.8%</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1.04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endParaRPr lang="zh-CN" altLang="en-US" sz="1000" kern="1200" dirty="0">
                        <a:solidFill>
                          <a:schemeClr val="tx1"/>
                        </a:solidFill>
                        <a:latin typeface="+mn-lt"/>
                        <a:ea typeface="+mn-ea"/>
                        <a:cs typeface="+mn-cs"/>
                      </a:endParaRPr>
                    </a:p>
                  </a:txBody>
                  <a:tcPr anchor="ctr"/>
                </a:tc>
              </a:tr>
              <a:tr h="430530">
                <a:tc>
                  <a:txBody>
                    <a:bodyPr/>
                    <a:lstStyle/>
                    <a:p>
                      <a:r>
                        <a:rPr lang="en-US" altLang="zh-CN" sz="1000" dirty="0">
                          <a:solidFill>
                            <a:schemeClr val="tx1"/>
                          </a:solidFill>
                        </a:rPr>
                        <a:t>15</a:t>
                      </a:r>
                      <a:endParaRPr lang="en-US" altLang="zh-CN" sz="1000" dirty="0">
                        <a:solidFill>
                          <a:schemeClr val="tx1"/>
                        </a:solidFill>
                      </a:endParaRPr>
                    </a:p>
                  </a:txBody>
                  <a:tcPr anchor="ctr"/>
                </a:tc>
                <a:tc>
                  <a:txBody>
                    <a:bodyPr/>
                    <a:lstStyle/>
                    <a:p>
                      <a:r>
                        <a:rPr lang="zh-CN" altLang="en-US" sz="1000" dirty="0">
                          <a:solidFill>
                            <a:schemeClr val="tx1"/>
                          </a:solidFill>
                        </a:rPr>
                        <a:t>系统稳定状态下在线电台切换</a:t>
                      </a:r>
                      <a:r>
                        <a:rPr lang="en-US" altLang="zh-CN" sz="1000" dirty="0">
                          <a:solidFill>
                            <a:schemeClr val="tx1"/>
                          </a:solidFill>
                        </a:rPr>
                        <a:t>/FM</a:t>
                      </a:r>
                      <a:endParaRPr lang="en-US" altLang="zh-CN"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分钟，打开</a:t>
                      </a:r>
                      <a:r>
                        <a:rPr lang="en-US" altLang="zh-CN" sz="1000" dirty="0" err="1">
                          <a:solidFill>
                            <a:schemeClr val="tx1"/>
                          </a:solidFill>
                        </a:rPr>
                        <a:t>Fm</a:t>
                      </a:r>
                      <a:r>
                        <a:rPr lang="zh-CN" altLang="en-US" sz="1000" dirty="0">
                          <a:solidFill>
                            <a:schemeClr val="tx1"/>
                          </a:solidFill>
                        </a:rPr>
                        <a:t>应用，</a:t>
                      </a:r>
                      <a:r>
                        <a:rPr lang="en-US" altLang="zh-CN" sz="1000" dirty="0">
                          <a:solidFill>
                            <a:schemeClr val="tx1"/>
                          </a:solidFill>
                        </a:rPr>
                        <a:t>FM</a:t>
                      </a:r>
                      <a:r>
                        <a:rPr lang="zh-CN" altLang="en-US" sz="1000" dirty="0">
                          <a:solidFill>
                            <a:schemeClr val="tx1"/>
                          </a:solidFill>
                        </a:rPr>
                        <a:t>播放以后，点击下一首</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1.74</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0.760666667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-56.28%</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i="0" u="none" strike="noStrike" dirty="0">
                          <a:solidFill>
                            <a:schemeClr val="tx1"/>
                          </a:solidFill>
                          <a:effectLst/>
                          <a:latin typeface="+mn-lt"/>
                          <a:ea typeface="等线" panose="02010600030101010101" pitchFamily="2" charset="-122"/>
                        </a:rPr>
                        <a:t>NA</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16</a:t>
                      </a:r>
                      <a:endParaRPr lang="en-US" altLang="zh-CN" sz="1000" dirty="0">
                        <a:solidFill>
                          <a:schemeClr val="tx1"/>
                        </a:solidFill>
                      </a:endParaRPr>
                    </a:p>
                  </a:txBody>
                  <a:tcPr anchor="ctr"/>
                </a:tc>
                <a:tc>
                  <a:txBody>
                    <a:bodyPr/>
                    <a:lstStyle/>
                    <a:p>
                      <a:r>
                        <a:rPr lang="zh-CN" altLang="en-US" sz="1000" dirty="0">
                          <a:solidFill>
                            <a:schemeClr val="tx1"/>
                          </a:solidFill>
                        </a:rPr>
                        <a:t>系统稳定下，语音导航搜索时间</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分钟，语音导航到</a:t>
                      </a:r>
                      <a:r>
                        <a:rPr lang="en-US" altLang="zh-CN" sz="1000" dirty="0">
                          <a:solidFill>
                            <a:schemeClr val="tx1"/>
                          </a:solidFill>
                        </a:rPr>
                        <a:t>xxx</a:t>
                      </a:r>
                      <a:endParaRPr lang="en-US" altLang="zh-CN"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2.51</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3.18</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26.69%</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dirty="0">
                          <a:solidFill>
                            <a:schemeClr val="tx1"/>
                          </a:solidFill>
                          <a:sym typeface="+mn-ea"/>
                        </a:rPr>
                        <a:t>R06.1</a:t>
                      </a:r>
                      <a:r>
                        <a:rPr lang="zh-CN" altLang="en-US" sz="1000" dirty="0">
                          <a:solidFill>
                            <a:schemeClr val="tx1"/>
                          </a:solidFill>
                          <a:sym typeface="+mn-ea"/>
                        </a:rPr>
                        <a:t>持续优化，与上版本偏差较小</a:t>
                      </a:r>
                      <a:endParaRPr lang="zh-CN" altLang="en-US" sz="1000" kern="1200" dirty="0">
                        <a:solidFill>
                          <a:schemeClr val="tx1"/>
                        </a:solidFill>
                        <a:latin typeface="+mn-lt"/>
                        <a:ea typeface="+mn-ea"/>
                        <a:cs typeface="+mn-cs"/>
                      </a:endParaRPr>
                    </a:p>
                  </a:txBody>
                  <a:tcPr anchor="ctr"/>
                </a:tc>
              </a:tr>
              <a:tr h="361950">
                <a:tc>
                  <a:txBody>
                    <a:bodyPr/>
                    <a:lstStyle/>
                    <a:p>
                      <a:r>
                        <a:rPr lang="en-US" altLang="zh-CN" sz="1000" dirty="0">
                          <a:solidFill>
                            <a:schemeClr val="tx1"/>
                          </a:solidFill>
                        </a:rPr>
                        <a:t>17</a:t>
                      </a:r>
                      <a:endParaRPr lang="en-US" altLang="zh-CN" sz="1000" dirty="0">
                        <a:solidFill>
                          <a:schemeClr val="tx1"/>
                        </a:solidFill>
                      </a:endParaRPr>
                    </a:p>
                  </a:txBody>
                  <a:tcPr anchor="ctr"/>
                </a:tc>
                <a:tc>
                  <a:txBody>
                    <a:bodyPr/>
                    <a:lstStyle/>
                    <a:p>
                      <a:r>
                        <a:rPr lang="zh-CN" altLang="en-US" sz="1000" dirty="0">
                          <a:solidFill>
                            <a:schemeClr val="tx1"/>
                          </a:solidFill>
                        </a:rPr>
                        <a:t>系统稳定下，语音播放音乐</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分钟，语音播放</a:t>
                      </a:r>
                      <a:r>
                        <a:rPr lang="en-US" altLang="zh-CN" sz="1000" dirty="0">
                          <a:solidFill>
                            <a:schemeClr val="tx1"/>
                          </a:solidFill>
                        </a:rPr>
                        <a:t>xxx</a:t>
                      </a:r>
                      <a:endParaRPr lang="en-US" altLang="zh-CN"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9.2893</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8.577666667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-7.66%</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7.5</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18</a:t>
                      </a:r>
                      <a:endParaRPr lang="en-US" altLang="zh-CN" sz="1000" dirty="0">
                        <a:solidFill>
                          <a:schemeClr val="tx1"/>
                        </a:solidFill>
                      </a:endParaRPr>
                    </a:p>
                  </a:txBody>
                  <a:tcPr anchor="ctr"/>
                </a:tc>
                <a:tc>
                  <a:txBody>
                    <a:bodyPr/>
                    <a:lstStyle/>
                    <a:p>
                      <a:r>
                        <a:rPr lang="zh-CN" altLang="en-US" sz="1000" dirty="0">
                          <a:solidFill>
                            <a:schemeClr val="tx1"/>
                          </a:solidFill>
                        </a:rPr>
                        <a:t>系统稳定下，语音车控</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分钟，语音打开天窗</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0.92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0.860333333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-6.49%</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3.12</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19</a:t>
                      </a:r>
                      <a:endParaRPr lang="en-US" altLang="zh-CN" sz="1000" dirty="0">
                        <a:solidFill>
                          <a:schemeClr val="tx1"/>
                        </a:solidFill>
                      </a:endParaRPr>
                    </a:p>
                  </a:txBody>
                  <a:tcPr anchor="ctr"/>
                </a:tc>
                <a:tc>
                  <a:txBody>
                    <a:bodyPr/>
                    <a:lstStyle/>
                    <a:p>
                      <a:r>
                        <a:rPr lang="zh-CN" altLang="en-US" sz="1000" dirty="0">
                          <a:solidFill>
                            <a:schemeClr val="tx1"/>
                          </a:solidFill>
                        </a:rPr>
                        <a:t>系统稳定下，语音系统控制</a:t>
                      </a:r>
                      <a:endParaRPr lang="zh-CN" altLang="en-US" sz="1000" dirty="0">
                        <a:solidFill>
                          <a:schemeClr val="tx1"/>
                        </a:solidFill>
                      </a:endParaRPr>
                    </a:p>
                  </a:txBody>
                  <a:tcPr anchor="ctr"/>
                </a:tc>
                <a:tc>
                  <a:txBody>
                    <a:bodyPr/>
                    <a:lstStyle/>
                    <a:p>
                      <a:r>
                        <a:rPr lang="zh-CN" altLang="en-US" sz="1000" dirty="0">
                          <a:solidFill>
                            <a:schemeClr val="tx1"/>
                          </a:solidFill>
                        </a:rPr>
                        <a:t>开机</a:t>
                      </a:r>
                      <a:r>
                        <a:rPr lang="en-US" altLang="zh-CN" sz="1000" dirty="0">
                          <a:solidFill>
                            <a:schemeClr val="tx1"/>
                          </a:solidFill>
                        </a:rPr>
                        <a:t>Launcher</a:t>
                      </a:r>
                      <a:r>
                        <a:rPr lang="zh-CN" altLang="en-US" sz="1000" dirty="0">
                          <a:solidFill>
                            <a:schemeClr val="tx1"/>
                          </a:solidFill>
                        </a:rPr>
                        <a:t>出来以后等待</a:t>
                      </a:r>
                      <a:r>
                        <a:rPr lang="en-US" altLang="zh-CN" sz="1000" dirty="0">
                          <a:solidFill>
                            <a:schemeClr val="tx1"/>
                          </a:solidFill>
                        </a:rPr>
                        <a:t>3</a:t>
                      </a:r>
                      <a:r>
                        <a:rPr lang="zh-CN" altLang="en-US" sz="1000" dirty="0">
                          <a:solidFill>
                            <a:schemeClr val="tx1"/>
                          </a:solidFill>
                        </a:rPr>
                        <a:t>分钟，语音屏幕亮一点</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1.01</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1.155666667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14.43%</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1.04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dirty="0">
                          <a:solidFill>
                            <a:schemeClr val="tx1"/>
                          </a:solidFill>
                          <a:sym typeface="+mn-ea"/>
                        </a:rPr>
                        <a:t>R06.1</a:t>
                      </a:r>
                      <a:r>
                        <a:rPr lang="zh-CN" altLang="en-US" sz="1000" dirty="0">
                          <a:solidFill>
                            <a:schemeClr val="tx1"/>
                          </a:solidFill>
                          <a:sym typeface="+mn-ea"/>
                        </a:rPr>
                        <a:t>持续优化，与上版本偏差较小</a:t>
                      </a: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20</a:t>
                      </a:r>
                      <a:endParaRPr lang="en-US" altLang="zh-CN" sz="1000" dirty="0">
                        <a:solidFill>
                          <a:schemeClr val="tx1"/>
                        </a:solidFill>
                      </a:endParaRPr>
                    </a:p>
                  </a:txBody>
                  <a:tcPr anchor="ctr"/>
                </a:tc>
                <a:tc>
                  <a:txBody>
                    <a:bodyPr/>
                    <a:lstStyle/>
                    <a:p>
                      <a:r>
                        <a:rPr lang="zh-CN" altLang="en-US" sz="1000" dirty="0">
                          <a:solidFill>
                            <a:schemeClr val="tx1"/>
                          </a:solidFill>
                        </a:rPr>
                        <a:t>车机管家冷启动时间</a:t>
                      </a:r>
                      <a:endParaRPr lang="zh-CN" altLang="en-US" sz="1000" dirty="0">
                        <a:solidFill>
                          <a:schemeClr val="tx1"/>
                        </a:solidFill>
                      </a:endParaRPr>
                    </a:p>
                  </a:txBody>
                  <a:tcPr anchor="ctr"/>
                </a:tc>
                <a:tc>
                  <a:txBody>
                    <a:bodyPr/>
                    <a:lstStyle/>
                    <a:p>
                      <a:r>
                        <a:rPr lang="en-US" altLang="zh-CN" sz="1000" dirty="0">
                          <a:solidFill>
                            <a:schemeClr val="tx1"/>
                          </a:solidFill>
                        </a:rPr>
                        <a:t>1</a:t>
                      </a:r>
                      <a:r>
                        <a:rPr lang="zh-CN" altLang="en-US" sz="1000" dirty="0">
                          <a:solidFill>
                            <a:schemeClr val="tx1"/>
                          </a:solidFill>
                        </a:rPr>
                        <a:t>、系统启动，进入</a:t>
                      </a:r>
                      <a:r>
                        <a:rPr lang="en-US" altLang="zh-CN" sz="1000" dirty="0">
                          <a:solidFill>
                            <a:schemeClr val="tx1"/>
                          </a:solidFill>
                        </a:rPr>
                        <a:t>launcher</a:t>
                      </a:r>
                      <a:r>
                        <a:rPr lang="zh-CN" altLang="en-US" sz="1000" dirty="0">
                          <a:solidFill>
                            <a:schemeClr val="tx1"/>
                          </a:solidFill>
                        </a:rPr>
                        <a:t>后，等待</a:t>
                      </a:r>
                      <a:r>
                        <a:rPr lang="en-US" altLang="zh-CN" sz="1000" dirty="0">
                          <a:solidFill>
                            <a:schemeClr val="tx1"/>
                          </a:solidFill>
                        </a:rPr>
                        <a:t>3min</a:t>
                      </a:r>
                      <a:endParaRPr lang="en-US" altLang="zh-CN" sz="1000" dirty="0">
                        <a:solidFill>
                          <a:schemeClr val="tx1"/>
                        </a:solidFill>
                      </a:endParaRPr>
                    </a:p>
                    <a:p>
                      <a:r>
                        <a:rPr lang="en-US" altLang="zh-CN" sz="1000" dirty="0">
                          <a:solidFill>
                            <a:schemeClr val="tx1"/>
                          </a:solidFill>
                        </a:rPr>
                        <a:t>2</a:t>
                      </a:r>
                      <a:r>
                        <a:rPr lang="zh-CN" altLang="en-US" sz="1000" dirty="0">
                          <a:solidFill>
                            <a:schemeClr val="tx1"/>
                          </a:solidFill>
                        </a:rPr>
                        <a:t>、点击车机管家图标</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、进入车机管家首页</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1.44</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1.288666667</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-10.51%</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2.4</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21</a:t>
                      </a:r>
                      <a:endParaRPr lang="en-US" altLang="zh-CN" sz="1000" dirty="0">
                        <a:solidFill>
                          <a:schemeClr val="tx1"/>
                        </a:solidFill>
                      </a:endParaRPr>
                    </a:p>
                  </a:txBody>
                  <a:tcPr anchor="ctr"/>
                </a:tc>
                <a:tc>
                  <a:txBody>
                    <a:bodyPr/>
                    <a:lstStyle/>
                    <a:p>
                      <a:r>
                        <a:rPr lang="zh-CN" altLang="en-US" sz="1000" dirty="0">
                          <a:solidFill>
                            <a:schemeClr val="tx1"/>
                          </a:solidFill>
                        </a:rPr>
                        <a:t>车家互联热启动时间</a:t>
                      </a:r>
                      <a:endParaRPr lang="zh-CN" altLang="en-US" sz="1000" dirty="0">
                        <a:solidFill>
                          <a:schemeClr val="tx1"/>
                        </a:solidFill>
                      </a:endParaRPr>
                    </a:p>
                  </a:txBody>
                  <a:tcPr anchor="ctr"/>
                </a:tc>
                <a:tc>
                  <a:txBody>
                    <a:bodyPr/>
                    <a:lstStyle/>
                    <a:p>
                      <a:r>
                        <a:rPr lang="en-US" altLang="zh-CN" sz="1000" dirty="0">
                          <a:solidFill>
                            <a:schemeClr val="tx1"/>
                          </a:solidFill>
                        </a:rPr>
                        <a:t>1</a:t>
                      </a:r>
                      <a:r>
                        <a:rPr lang="zh-CN" altLang="en-US" sz="1000" dirty="0">
                          <a:solidFill>
                            <a:schemeClr val="tx1"/>
                          </a:solidFill>
                        </a:rPr>
                        <a:t>、返回到上一页</a:t>
                      </a:r>
                      <a:endParaRPr lang="zh-CN" altLang="en-US" sz="1000" dirty="0">
                        <a:solidFill>
                          <a:schemeClr val="tx1"/>
                        </a:solidFill>
                      </a:endParaRPr>
                    </a:p>
                    <a:p>
                      <a:r>
                        <a:rPr lang="en-US" altLang="zh-CN" sz="1000" dirty="0">
                          <a:solidFill>
                            <a:schemeClr val="tx1"/>
                          </a:solidFill>
                        </a:rPr>
                        <a:t>2</a:t>
                      </a:r>
                      <a:r>
                        <a:rPr lang="zh-CN" altLang="en-US" sz="1000" dirty="0">
                          <a:solidFill>
                            <a:schemeClr val="tx1"/>
                          </a:solidFill>
                        </a:rPr>
                        <a:t>、再次点击车家互联图标</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、进入车家互联首页</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0.35</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pPr>
                      <a:r>
                        <a:rPr lang="en-US" altLang="zh-CN" sz="1000" b="0" i="0" u="none" strike="noStrike" dirty="0">
                          <a:solidFill>
                            <a:schemeClr val="tx1"/>
                          </a:solidFill>
                          <a:effectLst/>
                          <a:latin typeface="+mn-lt"/>
                          <a:ea typeface="等线" panose="02010600030101010101" pitchFamily="2" charset="-122"/>
                        </a:rPr>
                        <a:t>0.341666</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-2.38%</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1.2</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r h="370840">
                <a:tc>
                  <a:txBody>
                    <a:bodyPr/>
                    <a:lstStyle/>
                    <a:p>
                      <a:r>
                        <a:rPr lang="en-US" altLang="zh-CN" sz="1000" dirty="0">
                          <a:solidFill>
                            <a:schemeClr val="tx1"/>
                          </a:solidFill>
                        </a:rPr>
                        <a:t>22</a:t>
                      </a:r>
                      <a:endParaRPr lang="en-US" altLang="zh-CN" sz="1000" dirty="0">
                        <a:solidFill>
                          <a:schemeClr val="tx1"/>
                        </a:solidFill>
                      </a:endParaRPr>
                    </a:p>
                  </a:txBody>
                  <a:tcPr anchor="ctr"/>
                </a:tc>
                <a:tc>
                  <a:txBody>
                    <a:bodyPr/>
                    <a:lstStyle/>
                    <a:p>
                      <a:r>
                        <a:rPr lang="zh-CN" altLang="en-US" sz="1000" dirty="0">
                          <a:solidFill>
                            <a:schemeClr val="tx1"/>
                          </a:solidFill>
                        </a:rPr>
                        <a:t>预约保养冷启动时间</a:t>
                      </a:r>
                      <a:endParaRPr lang="zh-CN" altLang="en-US" sz="1000" dirty="0">
                        <a:solidFill>
                          <a:schemeClr val="tx1"/>
                        </a:solidFill>
                      </a:endParaRPr>
                    </a:p>
                  </a:txBody>
                  <a:tcPr anchor="ctr"/>
                </a:tc>
                <a:tc>
                  <a:txBody>
                    <a:bodyPr/>
                    <a:lstStyle/>
                    <a:p>
                      <a:r>
                        <a:rPr lang="en-US" altLang="zh-CN" sz="1000" dirty="0">
                          <a:solidFill>
                            <a:schemeClr val="tx1"/>
                          </a:solidFill>
                        </a:rPr>
                        <a:t>1</a:t>
                      </a:r>
                      <a:r>
                        <a:rPr lang="zh-CN" altLang="en-US" sz="1000" dirty="0">
                          <a:solidFill>
                            <a:schemeClr val="tx1"/>
                          </a:solidFill>
                        </a:rPr>
                        <a:t>、系统启动，进入</a:t>
                      </a:r>
                      <a:r>
                        <a:rPr lang="en-US" altLang="zh-CN" sz="1000" dirty="0">
                          <a:solidFill>
                            <a:schemeClr val="tx1"/>
                          </a:solidFill>
                        </a:rPr>
                        <a:t>launcher</a:t>
                      </a:r>
                      <a:r>
                        <a:rPr lang="zh-CN" altLang="en-US" sz="1000" dirty="0">
                          <a:solidFill>
                            <a:schemeClr val="tx1"/>
                          </a:solidFill>
                        </a:rPr>
                        <a:t>后，等待</a:t>
                      </a:r>
                      <a:r>
                        <a:rPr lang="en-US" altLang="zh-CN" sz="1000" dirty="0">
                          <a:solidFill>
                            <a:schemeClr val="tx1"/>
                          </a:solidFill>
                        </a:rPr>
                        <a:t>3min</a:t>
                      </a:r>
                      <a:endParaRPr lang="en-US" altLang="zh-CN" sz="1000" dirty="0">
                        <a:solidFill>
                          <a:schemeClr val="tx1"/>
                        </a:solidFill>
                      </a:endParaRPr>
                    </a:p>
                    <a:p>
                      <a:r>
                        <a:rPr lang="en-US" altLang="zh-CN" sz="1000" dirty="0">
                          <a:solidFill>
                            <a:schemeClr val="tx1"/>
                          </a:solidFill>
                        </a:rPr>
                        <a:t>2</a:t>
                      </a:r>
                      <a:r>
                        <a:rPr lang="zh-CN" altLang="en-US" sz="1000" dirty="0">
                          <a:solidFill>
                            <a:schemeClr val="tx1"/>
                          </a:solidFill>
                        </a:rPr>
                        <a:t>、点击预约保养图标</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、进入预约保养首页</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3.08</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3.578</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FF0000"/>
                          </a:solidFill>
                          <a:effectLst/>
                          <a:latin typeface="+mn-lt"/>
                          <a:ea typeface="等线" panose="02010600030101010101" pitchFamily="2" charset="-122"/>
                        </a:rPr>
                        <a:t>16.17%</a:t>
                      </a:r>
                      <a:endParaRPr lang="en-US" altLang="zh-CN" sz="1000" b="0" i="0" u="none" strike="noStrike" dirty="0">
                        <a:solidFill>
                          <a:srgbClr val="FF000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3.91</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dirty="0">
                          <a:solidFill>
                            <a:schemeClr val="tx1"/>
                          </a:solidFill>
                          <a:sym typeface="+mn-ea"/>
                        </a:rPr>
                        <a:t>R06.1</a:t>
                      </a:r>
                      <a:r>
                        <a:rPr lang="zh-CN" altLang="en-US" sz="1000" dirty="0">
                          <a:solidFill>
                            <a:schemeClr val="tx1"/>
                          </a:solidFill>
                          <a:sym typeface="+mn-ea"/>
                        </a:rPr>
                        <a:t>持续优化，与上版本偏差较小，已达到</a:t>
                      </a:r>
                      <a:r>
                        <a:rPr lang="en-US" altLang="zh-CN" sz="1000" dirty="0">
                          <a:solidFill>
                            <a:schemeClr val="tx1"/>
                          </a:solidFill>
                          <a:sym typeface="+mn-ea"/>
                        </a:rPr>
                        <a:t>Target</a:t>
                      </a:r>
                      <a:r>
                        <a:rPr lang="zh-CN" altLang="en-US" sz="1000" dirty="0">
                          <a:solidFill>
                            <a:schemeClr val="tx1"/>
                          </a:solidFill>
                          <a:sym typeface="+mn-ea"/>
                        </a:rPr>
                        <a:t>值</a:t>
                      </a:r>
                      <a:endParaRPr lang="zh-CN" altLang="en-US" sz="1000" dirty="0">
                        <a:solidFill>
                          <a:schemeClr val="tx1"/>
                        </a:solidFill>
                        <a:sym typeface="+mn-ea"/>
                      </a:endParaRPr>
                    </a:p>
                  </a:txBody>
                  <a:tcPr anchor="ctr"/>
                </a:tc>
              </a:tr>
              <a:tr h="370840">
                <a:tc>
                  <a:txBody>
                    <a:bodyPr/>
                    <a:lstStyle/>
                    <a:p>
                      <a:r>
                        <a:rPr lang="en-US" altLang="zh-CN" sz="1000" dirty="0">
                          <a:solidFill>
                            <a:schemeClr val="tx1"/>
                          </a:solidFill>
                        </a:rPr>
                        <a:t>23</a:t>
                      </a:r>
                      <a:endParaRPr lang="en-US" altLang="zh-CN" sz="1000" dirty="0">
                        <a:solidFill>
                          <a:schemeClr val="tx1"/>
                        </a:solidFill>
                      </a:endParaRPr>
                    </a:p>
                  </a:txBody>
                  <a:tcPr anchor="ctr"/>
                </a:tc>
                <a:tc>
                  <a:txBody>
                    <a:bodyPr/>
                    <a:lstStyle/>
                    <a:p>
                      <a:r>
                        <a:rPr lang="zh-CN" altLang="en-US" sz="1000" dirty="0">
                          <a:solidFill>
                            <a:schemeClr val="tx1"/>
                          </a:solidFill>
                        </a:rPr>
                        <a:t>预约保养热启动时间</a:t>
                      </a:r>
                      <a:endParaRPr lang="zh-CN" altLang="en-US" sz="1000" dirty="0">
                        <a:solidFill>
                          <a:schemeClr val="tx1"/>
                        </a:solidFill>
                      </a:endParaRPr>
                    </a:p>
                  </a:txBody>
                  <a:tcPr anchor="ctr"/>
                </a:tc>
                <a:tc>
                  <a:txBody>
                    <a:bodyPr/>
                    <a:lstStyle/>
                    <a:p>
                      <a:r>
                        <a:rPr lang="en-US" altLang="zh-CN" sz="1000" dirty="0">
                          <a:solidFill>
                            <a:schemeClr val="tx1"/>
                          </a:solidFill>
                        </a:rPr>
                        <a:t>1</a:t>
                      </a:r>
                      <a:r>
                        <a:rPr lang="zh-CN" altLang="en-US" sz="1000" dirty="0">
                          <a:solidFill>
                            <a:schemeClr val="tx1"/>
                          </a:solidFill>
                        </a:rPr>
                        <a:t>、返回到上一页</a:t>
                      </a:r>
                      <a:endParaRPr lang="zh-CN" altLang="en-US" sz="1000" dirty="0">
                        <a:solidFill>
                          <a:schemeClr val="tx1"/>
                        </a:solidFill>
                      </a:endParaRPr>
                    </a:p>
                    <a:p>
                      <a:r>
                        <a:rPr lang="en-US" altLang="zh-CN" sz="1000" dirty="0">
                          <a:solidFill>
                            <a:schemeClr val="tx1"/>
                          </a:solidFill>
                        </a:rPr>
                        <a:t>2</a:t>
                      </a:r>
                      <a:r>
                        <a:rPr lang="zh-CN" altLang="en-US" sz="1000" dirty="0">
                          <a:solidFill>
                            <a:schemeClr val="tx1"/>
                          </a:solidFill>
                        </a:rPr>
                        <a:t>、再次点击预约保养图标</a:t>
                      </a:r>
                      <a:endParaRPr lang="zh-CN" altLang="en-US" sz="1000" dirty="0">
                        <a:solidFill>
                          <a:schemeClr val="tx1"/>
                        </a:solidFill>
                      </a:endParaRPr>
                    </a:p>
                    <a:p>
                      <a:r>
                        <a:rPr lang="en-US" altLang="zh-CN" sz="1000" dirty="0">
                          <a:solidFill>
                            <a:schemeClr val="tx1"/>
                          </a:solidFill>
                        </a:rPr>
                        <a:t>3</a:t>
                      </a:r>
                      <a:r>
                        <a:rPr lang="zh-CN" altLang="en-US" sz="1000" dirty="0">
                          <a:solidFill>
                            <a:schemeClr val="tx1"/>
                          </a:solidFill>
                        </a:rPr>
                        <a:t>、进入预约保养首页</a:t>
                      </a:r>
                      <a:endParaRPr lang="zh-CN" altLang="en-US" sz="1000" dirty="0">
                        <a:solidFill>
                          <a:schemeClr val="tx1"/>
                        </a:solidFill>
                      </a:endParaRPr>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1.15</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indent="0" algn="ctr">
                        <a:buNone/>
                      </a:pPr>
                      <a:r>
                        <a:rPr lang="en-US" altLang="zh-CN" sz="1000" b="0" dirty="0">
                          <a:solidFill>
                            <a:schemeClr val="tx1"/>
                          </a:solidFill>
                          <a:effectLst/>
                          <a:ea typeface="等线" panose="02010600030101010101" pitchFamily="2" charset="-122"/>
                        </a:rPr>
                        <a:t>0.789</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ctr"/>
                      <a:r>
                        <a:rPr lang="en-US" altLang="zh-CN" sz="1000" b="0" i="0" u="none" strike="noStrike" dirty="0">
                          <a:solidFill>
                            <a:srgbClr val="00B050"/>
                          </a:solidFill>
                          <a:effectLst/>
                          <a:latin typeface="+mn-lt"/>
                          <a:ea typeface="等线" panose="02010600030101010101" pitchFamily="2" charset="-122"/>
                        </a:rPr>
                        <a:t>-31.39%</a:t>
                      </a:r>
                      <a:endParaRPr lang="en-US" altLang="zh-CN" sz="1000" b="0" i="0" u="none" strike="noStrike" dirty="0">
                        <a:solidFill>
                          <a:srgbClr val="00B050"/>
                        </a:solidFill>
                        <a:effectLst/>
                        <a:latin typeface="+mn-lt"/>
                        <a:ea typeface="等线" panose="02010600030101010101" pitchFamily="2" charset="-122"/>
                      </a:endParaRPr>
                    </a:p>
                  </a:txBody>
                  <a:tcPr marL="6350" marR="6350" marT="6350" marB="0" anchor="ctr"/>
                </a:tc>
                <a:tc>
                  <a:txBody>
                    <a:bodyPr/>
                    <a:p>
                      <a:pPr algn="ctr" fontAlgn="ctr">
                        <a:buClrTx/>
                        <a:buSzTx/>
                        <a:buFontTx/>
                        <a:buNone/>
                      </a:pPr>
                      <a:r>
                        <a:rPr lang="en-US" altLang="zh-CN" sz="1000" b="0" dirty="0">
                          <a:solidFill>
                            <a:schemeClr val="tx1"/>
                          </a:solidFill>
                          <a:effectLst/>
                          <a:ea typeface="等线" panose="02010600030101010101" pitchFamily="2" charset="-122"/>
                        </a:rPr>
                        <a:t>0.3</a:t>
                      </a:r>
                      <a:endParaRPr lang="en-US" altLang="zh-CN" sz="10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tx1"/>
                        </a:solidFill>
                        <a:latin typeface="+mn-lt"/>
                        <a:ea typeface="+mn-ea"/>
                        <a:cs typeface="+mn-cs"/>
                      </a:endParaRPr>
                    </a:p>
                  </a:txBody>
                  <a:tcPr anchor="ctr"/>
                </a:tc>
              </a:tr>
            </a:tbl>
          </a:graphicData>
        </a:graphic>
      </p:graphicFrame>
      <p:sp>
        <p:nvSpPr>
          <p:cNvPr id="5"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483MCA_R06</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endParaRPr lang="en-US" altLang="en-US" sz="2800" b="0" dirty="0">
              <a:ea typeface="SimHei"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custDataLst>
              <p:tags r:id="rId1"/>
            </p:custDataLst>
          </p:nvPr>
        </p:nvGraphicFramePr>
        <p:xfrm>
          <a:off x="69850" y="579438"/>
          <a:ext cx="11815606" cy="5699760"/>
        </p:xfrm>
        <a:graphic>
          <a:graphicData uri="http://schemas.openxmlformats.org/drawingml/2006/table">
            <a:tbl>
              <a:tblPr firstRow="1" bandRow="1">
                <a:tableStyleId>{5C22544A-7EE6-4342-B048-85BDC9FD1C3A}</a:tableStyleId>
              </a:tblPr>
              <a:tblGrid>
                <a:gridCol w="535812"/>
                <a:gridCol w="2584082"/>
                <a:gridCol w="3522469"/>
                <a:gridCol w="478857"/>
                <a:gridCol w="1025223"/>
                <a:gridCol w="834139"/>
                <a:gridCol w="834139"/>
                <a:gridCol w="2000885"/>
              </a:tblGrid>
              <a:tr h="370840">
                <a:tc>
                  <a:txBody>
                    <a:bodyPr/>
                    <a:lstStyle/>
                    <a:p>
                      <a:r>
                        <a:rPr lang="zh-CN" altLang="en-US" sz="1400" dirty="0">
                          <a:solidFill>
                            <a:schemeClr val="bg1"/>
                          </a:solidFill>
                        </a:rPr>
                        <a:t>序号</a:t>
                      </a:r>
                      <a:endParaRPr lang="zh-CN" altLang="en-US" sz="1400" dirty="0">
                        <a:solidFill>
                          <a:schemeClr val="bg1"/>
                        </a:solidFill>
                      </a:endParaRPr>
                    </a:p>
                  </a:txBody>
                  <a:tcPr/>
                </a:tc>
                <a:tc>
                  <a:txBody>
                    <a:bodyPr/>
                    <a:lstStyle/>
                    <a:p>
                      <a:r>
                        <a:rPr lang="zh-CN" altLang="en-US" sz="1400" dirty="0">
                          <a:solidFill>
                            <a:schemeClr val="bg1"/>
                          </a:solidFill>
                        </a:rPr>
                        <a:t>影响因素</a:t>
                      </a:r>
                      <a:endParaRPr lang="zh-CN" altLang="en-US" sz="1400" dirty="0">
                        <a:solidFill>
                          <a:schemeClr val="bg1"/>
                        </a:solidFill>
                      </a:endParaRPr>
                    </a:p>
                  </a:txBody>
                  <a:tcPr/>
                </a:tc>
                <a:tc>
                  <a:txBody>
                    <a:bodyPr/>
                    <a:lstStyle/>
                    <a:p>
                      <a:r>
                        <a:rPr lang="zh-CN" altLang="en-US" sz="1400" dirty="0">
                          <a:solidFill>
                            <a:schemeClr val="bg1"/>
                          </a:solidFill>
                        </a:rPr>
                        <a:t>测试步骤</a:t>
                      </a:r>
                      <a:endParaRPr lang="zh-CN" altLang="en-US" sz="1400" dirty="0">
                        <a:solidFill>
                          <a:schemeClr val="bg1"/>
                        </a:solidFill>
                      </a:endParaRPr>
                    </a:p>
                  </a:txBody>
                  <a:tcPr/>
                </a:tc>
                <a:tc>
                  <a:txBody>
                    <a:bodyPr/>
                    <a:lstStyle/>
                    <a:p>
                      <a:r>
                        <a:rPr lang="en-US" altLang="zh-CN" sz="1400" dirty="0">
                          <a:solidFill>
                            <a:schemeClr val="bg1"/>
                          </a:solidFill>
                        </a:rPr>
                        <a:t>R05</a:t>
                      </a:r>
                      <a:endParaRPr lang="zh-CN" alt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rPr>
                        <a:t>       R06</a:t>
                      </a:r>
                      <a:endParaRPr lang="en-US" altLang="zh-CN" sz="1400" dirty="0">
                        <a:solidFill>
                          <a:schemeClr val="bg1"/>
                        </a:solidFill>
                      </a:endParaRPr>
                    </a:p>
                  </a:txBody>
                  <a:tcPr/>
                </a:tc>
                <a:tc>
                  <a:txBody>
                    <a:bodyPr/>
                    <a:lstStyle/>
                    <a:p>
                      <a:r>
                        <a:rPr lang="en-US" altLang="zh-CN" sz="1400" dirty="0">
                          <a:solidFill>
                            <a:schemeClr val="bg1"/>
                          </a:solidFill>
                        </a:rPr>
                        <a:t> </a:t>
                      </a:r>
                      <a:r>
                        <a:rPr lang="zh-CN" altLang="en-US" sz="1400" dirty="0">
                          <a:solidFill>
                            <a:schemeClr val="bg1"/>
                          </a:solidFill>
                        </a:rPr>
                        <a:t>偏差</a:t>
                      </a:r>
                      <a:endParaRPr lang="zh-CN" altLang="en-US" sz="1400" dirty="0">
                        <a:solidFill>
                          <a:schemeClr val="bg1"/>
                        </a:solidFill>
                      </a:endParaRPr>
                    </a:p>
                  </a:txBody>
                  <a:tcPr/>
                </a:tc>
                <a:tc>
                  <a:txBody>
                    <a:bodyPr/>
                    <a:p>
                      <a:pPr>
                        <a:buNone/>
                      </a:pPr>
                      <a:r>
                        <a:rPr lang="en-US" altLang="zh-CN" sz="1400" dirty="0">
                          <a:solidFill>
                            <a:schemeClr val="bg1"/>
                          </a:solidFill>
                        </a:rPr>
                        <a:t>T</a:t>
                      </a:r>
                      <a:r>
                        <a:rPr lang="en-US" altLang="zh-CN" sz="1400" dirty="0">
                          <a:solidFill>
                            <a:schemeClr val="bg1"/>
                          </a:solidFill>
                        </a:rPr>
                        <a:t>arget</a:t>
                      </a:r>
                      <a:endParaRPr lang="en-US" altLang="zh-CN" sz="1400" dirty="0">
                        <a:solidFill>
                          <a:schemeClr val="bg1"/>
                        </a:solidFill>
                      </a:endParaRPr>
                    </a:p>
                  </a:txBody>
                  <a:tcPr/>
                </a:tc>
                <a:tc>
                  <a:txBody>
                    <a:bodyPr/>
                    <a:lstStyle/>
                    <a:p>
                      <a:r>
                        <a:rPr lang="en-US" altLang="zh-CN" sz="1400" dirty="0">
                          <a:solidFill>
                            <a:schemeClr val="bg1"/>
                          </a:solidFill>
                        </a:rPr>
                        <a:t>Baidu Comments</a:t>
                      </a:r>
                      <a:endParaRPr lang="zh-CN" altLang="en-US" sz="1400" dirty="0">
                        <a:solidFill>
                          <a:schemeClr val="bg1"/>
                        </a:solidFill>
                      </a:endParaRPr>
                    </a:p>
                  </a:txBody>
                  <a:tcPr/>
                </a:tc>
              </a:tr>
              <a:tr h="370840">
                <a:tc>
                  <a:txBody>
                    <a:bodyPr/>
                    <a:lstStyle/>
                    <a:p>
                      <a:r>
                        <a:rPr lang="en-US" altLang="zh-CN" sz="1100" dirty="0">
                          <a:solidFill>
                            <a:schemeClr val="tx1"/>
                          </a:solidFill>
                        </a:rPr>
                        <a:t>24</a:t>
                      </a:r>
                      <a:endParaRPr lang="zh-CN" altLang="en-US" sz="1100" dirty="0">
                        <a:solidFill>
                          <a:schemeClr val="tx1"/>
                        </a:solidFill>
                      </a:endParaRPr>
                    </a:p>
                  </a:txBody>
                  <a:tcPr anchor="ctr"/>
                </a:tc>
                <a:tc>
                  <a:txBody>
                    <a:bodyPr/>
                    <a:lstStyle/>
                    <a:p>
                      <a:r>
                        <a:rPr lang="zh-CN" altLang="en-US" sz="1100" dirty="0">
                          <a:solidFill>
                            <a:schemeClr val="tx1"/>
                          </a:solidFill>
                        </a:rPr>
                        <a:t>账号冷启动时间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endParaRPr lang="en-US" altLang="zh-CN" sz="1100" dirty="0">
                        <a:solidFill>
                          <a:schemeClr val="tx1"/>
                        </a:solidFill>
                      </a:endParaRPr>
                    </a:p>
                    <a:p>
                      <a:r>
                        <a:rPr lang="en-US" altLang="zh-CN" sz="1100" dirty="0">
                          <a:solidFill>
                            <a:schemeClr val="tx1"/>
                          </a:solidFill>
                        </a:rPr>
                        <a:t>2</a:t>
                      </a:r>
                      <a:r>
                        <a:rPr lang="zh-CN" altLang="en-US" sz="1100" dirty="0">
                          <a:solidFill>
                            <a:schemeClr val="tx1"/>
                          </a:solidFill>
                        </a:rPr>
                        <a:t>、点击个人中心图标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、进入个人中心首页</a:t>
                      </a:r>
                      <a:endParaRPr lang="zh-CN" altLang="en-US" sz="1100" dirty="0">
                        <a:solidFill>
                          <a:schemeClr val="tx1"/>
                        </a:solidFill>
                      </a:endParaRPr>
                    </a:p>
                  </a:txBody>
                  <a:tcP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1.91</a:t>
                      </a:r>
                      <a:endParaRPr lang="en-US" altLang="zh-CN" sz="11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1.427666667</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b"/>
                      <a:r>
                        <a:rPr lang="en-US" altLang="zh-CN" sz="1100" kern="1200" dirty="0">
                          <a:solidFill>
                            <a:srgbClr val="00B050"/>
                          </a:solidFill>
                          <a:latin typeface="+mn-lt"/>
                          <a:ea typeface="+mn-ea"/>
                          <a:cs typeface="+mn-cs"/>
                        </a:rPr>
                        <a:t>-25.25%</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0.78</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25</a:t>
                      </a:r>
                      <a:endParaRPr lang="zh-CN" altLang="en-US" sz="1100" dirty="0">
                        <a:solidFill>
                          <a:schemeClr val="tx1"/>
                        </a:solidFill>
                      </a:endParaRPr>
                    </a:p>
                  </a:txBody>
                  <a:tcPr anchor="ctr"/>
                </a:tc>
                <a:tc>
                  <a:txBody>
                    <a:bodyPr/>
                    <a:lstStyle/>
                    <a:p>
                      <a:r>
                        <a:rPr lang="zh-CN" altLang="en-US" sz="1100" dirty="0">
                          <a:solidFill>
                            <a:schemeClr val="tx1"/>
                          </a:solidFill>
                        </a:rPr>
                        <a:t>账号热启动时间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、返回到上一页</a:t>
                      </a:r>
                      <a:endParaRPr lang="zh-CN" altLang="en-US" sz="1100" dirty="0">
                        <a:solidFill>
                          <a:schemeClr val="tx1"/>
                        </a:solidFill>
                      </a:endParaRPr>
                    </a:p>
                    <a:p>
                      <a:r>
                        <a:rPr lang="en-US" altLang="zh-CN" sz="1100" dirty="0">
                          <a:solidFill>
                            <a:schemeClr val="tx1"/>
                          </a:solidFill>
                        </a:rPr>
                        <a:t>2</a:t>
                      </a:r>
                      <a:r>
                        <a:rPr lang="zh-CN" altLang="en-US" sz="1100" dirty="0">
                          <a:solidFill>
                            <a:schemeClr val="tx1"/>
                          </a:solidFill>
                        </a:rPr>
                        <a:t>、再次点击个人中心图标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、进入个人中心首页</a:t>
                      </a:r>
                      <a:endParaRPr lang="zh-CN" altLang="en-US" sz="1100" dirty="0">
                        <a:solidFill>
                          <a:schemeClr val="tx1"/>
                        </a:solidFill>
                      </a:endParaRPr>
                    </a:p>
                  </a:txBody>
                  <a:tcPr/>
                </a:tc>
                <a:tc>
                  <a:txBody>
                    <a:bodyPr/>
                    <a:lstStyle/>
                    <a:p>
                      <a:pPr algn="ctr" fontAlgn="b"/>
                      <a:r>
                        <a:rPr lang="en-US" altLang="zh-CN" sz="1100" kern="1200" dirty="0">
                          <a:solidFill>
                            <a:schemeClr val="tx1"/>
                          </a:solidFill>
                          <a:latin typeface="+mn-lt"/>
                          <a:ea typeface="+mn-ea"/>
                          <a:cs typeface="+mn-cs"/>
                        </a:rPr>
                        <a:t>1.37</a:t>
                      </a:r>
                      <a:endParaRPr lang="en-US" altLang="zh-CN" sz="1100" kern="1200" dirty="0">
                        <a:solidFill>
                          <a:schemeClr val="tx1"/>
                        </a:solidFill>
                        <a:latin typeface="+mn-lt"/>
                        <a:ea typeface="+mn-ea"/>
                        <a:cs typeface="+mn-cs"/>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0.691666667</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b"/>
                      <a:r>
                        <a:rPr lang="en-US" altLang="zh-CN" sz="1100" kern="1200" dirty="0">
                          <a:solidFill>
                            <a:srgbClr val="00B050"/>
                          </a:solidFill>
                          <a:latin typeface="+mn-lt"/>
                          <a:ea typeface="+mn-ea"/>
                          <a:cs typeface="+mn-cs"/>
                        </a:rPr>
                        <a:t>-49.51%</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0.3</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26</a:t>
                      </a:r>
                      <a:endParaRPr lang="zh-CN" altLang="en-US" sz="1100" dirty="0">
                        <a:solidFill>
                          <a:schemeClr val="tx1"/>
                        </a:solidFill>
                      </a:endParaRPr>
                    </a:p>
                  </a:txBody>
                  <a:tcPr anchor="ctr"/>
                </a:tc>
                <a:tc>
                  <a:txBody>
                    <a:bodyPr/>
                    <a:lstStyle/>
                    <a:p>
                      <a:r>
                        <a:rPr lang="zh-CN" altLang="en-US" sz="1100" dirty="0">
                          <a:solidFill>
                            <a:schemeClr val="tx1"/>
                          </a:solidFill>
                        </a:rPr>
                        <a:t>普通导航</a:t>
                      </a:r>
                      <a:r>
                        <a:rPr lang="en-US" altLang="zh-CN" sz="1100" dirty="0">
                          <a:solidFill>
                            <a:schemeClr val="tx1"/>
                          </a:solidFill>
                        </a:rPr>
                        <a:t>-</a:t>
                      </a:r>
                      <a:r>
                        <a:rPr lang="zh-CN" altLang="en-US" sz="1100" dirty="0">
                          <a:solidFill>
                            <a:schemeClr val="tx1"/>
                          </a:solidFill>
                        </a:rPr>
                        <a:t>全屏过渡期间冷启动时间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后，无需等待，未分屏</a:t>
                      </a:r>
                      <a:endParaRPr lang="zh-CN" altLang="en-US" sz="1100" dirty="0">
                        <a:solidFill>
                          <a:schemeClr val="tx1"/>
                        </a:solidFill>
                      </a:endParaRPr>
                    </a:p>
                    <a:p>
                      <a:r>
                        <a:rPr lang="en-US" altLang="zh-CN" sz="1100" dirty="0">
                          <a:solidFill>
                            <a:schemeClr val="tx1"/>
                          </a:solidFill>
                        </a:rPr>
                        <a:t>2</a:t>
                      </a:r>
                      <a:r>
                        <a:rPr lang="zh-CN" altLang="en-US" sz="1100" dirty="0">
                          <a:solidFill>
                            <a:schemeClr val="tx1"/>
                          </a:solidFill>
                        </a:rPr>
                        <a:t>、立即点击地图图标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、进入地图首页</a:t>
                      </a:r>
                      <a:endParaRPr lang="zh-CN" altLang="en-US" sz="1100" dirty="0">
                        <a:solidFill>
                          <a:schemeClr val="tx1"/>
                        </a:solidFill>
                      </a:endParaRPr>
                    </a:p>
                  </a:txBody>
                  <a:tcP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21.7</a:t>
                      </a:r>
                      <a:endParaRPr lang="en-US" altLang="zh-CN" sz="1100" b="0" i="0" u="none" strike="noStrike"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13.59666667</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b"/>
                      <a:r>
                        <a:rPr lang="en-US" altLang="zh-CN" sz="1100" kern="1200" dirty="0">
                          <a:solidFill>
                            <a:srgbClr val="00B050"/>
                          </a:solidFill>
                          <a:latin typeface="+mn-lt"/>
                          <a:ea typeface="+mn-ea"/>
                          <a:cs typeface="+mn-cs"/>
                        </a:rPr>
                        <a:t>-37.34%</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12.6</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27</a:t>
                      </a:r>
                      <a:endParaRPr lang="zh-CN" altLang="en-US" sz="1100" dirty="0">
                        <a:solidFill>
                          <a:schemeClr val="tx1"/>
                        </a:solidFill>
                      </a:endParaRPr>
                    </a:p>
                  </a:txBody>
                  <a:tcPr anchor="ctr"/>
                </a:tc>
                <a:tc>
                  <a:txBody>
                    <a:bodyPr/>
                    <a:lstStyle/>
                    <a:p>
                      <a:r>
                        <a:rPr lang="zh-CN" altLang="en-US" sz="1100" dirty="0">
                          <a:solidFill>
                            <a:schemeClr val="tx1"/>
                          </a:solidFill>
                        </a:rPr>
                        <a:t>输入法冷启动时间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endParaRPr lang="en-US" altLang="zh-CN" sz="1100" dirty="0">
                        <a:solidFill>
                          <a:schemeClr val="tx1"/>
                        </a:solidFill>
                      </a:endParaRPr>
                    </a:p>
                    <a:p>
                      <a:r>
                        <a:rPr lang="en-US" altLang="zh-CN" sz="1100" dirty="0">
                          <a:solidFill>
                            <a:schemeClr val="tx1"/>
                          </a:solidFill>
                        </a:rPr>
                        <a:t>2</a:t>
                      </a:r>
                      <a:r>
                        <a:rPr lang="zh-CN" altLang="en-US" sz="1100" dirty="0">
                          <a:solidFill>
                            <a:schemeClr val="tx1"/>
                          </a:solidFill>
                        </a:rPr>
                        <a:t>、点击搜索图标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、进入个性化档案首页</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2.67</a:t>
                      </a:r>
                      <a:endParaRPr lang="en-US" altLang="zh-CN" sz="11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1.202</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b"/>
                      <a:r>
                        <a:rPr lang="en-US" altLang="zh-CN" sz="1100" kern="1200" dirty="0">
                          <a:solidFill>
                            <a:srgbClr val="00B050"/>
                          </a:solidFill>
                          <a:latin typeface="+mn-lt"/>
                          <a:ea typeface="+mn-ea"/>
                          <a:cs typeface="+mn-cs"/>
                        </a:rPr>
                        <a:t>-54.98%</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2.4</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40042">
                <a:tc>
                  <a:txBody>
                    <a:bodyPr/>
                    <a:lstStyle/>
                    <a:p>
                      <a:r>
                        <a:rPr lang="en-US" altLang="zh-CN" sz="1100" dirty="0">
                          <a:solidFill>
                            <a:schemeClr val="tx1"/>
                          </a:solidFill>
                        </a:rPr>
                        <a:t>28</a:t>
                      </a:r>
                      <a:endParaRPr lang="zh-CN" altLang="en-US" sz="1100" dirty="0">
                        <a:solidFill>
                          <a:schemeClr val="tx1"/>
                        </a:solidFill>
                      </a:endParaRPr>
                    </a:p>
                  </a:txBody>
                  <a:tcPr anchor="ctr"/>
                </a:tc>
                <a:tc>
                  <a:txBody>
                    <a:bodyPr/>
                    <a:lstStyle/>
                    <a:p>
                      <a:r>
                        <a:rPr lang="zh-CN" altLang="en-US" sz="1100" dirty="0">
                          <a:solidFill>
                            <a:schemeClr val="tx1"/>
                          </a:solidFill>
                        </a:rPr>
                        <a:t>输入法热启动时间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endParaRPr lang="en-US" altLang="zh-CN" sz="1100" dirty="0">
                        <a:solidFill>
                          <a:schemeClr val="tx1"/>
                        </a:solidFill>
                      </a:endParaRPr>
                    </a:p>
                    <a:p>
                      <a:r>
                        <a:rPr lang="en-US" altLang="zh-CN" sz="1100" dirty="0">
                          <a:solidFill>
                            <a:schemeClr val="tx1"/>
                          </a:solidFill>
                        </a:rPr>
                        <a:t>2</a:t>
                      </a:r>
                      <a:r>
                        <a:rPr lang="zh-CN" altLang="en-US" sz="1100" dirty="0">
                          <a:solidFill>
                            <a:schemeClr val="tx1"/>
                          </a:solidFill>
                        </a:rPr>
                        <a:t>、点击电影票图标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、进入电影票场首页</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0.98</a:t>
                      </a:r>
                      <a:endParaRPr lang="en-US" altLang="zh-CN" sz="11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pPr>
                      <a:r>
                        <a:rPr lang="en-US" altLang="zh-CN" sz="1100" kern="1200" dirty="0">
                          <a:solidFill>
                            <a:schemeClr val="tx1"/>
                          </a:solidFill>
                          <a:effectLst/>
                          <a:latin typeface="+mn-lt"/>
                          <a:ea typeface="等线" panose="02010600030101010101" pitchFamily="2" charset="-122"/>
                          <a:cs typeface="+mn-cs"/>
                        </a:rPr>
                        <a:t>0.9</a:t>
                      </a:r>
                      <a:endParaRPr lang="en-US" altLang="zh-CN" sz="1100"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b"/>
                      <a:r>
                        <a:rPr lang="en-US" altLang="zh-CN" sz="1100" kern="1200" dirty="0">
                          <a:solidFill>
                            <a:srgbClr val="00B050"/>
                          </a:solidFill>
                          <a:latin typeface="+mn-lt"/>
                          <a:ea typeface="+mn-ea"/>
                          <a:cs typeface="+mn-cs"/>
                        </a:rPr>
                        <a:t>-8.16%</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1.8</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426720">
                <a:tc>
                  <a:txBody>
                    <a:bodyPr/>
                    <a:lstStyle/>
                    <a:p>
                      <a:r>
                        <a:rPr lang="en-US" altLang="zh-CN" sz="1100" dirty="0">
                          <a:solidFill>
                            <a:schemeClr val="tx1"/>
                          </a:solidFill>
                        </a:rPr>
                        <a:t>29</a:t>
                      </a:r>
                      <a:endParaRPr lang="zh-CN" altLang="en-US" sz="1100" dirty="0">
                        <a:solidFill>
                          <a:schemeClr val="tx1"/>
                        </a:solidFill>
                      </a:endParaRPr>
                    </a:p>
                  </a:txBody>
                  <a:tcPr anchor="ctr"/>
                </a:tc>
                <a:tc>
                  <a:txBody>
                    <a:bodyPr/>
                    <a:lstStyle/>
                    <a:p>
                      <a:r>
                        <a:rPr lang="zh-CN" altLang="en-US" sz="1100" dirty="0">
                          <a:solidFill>
                            <a:schemeClr val="tx1"/>
                          </a:solidFill>
                        </a:rPr>
                        <a:t>电影票冷启动时间</a:t>
                      </a:r>
                      <a:endParaRPr lang="zh-CN" altLang="en-US" sz="1100" dirty="0">
                        <a:solidFill>
                          <a:schemeClr val="tx1"/>
                        </a:solidFill>
                      </a:endParaRPr>
                    </a:p>
                  </a:txBody>
                  <a:tcPr anchor="ctr"/>
                </a:tc>
                <a:tc>
                  <a:txBody>
                    <a:bodyPr/>
                    <a:lstStyle/>
                    <a:p>
                      <a:r>
                        <a:rPr lang="zh-CN" altLang="en-US" sz="1100" dirty="0">
                          <a:solidFill>
                            <a:schemeClr val="tx1"/>
                          </a:solidFill>
                        </a:rPr>
                        <a:t>系统稳定以后打开导航，输入目的地，完成路径规划后，再回到首页，再次打开导航应用</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4.6</a:t>
                      </a:r>
                      <a:endParaRPr lang="en-US" altLang="zh-CN" sz="11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4.062</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algn="ctr" fontAlgn="b"/>
                      <a:r>
                        <a:rPr lang="en-US" altLang="zh-CN" sz="1100" kern="1200" dirty="0">
                          <a:solidFill>
                            <a:srgbClr val="00B050"/>
                          </a:solidFill>
                          <a:latin typeface="+mn-lt"/>
                          <a:ea typeface="+mn-ea"/>
                          <a:cs typeface="+mn-cs"/>
                        </a:rPr>
                        <a:t>-11.7%</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4.6</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30</a:t>
                      </a:r>
                      <a:endParaRPr lang="zh-CN" altLang="en-US" sz="1100" dirty="0">
                        <a:solidFill>
                          <a:schemeClr val="tx1"/>
                        </a:solidFill>
                      </a:endParaRPr>
                    </a:p>
                  </a:txBody>
                  <a:tcPr anchor="ctr"/>
                </a:tc>
                <a:tc>
                  <a:txBody>
                    <a:bodyPr/>
                    <a:lstStyle/>
                    <a:p>
                      <a:r>
                        <a:rPr lang="zh-CN" altLang="en-US" sz="1100" dirty="0">
                          <a:solidFill>
                            <a:schemeClr val="tx1"/>
                          </a:solidFill>
                        </a:rPr>
                        <a:t>电影票热启动时间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、返回到上一页</a:t>
                      </a:r>
                      <a:endParaRPr lang="zh-CN" altLang="en-US" sz="1100" dirty="0">
                        <a:solidFill>
                          <a:schemeClr val="tx1"/>
                        </a:solidFill>
                      </a:endParaRPr>
                    </a:p>
                    <a:p>
                      <a:r>
                        <a:rPr lang="en-US" altLang="zh-CN" sz="1100" dirty="0">
                          <a:solidFill>
                            <a:schemeClr val="tx1"/>
                          </a:solidFill>
                        </a:rPr>
                        <a:t>2</a:t>
                      </a:r>
                      <a:r>
                        <a:rPr lang="zh-CN" altLang="en-US" sz="1100" dirty="0">
                          <a:solidFill>
                            <a:schemeClr val="tx1"/>
                          </a:solidFill>
                        </a:rPr>
                        <a:t>、再次点击电影票图标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、进入电影票首页</a:t>
                      </a:r>
                      <a:endParaRPr lang="zh-CN" altLang="en-US" sz="1100" dirty="0">
                        <a:solidFill>
                          <a:schemeClr val="tx1"/>
                        </a:solidFill>
                      </a:endParaRPr>
                    </a:p>
                  </a:txBody>
                  <a:tcPr/>
                </a:tc>
                <a:tc>
                  <a:txBody>
                    <a:bodyPr/>
                    <a:lstStyle/>
                    <a:p>
                      <a:pPr marL="0" algn="ctr" defTabSz="914400" rtl="0" eaLnBrk="1" fontAlgn="b" latinLnBrk="0" hangingPunct="1"/>
                      <a:r>
                        <a:rPr lang="en-US" altLang="zh-CN" sz="1100" kern="1200" dirty="0">
                          <a:solidFill>
                            <a:schemeClr val="tx1"/>
                          </a:solidFill>
                          <a:latin typeface="+mn-lt"/>
                          <a:ea typeface="+mn-ea"/>
                          <a:cs typeface="+mn-cs"/>
                        </a:rPr>
                        <a:t>0.39</a:t>
                      </a:r>
                      <a:endParaRPr lang="en-US" altLang="zh-CN" sz="1100" kern="1200" dirty="0">
                        <a:solidFill>
                          <a:schemeClr val="tx1"/>
                        </a:solidFill>
                        <a:latin typeface="+mn-lt"/>
                        <a:ea typeface="+mn-ea"/>
                        <a:cs typeface="+mn-cs"/>
                      </a:endParaRPr>
                    </a:p>
                  </a:txBody>
                  <a:tcPr marL="6350" marR="6350" marT="6350" marB="0" anchor="ctr"/>
                </a:tc>
                <a:tc>
                  <a:txBody>
                    <a:bodyPr/>
                    <a:lstStyle/>
                    <a:p>
                      <a:pPr marL="0" marR="0" lvl="0" algn="ctr" defTabSz="914400" rtl="0" eaLnBrk="1" fontAlgn="ctr" latinLnBrk="0" hangingPunct="1">
                        <a:lnSpc>
                          <a:spcPct val="100000"/>
                        </a:lnSpc>
                        <a:spcBef>
                          <a:spcPts val="0"/>
                        </a:spcBef>
                        <a:buClrTx/>
                        <a:buSzTx/>
                        <a:buFontTx/>
                        <a:buNone/>
                      </a:pPr>
                      <a:r>
                        <a:rPr lang="en-US" altLang="zh-CN" sz="1100" kern="1200" dirty="0">
                          <a:solidFill>
                            <a:schemeClr val="tx1"/>
                          </a:solidFill>
                          <a:effectLst/>
                          <a:latin typeface="+mn-lt"/>
                          <a:ea typeface="等线" panose="02010600030101010101" pitchFamily="2" charset="-122"/>
                          <a:cs typeface="+mn-cs"/>
                        </a:rPr>
                        <a:t>0.167</a:t>
                      </a:r>
                      <a:endParaRPr lang="en-US" altLang="zh-CN" sz="1100"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100" kern="1200" dirty="0">
                          <a:solidFill>
                            <a:srgbClr val="00B050"/>
                          </a:solidFill>
                          <a:latin typeface="+mn-lt"/>
                          <a:ea typeface="+mn-ea"/>
                          <a:cs typeface="+mn-cs"/>
                        </a:rPr>
                        <a:t>-57.18%</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1.2</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31</a:t>
                      </a:r>
                      <a:endParaRPr lang="zh-CN" altLang="en-US" sz="1100" dirty="0">
                        <a:solidFill>
                          <a:schemeClr val="tx1"/>
                        </a:solidFill>
                      </a:endParaRPr>
                    </a:p>
                  </a:txBody>
                  <a:tcPr anchor="ctr"/>
                </a:tc>
                <a:tc>
                  <a:txBody>
                    <a:bodyPr/>
                    <a:lstStyle/>
                    <a:p>
                      <a:r>
                        <a:rPr lang="zh-CN" altLang="en-US" sz="1100" dirty="0">
                          <a:solidFill>
                            <a:schemeClr val="tx1"/>
                          </a:solidFill>
                        </a:rPr>
                        <a:t>智慧停车场冷启动时间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endParaRPr lang="en-US" altLang="zh-CN" sz="1100" dirty="0">
                        <a:solidFill>
                          <a:schemeClr val="tx1"/>
                        </a:solidFill>
                      </a:endParaRPr>
                    </a:p>
                    <a:p>
                      <a:r>
                        <a:rPr lang="en-US" altLang="zh-CN" sz="1100" dirty="0">
                          <a:solidFill>
                            <a:schemeClr val="tx1"/>
                          </a:solidFill>
                        </a:rPr>
                        <a:t>2</a:t>
                      </a:r>
                      <a:r>
                        <a:rPr lang="zh-CN" altLang="en-US" sz="1100" dirty="0">
                          <a:solidFill>
                            <a:schemeClr val="tx1"/>
                          </a:solidFill>
                        </a:rPr>
                        <a:t>、点击智慧停车场图标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、进入智慧停车场首页</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6.17</a:t>
                      </a:r>
                      <a:endParaRPr lang="en-US" altLang="zh-CN" sz="11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buNone/>
                      </a:pPr>
                      <a:r>
                        <a:rPr lang="en-US" altLang="zh-CN" sz="1100" b="0" dirty="0">
                          <a:solidFill>
                            <a:schemeClr val="tx1"/>
                          </a:solidFill>
                          <a:effectLst/>
                          <a:ea typeface="等线" panose="02010600030101010101" pitchFamily="2" charset="-122"/>
                        </a:rPr>
                        <a:t>5.142333333</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100" kern="1200" dirty="0">
                          <a:solidFill>
                            <a:srgbClr val="00B050"/>
                          </a:solidFill>
                          <a:latin typeface="+mn-lt"/>
                          <a:ea typeface="+mn-ea"/>
                          <a:cs typeface="+mn-cs"/>
                        </a:rPr>
                        <a:t>-16.66%</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4.6</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r h="370840">
                <a:tc>
                  <a:txBody>
                    <a:bodyPr/>
                    <a:lstStyle/>
                    <a:p>
                      <a:r>
                        <a:rPr lang="en-US" altLang="zh-CN" sz="1100" dirty="0">
                          <a:solidFill>
                            <a:schemeClr val="tx1"/>
                          </a:solidFill>
                        </a:rPr>
                        <a:t>32</a:t>
                      </a:r>
                      <a:endParaRPr lang="zh-CN" altLang="en-US" sz="1100" dirty="0">
                        <a:solidFill>
                          <a:schemeClr val="tx1"/>
                        </a:solidFill>
                      </a:endParaRPr>
                    </a:p>
                  </a:txBody>
                  <a:tcPr anchor="ctr"/>
                </a:tc>
                <a:tc>
                  <a:txBody>
                    <a:bodyPr/>
                    <a:lstStyle/>
                    <a:p>
                      <a:r>
                        <a:rPr lang="zh-CN" altLang="en-US" sz="1100" dirty="0">
                          <a:solidFill>
                            <a:schemeClr val="tx1"/>
                          </a:solidFill>
                        </a:rPr>
                        <a:t>智慧停车场热启动时间</a:t>
                      </a:r>
                      <a:endParaRPr lang="zh-CN" altLang="en-US" sz="1100" dirty="0">
                        <a:solidFill>
                          <a:schemeClr val="tx1"/>
                        </a:solidFill>
                      </a:endParaRPr>
                    </a:p>
                  </a:txBody>
                  <a:tcPr anchor="ctr"/>
                </a:tc>
                <a:tc>
                  <a:txBody>
                    <a:bodyPr/>
                    <a:lstStyle/>
                    <a:p>
                      <a:r>
                        <a:rPr lang="en-US" altLang="zh-CN" sz="1100" dirty="0">
                          <a:solidFill>
                            <a:schemeClr val="tx1"/>
                          </a:solidFill>
                        </a:rPr>
                        <a:t>1</a:t>
                      </a:r>
                      <a:r>
                        <a:rPr lang="zh-CN" altLang="en-US" sz="1100" dirty="0">
                          <a:solidFill>
                            <a:schemeClr val="tx1"/>
                          </a:solidFill>
                        </a:rPr>
                        <a:t>、返回到上一页</a:t>
                      </a:r>
                      <a:endParaRPr lang="zh-CN" altLang="en-US" sz="1100" dirty="0">
                        <a:solidFill>
                          <a:schemeClr val="tx1"/>
                        </a:solidFill>
                      </a:endParaRPr>
                    </a:p>
                    <a:p>
                      <a:r>
                        <a:rPr lang="en-US" altLang="zh-CN" sz="1100" dirty="0">
                          <a:solidFill>
                            <a:schemeClr val="tx1"/>
                          </a:solidFill>
                        </a:rPr>
                        <a:t>2</a:t>
                      </a:r>
                      <a:r>
                        <a:rPr lang="zh-CN" altLang="en-US" sz="1100" dirty="0">
                          <a:solidFill>
                            <a:schemeClr val="tx1"/>
                          </a:solidFill>
                        </a:rPr>
                        <a:t>、再次点击智慧停车场图标</a:t>
                      </a:r>
                      <a:endParaRPr lang="zh-CN" altLang="en-US" sz="1100" dirty="0">
                        <a:solidFill>
                          <a:schemeClr val="tx1"/>
                        </a:solidFill>
                      </a:endParaRPr>
                    </a:p>
                    <a:p>
                      <a:r>
                        <a:rPr lang="en-US" altLang="zh-CN" sz="1100" dirty="0">
                          <a:solidFill>
                            <a:schemeClr val="tx1"/>
                          </a:solidFill>
                        </a:rPr>
                        <a:t>3</a:t>
                      </a:r>
                      <a:r>
                        <a:rPr lang="zh-CN" altLang="en-US" sz="1100" dirty="0">
                          <a:solidFill>
                            <a:schemeClr val="tx1"/>
                          </a:solidFill>
                        </a:rPr>
                        <a:t>、进入智慧停车场首页</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2.56</a:t>
                      </a:r>
                      <a:endParaRPr lang="en-US" altLang="zh-CN" sz="11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buClrTx/>
                        <a:buSzTx/>
                        <a:buFontTx/>
                      </a:pPr>
                      <a:r>
                        <a:rPr lang="en-US" altLang="zh-CN" sz="1100" kern="1200" dirty="0">
                          <a:solidFill>
                            <a:schemeClr val="tx1"/>
                          </a:solidFill>
                          <a:effectLst/>
                          <a:latin typeface="+mn-lt"/>
                          <a:ea typeface="等线" panose="02010600030101010101" pitchFamily="2" charset="-122"/>
                          <a:cs typeface="+mn-cs"/>
                        </a:rPr>
                        <a:t>0.31933</a:t>
                      </a:r>
                      <a:endParaRPr lang="en-US" altLang="zh-CN" sz="1100" kern="1200" dirty="0">
                        <a:solidFill>
                          <a:schemeClr val="tx1"/>
                        </a:solidFill>
                        <a:effectLst/>
                        <a:latin typeface="+mn-lt"/>
                        <a:ea typeface="等线" panose="02010600030101010101" pitchFamily="2" charset="-122"/>
                        <a:cs typeface="+mn-cs"/>
                      </a:endParaRPr>
                    </a:p>
                  </a:txBody>
                  <a:tcPr marL="6350" marR="6350" marT="6350" marB="0" anchor="ctr"/>
                </a:tc>
                <a:tc>
                  <a:txBody>
                    <a:bodyPr/>
                    <a:lstStyle/>
                    <a:p>
                      <a:pPr algn="ctr" fontAlgn="b"/>
                      <a:r>
                        <a:rPr lang="en-US" altLang="zh-CN" sz="1100" kern="1200" dirty="0">
                          <a:solidFill>
                            <a:srgbClr val="00B050"/>
                          </a:solidFill>
                          <a:latin typeface="+mn-lt"/>
                          <a:ea typeface="+mn-ea"/>
                          <a:cs typeface="+mn-cs"/>
                        </a:rPr>
                        <a:t>-87.53%</a:t>
                      </a:r>
                      <a:endParaRPr lang="en-US" altLang="zh-CN" sz="1100" kern="1200" dirty="0">
                        <a:solidFill>
                          <a:srgbClr val="00B050"/>
                        </a:solidFill>
                        <a:latin typeface="+mn-lt"/>
                        <a:ea typeface="+mn-ea"/>
                        <a:cs typeface="+mn-cs"/>
                      </a:endParaRPr>
                    </a:p>
                  </a:txBody>
                  <a:tcPr marL="6350" marR="6350" marT="6350" marB="0" anchor="ctr"/>
                </a:tc>
                <a:tc>
                  <a:txBody>
                    <a:bodyPr/>
                    <a:p>
                      <a:pPr indent="0" algn="ctr">
                        <a:buNone/>
                      </a:pPr>
                      <a:r>
                        <a:rPr lang="en-US" altLang="zh-CN" sz="1100" b="0" dirty="0">
                          <a:solidFill>
                            <a:schemeClr val="tx1"/>
                          </a:solidFill>
                          <a:effectLst/>
                          <a:ea typeface="等线" panose="02010600030101010101" pitchFamily="2" charset="-122"/>
                        </a:rPr>
                        <a:t>1.2</a:t>
                      </a:r>
                      <a:endParaRPr lang="en-US" altLang="zh-CN" sz="1100" b="0" dirty="0">
                        <a:solidFill>
                          <a:schemeClr val="tx1"/>
                        </a:solidFill>
                        <a:effectLst/>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100" kern="1200" dirty="0">
                        <a:solidFill>
                          <a:schemeClr val="tx1"/>
                        </a:solidFill>
                        <a:latin typeface="+mn-lt"/>
                        <a:ea typeface="+mn-ea"/>
                        <a:cs typeface="+mn-cs"/>
                      </a:endParaRPr>
                    </a:p>
                  </a:txBody>
                  <a:tcPr anchor="ctr"/>
                </a:tc>
              </a:tr>
            </a:tbl>
          </a:graphicData>
        </a:graphic>
      </p:graphicFrame>
      <p:sp>
        <p:nvSpPr>
          <p:cNvPr id="6" name="Title 4"/>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a:lstStyle>
          <a:p>
            <a:pPr eaLnBrk="1" hangingPunct="1"/>
            <a:r>
              <a:rPr lang="en-US" altLang="en-US" sz="2800" dirty="0">
                <a:solidFill>
                  <a:srgbClr val="0000CC"/>
                </a:solidFill>
              </a:rPr>
              <a:t>{</a:t>
            </a:r>
            <a:r>
              <a:rPr lang="en-US" altLang="zh-CN" sz="2800" dirty="0">
                <a:solidFill>
                  <a:srgbClr val="0000CC"/>
                </a:solidFill>
              </a:rPr>
              <a:t>483MCA_R06</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#3</a:t>
            </a:r>
            <a:endParaRPr lang="en-US" altLang="en-US" sz="2800" b="0" dirty="0">
              <a:ea typeface="SimHei"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custDataLst>
              <p:tags r:id="rId1"/>
            </p:custDataLst>
          </p:nvPr>
        </p:nvGraphicFramePr>
        <p:xfrm>
          <a:off x="43407" y="691262"/>
          <a:ext cx="11028045" cy="2868930"/>
        </p:xfrm>
        <a:graphic>
          <a:graphicData uri="http://schemas.openxmlformats.org/drawingml/2006/table">
            <a:tbl>
              <a:tblPr firstRow="1" bandRow="1">
                <a:tableStyleId>{5C22544A-7EE6-4342-B048-85BDC9FD1C3A}</a:tableStyleId>
              </a:tblPr>
              <a:tblGrid>
                <a:gridCol w="532654"/>
                <a:gridCol w="2566910"/>
                <a:gridCol w="2690028"/>
                <a:gridCol w="612140"/>
                <a:gridCol w="767715"/>
                <a:gridCol w="871220"/>
                <a:gridCol w="1236349"/>
                <a:gridCol w="1750763"/>
              </a:tblGrid>
              <a:tr h="342817">
                <a:tc>
                  <a:txBody>
                    <a:bodyPr/>
                    <a:lstStyle/>
                    <a:p>
                      <a:r>
                        <a:rPr lang="zh-CN" altLang="en-US" sz="1400" dirty="0"/>
                        <a:t>序号</a:t>
                      </a:r>
                      <a:endParaRPr lang="zh-CN" altLang="en-US" sz="1400" dirty="0"/>
                    </a:p>
                  </a:txBody>
                  <a:tcPr/>
                </a:tc>
                <a:tc>
                  <a:txBody>
                    <a:bodyPr/>
                    <a:lstStyle/>
                    <a:p>
                      <a:r>
                        <a:rPr lang="zh-CN" altLang="en-US" sz="1400" dirty="0"/>
                        <a:t>影响因素</a:t>
                      </a:r>
                      <a:endParaRPr lang="zh-CN" altLang="en-US" sz="1400" dirty="0"/>
                    </a:p>
                  </a:txBody>
                  <a:tcPr/>
                </a:tc>
                <a:tc>
                  <a:txBody>
                    <a:bodyPr/>
                    <a:lstStyle/>
                    <a:p>
                      <a:r>
                        <a:rPr lang="zh-CN" altLang="en-US" sz="1400" dirty="0"/>
                        <a:t>测试步骤</a:t>
                      </a:r>
                      <a:endParaRPr lang="zh-CN" altLang="en-US" sz="1400" dirty="0"/>
                    </a:p>
                  </a:txBody>
                  <a:tcPr/>
                </a:tc>
                <a:tc>
                  <a:txBody>
                    <a:bodyPr/>
                    <a:lstStyle/>
                    <a:p>
                      <a:r>
                        <a:rPr lang="en-US" altLang="zh-CN" sz="1400" dirty="0"/>
                        <a:t>R05</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t>R06</a:t>
                      </a:r>
                      <a:endParaRPr lang="en-US" altLang="zh-CN" sz="1400" dirty="0"/>
                    </a:p>
                  </a:txBody>
                  <a:tcPr/>
                </a:tc>
                <a:tc>
                  <a:txBody>
                    <a:bodyPr/>
                    <a:lstStyle/>
                    <a:p>
                      <a:pPr algn="ctr"/>
                      <a:r>
                        <a:rPr lang="zh-CN" altLang="en-US" sz="1400" dirty="0"/>
                        <a:t>偏差</a:t>
                      </a:r>
                      <a:endParaRPr lang="zh-CN" altLang="en-US" sz="1400" dirty="0"/>
                    </a:p>
                  </a:txBody>
                  <a:tcPr/>
                </a:tc>
                <a:tc>
                  <a:txBody>
                    <a:bodyPr/>
                    <a:p>
                      <a:pPr algn="ctr">
                        <a:buNone/>
                      </a:pPr>
                      <a:r>
                        <a:rPr lang="en-US" altLang="zh-CN" sz="1400" dirty="0"/>
                        <a:t>T</a:t>
                      </a:r>
                      <a:r>
                        <a:rPr lang="en-US" altLang="zh-CN" sz="1400" dirty="0"/>
                        <a:t>arget</a:t>
                      </a:r>
                      <a:endParaRPr lang="en-US" altLang="zh-CN" sz="1400" dirty="0"/>
                    </a:p>
                  </a:txBody>
                  <a:tcPr/>
                </a:tc>
                <a:tc>
                  <a:txBody>
                    <a:bodyPr/>
                    <a:lstStyle/>
                    <a:p>
                      <a:r>
                        <a:rPr lang="en-US" altLang="zh-CN" sz="1400" dirty="0"/>
                        <a:t>Baidu Comments</a:t>
                      </a:r>
                      <a:endParaRPr lang="zh-CN" altLang="en-US" sz="1400" dirty="0"/>
                    </a:p>
                  </a:txBody>
                  <a:tcPr/>
                </a:tc>
              </a:tr>
              <a:tr h="607840">
                <a:tc>
                  <a:txBody>
                    <a:bodyPr/>
                    <a:lstStyle/>
                    <a:p>
                      <a:r>
                        <a:rPr lang="en-US" altLang="zh-CN" sz="1000" dirty="0"/>
                        <a:t>33</a:t>
                      </a:r>
                      <a:endParaRPr lang="en-US" altLang="zh-CN" sz="1000" dirty="0"/>
                    </a:p>
                  </a:txBody>
                  <a:tcPr anchor="ctr"/>
                </a:tc>
                <a:tc>
                  <a:txBody>
                    <a:bodyPr/>
                    <a:lstStyle/>
                    <a:p>
                      <a:r>
                        <a:rPr lang="zh-CN" altLang="en-US" sz="1000" dirty="0"/>
                        <a:t>外卖冷启动时间</a:t>
                      </a:r>
                      <a:endParaRPr lang="zh-CN" altLang="en-US" sz="1000" dirty="0"/>
                    </a:p>
                  </a:txBody>
                  <a:tcPr anchor="ctr"/>
                </a:tc>
                <a:tc>
                  <a:txBody>
                    <a:bodyPr/>
                    <a:lstStyle/>
                    <a:p>
                      <a:r>
                        <a:rPr lang="en-US" altLang="zh-CN" sz="1000" dirty="0"/>
                        <a:t>1</a:t>
                      </a:r>
                      <a:r>
                        <a:rPr lang="zh-CN" altLang="en-US" sz="1000" dirty="0"/>
                        <a:t>、系统启动，进入</a:t>
                      </a:r>
                      <a:r>
                        <a:rPr lang="en-US" altLang="zh-CN" sz="1000" dirty="0"/>
                        <a:t>launcher</a:t>
                      </a:r>
                      <a:r>
                        <a:rPr lang="zh-CN" altLang="en-US" sz="1000" dirty="0"/>
                        <a:t>后，等待</a:t>
                      </a:r>
                      <a:r>
                        <a:rPr lang="en-US" altLang="zh-CN" sz="1000" dirty="0"/>
                        <a:t>3min</a:t>
                      </a:r>
                      <a:endParaRPr lang="en-US" altLang="zh-CN" sz="1000" dirty="0"/>
                    </a:p>
                    <a:p>
                      <a:r>
                        <a:rPr lang="en-US" altLang="zh-CN" sz="1000" dirty="0"/>
                        <a:t>2</a:t>
                      </a:r>
                      <a:r>
                        <a:rPr lang="zh-CN" altLang="en-US" sz="1000" dirty="0"/>
                        <a:t>、点击外卖图标</a:t>
                      </a:r>
                      <a:endParaRPr lang="zh-CN" altLang="en-US" sz="1000" dirty="0"/>
                    </a:p>
                    <a:p>
                      <a:r>
                        <a:rPr lang="en-US" altLang="zh-CN" sz="1000" dirty="0"/>
                        <a:t>3</a:t>
                      </a:r>
                      <a:r>
                        <a:rPr lang="zh-CN" altLang="en-US" sz="1000" dirty="0"/>
                        <a:t>、进入外卖首页</a:t>
                      </a:r>
                      <a:endParaRPr lang="zh-CN" altLang="en-US" sz="1000" dirty="0"/>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3.62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ctr">
                        <a:spcBef>
                          <a:spcPts val="0"/>
                        </a:spcBef>
                        <a:spcAft>
                          <a:spcPts val="0"/>
                        </a:spcAft>
                        <a:buClrTx/>
                        <a:buSzTx/>
                        <a:buFontTx/>
                        <a:buNone/>
                        <a:defRPr/>
                      </a:pPr>
                      <a:r>
                        <a:rPr lang="en-US" altLang="zh-CN" sz="1000" b="0" dirty="0">
                          <a:solidFill>
                            <a:schemeClr val="tx1"/>
                          </a:solidFill>
                          <a:effectLst/>
                          <a:latin typeface="Verdana Pro" panose="020B0604030504040204" pitchFamily="34" charset="0"/>
                          <a:ea typeface="等线" panose="02010600030101010101" pitchFamily="2" charset="-122"/>
                        </a:rPr>
                        <a:t>4.315</a:t>
                      </a:r>
                      <a:endParaRPr lang="en-US" altLang="zh-CN" sz="1000" b="0" dirty="0">
                        <a:solidFill>
                          <a:schemeClr val="tx1"/>
                        </a:solidFill>
                        <a:effectLst/>
                        <a:latin typeface="Verdana Pro" panose="020B0604030504040204" pitchFamily="34" charset="0"/>
                        <a:ea typeface="等线" panose="02010600030101010101" pitchFamily="2" charset="-122"/>
                      </a:endParaRPr>
                    </a:p>
                  </a:txBody>
                  <a:tcPr marL="12700" marR="12700" marT="12700" vert="horz" anchor="ctr" anchorCtr="0"/>
                </a:tc>
                <a:tc>
                  <a:txBody>
                    <a:bodyPr/>
                    <a:lstStyle/>
                    <a:p>
                      <a:pPr algn="ctr" fontAlgn="b"/>
                      <a:r>
                        <a:rPr lang="en-US" altLang="zh-CN" sz="1000" kern="1200" dirty="0">
                          <a:solidFill>
                            <a:srgbClr val="FF0000"/>
                          </a:solidFill>
                          <a:latin typeface="+mn-lt"/>
                          <a:ea typeface="+mn-ea"/>
                          <a:cs typeface="+mn-cs"/>
                        </a:rPr>
                        <a:t>26.82%</a:t>
                      </a:r>
                      <a:endParaRPr lang="en-US" altLang="zh-CN" sz="1000" kern="1200" dirty="0">
                        <a:solidFill>
                          <a:srgbClr val="FF0000"/>
                        </a:solidFill>
                        <a:latin typeface="+mn-lt"/>
                        <a:ea typeface="+mn-ea"/>
                        <a:cs typeface="+mn-cs"/>
                      </a:endParaRPr>
                    </a:p>
                  </a:txBody>
                  <a:tcPr marL="6350" marR="6350" marT="6350" marB="0" anchor="ctr"/>
                </a:tc>
                <a:tc>
                  <a:txBody>
                    <a:bodyPr/>
                    <a:p>
                      <a:pPr indent="0" algn="ctr">
                        <a:buNone/>
                      </a:pPr>
                      <a:r>
                        <a:rPr lang="en-US" altLang="zh-CN" sz="1000" b="0" dirty="0">
                          <a:solidFill>
                            <a:schemeClr val="tx1"/>
                          </a:solidFill>
                          <a:effectLst/>
                          <a:latin typeface="Verdana Pro" panose="020B0604030504040204" pitchFamily="34" charset="0"/>
                          <a:ea typeface="等线" panose="02010600030101010101" pitchFamily="2" charset="-122"/>
                        </a:rPr>
                        <a:t>4.6</a:t>
                      </a:r>
                      <a:endParaRPr lang="en-US" altLang="zh-CN" sz="1000" b="0" dirty="0">
                        <a:solidFill>
                          <a:schemeClr val="tx1"/>
                        </a:solidFill>
                        <a:effectLst/>
                        <a:latin typeface="Verdana Pro" panose="020B0604030504040204" pitchFamily="34" charset="0"/>
                        <a:ea typeface="等线" panose="02010600030101010101" pitchFamily="2" charset="-122"/>
                      </a:endParaRPr>
                    </a:p>
                  </a:txBody>
                  <a:tcPr marL="12700" marR="12700" marT="12700" vert="horz" anchor="ctr" anchorCtr="0"/>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kern="1200" dirty="0">
                          <a:solidFill>
                            <a:schemeClr val="dk1"/>
                          </a:solidFill>
                          <a:latin typeface="+mn-lt"/>
                          <a:ea typeface="+mn-ea"/>
                          <a:cs typeface="+mn-cs"/>
                        </a:rPr>
                        <a:t>R06.1</a:t>
                      </a:r>
                      <a:r>
                        <a:rPr lang="zh-CN" altLang="en-US" sz="1000" kern="1200" dirty="0">
                          <a:solidFill>
                            <a:schemeClr val="dk1"/>
                          </a:solidFill>
                          <a:latin typeface="+mn-lt"/>
                          <a:ea typeface="+mn-ea"/>
                          <a:cs typeface="+mn-cs"/>
                        </a:rPr>
                        <a:t>持续优化，已达到</a:t>
                      </a:r>
                      <a:r>
                        <a:rPr lang="en-US" altLang="zh-CN" sz="1000" kern="1200" dirty="0">
                          <a:solidFill>
                            <a:schemeClr val="dk1"/>
                          </a:solidFill>
                          <a:latin typeface="+mn-lt"/>
                          <a:ea typeface="+mn-ea"/>
                          <a:cs typeface="+mn-cs"/>
                        </a:rPr>
                        <a:t>Taeget</a:t>
                      </a:r>
                      <a:r>
                        <a:rPr lang="zh-CN" altLang="en-US" sz="1000" kern="1200" dirty="0">
                          <a:solidFill>
                            <a:schemeClr val="dk1"/>
                          </a:solidFill>
                          <a:latin typeface="+mn-lt"/>
                          <a:ea typeface="+mn-ea"/>
                          <a:cs typeface="+mn-cs"/>
                        </a:rPr>
                        <a:t>值</a:t>
                      </a:r>
                      <a:endParaRPr lang="zh-CN" altLang="en-US" sz="1000" kern="1200" dirty="0">
                        <a:solidFill>
                          <a:schemeClr val="dk1"/>
                        </a:solidFill>
                        <a:latin typeface="+mn-lt"/>
                        <a:ea typeface="+mn-ea"/>
                        <a:cs typeface="+mn-cs"/>
                      </a:endParaRPr>
                    </a:p>
                  </a:txBody>
                  <a:tcPr anchor="ctr"/>
                </a:tc>
              </a:tr>
              <a:tr h="607840">
                <a:tc>
                  <a:txBody>
                    <a:bodyPr/>
                    <a:lstStyle/>
                    <a:p>
                      <a:r>
                        <a:rPr lang="en-US" altLang="zh-CN" sz="1000" dirty="0"/>
                        <a:t>34</a:t>
                      </a:r>
                      <a:endParaRPr lang="en-US" altLang="zh-CN" sz="1000" dirty="0"/>
                    </a:p>
                  </a:txBody>
                  <a:tcPr anchor="ctr"/>
                </a:tc>
                <a:tc>
                  <a:txBody>
                    <a:bodyPr/>
                    <a:lstStyle/>
                    <a:p>
                      <a:r>
                        <a:rPr lang="zh-CN" altLang="en-US" sz="1000" dirty="0"/>
                        <a:t>外卖热启动时间</a:t>
                      </a:r>
                      <a:endParaRPr lang="zh-CN" altLang="en-US" sz="1000" dirty="0"/>
                    </a:p>
                  </a:txBody>
                  <a:tcPr anchor="ctr"/>
                </a:tc>
                <a:tc>
                  <a:txBody>
                    <a:bodyPr/>
                    <a:lstStyle/>
                    <a:p>
                      <a:r>
                        <a:rPr lang="en-US" altLang="zh-CN" sz="1000" dirty="0"/>
                        <a:t>1</a:t>
                      </a:r>
                      <a:r>
                        <a:rPr lang="zh-CN" altLang="en-US" sz="1000" dirty="0"/>
                        <a:t>、返回到上一页</a:t>
                      </a:r>
                      <a:endParaRPr lang="zh-CN" altLang="en-US" sz="1000" dirty="0"/>
                    </a:p>
                    <a:p>
                      <a:r>
                        <a:rPr lang="en-US" altLang="zh-CN" sz="1000" dirty="0"/>
                        <a:t>2</a:t>
                      </a:r>
                      <a:r>
                        <a:rPr lang="zh-CN" altLang="en-US" sz="1000" dirty="0"/>
                        <a:t>、再次点击外卖图标</a:t>
                      </a:r>
                      <a:endParaRPr lang="zh-CN" altLang="en-US" sz="1000" dirty="0"/>
                    </a:p>
                    <a:p>
                      <a:r>
                        <a:rPr lang="en-US" altLang="zh-CN" sz="1000" dirty="0"/>
                        <a:t>3</a:t>
                      </a:r>
                      <a:r>
                        <a:rPr lang="zh-CN" altLang="en-US" sz="1000" dirty="0"/>
                        <a:t>、进入外卖首页</a:t>
                      </a:r>
                      <a:endParaRPr lang="zh-CN" altLang="en-US" sz="1000" dirty="0"/>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1.42</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algn="ctr" fontAlgn="b"/>
                      <a:r>
                        <a:rPr lang="en-US" altLang="zh-CN" sz="1000" kern="1200" dirty="0">
                          <a:solidFill>
                            <a:schemeClr val="tx1"/>
                          </a:solidFill>
                          <a:latin typeface="+mn-lt"/>
                          <a:ea typeface="+mn-ea"/>
                          <a:cs typeface="+mn-cs"/>
                        </a:rPr>
                        <a:t>0.728333</a:t>
                      </a:r>
                      <a:endParaRPr lang="en-US" altLang="zh-CN" sz="1000" kern="1200" dirty="0">
                        <a:solidFill>
                          <a:schemeClr val="tx1"/>
                        </a:solidFill>
                        <a:latin typeface="+mn-lt"/>
                        <a:ea typeface="+mn-ea"/>
                        <a:cs typeface="+mn-cs"/>
                      </a:endParaRPr>
                    </a:p>
                  </a:txBody>
                  <a:tcPr marL="6350" marR="6350" marT="6350" marB="0" anchor="ctr"/>
                </a:tc>
                <a:tc>
                  <a:txBody>
                    <a:bodyPr/>
                    <a:lstStyle/>
                    <a:p>
                      <a:pPr algn="ctr" fontAlgn="b"/>
                      <a:r>
                        <a:rPr lang="en-US" altLang="zh-CN" sz="1000" kern="1200" dirty="0">
                          <a:solidFill>
                            <a:srgbClr val="00B050"/>
                          </a:solidFill>
                          <a:latin typeface="+mn-lt"/>
                          <a:ea typeface="+mn-ea"/>
                          <a:cs typeface="+mn-cs"/>
                        </a:rPr>
                        <a:t>-48.71%</a:t>
                      </a:r>
                      <a:endParaRPr lang="en-US" altLang="zh-CN" sz="1000" kern="1200" dirty="0">
                        <a:solidFill>
                          <a:srgbClr val="00B050"/>
                        </a:solidFill>
                        <a:latin typeface="+mn-lt"/>
                        <a:ea typeface="+mn-ea"/>
                        <a:cs typeface="+mn-cs"/>
                      </a:endParaRPr>
                    </a:p>
                  </a:txBody>
                  <a:tcPr marL="6350" marR="6350" marT="6350" marB="0" anchor="ctr"/>
                </a:tc>
                <a:tc>
                  <a:txBody>
                    <a:bodyPr/>
                    <a:p>
                      <a:pPr algn="ctr" fontAlgn="b">
                        <a:buNone/>
                      </a:pPr>
                      <a:r>
                        <a:rPr lang="en-US" altLang="zh-CN" sz="1000" kern="1200" dirty="0">
                          <a:solidFill>
                            <a:schemeClr val="tx1"/>
                          </a:solidFill>
                          <a:effectLst/>
                          <a:latin typeface="Verdana Pro" panose="020B0604030504040204" pitchFamily="34" charset="0"/>
                          <a:ea typeface="等线" panose="02010600030101010101" pitchFamily="2" charset="-122"/>
                          <a:cs typeface="+mn-cs"/>
                        </a:rPr>
                        <a:t>1.2</a:t>
                      </a:r>
                      <a:endParaRPr lang="en-US" altLang="zh-CN" sz="1000" kern="1200" dirty="0">
                        <a:solidFill>
                          <a:schemeClr val="tx1"/>
                        </a:solidFill>
                        <a:effectLst/>
                        <a:latin typeface="Verdana Pro" panose="020B0604030504040204" pitchFamily="34" charset="0"/>
                        <a:ea typeface="等线" panose="02010600030101010101" pitchFamily="2" charset="-122"/>
                        <a:cs typeface="+mn-cs"/>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dk1"/>
                        </a:solidFill>
                        <a:latin typeface="+mn-lt"/>
                        <a:ea typeface="+mn-ea"/>
                        <a:cs typeface="+mn-cs"/>
                      </a:endParaRPr>
                    </a:p>
                  </a:txBody>
                  <a:tcPr anchor="ctr"/>
                </a:tc>
              </a:tr>
              <a:tr h="607840">
                <a:tc>
                  <a:txBody>
                    <a:bodyPr/>
                    <a:lstStyle/>
                    <a:p>
                      <a:r>
                        <a:rPr lang="en-US" altLang="zh-CN" sz="1000" dirty="0"/>
                        <a:t>35</a:t>
                      </a:r>
                      <a:endParaRPr lang="en-US" altLang="zh-CN" sz="1000" dirty="0"/>
                    </a:p>
                  </a:txBody>
                  <a:tcPr anchor="ctr"/>
                </a:tc>
                <a:tc>
                  <a:txBody>
                    <a:bodyPr/>
                    <a:lstStyle/>
                    <a:p>
                      <a:r>
                        <a:rPr lang="zh-CN" altLang="en-US" sz="1000" dirty="0"/>
                        <a:t>酒店预定冷启动时间</a:t>
                      </a:r>
                      <a:endParaRPr lang="zh-CN" altLang="en-US" sz="1000" dirty="0"/>
                    </a:p>
                  </a:txBody>
                  <a:tcPr anchor="ctr"/>
                </a:tc>
                <a:tc>
                  <a:txBody>
                    <a:bodyPr/>
                    <a:lstStyle/>
                    <a:p>
                      <a:r>
                        <a:rPr lang="en-US" altLang="zh-CN" sz="1000" dirty="0"/>
                        <a:t>1</a:t>
                      </a:r>
                      <a:r>
                        <a:rPr lang="zh-CN" altLang="en-US" sz="1000" dirty="0"/>
                        <a:t>、系统启动，进入</a:t>
                      </a:r>
                      <a:r>
                        <a:rPr lang="en-US" altLang="zh-CN" sz="1000" dirty="0"/>
                        <a:t>launcher</a:t>
                      </a:r>
                      <a:r>
                        <a:rPr lang="zh-CN" altLang="en-US" sz="1000" dirty="0"/>
                        <a:t>后，等待</a:t>
                      </a:r>
                      <a:r>
                        <a:rPr lang="en-US" altLang="zh-CN" sz="1000" dirty="0"/>
                        <a:t>3min</a:t>
                      </a:r>
                      <a:endParaRPr lang="en-US" altLang="zh-CN" sz="1000" dirty="0"/>
                    </a:p>
                    <a:p>
                      <a:r>
                        <a:rPr lang="en-US" altLang="zh-CN" sz="1000" dirty="0"/>
                        <a:t>2</a:t>
                      </a:r>
                      <a:r>
                        <a:rPr lang="zh-CN" altLang="en-US" sz="1000" dirty="0"/>
                        <a:t>、点击酒店预订图标</a:t>
                      </a:r>
                      <a:endParaRPr lang="zh-CN" altLang="en-US" sz="1000" dirty="0"/>
                    </a:p>
                    <a:p>
                      <a:r>
                        <a:rPr lang="en-US" altLang="zh-CN" sz="1000" dirty="0"/>
                        <a:t>3</a:t>
                      </a:r>
                      <a:r>
                        <a:rPr lang="zh-CN" altLang="en-US" sz="1000" dirty="0"/>
                        <a:t>、进入酒店预订首页</a:t>
                      </a:r>
                      <a:endParaRPr lang="zh-CN" altLang="en-US" sz="1000" dirty="0"/>
                    </a:p>
                  </a:txBody>
                  <a:tcPr/>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3.04</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Verdana Pro" panose="020B0604030504040204" pitchFamily="34" charset="0"/>
                          <a:ea typeface="等线" panose="02010600030101010101" pitchFamily="2" charset="-122"/>
                        </a:rPr>
                        <a:t>1.986</a:t>
                      </a:r>
                      <a:endParaRPr lang="en-US" altLang="zh-CN" sz="10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algn="ctr" fontAlgn="ctr"/>
                      <a:r>
                        <a:rPr lang="en-US" altLang="zh-CN" sz="1000" b="0" i="0" u="none" strike="noStrike" dirty="0">
                          <a:solidFill>
                            <a:srgbClr val="00B050"/>
                          </a:solidFill>
                          <a:effectLst/>
                          <a:latin typeface="Verdana Pro" panose="020B0604030504040204" pitchFamily="34" charset="0"/>
                          <a:ea typeface="等线" panose="02010600030101010101" pitchFamily="2" charset="-122"/>
                        </a:rPr>
                        <a:t>-34.67%</a:t>
                      </a:r>
                      <a:endParaRPr lang="en-US" altLang="zh-CN" sz="10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p>
                      <a:pPr algn="ctr" fontAlgn="ctr">
                        <a:buNone/>
                      </a:pPr>
                      <a:r>
                        <a:rPr lang="en-US" altLang="zh-CN" sz="1000" b="0" i="0" u="none" strike="noStrike" dirty="0">
                          <a:solidFill>
                            <a:schemeClr val="tx1"/>
                          </a:solidFill>
                          <a:effectLst/>
                          <a:latin typeface="Verdana Pro" panose="020B0604030504040204" pitchFamily="34" charset="0"/>
                          <a:ea typeface="等线" panose="02010600030101010101" pitchFamily="2" charset="-122"/>
                        </a:rPr>
                        <a:t>4.6</a:t>
                      </a:r>
                      <a:endParaRPr lang="en-US" altLang="zh-CN" sz="10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dk1"/>
                        </a:solidFill>
                        <a:latin typeface="+mn-lt"/>
                        <a:ea typeface="+mn-ea"/>
                        <a:cs typeface="+mn-cs"/>
                      </a:endParaRPr>
                    </a:p>
                  </a:txBody>
                  <a:tcPr anchor="ctr"/>
                </a:tc>
              </a:tr>
              <a:tr h="527036">
                <a:tc>
                  <a:txBody>
                    <a:bodyPr/>
                    <a:lstStyle/>
                    <a:p>
                      <a:r>
                        <a:rPr lang="en-US" altLang="zh-CN" sz="1000" dirty="0"/>
                        <a:t>36</a:t>
                      </a:r>
                      <a:endParaRPr lang="en-US" altLang="zh-CN" sz="1000" dirty="0"/>
                    </a:p>
                  </a:txBody>
                  <a:tcPr anchor="ctr"/>
                </a:tc>
                <a:tc>
                  <a:txBody>
                    <a:bodyPr/>
                    <a:lstStyle/>
                    <a:p>
                      <a:r>
                        <a:rPr lang="zh-CN" altLang="en-US" sz="1000" dirty="0"/>
                        <a:t>酒店预定热启动时间</a:t>
                      </a:r>
                      <a:endParaRPr lang="zh-CN" altLang="en-US" sz="1000" dirty="0"/>
                    </a:p>
                  </a:txBody>
                  <a:tcPr anchor="ctr"/>
                </a:tc>
                <a:tc>
                  <a:txBody>
                    <a:bodyPr/>
                    <a:lstStyle/>
                    <a:p>
                      <a:pPr algn="l" fontAlgn="t"/>
                      <a:r>
                        <a:rPr lang="en-US" altLang="zh-CN" sz="1000" kern="1200" dirty="0">
                          <a:solidFill>
                            <a:schemeClr val="dk1"/>
                          </a:solidFill>
                          <a:latin typeface="+mn-lt"/>
                          <a:ea typeface="+mn-ea"/>
                          <a:cs typeface="+mn-cs"/>
                        </a:rPr>
                        <a:t>1</a:t>
                      </a:r>
                      <a:r>
                        <a:rPr lang="zh-CN" altLang="en-US" sz="1000" kern="1200" dirty="0">
                          <a:solidFill>
                            <a:schemeClr val="dk1"/>
                          </a:solidFill>
                          <a:latin typeface="+mn-lt"/>
                          <a:ea typeface="+mn-ea"/>
                          <a:cs typeface="+mn-cs"/>
                        </a:rPr>
                        <a:t>、返回到上一页</a:t>
                      </a:r>
                      <a:endParaRPr lang="zh-CN" altLang="en-US" sz="1000" kern="1200" dirty="0">
                        <a:solidFill>
                          <a:schemeClr val="dk1"/>
                        </a:solidFill>
                        <a:latin typeface="+mn-lt"/>
                        <a:ea typeface="+mn-ea"/>
                        <a:cs typeface="+mn-cs"/>
                      </a:endParaRPr>
                    </a:p>
                    <a:p>
                      <a:pPr algn="l" fontAlgn="t"/>
                      <a:r>
                        <a:rPr lang="en-US" altLang="zh-CN" sz="1000" kern="1200" dirty="0">
                          <a:solidFill>
                            <a:schemeClr val="dk1"/>
                          </a:solidFill>
                          <a:latin typeface="+mn-lt"/>
                          <a:ea typeface="+mn-ea"/>
                          <a:cs typeface="+mn-cs"/>
                        </a:rPr>
                        <a:t>2</a:t>
                      </a:r>
                      <a:r>
                        <a:rPr lang="zh-CN" altLang="en-US" sz="1000" kern="1200" dirty="0">
                          <a:solidFill>
                            <a:schemeClr val="dk1"/>
                          </a:solidFill>
                          <a:latin typeface="+mn-lt"/>
                          <a:ea typeface="+mn-ea"/>
                          <a:cs typeface="+mn-cs"/>
                        </a:rPr>
                        <a:t>、再次点击酒店预订图标</a:t>
                      </a:r>
                      <a:endParaRPr lang="zh-CN" altLang="en-US" sz="1000" kern="1200" dirty="0">
                        <a:solidFill>
                          <a:schemeClr val="dk1"/>
                        </a:solidFill>
                        <a:latin typeface="+mn-lt"/>
                        <a:ea typeface="+mn-ea"/>
                        <a:cs typeface="+mn-cs"/>
                      </a:endParaRPr>
                    </a:p>
                    <a:p>
                      <a:pPr algn="l" fontAlgn="t"/>
                      <a:r>
                        <a:rPr lang="en-US" altLang="zh-CN" sz="1000" kern="1200" dirty="0">
                          <a:solidFill>
                            <a:schemeClr val="dk1"/>
                          </a:solidFill>
                          <a:latin typeface="+mn-lt"/>
                          <a:ea typeface="+mn-ea"/>
                          <a:cs typeface="+mn-cs"/>
                        </a:rPr>
                        <a:t>3</a:t>
                      </a:r>
                      <a:r>
                        <a:rPr lang="zh-CN" altLang="en-US" sz="1000" kern="1200" dirty="0">
                          <a:solidFill>
                            <a:schemeClr val="dk1"/>
                          </a:solidFill>
                          <a:latin typeface="+mn-lt"/>
                          <a:ea typeface="+mn-ea"/>
                          <a:cs typeface="+mn-cs"/>
                        </a:rPr>
                        <a:t>、进入酒店预订首页</a:t>
                      </a:r>
                      <a:endParaRPr lang="zh-CN" altLang="en-US" sz="1000" kern="1200" dirty="0">
                        <a:solidFill>
                          <a:schemeClr val="dk1"/>
                        </a:solidFill>
                        <a:latin typeface="+mn-lt"/>
                        <a:ea typeface="+mn-ea"/>
                        <a:cs typeface="+mn-cs"/>
                      </a:endParaRPr>
                    </a:p>
                  </a:txBody>
                  <a:tcPr marL="6350" marR="6350" marT="6350" marB="0"/>
                </a:tc>
                <a:tc>
                  <a:txBody>
                    <a:bodyPr/>
                    <a:lstStyle/>
                    <a:p>
                      <a:pPr algn="ctr" fontAlgn="ctr"/>
                      <a:r>
                        <a:rPr lang="en-US" altLang="zh-CN" sz="1000" b="0" i="0" u="none" strike="noStrike" dirty="0">
                          <a:solidFill>
                            <a:schemeClr val="tx1"/>
                          </a:solidFill>
                          <a:effectLst/>
                          <a:latin typeface="+mn-lt"/>
                          <a:ea typeface="等线" panose="02010600030101010101" pitchFamily="2" charset="-122"/>
                        </a:rPr>
                        <a:t>0.38</a:t>
                      </a:r>
                      <a:endParaRPr lang="en-US" altLang="zh-CN" sz="1000" b="0" i="0" u="none" strike="noStrike" dirty="0">
                        <a:solidFill>
                          <a:schemeClr val="tx1"/>
                        </a:solidFill>
                        <a:effectLst/>
                        <a:latin typeface="+mn-lt"/>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Verdana Pro" panose="020B0604030504040204" pitchFamily="34" charset="0"/>
                          <a:ea typeface="等线" panose="02010600030101010101" pitchFamily="2" charset="-122"/>
                        </a:rPr>
                        <a:t>0.17066</a:t>
                      </a:r>
                      <a:endParaRPr lang="en-US" altLang="zh-CN" sz="10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rgbClr val="00B050"/>
                          </a:solidFill>
                          <a:effectLst/>
                          <a:latin typeface="Verdana Pro" panose="020B0604030504040204" pitchFamily="34" charset="0"/>
                          <a:ea typeface="等线" panose="02010600030101010101" pitchFamily="2" charset="-122"/>
                        </a:rPr>
                        <a:t>-55.09%</a:t>
                      </a:r>
                      <a:endParaRPr lang="en-US" altLang="zh-CN" sz="1000" b="0" i="0" u="none" strike="noStrike" dirty="0">
                        <a:solidFill>
                          <a:srgbClr val="00B050"/>
                        </a:solidFill>
                        <a:effectLst/>
                        <a:latin typeface="Verdana Pro" panose="020B0604030504040204" pitchFamily="34" charset="0"/>
                        <a:ea typeface="等线" panose="02010600030101010101" pitchFamily="2" charset="-122"/>
                      </a:endParaRPr>
                    </a:p>
                  </a:txBody>
                  <a:tcPr marL="6350" marR="6350" marT="6350" marB="0" anchor="ctr"/>
                </a:tc>
                <a:tc>
                  <a:txBody>
                    <a:bodyPr/>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dirty="0">
                          <a:solidFill>
                            <a:schemeClr val="tx1"/>
                          </a:solidFill>
                          <a:effectLst/>
                          <a:latin typeface="Verdana Pro" panose="020B0604030504040204" pitchFamily="34" charset="0"/>
                          <a:ea typeface="等线" panose="02010600030101010101" pitchFamily="2" charset="-122"/>
                        </a:rPr>
                        <a:t>1.2</a:t>
                      </a:r>
                      <a:endParaRPr lang="en-US" altLang="zh-CN" sz="1000" b="0" i="0" u="none" strike="noStrike" dirty="0">
                        <a:solidFill>
                          <a:schemeClr val="tx1"/>
                        </a:solidFill>
                        <a:effectLst/>
                        <a:latin typeface="Verdana Pro" panose="020B0604030504040204" pitchFamily="34" charset="0"/>
                        <a:ea typeface="等线" panose="02010600030101010101" pitchFamily="2" charset="-122"/>
                      </a:endParaRP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000" kern="1200" dirty="0">
                        <a:solidFill>
                          <a:schemeClr val="dk1"/>
                        </a:solidFill>
                        <a:latin typeface="+mn-lt"/>
                        <a:ea typeface="+mn-ea"/>
                        <a:cs typeface="+mn-cs"/>
                      </a:endParaRPr>
                    </a:p>
                  </a:txBody>
                  <a:tcPr anchor="ctr"/>
                </a:tc>
              </a:tr>
            </a:tbl>
          </a:graphicData>
        </a:graphic>
      </p:graphicFrame>
      <p:sp>
        <p:nvSpPr>
          <p:cNvPr id="5" name="Title 4"/>
          <p:cNvSpPr>
            <a:spLocks noGrp="1" noChangeArrowheads="1"/>
          </p:cNvSpPr>
          <p:nvPr>
            <p:ph type="title"/>
          </p:nvPr>
        </p:nvSpPr>
        <p:spPr bwMode="auto">
          <a:xfrm>
            <a:off x="218231"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483MCA_R06</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#4</a:t>
            </a:r>
            <a:endParaRPr lang="en-US" altLang="en-US" sz="2800" b="0" dirty="0">
              <a:ea typeface="SimHei"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50d687be-a0fe-43d8-b717-0b1ac6394f13}"/>
  <p:tag name="TABLE_ENDDRAG_ORIGIN_RECT" val="904*507"/>
  <p:tag name="TABLE_ENDDRAG_RECT" val="0*32*904*507"/>
</p:tagLst>
</file>

<file path=ppt/tags/tag2.xml><?xml version="1.0" encoding="utf-8"?>
<p:tagLst xmlns:p="http://schemas.openxmlformats.org/presentationml/2006/main">
  <p:tag name="KSO_WM_UNIT_TABLE_BEAUTIFY" val="smartTable{d530ae54-081a-4d41-9a85-44661aef96fb}"/>
</p:tagLst>
</file>

<file path=ppt/tags/tag3.xml><?xml version="1.0" encoding="utf-8"?>
<p:tagLst xmlns:p="http://schemas.openxmlformats.org/presentationml/2006/main">
  <p:tag name="KSO_WM_UNIT_TABLE_BEAUTIFY" val="smartTable{21d1d19f-877f-4908-8bec-103337e818da}"/>
</p:tagLst>
</file>

<file path=ppt/tags/tag4.xml><?xml version="1.0" encoding="utf-8"?>
<p:tagLst xmlns:p="http://schemas.openxmlformats.org/presentationml/2006/main">
  <p:tag name="KSO_WM_UNIT_TABLE_BEAUTIFY" val="smartTable{fc561e6f-c26d-4704-b4e9-0cbd085a2fa3}"/>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4167</Words>
  <Application>WPS 演示</Application>
  <PresentationFormat>宽屏</PresentationFormat>
  <Paragraphs>693</Paragraphs>
  <Slides>9</Slides>
  <Notes>4</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9</vt:i4>
      </vt:variant>
    </vt:vector>
  </HeadingPairs>
  <TitlesOfParts>
    <vt:vector size="35"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汉仪中等线KW</vt:lpstr>
      <vt:lpstr>Verdana Pro</vt:lpstr>
      <vt:lpstr>微软雅黑</vt:lpstr>
      <vt:lpstr>汉仪旗黑</vt:lpstr>
      <vt:lpstr>黑体</vt:lpstr>
      <vt:lpstr>宋体</vt:lpstr>
      <vt:lpstr>Arial Unicode MS</vt:lpstr>
      <vt:lpstr>1_Corp Presentations 2018</vt:lpstr>
      <vt:lpstr>PowerPoint 演示文稿</vt:lpstr>
      <vt:lpstr>{CX483 MCA_R06 Pro} Software overall status  {yellow}</vt:lpstr>
      <vt:lpstr>{CX483 MCA_R06 Pro} Open IG with risk evaluation</vt:lpstr>
      <vt:lpstr>{CX483 MCA_R06 Pro} 内存泄露专项测试</vt:lpstr>
      <vt:lpstr>{CX483 MCA_R06 Pro} 语音专项测试</vt:lpstr>
      <vt:lpstr>{483MCA_R06} 性能对比测试结果#1</vt:lpstr>
      <vt:lpstr>PowerPoint 演示文稿</vt:lpstr>
      <vt:lpstr>PowerPoint 演示文稿</vt:lpstr>
      <vt:lpstr>{483MCA_R06} 性能对比测试结果#4</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1967</cp:revision>
  <cp:lastPrinted>2022-09-19T08:25:10Z</cp:lastPrinted>
  <dcterms:created xsi:type="dcterms:W3CDTF">2022-09-19T08:25:10Z</dcterms:created>
  <dcterms:modified xsi:type="dcterms:W3CDTF">2022-09-19T08:25:10Z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7AA88733DED766D78BA4B0627A3CF117</vt:lpwstr>
  </property>
</Properties>
</file>