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747" r:id="rId3"/>
    <p:sldId id="895" r:id="rId4"/>
    <p:sldId id="931" r:id="rId6"/>
    <p:sldId id="970" r:id="rId7"/>
    <p:sldId id="980" r:id="rId8"/>
    <p:sldId id="932" r:id="rId9"/>
    <p:sldId id="971" r:id="rId10"/>
    <p:sldId id="956" r:id="rId11"/>
    <p:sldId id="981" r:id="rId12"/>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Nigel (D.)" initials="" lastIdx="1" clrIdx="0"/>
  <p:cmAuthor id="2" name="Chen, Emma (J.)" initials="CE("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5" autoAdjust="0"/>
    <p:restoredTop sz="95118" autoAdjust="0"/>
  </p:normalViewPr>
  <p:slideViewPr>
    <p:cSldViewPr snapToGrid="0">
      <p:cViewPr varScale="1">
        <p:scale>
          <a:sx n="111" d="100"/>
          <a:sy n="111" d="100"/>
        </p:scale>
        <p:origin x="920"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661" tIns="48331" rIns="96661" bIns="48331" numCol="1" anchor="t"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3" name="Date Placeholder 2"/>
          <p:cNvSpPr>
            <a:spLocks noGrp="1"/>
          </p:cNvSpPr>
          <p:nvPr>
            <p:ph type="dt" idx="1"/>
          </p:nvPr>
        </p:nvSpPr>
        <p:spPr>
          <a:xfrm>
            <a:off x="4143375" y="0"/>
            <a:ext cx="3170238" cy="481013"/>
          </a:xfrm>
          <a:prstGeom prst="rect">
            <a:avLst/>
          </a:prstGeom>
        </p:spPr>
        <p:txBody>
          <a:bodyPr vert="horz" wrap="square" lIns="96661" tIns="48331" rIns="96661" bIns="48331" numCol="1" anchor="t" anchorCtr="0" compatLnSpc="1"/>
          <a:lstStyle>
            <a:lvl1pPr algn="r" eaLnBrk="1" hangingPunct="1">
              <a:defRPr sz="1300">
                <a:latin typeface="Calibri" panose="020F0502020204030204" pitchFamily="34" charset="0"/>
                <a:ea typeface="宋体" pitchFamily="2" charset="-122"/>
              </a:defRPr>
            </a:lvl1pPr>
          </a:lstStyle>
          <a:p>
            <a:pPr>
              <a:defRPr/>
            </a:pPr>
            <a:fld id="{9FD6D0F9-6875-B340-ADA7-4417FB391D6D}" type="datetimeFigureOut">
              <a:rPr lang="en-US" altLang="zh-CN"/>
            </a:fld>
            <a:endParaRPr lang="en-US" altLang="zh-C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6661" tIns="48331" rIns="96661" bIns="48331"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120188"/>
            <a:ext cx="3170238" cy="481012"/>
          </a:xfrm>
          <a:prstGeom prst="rect">
            <a:avLst/>
          </a:prstGeom>
        </p:spPr>
        <p:txBody>
          <a:bodyPr vert="horz" wrap="square" lIns="96661" tIns="48331" rIns="96661" bIns="48331" numCol="1" anchor="b" anchorCtr="0" compatLnSpc="1"/>
          <a:lstStyle>
            <a:lvl1pPr eaLnBrk="1" hangingPunct="1">
              <a:defRPr sz="1300">
                <a:latin typeface="Calibri" panose="020F0502020204030204" pitchFamily="34" charset="0"/>
                <a:ea typeface="宋体" pitchFamily="2" charset="-122"/>
              </a:defRPr>
            </a:lvl1pPr>
          </a:lstStyle>
          <a:p>
            <a:pPr>
              <a:defRPr/>
            </a:pPr>
            <a:endParaRPr lang="en-US" altLang="zh-C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wrap="square" lIns="96661" tIns="48331" rIns="96661" bIns="48331" numCol="1" anchor="b" anchorCtr="0" compatLnSpc="1"/>
          <a:lstStyle>
            <a:lvl1pPr algn="r" eaLnBrk="1" hangingPunct="1">
              <a:defRPr sz="1300" smtClean="0">
                <a:latin typeface="Calibri" panose="020F0502020204030204" pitchFamily="34" charset="0"/>
                <a:ea typeface="宋体" pitchFamily="2" charset="-122"/>
              </a:defRPr>
            </a:lvl1pPr>
          </a:lstStyle>
          <a:p>
            <a:pPr>
              <a:defRPr/>
            </a:pPr>
            <a:fld id="{4D41B0E6-F78E-534C-B767-67D6C0DDA96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Add P1 weekly burn down chart</a:t>
            </a:r>
            <a:endParaRPr lang="en-US" altLang="en-US"/>
          </a:p>
        </p:txBody>
      </p:sp>
      <p:sp>
        <p:nvSpPr>
          <p:cNvPr id="491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84225" indent="-301625">
              <a:defRPr>
                <a:solidFill>
                  <a:schemeClr val="tx1"/>
                </a:solidFill>
                <a:latin typeface="Arial" panose="020B0604020202020204" pitchFamily="34" charset="0"/>
              </a:defRPr>
            </a:lvl2pPr>
            <a:lvl3pPr marL="1208405" indent="-241300">
              <a:defRPr>
                <a:solidFill>
                  <a:schemeClr val="tx1"/>
                </a:solidFill>
                <a:latin typeface="Arial" panose="020B0604020202020204" pitchFamily="34" charset="0"/>
              </a:defRPr>
            </a:lvl3pPr>
            <a:lvl4pPr marL="1691005" indent="-241300">
              <a:defRPr>
                <a:solidFill>
                  <a:schemeClr val="tx1"/>
                </a:solidFill>
                <a:latin typeface="Arial" panose="020B0604020202020204" pitchFamily="34" charset="0"/>
              </a:defRPr>
            </a:lvl4pPr>
            <a:lvl5pPr marL="2174875" indent="-241300">
              <a:defRPr>
                <a:solidFill>
                  <a:schemeClr val="tx1"/>
                </a:solidFill>
                <a:latin typeface="Arial" panose="020B0604020202020204" pitchFamily="34" charset="0"/>
              </a:defRPr>
            </a:lvl5pPr>
            <a:lvl6pPr marL="2632075" indent="-241300" eaLnBrk="0" fontAlgn="base" hangingPunct="0">
              <a:spcBef>
                <a:spcPct val="0"/>
              </a:spcBef>
              <a:spcAft>
                <a:spcPct val="0"/>
              </a:spcAft>
              <a:defRPr>
                <a:solidFill>
                  <a:schemeClr val="tx1"/>
                </a:solidFill>
                <a:latin typeface="Arial" panose="020B0604020202020204" pitchFamily="34" charset="0"/>
              </a:defRPr>
            </a:lvl6pPr>
            <a:lvl7pPr marL="3089275" indent="-241300" eaLnBrk="0" fontAlgn="base" hangingPunct="0">
              <a:spcBef>
                <a:spcPct val="0"/>
              </a:spcBef>
              <a:spcAft>
                <a:spcPct val="0"/>
              </a:spcAft>
              <a:defRPr>
                <a:solidFill>
                  <a:schemeClr val="tx1"/>
                </a:solidFill>
                <a:latin typeface="Arial" panose="020B0604020202020204" pitchFamily="34" charset="0"/>
              </a:defRPr>
            </a:lvl7pPr>
            <a:lvl8pPr marL="3546475" indent="-241300" eaLnBrk="0" fontAlgn="base" hangingPunct="0">
              <a:spcBef>
                <a:spcPct val="0"/>
              </a:spcBef>
              <a:spcAft>
                <a:spcPct val="0"/>
              </a:spcAft>
              <a:defRPr>
                <a:solidFill>
                  <a:schemeClr val="tx1"/>
                </a:solidFill>
                <a:latin typeface="Arial" panose="020B0604020202020204" pitchFamily="34" charset="0"/>
              </a:defRPr>
            </a:lvl8pPr>
            <a:lvl9pPr marL="4003675" indent="-241300" eaLnBrk="0" fontAlgn="base" hangingPunct="0">
              <a:spcBef>
                <a:spcPct val="0"/>
              </a:spcBef>
              <a:spcAft>
                <a:spcPct val="0"/>
              </a:spcAft>
              <a:defRPr>
                <a:solidFill>
                  <a:schemeClr val="tx1"/>
                </a:solidFill>
                <a:latin typeface="Arial" panose="020B0604020202020204" pitchFamily="34" charset="0"/>
              </a:defRPr>
            </a:lvl9pPr>
          </a:lstStyle>
          <a:p>
            <a:fld id="{CF14B64D-E966-B742-A586-D1EF77775408}" type="slidenum">
              <a:rPr lang="en-US" altLang="zh-CN">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3"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4"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5"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0"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1"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2"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64E785F-8EAE-E342-930C-FF64EA30B10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4"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2"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5" name="TextBox 1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9E2CFE3-79F8-E84E-893F-FB712B2C521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8" name="Picture 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D51182B-E8AC-E94E-9EF2-C941B1DEA780}"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F929963-7B0C-0644-84E3-9E760A2C6A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5" name="TextBox 1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6" name="TextBox 1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D0CB46-A6EE-3D41-8F4F-7FE55904408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0B52CD6-F9E7-AB46-8180-0A6AA7141D44}"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5" name="Title 1"/>
          <p:cNvSpPr txBox="1"/>
          <p:nvPr userDrawn="1"/>
        </p:nvSpPr>
        <p:spPr>
          <a:xfrm>
            <a:off x="7666038" y="257175"/>
            <a:ext cx="4024312"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endParaRPr lang="en-US" sz="2200" b="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1"/>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52D6DA-C14B-0940-A4FF-284A7D7677C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9"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p:nvPr userDrawn="1"/>
        </p:nvSpPr>
        <p:spPr>
          <a:xfrm>
            <a:off x="8534400" y="368300"/>
            <a:ext cx="315595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endParaRPr lang="en-US" sz="2200" b="1" dirty="0"/>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6" name="Rectangle 1"/>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3134EBF-C6E7-CF4C-BAE1-D7DB4D78F61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4"/>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5"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CA669C8-326E-0646-A049-5FD01BD464F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4"/>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6"/>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3" name="Rectangle 1"/>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itchFamily="2" charset="-122"/>
            </a:endParaRPr>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365AFF-85DB-FE40-98B4-53B571B4EA8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7"/>
          <p:cNvSpPr txBox="1"/>
          <p:nvPr userDrawn="1"/>
        </p:nvSpPr>
        <p:spPr>
          <a:xfrm>
            <a:off x="915988" y="6577013"/>
            <a:ext cx="4700587" cy="255587"/>
          </a:xfrm>
          <a:prstGeom prst="rect">
            <a:avLst/>
          </a:prstGeom>
        </p:spPr>
        <p:txBody>
          <a:bodyPr lIns="0"/>
          <a:lstStyle>
            <a:lvl1pPr indent="0" algn="ctr">
              <a:lnSpc>
                <a:spcPct val="90000"/>
              </a:lnSpc>
              <a:spcBef>
                <a:spcPts val="1000"/>
              </a:spcBef>
              <a:buFont typeface="Arial" panose="020B0604020202020204"/>
              <a:buNone/>
              <a:defRPr sz="700" b="0" i="0" spc="0" baseline="0">
                <a:solidFill>
                  <a:schemeClr val="accent4">
                    <a:lumMod val="50000"/>
                  </a:schemeClr>
                </a:solidFill>
                <a:latin typeface="+mj-lt"/>
                <a:ea typeface="Ford Antenna Cond" charset="0"/>
                <a:cs typeface="Ford Antenna Cond" charset="0"/>
              </a:defRPr>
            </a:lvl1pPr>
            <a:lvl2pPr marL="116205" indent="-116205">
              <a:lnSpc>
                <a:spcPct val="90000"/>
              </a:lnSpc>
              <a:spcBef>
                <a:spcPts val="500"/>
              </a:spcBef>
              <a:buFont typeface="Arial" panose="020B0604020202020204"/>
              <a:buChar char="•"/>
              <a:defRPr sz="1600" spc="0">
                <a:ea typeface="Ford Antenna" charset="0"/>
                <a:cs typeface="Ford Antenna" charset="0"/>
              </a:defRPr>
            </a:lvl2pPr>
            <a:lvl3pPr marL="401955" indent="-158750">
              <a:lnSpc>
                <a:spcPct val="90000"/>
              </a:lnSpc>
              <a:spcBef>
                <a:spcPts val="500"/>
              </a:spcBef>
              <a:buFont typeface="Arial" panose="020B0604020202020204"/>
              <a:buChar char="•"/>
              <a:defRPr sz="1600" spc="0">
                <a:ea typeface="Ford Antenna" charset="0"/>
                <a:cs typeface="Ford Antenna" charset="0"/>
              </a:defRPr>
            </a:lvl3pPr>
            <a:lvl4pPr marL="1600200" indent="-228600">
              <a:lnSpc>
                <a:spcPct val="90000"/>
              </a:lnSpc>
              <a:spcBef>
                <a:spcPts val="500"/>
              </a:spcBef>
              <a:buFont typeface="Arial" panose="020B0604020202020204"/>
              <a:buChar char="•"/>
              <a:defRPr sz="1200">
                <a:latin typeface="Ford Antenna" charset="0"/>
                <a:ea typeface="Ford Antenna" charset="0"/>
                <a:cs typeface="Ford Antenna" charset="0"/>
              </a:defRPr>
            </a:lvl4pPr>
            <a:lvl5pPr marL="2057400" indent="-228600">
              <a:lnSpc>
                <a:spcPct val="90000"/>
              </a:lnSpc>
              <a:spcBef>
                <a:spcPts val="500"/>
              </a:spcBef>
              <a:buFont typeface="Arial" panose="020B0604020202020204"/>
              <a:buChar char="•"/>
              <a:defRPr sz="1200">
                <a:latin typeface="Ford Antenna" charset="0"/>
                <a:ea typeface="Ford Antenna" charset="0"/>
                <a:cs typeface="Ford Antenna" charset="0"/>
              </a:defRPr>
            </a:lvl5pPr>
            <a:lvl6pPr marL="2514600" indent="-228600">
              <a:lnSpc>
                <a:spcPct val="90000"/>
              </a:lnSpc>
              <a:spcBef>
                <a:spcPts val="500"/>
              </a:spcBef>
              <a:buFont typeface="Arial" panose="020B0604020202020204"/>
              <a:buChar char="•"/>
            </a:lvl6pPr>
            <a:lvl7pPr marL="2971800" indent="-228600">
              <a:lnSpc>
                <a:spcPct val="90000"/>
              </a:lnSpc>
              <a:spcBef>
                <a:spcPts val="500"/>
              </a:spcBef>
              <a:buFont typeface="Arial" panose="020B0604020202020204"/>
              <a:buChar char="•"/>
            </a:lvl7pPr>
            <a:lvl8pPr marL="3429000" indent="-228600">
              <a:lnSpc>
                <a:spcPct val="90000"/>
              </a:lnSpc>
              <a:spcBef>
                <a:spcPts val="500"/>
              </a:spcBef>
              <a:buFont typeface="Arial" panose="020B0604020202020204"/>
              <a:buChar char="•"/>
            </a:lvl8pPr>
            <a:lvl9pPr marL="3886200" indent="-228600">
              <a:lnSpc>
                <a:spcPct val="90000"/>
              </a:lnSpc>
              <a:spcBef>
                <a:spcPts val="500"/>
              </a:spcBef>
              <a:buFont typeface="Arial" panose="020B0604020202020204"/>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endParaRPr lang="en-US" altLang="zh-CN" dirty="0">
              <a:solidFill>
                <a:srgbClr val="C8CCD1">
                  <a:lumMod val="50000"/>
                </a:srgbClr>
              </a:solidFill>
            </a:endParaRPr>
          </a:p>
        </p:txBody>
      </p:sp>
      <p:cxnSp>
        <p:nvCxnSpPr>
          <p:cNvPr id="7" name="Straight Connector 5"/>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494CD95-8A6F-FE45-B0F2-4311AAB3122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0A0E00-ED8E-C948-8A14-02413F3870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5"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Box 11"/>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0" name="Text Box 26"/>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1" name="Text Box 26"/>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12" name="Text Box 26"/>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grpSp>
        <p:nvGrpSpPr>
          <p:cNvPr id="13" name="Group 7"/>
          <p:cNvGrpSpPr/>
          <p:nvPr userDrawn="1"/>
        </p:nvGrpSpPr>
        <p:grpSpPr bwMode="auto">
          <a:xfrm>
            <a:off x="776288" y="1546225"/>
            <a:ext cx="10847387" cy="0"/>
            <a:chOff x="928615" y="4581960"/>
            <a:chExt cx="10848145" cy="0"/>
          </a:xfrm>
        </p:grpSpPr>
        <p:cxnSp>
          <p:nvCxnSpPr>
            <p:cNvPr id="14" name="Straight Connector 8"/>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 name="Text Box 26"/>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17" name="Text Box 11"/>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endParaRPr lang="en-US" altLang="en-US" sz="1400" b="1">
              <a:cs typeface="Arial" panose="020B0604020202020204" pitchFamily="34" charset="0"/>
            </a:endParaRPr>
          </a:p>
        </p:txBody>
      </p:sp>
      <p:sp>
        <p:nvSpPr>
          <p:cNvPr id="18" name="Text Box 26"/>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endParaRPr lang="en-US" altLang="en-US" sz="1400" b="1">
              <a:cs typeface="Arial" panose="020B0604020202020204" pitchFamily="34" charset="0"/>
            </a:endParaRPr>
          </a:p>
        </p:txBody>
      </p:sp>
      <p:sp>
        <p:nvSpPr>
          <p:cNvPr id="19" name="Text Box 26"/>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endParaRPr lang="en-US" altLang="en-US" sz="1400" b="1">
              <a:cs typeface="Arial" panose="020B0604020202020204" pitchFamily="34" charset="0"/>
            </a:endParaRPr>
          </a:p>
        </p:txBody>
      </p:sp>
      <p:sp>
        <p:nvSpPr>
          <p:cNvPr id="20" name="Text Box 26"/>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endParaRPr lang="en-US" altLang="en-US" sz="1400" b="1">
              <a:cs typeface="Arial" panose="020B0604020202020204" pitchFamily="34" charset="0"/>
            </a:endParaRPr>
          </a:p>
        </p:txBody>
      </p:sp>
      <p:sp>
        <p:nvSpPr>
          <p:cNvPr id="21" name="Text Box 26"/>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endParaRPr lang="en-US" altLang="en-US" sz="1400" b="1">
              <a:cs typeface="Arial" panose="020B0604020202020204" pitchFamily="34" charset="0"/>
            </a:endParaRPr>
          </a:p>
        </p:txBody>
      </p:sp>
      <p:sp>
        <p:nvSpPr>
          <p:cNvPr id="22" name="TextBox 1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2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9F4F04A-FA96-B444-8C1B-D371E59FB5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2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7"/>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6" name="Freeform 28"/>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27" name="Text Box 26"/>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28" name="Oval 22"/>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9"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0"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31"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32"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33"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34"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35" name="TextBox 2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36" name="TextBox 3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37"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38"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6" name="Straight Connector 1"/>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3"/>
          <p:cNvGrpSpPr/>
          <p:nvPr userDrawn="1"/>
        </p:nvGrpSpPr>
        <p:grpSpPr bwMode="auto">
          <a:xfrm>
            <a:off x="776288" y="1546225"/>
            <a:ext cx="10847387" cy="0"/>
            <a:chOff x="928615" y="4581960"/>
            <a:chExt cx="10848145" cy="0"/>
          </a:xfrm>
        </p:grpSpPr>
        <p:cxnSp>
          <p:nvCxnSpPr>
            <p:cNvPr id="11" name="Straight Connector 4"/>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6"/>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38E6D6D-FAF1-854F-BFEC-1BDE4C633023}"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9"/>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17"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8"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9"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20"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21"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22"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23" name="TextBox 16"/>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24" name="TextBox 17"/>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25"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26"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7" name="Straight Connector 1"/>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2"/>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4"/>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3"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E1F521C-6C11-5C49-9D6C-D0680F53F0A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4"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6" name="Straight Connector 9"/>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0"/>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15"/>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0" name="Text Box 16"/>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	</a:t>
            </a:r>
            <a:endParaRPr lang="en-US" altLang="en-US" dirty="0">
              <a:latin typeface="+mn-lt"/>
            </a:endParaRPr>
          </a:p>
        </p:txBody>
      </p:sp>
      <p:sp>
        <p:nvSpPr>
          <p:cNvPr id="21" name="Text Box 15"/>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3" name="Text Box 15"/>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4" name="Text Box 16"/>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5" name="Text Box 15"/>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26" name="Text Box 15"/>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2018</a:t>
            </a:r>
            <a:endParaRPr lang="en-US" altLang="en-US" dirty="0">
              <a:latin typeface="+mn-lt"/>
            </a:endParaRPr>
          </a:p>
        </p:txBody>
      </p:sp>
      <p:sp>
        <p:nvSpPr>
          <p:cNvPr id="27" name="Text Box 16"/>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2014</a:t>
            </a:r>
            <a:endParaRPr lang="en-US" altLang="en-US" dirty="0">
              <a:latin typeface="+mn-lt"/>
            </a:endParaRPr>
          </a:p>
        </p:txBody>
      </p:sp>
      <p:sp>
        <p:nvSpPr>
          <p:cNvPr id="28" name="Text Box 15"/>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panose="020B0604020202020204" pitchFamily="34" charset="0"/>
                <a:ea typeface="MS PGothic" pitchFamily="34" charset="-128"/>
              </a:defRPr>
            </a:lvl1pPr>
            <a:lvl2pPr marL="742950" indent="-285750" eaLnBrk="0" hangingPunct="0">
              <a:defRPr sz="1600" b="1">
                <a:solidFill>
                  <a:schemeClr val="tx1"/>
                </a:solidFill>
                <a:latin typeface="Arial" panose="020B0604020202020204" pitchFamily="34" charset="0"/>
                <a:ea typeface="MS PGothic" pitchFamily="34" charset="-128"/>
              </a:defRPr>
            </a:lvl2pPr>
            <a:lvl3pPr marL="1143000" indent="-228600" eaLnBrk="0" hangingPunct="0">
              <a:defRPr sz="1600" b="1">
                <a:solidFill>
                  <a:schemeClr val="tx1"/>
                </a:solidFill>
                <a:latin typeface="Arial" panose="020B0604020202020204" pitchFamily="34" charset="0"/>
                <a:ea typeface="MS PGothic" pitchFamily="34" charset="-128"/>
              </a:defRPr>
            </a:lvl3pPr>
            <a:lvl4pPr marL="1600200" indent="-228600" eaLnBrk="0" hangingPunct="0">
              <a:defRPr sz="1600" b="1">
                <a:solidFill>
                  <a:schemeClr val="tx1"/>
                </a:solidFill>
                <a:latin typeface="Arial" panose="020B0604020202020204" pitchFamily="34" charset="0"/>
                <a:ea typeface="MS PGothic" pitchFamily="34" charset="-128"/>
              </a:defRPr>
            </a:lvl4pPr>
            <a:lvl5pPr marL="2057400" indent="-228600" eaLnBrk="0" hangingPunct="0">
              <a:defRPr sz="1600" b="1">
                <a:solidFill>
                  <a:schemeClr val="tx1"/>
                </a:solidFill>
                <a:latin typeface="Arial" panose="020B0604020202020204"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MS PGothic" pitchFamily="34" charset="-128"/>
              </a:defRPr>
            </a:lvl9pPr>
          </a:lstStyle>
          <a:p>
            <a:pPr algn="ctr" fontAlgn="auto">
              <a:lnSpc>
                <a:spcPct val="90000"/>
              </a:lnSpc>
              <a:spcBef>
                <a:spcPts val="0"/>
              </a:spcBef>
              <a:spcAft>
                <a:spcPts val="0"/>
              </a:spcAft>
              <a:defRPr/>
            </a:pPr>
            <a:r>
              <a:rPr lang="en-US" altLang="en-US" dirty="0">
                <a:latin typeface="+mn-lt"/>
              </a:rPr>
              <a:t>2022</a:t>
            </a:r>
            <a:endParaRPr lang="en-US" altLang="en-US" dirty="0">
              <a:latin typeface="+mn-lt"/>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5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61" name="TextBox 5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6A9E023-A12F-4F45-BBEC-101AD30913A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3" name="Picture 5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1"/>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sp>
        <p:nvSpPr>
          <p:cNvPr id="51" name="TextBox 4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2"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E948C76-1414-7949-8DCA-C6A98A28A1F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3" name="Picture 4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45A34B6-EC08-2F4F-B719-0661B430ABB4}"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10" name="Text Box 37"/>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1" name="Text Box 38"/>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2" name="Text Box 39"/>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13" name="Text Box 41"/>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14" name="Text Box 42"/>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15" name="Text Box 39"/>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16" name="Text Box 39"/>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17" name="Text Box 37"/>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18" name="Text Box 38"/>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19" name="Text Box 39"/>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0" name="Text Box 41"/>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1" name="Text Box 42"/>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3" name="Text Box 39"/>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4" name="Text Box 37"/>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5" name="Text Box 38"/>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7" name="Text Box 41"/>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8" name="Text Box 42"/>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0" name="Text Box 39"/>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1" name="Text Box 37"/>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2" name="Text Box 38"/>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4" name="Text Box 41"/>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5" name="Text Box 42"/>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7" name="Text Box 39"/>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38" name="Straight Connector 29"/>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0"/>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1"/>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32"/>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7"/>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3" name="Freeform 28"/>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44" name="Text Box 26"/>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45" name="Oval 36"/>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6" name="Straight Connector 37"/>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38"/>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39"/>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9FB6E05-57BE-A448-8344-7587D15CB03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2" name="Picture 4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289874E-58F5-0340-BB6B-A93FFF4ED3F5}"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1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1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1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1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6" name="TextBox 7"/>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17" name="TextBox 8"/>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1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20" name="Text Box 37"/>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1" name="Text Box 38"/>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2" name="Text Box 39"/>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23" name="Text Box 41"/>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24" name="Text Box 42"/>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25" name="Text Box 39"/>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26" name="Text Box 39"/>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27" name="Text Box 37"/>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28" name="Text Box 38"/>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29" name="Text Box 39"/>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0" name="Text Box 41"/>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1" name="Text Box 42"/>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2" name="Text Box 39"/>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33" name="Text Box 39"/>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34" name="Text Box 37"/>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35" name="Text Box 38"/>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36" name="Text Box 39"/>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37" name="Text Box 41"/>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38" name="Text Box 42"/>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39" name="Text Box 39"/>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0" name="Text Box 39"/>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sp>
        <p:nvSpPr>
          <p:cNvPr id="41" name="Text Box 37"/>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2016</a:t>
            </a:r>
            <a:endParaRPr lang="en-US" altLang="en-US" sz="1400" b="1" dirty="0">
              <a:latin typeface="+mj-lt"/>
              <a:ea typeface="MS PGothic" pitchFamily="34" charset="-128"/>
            </a:endParaRPr>
          </a:p>
        </p:txBody>
      </p:sp>
      <p:sp>
        <p:nvSpPr>
          <p:cNvPr id="42" name="Text Box 38"/>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2018</a:t>
            </a:r>
            <a:endParaRPr lang="en-US" altLang="en-US" sz="1400" b="1" dirty="0">
              <a:latin typeface="+mj-lt"/>
              <a:ea typeface="MS PGothic" pitchFamily="34" charset="-128"/>
            </a:endParaRPr>
          </a:p>
        </p:txBody>
      </p:sp>
      <p:sp>
        <p:nvSpPr>
          <p:cNvPr id="43" name="Text Box 39"/>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2020</a:t>
            </a:r>
            <a:endParaRPr lang="en-US" altLang="en-US" sz="1400" b="1" dirty="0">
              <a:latin typeface="+mj-lt"/>
              <a:ea typeface="MS PGothic" pitchFamily="34" charset="-128"/>
            </a:endParaRPr>
          </a:p>
        </p:txBody>
      </p:sp>
      <p:sp>
        <p:nvSpPr>
          <p:cNvPr id="44" name="Text Box 41"/>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2017</a:t>
            </a:r>
            <a:endParaRPr lang="en-US" altLang="en-US" sz="1400" b="1" dirty="0">
              <a:latin typeface="+mj-lt"/>
              <a:ea typeface="MS PGothic" pitchFamily="34" charset="-128"/>
            </a:endParaRPr>
          </a:p>
        </p:txBody>
      </p:sp>
      <p:sp>
        <p:nvSpPr>
          <p:cNvPr id="45" name="Text Box 42"/>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2022</a:t>
            </a:r>
            <a:endParaRPr lang="en-US" altLang="en-US" sz="1400" b="1" dirty="0">
              <a:latin typeface="+mj-lt"/>
              <a:ea typeface="MS PGothic" pitchFamily="34" charset="-128"/>
            </a:endParaRPr>
          </a:p>
        </p:txBody>
      </p:sp>
      <p:sp>
        <p:nvSpPr>
          <p:cNvPr id="46" name="Text Box 39"/>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2019</a:t>
            </a:r>
            <a:endParaRPr lang="en-US" altLang="en-US" sz="1400" b="1" dirty="0">
              <a:latin typeface="+mj-lt"/>
              <a:ea typeface="MS PGothic" pitchFamily="34" charset="-128"/>
            </a:endParaRPr>
          </a:p>
        </p:txBody>
      </p:sp>
      <p:sp>
        <p:nvSpPr>
          <p:cNvPr id="47" name="Text Box 39"/>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400" b="1" dirty="0">
                <a:latin typeface="+mj-lt"/>
                <a:ea typeface="MS PGothic" pitchFamily="34" charset="-128"/>
              </a:rPr>
              <a:t>2021</a:t>
            </a:r>
            <a:endParaRPr lang="en-US" altLang="en-US" sz="1400" b="1" dirty="0">
              <a:latin typeface="+mj-lt"/>
              <a:ea typeface="MS PGothic" pitchFamily="34" charset="-128"/>
            </a:endParaRPr>
          </a:p>
        </p:txBody>
      </p:sp>
      <p:cxnSp>
        <p:nvCxnSpPr>
          <p:cNvPr id="48" name="Straight Connector 39"/>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0"/>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1"/>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2"/>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2" name="Rectangle 27"/>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3" name="Freeform 28"/>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rot="10800000" vert="eaVert"/>
          <a:lstStyle/>
          <a:p>
            <a:endParaRPr lang="zh-CN" altLang="en-US"/>
          </a:p>
        </p:txBody>
      </p:sp>
      <p:sp>
        <p:nvSpPr>
          <p:cNvPr id="54" name="Text Box 26"/>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anose="020B0604020202020204" pitchFamily="34" charset="0"/>
                <a:cs typeface="Arial" panose="020B0604020202020204" pitchFamily="34" charset="0"/>
              </a:defRPr>
            </a:lvl1pPr>
            <a:lvl2pPr marL="742950" indent="-285750" eaLnBrk="0" hangingPunct="0">
              <a:defRPr sz="800" b="1">
                <a:solidFill>
                  <a:schemeClr val="bg1"/>
                </a:solidFill>
                <a:latin typeface="Arial" panose="020B0604020202020204" pitchFamily="34" charset="0"/>
                <a:cs typeface="Arial" panose="020B0604020202020204" pitchFamily="34" charset="0"/>
              </a:defRPr>
            </a:lvl2pPr>
            <a:lvl3pPr marL="1143000" indent="-228600" eaLnBrk="0" hangingPunct="0">
              <a:defRPr sz="800" b="1">
                <a:solidFill>
                  <a:schemeClr val="bg1"/>
                </a:solidFill>
                <a:latin typeface="Arial" panose="020B0604020202020204" pitchFamily="34" charset="0"/>
                <a:cs typeface="Arial" panose="020B0604020202020204" pitchFamily="34" charset="0"/>
              </a:defRPr>
            </a:lvl3pPr>
            <a:lvl4pPr marL="1600200" indent="-228600" eaLnBrk="0" hangingPunct="0">
              <a:defRPr sz="800" b="1">
                <a:solidFill>
                  <a:schemeClr val="bg1"/>
                </a:solidFill>
                <a:latin typeface="Arial" panose="020B0604020202020204" pitchFamily="34" charset="0"/>
                <a:cs typeface="Arial" panose="020B0604020202020204" pitchFamily="34" charset="0"/>
              </a:defRPr>
            </a:lvl4pPr>
            <a:lvl5pPr marL="2057400" indent="-228600" eaLnBrk="0" hangingPunct="0">
              <a:defRPr sz="8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b="1">
                <a:solidFill>
                  <a:schemeClr val="bg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Forecast</a:t>
            </a:r>
            <a:endParaRPr lang="en-US" sz="1050" kern="0" dirty="0">
              <a:solidFill>
                <a:schemeClr val="tx1"/>
              </a:solidFill>
              <a:latin typeface="+mj-lt"/>
            </a:endParaRPr>
          </a:p>
          <a:p>
            <a:pPr eaLnBrk="1" fontAlgn="auto" hangingPunct="1">
              <a:spcBef>
                <a:spcPts val="0"/>
              </a:spcBef>
              <a:spcAft>
                <a:spcPts val="0"/>
              </a:spcAft>
              <a:defRPr/>
            </a:pPr>
            <a:r>
              <a:rPr lang="en-US" sz="1050" kern="0" dirty="0">
                <a:solidFill>
                  <a:schemeClr val="tx1"/>
                </a:solidFill>
                <a:latin typeface="+mj-lt"/>
              </a:rPr>
              <a:t>Actual</a:t>
            </a:r>
            <a:endParaRPr lang="en-US" sz="1050" kern="0" dirty="0">
              <a:solidFill>
                <a:schemeClr val="tx1"/>
              </a:solidFill>
              <a:latin typeface="+mj-lt"/>
            </a:endParaRPr>
          </a:p>
        </p:txBody>
      </p:sp>
      <p:sp>
        <p:nvSpPr>
          <p:cNvPr id="55" name="Oval 46"/>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6" name="Straight Connector 47"/>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48"/>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9"/>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0"/>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1"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761C83A-4F76-A044-9C5B-BC54BA446357}"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2" name="Picture 5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D7865C-0913-984C-86B5-C7AFAA4299A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10" name="Straight Connector 1"/>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2C5974-4C31-0E43-9B8C-589D9B6779BF}"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38"/>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39"/>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0"/>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1"/>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42"/>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42"/>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38"/>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9"/>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0"/>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1"/>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2"/>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2"/>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41" name="Straight Connector 29"/>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2" name="Straight Connector 30"/>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1"/>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4" name="Straight Connector 32"/>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33"/>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34"/>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 Box 38"/>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9"/>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0"/>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1"/>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38"/>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9"/>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0"/>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41"/>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2"/>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2"/>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9"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0"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1"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2"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3"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4" name="TextBox 59"/>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5" name="TextBox 60"/>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6"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7"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47893F9-DC8F-8543-B3EC-7A4074C6CAF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9" name="Straight Connector 1"/>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Straight Connector 2"/>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2" name="Straight Connector 4"/>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4"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A4BA0F1-B7FA-8D4B-8B76-5CF39F98608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8"/>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 Box 38"/>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39"/>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0"/>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1"/>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2"/>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2"/>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38"/>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39"/>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8" name="Text Box 40"/>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9" name="Text Box 41"/>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0" name="Text Box 42"/>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42"/>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38" name="Straight Connector 28"/>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9" name="Straight Connector 29"/>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0"/>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1" name="Straight Connector 31"/>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32"/>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33"/>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Text Box 38"/>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9"/>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0"/>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1"/>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2"/>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38"/>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39"/>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0"/>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1"/>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2"/>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8"/>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39"/>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0"/>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1"/>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2016</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2019</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42"/>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2020</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6"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67"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68"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69"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0"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1" name="TextBox 58"/>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2" name="TextBox 59"/>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73"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74"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67555D3-94EE-3446-8D00-65C78BB61FF6}"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10" name="Straight Connector 1"/>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1" name="Straight Connector 2"/>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4"/>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8A9C212-6840-2141-AE8F-B902CAE40E59}"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itchFamily="2" charset="-122"/>
            </a:endParaRPr>
          </a:p>
        </p:txBody>
      </p:sp>
      <p:cxnSp>
        <p:nvCxnSpPr>
          <p:cNvPr id="19" name="Straight Connector 9"/>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 Box 38"/>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39"/>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4" name="Text Box 40"/>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5" name="Text Box 41"/>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6" name="Text Box 42"/>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7" name="Text Box 42"/>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8" name="Straight Connector 17"/>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9" name="Straight Connector 18"/>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9"/>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1" name="Straight Connector 20"/>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21"/>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2"/>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 Box 42"/>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38"/>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38"/>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39"/>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40"/>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41"/>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42"/>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2"/>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2"/>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38"/>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38"/>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39"/>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40"/>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41"/>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42"/>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2"/>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2"/>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38"/>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38"/>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39"/>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40"/>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41"/>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2"/>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2"/>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38"/>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Text Box 38"/>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3" name="Text Box 39"/>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4" name="Text Box 40"/>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5" name="Text Box 41"/>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6" name="Text Box 42"/>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7" name="Text Box 42"/>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8" name="Text Box 42"/>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9" name="Text Box 38"/>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80"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81"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82"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83"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84"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85"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86" name="TextBox 71"/>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87" name="TextBox 72"/>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8"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9"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145" indent="0" algn="ctr">
              <a:buNone/>
              <a:defRPr>
                <a:solidFill>
                  <a:schemeClr val="tx1">
                    <a:tint val="75000"/>
                  </a:schemeClr>
                </a:solidFill>
              </a:defRPr>
            </a:lvl5pPr>
            <a:lvl6pPr marL="2720340" indent="0" algn="ctr">
              <a:buNone/>
              <a:defRPr>
                <a:solidFill>
                  <a:schemeClr val="tx1">
                    <a:tint val="75000"/>
                  </a:schemeClr>
                </a:solidFill>
              </a:defRPr>
            </a:lvl6pPr>
            <a:lvl7pPr marL="3264535" indent="0" algn="ctr">
              <a:buNone/>
              <a:defRPr>
                <a:solidFill>
                  <a:schemeClr val="tx1">
                    <a:tint val="75000"/>
                  </a:schemeClr>
                </a:solidFill>
              </a:defRPr>
            </a:lvl7pPr>
            <a:lvl8pPr marL="3808730" indent="0" algn="ctr">
              <a:buNone/>
              <a:defRPr>
                <a:solidFill>
                  <a:schemeClr val="tx1">
                    <a:tint val="75000"/>
                  </a:schemeClr>
                </a:solidFill>
              </a:defRPr>
            </a:lvl8pPr>
            <a:lvl9pPr marL="4352925"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65F2DF2-368A-DA47-BF00-BC43BB5593A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9"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0"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240D032-ED9C-8841-8CB2-D4574D9D5E4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4"/>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5"/>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7"/>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8"/>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Box 38"/>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19" name="Text Box 39"/>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0" name="Text Box 40"/>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1" name="Text Box 41"/>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2" name="Text Box 42"/>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23" name="Text Box 42"/>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cxnSp>
        <p:nvCxnSpPr>
          <p:cNvPr id="24" name="Straight Connector 16"/>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17"/>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18"/>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19"/>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0"/>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1"/>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 Box 42"/>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1" name="Text Box 38"/>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2" name="Text Box 38"/>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3" name="Text Box 39"/>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4" name="Text Box 40"/>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5" name="Text Box 41"/>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6" name="Text Box 42"/>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7" name="Text Box 42"/>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8" name="Text Box 42"/>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39" name="Text Box 38"/>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0" name="Text Box 38"/>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1" name="Text Box 39"/>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2" name="Text Box 40"/>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3" name="Text Box 41"/>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4" name="Text Box 42"/>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5" name="Text Box 42"/>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6" name="Text Box 42"/>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7" name="Text Box 38"/>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8" name="Text Box 38"/>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49" name="Text Box 39"/>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0" name="Text Box 40"/>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1" name="Text Box 41"/>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2" name="Text Box 42"/>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3" name="Text Box 42"/>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4" name="Text Box 42"/>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5" name="Text Box 38"/>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6" name="Text Box 38"/>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7" name="Text Box 39"/>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8" name="Text Box 40"/>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59" name="Text Box 41"/>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0" name="Text Box 42"/>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1" name="Text Box 42"/>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2" name="Text Box 42"/>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3" name="Text Box 38"/>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4" name="Text Box 38"/>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Jan</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5" name="Text Box 39"/>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Feb</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6" name="Text Box 40"/>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Mar</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7" name="Text Box 41"/>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2017</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8" name="Text Box 42"/>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69" name="Text Box 42"/>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4Q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0" name="Text Box 42"/>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3Q</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1" name="Text Box 38"/>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anose="020F0502020204030204" pitchFamily="34" charset="0"/>
                <a:cs typeface="Arial" panose="020B0604020202020204" pitchFamily="34" charset="0"/>
              </a:defRPr>
            </a:lvl1pPr>
            <a:lvl2pPr marL="742950" indent="-285750" eaLnBrk="0" hangingPunct="0">
              <a:defRPr sz="2200">
                <a:solidFill>
                  <a:schemeClr val="tx1"/>
                </a:solidFill>
                <a:latin typeface="Calibri" panose="020F0502020204030204" pitchFamily="34" charset="0"/>
                <a:cs typeface="Arial" panose="020B0604020202020204" pitchFamily="34" charset="0"/>
              </a:defRPr>
            </a:lvl2pPr>
            <a:lvl3pPr marL="1143000" indent="-228600" eaLnBrk="0" hangingPunct="0">
              <a:defRPr sz="2200">
                <a:solidFill>
                  <a:schemeClr val="tx1"/>
                </a:solidFill>
                <a:latin typeface="Calibri" panose="020F0502020204030204" pitchFamily="34" charset="0"/>
                <a:cs typeface="Arial" panose="020B0604020202020204" pitchFamily="34" charset="0"/>
              </a:defRPr>
            </a:lvl3pPr>
            <a:lvl4pPr marL="1600200" indent="-228600" eaLnBrk="0" hangingPunct="0">
              <a:defRPr sz="2200">
                <a:solidFill>
                  <a:schemeClr val="tx1"/>
                </a:solidFill>
                <a:latin typeface="Calibri" panose="020F0502020204030204" pitchFamily="34" charset="0"/>
                <a:cs typeface="Arial" panose="020B0604020202020204" pitchFamily="34" charset="0"/>
              </a:defRPr>
            </a:lvl4pPr>
            <a:lvl5pPr marL="2057400" indent="-228600" eaLnBrk="0" hangingPunct="0">
              <a:defRPr sz="2200">
                <a:solidFill>
                  <a:schemeClr val="tx1"/>
                </a:solidFill>
                <a:latin typeface="Calibri" panose="020F0502020204030204" pitchFamily="34" charset="0"/>
                <a:cs typeface="Arial" panose="020B0604020202020204" pitchFamily="34" charset="0"/>
              </a:defRPr>
            </a:lvl5pPr>
            <a:lvl6pPr marL="25146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6pPr>
            <a:lvl7pPr marL="29718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7pPr>
            <a:lvl8pPr marL="34290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8pPr>
            <a:lvl9pPr marL="3886200" indent="-228600" defTabSz="1087120" eaLnBrk="0" fontAlgn="base" hangingPunct="0">
              <a:spcBef>
                <a:spcPct val="0"/>
              </a:spcBef>
              <a:spcAft>
                <a:spcPct val="0"/>
              </a:spcAft>
              <a:defRPr sz="2200">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FY</a:t>
            </a:r>
            <a:endParaRPr lang="en-US" altLang="en-US" sz="1300" b="1" dirty="0">
              <a:latin typeface="Arial" panose="020B0604020202020204" pitchFamily="34" charset="0"/>
              <a:ea typeface="MS PGothic" pitchFamily="34" charset="-128"/>
              <a:cs typeface="Arial" panose="020B0604020202020204" pitchFamily="34" charset="0"/>
            </a:endParaRPr>
          </a:p>
          <a:p>
            <a:pPr algn="ctr" eaLnBrk="1" fontAlgn="auto" hangingPunct="1">
              <a:spcBef>
                <a:spcPts val="0"/>
              </a:spcBef>
              <a:spcAft>
                <a:spcPts val="0"/>
              </a:spcAft>
              <a:defRPr/>
            </a:pPr>
            <a:r>
              <a:rPr lang="en-US" altLang="en-US" sz="1300" b="1" dirty="0">
                <a:latin typeface="Arial" panose="020B0604020202020204" pitchFamily="34" charset="0"/>
                <a:ea typeface="MS PGothic" pitchFamily="34" charset="-128"/>
                <a:cs typeface="Arial" panose="020B0604020202020204" pitchFamily="34" charset="0"/>
              </a:rPr>
              <a:t>2018</a:t>
            </a:r>
            <a:endParaRPr lang="en-US" altLang="en-US" sz="1300" b="1" dirty="0">
              <a:latin typeface="Arial" panose="020B0604020202020204" pitchFamily="34" charset="0"/>
              <a:ea typeface="MS PGothic" pitchFamily="34" charset="-128"/>
              <a:cs typeface="Arial" panose="020B0604020202020204" pitchFamily="34" charset="0"/>
            </a:endParaRPr>
          </a:p>
        </p:txBody>
      </p:sp>
      <p:sp>
        <p:nvSpPr>
          <p:cNvPr id="72" name="Rectangle 364"/>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3" name="Text Box 363"/>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Change From / To</a:t>
            </a:r>
            <a:endParaRPr lang="en-US" sz="1200" b="1" dirty="0">
              <a:solidFill>
                <a:srgbClr val="00264E"/>
              </a:solidFill>
              <a:latin typeface="Arial" panose="020B0604020202020204" pitchFamily="34" charset="0"/>
            </a:endParaRPr>
          </a:p>
        </p:txBody>
      </p:sp>
      <p:sp>
        <p:nvSpPr>
          <p:cNvPr id="74" name="Text Box 365"/>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Satisfactory</a:t>
            </a:r>
            <a:endParaRPr lang="en-US" sz="1200" b="1" dirty="0">
              <a:solidFill>
                <a:srgbClr val="00264E"/>
              </a:solidFill>
              <a:latin typeface="Arial" panose="020B0604020202020204" pitchFamily="34" charset="0"/>
            </a:endParaRPr>
          </a:p>
        </p:txBody>
      </p:sp>
      <p:sp>
        <p:nvSpPr>
          <p:cNvPr id="75" name="Text Box 366"/>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Marginal-Plan to Recover</a:t>
            </a:r>
            <a:endParaRPr lang="en-US" sz="1200" b="1" dirty="0">
              <a:solidFill>
                <a:srgbClr val="00264E"/>
              </a:solidFill>
              <a:latin typeface="Arial" panose="020B0604020202020204" pitchFamily="34" charset="0"/>
            </a:endParaRPr>
          </a:p>
        </p:txBody>
      </p:sp>
      <p:sp>
        <p:nvSpPr>
          <p:cNvPr id="76" name="Text Box 367"/>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Unsatisfactory</a:t>
            </a:r>
            <a:endParaRPr lang="en-US" sz="1200" b="1" dirty="0">
              <a:solidFill>
                <a:srgbClr val="00264E"/>
              </a:solidFill>
              <a:latin typeface="Arial" panose="020B0604020202020204" pitchFamily="34" charset="0"/>
            </a:endParaRPr>
          </a:p>
        </p:txBody>
      </p:sp>
      <p:sp>
        <p:nvSpPr>
          <p:cNvPr id="77" name="Rectangle 364"/>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78" name="TextBox 70"/>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endParaRPr lang="en-US" altLang="en-US" sz="900" b="1">
              <a:solidFill>
                <a:srgbClr val="00264E"/>
              </a:solidFill>
              <a:cs typeface="Arial" panose="020B0604020202020204" pitchFamily="34" charset="0"/>
            </a:endParaRPr>
          </a:p>
        </p:txBody>
      </p:sp>
      <p:sp>
        <p:nvSpPr>
          <p:cNvPr id="79" name="TextBox 71"/>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endParaRPr lang="en-US" altLang="en-US" sz="900" b="1">
              <a:solidFill>
                <a:srgbClr val="00264E"/>
              </a:solidFill>
              <a:cs typeface="Arial" panose="020B0604020202020204" pitchFamily="34" charset="0"/>
            </a:endParaRPr>
          </a:p>
        </p:txBody>
      </p:sp>
      <p:sp>
        <p:nvSpPr>
          <p:cNvPr id="80" name="Rectangle 364"/>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81" name="Rectangle 364"/>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3" name="Title 3"/>
          <p:cNvSpPr txBox="1"/>
          <p:nvPr userDrawn="1"/>
        </p:nvSpPr>
        <p:spPr>
          <a:xfrm>
            <a:off x="8256588" y="2003425"/>
            <a:ext cx="3414712" cy="579438"/>
          </a:xfrm>
          <a:prstGeom prst="rect">
            <a:avLst/>
          </a:prstGeom>
        </p:spPr>
        <p:txBody>
          <a:bodyPr/>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itchFamily="2" charset="-122"/>
              </a:rPr>
              <a:t>			</a:t>
            </a:r>
            <a:endParaRPr lang="en-US" altLang="zh-CN" sz="3200">
              <a:solidFill>
                <a:srgbClr val="000000"/>
              </a:solidFill>
              <a:ea typeface="宋体" pitchFamily="2" charset="-122"/>
            </a:endParaRPr>
          </a:p>
        </p:txBody>
      </p:sp>
      <p:sp>
        <p:nvSpPr>
          <p:cNvPr id="4" name="Rectangle 2"/>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5" name="Title 1"/>
          <p:cNvSpPr txBox="1"/>
          <p:nvPr userDrawn="1"/>
        </p:nvSpPr>
        <p:spPr>
          <a:xfrm>
            <a:off x="6546850" y="212725"/>
            <a:ext cx="5143500" cy="576263"/>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endParaRPr lang="en-US" sz="2200" b="1" dirty="0"/>
          </a:p>
        </p:txBody>
      </p:sp>
      <p:sp>
        <p:nvSpPr>
          <p:cNvPr id="6" name="TextBox 4"/>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BE0109D-FBC8-F64F-A285-F15EFB7880AC}"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3"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4" name="TextBox 2"/>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BC0086F-DDC2-F34C-A5ED-FF0657E5A37C}"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4" name="Title 3"/>
          <p:cNvSpPr txBox="1"/>
          <p:nvPr userDrawn="1"/>
        </p:nvSpPr>
        <p:spPr>
          <a:xfrm>
            <a:off x="8256588" y="2003425"/>
            <a:ext cx="3414712" cy="579438"/>
          </a:xfrm>
          <a:prstGeom prst="rect">
            <a:avLst/>
          </a:prstGeom>
        </p:spPr>
        <p:txBody>
          <a:bodyPr lIns="91345" tIns="45673" rIns="91345" bIns="45673"/>
          <a:lstStyle>
            <a:lvl1pPr defTabSz="1087120">
              <a:defRPr>
                <a:solidFill>
                  <a:schemeClr val="tx1"/>
                </a:solidFill>
                <a:latin typeface="Arial" panose="020B0604020202020204" pitchFamily="34" charset="0"/>
              </a:defRPr>
            </a:lvl1pPr>
            <a:lvl2pPr marL="742950" indent="-285750" defTabSz="1087120">
              <a:defRPr>
                <a:solidFill>
                  <a:schemeClr val="tx1"/>
                </a:solidFill>
                <a:latin typeface="Arial" panose="020B0604020202020204" pitchFamily="34" charset="0"/>
              </a:defRPr>
            </a:lvl2pPr>
            <a:lvl3pPr marL="1143000" indent="-228600" defTabSz="1087120">
              <a:defRPr>
                <a:solidFill>
                  <a:schemeClr val="tx1"/>
                </a:solidFill>
                <a:latin typeface="Arial" panose="020B0604020202020204" pitchFamily="34" charset="0"/>
              </a:defRPr>
            </a:lvl3pPr>
            <a:lvl4pPr marL="1600200" indent="-228600" defTabSz="1087120">
              <a:defRPr>
                <a:solidFill>
                  <a:schemeClr val="tx1"/>
                </a:solidFill>
                <a:latin typeface="Arial" panose="020B0604020202020204" pitchFamily="34" charset="0"/>
              </a:defRPr>
            </a:lvl4pPr>
            <a:lvl5pPr marL="2057400" indent="-228600" defTabSz="1087120">
              <a:defRPr>
                <a:solidFill>
                  <a:schemeClr val="tx1"/>
                </a:solidFill>
                <a:latin typeface="Arial" panose="020B0604020202020204" pitchFamily="34" charset="0"/>
              </a:defRPr>
            </a:lvl5pPr>
            <a:lvl6pPr marL="2514600" indent="-228600" defTabSz="1087120" eaLnBrk="0" fontAlgn="base" hangingPunct="0">
              <a:spcBef>
                <a:spcPct val="0"/>
              </a:spcBef>
              <a:spcAft>
                <a:spcPct val="0"/>
              </a:spcAft>
              <a:defRPr>
                <a:solidFill>
                  <a:schemeClr val="tx1"/>
                </a:solidFill>
                <a:latin typeface="Arial" panose="020B0604020202020204" pitchFamily="34" charset="0"/>
              </a:defRPr>
            </a:lvl6pPr>
            <a:lvl7pPr marL="2971800" indent="-228600" defTabSz="1087120" eaLnBrk="0" fontAlgn="base" hangingPunct="0">
              <a:spcBef>
                <a:spcPct val="0"/>
              </a:spcBef>
              <a:spcAft>
                <a:spcPct val="0"/>
              </a:spcAft>
              <a:defRPr>
                <a:solidFill>
                  <a:schemeClr val="tx1"/>
                </a:solidFill>
                <a:latin typeface="Arial" panose="020B0604020202020204" pitchFamily="34" charset="0"/>
              </a:defRPr>
            </a:lvl7pPr>
            <a:lvl8pPr marL="3429000" indent="-228600" defTabSz="1087120" eaLnBrk="0" fontAlgn="base" hangingPunct="0">
              <a:spcBef>
                <a:spcPct val="0"/>
              </a:spcBef>
              <a:spcAft>
                <a:spcPct val="0"/>
              </a:spcAft>
              <a:defRPr>
                <a:solidFill>
                  <a:schemeClr val="tx1"/>
                </a:solidFill>
                <a:latin typeface="Arial" panose="020B0604020202020204" pitchFamily="34" charset="0"/>
              </a:defRPr>
            </a:lvl8pPr>
            <a:lvl9pPr marL="3886200" indent="-228600" defTabSz="108712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itchFamily="2" charset="-122"/>
              </a:rPr>
              <a:t>			</a:t>
            </a:r>
            <a:endParaRPr lang="en-US" altLang="zh-CN" sz="3100" b="1" i="1">
              <a:ea typeface="宋体" pitchFamily="2" charset="-122"/>
            </a:endParaRPr>
          </a:p>
        </p:txBody>
      </p:sp>
      <p:sp>
        <p:nvSpPr>
          <p:cNvPr id="5" name="Rectangle 2"/>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495">
              <a:defRPr>
                <a:solidFill>
                  <a:schemeClr val="tx1"/>
                </a:solidFill>
                <a:latin typeface="Arial" panose="020B0604020202020204" pitchFamily="34" charset="0"/>
              </a:defRPr>
            </a:lvl1pPr>
            <a:lvl2pPr marL="742950" indent="-285750" defTabSz="912495">
              <a:defRPr>
                <a:solidFill>
                  <a:schemeClr val="tx1"/>
                </a:solidFill>
                <a:latin typeface="Arial" panose="020B0604020202020204" pitchFamily="34" charset="0"/>
              </a:defRPr>
            </a:lvl2pPr>
            <a:lvl3pPr marL="1143000" indent="-228600" defTabSz="912495">
              <a:defRPr>
                <a:solidFill>
                  <a:schemeClr val="tx1"/>
                </a:solidFill>
                <a:latin typeface="Arial" panose="020B0604020202020204" pitchFamily="34" charset="0"/>
              </a:defRPr>
            </a:lvl3pPr>
            <a:lvl4pPr marL="1600200" indent="-228600" defTabSz="912495">
              <a:defRPr>
                <a:solidFill>
                  <a:schemeClr val="tx1"/>
                </a:solidFill>
                <a:latin typeface="Arial" panose="020B0604020202020204" pitchFamily="34" charset="0"/>
              </a:defRPr>
            </a:lvl4pPr>
            <a:lvl5pPr marL="2057400" indent="-228600" defTabSz="912495">
              <a:defRPr>
                <a:solidFill>
                  <a:schemeClr val="tx1"/>
                </a:solidFill>
                <a:latin typeface="Arial" panose="020B0604020202020204" pitchFamily="34" charset="0"/>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itchFamily="2" charset="-122"/>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B41F9D5-AD24-ED44-AA94-BDE997D30507}"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10" name="TextBox 5"/>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11" name="Title 1"/>
          <p:cNvSpPr txBox="1"/>
          <p:nvPr userDrawn="1"/>
        </p:nvSpPr>
        <p:spPr>
          <a:xfrm>
            <a:off x="8574088" y="263525"/>
            <a:ext cx="3097212" cy="511175"/>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12"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3"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14"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5"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6"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7"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8"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itchFamily="2" charset="-122"/>
            </a:endParaRPr>
          </a:p>
          <a:p>
            <a:pPr algn="r" eaLnBrk="1" hangingPunct="1">
              <a:defRPr/>
            </a:pPr>
            <a:r>
              <a:rPr lang="en-US" altLang="zh-CN" sz="600">
                <a:ea typeface="宋体" pitchFamily="2" charset="-122"/>
              </a:rPr>
              <a:t>  GIS1 23.01,12 / GIS2 Confidential Template v2  (June 6  2018)</a:t>
            </a:r>
            <a:endParaRPr lang="en-US" altLang="zh-CN" sz="600" b="1">
              <a:ea typeface="宋体"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200" b="1">
                <a:solidFill>
                  <a:schemeClr val="bg1"/>
                </a:solidFill>
                <a:latin typeface="Ford Antenna Cond Light" pitchFamily="50" charset="0"/>
                <a:cs typeface="Arial" panose="020B0604020202020204" pitchFamily="34" charset="0"/>
              </a:defRPr>
            </a:lvl1pPr>
            <a:lvl2pPr marL="543560" indent="0" algn="ctr">
              <a:buNone/>
              <a:defRPr>
                <a:solidFill>
                  <a:schemeClr val="tx1">
                    <a:tint val="75000"/>
                  </a:schemeClr>
                </a:solidFill>
              </a:defRPr>
            </a:lvl2pPr>
            <a:lvl3pPr marL="1087120" indent="0" algn="ctr">
              <a:buNone/>
              <a:defRPr>
                <a:solidFill>
                  <a:schemeClr val="tx1">
                    <a:tint val="75000"/>
                  </a:schemeClr>
                </a:solidFill>
              </a:defRPr>
            </a:lvl3pPr>
            <a:lvl4pPr marL="1630680" indent="0" algn="ctr">
              <a:buNone/>
              <a:defRPr>
                <a:solidFill>
                  <a:schemeClr val="tx1">
                    <a:tint val="75000"/>
                  </a:schemeClr>
                </a:solidFill>
              </a:defRPr>
            </a:lvl4pPr>
            <a:lvl5pPr marL="2174240" indent="0" algn="ctr">
              <a:buNone/>
              <a:defRPr>
                <a:solidFill>
                  <a:schemeClr val="tx1">
                    <a:tint val="75000"/>
                  </a:schemeClr>
                </a:solidFill>
              </a:defRPr>
            </a:lvl5pPr>
            <a:lvl6pPr marL="2717800" indent="0" algn="ctr">
              <a:buNone/>
              <a:defRPr>
                <a:solidFill>
                  <a:schemeClr val="tx1">
                    <a:tint val="75000"/>
                  </a:schemeClr>
                </a:solidFill>
              </a:defRPr>
            </a:lvl6pPr>
            <a:lvl7pPr marL="3261360" indent="0" algn="ctr">
              <a:buNone/>
              <a:defRPr>
                <a:solidFill>
                  <a:schemeClr val="tx1">
                    <a:tint val="75000"/>
                  </a:schemeClr>
                </a:solidFill>
              </a:defRPr>
            </a:lvl7pPr>
            <a:lvl8pPr marL="3804285" indent="0" algn="ctr">
              <a:buNone/>
              <a:defRPr>
                <a:solidFill>
                  <a:schemeClr val="tx1">
                    <a:tint val="75000"/>
                  </a:schemeClr>
                </a:solidFill>
              </a:defRPr>
            </a:lvl8pPr>
            <a:lvl9pPr marL="4347845"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3765" rtl="0" eaLnBrk="1" latinLnBrk="0" hangingPunct="1">
              <a:lnSpc>
                <a:spcPct val="90000"/>
              </a:lnSpc>
              <a:spcBef>
                <a:spcPct val="0"/>
              </a:spcBef>
              <a:buNone/>
              <a:defRPr lang="en-US" sz="3000"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B27A4F4-EFF8-9744-B47E-60A88FDA4F6A}"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userDrawn="1"/>
        </p:nvSpPr>
        <p:spPr>
          <a:xfrm>
            <a:off x="8574088" y="296863"/>
            <a:ext cx="3097212" cy="509587"/>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endParaRPr lang="en-US" sz="2200" b="1" dirty="0"/>
          </a:p>
        </p:txBody>
      </p:sp>
      <p:sp>
        <p:nvSpPr>
          <p:cNvPr id="8" name="Text Box 367"/>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No Work Plan To Recover</a:t>
            </a:r>
            <a:endParaRPr lang="en-US" sz="1200" b="1" dirty="0">
              <a:solidFill>
                <a:srgbClr val="00264E"/>
              </a:solidFill>
              <a:latin typeface="Arial" panose="020B0604020202020204" pitchFamily="34" charset="0"/>
            </a:endParaRPr>
          </a:p>
        </p:txBody>
      </p:sp>
      <p:sp>
        <p:nvSpPr>
          <p:cNvPr id="10" name="Rectangle 364"/>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endParaRPr lang="en-US" altLang="en-US" sz="1200" b="1">
              <a:solidFill>
                <a:srgbClr val="00264E"/>
              </a:solidFill>
            </a:endParaRPr>
          </a:p>
        </p:txBody>
      </p:sp>
      <p:sp>
        <p:nvSpPr>
          <p:cNvPr id="11" name="Text Box 366"/>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fontAlgn="auto" hangingPunct="1">
              <a:spcBef>
                <a:spcPts val="0"/>
              </a:spcBef>
              <a:spcAft>
                <a:spcPts val="0"/>
              </a:spcAft>
              <a:defRPr/>
            </a:pPr>
            <a:r>
              <a:rPr lang="en-US" sz="1200" b="1" dirty="0">
                <a:solidFill>
                  <a:srgbClr val="00264E"/>
                </a:solidFill>
                <a:latin typeface="Arial" panose="020B0604020202020204" pitchFamily="34" charset="0"/>
              </a:rPr>
              <a:t>Plan To Green By Next Milestone</a:t>
            </a:r>
            <a:endParaRPr lang="en-US" sz="1200" b="1" dirty="0">
              <a:solidFill>
                <a:srgbClr val="00264E"/>
              </a:solidFill>
              <a:latin typeface="Arial" panose="020B0604020202020204" pitchFamily="34" charset="0"/>
            </a:endParaRPr>
          </a:p>
        </p:txBody>
      </p:sp>
      <p:sp>
        <p:nvSpPr>
          <p:cNvPr id="12" name="Rectangle 364"/>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endParaRPr lang="en-US" altLang="en-US" sz="1200" b="1">
              <a:solidFill>
                <a:srgbClr val="00264E"/>
              </a:solidFill>
            </a:endParaRPr>
          </a:p>
        </p:txBody>
      </p:sp>
      <p:sp>
        <p:nvSpPr>
          <p:cNvPr id="13" name="Text Box 365"/>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en-US" sz="1200" b="1" dirty="0">
                <a:solidFill>
                  <a:srgbClr val="00264E"/>
                </a:solidFill>
                <a:latin typeface="Arial" panose="020B0604020202020204" pitchFamily="34" charset="0"/>
              </a:rPr>
              <a:t>On Track</a:t>
            </a:r>
            <a:endParaRPr lang="en-US" sz="1200" b="1" dirty="0">
              <a:solidFill>
                <a:srgbClr val="00264E"/>
              </a:solidFill>
              <a:latin typeface="Arial" panose="020B0604020202020204" pitchFamily="34" charset="0"/>
            </a:endParaRPr>
          </a:p>
        </p:txBody>
      </p:sp>
      <p:sp>
        <p:nvSpPr>
          <p:cNvPr id="14" name="Rectangle 364"/>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endParaRPr lang="en-US" altLang="en-US" sz="1200" b="1">
              <a:solidFill>
                <a:srgbClr val="00264E"/>
              </a:solidFill>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p:cNvSpPr txBox="1"/>
          <p:nvPr userDrawn="1"/>
        </p:nvSpPr>
        <p:spPr>
          <a:xfrm>
            <a:off x="8509000" y="100013"/>
            <a:ext cx="3181350" cy="576262"/>
          </a:xfrm>
          <a:prstGeom prst="rect">
            <a:avLst/>
          </a:prstGeom>
        </p:spPr>
        <p:txBody>
          <a:bodyPr/>
          <a:lstStyle>
            <a:lvl1pPr algn="ctr" defTabSz="1087120" rtl="0" eaLnBrk="0" fontAlgn="base" hangingPunct="0">
              <a:spcBef>
                <a:spcPct val="0"/>
              </a:spcBef>
              <a:spcAft>
                <a:spcPct val="0"/>
              </a:spcAft>
              <a:defRPr sz="5200" kern="1200">
                <a:solidFill>
                  <a:schemeClr val="tx1"/>
                </a:solidFill>
                <a:latin typeface="+mj-lt"/>
                <a:ea typeface="+mj-ea"/>
                <a:cs typeface="+mj-cs"/>
              </a:defRPr>
            </a:lvl1pPr>
            <a:lvl2pPr algn="ctr" defTabSz="1087120" rtl="0" eaLnBrk="0" fontAlgn="base" hangingPunct="0">
              <a:spcBef>
                <a:spcPct val="0"/>
              </a:spcBef>
              <a:spcAft>
                <a:spcPct val="0"/>
              </a:spcAft>
              <a:defRPr sz="5200">
                <a:solidFill>
                  <a:schemeClr val="tx1"/>
                </a:solidFill>
                <a:latin typeface="Calibri" panose="020F0502020204030204" pitchFamily="34" charset="0"/>
              </a:defRPr>
            </a:lvl2pPr>
            <a:lvl3pPr algn="ctr" defTabSz="1087120" rtl="0" eaLnBrk="0" fontAlgn="base" hangingPunct="0">
              <a:spcBef>
                <a:spcPct val="0"/>
              </a:spcBef>
              <a:spcAft>
                <a:spcPct val="0"/>
              </a:spcAft>
              <a:defRPr sz="5200">
                <a:solidFill>
                  <a:schemeClr val="tx1"/>
                </a:solidFill>
                <a:latin typeface="Calibri" panose="020F0502020204030204" pitchFamily="34" charset="0"/>
              </a:defRPr>
            </a:lvl3pPr>
            <a:lvl4pPr algn="ctr" defTabSz="1087120" rtl="0" eaLnBrk="0" fontAlgn="base" hangingPunct="0">
              <a:spcBef>
                <a:spcPct val="0"/>
              </a:spcBef>
              <a:spcAft>
                <a:spcPct val="0"/>
              </a:spcAft>
              <a:defRPr sz="5200">
                <a:solidFill>
                  <a:schemeClr val="tx1"/>
                </a:solidFill>
                <a:latin typeface="Calibri" panose="020F0502020204030204" pitchFamily="34" charset="0"/>
              </a:defRPr>
            </a:lvl4pPr>
            <a:lvl5pPr algn="ctr" defTabSz="1087120"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120" rtl="0" fontAlgn="base">
              <a:spcBef>
                <a:spcPct val="0"/>
              </a:spcBef>
              <a:spcAft>
                <a:spcPct val="0"/>
              </a:spcAft>
              <a:defRPr sz="5200">
                <a:solidFill>
                  <a:schemeClr val="tx1"/>
                </a:solidFill>
                <a:latin typeface="Calibri" panose="020F0502020204030204" pitchFamily="34" charset="0"/>
              </a:defRPr>
            </a:lvl6pPr>
            <a:lvl7pPr marL="914400" algn="ctr" defTabSz="1087120" rtl="0" fontAlgn="base">
              <a:spcBef>
                <a:spcPct val="0"/>
              </a:spcBef>
              <a:spcAft>
                <a:spcPct val="0"/>
              </a:spcAft>
              <a:defRPr sz="5200">
                <a:solidFill>
                  <a:schemeClr val="tx1"/>
                </a:solidFill>
                <a:latin typeface="Calibri" panose="020F0502020204030204" pitchFamily="34" charset="0"/>
              </a:defRPr>
            </a:lvl7pPr>
            <a:lvl8pPr marL="1371600" algn="ctr" defTabSz="1087120" rtl="0" fontAlgn="base">
              <a:spcBef>
                <a:spcPct val="0"/>
              </a:spcBef>
              <a:spcAft>
                <a:spcPct val="0"/>
              </a:spcAft>
              <a:defRPr sz="5200">
                <a:solidFill>
                  <a:schemeClr val="tx1"/>
                </a:solidFill>
                <a:latin typeface="Calibri" panose="020F0502020204030204" pitchFamily="34" charset="0"/>
              </a:defRPr>
            </a:lvl8pPr>
            <a:lvl9pPr marL="1828800" algn="ctr" defTabSz="1087120"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endParaRPr lang="en-US" sz="2200" b="1" dirty="0">
              <a:solidFill>
                <a:srgbClr val="00264E"/>
              </a:solidFill>
            </a:endParaRPr>
          </a:p>
        </p:txBody>
      </p:sp>
      <p:sp>
        <p:nvSpPr>
          <p:cNvPr id="3" name="TextBox 2"/>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endParaRPr lang="en-US" altLang="en-US" sz="900" dirty="0">
              <a:solidFill>
                <a:srgbClr val="FFFFFF">
                  <a:lumMod val="50000"/>
                </a:srgbClr>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A962FC9-54AE-464D-A647-CBDAC6067EE1}" type="slidenum">
              <a:rPr lang="en-US" altLang="en-US" sz="1100" b="1" smtClean="0">
                <a:solidFill>
                  <a:srgbClr val="00264E"/>
                </a:solidFill>
                <a:cs typeface="Arial" panose="020B0604020202020204" pitchFamily="34" charset="0"/>
              </a:rPr>
            </a:fld>
            <a:endParaRPr lang="en-US" altLang="en-US" sz="1100" b="1">
              <a:solidFill>
                <a:srgbClr val="00264E"/>
              </a:solidFill>
              <a:cs typeface="Arial" panose="020B0604020202020204" pitchFamily="34" charset="0"/>
            </a:endParaRPr>
          </a:p>
        </p:txBody>
      </p:sp>
      <p:sp>
        <p:nvSpPr>
          <p:cNvPr id="6" name="Text Box 14"/>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itchFamily="2" charset="-122"/>
            </a:endParaRPr>
          </a:p>
          <a:p>
            <a:pPr algn="r" eaLnBrk="1" hangingPunct="1">
              <a:defRPr/>
            </a:pPr>
            <a:r>
              <a:rPr lang="en-US" altLang="zh-CN" sz="600">
                <a:solidFill>
                  <a:srgbClr val="00264E"/>
                </a:solidFill>
                <a:ea typeface="宋体" pitchFamily="2" charset="-122"/>
              </a:rPr>
              <a:t>  GIS1 23.01,12 / GIS2 Confidential Template v2  (June 1,  2018)</a:t>
            </a:r>
            <a:endParaRPr lang="en-US" altLang="zh-CN" sz="600" b="1">
              <a:solidFill>
                <a:srgbClr val="00264E"/>
              </a:solidFill>
              <a:ea typeface="宋体" pitchFamily="2"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B10D08-A535-1F41-940B-6C254BECE061}"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4"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5" name="TextBox 2"/>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D2551AE-F139-DE46-906A-F17D8668C59E}"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5"/>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itchFamily="2" charset="-122"/>
            </a:endParaRPr>
          </a:p>
        </p:txBody>
      </p:sp>
      <p:sp>
        <p:nvSpPr>
          <p:cNvPr id="10" name="TextBox 6"/>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896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endParaRPr lang="en-US" dirty="0">
              <a:sym typeface="Ford Antenna Cond Regular"/>
            </a:endParaRPr>
          </a:p>
        </p:txBody>
      </p:sp>
      <p:sp>
        <p:nvSpPr>
          <p:cNvPr id="11" name="TextBox 7"/>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896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endParaRPr lang="en-US" sz="1200" b="1" dirty="0">
              <a:ea typeface="Ford Antenna Cond Regular"/>
              <a:cs typeface="Arial" panose="020B0604020202020204" pitchFamily="34" charset="0"/>
              <a:sym typeface="Ford Antenna Cond Regular"/>
            </a:endParaRPr>
          </a:p>
        </p:txBody>
      </p:sp>
      <p:sp>
        <p:nvSpPr>
          <p:cNvPr id="12" name="Rectangle 72"/>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Mix</a:t>
            </a:r>
            <a:endParaRPr lang="en-US" altLang="en-US" sz="1200" b="1">
              <a:cs typeface="Arial" panose="020B0604020202020204" pitchFamily="34" charset="0"/>
            </a:endParaRPr>
          </a:p>
        </p:txBody>
      </p:sp>
      <p:sp>
        <p:nvSpPr>
          <p:cNvPr id="13" name="Rectangle 73"/>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endParaRPr lang="en-US" altLang="en-US" sz="1200" b="1">
              <a:cs typeface="Arial" panose="020B0604020202020204" pitchFamily="34" charset="0"/>
            </a:endParaRPr>
          </a:p>
          <a:p>
            <a:pPr algn="ctr">
              <a:lnSpc>
                <a:spcPct val="85000"/>
              </a:lnSpc>
              <a:defRPr/>
            </a:pPr>
            <a:r>
              <a:rPr lang="en-US" altLang="en-US" sz="1200" b="1">
                <a:cs typeface="Arial" panose="020B0604020202020204" pitchFamily="34" charset="0"/>
              </a:rPr>
              <a:t>Pricing</a:t>
            </a:r>
            <a:endParaRPr lang="en-US" altLang="en-US" sz="1200" b="1">
              <a:cs typeface="Arial" panose="020B0604020202020204" pitchFamily="34" charset="0"/>
            </a:endParaRPr>
          </a:p>
        </p:txBody>
      </p:sp>
      <p:sp>
        <p:nvSpPr>
          <p:cNvPr id="14" name="Rectangle 77"/>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endParaRPr lang="en-US" altLang="en-US" sz="1200" b="1">
              <a:cs typeface="Arial" panose="020B0604020202020204" pitchFamily="34" charset="0"/>
            </a:endParaRPr>
          </a:p>
        </p:txBody>
      </p:sp>
      <p:sp>
        <p:nvSpPr>
          <p:cNvPr id="15" name="Rectangle 73"/>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endParaRPr lang="en-US" altLang="en-US" sz="1200" b="1">
              <a:cs typeface="Arial" panose="020B0604020202020204" pitchFamily="34" charset="0"/>
            </a:endParaRPr>
          </a:p>
        </p:txBody>
      </p:sp>
      <p:sp>
        <p:nvSpPr>
          <p:cNvPr id="16" name="Rectangle 70"/>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endParaRPr lang="en-US" altLang="en-US" sz="1200" b="1">
              <a:cs typeface="Arial" panose="020B0604020202020204" pitchFamily="34" charset="0"/>
            </a:endParaRPr>
          </a:p>
        </p:txBody>
      </p:sp>
      <p:sp>
        <p:nvSpPr>
          <p:cNvPr id="17" name="Rectangle 71"/>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7745">
              <a:defRPr>
                <a:solidFill>
                  <a:schemeClr val="tx1"/>
                </a:solidFill>
                <a:latin typeface="Arial" panose="020B0604020202020204" pitchFamily="34" charset="0"/>
              </a:defRPr>
            </a:lvl1pPr>
            <a:lvl2pPr marL="742950" indent="-285750" defTabSz="1007745">
              <a:defRPr>
                <a:solidFill>
                  <a:schemeClr val="tx1"/>
                </a:solidFill>
                <a:latin typeface="Arial" panose="020B0604020202020204" pitchFamily="34" charset="0"/>
              </a:defRPr>
            </a:lvl2pPr>
            <a:lvl3pPr marL="1143000" indent="-228600" defTabSz="1007745">
              <a:defRPr>
                <a:solidFill>
                  <a:schemeClr val="tx1"/>
                </a:solidFill>
                <a:latin typeface="Arial" panose="020B0604020202020204" pitchFamily="34" charset="0"/>
              </a:defRPr>
            </a:lvl3pPr>
            <a:lvl4pPr marL="1600200" indent="-228600" defTabSz="1007745">
              <a:defRPr>
                <a:solidFill>
                  <a:schemeClr val="tx1"/>
                </a:solidFill>
                <a:latin typeface="Arial" panose="020B0604020202020204" pitchFamily="34" charset="0"/>
              </a:defRPr>
            </a:lvl4pPr>
            <a:lvl5pPr marL="2057400" indent="-228600" defTabSz="1007745">
              <a:defRPr>
                <a:solidFill>
                  <a:schemeClr val="tx1"/>
                </a:solidFill>
                <a:latin typeface="Arial" panose="020B0604020202020204" pitchFamily="34" charset="0"/>
              </a:defRPr>
            </a:lvl5pPr>
            <a:lvl6pPr marL="2514600" indent="-228600" defTabSz="1007745" fontAlgn="base">
              <a:spcBef>
                <a:spcPct val="0"/>
              </a:spcBef>
              <a:spcAft>
                <a:spcPct val="0"/>
              </a:spcAft>
              <a:defRPr>
                <a:solidFill>
                  <a:schemeClr val="tx1"/>
                </a:solidFill>
                <a:latin typeface="Arial" panose="020B0604020202020204" pitchFamily="34" charset="0"/>
              </a:defRPr>
            </a:lvl6pPr>
            <a:lvl7pPr marL="2971800" indent="-228600" defTabSz="1007745" fontAlgn="base">
              <a:spcBef>
                <a:spcPct val="0"/>
              </a:spcBef>
              <a:spcAft>
                <a:spcPct val="0"/>
              </a:spcAft>
              <a:defRPr>
                <a:solidFill>
                  <a:schemeClr val="tx1"/>
                </a:solidFill>
                <a:latin typeface="Arial" panose="020B0604020202020204" pitchFamily="34" charset="0"/>
              </a:defRPr>
            </a:lvl7pPr>
            <a:lvl8pPr marL="3429000" indent="-228600" defTabSz="1007745" fontAlgn="base">
              <a:spcBef>
                <a:spcPct val="0"/>
              </a:spcBef>
              <a:spcAft>
                <a:spcPct val="0"/>
              </a:spcAft>
              <a:defRPr>
                <a:solidFill>
                  <a:schemeClr val="tx1"/>
                </a:solidFill>
                <a:latin typeface="Arial" panose="020B0604020202020204" pitchFamily="34" charset="0"/>
              </a:defRPr>
            </a:lvl8pPr>
            <a:lvl9pPr marL="3886200" indent="-228600" defTabSz="1007745"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endParaRPr lang="en-US" altLang="en-US" sz="1200" b="1">
              <a:cs typeface="Arial" panose="020B0604020202020204" pitchFamily="34" charset="0"/>
            </a:endParaRPr>
          </a:p>
        </p:txBody>
      </p:sp>
      <p:cxnSp>
        <p:nvCxnSpPr>
          <p:cNvPr id="18" name="Straight Connector 14"/>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3"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4" name="TextBox 2"/>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27BEF64-56DE-6C43-B480-A8304A7D554D}" type="slidenum">
              <a:rPr lang="en-US" altLang="en-US" sz="1100" b="1" smtClean="0">
                <a:cs typeface="Arial" panose="020B0604020202020204" pitchFamily="34" charset="0"/>
              </a:rPr>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itchFamily="2" charset="-122"/>
            </a:endParaRPr>
          </a:p>
        </p:txBody>
      </p:sp>
      <p:sp>
        <p:nvSpPr>
          <p:cNvPr id="3"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77F8E1F-0825-0447-A8FF-179F078C6472}"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4" name="Picture 3"/>
          <p:cNvPicPr>
            <a:picLocks noChangeAspect="1"/>
          </p:cNvPicPr>
          <p:nvPr userDrawn="1"/>
        </p:nvPicPr>
        <p:blipFill rotWithShape="1">
          <a:blip r:embed="rId2" cstate="print"/>
          <a:srcRect l="8094" t="15129" r="7776" b="16320"/>
          <a:stretch>
            <a:fillRect/>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4" name="TextBox 1"/>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120" fontAlgn="base">
              <a:spcBef>
                <a:spcPct val="0"/>
              </a:spcBef>
              <a:spcAft>
                <a:spcPct val="0"/>
              </a:spcAft>
              <a:defRPr sz="2200">
                <a:solidFill>
                  <a:schemeClr val="tx1"/>
                </a:solidFill>
                <a:latin typeface="Calibri" panose="020F0502020204030204" pitchFamily="34" charset="0"/>
              </a:defRPr>
            </a:lvl6pPr>
            <a:lvl7pPr marL="2971800" indent="-228600" defTabSz="1087120" fontAlgn="base">
              <a:spcBef>
                <a:spcPct val="0"/>
              </a:spcBef>
              <a:spcAft>
                <a:spcPct val="0"/>
              </a:spcAft>
              <a:defRPr sz="2200">
                <a:solidFill>
                  <a:schemeClr val="tx1"/>
                </a:solidFill>
                <a:latin typeface="Calibri" panose="020F0502020204030204" pitchFamily="34" charset="0"/>
              </a:defRPr>
            </a:lvl7pPr>
            <a:lvl8pPr marL="3429000" indent="-228600" defTabSz="1087120" fontAlgn="base">
              <a:spcBef>
                <a:spcPct val="0"/>
              </a:spcBef>
              <a:spcAft>
                <a:spcPct val="0"/>
              </a:spcAft>
              <a:defRPr sz="2200">
                <a:solidFill>
                  <a:schemeClr val="tx1"/>
                </a:solidFill>
                <a:latin typeface="Calibri" panose="020F0502020204030204" pitchFamily="34" charset="0"/>
              </a:defRPr>
            </a:lvl8pPr>
            <a:lvl9pPr marL="3886200" indent="-228600" defTabSz="1087120"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endParaRPr lang="en-US" altLang="en-US" sz="900" dirty="0">
              <a:solidFill>
                <a:schemeClr val="bg1">
                  <a:lumMod val="50000"/>
                </a:schemeClr>
              </a:solidFill>
              <a:latin typeface="Arial" panose="020B0604020202020204" pitchFamily="34" charset="0"/>
              <a:cs typeface="Arial" panose="020B0604020202020204" pitchFamily="34" charset="0"/>
            </a:endParaRPr>
          </a:p>
        </p:txBody>
      </p:sp>
      <p:sp>
        <p:nvSpPr>
          <p:cNvPr id="5" name="TextBox 3"/>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2C2ADF7-A3A7-5F49-A76F-BF99EDB53B3D}" type="slidenum">
              <a:rPr lang="en-US" altLang="en-US" sz="1100" b="1" smtClean="0">
                <a:cs typeface="Arial" panose="020B0604020202020204" pitchFamily="34" charset="0"/>
              </a:rPr>
            </a:fld>
            <a:endParaRPr lang="en-US" altLang="en-US" sz="1100" b="1">
              <a:cs typeface="Arial" panose="020B0604020202020204" pitchFamily="34" charset="0"/>
            </a:endParaRPr>
          </a:p>
        </p:txBody>
      </p:sp>
      <p:pic>
        <p:nvPicPr>
          <p:cNvPr id="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4" Type="http://schemas.openxmlformats.org/officeDocument/2006/relationships/theme" Target="../theme/theme1.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package" Target="../embeddings/Workbook1.xlsx"/><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txBox="1">
            <a:spLocks noChangeArrowheads="1"/>
          </p:cNvSpPr>
          <p:nvPr/>
        </p:nvSpPr>
        <p:spPr bwMode="auto">
          <a:xfrm>
            <a:off x="4413250" y="522605"/>
            <a:ext cx="756856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n-US" sz="3200" dirty="0"/>
              <a:t>Sync+ 2.0 </a:t>
            </a:r>
            <a:endParaRPr lang="en-US" altLang="en-US" sz="3200" dirty="0"/>
          </a:p>
          <a:p>
            <a:pPr algn="ctr" eaLnBrk="1" hangingPunct="1">
              <a:lnSpc>
                <a:spcPct val="90000"/>
              </a:lnSpc>
            </a:pPr>
            <a:r>
              <a:rPr lang="en-US" altLang="en-US" sz="3200" dirty="0">
                <a:solidFill>
                  <a:srgbClr val="0000CC"/>
                </a:solidFill>
              </a:rPr>
              <a:t>Phase4_CX483 MCA</a:t>
            </a:r>
            <a:r>
              <a:rPr lang="en-US" altLang="zh-CN" sz="3200" dirty="0">
                <a:solidFill>
                  <a:srgbClr val="0000CC"/>
                </a:solidFill>
              </a:rPr>
              <a:t>_R07.1 Pro.HF2</a:t>
            </a:r>
            <a:r>
              <a:rPr lang="en-US" altLang="en-US" sz="3200" dirty="0">
                <a:solidFill>
                  <a:srgbClr val="0000CC"/>
                </a:solidFill>
              </a:rPr>
              <a:t> –Baidu</a:t>
            </a:r>
            <a:endParaRPr lang="en-US" altLang="en-US" sz="3200" dirty="0"/>
          </a:p>
        </p:txBody>
      </p:sp>
      <p:sp>
        <p:nvSpPr>
          <p:cNvPr id="47106" name="Rectangle 4"/>
          <p:cNvSpPr>
            <a:spLocks noChangeArrowheads="1"/>
          </p:cNvSpPr>
          <p:nvPr/>
        </p:nvSpPr>
        <p:spPr bwMode="auto">
          <a:xfrm>
            <a:off x="6878638" y="2268538"/>
            <a:ext cx="26606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solidFill>
                  <a:srgbClr val="005BBA"/>
                </a:solidFill>
              </a:rPr>
              <a:t>Baidu</a:t>
            </a:r>
            <a:endParaRPr lang="en-US" altLang="en-US" sz="1600" b="1" dirty="0">
              <a:solidFill>
                <a:srgbClr val="005BBA"/>
              </a:solidFill>
              <a:cs typeface="Arial" panose="020B0604020202020204" pitchFamily="34" charset="0"/>
            </a:endParaRPr>
          </a:p>
          <a:p>
            <a:pPr eaLnBrk="1" hangingPunct="1"/>
            <a:r>
              <a:rPr lang="en-US" altLang="en-US" sz="1600" dirty="0">
                <a:solidFill>
                  <a:srgbClr val="00264E"/>
                </a:solidFill>
              </a:rPr>
              <a:t>Updated on </a:t>
            </a:r>
            <a:r>
              <a:rPr lang="en-US" altLang="en-US" sz="1600" dirty="0">
                <a:solidFill>
                  <a:srgbClr val="0000CC"/>
                </a:solidFill>
              </a:rPr>
              <a:t>2023-02-08</a:t>
            </a:r>
            <a:endParaRPr lang="en-US" altLang="en-US" sz="1600" dirty="0">
              <a:solidFill>
                <a:srgbClr val="0000CC"/>
              </a:solidFill>
            </a:endParaRPr>
          </a:p>
        </p:txBody>
      </p:sp>
      <p:grpSp>
        <p:nvGrpSpPr>
          <p:cNvPr id="47107" name="Group 3"/>
          <p:cNvGrpSpPr/>
          <p:nvPr/>
        </p:nvGrpSpPr>
        <p:grpSpPr bwMode="auto">
          <a:xfrm>
            <a:off x="5859463" y="6162675"/>
            <a:ext cx="6332537" cy="649288"/>
            <a:chOff x="5703858" y="5912861"/>
            <a:chExt cx="5948850" cy="649229"/>
          </a:xfrm>
        </p:grpSpPr>
        <p:grpSp>
          <p:nvGrpSpPr>
            <p:cNvPr id="47119" name="Group 5"/>
            <p:cNvGrpSpPr/>
            <p:nvPr/>
          </p:nvGrpSpPr>
          <p:grpSpPr bwMode="auto">
            <a:xfrm>
              <a:off x="5703858" y="5912861"/>
              <a:ext cx="5948850" cy="649229"/>
              <a:chOff x="5703858" y="5912861"/>
              <a:chExt cx="5948850" cy="649229"/>
            </a:xfrm>
          </p:grpSpPr>
          <p:sp>
            <p:nvSpPr>
              <p:cNvPr id="10" name="Freeform 3"/>
              <p:cNvSpPr/>
              <p:nvPr/>
            </p:nvSpPr>
            <p:spPr>
              <a:xfrm>
                <a:off x="5703858"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Think</a:t>
                </a:r>
                <a:endParaRPr lang="en-US" sz="1600" b="1" dirty="0">
                  <a:solidFill>
                    <a:srgbClr val="C8CCD1">
                      <a:lumMod val="25000"/>
                    </a:srgbClr>
                  </a:solidFill>
                  <a:cs typeface="Arial" panose="020B0604020202020204" pitchFamily="34" charset="0"/>
                </a:endParaRPr>
              </a:p>
            </p:txBody>
          </p:sp>
          <p:sp>
            <p:nvSpPr>
              <p:cNvPr id="11" name="Freeform 6"/>
              <p:cNvSpPr/>
              <p:nvPr/>
            </p:nvSpPr>
            <p:spPr>
              <a:xfrm>
                <a:off x="7268246"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C8CCD1">
                        <a:lumMod val="25000"/>
                      </a:srgbClr>
                    </a:solidFill>
                    <a:cs typeface="Arial" panose="020B0604020202020204" pitchFamily="34" charset="0"/>
                  </a:rPr>
                  <a:t>Point of view</a:t>
                </a:r>
                <a:endParaRPr lang="en-US" sz="1600" b="1" dirty="0">
                  <a:solidFill>
                    <a:srgbClr val="C8CCD1">
                      <a:lumMod val="25000"/>
                    </a:srgbClr>
                  </a:solidFill>
                  <a:cs typeface="Arial" panose="020B0604020202020204" pitchFamily="34" charset="0"/>
                </a:endParaRPr>
              </a:p>
            </p:txBody>
          </p:sp>
          <p:sp>
            <p:nvSpPr>
              <p:cNvPr id="12" name="Freeform 8"/>
              <p:cNvSpPr/>
              <p:nvPr/>
            </p:nvSpPr>
            <p:spPr>
              <a:xfrm>
                <a:off x="8752103" y="5912861"/>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Plan to Implement</a:t>
                </a:r>
                <a:endParaRPr lang="en-US" sz="1600" b="1" dirty="0">
                  <a:solidFill>
                    <a:srgbClr val="FFFFFF"/>
                  </a:solidFill>
                  <a:cs typeface="Arial" panose="020B0604020202020204" pitchFamily="34" charset="0"/>
                </a:endParaRPr>
              </a:p>
            </p:txBody>
          </p:sp>
          <p:sp>
            <p:nvSpPr>
              <p:cNvPr id="13" name="Freeform 10"/>
              <p:cNvSpPr/>
              <p:nvPr/>
            </p:nvSpPr>
            <p:spPr>
              <a:xfrm>
                <a:off x="10397022" y="5922385"/>
                <a:ext cx="1255686" cy="639705"/>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79707" tIns="79707" rIns="79707" bIns="79707" spcCol="1270" anchor="ctr"/>
              <a:lstStyle/>
              <a:p>
                <a:pPr algn="ctr" defTabSz="711200" eaLnBrk="1" fontAlgn="auto" hangingPunct="1">
                  <a:lnSpc>
                    <a:spcPct val="90000"/>
                  </a:lnSpc>
                  <a:spcAft>
                    <a:spcPct val="35000"/>
                  </a:spcAft>
                  <a:defRPr/>
                </a:pPr>
                <a:r>
                  <a:rPr lang="en-US" sz="1600" b="1" dirty="0">
                    <a:solidFill>
                      <a:srgbClr val="FFFFFF"/>
                    </a:solidFill>
                    <a:cs typeface="Arial" panose="020B0604020202020204" pitchFamily="34" charset="0"/>
                  </a:rPr>
                  <a:t>Implement</a:t>
                </a:r>
                <a:endParaRPr lang="en-US" sz="1600" b="1" dirty="0">
                  <a:solidFill>
                    <a:srgbClr val="FFFFFF"/>
                  </a:solidFill>
                  <a:cs typeface="Arial" panose="020B0604020202020204" pitchFamily="34" charset="0"/>
                </a:endParaRPr>
              </a:p>
            </p:txBody>
          </p:sp>
        </p:grpSp>
        <p:sp>
          <p:nvSpPr>
            <p:cNvPr id="7" name="Isosceles Triangle 6"/>
            <p:cNvSpPr/>
            <p:nvPr/>
          </p:nvSpPr>
          <p:spPr>
            <a:xfrm rot="5400000">
              <a:off x="8535012" y="6162452"/>
              <a:ext cx="274612" cy="15957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8" name="Isosceles Triangle 7"/>
            <p:cNvSpPr/>
            <p:nvPr/>
          </p:nvSpPr>
          <p:spPr>
            <a:xfrm rot="5400000">
              <a:off x="7010143" y="6151267"/>
              <a:ext cx="274612" cy="18194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9" name="Isosceles Triangle 8"/>
            <p:cNvSpPr/>
            <p:nvPr/>
          </p:nvSpPr>
          <p:spPr>
            <a:xfrm rot="5400000">
              <a:off x="10123260" y="6150523"/>
              <a:ext cx="274612" cy="183431"/>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grpSp>
      <p:sp>
        <p:nvSpPr>
          <p:cNvPr id="14" name="Down Arrow 17"/>
          <p:cNvSpPr/>
          <p:nvPr/>
        </p:nvSpPr>
        <p:spPr>
          <a:xfrm>
            <a:off x="9539288" y="5619750"/>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b="1">
              <a:solidFill>
                <a:srgbClr val="00264E"/>
              </a:solidFill>
              <a:ea typeface="宋体" pitchFamily="2" charset="-122"/>
              <a:cs typeface="Arial" panose="020B0604020202020204" pitchFamily="34" charset="0"/>
            </a:endParaRPr>
          </a:p>
        </p:txBody>
      </p:sp>
      <p:sp>
        <p:nvSpPr>
          <p:cNvPr id="47109" name="TextBox 16"/>
          <p:cNvSpPr txBox="1">
            <a:spLocks noChangeArrowheads="1"/>
          </p:cNvSpPr>
          <p:nvPr/>
        </p:nvSpPr>
        <p:spPr bwMode="auto">
          <a:xfrm>
            <a:off x="7010400" y="3262313"/>
            <a:ext cx="3125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345F"/>
                </a:solidFill>
                <a:cs typeface="Arial" panose="020B0604020202020204" pitchFamily="34" charset="0"/>
              </a:rPr>
              <a:t>Desired Outcome</a:t>
            </a:r>
            <a:endParaRPr lang="en-US" altLang="en-US" b="1">
              <a:solidFill>
                <a:srgbClr val="00345F"/>
              </a:solidFill>
              <a:cs typeface="Arial" panose="020B0604020202020204" pitchFamily="34" charset="0"/>
            </a:endParaRPr>
          </a:p>
        </p:txBody>
      </p:sp>
      <p:sp>
        <p:nvSpPr>
          <p:cNvPr id="18" name="Rectangle 17"/>
          <p:cNvSpPr/>
          <p:nvPr/>
        </p:nvSpPr>
        <p:spPr>
          <a:xfrm>
            <a:off x="7142163" y="394970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19" name="Rectangle 18"/>
          <p:cNvSpPr/>
          <p:nvPr/>
        </p:nvSpPr>
        <p:spPr>
          <a:xfrm>
            <a:off x="7142163" y="4340225"/>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20" name="Rectangle 19"/>
          <p:cNvSpPr/>
          <p:nvPr/>
        </p:nvSpPr>
        <p:spPr>
          <a:xfrm>
            <a:off x="7142163" y="474186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600" b="1">
              <a:solidFill>
                <a:srgbClr val="00345F"/>
              </a:solidFill>
              <a:ea typeface="宋体" pitchFamily="2" charset="-122"/>
              <a:cs typeface="Arial" panose="020B0604020202020204" pitchFamily="34" charset="0"/>
            </a:endParaRPr>
          </a:p>
        </p:txBody>
      </p:sp>
      <p:sp>
        <p:nvSpPr>
          <p:cNvPr id="47113" name="TextBox 20"/>
          <p:cNvSpPr txBox="1">
            <a:spLocks noChangeArrowheads="1"/>
          </p:cNvSpPr>
          <p:nvPr/>
        </p:nvSpPr>
        <p:spPr bwMode="auto">
          <a:xfrm>
            <a:off x="7445375" y="3744913"/>
            <a:ext cx="1822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Awareness</a:t>
            </a:r>
            <a:endParaRPr lang="en-US" altLang="en-US" sz="1400" b="1">
              <a:solidFill>
                <a:srgbClr val="00345F"/>
              </a:solidFill>
              <a:cs typeface="Arial" panose="020B0604020202020204" pitchFamily="34" charset="0"/>
            </a:endParaRPr>
          </a:p>
        </p:txBody>
      </p:sp>
      <p:sp>
        <p:nvSpPr>
          <p:cNvPr id="47114" name="TextBox 21"/>
          <p:cNvSpPr txBox="1">
            <a:spLocks noChangeArrowheads="1"/>
          </p:cNvSpPr>
          <p:nvPr/>
        </p:nvSpPr>
        <p:spPr bwMode="auto">
          <a:xfrm>
            <a:off x="7445375" y="4143375"/>
            <a:ext cx="182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Decision</a:t>
            </a:r>
            <a:endParaRPr lang="en-US" altLang="en-US" sz="1400" b="1">
              <a:solidFill>
                <a:srgbClr val="00345F"/>
              </a:solidFill>
              <a:cs typeface="Arial" panose="020B0604020202020204" pitchFamily="34" charset="0"/>
            </a:endParaRPr>
          </a:p>
        </p:txBody>
      </p:sp>
      <p:sp>
        <p:nvSpPr>
          <p:cNvPr id="47115" name="TextBox 22"/>
          <p:cNvSpPr txBox="1">
            <a:spLocks noChangeArrowheads="1"/>
          </p:cNvSpPr>
          <p:nvPr/>
        </p:nvSpPr>
        <p:spPr bwMode="auto">
          <a:xfrm>
            <a:off x="7431088" y="4548188"/>
            <a:ext cx="2216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00345F"/>
                </a:solidFill>
                <a:cs typeface="Arial" panose="020B0604020202020204" pitchFamily="34" charset="0"/>
              </a:rPr>
              <a:t>Escalation Help</a:t>
            </a:r>
            <a:endParaRPr lang="en-US" altLang="en-US" sz="1400" b="1">
              <a:solidFill>
                <a:srgbClr val="00345F"/>
              </a:solidFill>
              <a:cs typeface="Arial" panose="020B0604020202020204" pitchFamily="34" charset="0"/>
            </a:endParaRPr>
          </a:p>
        </p:txBody>
      </p:sp>
      <p:pic>
        <p:nvPicPr>
          <p:cNvPr id="47116"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863" y="3952875"/>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7"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9625" y="4351338"/>
            <a:ext cx="201613"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8" name="Picture 2" descr="Image result for å¯¹å·"/>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8038" y="4751388"/>
            <a:ext cx="201612"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noChangeArrowheads="1"/>
          </p:cNvSpPr>
          <p:nvPr>
            <p:ph type="title"/>
          </p:nvPr>
        </p:nvSpPr>
        <p:spPr bwMode="auto">
          <a:xfrm>
            <a:off x="639763" y="365125"/>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ea typeface="SimHei" panose="02010609060101010101" pitchFamily="49" charset="-122"/>
              </a:rPr>
              <a:t>{CX483 MCA_R07.1</a:t>
            </a:r>
            <a:r>
              <a:rPr lang="en-US" altLang="zh-CN" sz="2800" dirty="0">
                <a:solidFill>
                  <a:srgbClr val="0000CC"/>
                </a:solidFill>
                <a:ea typeface="SimHei" panose="02010609060101010101" pitchFamily="49" charset="-122"/>
              </a:rPr>
              <a:t> </a:t>
            </a:r>
            <a:r>
              <a:rPr lang="en-US" altLang="zh-CN" sz="2800" dirty="0">
                <a:solidFill>
                  <a:srgbClr val="0000CC"/>
                </a:solidFill>
                <a:sym typeface="+mn-ea"/>
              </a:rPr>
              <a:t>Pro HF2</a:t>
            </a:r>
            <a:r>
              <a:rPr lang="en-US" altLang="en-US" sz="2800" dirty="0">
                <a:solidFill>
                  <a:srgbClr val="0000CC"/>
                </a:solidFill>
                <a:ea typeface="SimHei" panose="02010609060101010101" pitchFamily="49" charset="-122"/>
              </a:rPr>
              <a:t>} </a:t>
            </a:r>
            <a:r>
              <a:rPr lang="en-US" altLang="en-US" sz="2800" dirty="0">
                <a:ea typeface="SimHei" panose="02010609060101010101" pitchFamily="49" charset="-122"/>
              </a:rPr>
              <a:t>Software overall status  {</a:t>
            </a:r>
            <a:r>
              <a:rPr lang="en-US" altLang="en-US" sz="2800" dirty="0">
                <a:solidFill>
                  <a:srgbClr val="FFC000"/>
                </a:solidFill>
                <a:ea typeface="SimHei" panose="02010609060101010101" pitchFamily="49" charset="-122"/>
                <a:sym typeface="+mn-ea"/>
              </a:rPr>
              <a:t>yellow</a:t>
            </a:r>
            <a:r>
              <a:rPr lang="en-US" altLang="en-US" sz="2800" dirty="0">
                <a:ea typeface="SimHei" panose="02010609060101010101" pitchFamily="49" charset="-122"/>
              </a:rPr>
              <a:t>}</a:t>
            </a:r>
            <a:endParaRPr lang="en-US" altLang="en-US" sz="2800" dirty="0">
              <a:ea typeface="SimHei" panose="02010609060101010101" pitchFamily="49" charset="-122"/>
            </a:endParaRPr>
          </a:p>
        </p:txBody>
      </p:sp>
      <p:sp>
        <p:nvSpPr>
          <p:cNvPr id="48130" name="Content Placeholder 1"/>
          <p:cNvSpPr>
            <a:spLocks noGrp="1" noChangeArrowheads="1"/>
          </p:cNvSpPr>
          <p:nvPr>
            <p:ph idx="1"/>
          </p:nvPr>
        </p:nvSpPr>
        <p:spPr bwMode="auto">
          <a:xfrm>
            <a:off x="639763" y="1096963"/>
            <a:ext cx="10836275"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0"/>
              </a:spcBef>
            </a:pPr>
            <a:r>
              <a:rPr lang="en-US" altLang="zh-CN" dirty="0">
                <a:ea typeface="宋体" pitchFamily="2" charset="-122"/>
              </a:rPr>
              <a:t>Software key info</a:t>
            </a:r>
            <a:endParaRPr lang="en-US" altLang="zh-CN" dirty="0">
              <a:ea typeface="宋体" pitchFamily="2" charset="-122"/>
            </a:endParaRPr>
          </a:p>
          <a:p>
            <a:pPr lvl="1">
              <a:spcBef>
                <a:spcPct val="0"/>
              </a:spcBef>
              <a:buFont typeface="Arial" panose="020B0604020202020204" pitchFamily="34" charset="0"/>
              <a:buChar char="•"/>
            </a:pPr>
            <a:r>
              <a:rPr lang="en-US" altLang="zh-CN" sz="1800" dirty="0">
                <a:ea typeface="宋体" pitchFamily="2" charset="-122"/>
              </a:rPr>
              <a:t>Refer SWAD for the details:</a:t>
            </a:r>
            <a:endParaRPr lang="en-US"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MCU version:</a:t>
            </a:r>
            <a:r>
              <a:rPr lang="zh-CN" altLang="zh-CN" sz="1800" dirty="0">
                <a:ea typeface="宋体" pitchFamily="2" charset="-122"/>
              </a:rPr>
              <a:t> </a:t>
            </a:r>
            <a:r>
              <a:rPr lang="en-GB" altLang="zh-CN" sz="1800" dirty="0">
                <a:ea typeface="宋体" pitchFamily="2" charset="-122"/>
              </a:rPr>
              <a:t>20221202_559_RPO </a:t>
            </a:r>
            <a:r>
              <a:rPr lang="en-GB" altLang="zh-CN" sz="1800" dirty="0">
                <a:ea typeface="宋体" pitchFamily="2" charset="-122"/>
              </a:rPr>
              <a:t> </a:t>
            </a:r>
            <a:r>
              <a:rPr lang="en-GB" altLang="zh-CN" sz="1800" dirty="0">
                <a:ea typeface="宋体" pitchFamily="2" charset="-122"/>
              </a:rPr>
              <a:t>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ea typeface="宋体" pitchFamily="2" charset="-122"/>
              </a:rPr>
              <a:t>SOC User</a:t>
            </a:r>
            <a:r>
              <a:rPr lang="zh-CN" altLang="en-US" sz="1800" dirty="0">
                <a:ea typeface="宋体" pitchFamily="2" charset="-122"/>
              </a:rPr>
              <a:t> </a:t>
            </a:r>
            <a:r>
              <a:rPr lang="en-US" altLang="zh-CN" sz="1800" dirty="0">
                <a:ea typeface="宋体" pitchFamily="2" charset="-122"/>
              </a:rPr>
              <a:t>version: </a:t>
            </a:r>
            <a:r>
              <a:rPr lang="en-GB" altLang="zh-CN" sz="1800" dirty="0">
                <a:ea typeface="宋体" pitchFamily="2" charset="-122"/>
              </a:rPr>
              <a:t>20230131_0875_KL27_R07.1.PRO.HF2_Debug </a:t>
            </a:r>
            <a:r>
              <a:rPr lang="en-GB" altLang="zh-CN" sz="1800" dirty="0">
                <a:ea typeface="宋体" pitchFamily="2" charset="-122"/>
              </a:rPr>
              <a:t> </a:t>
            </a:r>
            <a:endParaRPr lang="en-GB" altLang="zh-CN" sz="1800" dirty="0">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Verification scope and method:</a:t>
            </a:r>
            <a:endParaRPr lang="en-US" altLang="zh-CN" sz="1800" dirty="0">
              <a:solidFill>
                <a:srgbClr val="0000CC"/>
              </a:solidFill>
              <a:ea typeface="宋体" pitchFamily="2" charset="-122"/>
            </a:endParaRPr>
          </a:p>
          <a:p>
            <a:pPr lvl="2">
              <a:spcBef>
                <a:spcPct val="0"/>
              </a:spcBef>
              <a:buFont typeface="Arial" panose="020B0604020202020204" pitchFamily="34" charset="0"/>
              <a:buChar char="•"/>
            </a:pPr>
            <a:r>
              <a:rPr lang="en-US" altLang="zh-CN" sz="1800" dirty="0">
                <a:solidFill>
                  <a:srgbClr val="0000CC"/>
                </a:solidFill>
                <a:ea typeface="宋体" pitchFamily="2" charset="-122"/>
              </a:rPr>
              <a:t>{Full verification} </a:t>
            </a:r>
            <a:r>
              <a:rPr lang="en-US" altLang="zh-CN" sz="1800" dirty="0">
                <a:ea typeface="宋体" pitchFamily="2" charset="-122"/>
              </a:rPr>
              <a:t>executed with pass rate </a:t>
            </a:r>
            <a:r>
              <a:rPr lang="en-US" altLang="zh-CN" sz="1800" dirty="0">
                <a:solidFill>
                  <a:srgbClr val="0000CC"/>
                </a:solidFill>
                <a:ea typeface="宋体" pitchFamily="2" charset="-122"/>
              </a:rPr>
              <a:t>98%,  0 </a:t>
            </a:r>
            <a:r>
              <a:rPr lang="en-US" altLang="zh-CN" sz="1800" dirty="0">
                <a:ea typeface="宋体" pitchFamily="2" charset="-122"/>
              </a:rPr>
              <a:t>P0 and </a:t>
            </a:r>
            <a:r>
              <a:rPr lang="en-US" altLang="zh-CN" sz="1800" dirty="0">
                <a:solidFill>
                  <a:srgbClr val="0000CC"/>
                </a:solidFill>
                <a:ea typeface="宋体" pitchFamily="2" charset="-122"/>
              </a:rPr>
              <a:t>8 </a:t>
            </a:r>
            <a:r>
              <a:rPr lang="en-US" altLang="zh-CN" sz="1800" dirty="0">
                <a:ea typeface="宋体" pitchFamily="2" charset="-122"/>
              </a:rPr>
              <a:t>P1 issues Open and </a:t>
            </a:r>
            <a:r>
              <a:rPr lang="en-US" altLang="zh-CN" sz="1800" dirty="0">
                <a:solidFill>
                  <a:srgbClr val="0000CC"/>
                </a:solidFill>
                <a:ea typeface="宋体" pitchFamily="2" charset="-122"/>
              </a:rPr>
              <a:t>6</a:t>
            </a:r>
            <a:r>
              <a:rPr lang="en-US" altLang="zh-CN" sz="1800" dirty="0">
                <a:solidFill>
                  <a:srgbClr val="0000CC"/>
                </a:solidFill>
                <a:ea typeface="宋体" pitchFamily="2" charset="-122"/>
              </a:rPr>
              <a:t> </a:t>
            </a:r>
            <a:r>
              <a:rPr lang="en-US" altLang="zh-CN" sz="1800" dirty="0">
                <a:ea typeface="宋体" pitchFamily="2" charset="-122"/>
              </a:rPr>
              <a:t>P1 issues in Verfication. Refer test report for detail.</a:t>
            </a:r>
            <a:endParaRPr lang="en-US" altLang="zh-CN" sz="1800" dirty="0">
              <a:ea typeface="宋体" pitchFamily="2" charset="-122"/>
            </a:endParaRPr>
          </a:p>
          <a:p>
            <a:pPr>
              <a:spcBef>
                <a:spcPct val="0"/>
              </a:spcBef>
            </a:pPr>
            <a:r>
              <a:rPr lang="en-US" altLang="zh-CN" sz="1800" dirty="0">
                <a:ea typeface="宋体" pitchFamily="2" charset="-122"/>
              </a:rPr>
              <a:t>Main changes compared with previous version, refer RN for the details, highlights listed below:</a:t>
            </a:r>
            <a:endParaRPr lang="en-US" altLang="zh-CN" sz="1800" dirty="0">
              <a:ea typeface="宋体" pitchFamily="2" charset="-122"/>
            </a:endParaRPr>
          </a:p>
          <a:p>
            <a:pPr lvl="2">
              <a:spcBef>
                <a:spcPct val="0"/>
              </a:spcBef>
              <a:buFont typeface="Arial" panose="020B0604020202020204" pitchFamily="34" charset="0"/>
              <a:buChar char="•"/>
            </a:pPr>
            <a:r>
              <a:rPr lang="en-US" altLang="zh-CN" dirty="0"/>
              <a:t>Non-compliance issue list, refer attached file for detail, P1 issues listed below:</a:t>
            </a:r>
            <a:endParaRPr lang="en-US" altLang="zh-CN" dirty="0"/>
          </a:p>
          <a:p>
            <a:pPr lvl="3">
              <a:spcBef>
                <a:spcPct val="0"/>
              </a:spcBef>
            </a:pPr>
            <a:r>
              <a:rPr lang="en-US" altLang="zh-CN" sz="1400" dirty="0" err="1">
                <a:solidFill>
                  <a:srgbClr val="0000CC"/>
                </a:solidFill>
                <a:ea typeface="宋体" pitchFamily="2" charset="-122"/>
              </a:rPr>
              <a:t>APIMCIS_xxxxxx</a:t>
            </a:r>
            <a:endParaRPr lang="en-US" altLang="zh-CN" sz="1400" dirty="0">
              <a:solidFill>
                <a:srgbClr val="0000CC"/>
              </a:solidFill>
              <a:ea typeface="宋体" pitchFamily="2" charset="-122"/>
            </a:endParaRPr>
          </a:p>
          <a:p>
            <a:pPr lvl="3">
              <a:spcBef>
                <a:spcPct val="0"/>
              </a:spcBef>
            </a:pPr>
            <a:r>
              <a:rPr lang="en-US" altLang="zh-CN" sz="1400" dirty="0">
                <a:solidFill>
                  <a:srgbClr val="0000CC"/>
                </a:solidFill>
                <a:ea typeface="宋体" pitchFamily="2" charset="-122"/>
              </a:rPr>
              <a:t>……</a:t>
            </a:r>
            <a:endParaRPr lang="en-US" altLang="zh-CN" sz="1400" dirty="0">
              <a:solidFill>
                <a:srgbClr val="0000CC"/>
              </a:solidFill>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new</a:t>
            </a:r>
            <a:r>
              <a:rPr lang="zh-CN" altLang="en-US" dirty="0">
                <a:ea typeface="宋体" pitchFamily="2" charset="-122"/>
              </a:rPr>
              <a:t> </a:t>
            </a:r>
            <a:r>
              <a:rPr lang="en-US" altLang="zh-CN" dirty="0">
                <a:ea typeface="宋体" pitchFamily="2" charset="-122"/>
              </a:rPr>
              <a:t>feature</a:t>
            </a:r>
            <a:r>
              <a:rPr lang="zh-CN" altLang="en-US" dirty="0">
                <a:ea typeface="宋体" pitchFamily="2" charset="-122"/>
              </a:rPr>
              <a:t> </a:t>
            </a:r>
            <a:r>
              <a:rPr lang="en-US" altLang="zh-CN" dirty="0">
                <a:ea typeface="宋体" pitchFamily="2" charset="-122"/>
              </a:rPr>
              <a:t>state</a:t>
            </a:r>
            <a:r>
              <a:rPr lang="zh-CN" altLang="en-US" dirty="0">
                <a:ea typeface="宋体" pitchFamily="2" charset="-122"/>
              </a:rPr>
              <a:t> </a:t>
            </a:r>
            <a:r>
              <a:rPr lang="en-US" altLang="zh-CN" dirty="0">
                <a:ea typeface="宋体" pitchFamily="2" charset="-122"/>
              </a:rPr>
              <a:t>list</a:t>
            </a:r>
            <a:r>
              <a:rPr lang="zh-CN" altLang="en-US" dirty="0">
                <a:ea typeface="宋体" pitchFamily="2" charset="-122"/>
              </a:rPr>
              <a:t> </a:t>
            </a:r>
            <a:r>
              <a:rPr lang="en-US" altLang="zh-CN" dirty="0">
                <a:ea typeface="宋体" pitchFamily="2" charset="-122"/>
              </a:rPr>
              <a:t>– refer slide 3</a:t>
            </a:r>
            <a:endParaRPr lang="en-US" altLang="zh-CN" dirty="0">
              <a:ea typeface="宋体" pitchFamily="2" charset="-122"/>
            </a:endParaRPr>
          </a:p>
          <a:p>
            <a:pPr lvl="2">
              <a:spcBef>
                <a:spcPct val="0"/>
              </a:spcBef>
              <a:buFont typeface="Arial" panose="020B0604020202020204" pitchFamily="34" charset="0"/>
              <a:buChar char="•"/>
            </a:pPr>
            <a:r>
              <a:rPr lang="en-US" altLang="zh-CN" dirty="0">
                <a:ea typeface="宋体" pitchFamily="2" charset="-122"/>
              </a:rPr>
              <a:t>Open AIMS with risk evaluation – refer slide 4</a:t>
            </a:r>
            <a:endParaRPr lang="en-US" altLang="zh-CN" dirty="0">
              <a:ea typeface="宋体" pitchFamily="2" charset="-122"/>
            </a:endParaRPr>
          </a:p>
          <a:p>
            <a:pPr lvl="3">
              <a:spcBef>
                <a:spcPct val="0"/>
              </a:spcBef>
            </a:pPr>
            <a:endParaRPr lang="en-US" altLang="zh-CN" dirty="0">
              <a:ea typeface="宋体" pitchFamily="2" charset="-122"/>
            </a:endParaRPr>
          </a:p>
          <a:p>
            <a:pPr>
              <a:spcBef>
                <a:spcPct val="0"/>
              </a:spcBef>
            </a:pPr>
            <a:endParaRPr lang="en-US" altLang="zh-CN" dirty="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91440"/>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690985" cy="6344285"/>
        </p:xfrm>
        <a:graphic>
          <a:graphicData uri="http://schemas.openxmlformats.org/drawingml/2006/table">
            <a:tbl>
              <a:tblPr/>
              <a:tblGrid>
                <a:gridCol w="909955"/>
                <a:gridCol w="3526790"/>
                <a:gridCol w="869950"/>
                <a:gridCol w="929005"/>
                <a:gridCol w="734695"/>
                <a:gridCol w="4720590"/>
              </a:tblGrid>
              <a:tr h="18796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2834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AW2-14538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【实车】【483MCA】【地图】【偶现】进入地库，休眠重启后，发起导航驶出地库，车标长时间未绑路</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80808"/>
                          </a:solidFill>
                          <a:effectLst/>
                          <a:ea typeface="等线" panose="02010600030101010101" pitchFamily="2" charset="-122"/>
                          <a:cs typeface="+mn-lt"/>
                          <a:sym typeface="+mn-ea"/>
                        </a:rPr>
                        <a:t>1、当前正针对CX483 &amp; CD706 &amp; CX727 进行地库专项测试，CD706 &amp; CX727已完成，CX483 待福特REC临牌办完后同步测试。测试完成后将分析异常情况，并对比百度与Ford测试结果确认</a:t>
                      </a:r>
                      <a:r>
                        <a:rPr lang="zh-CN" sz="900" dirty="0">
                          <a:solidFill>
                            <a:srgbClr val="080808"/>
                          </a:solidFill>
                          <a:effectLst/>
                          <a:ea typeface="等线" panose="02010600030101010101" pitchFamily="2" charset="-122"/>
                          <a:cs typeface="+mn-lt"/>
                          <a:sym typeface="+mn-ea"/>
                        </a:rPr>
                        <a:t>以及客户期望值确认</a:t>
                      </a:r>
                      <a:r>
                        <a:rPr sz="900" dirty="0">
                          <a:solidFill>
                            <a:srgbClr val="080808"/>
                          </a:solidFill>
                          <a:effectLst/>
                          <a:ea typeface="等线" panose="02010600030101010101" pitchFamily="2" charset="-122"/>
                          <a:cs typeface="+mn-lt"/>
                          <a:sym typeface="+mn-ea"/>
                        </a:rPr>
                        <a:t>偏差原因。</a:t>
                      </a:r>
                      <a:endParaRPr sz="900" dirty="0">
                        <a:solidFill>
                          <a:srgbClr val="080808"/>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80808"/>
                          </a:solidFill>
                          <a:effectLst/>
                          <a:ea typeface="等线" panose="02010600030101010101" pitchFamily="2" charset="-122"/>
                          <a:cs typeface="+mn-lt"/>
                          <a:sym typeface="+mn-ea"/>
                        </a:rPr>
                        <a:t>2、将根据分析结果尽快确认后续优化方案与计划，提升DR推导精度与各车型参数强相关，由于各车型传感器不一样需要针对各车型进行优化</a:t>
                      </a:r>
                      <a:endParaRPr sz="900" dirty="0">
                        <a:solidFill>
                          <a:srgbClr val="080808"/>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sz="900" dirty="0">
                          <a:solidFill>
                            <a:srgbClr val="080808"/>
                          </a:solidFill>
                          <a:effectLst/>
                          <a:ea typeface="等线" panose="02010600030101010101" pitchFamily="2" charset="-122"/>
                          <a:cs typeface="+mn-lt"/>
                          <a:sym typeface="+mn-ea"/>
                        </a:rPr>
                        <a:t>3、之前百度复测结果分析获取到GPS时间预计约15S左右，这块需要德赛同步支持分析。</a:t>
                      </a:r>
                      <a:endParaRPr sz="900" dirty="0">
                        <a:solidFill>
                          <a:srgbClr val="080808"/>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82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AW2-14306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[CX483MCA][Map][必现]导航时在地图页面点击地图静音图标，语音和在setting音量设置中均无法调节导航音量</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zh-CN" altLang="en-US" sz="900" b="0" i="0" u="none" strike="noStrike" kern="1200" dirty="0">
                          <a:solidFill>
                            <a:srgbClr val="000000"/>
                          </a:solidFill>
                          <a:effectLst/>
                          <a:ea typeface="等线" panose="02010600030101010101" pitchFamily="2" charset="-122"/>
                          <a:cs typeface="+mn-lt"/>
                        </a:rPr>
                        <a:t>在地图音量</a:t>
                      </a:r>
                      <a:r>
                        <a:rPr lang="zh-CN" altLang="en-US" sz="900" b="0" i="0" u="none" strike="noStrike" kern="1200" dirty="0">
                          <a:solidFill>
                            <a:srgbClr val="000000"/>
                          </a:solidFill>
                          <a:effectLst/>
                          <a:ea typeface="等线" panose="02010600030101010101" pitchFamily="2" charset="-122"/>
                          <a:cs typeface="+mn-lt"/>
                        </a:rPr>
                        <a:t>条页面点击</a:t>
                      </a:r>
                      <a:r>
                        <a:rPr lang="en-US" altLang="zh-CN" sz="900" b="0" i="0" u="none" strike="noStrike" kern="1200" dirty="0">
                          <a:solidFill>
                            <a:srgbClr val="000000"/>
                          </a:solidFill>
                          <a:effectLst/>
                          <a:ea typeface="等线" panose="02010600030101010101" pitchFamily="2" charset="-122"/>
                          <a:cs typeface="+mn-lt"/>
                        </a:rPr>
                        <a:t>+,-</a:t>
                      </a:r>
                      <a:r>
                        <a:rPr lang="zh-CN" altLang="en-US" sz="900" b="0" i="0" u="none" strike="noStrike" kern="1200" dirty="0">
                          <a:solidFill>
                            <a:srgbClr val="000000"/>
                          </a:solidFill>
                          <a:effectLst/>
                          <a:ea typeface="等线" panose="02010600030101010101" pitchFamily="2" charset="-122"/>
                          <a:cs typeface="+mn-lt"/>
                        </a:rPr>
                        <a:t>或者点击取消静音即可</a:t>
                      </a:r>
                      <a:r>
                        <a:rPr lang="zh-CN" altLang="en-US" sz="900" b="0" i="0" u="none" strike="noStrike" kern="1200" dirty="0">
                          <a:solidFill>
                            <a:srgbClr val="000000"/>
                          </a:solidFill>
                          <a:effectLst/>
                          <a:ea typeface="等线" panose="02010600030101010101" pitchFamily="2" charset="-122"/>
                          <a:cs typeface="+mn-lt"/>
                        </a:rPr>
                        <a:t>恢复</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中频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cause：系统调节音量，下发对应广播后地图未做逻辑处理，需同步系统音量对应</a:t>
                      </a:r>
                      <a:r>
                        <a:rPr lang="zh-CN" altLang="en-US" sz="900" dirty="0">
                          <a:solidFill>
                            <a:srgbClr val="000000"/>
                          </a:solidFill>
                          <a:effectLst/>
                          <a:ea typeface="等线" panose="02010600030101010101" pitchFamily="2" charset="-122"/>
                          <a:cs typeface="+mn-lt"/>
                          <a:sym typeface="+mn-ea"/>
                        </a:rPr>
                        <a:t>状态</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，客户常用功能静音后无法通过系统调节导航音量，客户体验不好</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6.修复计划：当前已修复，计划下版本</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407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AW2-14168</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[CX483MCA]【必现】【地图】导航中，手动将导航音量静音，唤醒VR：增大导航音量，导航音量大一点，开启导航音量，导航音量依然静音状态</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a:t>
                      </a:r>
                      <a:r>
                        <a:rPr lang="zh-CN" altLang="en-US" sz="900" dirty="0">
                          <a:solidFill>
                            <a:srgbClr val="000000"/>
                          </a:solidFill>
                          <a:effectLst/>
                          <a:ea typeface="等线" panose="02010600030101010101" pitchFamily="2" charset="-122"/>
                          <a:cs typeface="+mn-lt"/>
                          <a:sym typeface="+mn-ea"/>
                        </a:rPr>
                        <a:t>在地图音量条页面点击</a:t>
                      </a:r>
                      <a:r>
                        <a:rPr lang="en-US" altLang="zh-CN" sz="900" dirty="0">
                          <a:solidFill>
                            <a:srgbClr val="000000"/>
                          </a:solidFill>
                          <a:effectLst/>
                          <a:ea typeface="等线" panose="02010600030101010101" pitchFamily="2" charset="-122"/>
                          <a:cs typeface="+mn-lt"/>
                          <a:sym typeface="+mn-ea"/>
                        </a:rPr>
                        <a:t>+,-</a:t>
                      </a:r>
                      <a:r>
                        <a:rPr lang="zh-CN" altLang="en-US" sz="900" dirty="0">
                          <a:solidFill>
                            <a:srgbClr val="000000"/>
                          </a:solidFill>
                          <a:effectLst/>
                          <a:ea typeface="等线" panose="02010600030101010101" pitchFamily="2" charset="-122"/>
                          <a:cs typeface="+mn-lt"/>
                          <a:sym typeface="+mn-ea"/>
                        </a:rPr>
                        <a:t>或者点击取消静音即可恢复</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a:t>
                      </a:r>
                      <a:r>
                        <a:rPr lang="zh-CN" altLang="en-US" sz="900" dirty="0">
                          <a:solidFill>
                            <a:srgbClr val="000000"/>
                          </a:solidFill>
                          <a:effectLst/>
                          <a:ea typeface="等线" panose="02010600030101010101" pitchFamily="2" charset="-122"/>
                          <a:cs typeface="+mn-lt"/>
                          <a:sym typeface="+mn-ea"/>
                        </a:rPr>
                        <a:t>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sz="900" dirty="0">
                          <a:solidFill>
                            <a:srgbClr val="000000"/>
                          </a:solidFill>
                          <a:effectLst/>
                          <a:ea typeface="等线" panose="02010600030101010101" pitchFamily="2" charset="-122"/>
                          <a:cs typeface="+mn-lt"/>
                          <a:sym typeface="+mn-ea"/>
                        </a:rPr>
                        <a:t>静音模式设置了对应的mode值，未考虑语音控制音量</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Medium</a:t>
                      </a:r>
                      <a:r>
                        <a:rPr lang="zh-CN" altLang="en-US" sz="900" dirty="0">
                          <a:solidFill>
                            <a:srgbClr val="000000"/>
                          </a:solidFill>
                          <a:effectLst/>
                          <a:ea typeface="等线" panose="02010600030101010101" pitchFamily="2" charset="-122"/>
                          <a:cs typeface="+mn-lt"/>
                          <a:sym typeface="+mn-ea"/>
                        </a:rPr>
                        <a:t>，客户常用功能静音后无法通过语音调节导航</a:t>
                      </a:r>
                      <a:r>
                        <a:rPr lang="zh-CN" altLang="en-US" sz="900" dirty="0">
                          <a:solidFill>
                            <a:srgbClr val="000000"/>
                          </a:solidFill>
                          <a:effectLst/>
                          <a:ea typeface="等线" panose="02010600030101010101" pitchFamily="2" charset="-122"/>
                          <a:cs typeface="+mn-lt"/>
                          <a:sym typeface="+mn-ea"/>
                        </a:rPr>
                        <a:t>音量，客户体验不好</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6.修复计划：当前已修复，计划下版本</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5407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AW2-14242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[CX483MCA][偶现][Radio]在收音机页面，偶现无法语音打开在线电台</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Verification</a:t>
                      </a:r>
                      <a:endParaRPr lang="en-GB" altLang="zh-CN" sz="900"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1.出现概率：偶现，概率：</a:t>
                      </a:r>
                      <a:r>
                        <a:rPr lang="en-US" altLang="zh-CN" sz="900" dirty="0">
                          <a:solidFill>
                            <a:srgbClr val="000000"/>
                          </a:solidFill>
                          <a:effectLst/>
                          <a:ea typeface="等线" panose="02010600030101010101" pitchFamily="2" charset="-122"/>
                          <a:cs typeface="+mn-lt"/>
                          <a:sym typeface="+mn-ea"/>
                        </a:rPr>
                        <a:t>1/10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2.恢复方法：重新语音唤醒『打开在线电台”即可跳转</a:t>
                      </a:r>
                      <a:endParaRPr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a:t>
                      </a:r>
                      <a:r>
                        <a:rPr sz="900" dirty="0">
                          <a:solidFill>
                            <a:srgbClr val="000000"/>
                          </a:solidFill>
                          <a:effectLst/>
                          <a:ea typeface="等线" panose="02010600030101010101" pitchFamily="2" charset="-122"/>
                          <a:cs typeface="+mn-lt"/>
                          <a:sym typeface="+mn-ea"/>
                        </a:rPr>
                        <a:t>随心听出现StackOverflowError导致程序异常，导致无法启动随心听页面</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a:t>
                      </a:r>
                      <a:r>
                        <a:rPr lang="en-US" altLang="zh-CN" sz="900" dirty="0">
                          <a:solidFill>
                            <a:srgbClr val="000000"/>
                          </a:solidFill>
                          <a:effectLst/>
                          <a:ea typeface="等线" panose="02010600030101010101" pitchFamily="2" charset="-122"/>
                          <a:cs typeface="+mn-lt"/>
                          <a:sym typeface="+mn-ea"/>
                        </a:rPr>
                        <a:t>low</a:t>
                      </a:r>
                      <a:r>
                        <a:rPr lang="zh-CN" altLang="en-US" sz="900" dirty="0">
                          <a:solidFill>
                            <a:srgbClr val="000000"/>
                          </a:solidFill>
                          <a:effectLst/>
                          <a:ea typeface="等线" panose="02010600030101010101" pitchFamily="2" charset="-122"/>
                          <a:cs typeface="+mn-lt"/>
                          <a:sym typeface="+mn-ea"/>
                        </a:rPr>
                        <a:t>，低概率偶现问题，恢复方式较为简单，对客户影响</a:t>
                      </a:r>
                      <a:r>
                        <a:rPr lang="zh-CN" altLang="en-US" sz="900" dirty="0">
                          <a:solidFill>
                            <a:srgbClr val="000000"/>
                          </a:solidFill>
                          <a:effectLst/>
                          <a:ea typeface="等线" panose="02010600030101010101" pitchFamily="2" charset="-122"/>
                          <a:cs typeface="+mn-lt"/>
                          <a:sym typeface="+mn-ea"/>
                        </a:rPr>
                        <a:t>较低</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6.修复计划：当前已修复，计划下版本</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组入</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820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AW2-13861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【偶现】IVI智能行程上班通勤触发导航时，导航启动后自行退出 TT25_0832</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Monitor</a:t>
                      </a:r>
                      <a:endParaRPr lang="en-US" altLang="en-GB"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1.出现概率：台架实车压测</a:t>
                      </a:r>
                      <a:r>
                        <a:rPr lang="en-US" altLang="zh-CN" sz="900" b="0" i="0" u="none" strike="noStrike" kern="1200" dirty="0">
                          <a:solidFill>
                            <a:srgbClr val="000000"/>
                          </a:solidFill>
                          <a:effectLst/>
                          <a:ea typeface="等线" panose="02010600030101010101" pitchFamily="2" charset="-122"/>
                          <a:cs typeface="+mn-lt"/>
                        </a:rPr>
                        <a:t>400</a:t>
                      </a:r>
                      <a:r>
                        <a:rPr lang="zh-CN" altLang="en-US" sz="900" b="0" i="0" u="none" strike="noStrike" kern="1200" dirty="0">
                          <a:solidFill>
                            <a:srgbClr val="000000"/>
                          </a:solidFill>
                          <a:effectLst/>
                          <a:ea typeface="等线" panose="02010600030101010101" pitchFamily="2" charset="-122"/>
                          <a:cs typeface="+mn-lt"/>
                        </a:rPr>
                        <a:t>次未复现（低概率</a:t>
                      </a:r>
                      <a:r>
                        <a:rPr lang="zh-CN" altLang="en-US" sz="900" b="0" i="0" u="none" strike="noStrike" kern="1200" dirty="0">
                          <a:solidFill>
                            <a:srgbClr val="000000"/>
                          </a:solidFill>
                          <a:effectLst/>
                          <a:ea typeface="等线" panose="02010600030101010101" pitchFamily="2" charset="-122"/>
                          <a:cs typeface="+mn-lt"/>
                        </a:rPr>
                        <a:t>偶现问题）</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2.恢复方法：重新</a:t>
                      </a:r>
                      <a:r>
                        <a:rPr lang="zh-CN" altLang="en-US" sz="900" b="0" i="0" u="none" strike="noStrike" kern="1200" dirty="0">
                          <a:solidFill>
                            <a:srgbClr val="000000"/>
                          </a:solidFill>
                          <a:effectLst/>
                          <a:ea typeface="等线" panose="02010600030101010101" pitchFamily="2" charset="-122"/>
                          <a:cs typeface="+mn-lt"/>
                        </a:rPr>
                        <a:t>打开导航</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a:t>
                      </a:r>
                      <a:r>
                        <a:rPr lang="zh-CN" altLang="en-US" sz="900" b="0" i="0" u="none" strike="noStrike" kern="1200" dirty="0">
                          <a:solidFill>
                            <a:srgbClr val="000000"/>
                          </a:solidFill>
                          <a:effectLst/>
                          <a:ea typeface="等线" panose="02010600030101010101" pitchFamily="2" charset="-122"/>
                          <a:cs typeface="+mn-lt"/>
                        </a:rPr>
                        <a:t>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cause：当前无可用日志，申请</a:t>
                      </a:r>
                      <a:r>
                        <a:rPr lang="en-US" altLang="zh-CN" sz="900" b="0" i="0" u="none" strike="noStrike" kern="1200" dirty="0">
                          <a:solidFill>
                            <a:srgbClr val="000000"/>
                          </a:solidFill>
                          <a:effectLst/>
                          <a:ea typeface="等线" panose="02010600030101010101" pitchFamily="2" charset="-122"/>
                          <a:cs typeface="+mn-lt"/>
                        </a:rPr>
                        <a:t>Monitor</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5.影响评估：Low，低概率偶现问题，发生概率</a:t>
                      </a:r>
                      <a:r>
                        <a:rPr lang="zh-CN" altLang="en-US" sz="900" b="0" i="0" u="none" strike="noStrike" kern="1200" dirty="0">
                          <a:solidFill>
                            <a:srgbClr val="000000"/>
                          </a:solidFill>
                          <a:effectLst/>
                          <a:ea typeface="等线" panose="02010600030101010101" pitchFamily="2" charset="-122"/>
                          <a:cs typeface="+mn-lt"/>
                        </a:rPr>
                        <a:t>较低</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6.修复计划：持续</a:t>
                      </a:r>
                      <a:r>
                        <a:rPr lang="en-US" altLang="zh-CN" sz="900" b="0" i="0" u="none" strike="noStrike" kern="1200" dirty="0">
                          <a:solidFill>
                            <a:srgbClr val="000000"/>
                          </a:solidFill>
                          <a:effectLst/>
                          <a:ea typeface="等线" panose="02010600030101010101" pitchFamily="2" charset="-122"/>
                          <a:cs typeface="+mn-lt"/>
                        </a:rPr>
                        <a:t>3</a:t>
                      </a:r>
                      <a:r>
                        <a:rPr lang="zh-CN" altLang="en-US" sz="900" b="0" i="0" u="none" strike="noStrike" kern="1200" dirty="0">
                          <a:solidFill>
                            <a:srgbClr val="000000"/>
                          </a:solidFill>
                          <a:effectLst/>
                          <a:ea typeface="等线" panose="02010600030101010101" pitchFamily="2" charset="-122"/>
                          <a:cs typeface="+mn-lt"/>
                        </a:rPr>
                        <a:t>个版本压测，未复现申请</a:t>
                      </a:r>
                      <a:r>
                        <a:rPr lang="zh-CN" altLang="en-US" sz="900" b="0" i="0" u="none" strike="noStrike" kern="1200" dirty="0">
                          <a:solidFill>
                            <a:srgbClr val="000000"/>
                          </a:solidFill>
                          <a:effectLst/>
                          <a:ea typeface="等线" panose="02010600030101010101" pitchFamily="2" charset="-122"/>
                          <a:cs typeface="+mn-lt"/>
                        </a:rPr>
                        <a:t>关闭</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172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AW2-13646</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[CX483MCA][必现][百度地图]U盘中有离线地图升级包，在离线地图U盘跟新页面插入U盘，提示未发现离线数据包</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Analysis</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1.出现概率：必现</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2.恢复方法：NA</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地图只有在离线地图U盘更新界面才会去监听U盘的插拔及U盘里面是否有离线数据的读取操作，其他页面插入的U盘，在进入离线地图U盘更新界面页面，地图是不会有监听到的，当然也不会有读取U盘的操作，当前地图监听U盘机制不合理，需优化处理</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6.修复计划：目前正在优化地图监听</a:t>
                      </a:r>
                      <a:r>
                        <a:rPr lang="en-US" altLang="zh-CN" sz="900" b="0" i="0" u="none" strike="noStrike" kern="1200" dirty="0">
                          <a:solidFill>
                            <a:srgbClr val="000000"/>
                          </a:solidFill>
                          <a:effectLst/>
                          <a:ea typeface="等线" panose="02010600030101010101" pitchFamily="2" charset="-122"/>
                          <a:cs typeface="+mn-lt"/>
                        </a:rPr>
                        <a:t>U</a:t>
                      </a:r>
                      <a:r>
                        <a:rPr lang="zh-CN" altLang="en-US" sz="900" b="0" i="0" u="none" strike="noStrike" kern="1200" dirty="0">
                          <a:solidFill>
                            <a:srgbClr val="000000"/>
                          </a:solidFill>
                          <a:effectLst/>
                          <a:ea typeface="等线" panose="02010600030101010101" pitchFamily="2" charset="-122"/>
                          <a:cs typeface="+mn-lt"/>
                        </a:rPr>
                        <a:t>盘逻辑，计划</a:t>
                      </a:r>
                      <a:r>
                        <a:rPr lang="en-US" altLang="zh-CN" sz="900" b="0" i="0" u="none" strike="noStrike" kern="1200" dirty="0">
                          <a:solidFill>
                            <a:srgbClr val="000000"/>
                          </a:solidFill>
                          <a:effectLst/>
                          <a:ea typeface="等线" panose="02010600030101010101" pitchFamily="2" charset="-122"/>
                          <a:cs typeface="+mn-lt"/>
                        </a:rPr>
                        <a:t>R08</a:t>
                      </a:r>
                      <a:r>
                        <a:rPr lang="zh-CN" altLang="en-US" sz="900" b="0" i="0" u="none" strike="noStrike" kern="1200" dirty="0">
                          <a:solidFill>
                            <a:srgbClr val="000000"/>
                          </a:solidFill>
                          <a:effectLst/>
                          <a:ea typeface="等线" panose="02010600030101010101" pitchFamily="2" charset="-122"/>
                          <a:cs typeface="+mn-lt"/>
                        </a:rPr>
                        <a:t>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852275" cy="6050915"/>
        </p:xfrm>
        <a:graphic>
          <a:graphicData uri="http://schemas.openxmlformats.org/drawingml/2006/table">
            <a:tbl>
              <a:tblPr/>
              <a:tblGrid>
                <a:gridCol w="909955"/>
                <a:gridCol w="3510280"/>
                <a:gridCol w="886460"/>
                <a:gridCol w="929005"/>
                <a:gridCol w="734695"/>
                <a:gridCol w="48818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9565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AW2-13510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[CX483MCA][百度地图][偶现两次]车辆行驶中，离线导航，百度地图闪退</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US" altLang="en-GB"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1.出现概率：正常路试1周未复现，低频</a:t>
                      </a:r>
                      <a:r>
                        <a:rPr lang="en-US" altLang="zh-CN" sz="900" b="0" i="0" u="none" strike="noStrike" kern="1200" dirty="0">
                          <a:solidFill>
                            <a:srgbClr val="000000"/>
                          </a:solidFill>
                          <a:effectLst/>
                          <a:ea typeface="等线" panose="02010600030101010101" pitchFamily="2" charset="-122"/>
                          <a:cs typeface="+mn-lt"/>
                        </a:rPr>
                        <a:t>12HMonkey</a:t>
                      </a:r>
                      <a:r>
                        <a:rPr lang="zh-CN" altLang="en-US" sz="900" b="0" i="0" u="none" strike="noStrike" kern="1200" dirty="0">
                          <a:solidFill>
                            <a:srgbClr val="000000"/>
                          </a:solidFill>
                          <a:effectLst/>
                          <a:ea typeface="等线" panose="02010600030101010101" pitchFamily="2" charset="-122"/>
                          <a:cs typeface="+mn-lt"/>
                        </a:rPr>
                        <a:t>测试结果为</a:t>
                      </a:r>
                      <a:r>
                        <a:rPr lang="en-US" altLang="zh-CN" sz="900" b="0" i="0" u="none" strike="noStrike" kern="1200" dirty="0">
                          <a:solidFill>
                            <a:srgbClr val="000000"/>
                          </a:solidFill>
                          <a:effectLst/>
                          <a:ea typeface="等线" panose="02010600030101010101" pitchFamily="2" charset="-122"/>
                          <a:cs typeface="+mn-lt"/>
                        </a:rPr>
                        <a:t>1/90000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2.恢复方法：重新打开离线地图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3.用户使用频次：低频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cause：多线程保护时线程锁使用错误，当前主线版本PL19</a:t>
                      </a:r>
                      <a:r>
                        <a:rPr lang="zh-CN" altLang="en-US" sz="900" b="0" i="0" u="none" strike="noStrike" kern="1200" dirty="0">
                          <a:solidFill>
                            <a:srgbClr val="000000"/>
                          </a:solidFill>
                          <a:effectLst/>
                          <a:ea typeface="等线" panose="02010600030101010101" pitchFamily="2" charset="-122"/>
                          <a:cs typeface="+mn-lt"/>
                        </a:rPr>
                        <a:t>已修复</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5.影响评估：Low，当前仅会在离线地图触发，离线地图使用场景频次较低，整体风险</a:t>
                      </a:r>
                      <a:r>
                        <a:rPr lang="zh-CN" altLang="en-US" sz="900" b="0" i="0" u="none" strike="noStrike" kern="1200" dirty="0">
                          <a:solidFill>
                            <a:srgbClr val="000000"/>
                          </a:solidFill>
                          <a:effectLst/>
                          <a:ea typeface="等线" panose="02010600030101010101" pitchFamily="2" charset="-122"/>
                          <a:cs typeface="+mn-lt"/>
                        </a:rPr>
                        <a:t>较低</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6.修复计划：已修复，下版本组入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AW2-13331</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[CX483MCA][百度地图][高概率]高架下一直偏航重新算路</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1.出现概率：高频，</a:t>
                      </a:r>
                      <a:r>
                        <a:rPr lang="en-US" altLang="zh-CN" sz="900" dirty="0">
                          <a:solidFill>
                            <a:srgbClr val="000000"/>
                          </a:solidFill>
                          <a:effectLst/>
                          <a:ea typeface="等线" panose="02010600030101010101" pitchFamily="2" charset="-122"/>
                          <a:cs typeface="+mn-lt"/>
                          <a:sym typeface="+mn-ea"/>
                        </a:rPr>
                        <a:t>2/5</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2.恢复方法：行驶</a:t>
                      </a:r>
                      <a:r>
                        <a:rPr lang="en-US" altLang="zh-CN" sz="900" dirty="0">
                          <a:solidFill>
                            <a:srgbClr val="000000"/>
                          </a:solidFill>
                          <a:effectLst/>
                          <a:ea typeface="等线" panose="02010600030101010101" pitchFamily="2" charset="-122"/>
                          <a:cs typeface="+mn-lt"/>
                          <a:sym typeface="+mn-ea"/>
                        </a:rPr>
                        <a:t>5S</a:t>
                      </a:r>
                      <a:r>
                        <a:rPr lang="zh-CN" altLang="en-US" sz="900" dirty="0">
                          <a:solidFill>
                            <a:srgbClr val="000000"/>
                          </a:solidFill>
                          <a:effectLst/>
                          <a:ea typeface="等线" panose="02010600030101010101" pitchFamily="2" charset="-122"/>
                          <a:cs typeface="+mn-lt"/>
                          <a:sym typeface="+mn-ea"/>
                        </a:rPr>
                        <a:t>左右会自动纠偏</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cause：卡子门高架相对</a:t>
                      </a:r>
                      <a:r>
                        <a:rPr lang="en-US" altLang="zh-CN" sz="900" dirty="0">
                          <a:solidFill>
                            <a:srgbClr val="000000"/>
                          </a:solidFill>
                          <a:effectLst/>
                          <a:ea typeface="等线" panose="02010600030101010101" pitchFamily="2" charset="-122"/>
                          <a:cs typeface="+mn-lt"/>
                          <a:sym typeface="+mn-ea"/>
                        </a:rPr>
                        <a:t>Case</a:t>
                      </a:r>
                      <a:r>
                        <a:rPr lang="zh-CN" altLang="en-US" sz="900" dirty="0">
                          <a:solidFill>
                            <a:srgbClr val="000000"/>
                          </a:solidFill>
                          <a:effectLst/>
                          <a:ea typeface="等线" panose="02010600030101010101" pitchFamily="2" charset="-122"/>
                          <a:cs typeface="+mn-lt"/>
                          <a:sym typeface="+mn-ea"/>
                        </a:rPr>
                        <a:t>比较极端，走到高架严重重叠处会高概率触发偏航</a:t>
                      </a:r>
                      <a:r>
                        <a:rPr lang="zh-CN" altLang="en-US" sz="900" b="0" i="0" u="none" strike="noStrike" kern="1200" dirty="0">
                          <a:solidFill>
                            <a:srgbClr val="000000"/>
                          </a:solidFill>
                          <a:effectLst/>
                          <a:ea typeface="等线" panose="02010600030101010101" pitchFamily="2" charset="-122"/>
                          <a:cs typeface="+mn-lt"/>
                        </a:rPr>
                        <a:t>，同步在其他高架：双龙大道高架；内环东线高架，定淮门大街高架，江北大道快速路进行定位专项测试未出现偏航情况，当前内部正在推进主线进行优化</a:t>
                      </a:r>
                      <a:r>
                        <a:rPr lang="zh-CN" altLang="en-US" sz="900" b="0" i="0" u="none" strike="noStrike" kern="1200" dirty="0">
                          <a:solidFill>
                            <a:srgbClr val="000000"/>
                          </a:solidFill>
                          <a:effectLst/>
                          <a:ea typeface="等线" panose="02010600030101010101" pitchFamily="2" charset="-122"/>
                          <a:cs typeface="+mn-lt"/>
                        </a:rPr>
                        <a:t>处理</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5.影响评估：Low，仅仅在极端场景会触发偏航，正常高架不会触发偏航</a:t>
                      </a:r>
                      <a:r>
                        <a:rPr lang="zh-CN" altLang="en-US" sz="900" b="0" i="0" u="none" strike="noStrike" kern="1200" dirty="0">
                          <a:solidFill>
                            <a:srgbClr val="000000"/>
                          </a:solidFill>
                          <a:effectLst/>
                          <a:ea typeface="等线" panose="02010600030101010101" pitchFamily="2" charset="-122"/>
                          <a:cs typeface="+mn-lt"/>
                        </a:rPr>
                        <a:t>，整体风险较低</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6.修复计划：内部分析中，计划下版本</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6805">
                <a:tc rowSpan="2">
                  <a:txBody>
                    <a:bodyPr/>
                    <a:p>
                      <a:pPr algn="ctr" fontAlgn="t">
                        <a:buNone/>
                      </a:pPr>
                      <a:r>
                        <a:rPr lang="en-US" altLang="en-GB" sz="900" b="0" i="0" u="sng" strike="noStrike" kern="1200" dirty="0">
                          <a:solidFill>
                            <a:srgbClr val="0563C1"/>
                          </a:solidFill>
                          <a:effectLst/>
                          <a:ea typeface="等线" panose="02010600030101010101" pitchFamily="2" charset="-122"/>
                          <a:cs typeface="+mn-lt"/>
                        </a:rPr>
                        <a:t>AW2-12844</a:t>
                      </a: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endParaRPr lang="en-US" altLang="en-GB" sz="900" b="0" i="0" u="sng" strike="noStrike" kern="1200" dirty="0">
                        <a:solidFill>
                          <a:srgbClr val="0563C1"/>
                        </a:solidFill>
                        <a:effectLst/>
                        <a:ea typeface="等线" panose="02010600030101010101" pitchFamily="2" charset="-122"/>
                        <a:cs typeface="+mn-lt"/>
                      </a:endParaRPr>
                    </a:p>
                    <a:p>
                      <a:pPr algn="ctr" fontAlgn="t">
                        <a:buNone/>
                      </a:pPr>
                      <a:r>
                        <a:rPr lang="en-GB" altLang="en-US" sz="900" u="sng" dirty="0">
                          <a:solidFill>
                            <a:srgbClr val="0563C1"/>
                          </a:solidFill>
                          <a:ea typeface="等线" panose="02010600030101010101" pitchFamily="2" charset="-122"/>
                          <a:sym typeface="Arial" panose="020B0604020202020204" pitchFamily="34" charset="0"/>
                        </a:rPr>
                        <a:t>AW2-11921</a:t>
                      </a:r>
                      <a:endParaRPr lang="en-GB" altLang="en-US" sz="900" u="sng" dirty="0">
                        <a:solidFill>
                          <a:srgbClr val="0563C1"/>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【偶现】IVI智能行程，智能行程下班通勤设置目的地时加载失败 TT25_1541</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1.出现概率：必现，路径如下：下班通勤——点击导航至家——点击历史记录中无详细地址的POI地点——直接点击地址名称（不要点击+）</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3.用户使用频次：低频，查询埋点数据</a:t>
                      </a:r>
                      <a:r>
                        <a:rPr lang="en-US" altLang="zh-CN" sz="900" dirty="0">
                          <a:solidFill>
                            <a:srgbClr val="000000"/>
                          </a:solidFill>
                          <a:effectLst/>
                          <a:ea typeface="等线" panose="02010600030101010101" pitchFamily="2" charset="-122"/>
                          <a:cs typeface="+mn-lt"/>
                          <a:sym typeface="+mn-ea"/>
                        </a:rPr>
                        <a:t>764</a:t>
                      </a:r>
                      <a:r>
                        <a:rPr lang="zh-CN" altLang="en-US" sz="900" dirty="0">
                          <a:solidFill>
                            <a:srgbClr val="000000"/>
                          </a:solidFill>
                          <a:effectLst/>
                          <a:ea typeface="等线" panose="02010600030101010101" pitchFamily="2" charset="-122"/>
                          <a:cs typeface="+mn-lt"/>
                          <a:sym typeface="+mn-ea"/>
                        </a:rPr>
                        <a:t>近</a:t>
                      </a:r>
                      <a:r>
                        <a:rPr lang="en-US" altLang="zh-CN" sz="900" dirty="0">
                          <a:solidFill>
                            <a:srgbClr val="000000"/>
                          </a:solidFill>
                          <a:effectLst/>
                          <a:ea typeface="等线" panose="02010600030101010101" pitchFamily="2" charset="-122"/>
                          <a:cs typeface="+mn-lt"/>
                          <a:sym typeface="+mn-ea"/>
                        </a:rPr>
                        <a:t>3</a:t>
                      </a:r>
                      <a:r>
                        <a:rPr lang="zh-CN" altLang="en-US" sz="900" dirty="0">
                          <a:solidFill>
                            <a:srgbClr val="000000"/>
                          </a:solidFill>
                          <a:effectLst/>
                          <a:ea typeface="等线" panose="02010600030101010101" pitchFamily="2" charset="-122"/>
                          <a:cs typeface="+mn-lt"/>
                          <a:sym typeface="+mn-ea"/>
                        </a:rPr>
                        <a:t>个月点击次数</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cause：引擎算路失败，转引擎侧分析</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5.影响评估：Low，使用场景比较复杂，正常用户首次使用不会出现历史</a:t>
                      </a:r>
                      <a:r>
                        <a:rPr lang="zh-CN" altLang="en-US" sz="900" dirty="0">
                          <a:solidFill>
                            <a:srgbClr val="000000"/>
                          </a:solidFill>
                          <a:effectLst/>
                          <a:ea typeface="等线" panose="02010600030101010101" pitchFamily="2" charset="-122"/>
                          <a:cs typeface="+mn-lt"/>
                          <a:sym typeface="+mn-ea"/>
                        </a:rPr>
                        <a:t>搜索记录。正常输入是可以使用的</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6.修复计划：内部分析中，计划下版本修复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832485">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dirty="0">
                          <a:solidFill>
                            <a:srgbClr val="000000"/>
                          </a:solidFill>
                          <a:effectLst/>
                          <a:ea typeface="等线" panose="02010600030101010101" pitchFamily="2" charset="-122"/>
                          <a:cs typeface="+mn-lt"/>
                          <a:sym typeface="+mn-ea"/>
                        </a:rPr>
                        <a:t>Phase-4:【偶发】PP17 401850 R07 101配置 大屏智能行程设置导航公司地址点击显示算路失败9.06</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Monitor</a:t>
                      </a:r>
                      <a:endParaRPr lang="en-GB" altLang="zh-CN" sz="900" b="0" i="0" u="none" strike="noStrike" dirty="0">
                        <a:solidFill>
                          <a:srgbClr val="000000"/>
                        </a:solidFill>
                        <a:effectLst/>
                        <a:ea typeface="等线" panose="02010600030101010101" pitchFamily="2" charset="-122"/>
                        <a:cs typeface="+mn-lt"/>
                        <a:sym typeface="+mn-ea"/>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1.出现概率：必现，路径如下：下班通勤——点击导航至家——点击历史记录中无详细地址的POI地点——直接点击地址名称（不要点击+）</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2.恢复方法：NA</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3.用户使用频次：低频，</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cause：引擎算路失败，转引擎侧分析</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5.影响评估：Low，使用场景比较复杂，正常用户首次使用不会出现历史搜索记录。正常输入是可以使用的</a:t>
                      </a:r>
                      <a:endParaRPr lang="zh-CN" altLang="en-US"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6.修复计划：内部分析中，计划下版本修复组入</a:t>
                      </a:r>
                      <a:endParaRPr lang="en-US" altLang="zh-CN"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AW2-12549</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Phase4：【必现】主屏地图在退出地图界面的时候，输入法键盘退出缓慢。</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b="0" i="0" u="none" strike="noStrike" dirty="0">
                          <a:solidFill>
                            <a:srgbClr val="000000"/>
                          </a:solidFill>
                          <a:effectLst/>
                          <a:ea typeface="等线" panose="02010600030101010101" pitchFamily="2" charset="-122"/>
                          <a:cs typeface="+mn-lt"/>
                          <a:sym typeface="+mn-ea"/>
                        </a:rPr>
                        <a:t>V</a:t>
                      </a:r>
                      <a:r>
                        <a:rPr lang="en-US" altLang="en-GB" sz="900" b="0" i="0" u="none" strike="noStrike" dirty="0">
                          <a:solidFill>
                            <a:srgbClr val="000000"/>
                          </a:solidFill>
                          <a:effectLst/>
                          <a:ea typeface="等线" panose="02010600030101010101" pitchFamily="2" charset="-122"/>
                          <a:cs typeface="+mn-lt"/>
                          <a:sym typeface="+mn-ea"/>
                        </a:rPr>
                        <a:t>erfication</a:t>
                      </a:r>
                      <a:endParaRPr lang="en-US" altLang="en-GB"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1.出现概率：必</a:t>
                      </a:r>
                      <a:r>
                        <a:rPr lang="zh-CN" altLang="en-US" sz="900" dirty="0">
                          <a:solidFill>
                            <a:srgbClr val="000000"/>
                          </a:solidFill>
                          <a:effectLst/>
                          <a:ea typeface="等线" panose="02010600030101010101" pitchFamily="2" charset="-122"/>
                          <a:cs typeface="+mn-lt"/>
                          <a:sym typeface="+mn-ea"/>
                        </a:rPr>
                        <a:t>现</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2.恢复方法：NA</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3.用户使用频次：高频</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4.Root cause：编辑框失去焦点需要隐藏软键盘</a:t>
                      </a:r>
                      <a:r>
                        <a:rPr lang="zh-CN" altLang="en-US" sz="900" dirty="0">
                          <a:solidFill>
                            <a:srgbClr val="000000"/>
                          </a:solidFill>
                          <a:effectLst/>
                          <a:ea typeface="等线" panose="02010600030101010101" pitchFamily="2" charset="-122"/>
                          <a:cs typeface="+mn-lt"/>
                          <a:sym typeface="+mn-ea"/>
                        </a:rPr>
                        <a:t>，需做优化处理</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5.影响评估：Low，退出地图是输入法页面大约有1S左右的延迟</a:t>
                      </a:r>
                      <a:r>
                        <a:rPr lang="zh-CN" altLang="en-US" sz="900" dirty="0">
                          <a:solidFill>
                            <a:srgbClr val="000000"/>
                          </a:solidFill>
                          <a:effectLst/>
                          <a:ea typeface="等线" panose="02010600030101010101" pitchFamily="2" charset="-122"/>
                          <a:cs typeface="+mn-lt"/>
                          <a:sym typeface="+mn-ea"/>
                        </a:rPr>
                        <a:t>，非功能</a:t>
                      </a:r>
                      <a:r>
                        <a:rPr lang="en-US" altLang="zh-CN" sz="900" dirty="0">
                          <a:solidFill>
                            <a:srgbClr val="000000"/>
                          </a:solidFill>
                          <a:effectLst/>
                          <a:ea typeface="等线" panose="02010600030101010101" pitchFamily="2" charset="-122"/>
                          <a:cs typeface="+mn-lt"/>
                          <a:sym typeface="+mn-ea"/>
                        </a:rPr>
                        <a:t>bug</a:t>
                      </a:r>
                      <a:r>
                        <a:rPr lang="zh-CN" altLang="en-US" sz="900" dirty="0">
                          <a:solidFill>
                            <a:srgbClr val="000000"/>
                          </a:solidFill>
                          <a:effectLst/>
                          <a:ea typeface="等线" panose="02010600030101010101" pitchFamily="2" charset="-122"/>
                          <a:cs typeface="+mn-lt"/>
                          <a:sym typeface="+mn-ea"/>
                        </a:rPr>
                        <a:t>，客户体验较差</a:t>
                      </a:r>
                      <a:endParaRPr lang="en-US" altLang="zh-CN" sz="900" dirty="0">
                        <a:solidFill>
                          <a:srgbClr val="000000"/>
                        </a:solidFill>
                        <a:effectLst/>
                        <a:ea typeface="等线" panose="02010600030101010101" pitchFamily="2" charset="-122"/>
                        <a:cs typeface="+mn-lt"/>
                        <a:sym typeface="+mn-ea"/>
                      </a:endParaRPr>
                    </a:p>
                    <a:p>
                      <a:pPr marL="0" marR="0" lvl="0" indent="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6.修复计划：</a:t>
                      </a:r>
                      <a:r>
                        <a:rPr lang="zh-CN" altLang="en-US" sz="900" dirty="0">
                          <a:solidFill>
                            <a:srgbClr val="000000"/>
                          </a:solidFill>
                          <a:effectLst/>
                          <a:ea typeface="等线" panose="02010600030101010101" pitchFamily="2" charset="-122"/>
                          <a:cs typeface="+mn-lt"/>
                          <a:sym typeface="+mn-ea"/>
                        </a:rPr>
                        <a:t>当前</a:t>
                      </a:r>
                      <a:r>
                        <a:rPr lang="en-US" altLang="zh-CN" sz="900" dirty="0">
                          <a:solidFill>
                            <a:srgbClr val="000000"/>
                          </a:solidFill>
                          <a:effectLst/>
                          <a:ea typeface="等线" panose="02010600030101010101" pitchFamily="2" charset="-122"/>
                          <a:cs typeface="+mn-lt"/>
                          <a:sym typeface="+mn-ea"/>
                        </a:rPr>
                        <a:t>已修复，R08</a:t>
                      </a:r>
                      <a:r>
                        <a:rPr lang="zh-CN" altLang="en-US" sz="900" dirty="0">
                          <a:solidFill>
                            <a:srgbClr val="000000"/>
                          </a:solidFill>
                          <a:effectLst/>
                          <a:ea typeface="等线" panose="02010600030101010101" pitchFamily="2" charset="-122"/>
                          <a:cs typeface="+mn-lt"/>
                          <a:sym typeface="+mn-ea"/>
                        </a:rPr>
                        <a:t>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78840">
                <a:tc>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AW2-11292</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【CX483MCA】【语音】【必现】爱奇艺视频播放时，语音：静音模式，并未进入静音模式，音量无变化</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US" altLang="en-GB" sz="900" dirty="0">
                          <a:solidFill>
                            <a:srgbClr val="000000"/>
                          </a:solidFill>
                          <a:effectLst/>
                          <a:ea typeface="等线" panose="02010600030101010101" pitchFamily="2" charset="-122"/>
                          <a:cs typeface="+mn-lt"/>
                          <a:sym typeface="+mn-ea"/>
                        </a:rPr>
                        <a:t>Verfication</a:t>
                      </a:r>
                      <a:endParaRPr lang="en-GB" altLang="zh-CN" sz="900" b="0" i="0" u="none" strike="noStrike"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R08</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1.出现概率：</a:t>
                      </a:r>
                      <a:r>
                        <a:rPr lang="zh-CN" altLang="en-US" sz="900" dirty="0">
                          <a:solidFill>
                            <a:srgbClr val="000000"/>
                          </a:solidFill>
                          <a:effectLst/>
                          <a:ea typeface="等线" panose="02010600030101010101" pitchFamily="2" charset="-122"/>
                          <a:cs typeface="+mn-lt"/>
                          <a:sym typeface="+mn-ea"/>
                        </a:rPr>
                        <a:t>必现</a:t>
                      </a:r>
                      <a:endParaRPr lang="en-US" altLang="zh-CN" sz="900" dirty="0">
                        <a:solidFill>
                          <a:srgbClr val="000000"/>
                        </a:solidFill>
                        <a:effectLst/>
                        <a:ea typeface="等线" panose="02010600030101010101" pitchFamily="2" charset="-122"/>
                        <a:cs typeface="+mn-lt"/>
                        <a:sym typeface="+mn-ea"/>
                      </a:endParaRPr>
                    </a:p>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2.恢复方法：</a:t>
                      </a:r>
                      <a:r>
                        <a:rPr lang="zh-CN" altLang="en-US" sz="900" dirty="0">
                          <a:solidFill>
                            <a:srgbClr val="000000"/>
                          </a:solidFill>
                          <a:effectLst/>
                          <a:ea typeface="等线" panose="02010600030101010101" pitchFamily="2" charset="-122"/>
                          <a:cs typeface="+mn-lt"/>
                          <a:sym typeface="+mn-ea"/>
                        </a:rPr>
                        <a:t>硬按键静音</a:t>
                      </a:r>
                      <a:endParaRPr lang="en-US" altLang="zh-CN" sz="900" dirty="0">
                        <a:solidFill>
                          <a:srgbClr val="000000"/>
                        </a:solidFill>
                        <a:effectLst/>
                        <a:ea typeface="等线" panose="02010600030101010101" pitchFamily="2" charset="-122"/>
                        <a:cs typeface="+mn-lt"/>
                        <a:sym typeface="+mn-ea"/>
                      </a:endParaRPr>
                    </a:p>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3.用户使用频次：低频</a:t>
                      </a:r>
                      <a:endParaRPr lang="en-US" altLang="zh-CN" sz="900" b="0" i="0" u="none" strike="noStrike" kern="1200" dirty="0">
                        <a:solidFill>
                          <a:srgbClr val="000000"/>
                        </a:solidFill>
                        <a:effectLst/>
                        <a:ea typeface="等线" panose="02010600030101010101" pitchFamily="2" charset="-122"/>
                        <a:cs typeface="+mn-lt"/>
                      </a:endParaRPr>
                    </a:p>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4.Root cause：</a:t>
                      </a:r>
                      <a:r>
                        <a:rPr lang="en-US" altLang="zh-CN" sz="900" dirty="0">
                          <a:solidFill>
                            <a:srgbClr val="000000"/>
                          </a:solidFill>
                          <a:effectLst/>
                          <a:ea typeface="等线" panose="02010600030101010101" pitchFamily="2" charset="-122"/>
                          <a:cs typeface="+mn-lt"/>
                          <a:sym typeface="+mn-ea"/>
                        </a:rPr>
                        <a:t>打开静音再次播放会请求焦点失败，更新逻辑不会请求</a:t>
                      </a:r>
                      <a:r>
                        <a:rPr lang="zh-CN" altLang="en-US" sz="900" dirty="0">
                          <a:solidFill>
                            <a:srgbClr val="000000"/>
                          </a:solidFill>
                          <a:effectLst/>
                          <a:ea typeface="等线" panose="02010600030101010101" pitchFamily="2" charset="-122"/>
                          <a:cs typeface="+mn-lt"/>
                          <a:sym typeface="+mn-ea"/>
                        </a:rPr>
                        <a:t>静音</a:t>
                      </a:r>
                      <a:r>
                        <a:rPr lang="en-US" altLang="zh-CN" sz="900" dirty="0">
                          <a:solidFill>
                            <a:srgbClr val="000000"/>
                          </a:solidFill>
                          <a:effectLst/>
                          <a:ea typeface="等线" panose="02010600030101010101" pitchFamily="2" charset="-122"/>
                          <a:cs typeface="+mn-lt"/>
                          <a:sym typeface="+mn-ea"/>
                        </a:rPr>
                        <a:t>焦点</a:t>
                      </a:r>
                      <a:endParaRPr lang="en-US" altLang="zh-CN" sz="900" b="0" i="0" u="none" strike="noStrike" kern="1200" dirty="0">
                        <a:solidFill>
                          <a:srgbClr val="000000"/>
                        </a:solidFill>
                        <a:effectLst/>
                        <a:ea typeface="等线" panose="02010600030101010101" pitchFamily="2" charset="-122"/>
                        <a:cs typeface="+mn-lt"/>
                      </a:endParaRPr>
                    </a:p>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5.影响评估：Low</a:t>
                      </a:r>
                      <a:r>
                        <a:rPr lang="zh-CN" altLang="en-US" sz="900" dirty="0">
                          <a:solidFill>
                            <a:srgbClr val="000000"/>
                          </a:solidFill>
                          <a:effectLst/>
                          <a:ea typeface="等线" panose="02010600030101010101" pitchFamily="2" charset="-122"/>
                          <a:cs typeface="+mn-lt"/>
                          <a:sym typeface="+mn-ea"/>
                        </a:rPr>
                        <a:t>，可通过硬按键进行静音，恢复方法较低，客户影响程度较低</a:t>
                      </a:r>
                      <a:endParaRPr lang="zh-CN" altLang="en-US" sz="900" b="0" i="0" u="none" strike="noStrike" kern="1200" dirty="0">
                        <a:solidFill>
                          <a:srgbClr val="000000"/>
                        </a:solidFill>
                        <a:effectLst/>
                        <a:ea typeface="等线" panose="02010600030101010101" pitchFamily="2" charset="-122"/>
                        <a:cs typeface="+mn-lt"/>
                      </a:endParaRPr>
                    </a:p>
                    <a:p>
                      <a:pPr marL="0" marR="0" lvl="0" algn="l" defTabSz="914400" rtl="0" eaLnBrk="1" fontAlgn="t" latinLnBrk="0" hangingPunct="1">
                        <a:lnSpc>
                          <a:spcPct val="100000"/>
                        </a:lnSpc>
                        <a:spcBef>
                          <a:spcPts val="0"/>
                        </a:spcBef>
                        <a:spcAft>
                          <a:spcPts val="0"/>
                        </a:spcAft>
                        <a:buClrTx/>
                        <a:buSzTx/>
                        <a:buFontTx/>
                        <a:buNone/>
                        <a:defRPr/>
                      </a:pPr>
                      <a:r>
                        <a:rPr lang="en-US" altLang="zh-CN" sz="900" dirty="0">
                          <a:solidFill>
                            <a:srgbClr val="000000"/>
                          </a:solidFill>
                          <a:effectLst/>
                          <a:ea typeface="等线" panose="02010600030101010101" pitchFamily="2" charset="-122"/>
                          <a:cs typeface="+mn-lt"/>
                          <a:sym typeface="+mn-ea"/>
                        </a:rPr>
                        <a:t>6.修复计划：</a:t>
                      </a:r>
                      <a:r>
                        <a:rPr lang="zh-CN" altLang="en-US" sz="900" dirty="0">
                          <a:solidFill>
                            <a:srgbClr val="000000"/>
                          </a:solidFill>
                          <a:effectLst/>
                          <a:ea typeface="等线" panose="02010600030101010101" pitchFamily="2" charset="-122"/>
                          <a:cs typeface="+mn-lt"/>
                          <a:sym typeface="+mn-ea"/>
                        </a:rPr>
                        <a:t>当前已修复，计划</a:t>
                      </a:r>
                      <a:r>
                        <a:rPr lang="en-US" altLang="zh-CN" sz="900" dirty="0">
                          <a:solidFill>
                            <a:srgbClr val="000000"/>
                          </a:solidFill>
                          <a:effectLst/>
                          <a:ea typeface="等线" panose="02010600030101010101" pitchFamily="2" charset="-122"/>
                          <a:cs typeface="+mn-lt"/>
                          <a:sym typeface="+mn-ea"/>
                        </a:rPr>
                        <a:t>R08</a:t>
                      </a:r>
                      <a:r>
                        <a:rPr lang="zh-CN" altLang="en-US" sz="900" dirty="0">
                          <a:solidFill>
                            <a:srgbClr val="000000"/>
                          </a:solidFill>
                          <a:effectLst/>
                          <a:ea typeface="等线" panose="02010600030101010101" pitchFamily="2" charset="-122"/>
                          <a:cs typeface="+mn-lt"/>
                          <a:sym typeface="+mn-ea"/>
                        </a:rPr>
                        <a:t>修复</a:t>
                      </a:r>
                      <a:r>
                        <a:rPr lang="zh-CN" altLang="en-US" sz="900" dirty="0">
                          <a:solidFill>
                            <a:srgbClr val="000000"/>
                          </a:solidFill>
                          <a:effectLst/>
                          <a:ea typeface="等线" panose="02010600030101010101" pitchFamily="2" charset="-122"/>
                          <a:cs typeface="+mn-lt"/>
                          <a:sym typeface="+mn-ea"/>
                        </a:rPr>
                        <a:t>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318770" y="164465"/>
            <a:ext cx="11873230" cy="486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en-US" altLang="zh-CN" sz="2800" dirty="0">
                <a:sym typeface="+mn-ea"/>
              </a:rPr>
              <a:t>Open IG&amp;Gating with risk evaluation</a:t>
            </a:r>
            <a:endParaRPr lang="en-US" altLang="en-US" sz="2800" b="0" dirty="0">
              <a:ea typeface="SimHei" panose="02010609060101010101" pitchFamily="49" charset="-122"/>
            </a:endParaRPr>
          </a:p>
        </p:txBody>
      </p:sp>
      <p:graphicFrame>
        <p:nvGraphicFramePr>
          <p:cNvPr id="8" name="表格 7"/>
          <p:cNvGraphicFramePr>
            <a:graphicFrameLocks noGrp="1"/>
          </p:cNvGraphicFramePr>
          <p:nvPr>
            <p:custDataLst>
              <p:tags r:id="rId1"/>
            </p:custDataLst>
          </p:nvPr>
        </p:nvGraphicFramePr>
        <p:xfrm>
          <a:off x="250825" y="658495"/>
          <a:ext cx="11852275" cy="5318760"/>
        </p:xfrm>
        <a:graphic>
          <a:graphicData uri="http://schemas.openxmlformats.org/drawingml/2006/table">
            <a:tbl>
              <a:tblPr/>
              <a:tblGrid>
                <a:gridCol w="909955"/>
                <a:gridCol w="3510280"/>
                <a:gridCol w="886460"/>
                <a:gridCol w="929005"/>
                <a:gridCol w="734695"/>
                <a:gridCol w="4881880"/>
              </a:tblGrid>
              <a:tr h="186690">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Key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Summary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Status</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algn="ctr" defTabSz="914400" rtl="0" eaLnBrk="1" fontAlgn="t" latinLnBrk="0" hangingPunct="1"/>
                      <a:r>
                        <a:rPr lang="en-GB" sz="1200" b="1" i="0" u="none" strike="noStrike" kern="1200" dirty="0">
                          <a:solidFill>
                            <a:schemeClr val="bg1"/>
                          </a:solidFill>
                          <a:effectLst/>
                          <a:latin typeface="Arial" panose="020B0604020202020204" pitchFamily="34" charset="0"/>
                          <a:ea typeface="等线" panose="02010600030101010101" pitchFamily="2" charset="-122"/>
                          <a:cs typeface="+mn-cs"/>
                        </a:rPr>
                        <a:t>Fix version</a:t>
                      </a:r>
                      <a:endParaRPr lang="en-GB"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algn="ctr" fontAlgn="t"/>
                      <a:r>
                        <a:rPr lang="en-GB" sz="1200" b="1" i="0" u="none" strike="noStrike" dirty="0">
                          <a:solidFill>
                            <a:schemeClr val="bg1"/>
                          </a:solidFill>
                          <a:effectLst/>
                          <a:latin typeface="Arial" panose="020B0604020202020204" pitchFamily="34" charset="0"/>
                          <a:ea typeface="等线" panose="02010600030101010101" pitchFamily="2" charset="-122"/>
                        </a:rPr>
                        <a:t>Priority</a:t>
                      </a:r>
                      <a:endParaRPr lang="en-GB" sz="1200" b="1" i="0" u="none" strike="noStrike" dirty="0">
                        <a:solidFill>
                          <a:schemeClr val="bg1"/>
                        </a:solidFill>
                        <a:effectLst/>
                        <a:latin typeface="Arial" panose="020B0604020202020204" pitchFamily="34" charset="0"/>
                        <a:ea typeface="等线" panose="02010600030101010101" pitchFamily="2" charset="-122"/>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p>
                      <a:pPr marL="0" marR="0" lvl="0" indent="0" algn="ctr" defTabSz="914400" rtl="0" eaLnBrk="1" fontAlgn="ctr" latinLnBrk="0" hangingPunct="1">
                        <a:lnSpc>
                          <a:spcPct val="100000"/>
                        </a:lnSpc>
                        <a:spcBef>
                          <a:spcPct val="0"/>
                        </a:spcBef>
                        <a:spcAft>
                          <a:spcPct val="0"/>
                        </a:spcAft>
                        <a:buClrTx/>
                        <a:buSzTx/>
                        <a:buFontTx/>
                        <a:buNone/>
                      </a:pPr>
                      <a:r>
                        <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rPr>
                        <a:t>Remark</a:t>
                      </a:r>
                      <a:endParaRPr lang="en-US" altLang="zh-CN" sz="1200" b="1" i="0" u="none" strike="noStrike" kern="1200" dirty="0">
                        <a:solidFill>
                          <a:schemeClr val="bg1"/>
                        </a:solidFill>
                        <a:effectLst/>
                        <a:latin typeface="Arial" panose="020B0604020202020204" pitchFamily="34" charset="0"/>
                        <a:ea typeface="等线" panose="02010600030101010101" pitchFamily="2" charset="-122"/>
                        <a:cs typeface="+mn-cs"/>
                      </a:endParaRPr>
                    </a:p>
                  </a:txBody>
                  <a:tcPr marL="3819" marR="3819" marT="381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832485">
                <a:tc rowSpan="2">
                  <a:txBody>
                    <a:bodyPr/>
                    <a:p>
                      <a:pPr algn="ctr" fontAlgn="t">
                        <a:buNone/>
                      </a:pPr>
                      <a:r>
                        <a:rPr lang="en-GB" altLang="en-US" sz="900" b="0" i="0" u="sng" strike="noStrike" kern="1200" dirty="0">
                          <a:solidFill>
                            <a:srgbClr val="0563C1"/>
                          </a:solidFill>
                          <a:effectLst/>
                          <a:ea typeface="等线" panose="02010600030101010101" pitchFamily="2" charset="-122"/>
                          <a:cs typeface="+mn-lt"/>
                        </a:rPr>
                        <a:t>AW2-10480</a:t>
                      </a:r>
                      <a:endParaRPr lang="en-GB" altLang="en-US" sz="900" b="0" i="0" u="sng" strike="noStrike" kern="1200" dirty="0">
                        <a:solidFill>
                          <a:srgbClr val="0563C1"/>
                        </a:solidFill>
                        <a:effectLst/>
                        <a:ea typeface="等线" panose="02010600030101010101" pitchFamily="2" charset="-122"/>
                        <a:cs typeface="+mn-lt"/>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endParaRPr lang="en-GB" altLang="en-US" sz="900" u="sng" dirty="0">
                        <a:solidFill>
                          <a:srgbClr val="0563C1"/>
                        </a:solidFill>
                        <a:ea typeface="等线" panose="02010600030101010101" pitchFamily="2" charset="-122"/>
                      </a:endParaRPr>
                    </a:p>
                    <a:p>
                      <a:pPr algn="ctr" fontAlgn="t">
                        <a:buNone/>
                      </a:pPr>
                      <a:r>
                        <a:rPr lang="en-GB" altLang="en-US" sz="900" u="sng" dirty="0">
                          <a:solidFill>
                            <a:srgbClr val="0563C1"/>
                          </a:solidFill>
                          <a:ea typeface="等线" panose="02010600030101010101" pitchFamily="2" charset="-122"/>
                        </a:rPr>
                        <a:t>AW2-10100</a:t>
                      </a:r>
                      <a:endParaRPr lang="en-GB" altLang="en-US" sz="900" b="0" i="0" u="sng" strike="noStrike" kern="1200" dirty="0">
                        <a:solidFill>
                          <a:srgbClr val="0563C1"/>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l">
                        <a:buNone/>
                      </a:pPr>
                      <a:r>
                        <a:rPr lang="zh-CN" altLang="en-US" sz="900" b="0" i="0" u="none" strike="noStrike" kern="1200" dirty="0">
                          <a:solidFill>
                            <a:srgbClr val="000000"/>
                          </a:solidFill>
                          <a:effectLst/>
                          <a:ea typeface="等线" panose="02010600030101010101" pitchFamily="2" charset="-122"/>
                          <a:cs typeface="+mn-lt"/>
                        </a:rPr>
                        <a:t>[483MCA][偶现]登陆后，地图中百度账号头像和名称为空</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b="0" i="0" u="none" strike="noStrike" dirty="0">
                          <a:solidFill>
                            <a:srgbClr val="000000"/>
                          </a:solidFill>
                          <a:effectLst/>
                          <a:ea typeface="等线" panose="02010600030101010101" pitchFamily="2" charset="-122"/>
                          <a:cs typeface="+mn-lt"/>
                        </a:rPr>
                        <a:t>NA</a:t>
                      </a: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1.出现概率：偶现（1/200)（同</a:t>
                      </a:r>
                      <a:r>
                        <a:rPr lang="en-US" altLang="zh-CN" sz="900" b="0" i="0" u="none" strike="noStrike" kern="1200" dirty="0">
                          <a:solidFill>
                            <a:srgbClr val="000000"/>
                          </a:solidFill>
                          <a:effectLst/>
                          <a:ea typeface="等线" panose="02010600030101010101" pitchFamily="2" charset="-122"/>
                          <a:cs typeface="+mn-lt"/>
                        </a:rPr>
                        <a:t>AW2-10100)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2.恢复方法：重启车机或在后台杀掉地图进度重新进入地图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3.用户使用频次：高频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4.Root cause：地图主线账号支持登录登出回调，现在福特登录登出不在地图内部处理，地图同步账号属于异步操作，需要主线账号同步回调</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5.影响评估：Medium，若账号不登录，地图部分功能无法正常使用</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ea typeface="等线" panose="02010600030101010101" pitchFamily="2" charset="-122"/>
                          <a:cs typeface="+mn-lt"/>
                        </a:rPr>
                        <a:t>6.修复计划：已拉主线对齐修复计划，计划下版本组入</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32485">
                <a:tc vMerge="1">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a:buNone/>
                      </a:pPr>
                      <a:r>
                        <a:rPr lang="zh-CN" altLang="en-US" sz="900" b="0" i="0" u="none" strike="noStrike" kern="1200" dirty="0">
                          <a:solidFill>
                            <a:srgbClr val="000000"/>
                          </a:solidFill>
                          <a:effectLst/>
                          <a:ea typeface="等线" panose="02010600030101010101" pitchFamily="2" charset="-122"/>
                          <a:cs typeface="+mn-lt"/>
                        </a:rPr>
                        <a:t>[CX483MCA][</a:t>
                      </a:r>
                      <a:r>
                        <a:rPr lang="zh-CN" altLang="en-US" sz="900" b="0" i="0" u="none" strike="noStrike" kern="1200" dirty="0">
                          <a:solidFill>
                            <a:srgbClr val="000000"/>
                          </a:solidFill>
                          <a:effectLst/>
                          <a:ea typeface="等线" panose="02010600030101010101" pitchFamily="2" charset="-122"/>
                          <a:cs typeface="+mn-lt"/>
                        </a:rPr>
                        <a:t>偶现]切换林肯账号，对应的百度账号没有立即切换，重启车机后才切换</a:t>
                      </a:r>
                      <a:endParaRPr lang="zh-CN" altLang="en-US" sz="900" b="0" i="0" u="none" strike="noStrike" kern="1200"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ctr" defTabSz="914400" rtl="0" eaLnBrk="1" fontAlgn="t" latinLnBrk="0" hangingPunct="1">
                        <a:lnSpc>
                          <a:spcPct val="100000"/>
                        </a:lnSpc>
                        <a:spcBef>
                          <a:spcPts val="0"/>
                        </a:spcBef>
                        <a:spcAft>
                          <a:spcPts val="0"/>
                        </a:spcAft>
                        <a:buClrTx/>
                        <a:buSzTx/>
                        <a:buFontTx/>
                        <a:buNone/>
                        <a:defRPr/>
                      </a:pPr>
                      <a:r>
                        <a:rPr lang="en-GB" altLang="zh-CN" sz="900" dirty="0">
                          <a:solidFill>
                            <a:srgbClr val="000000"/>
                          </a:solidFill>
                          <a:effectLst/>
                          <a:ea typeface="等线" panose="02010600030101010101" pitchFamily="2" charset="-122"/>
                          <a:cs typeface="+mn-lt"/>
                          <a:sym typeface="+mn-ea"/>
                        </a:rPr>
                        <a:t>Analysis</a:t>
                      </a:r>
                      <a:endParaRPr lang="en-GB" altLang="zh-CN" sz="900" b="0" i="0" u="none" strike="noStrike" dirty="0">
                        <a:solidFill>
                          <a:srgbClr val="000000"/>
                        </a:solidFill>
                        <a:effectLst/>
                        <a:ea typeface="等线" panose="02010600030101010101" pitchFamily="2" charset="-122"/>
                        <a:cs typeface="+mn-lt"/>
                      </a:endParaRPr>
                    </a:p>
                    <a:p>
                      <a:pPr marL="0" marR="0" lvl="0" indent="0" algn="ctr" defTabSz="914400" rtl="0" eaLnBrk="1" fontAlgn="t" latinLnBrk="0" hangingPunct="1">
                        <a:lnSpc>
                          <a:spcPct val="100000"/>
                        </a:lnSpc>
                        <a:spcBef>
                          <a:spcPts val="0"/>
                        </a:spcBef>
                        <a:spcAft>
                          <a:spcPts val="0"/>
                        </a:spcAft>
                        <a:buClrTx/>
                        <a:buSzTx/>
                        <a:buFontTx/>
                        <a:buNone/>
                        <a:defRPr/>
                      </a:pPr>
                      <a:endParaRPr lang="en-GB" altLang="zh-CN"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NA</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t">
                        <a:buNone/>
                      </a:pPr>
                      <a:r>
                        <a:rPr lang="en-US" altLang="en-GB" sz="900" dirty="0">
                          <a:solidFill>
                            <a:srgbClr val="000000"/>
                          </a:solidFill>
                          <a:effectLst/>
                          <a:ea typeface="等线" panose="02010600030101010101" pitchFamily="2" charset="-122"/>
                          <a:cs typeface="+mn-lt"/>
                          <a:sym typeface="+mn-ea"/>
                        </a:rPr>
                        <a:t>Gating</a:t>
                      </a:r>
                      <a:endParaRPr lang="en-US" altLang="en-GB" sz="900" b="0" i="0" u="none" strike="noStrike" dirty="0">
                        <a:solidFill>
                          <a:srgbClr val="000000"/>
                        </a:solidFill>
                        <a:effectLst/>
                        <a:ea typeface="等线" panose="02010600030101010101" pitchFamily="2" charset="-122"/>
                        <a:cs typeface="+mn-lt"/>
                      </a:endParaRPr>
                    </a:p>
                    <a:p>
                      <a:pPr algn="ctr" fontAlgn="t">
                        <a:buNone/>
                      </a:pPr>
                      <a:endParaRPr lang="en-US" altLang="en-GB" sz="900" b="0" i="0" u="none" strike="noStrike" dirty="0">
                        <a:solidFill>
                          <a:srgbClr val="000000"/>
                        </a:solidFill>
                        <a:effectLst/>
                        <a:ea typeface="等线" panose="02010600030101010101" pitchFamily="2" charset="-122"/>
                        <a:cs typeface="+mn-lt"/>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1.出现概率：偶现（1/200)</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2.恢复方法：重启车机或在后台杀掉地图进度重新进入地图</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3.用户使用频次：高频</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4.Root cause：地图主线账号支持登录登出回调，现在福特登录登出不在地图内部处理，地图同步账号属于异步操作，需要主线账号同步回调</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5.影响评估：Medium，若账号不登录，地图部分功能无法正常使用</a:t>
                      </a:r>
                      <a:endParaRPr lang="zh-CN" altLang="en-US" sz="900" b="0" i="0" u="none" strike="noStrike" kern="1200" dirty="0">
                        <a:solidFill>
                          <a:srgbClr val="000000"/>
                        </a:solidFill>
                        <a:effectLst/>
                        <a:ea typeface="等线" panose="02010600030101010101" pitchFamily="2" charset="-122"/>
                        <a:cs typeface="+mn-lt"/>
                      </a:endParaRPr>
                    </a:p>
                    <a:p>
                      <a:pPr marL="0" marR="0" lvl="0" indent="0" algn="l" defTabSz="914400" rtl="0" eaLnBrk="1" fontAlgn="t" latinLnBrk="0" hangingPunct="1">
                        <a:lnSpc>
                          <a:spcPct val="100000"/>
                        </a:lnSpc>
                        <a:spcBef>
                          <a:spcPts val="0"/>
                        </a:spcBef>
                        <a:spcAft>
                          <a:spcPts val="0"/>
                        </a:spcAft>
                        <a:buClrTx/>
                        <a:buSzTx/>
                        <a:buFontTx/>
                        <a:buNone/>
                        <a:defRPr/>
                      </a:pPr>
                      <a:r>
                        <a:rPr lang="zh-CN" altLang="en-US" sz="900" dirty="0">
                          <a:solidFill>
                            <a:srgbClr val="000000"/>
                          </a:solidFill>
                          <a:effectLst/>
                          <a:ea typeface="等线" panose="02010600030101010101" pitchFamily="2" charset="-122"/>
                          <a:cs typeface="+mn-lt"/>
                          <a:sym typeface="+mn-ea"/>
                        </a:rPr>
                        <a:t>6.修复计划：已拉主线对齐修复计划，计划下版本组入</a:t>
                      </a:r>
                      <a:endParaRPr lang="zh-CN" altLang="en-US" sz="900" dirty="0">
                        <a:solidFill>
                          <a:srgbClr val="000000"/>
                        </a:solidFill>
                        <a:effectLst/>
                        <a:ea typeface="等线" panose="02010600030101010101" pitchFamily="2" charset="-122"/>
                        <a:cs typeface="+mn-lt"/>
                        <a:sym typeface="+mn-ea"/>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2" name="对象 1">
            <a:hlinkClick r:id="" action="ppaction://ole?verb="/>
          </p:cNvPr>
          <p:cNvGraphicFramePr>
            <a:graphicFrameLocks noChangeAspect="1"/>
          </p:cNvGraphicFramePr>
          <p:nvPr/>
        </p:nvGraphicFramePr>
        <p:xfrm>
          <a:off x="554990" y="3239135"/>
          <a:ext cx="879475" cy="87947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Excel.Sheet.12">
                  <p:embed/>
                </p:oleObj>
              </mc:Choice>
              <mc:Fallback>
                <p:oleObj name="" showAsIcon="1" r:id="rId2" imgW="1524000" imgH="1524000" progId="Excel.Sheet.12">
                  <p:embed/>
                  <p:pic>
                    <p:nvPicPr>
                      <p:cNvPr id="0" name="图片 1024"/>
                      <p:cNvPicPr/>
                      <p:nvPr/>
                    </p:nvPicPr>
                    <p:blipFill>
                      <a:blip r:embed="rId3"/>
                      <a:stretch>
                        <a:fillRect/>
                      </a:stretch>
                    </p:blipFill>
                    <p:spPr>
                      <a:xfrm>
                        <a:off x="554990" y="3239135"/>
                        <a:ext cx="879475" cy="879475"/>
                      </a:xfrm>
                      <a:prstGeom prst="rect">
                        <a:avLst/>
                      </a:prstGeom>
                    </p:spPr>
                  </p:pic>
                </p:oleObj>
              </mc:Fallback>
            </mc:AlternateContent>
          </a:graphicData>
        </a:graphic>
      </p:graphicFrame>
      <p:sp>
        <p:nvSpPr>
          <p:cNvPr id="3" name="文本框 2"/>
          <p:cNvSpPr txBox="1"/>
          <p:nvPr/>
        </p:nvSpPr>
        <p:spPr>
          <a:xfrm>
            <a:off x="250825" y="4118610"/>
            <a:ext cx="1663700" cy="275590"/>
          </a:xfrm>
          <a:prstGeom prst="rect">
            <a:avLst/>
          </a:prstGeom>
          <a:noFill/>
        </p:spPr>
        <p:txBody>
          <a:bodyPr wrap="none" rtlCol="0">
            <a:spAutoFit/>
          </a:bodyPr>
          <a:p>
            <a:r>
              <a:rPr lang="zh-CN" altLang="en-US" sz="1200"/>
              <a:t>路试总里程：</a:t>
            </a:r>
            <a:r>
              <a:rPr lang="en-US" altLang="zh-CN" sz="1200"/>
              <a:t>2300KM</a:t>
            </a:r>
            <a:endParaRPr lang="en-US" altLang="zh-CN"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601028" y="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sym typeface="+mn-ea"/>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sym typeface="+mn-ea"/>
              </a:rPr>
              <a:t>} </a:t>
            </a:r>
            <a:r>
              <a:rPr lang="zh-CN" altLang="en-US" sz="2800" dirty="0">
                <a:sym typeface="+mn-ea"/>
              </a:rPr>
              <a:t>内存泄露专项测试</a:t>
            </a:r>
            <a:r>
              <a:rPr lang="en-US" altLang="zh-CN" sz="2800" dirty="0">
                <a:sym typeface="+mn-ea"/>
              </a:rPr>
              <a:t> </a:t>
            </a:r>
            <a:r>
              <a:rPr kumimoji="1" lang="en-GB" altLang="zh-CN" sz="2800" b="0" dirty="0">
                <a:highlight>
                  <a:srgbClr val="00FF00"/>
                </a:highlight>
                <a:sym typeface="+mn-ea"/>
              </a:rPr>
              <a:t>Pass</a:t>
            </a:r>
            <a:endParaRPr lang="en-US" altLang="en-US" sz="2800" b="0" dirty="0">
              <a:ea typeface="SimHei" panose="02010609060101010101" pitchFamily="49" charset="-122"/>
            </a:endParaRPr>
          </a:p>
        </p:txBody>
      </p:sp>
      <p:pic>
        <p:nvPicPr>
          <p:cNvPr id="3" name="图片 2"/>
          <p:cNvPicPr>
            <a:picLocks noChangeAspect="1"/>
          </p:cNvPicPr>
          <p:nvPr/>
        </p:nvPicPr>
        <p:blipFill>
          <a:blip r:embed="rId1"/>
          <a:stretch>
            <a:fillRect/>
          </a:stretch>
        </p:blipFill>
        <p:spPr>
          <a:xfrm>
            <a:off x="387350" y="2446655"/>
            <a:ext cx="3593465" cy="3575685"/>
          </a:xfrm>
          <a:prstGeom prst="rect">
            <a:avLst/>
          </a:prstGeom>
        </p:spPr>
      </p:pic>
      <p:pic>
        <p:nvPicPr>
          <p:cNvPr id="8" name="图片 7"/>
          <p:cNvPicPr>
            <a:picLocks noChangeAspect="1"/>
          </p:cNvPicPr>
          <p:nvPr/>
        </p:nvPicPr>
        <p:blipFill>
          <a:blip r:embed="rId2"/>
          <a:stretch>
            <a:fillRect/>
          </a:stretch>
        </p:blipFill>
        <p:spPr>
          <a:xfrm>
            <a:off x="4298950" y="579755"/>
            <a:ext cx="3594100" cy="5443220"/>
          </a:xfrm>
          <a:prstGeom prst="rect">
            <a:avLst/>
          </a:prstGeom>
        </p:spPr>
      </p:pic>
      <p:pic>
        <p:nvPicPr>
          <p:cNvPr id="9" name="图片 8"/>
          <p:cNvPicPr>
            <a:picLocks noChangeAspect="1"/>
          </p:cNvPicPr>
          <p:nvPr/>
        </p:nvPicPr>
        <p:blipFill>
          <a:blip r:embed="rId3"/>
          <a:stretch>
            <a:fillRect/>
          </a:stretch>
        </p:blipFill>
        <p:spPr>
          <a:xfrm>
            <a:off x="8354695" y="579755"/>
            <a:ext cx="3593465" cy="5442585"/>
          </a:xfrm>
          <a:prstGeom prst="rect">
            <a:avLst/>
          </a:prstGeom>
        </p:spPr>
      </p:pic>
      <p:pic>
        <p:nvPicPr>
          <p:cNvPr id="10" name="图片 9"/>
          <p:cNvPicPr>
            <a:picLocks noChangeAspect="1"/>
          </p:cNvPicPr>
          <p:nvPr/>
        </p:nvPicPr>
        <p:blipFill>
          <a:blip r:embed="rId4"/>
          <a:stretch>
            <a:fillRect/>
          </a:stretch>
        </p:blipFill>
        <p:spPr>
          <a:xfrm>
            <a:off x="387350" y="503555"/>
            <a:ext cx="3593465" cy="194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noChangeArrowheads="1"/>
          </p:cNvSpPr>
          <p:nvPr>
            <p:ph type="title"/>
          </p:nvPr>
        </p:nvSpPr>
        <p:spPr bwMode="auto">
          <a:xfrm>
            <a:off x="580073" y="6731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t>语音专项测试</a:t>
            </a:r>
            <a:endParaRPr lang="en-US" altLang="en-US" sz="2800" b="0" dirty="0">
              <a:ea typeface="SimHei" panose="02010609060101010101" pitchFamily="49" charset="-122"/>
            </a:endParaRPr>
          </a:p>
        </p:txBody>
      </p:sp>
      <p:graphicFrame>
        <p:nvGraphicFramePr>
          <p:cNvPr id="5" name="表格 4"/>
          <p:cNvGraphicFramePr>
            <a:graphicFrameLocks noGrp="1"/>
          </p:cNvGraphicFramePr>
          <p:nvPr>
            <p:custDataLst>
              <p:tags r:id="rId1"/>
            </p:custDataLst>
          </p:nvPr>
        </p:nvGraphicFramePr>
        <p:xfrm>
          <a:off x="374189" y="2908658"/>
          <a:ext cx="1990669" cy="1511393"/>
        </p:xfrm>
        <a:graphic>
          <a:graphicData uri="http://schemas.openxmlformats.org/drawingml/2006/table">
            <a:tbl>
              <a:tblPr/>
              <a:tblGrid>
                <a:gridCol w="355400"/>
                <a:gridCol w="376840"/>
                <a:gridCol w="406591"/>
                <a:gridCol w="381798"/>
                <a:gridCol w="470040"/>
              </a:tblGrid>
              <a:tr h="125474">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唤醒词唤醒率</a:t>
                      </a:r>
                      <a:endParaRPr lang="zh-CN" altLang="en-US" sz="75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a:txBody>
                    <a:bodyPr/>
                    <a:lstStyle/>
                    <a:p>
                      <a:pPr algn="ctr" fontAlgn="ctr"/>
                      <a:r>
                        <a:rPr lang="en-GB" sz="800" b="1" i="0" u="none" strike="noStrike" dirty="0">
                          <a:solidFill>
                            <a:srgbClr val="000000"/>
                          </a:solidFill>
                          <a:effectLst/>
                          <a:latin typeface="宋体" pitchFamily="2" charset="-122"/>
                          <a:ea typeface="宋体" pitchFamily="2" charset="-122"/>
                        </a:rPr>
                        <a:t>AI</a:t>
                      </a:r>
                      <a:r>
                        <a:rPr lang="zh-CN" altLang="en-US" sz="800" b="1" i="0" u="none" strike="noStrike" dirty="0">
                          <a:solidFill>
                            <a:srgbClr val="000000"/>
                          </a:solidFill>
                          <a:effectLst/>
                          <a:latin typeface="宋体" pitchFamily="2" charset="-122"/>
                          <a:ea typeface="宋体" pitchFamily="2" charset="-122"/>
                        </a:rPr>
                        <a:t>能力</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指标项</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dirty="0">
                          <a:solidFill>
                            <a:srgbClr val="000000"/>
                          </a:solidFill>
                          <a:effectLst/>
                          <a:latin typeface="宋体" pitchFamily="2" charset="-122"/>
                          <a:ea typeface="宋体" pitchFamily="2" charset="-122"/>
                        </a:rPr>
                        <a:t>通过标准</a:t>
                      </a:r>
                      <a:endParaRPr lang="zh-CN" altLang="en-US" sz="800" b="1"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实测结果</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800" b="1" i="0" u="none" strike="noStrike">
                          <a:solidFill>
                            <a:srgbClr val="000000"/>
                          </a:solidFill>
                          <a:effectLst/>
                          <a:latin typeface="宋体" pitchFamily="2" charset="-122"/>
                          <a:ea typeface="宋体" pitchFamily="2" charset="-122"/>
                        </a:rPr>
                        <a:t>测试结论</a:t>
                      </a:r>
                      <a:endParaRPr lang="zh-CN" altLang="en-US" sz="800" b="1"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小度小度</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92%</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你好</a:t>
                      </a:r>
                      <a:r>
                        <a:rPr lang="zh-CN" altLang="en-US" sz="800" b="0" i="0" u="none" strike="noStrike">
                          <a:solidFill>
                            <a:srgbClr val="000000"/>
                          </a:solidFill>
                          <a:effectLst/>
                          <a:latin typeface="宋体" pitchFamily="2" charset="-122"/>
                          <a:ea typeface="宋体" pitchFamily="2" charset="-122"/>
                        </a:rPr>
                        <a:t>林肯</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92%</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90%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75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custDataLst>
              <p:tags r:id="rId2"/>
            </p:custDataLst>
          </p:nvPr>
        </p:nvGraphicFramePr>
        <p:xfrm>
          <a:off x="2647769" y="2052559"/>
          <a:ext cx="2626815" cy="4354719"/>
        </p:xfrm>
        <a:graphic>
          <a:graphicData uri="http://schemas.openxmlformats.org/drawingml/2006/table">
            <a:tbl>
              <a:tblPr/>
              <a:tblGrid>
                <a:gridCol w="525363"/>
                <a:gridCol w="525363"/>
                <a:gridCol w="525363"/>
                <a:gridCol w="525363"/>
                <a:gridCol w="525363"/>
              </a:tblGrid>
              <a:tr h="161527">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316544">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1527">
                <a:tc>
                  <a:txBody>
                    <a:bodyPr/>
                    <a:lstStyle/>
                    <a:p>
                      <a:pPr algn="just" fontAlgn="ctr"/>
                      <a:r>
                        <a:rPr lang="zh-CN" altLang="en-US" sz="750" b="0" i="0" u="none" strike="noStrike" dirty="0">
                          <a:solidFill>
                            <a:srgbClr val="000000"/>
                          </a:solidFill>
                          <a:effectLst/>
                          <a:latin typeface="宋体" pitchFamily="2" charset="-122"/>
                          <a:ea typeface="宋体" pitchFamily="2" charset="-122"/>
                        </a:rPr>
                        <a:t>暂停播放</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dirty="0">
                          <a:solidFill>
                            <a:srgbClr val="000000"/>
                          </a:solidFill>
                          <a:effectLst/>
                          <a:latin typeface="宋体" pitchFamily="2" charset="-122"/>
                          <a:ea typeface="宋体" pitchFamily="2" charset="-122"/>
                        </a:rPr>
                        <a:t>暂停播放</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继续播放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低噪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中噪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dirty="0">
                          <a:solidFill>
                            <a:srgbClr val="000000"/>
                          </a:solidFill>
                          <a:effectLst/>
                          <a:latin typeface="宋体" pitchFamily="2" charset="-122"/>
                          <a:ea typeface="宋体" pitchFamily="2" charset="-122"/>
                        </a:rPr>
                        <a:t>高噪</a:t>
                      </a:r>
                      <a:endParaRPr lang="zh-CN" altLang="en-US"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80%</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下一首</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宋体" pitchFamily="2" charset="-122"/>
                          <a:ea typeface="宋体" pitchFamily="2" charset="-122"/>
                        </a:rPr>
                        <a:t>85%</a:t>
                      </a:r>
                      <a:endParaRPr lang="en-US" altLang="zh-CN" sz="800" b="0" i="0" u="none" strike="noStrike" dirty="0">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100%</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上一曲</a:t>
                      </a:r>
                      <a:br>
                        <a:rPr lang="zh-CN" altLang="en-US" sz="800" b="0" i="0" u="none" strike="noStrike">
                          <a:solidFill>
                            <a:srgbClr val="000000"/>
                          </a:solidFill>
                          <a:effectLst/>
                          <a:latin typeface="宋体" pitchFamily="2" charset="-122"/>
                          <a:ea typeface="宋体" pitchFamily="2" charset="-122"/>
                        </a:rPr>
                      </a:b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93%</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dirty="0">
                          <a:solidFill>
                            <a:srgbClr val="000000"/>
                          </a:solidFill>
                          <a:effectLst/>
                          <a:latin typeface="等线" panose="02010600030101010101" pitchFamily="2" charset="-122"/>
                          <a:ea typeface="等线" panose="02010600030101010101" pitchFamily="2" charset="-122"/>
                        </a:rPr>
                        <a:t>95%</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下一曲</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3">
                  <a:txBody>
                    <a:bodyPr/>
                    <a:lstStyle/>
                    <a:p>
                      <a:pPr algn="ctr" fontAlgn="ctr"/>
                      <a:r>
                        <a:rPr lang="zh-CN" altLang="en-US" sz="800" b="0" i="0" u="none" strike="noStrike">
                          <a:solidFill>
                            <a:srgbClr val="000000"/>
                          </a:solidFill>
                          <a:effectLst/>
                          <a:latin typeface="宋体" pitchFamily="2" charset="-122"/>
                          <a:ea typeface="宋体" pitchFamily="2" charset="-122"/>
                        </a:rPr>
                        <a:t>接听电话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rowSpan="2">
                  <a:txBody>
                    <a:bodyPr/>
                    <a:lstStyle/>
                    <a:p>
                      <a:pPr algn="ctr" fontAlgn="ctr"/>
                      <a:r>
                        <a:rPr lang="zh-CN" altLang="en-US" sz="800" b="0" i="0" u="none" strike="noStrike">
                          <a:solidFill>
                            <a:srgbClr val="000000"/>
                          </a:solidFill>
                          <a:effectLst/>
                          <a:latin typeface="宋体" pitchFamily="2" charset="-122"/>
                          <a:ea typeface="宋体" pitchFamily="2" charset="-122"/>
                        </a:rPr>
                        <a:t>挂断电话</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27">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custDataLst>
              <p:tags r:id="rId3"/>
            </p:custDataLst>
          </p:nvPr>
        </p:nvGraphicFramePr>
        <p:xfrm>
          <a:off x="5387542" y="2052559"/>
          <a:ext cx="2956545" cy="4354890"/>
        </p:xfrm>
        <a:graphic>
          <a:graphicData uri="http://schemas.openxmlformats.org/drawingml/2006/table">
            <a:tbl>
              <a:tblPr/>
              <a:tblGrid>
                <a:gridCol w="591309"/>
                <a:gridCol w="591309"/>
                <a:gridCol w="591309"/>
                <a:gridCol w="591309"/>
                <a:gridCol w="591309"/>
              </a:tblGrid>
              <a:tr h="16749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en-US" altLang="zh-CN"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指标项</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通过标准</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实测结果</a:t>
                      </a:r>
                      <a:endParaRPr lang="zh-CN" altLang="en-US" sz="750" b="1" i="0" u="none" strike="noStrike">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7490">
                <a:tc>
                  <a:txBody>
                    <a:bodyPr/>
                    <a:lstStyle/>
                    <a:p>
                      <a:pPr algn="just" fontAlgn="ctr"/>
                      <a:r>
                        <a:rPr lang="zh-CN" altLang="en-US" sz="750" b="0" i="0" u="none" strike="noStrike" dirty="0">
                          <a:solidFill>
                            <a:srgbClr val="000000"/>
                          </a:solidFill>
                          <a:effectLst/>
                          <a:latin typeface="宋体" pitchFamily="2" charset="-122"/>
                          <a:ea typeface="宋体" pitchFamily="2" charset="-122"/>
                        </a:rPr>
                        <a:t>跟随模式</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760" marR="5760" marT="57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96%</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跟随模式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车头朝上</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正北模式</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放大地图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缩小地图</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打开路况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3">
                  <a:txBody>
                    <a:bodyPr/>
                    <a:lstStyle/>
                    <a:p>
                      <a:pPr algn="ctr" fontAlgn="ctr"/>
                      <a:r>
                        <a:rPr lang="zh-CN" altLang="en-US" sz="800" b="0" i="0" u="none" strike="noStrike">
                          <a:solidFill>
                            <a:srgbClr val="000000"/>
                          </a:solidFill>
                          <a:effectLst/>
                          <a:latin typeface="宋体" pitchFamily="2" charset="-122"/>
                          <a:ea typeface="宋体" pitchFamily="2" charset="-122"/>
                        </a:rPr>
                        <a:t>关闭路况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64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rowSpan="2">
                  <a:txBody>
                    <a:bodyPr/>
                    <a:lstStyle/>
                    <a:p>
                      <a:pPr algn="ctr" fontAlgn="ctr"/>
                      <a:r>
                        <a:rPr lang="zh-CN" altLang="en-US" sz="800" b="0" i="0" u="none" strike="noStrike">
                          <a:solidFill>
                            <a:srgbClr val="000000"/>
                          </a:solidFill>
                          <a:effectLst/>
                          <a:latin typeface="宋体" pitchFamily="2" charset="-122"/>
                          <a:ea typeface="宋体" pitchFamily="2" charset="-122"/>
                        </a:rPr>
                        <a:t>开始导航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7490">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8457043" y="2052559"/>
          <a:ext cx="3018995" cy="4354743"/>
        </p:xfrm>
        <a:graphic>
          <a:graphicData uri="http://schemas.openxmlformats.org/drawingml/2006/table">
            <a:tbl>
              <a:tblPr/>
              <a:tblGrid>
                <a:gridCol w="603799"/>
                <a:gridCol w="603799"/>
                <a:gridCol w="603799"/>
                <a:gridCol w="603799"/>
                <a:gridCol w="603799"/>
              </a:tblGrid>
              <a:tr h="166560">
                <a:tc gridSpan="5">
                  <a:txBody>
                    <a:bodyPr/>
                    <a:lstStyle/>
                    <a:p>
                      <a:pPr algn="ctr" fontAlgn="ctr"/>
                      <a:r>
                        <a:rPr lang="zh-CN" altLang="en-US" sz="750" b="1" i="0" u="none" strike="noStrike" dirty="0">
                          <a:solidFill>
                            <a:srgbClr val="000000"/>
                          </a:solidFill>
                          <a:effectLst/>
                          <a:latin typeface="宋体" pitchFamily="2" charset="-122"/>
                          <a:ea typeface="宋体" pitchFamily="2" charset="-122"/>
                        </a:rPr>
                        <a:t>场景化命令词识别率</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hMerge="1">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66560">
                <a:tc>
                  <a:txBody>
                    <a:bodyPr/>
                    <a:lstStyle/>
                    <a:p>
                      <a:pPr algn="just" fontAlgn="ctr"/>
                      <a:r>
                        <a:rPr lang="en-GB" sz="750" b="1" i="0" u="none" strike="noStrike" dirty="0">
                          <a:solidFill>
                            <a:srgbClr val="000000"/>
                          </a:solidFill>
                          <a:effectLst/>
                          <a:latin typeface="宋体" pitchFamily="2" charset="-122"/>
                          <a:ea typeface="宋体" pitchFamily="2" charset="-122"/>
                        </a:rPr>
                        <a:t>AI</a:t>
                      </a:r>
                      <a:r>
                        <a:rPr lang="zh-CN" altLang="en-US" sz="750" b="1" i="0" u="none" strike="noStrike" dirty="0">
                          <a:solidFill>
                            <a:srgbClr val="000000"/>
                          </a:solidFill>
                          <a:effectLst/>
                          <a:latin typeface="宋体" pitchFamily="2" charset="-122"/>
                          <a:ea typeface="宋体" pitchFamily="2" charset="-122"/>
                        </a:rPr>
                        <a:t>能力</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a:solidFill>
                            <a:srgbClr val="000000"/>
                          </a:solidFill>
                          <a:effectLst/>
                          <a:latin typeface="宋体" pitchFamily="2" charset="-122"/>
                          <a:ea typeface="宋体" pitchFamily="2" charset="-122"/>
                        </a:rPr>
                        <a:t>指标项</a:t>
                      </a:r>
                      <a:endParaRPr lang="zh-CN" altLang="en-US" sz="750" b="1" i="0" u="none" strike="noStrike">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通过标准</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实测结果</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just" fontAlgn="ctr"/>
                      <a:r>
                        <a:rPr lang="zh-CN" altLang="en-US" sz="750" b="1" i="0" u="none" strike="noStrike" dirty="0">
                          <a:solidFill>
                            <a:srgbClr val="000000"/>
                          </a:solidFill>
                          <a:effectLst/>
                          <a:latin typeface="宋体" pitchFamily="2" charset="-122"/>
                          <a:ea typeface="宋体" pitchFamily="2" charset="-122"/>
                        </a:rPr>
                        <a:t>测试结论</a:t>
                      </a:r>
                      <a:endParaRPr lang="zh-CN" altLang="en-US" sz="750" b="1"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r>
              <a:tr h="148949">
                <a:tc>
                  <a:txBody>
                    <a:bodyPr/>
                    <a:lstStyle/>
                    <a:p>
                      <a:pPr algn="just" fontAlgn="ctr"/>
                      <a:r>
                        <a:rPr lang="zh-CN" altLang="en-US" sz="750" b="0" i="0" u="none" strike="noStrike" dirty="0">
                          <a:solidFill>
                            <a:srgbClr val="000000"/>
                          </a:solidFill>
                          <a:effectLst/>
                          <a:latin typeface="宋体" pitchFamily="2" charset="-122"/>
                          <a:ea typeface="宋体" pitchFamily="2" charset="-122"/>
                        </a:rPr>
                        <a:t>查看全程</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p>
                      <a:pPr algn="just" fontAlgn="ctr"/>
                      <a:r>
                        <a:rPr lang="zh-CN" altLang="en-US" sz="750" b="0" i="0" u="none" strike="noStrike" dirty="0">
                          <a:solidFill>
                            <a:srgbClr val="000000"/>
                          </a:solidFill>
                          <a:effectLst/>
                          <a:latin typeface="宋体" pitchFamily="2" charset="-122"/>
                          <a:ea typeface="宋体" pitchFamily="2" charset="-122"/>
                        </a:rPr>
                        <a:t>低噪</a:t>
                      </a:r>
                      <a:endParaRPr lang="zh-CN" altLang="en-US" sz="750" b="0" i="0" u="none" strike="noStrike" dirty="0">
                        <a:solidFill>
                          <a:srgbClr val="000000"/>
                        </a:solidFill>
                        <a:effectLst/>
                        <a:latin typeface="宋体" pitchFamily="2" charset="-122"/>
                        <a:ea typeface="宋体" pitchFamily="2" charset="-122"/>
                      </a:endParaRPr>
                    </a:p>
                  </a:txBody>
                  <a:tcPr marL="5143" marR="5143" marT="51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dirty="0">
                          <a:solidFill>
                            <a:srgbClr val="000000"/>
                          </a:solidFill>
                          <a:effectLst/>
                          <a:latin typeface="宋体" pitchFamily="2" charset="-122"/>
                          <a:ea typeface="宋体" pitchFamily="2" charset="-122"/>
                          <a:cs typeface="+mn-cs"/>
                        </a:rPr>
                        <a:t>85%</a:t>
                      </a:r>
                      <a:endParaRPr lang="en-US" altLang="zh-CN" sz="750" b="0" i="0" u="none" strike="noStrike" kern="1200" dirty="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US" altLang="zh-CN" sz="750" b="0" i="0" u="none" strike="noStrike" kern="1200">
                          <a:solidFill>
                            <a:srgbClr val="000000"/>
                          </a:solidFill>
                          <a:effectLst/>
                          <a:latin typeface="宋体" pitchFamily="2" charset="-122"/>
                          <a:ea typeface="宋体" pitchFamily="2" charset="-122"/>
                          <a:cs typeface="+mn-cs"/>
                        </a:rPr>
                        <a:t>98%</a:t>
                      </a:r>
                      <a:endParaRPr lang="en-US" altLang="zh-CN"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685800" rtl="0" eaLnBrk="1" fontAlgn="ctr" latinLnBrk="0" hangingPunct="1"/>
                      <a:r>
                        <a:rPr lang="en-GB" sz="750" b="0" i="0" u="none" strike="noStrike" kern="1200">
                          <a:solidFill>
                            <a:srgbClr val="000000"/>
                          </a:solidFill>
                          <a:effectLst/>
                          <a:latin typeface="宋体" pitchFamily="2" charset="-122"/>
                          <a:ea typeface="宋体" pitchFamily="2" charset="-122"/>
                          <a:cs typeface="+mn-cs"/>
                        </a:rPr>
                        <a:t>PASS</a:t>
                      </a:r>
                      <a:endParaRPr lang="en-GB" sz="750" b="0" i="0" u="none" strike="noStrike" kern="1200">
                        <a:solidFill>
                          <a:srgbClr val="000000"/>
                        </a:solidFill>
                        <a:effectLst/>
                        <a:latin typeface="宋体" pitchFamily="2" charset="-122"/>
                        <a:ea typeface="宋体" pitchFamily="2" charset="-122"/>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查看全程</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继续导航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上一页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下一页</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确定</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取消</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85%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第一个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3">
                  <a:txBody>
                    <a:bodyPr/>
                    <a:lstStyle/>
                    <a:p>
                      <a:pPr algn="ctr" fontAlgn="ctr"/>
                      <a:r>
                        <a:rPr lang="zh-CN" altLang="en-US" sz="800" b="0" i="0" u="none" strike="noStrike">
                          <a:solidFill>
                            <a:srgbClr val="000000"/>
                          </a:solidFill>
                          <a:effectLst/>
                          <a:latin typeface="宋体" pitchFamily="2" charset="-122"/>
                          <a:ea typeface="宋体" pitchFamily="2" charset="-122"/>
                        </a:rPr>
                        <a:t>第二个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pitchFamily="2" charset="-122"/>
                          <a:ea typeface="宋体" pitchFamily="2" charset="-122"/>
                        </a:rPr>
                        <a:t>高噪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80%</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rowSpan="2">
                  <a:txBody>
                    <a:bodyPr/>
                    <a:lstStyle/>
                    <a:p>
                      <a:pPr algn="ctr" fontAlgn="ctr"/>
                      <a:r>
                        <a:rPr lang="zh-CN" altLang="en-US" sz="800" b="0" i="0" u="none" strike="noStrike">
                          <a:solidFill>
                            <a:srgbClr val="000000"/>
                          </a:solidFill>
                          <a:effectLst/>
                          <a:latin typeface="宋体" pitchFamily="2" charset="-122"/>
                          <a:ea typeface="宋体" pitchFamily="2" charset="-122"/>
                        </a:rPr>
                        <a:t>第三个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tc>
                <a:tc>
                  <a:txBody>
                    <a:bodyPr/>
                    <a:lstStyle/>
                    <a:p>
                      <a:pPr algn="ctr" fontAlgn="ctr"/>
                      <a:r>
                        <a:rPr lang="zh-CN" altLang="en-US" sz="800" b="0" i="0" u="none" strike="noStrike">
                          <a:solidFill>
                            <a:srgbClr val="000000"/>
                          </a:solidFill>
                          <a:effectLst/>
                          <a:latin typeface="宋体" pitchFamily="2" charset="-122"/>
                          <a:ea typeface="宋体" pitchFamily="2" charset="-122"/>
                        </a:rPr>
                        <a:t>低噪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B050"/>
                          </a:solidFill>
                          <a:effectLst/>
                          <a:latin typeface="等线" panose="02010600030101010101" pitchFamily="2" charset="-122"/>
                          <a:ea typeface="等线" panose="02010600030101010101" pitchFamily="2" charset="-122"/>
                        </a:rPr>
                        <a:t>PASS</a:t>
                      </a:r>
                      <a:endParaRPr lang="en-GB" sz="800" b="0" i="0" u="none" strike="noStrike">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949">
                <a:tc vMerge="1">
                  <a:tcPr/>
                </a:tc>
                <a:tc>
                  <a:txBody>
                    <a:bodyPr/>
                    <a:lstStyle/>
                    <a:p>
                      <a:pPr algn="ctr" fontAlgn="ctr"/>
                      <a:r>
                        <a:rPr lang="zh-CN" altLang="en-US" sz="800" b="0" i="0" u="none" strike="noStrike">
                          <a:solidFill>
                            <a:srgbClr val="000000"/>
                          </a:solidFill>
                          <a:effectLst/>
                          <a:latin typeface="宋体" pitchFamily="2" charset="-122"/>
                          <a:ea typeface="宋体" pitchFamily="2" charset="-122"/>
                        </a:rPr>
                        <a:t>中噪</a:t>
                      </a:r>
                      <a:endParaRPr lang="zh-CN" altLang="en-US"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宋体" pitchFamily="2" charset="-122"/>
                          <a:ea typeface="宋体" pitchFamily="2" charset="-122"/>
                        </a:rPr>
                        <a:t>85%</a:t>
                      </a:r>
                      <a:endParaRPr lang="en-US" altLang="zh-CN" sz="800" b="0" i="0" u="none" strike="noStrike">
                        <a:solidFill>
                          <a:srgbClr val="000000"/>
                        </a:solidFill>
                        <a:effectLst/>
                        <a:latin typeface="宋体" pitchFamily="2" charset="-122"/>
                        <a:ea typeface="宋体"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800" b="0" i="0" u="none" strike="noStrike">
                          <a:solidFill>
                            <a:srgbClr val="000000"/>
                          </a:solidFill>
                          <a:effectLst/>
                          <a:latin typeface="等线" panose="02010600030101010101" pitchFamily="2" charset="-122"/>
                          <a:ea typeface="等线" panose="02010600030101010101" pitchFamily="2" charset="-122"/>
                        </a:rPr>
                        <a:t>100%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800" b="0" i="0" u="none" strike="noStrike" dirty="0">
                          <a:solidFill>
                            <a:srgbClr val="00B050"/>
                          </a:solidFill>
                          <a:effectLst/>
                          <a:latin typeface="等线" panose="02010600030101010101" pitchFamily="2" charset="-122"/>
                          <a:ea typeface="等线" panose="02010600030101010101" pitchFamily="2" charset="-122"/>
                        </a:rPr>
                        <a:t>PASS</a:t>
                      </a:r>
                      <a:endParaRPr lang="en-GB" sz="800" b="0" i="0" u="none" strike="noStrike" dirty="0">
                        <a:solidFill>
                          <a:srgbClr val="00B050"/>
                        </a:solidFill>
                        <a:effectLst/>
                        <a:latin typeface="等线" panose="02010600030101010101" pitchFamily="2" charset="-122"/>
                        <a:ea typeface="等线"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文本框 12"/>
          <p:cNvSpPr txBox="1"/>
          <p:nvPr/>
        </p:nvSpPr>
        <p:spPr>
          <a:xfrm>
            <a:off x="640080" y="579120"/>
            <a:ext cx="6157595" cy="368300"/>
          </a:xfrm>
          <a:prstGeom prst="rect">
            <a:avLst/>
          </a:prstGeom>
          <a:noFill/>
        </p:spPr>
        <p:txBody>
          <a:bodyPr wrap="square" rtlCol="0">
            <a:spAutoFit/>
          </a:bodyPr>
          <a:lstStyle/>
          <a:p>
            <a:r>
              <a:rPr kumimoji="1" lang="zh-CN" altLang="en-US" dirty="0"/>
              <a:t>唤醒词唤醒率：   </a:t>
            </a:r>
            <a:r>
              <a:rPr kumimoji="1" lang="en-GB" altLang="zh-CN" dirty="0">
                <a:highlight>
                  <a:srgbClr val="00FF00"/>
                </a:highlight>
              </a:rPr>
              <a:t>Pass</a:t>
            </a:r>
            <a:r>
              <a:rPr kumimoji="1" lang="en-US" altLang="en-GB" dirty="0">
                <a:highlight>
                  <a:srgbClr val="00FF00"/>
                </a:highlight>
              </a:rPr>
              <a:t> </a:t>
            </a:r>
            <a:endParaRPr kumimoji="1" lang="zh-CN" altLang="en-US"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2893" y="441833"/>
          <a:ext cx="11821160" cy="5844540"/>
        </p:xfrm>
        <a:graphic>
          <a:graphicData uri="http://schemas.openxmlformats.org/drawingml/2006/table">
            <a:tbl>
              <a:tblPr firstRow="1" bandRow="1">
                <a:tableStyleId>{5C22544A-7EE6-4342-B048-85BDC9FD1C3A}</a:tableStyleId>
              </a:tblPr>
              <a:tblGrid>
                <a:gridCol w="290195"/>
                <a:gridCol w="3069396"/>
                <a:gridCol w="426543"/>
                <a:gridCol w="345725"/>
                <a:gridCol w="402971"/>
                <a:gridCol w="392308"/>
                <a:gridCol w="337867"/>
                <a:gridCol w="358072"/>
                <a:gridCol w="1114625"/>
                <a:gridCol w="1120775"/>
                <a:gridCol w="673735"/>
                <a:gridCol w="1465580"/>
                <a:gridCol w="182308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ommnets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16319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Power on 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24.1</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23.3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用户开车门到Launcher界面可见</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10.5</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11.25533333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-5.679%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632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Launcher显示到语音导航规划完成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和网络波动有关系，已安排</a:t>
                      </a:r>
                      <a:r>
                        <a:rPr lang="zh-CN" altLang="en-US" sz="1000" b="0">
                          <a:solidFill>
                            <a:srgbClr val="000000"/>
                          </a:solidFill>
                          <a:latin typeface="Arial Regular" panose="020B0604020202020204" charset="0"/>
                          <a:cs typeface="Arial Regular" panose="020B0604020202020204" charset="0"/>
                        </a:rPr>
                        <a:t>复测</a:t>
                      </a:r>
                      <a:endParaRPr lang="zh-CN" altLang="en-US" sz="1000" b="0">
                        <a:solidFill>
                          <a:srgbClr val="000000"/>
                        </a:solidFill>
                        <a:latin typeface="Arial Regular" panose="020B0604020202020204" charset="0"/>
                        <a:cs typeface="Arial Regular" panose="020B0604020202020204" charset="0"/>
                      </a:endParaRPr>
                    </a:p>
                    <a:p>
                      <a:pPr indent="0">
                        <a:buNone/>
                      </a:pPr>
                      <a:r>
                        <a:rPr lang="zh-CN" altLang="en-US" sz="1000" b="0">
                          <a:solidFill>
                            <a:srgbClr val="000000"/>
                          </a:solidFill>
                          <a:latin typeface="Arial Regular" panose="020B0604020202020204" charset="0"/>
                          <a:cs typeface="Arial Regular" panose="020B0604020202020204" charset="0"/>
                        </a:rPr>
                        <a:t>9.79</a:t>
                      </a:r>
                      <a:r>
                        <a:rPr lang="en-US" altLang="zh-CN" sz="1000" b="0">
                          <a:solidFill>
                            <a:srgbClr val="000000"/>
                          </a:solidFill>
                          <a:latin typeface="Arial Regular" panose="020B0604020202020204" charset="0"/>
                          <a:cs typeface="Arial Regular" panose="020B0604020202020204" charset="0"/>
                        </a:rPr>
                        <a:t>S</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Launcher显示到导航界面点击输入框出现下拉框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Launcher显示到导航搜索地址完成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Launcher显示到选择目的地后路线规划完成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Launcher显示到PTT可用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Launcher显示到语音可用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Launcher显示到语音播放音乐</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Launcher显示到在线电台音源恢复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34.17%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a:solidFill>
                            <a:srgbClr val="000000"/>
                          </a:solidFill>
                          <a:latin typeface="Arial Regular" panose="020B0604020202020204" charset="0"/>
                          <a:cs typeface="Arial Regular" panose="020B0604020202020204" charset="0"/>
                          <a:sym typeface="+mn-ea"/>
                        </a:rPr>
                        <a:t>和网络波动有关系，重新复测</a:t>
                      </a:r>
                      <a:r>
                        <a:rPr lang="en-US" altLang="zh-CN" sz="1000">
                          <a:solidFill>
                            <a:srgbClr val="000000"/>
                          </a:solidFill>
                          <a:latin typeface="Arial Regular" panose="020B0604020202020204" charset="0"/>
                          <a:cs typeface="Arial Regular" panose="020B0604020202020204" charset="0"/>
                          <a:sym typeface="+mn-ea"/>
                        </a:rPr>
                        <a:t>3</a:t>
                      </a:r>
                      <a:r>
                        <a:rPr lang="zh-CN" altLang="en-US" sz="1000">
                          <a:solidFill>
                            <a:srgbClr val="000000"/>
                          </a:solidFill>
                          <a:latin typeface="Arial Regular" panose="020B0604020202020204" charset="0"/>
                          <a:cs typeface="Arial Regular" panose="020B0604020202020204" charset="0"/>
                          <a:sym typeface="+mn-ea"/>
                        </a:rPr>
                        <a:t>次</a:t>
                      </a:r>
                      <a:r>
                        <a:rPr lang="en-US" altLang="zh-CN" sz="1000">
                          <a:solidFill>
                            <a:srgbClr val="000000"/>
                          </a:solidFill>
                          <a:latin typeface="Arial Regular" panose="020B0604020202020204" charset="0"/>
                          <a:cs typeface="Arial Regular" panose="020B0604020202020204" charset="0"/>
                          <a:sym typeface="+mn-ea"/>
                        </a:rPr>
                        <a:t>9.52S</a:t>
                      </a:r>
                      <a:endParaRPr lang="en-US" altLang="zh-CN" sz="1000">
                        <a:solidFill>
                          <a:srgbClr val="000000"/>
                        </a:solidFill>
                        <a:latin typeface="Arial Regular" panose="020B0604020202020204" charset="0"/>
                        <a:cs typeface="Arial Regular" panose="020B0604020202020204" charset="0"/>
                        <a:sym typeface="+mn-ea"/>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Launcher显示到根目录两首歌的USB音源恢复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-46.43%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19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Launcher显示到QQ音源恢复</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000" b="0">
                          <a:solidFill>
                            <a:srgbClr val="000000"/>
                          </a:solidFill>
                          <a:latin typeface="Arial Regular" panose="020B0604020202020204" charset="0"/>
                          <a:cs typeface="Arial Regular" panose="020B0604020202020204" charset="0"/>
                        </a:rPr>
                        <a:t>百度侧已在</a:t>
                      </a:r>
                      <a:r>
                        <a:rPr lang="en-US" altLang="zh-CN" sz="1000" b="0">
                          <a:solidFill>
                            <a:srgbClr val="000000"/>
                          </a:solidFill>
                          <a:latin typeface="Arial Regular" panose="020B0604020202020204" charset="0"/>
                          <a:cs typeface="Arial Regular" panose="020B0604020202020204" charset="0"/>
                        </a:rPr>
                        <a:t>7.1</a:t>
                      </a:r>
                      <a:r>
                        <a:rPr lang="zh-CN" altLang="en-US" sz="1000" b="0">
                          <a:solidFill>
                            <a:srgbClr val="000000"/>
                          </a:solidFill>
                          <a:latin typeface="Arial Regular" panose="020B0604020202020204" charset="0"/>
                          <a:cs typeface="Arial Regular" panose="020B0604020202020204" charset="0"/>
                        </a:rPr>
                        <a:t>优化处理，剩下的依赖网络</a:t>
                      </a:r>
                      <a:r>
                        <a:rPr lang="zh-CN" altLang="en-US" sz="1000" b="0">
                          <a:solidFill>
                            <a:srgbClr val="000000"/>
                          </a:solidFill>
                          <a:latin typeface="Arial Regular" panose="020B0604020202020204" charset="0"/>
                          <a:cs typeface="Arial Regular" panose="020B0604020202020204" charset="0"/>
                        </a:rPr>
                        <a:t>优化</a:t>
                      </a:r>
                      <a:endParaRPr lang="zh-CN"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Launcher显示到账号自动登录时间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Launcher显示到账号二维码出现时间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a:solidFill>
                            <a:srgbClr val="000000"/>
                          </a:solidFill>
                          <a:latin typeface="Arial Regular" panose="020B0604020202020204" charset="0"/>
                          <a:cs typeface="Arial Regular" panose="020B0604020202020204" charset="0"/>
                          <a:sym typeface="+mn-ea"/>
                        </a:rPr>
                        <a:t>8.337333333</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-23.47%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系统稳定状态下QQ音乐首次启动（默认播放）</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系统稳定状态下QQ音乐选择歌单</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系统稳定状态下QQ音乐选择歌曲</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25</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5.256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rPr>
                        <a:t>26</a:t>
                      </a:r>
                      <a:endParaRPr lang="en-US" altLang="zh-CN"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系统稳定状态下新闻首次启动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a:solidFill>
                            <a:srgbClr val="000000"/>
                          </a:solidFill>
                          <a:latin typeface="Verdana Pro" charset="-122"/>
                          <a:sym typeface="+mn-ea"/>
                        </a:rPr>
                        <a:t>3.289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5.9%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系统稳定状态下Navigation首次启动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noChangeArrowheads="1"/>
          </p:cNvSpPr>
          <p:nvPr>
            <p:ph type="title"/>
          </p:nvPr>
        </p:nvSpPr>
        <p:spPr bwMode="auto">
          <a:xfrm>
            <a:off x="56887" y="-59690"/>
            <a:ext cx="10836275" cy="579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pPr eaLnBrk="1" hangingPunct="1"/>
            <a:r>
              <a:rPr lang="en-US" altLang="en-US" sz="2800" dirty="0">
                <a:solidFill>
                  <a:srgbClr val="0000CC"/>
                </a:solidFill>
              </a:rPr>
              <a:t>{</a:t>
            </a:r>
            <a:r>
              <a:rPr lang="en-US" altLang="en-US" sz="2800" dirty="0">
                <a:solidFill>
                  <a:srgbClr val="0000CC"/>
                </a:solidFill>
                <a:ea typeface="SimHei" panose="02010609060101010101" pitchFamily="49" charset="-122"/>
                <a:sym typeface="+mn-ea"/>
              </a:rPr>
              <a:t>CX483 MCA_R07.1</a:t>
            </a:r>
            <a:r>
              <a:rPr lang="en-US" altLang="zh-CN" sz="2800" dirty="0">
                <a:solidFill>
                  <a:srgbClr val="0000CC"/>
                </a:solidFill>
                <a:ea typeface="SimHei" panose="02010609060101010101" pitchFamily="49" charset="-122"/>
                <a:sym typeface="+mn-ea"/>
              </a:rPr>
              <a:t> </a:t>
            </a:r>
            <a:r>
              <a:rPr lang="en-US" altLang="zh-CN" sz="2800" dirty="0">
                <a:solidFill>
                  <a:srgbClr val="0000CC"/>
                </a:solidFill>
                <a:sym typeface="+mn-ea"/>
              </a:rPr>
              <a:t>Pro HF2</a:t>
            </a:r>
            <a:r>
              <a:rPr lang="en-US" altLang="en-US" sz="2800" dirty="0">
                <a:solidFill>
                  <a:srgbClr val="0000CC"/>
                </a:solidFill>
              </a:rPr>
              <a:t>} </a:t>
            </a:r>
            <a:r>
              <a:rPr lang="zh-CN" altLang="en-US" sz="2800" dirty="0">
                <a:solidFill>
                  <a:srgbClr val="0000CC"/>
                </a:solidFill>
              </a:rPr>
              <a:t>性能对比测试结果</a:t>
            </a:r>
            <a:endParaRPr lang="en-US" altLang="en-US" sz="2800" b="0" dirty="0">
              <a:ea typeface="SimHei" panose="02010609060101010101" pitchFamily="49" charset="-122"/>
            </a:endParaRPr>
          </a:p>
        </p:txBody>
      </p:sp>
      <p:graphicFrame>
        <p:nvGraphicFramePr>
          <p:cNvPr id="4" name="表格 3"/>
          <p:cNvGraphicFramePr/>
          <p:nvPr>
            <p:custDataLst>
              <p:tags r:id="rId1"/>
            </p:custDataLst>
          </p:nvPr>
        </p:nvGraphicFramePr>
        <p:xfrm>
          <a:off x="283210" y="441960"/>
          <a:ext cx="11415395" cy="6113780"/>
        </p:xfrm>
        <a:graphic>
          <a:graphicData uri="http://schemas.openxmlformats.org/drawingml/2006/table">
            <a:tbl>
              <a:tblPr firstRow="1" bandRow="1">
                <a:tableStyleId>{5C22544A-7EE6-4342-B048-85BDC9FD1C3A}</a:tableStyleId>
              </a:tblPr>
              <a:tblGrid>
                <a:gridCol w="339090"/>
                <a:gridCol w="3020695"/>
                <a:gridCol w="426085"/>
                <a:gridCol w="346075"/>
                <a:gridCol w="402590"/>
                <a:gridCol w="392430"/>
                <a:gridCol w="337820"/>
                <a:gridCol w="358140"/>
                <a:gridCol w="1115060"/>
                <a:gridCol w="1108710"/>
                <a:gridCol w="734060"/>
                <a:gridCol w="1429385"/>
                <a:gridCol w="1405255"/>
              </a:tblGrid>
              <a:tr h="210820">
                <a:tc>
                  <a:txBody>
                    <a:bodyPr/>
                    <a:p>
                      <a:pPr indent="0">
                        <a:buNone/>
                      </a:pPr>
                      <a:r>
                        <a:rPr lang="zh-CN" altLang="en-US" sz="1000" b="0">
                          <a:solidFill>
                            <a:srgbClr val="000000"/>
                          </a:solidFill>
                          <a:latin typeface="Arial Regular" panose="020B0604020202020204" charset="0"/>
                          <a:ea typeface="宋体" pitchFamily="2" charset="-122"/>
                        </a:rPr>
                        <a:t>序号</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用例</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权重</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1分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2分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3分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4分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5分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sz="1000" b="0">
                          <a:solidFill>
                            <a:srgbClr val="000000"/>
                          </a:solidFill>
                          <a:latin typeface="Arial Regular" panose="020B0604020202020204" charset="0"/>
                          <a:cs typeface="Arial Regular" panose="020B0604020202020204" charset="0"/>
                        </a:rPr>
                        <a:t>CX483MCA_R07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rPr>
                        <a:t>偏差</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CX483MCA_R07.1 得分</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C</a:t>
                      </a:r>
                      <a:r>
                        <a:rPr lang="en-US" altLang="zh-CN" sz="1000" b="0">
                          <a:solidFill>
                            <a:srgbClr val="000000"/>
                          </a:solidFill>
                          <a:latin typeface="Arial Regular" panose="020B0604020202020204" charset="0"/>
                          <a:ea typeface="宋体" pitchFamily="2" charset="-122"/>
                          <a:cs typeface="Arial Regular" panose="020B0604020202020204" charset="0"/>
                        </a:rPr>
                        <a:t>omments</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2">
                        <a:lumMod val="75000"/>
                      </a:schemeClr>
                    </a:solid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系统稳定状态下导航界面点击输入框出现下拉框</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29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稳定状态下Launcher热启动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稳定状态下个人中心热启动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稳定状态下切换歌曲硬按键响应速度</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QQ热启动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7635">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在线电台热启动</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000">
                          <a:solidFill>
                            <a:srgbClr val="000000"/>
                          </a:solidFill>
                          <a:latin typeface="Arial Regular" panose="020B0604020202020204" charset="0"/>
                          <a:cs typeface="Arial Regular" panose="020B0604020202020204" charset="0"/>
                          <a:sym typeface="+mn-ea"/>
                        </a:rPr>
                        <a:t>0.877666667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7.3%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USB音乐热启动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41.67%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000" b="0">
                          <a:solidFill>
                            <a:srgbClr val="000000"/>
                          </a:solidFill>
                          <a:latin typeface="Arial Regular" panose="020B0604020202020204" charset="0"/>
                          <a:cs typeface="Arial Regular" panose="020B0604020202020204" charset="0"/>
                        </a:rPr>
                        <a:t>/</a:t>
                      </a:r>
                      <a:endParaRPr lang="en-US" altLang="zh-CN"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35</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Navigation热启动</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36</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IVI路测常用场景1H后开启后倒车</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37</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系统稳定状态下导航搜索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26.67%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38</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系统稳定状态下导航路径规划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-55.56%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39</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系统稳定状态下在线QQ音乐切歌</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-38.6%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40</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系统稳定状态下在线电台切换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41</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系统稳定下，语音导航搜索时间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42</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导航中，语音目的地切换搜索时间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43</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导航中，语音目的地切换路径规划</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zh-CN" sz="1000" b="0">
                          <a:solidFill>
                            <a:srgbClr val="000000"/>
                          </a:solidFill>
                          <a:latin typeface="Arial Regular" panose="020B0604020202020204" charset="0"/>
                          <a:ea typeface="宋体" pitchFamily="2" charset="-122"/>
                          <a:cs typeface="Arial Regular" panose="020B0604020202020204" charset="0"/>
                        </a:rPr>
                        <a:t>44</a:t>
                      </a:r>
                      <a:endParaRPr lang="en-US" altLang="zh-CN"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系统稳定下，语音播放音乐</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系统稳定下，语音车控</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-22.22%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稳定状态下主题切换</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10.1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-94.06%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随心看热启动时间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0.00%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49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普通导航-全屏过渡期间冷启动时间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4.85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-31.9%</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普通导航-分屏热启动时间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0.74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-32.4%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输入法冷启动时间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2.8</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53</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rPr>
                        <a:t>输入法热启动时间</a:t>
                      </a:r>
                      <a:endParaRPr lang="zh-CN" altLang="en-US" sz="1000" b="0">
                        <a:solidFill>
                          <a:srgbClr val="000000"/>
                        </a:solidFill>
                        <a:latin typeface="Arial Regular" panose="020B0604020202020204" charset="0"/>
                        <a:ea typeface="宋体" pitchFamily="2"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3.6</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2</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0.7</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a:solidFill>
                            <a:srgbClr val="000000"/>
                          </a:solidFill>
                          <a:latin typeface="Arial Regular" panose="020B0604020202020204" charset="0"/>
                          <a:cs typeface="Arial Regular" panose="020B0604020202020204" charset="0"/>
                          <a:sym typeface="+mn-ea"/>
                        </a:rPr>
                        <a:t>NA</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EM冷启动时间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1.1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10%</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a:txBody>
                    <a:bodyPr/>
                    <a:p>
                      <a:pPr indent="0">
                        <a:buNone/>
                      </a:pPr>
                      <a:r>
                        <a:rPr lang="en-US" altLang="en-US" sz="1000" b="0">
                          <a:solidFill>
                            <a:srgbClr val="000000"/>
                          </a:solidFill>
                          <a:latin typeface="Arial Regular" panose="020B0604020202020204" charset="0"/>
                          <a:cs typeface="Arial Regular" panose="020B0604020202020204" charset="0"/>
                        </a:rPr>
                        <a:t>55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000" b="0">
                          <a:solidFill>
                            <a:srgbClr val="000000"/>
                          </a:solidFill>
                          <a:latin typeface="Arial Regular" panose="020B0604020202020204" charset="0"/>
                          <a:ea typeface="宋体" pitchFamily="2" charset="-122"/>
                          <a:cs typeface="Arial Regular" panose="020B0604020202020204" charset="0"/>
                        </a:rPr>
                        <a:t>EM热启动时间</a:t>
                      </a:r>
                      <a:endParaRPr lang="zh-CN" altLang="en-US" sz="1000" b="0">
                        <a:solidFill>
                          <a:srgbClr val="000000"/>
                        </a:solidFill>
                        <a:latin typeface="Arial Regular" panose="020B0604020202020204" charset="0"/>
                        <a:ea typeface="宋体" pitchFamily="2" charset="-122"/>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ClrTx/>
                        <a:buSzTx/>
                        <a:buFontTx/>
                        <a:buNone/>
                      </a:pPr>
                      <a:r>
                        <a:rPr lang="en-US" sz="1000" b="0">
                          <a:solidFill>
                            <a:srgbClr val="000000"/>
                          </a:solidFill>
                          <a:latin typeface="Arial Regular" panose="020B0604020202020204" charset="0"/>
                          <a:cs typeface="Arial Regular" panose="020B0604020202020204" charset="0"/>
                        </a:rPr>
                        <a:t>/</a:t>
                      </a:r>
                      <a:endParaRPr 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000" b="0">
                          <a:solidFill>
                            <a:srgbClr val="000000"/>
                          </a:solidFill>
                          <a:latin typeface="Arial Regular" panose="020B0604020202020204" charset="0"/>
                          <a:cs typeface="Arial Regular" panose="020B0604020202020204" charset="0"/>
                        </a:rPr>
                        <a:t>0.5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0.4</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25%</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en-US" sz="1000" b="0">
                          <a:solidFill>
                            <a:srgbClr val="000000"/>
                          </a:solidFill>
                          <a:latin typeface="Arial Regular" panose="020B0604020202020204" charset="0"/>
                          <a:cs typeface="Arial Regular" panose="020B0604020202020204" charset="0"/>
                        </a:rPr>
                        <a:t>/</a:t>
                      </a: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1000" b="0">
                        <a:solidFill>
                          <a:srgbClr val="000000"/>
                        </a:solidFill>
                        <a:latin typeface="Arial Regular" panose="020B0604020202020204" charset="0"/>
                        <a:cs typeface="Arial Regular" panose="020B06040202020202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2a4bf6d3-c59b-4ef8-94c4-af919ac35414}"/>
  <p:tag name="TABLE_ENDDRAG_ORIGIN_RECT" val="920*432"/>
  <p:tag name="TABLE_ENDDRAG_RECT" val="19*51*920*432"/>
</p:tagLst>
</file>

<file path=ppt/tags/tag2.xml><?xml version="1.0" encoding="utf-8"?>
<p:tagLst xmlns:p="http://schemas.openxmlformats.org/presentationml/2006/main">
  <p:tag name="KSO_WM_UNIT_TABLE_BEAUTIFY" val="smartTable{2a4bf6d3-c59b-4ef8-94c4-af919ac35414}"/>
  <p:tag name="TABLE_ENDDRAG_ORIGIN_RECT" val="933*455"/>
  <p:tag name="TABLE_ENDDRAG_RECT" val="19*51*933*455"/>
</p:tagLst>
</file>

<file path=ppt/tags/tag3.xml><?xml version="1.0" encoding="utf-8"?>
<p:tagLst xmlns:p="http://schemas.openxmlformats.org/presentationml/2006/main">
  <p:tag name="KSO_WM_UNIT_TABLE_BEAUTIFY" val="smartTable{2a4bf6d3-c59b-4ef8-94c4-af919ac35414}"/>
  <p:tag name="TABLE_ENDDRAG_ORIGIN_RECT" val="933*262"/>
  <p:tag name="TABLE_ENDDRAG_RECT" val="19*51*933*262"/>
</p:tagLst>
</file>

<file path=ppt/tags/tag4.xml><?xml version="1.0" encoding="utf-8"?>
<p:tagLst xmlns:p="http://schemas.openxmlformats.org/presentationml/2006/main">
  <p:tag name="KSO_WM_UNIT_TABLE_BEAUTIFY" val="smartTable{ec74476c-a908-4586-9716-0c49e74d5b75}"/>
</p:tagLst>
</file>

<file path=ppt/tags/tag5.xml><?xml version="1.0" encoding="utf-8"?>
<p:tagLst xmlns:p="http://schemas.openxmlformats.org/presentationml/2006/main">
  <p:tag name="KSO_WM_UNIT_TABLE_BEAUTIFY" val="smartTable{0e55b7f8-0204-481c-91a7-1aff7368305d}"/>
</p:tagLst>
</file>

<file path=ppt/tags/tag6.xml><?xml version="1.0" encoding="utf-8"?>
<p:tagLst xmlns:p="http://schemas.openxmlformats.org/presentationml/2006/main">
  <p:tag name="KSO_WM_UNIT_TABLE_BEAUTIFY" val="smartTable{ff232221-55f3-474d-9ec5-1d2e6fdedc12}"/>
</p:tagLst>
</file>

<file path=ppt/tags/tag7.xml><?xml version="1.0" encoding="utf-8"?>
<p:tagLst xmlns:p="http://schemas.openxmlformats.org/presentationml/2006/main">
  <p:tag name="KSO_WM_UNIT_TABLE_BEAUTIFY" val="smartTable{1131bd9b-e8d0-4c90-8da5-32227131b288}"/>
</p:tagLst>
</file>

<file path=ppt/tags/tag8.xml><?xml version="1.0" encoding="utf-8"?>
<p:tagLst xmlns:p="http://schemas.openxmlformats.org/presentationml/2006/main">
  <p:tag name="KSO_WM_UNIT_TABLE_BEAUTIFY" val="smartTable{1131bd9b-e8d0-4c90-8da5-32227131b288}"/>
  <p:tag name="TABLE_ENDDRAG_ORIGIN_RECT" val="898*446"/>
  <p:tag name="TABLE_ENDDRAG_RECT" val="22*34*898*446"/>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8748</Words>
  <Application>WPS 表格</Application>
  <PresentationFormat>宽屏</PresentationFormat>
  <Paragraphs>2632</Paragraphs>
  <Slides>9</Slides>
  <Notes>4</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37" baseType="lpstr">
      <vt:lpstr>Arial</vt:lpstr>
      <vt:lpstr>宋体</vt:lpstr>
      <vt:lpstr>Wingdings</vt:lpstr>
      <vt:lpstr>Calibri</vt:lpstr>
      <vt:lpstr>Helvetica Neue</vt:lpstr>
      <vt:lpstr>Ford Antenna Cond Regular</vt:lpstr>
      <vt:lpstr>Thonburi</vt:lpstr>
      <vt:lpstr>Ford Antenna Medium</vt:lpstr>
      <vt:lpstr>苹方-简</vt:lpstr>
      <vt:lpstr>Arial</vt:lpstr>
      <vt:lpstr>Ford Antenna Cond</vt:lpstr>
      <vt:lpstr>Ford Antenna</vt:lpstr>
      <vt:lpstr>MS PGothic</vt:lpstr>
      <vt:lpstr>汉仪书宋二KW</vt:lpstr>
      <vt:lpstr>Ford Antenna Cond Light</vt:lpstr>
      <vt:lpstr>SimHei</vt:lpstr>
      <vt:lpstr>汉仪中黑KW</vt:lpstr>
      <vt:lpstr>等线</vt:lpstr>
      <vt:lpstr>Arial Regular</vt:lpstr>
      <vt:lpstr>Verdana Pro</vt:lpstr>
      <vt:lpstr>微软雅黑</vt:lpstr>
      <vt:lpstr>汉仪旗黑</vt:lpstr>
      <vt:lpstr>宋体</vt:lpstr>
      <vt:lpstr>Arial Unicode MS</vt:lpstr>
      <vt:lpstr>汉仪中等线KW</vt:lpstr>
      <vt:lpstr>黑体</vt:lpstr>
      <vt:lpstr>1_Corp Presentations 2018</vt:lpstr>
      <vt:lpstr>Excel.Sheet.12</vt:lpstr>
      <vt:lpstr>PowerPoint 演示文稿</vt:lpstr>
      <vt:lpstr>{CX483 MCA_R07.1 Pro HF2} Software overall status  {yellow}</vt:lpstr>
      <vt:lpstr>{CX483 MCA_R07.1 Pro HF2} Open IG&amp;Gating with risk evaluation</vt:lpstr>
      <vt:lpstr>{CX483 MCA_R07.1 Pro HF2} Open IG&amp;Gating with risk evaluation</vt:lpstr>
      <vt:lpstr>{CX483 MCA_R07.1 Pro HF2} Open IG&amp;Gating with risk evaluation</vt:lpstr>
      <vt:lpstr>{CX483 MCA_R07.1 Pro HF2} 内存泄露专项测试 Pass</vt:lpstr>
      <vt:lpstr>{CX483 MCA_R07.1 Pro HF2} 语音专项测试</vt:lpstr>
      <vt:lpstr>{CX483 MCA_R07.1 Pro HF2} 性能对比测试结果</vt:lpstr>
      <vt:lpstr>{CX483 MCA_R07.1 Pro HF2} 性能对比测试结果</vt:lpstr>
    </vt:vector>
  </TitlesOfParts>
  <Company>Ford Motor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Dune (S.J.)</dc:creator>
  <cp:lastModifiedBy>毛毛</cp:lastModifiedBy>
  <cp:revision>1989</cp:revision>
  <cp:lastPrinted>2023-02-24T07:15:03Z</cp:lastPrinted>
  <dcterms:created xsi:type="dcterms:W3CDTF">2023-02-24T07:15:03Z</dcterms:created>
  <dcterms:modified xsi:type="dcterms:W3CDTF">2023-02-24T07:15:03Z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7AA88733DED766D78BA4B0627A3CF117</vt:lpwstr>
  </property>
</Properties>
</file>