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1" r:id="rId6"/>
    <p:sldId id="970" r:id="rId7"/>
    <p:sldId id="932" r:id="rId8"/>
    <p:sldId id="971" r:id="rId9"/>
    <p:sldId id="956" r:id="rId10"/>
    <p:sldId id="981" r:id="rId1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7.png"/><Relationship Id="rId3" Type="http://schemas.openxmlformats.org/officeDocument/2006/relationships/package" Target="../embeddings/Workbook1.xlsx"/><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22605"/>
            <a:ext cx="756856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Phase4_CX483 MCA</a:t>
            </a:r>
            <a:r>
              <a:rPr lang="en-US" altLang="zh-CN" sz="3200" dirty="0">
                <a:solidFill>
                  <a:srgbClr val="0000CC"/>
                </a:solidFill>
              </a:rPr>
              <a:t>_R07.2 </a:t>
            </a:r>
            <a:r>
              <a:rPr lang="en-US" altLang="en-US" sz="3200" dirty="0">
                <a:solidFill>
                  <a:srgbClr val="0000CC"/>
                </a:solidFill>
              </a:rPr>
              <a:t>–Baidu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2023-03-24</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{CX483 MCA_R07.2 </a:t>
            </a:r>
            <a:r>
              <a:rPr lang="en-US" altLang="zh-CN" sz="2800" dirty="0">
                <a:solidFill>
                  <a:srgbClr val="0000CC"/>
                </a:solidFill>
                <a:ea typeface="SimHei" panose="02010609060101010101" pitchFamily="49" charset="-122"/>
              </a:rPr>
              <a:t> </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sym typeface="+mn-ea"/>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20221202_559_RPO </a:t>
            </a:r>
            <a:r>
              <a:rPr lang="en-GB" altLang="zh-CN" sz="1800" dirty="0">
                <a:ea typeface="宋体" pitchFamily="2" charset="-122"/>
              </a:rPr>
              <a:t> </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20230309_0890_KL27_R07.2.PRO_Debug </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P0 and </a:t>
            </a:r>
            <a:r>
              <a:rPr lang="en-US" altLang="zh-CN" sz="1800" dirty="0">
                <a:solidFill>
                  <a:srgbClr val="0000CC"/>
                </a:solidFill>
                <a:ea typeface="宋体" pitchFamily="2" charset="-122"/>
              </a:rPr>
              <a:t>7 </a:t>
            </a:r>
            <a:r>
              <a:rPr lang="en-US" altLang="zh-CN" sz="1800" dirty="0">
                <a:ea typeface="宋体" pitchFamily="2" charset="-122"/>
              </a:rPr>
              <a:t>P1 issues Open and </a:t>
            </a:r>
            <a:r>
              <a:rPr lang="en-US" altLang="zh-CN" sz="1800" dirty="0">
                <a:solidFill>
                  <a:srgbClr val="0000CC"/>
                </a:solidFill>
                <a:ea typeface="宋体" pitchFamily="2" charset="-122"/>
              </a:rPr>
              <a:t>12</a:t>
            </a:r>
            <a:r>
              <a:rPr lang="en-US" altLang="zh-CN" sz="1800" dirty="0">
                <a:solidFill>
                  <a:srgbClr val="0000CC"/>
                </a:solidFill>
                <a:ea typeface="宋体" pitchFamily="2" charset="-122"/>
              </a:rPr>
              <a:t> </a:t>
            </a:r>
            <a:r>
              <a:rPr lang="en-US" altLang="zh-CN" sz="1800" dirty="0">
                <a:ea typeface="宋体" pitchFamily="2" charset="-122"/>
              </a:rPr>
              <a:t>P1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91440"/>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MCA_R07.2 Pro</a:t>
            </a:r>
            <a:r>
              <a:rPr lang="en-US" altLang="zh-CN" sz="2800" dirty="0">
                <a:solidFill>
                  <a:srgbClr val="0000CC"/>
                </a:solidFill>
                <a:ea typeface="SimHei" panose="02010609060101010101" pitchFamily="49" charset="-122"/>
                <a:sym typeface="+mn-ea"/>
              </a:rPr>
              <a:t> </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58495"/>
          <a:ext cx="11690985" cy="5563235"/>
        </p:xfrm>
        <a:graphic>
          <a:graphicData uri="http://schemas.openxmlformats.org/drawingml/2006/table">
            <a:tbl>
              <a:tblPr/>
              <a:tblGrid>
                <a:gridCol w="909955"/>
                <a:gridCol w="3163570"/>
                <a:gridCol w="846455"/>
                <a:gridCol w="953135"/>
                <a:gridCol w="1132840"/>
                <a:gridCol w="4685030"/>
              </a:tblGrid>
              <a:tr h="193675">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6360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AW2-17766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【CX483MCA】【偶现】【Maps】 地图APP闪退</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V</a:t>
                      </a:r>
                      <a:r>
                        <a:rPr lang="en-US" altLang="en-GB" sz="900" b="0" i="0" u="none" strike="noStrike" dirty="0">
                          <a:solidFill>
                            <a:srgbClr val="000000"/>
                          </a:solidFill>
                          <a:effectLst/>
                          <a:ea typeface="等线" panose="02010600030101010101" pitchFamily="2" charset="-122"/>
                          <a:cs typeface="+mn-lt"/>
                        </a:rPr>
                        <a:t>erficaiton</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Immediate 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1.出现概率：偶现（台架压测</a:t>
                      </a:r>
                      <a:r>
                        <a:rPr lang="en-US" altLang="zh-CN" sz="900" dirty="0">
                          <a:solidFill>
                            <a:srgbClr val="000000"/>
                          </a:solidFill>
                          <a:effectLst/>
                          <a:ea typeface="等线" panose="02010600030101010101" pitchFamily="2" charset="-122"/>
                          <a:cs typeface="+mn-lt"/>
                          <a:sym typeface="+mn-ea"/>
                        </a:rPr>
                        <a:t>200</a:t>
                      </a:r>
                      <a:r>
                        <a:rPr lang="zh-CN" altLang="en-US" sz="900" dirty="0">
                          <a:solidFill>
                            <a:srgbClr val="000000"/>
                          </a:solidFill>
                          <a:effectLst/>
                          <a:ea typeface="等线" panose="02010600030101010101" pitchFamily="2" charset="-122"/>
                          <a:cs typeface="+mn-lt"/>
                          <a:sym typeface="+mn-ea"/>
                        </a:rPr>
                        <a:t>次未复现）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2.恢复方法：重新点击地图</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cause：已知问题，同</a:t>
                      </a:r>
                      <a:r>
                        <a:rPr lang="en-US" altLang="zh-CN" sz="900" dirty="0">
                          <a:solidFill>
                            <a:srgbClr val="000000"/>
                          </a:solidFill>
                          <a:effectLst/>
                          <a:ea typeface="等线" panose="02010600030101010101" pitchFamily="2" charset="-122"/>
                          <a:cs typeface="+mn-lt"/>
                          <a:sym typeface="+mn-ea"/>
                        </a:rPr>
                        <a:t>AW2-14840(location_manager中的控制运行时间间隔的变量在多线程情况下有低概率出现异常情况，),</a:t>
                      </a:r>
                      <a:r>
                        <a:rPr lang="zh-CN" altLang="en-US" sz="900" dirty="0">
                          <a:solidFill>
                            <a:srgbClr val="000000"/>
                          </a:solidFill>
                          <a:effectLst/>
                          <a:ea typeface="等线" panose="02010600030101010101" pitchFamily="2" charset="-122"/>
                          <a:cs typeface="+mn-lt"/>
                          <a:sym typeface="+mn-ea"/>
                        </a:rPr>
                        <a:t>当前</a:t>
                      </a:r>
                      <a:r>
                        <a:rPr lang="en-US" altLang="zh-CN" sz="900" dirty="0">
                          <a:solidFill>
                            <a:srgbClr val="000000"/>
                          </a:solidFill>
                          <a:effectLst/>
                          <a:ea typeface="等线" panose="02010600030101010101" pitchFamily="2" charset="-122"/>
                          <a:cs typeface="+mn-lt"/>
                          <a:sym typeface="+mn-ea"/>
                        </a:rPr>
                        <a:t>PL20</a:t>
                      </a:r>
                      <a:r>
                        <a:rPr lang="zh-CN" altLang="en-US" sz="900" dirty="0">
                          <a:solidFill>
                            <a:srgbClr val="000000"/>
                          </a:solidFill>
                          <a:effectLst/>
                          <a:ea typeface="等线" panose="02010600030101010101" pitchFamily="2" charset="-122"/>
                          <a:cs typeface="+mn-lt"/>
                          <a:sym typeface="+mn-ea"/>
                        </a:rPr>
                        <a:t>已修复</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Medium</a:t>
                      </a:r>
                      <a:r>
                        <a:rPr lang="zh-CN" altLang="en-US" sz="900" dirty="0">
                          <a:solidFill>
                            <a:srgbClr val="000000"/>
                          </a:solidFill>
                          <a:effectLst/>
                          <a:ea typeface="等线" panose="02010600030101010101" pitchFamily="2" charset="-122"/>
                          <a:cs typeface="+mn-lt"/>
                          <a:sym typeface="+mn-ea"/>
                        </a:rPr>
                        <a:t>，闪退客户体验较差，风险等级中</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296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AW2-17733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a:t>
                      </a:r>
                      <a:r>
                        <a:rPr lang="en-US" altLang="zh-CN" sz="900" b="0" i="0" u="none" strike="noStrike" kern="1200" dirty="0">
                          <a:solidFill>
                            <a:srgbClr val="000000"/>
                          </a:solidFill>
                          <a:effectLst/>
                          <a:ea typeface="等线" panose="02010600030101010101" pitchFamily="2" charset="-122"/>
                          <a:cs typeface="+mn-lt"/>
                        </a:rPr>
                        <a:t>4</a:t>
                      </a:r>
                      <a:r>
                        <a:rPr lang="zh-CN" altLang="en-US" sz="900" b="0" i="0" u="none" strike="noStrike" kern="1200" dirty="0">
                          <a:solidFill>
                            <a:srgbClr val="000000"/>
                          </a:solidFill>
                          <a:effectLst/>
                          <a:ea typeface="等线" panose="02010600030101010101" pitchFamily="2" charset="-122"/>
                          <a:cs typeface="+mn-lt"/>
                        </a:rPr>
                        <a:t>83MCA】【偶现】【Maps】 组队出行模式进行，地图APP闪退</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Verficaiton</a:t>
                      </a:r>
                      <a:endParaRPr lang="en-GB"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Immediate 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1.出现概率：偶现（台架压测</a:t>
                      </a:r>
                      <a:r>
                        <a:rPr lang="en-US" altLang="zh-CN" sz="900" dirty="0">
                          <a:solidFill>
                            <a:srgbClr val="000000"/>
                          </a:solidFill>
                          <a:effectLst/>
                          <a:ea typeface="等线" panose="02010600030101010101" pitchFamily="2" charset="-122"/>
                          <a:cs typeface="+mn-lt"/>
                          <a:sym typeface="+mn-ea"/>
                        </a:rPr>
                        <a:t>200</a:t>
                      </a:r>
                      <a:r>
                        <a:rPr lang="zh-CN" altLang="en-US" sz="900" dirty="0">
                          <a:solidFill>
                            <a:srgbClr val="000000"/>
                          </a:solidFill>
                          <a:effectLst/>
                          <a:ea typeface="等线" panose="02010600030101010101" pitchFamily="2" charset="-122"/>
                          <a:cs typeface="+mn-lt"/>
                          <a:sym typeface="+mn-ea"/>
                        </a:rPr>
                        <a:t>次未复现）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zh-CN" altLang="en-US" sz="900" dirty="0">
                          <a:solidFill>
                            <a:srgbClr val="000000"/>
                          </a:solidFill>
                          <a:effectLst/>
                          <a:ea typeface="等线" panose="02010600030101010101" pitchFamily="2" charset="-122"/>
                          <a:cs typeface="+mn-lt"/>
                          <a:sym typeface="+mn-ea"/>
                        </a:rPr>
                        <a:t>重新点击地图</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zh-CN" altLang="en-US" sz="900" dirty="0">
                          <a:solidFill>
                            <a:srgbClr val="000000"/>
                          </a:solidFill>
                          <a:effectLst/>
                          <a:ea typeface="等线" panose="02010600030101010101" pitchFamily="2" charset="-122"/>
                          <a:cs typeface="+mn-lt"/>
                          <a:sym typeface="+mn-ea"/>
                        </a:rPr>
                        <a:t>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cause：偏僻道路HUD诱导信息更新导致crash，当前已完成</a:t>
                      </a:r>
                      <a:r>
                        <a:rPr lang="zh-CN" altLang="en-US" sz="900" dirty="0">
                          <a:solidFill>
                            <a:srgbClr val="000000"/>
                          </a:solidFill>
                          <a:effectLst/>
                          <a:ea typeface="等线" panose="02010600030101010101" pitchFamily="2" charset="-122"/>
                          <a:cs typeface="+mn-lt"/>
                          <a:sym typeface="+mn-ea"/>
                        </a:rPr>
                        <a:t>修复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Medium</a:t>
                      </a:r>
                      <a:r>
                        <a:rPr lang="zh-CN" altLang="en-US"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闪退客户体验较差，风险等级中</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360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AW2-17763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【CX483MCA】【必现】【Maps】 自动巡航模式开关关闭，语音指令无法进入巡航模式</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Verification</a:t>
                      </a:r>
                      <a:endParaRPr lang="en-GB" altLang="zh-CN"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zh-CN" altLang="en-US" sz="900" dirty="0">
                          <a:solidFill>
                            <a:srgbClr val="000000"/>
                          </a:solidFill>
                          <a:effectLst/>
                          <a:ea typeface="等线" panose="02010600030101010101" pitchFamily="2" charset="-122"/>
                          <a:cs typeface="+mn-lt"/>
                          <a:sym typeface="+mn-ea"/>
                        </a:rPr>
                        <a:t>中频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cause：自动巡航模式按钮为关闭状态，不支持语音指令打开巡航模式，可支持语音打开关闭巡航模式开关，但当前语音无任何反馈，计划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优化</a:t>
                      </a:r>
                      <a:r>
                        <a:rPr lang="zh-CN" altLang="en-US" sz="900" dirty="0">
                          <a:solidFill>
                            <a:srgbClr val="000000"/>
                          </a:solidFill>
                          <a:effectLst/>
                          <a:ea typeface="等线" panose="02010600030101010101" pitchFamily="2" charset="-122"/>
                          <a:cs typeface="+mn-lt"/>
                          <a:sym typeface="+mn-ea"/>
                        </a:rPr>
                        <a:t>处理</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zh-CN" altLang="en-US" sz="900" dirty="0">
                          <a:solidFill>
                            <a:srgbClr val="000000"/>
                          </a:solidFill>
                          <a:effectLst/>
                          <a:ea typeface="等线" panose="02010600030101010101" pitchFamily="2" charset="-122"/>
                          <a:cs typeface="+mn-lt"/>
                          <a:sym typeface="+mn-ea"/>
                        </a:rPr>
                        <a:t>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052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AW2-17701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[CX483MCA][偶现][爱奇艺]爱奇艺里多次搜索后，搜索结果与搜索界面重叠显示</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Verification</a:t>
                      </a:r>
                      <a:endParaRPr lang="en-GB" altLang="zh-CN" sz="900"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1.出现概率：偶现，概率：</a:t>
                      </a:r>
                      <a:r>
                        <a:rPr lang="en-US" altLang="zh-CN" sz="900" dirty="0">
                          <a:solidFill>
                            <a:srgbClr val="000000"/>
                          </a:solidFill>
                          <a:effectLst/>
                          <a:ea typeface="等线" panose="02010600030101010101" pitchFamily="2" charset="-122"/>
                          <a:cs typeface="+mn-lt"/>
                          <a:sym typeface="+mn-ea"/>
                        </a:rPr>
                        <a:t>1/50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2.恢复方法：重新搜索</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a:t>
                      </a:r>
                      <a:r>
                        <a:rPr sz="900" dirty="0">
                          <a:solidFill>
                            <a:srgbClr val="000000"/>
                          </a:solidFill>
                          <a:effectLst/>
                          <a:ea typeface="等线" panose="02010600030101010101" pitchFamily="2" charset="-122"/>
                          <a:cs typeface="+mn-lt"/>
                          <a:sym typeface="+mn-ea"/>
                        </a:rPr>
                        <a:t>接口返回存在时间差，偶尔当点击返回按钮时接口数据刚返回，导致了页面出现异常</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a:t>
                      </a:r>
                      <a:r>
                        <a:rPr lang="zh-CN" altLang="en-US" sz="900" dirty="0">
                          <a:solidFill>
                            <a:srgbClr val="000000"/>
                          </a:solidFill>
                          <a:effectLst/>
                          <a:ea typeface="等线" panose="02010600030101010101" pitchFamily="2" charset="-122"/>
                          <a:cs typeface="+mn-lt"/>
                          <a:sym typeface="+mn-ea"/>
                        </a:rPr>
                        <a:t>，低概率偶现问题，恢复方式较为简单，对客户影响</a:t>
                      </a:r>
                      <a:r>
                        <a:rPr lang="zh-CN" altLang="en-US" sz="900" dirty="0">
                          <a:solidFill>
                            <a:srgbClr val="000000"/>
                          </a:solidFill>
                          <a:effectLst/>
                          <a:ea typeface="等线" panose="02010600030101010101" pitchFamily="2" charset="-122"/>
                          <a:cs typeface="+mn-lt"/>
                          <a:sym typeface="+mn-ea"/>
                        </a:rPr>
                        <a:t>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6.修复计划：当前已修复，计划下版本</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en-US" altLang="zh-CN"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296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AW2-17699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[CX483MCA][偶现][爱奇艺]播放USB视频，点击列表进行选集，界面闪退到usb视频首页</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Verification</a:t>
                      </a:r>
                      <a:endParaRPr lang="en-US" altLang="en-GB"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1.出现概率：偶现（由于时间紧迫，当前压测</a:t>
                      </a:r>
                      <a:r>
                        <a:rPr lang="en-US" altLang="zh-CN" sz="900" b="0" i="0" u="none" strike="noStrike" kern="1200" dirty="0">
                          <a:solidFill>
                            <a:srgbClr val="000000"/>
                          </a:solidFill>
                          <a:effectLst/>
                          <a:ea typeface="等线" panose="02010600030101010101" pitchFamily="2" charset="-122"/>
                          <a:cs typeface="+mn-lt"/>
                        </a:rPr>
                        <a:t>50</a:t>
                      </a:r>
                      <a:r>
                        <a:rPr lang="zh-CN" altLang="en-US" sz="900" b="0" i="0" u="none" strike="noStrike" kern="1200" dirty="0">
                          <a:solidFill>
                            <a:srgbClr val="000000"/>
                          </a:solidFill>
                          <a:effectLst/>
                          <a:ea typeface="等线" panose="02010600030101010101" pitchFamily="2" charset="-122"/>
                          <a:cs typeface="+mn-lt"/>
                        </a:rPr>
                        <a:t>次未</a:t>
                      </a:r>
                      <a:r>
                        <a:rPr lang="zh-CN" altLang="en-US" sz="900" b="0" i="0" u="none" strike="noStrike" kern="1200" dirty="0">
                          <a:solidFill>
                            <a:srgbClr val="000000"/>
                          </a:solidFill>
                          <a:effectLst/>
                          <a:ea typeface="等线" panose="02010600030101010101" pitchFamily="2" charset="-122"/>
                          <a:cs typeface="+mn-lt"/>
                        </a:rPr>
                        <a:t>复现）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2.恢复方法：重新点击</a:t>
                      </a:r>
                      <a:r>
                        <a:rPr lang="en-US" altLang="zh-CN" sz="900" b="0" i="0" u="none" strike="noStrike" kern="1200" dirty="0">
                          <a:solidFill>
                            <a:srgbClr val="000000"/>
                          </a:solidFill>
                          <a:effectLst/>
                          <a:ea typeface="等线" panose="02010600030101010101" pitchFamily="2" charset="-122"/>
                          <a:cs typeface="+mn-lt"/>
                        </a:rPr>
                        <a:t>USB</a:t>
                      </a:r>
                      <a:r>
                        <a:rPr lang="zh-CN" altLang="en-US" sz="900" b="0" i="0" u="none" strike="noStrike" kern="1200" dirty="0">
                          <a:solidFill>
                            <a:srgbClr val="000000"/>
                          </a:solidFill>
                          <a:effectLst/>
                          <a:ea typeface="等线" panose="02010600030101010101" pitchFamily="2" charset="-122"/>
                          <a:cs typeface="+mn-lt"/>
                        </a:rPr>
                        <a:t>视频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a:t>
                      </a:r>
                      <a:r>
                        <a:rPr lang="zh-CN" altLang="en-US" sz="900" b="0" i="0" u="none" strike="noStrike" kern="1200" dirty="0">
                          <a:solidFill>
                            <a:srgbClr val="000000"/>
                          </a:solidFill>
                          <a:effectLst/>
                          <a:ea typeface="等线" panose="02010600030101010101" pitchFamily="2" charset="-122"/>
                          <a:cs typeface="+mn-lt"/>
                        </a:rPr>
                        <a:t>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cause：缩略图 是根据相应的视频生成的 ，在车机性能不好情况下，有些视频的缩略图生成过程中可能 bitmap过大</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5.影响评估：Low，低概率偶现问题，发生概率较低，恢复方式较为</a:t>
                      </a:r>
                      <a:r>
                        <a:rPr lang="zh-CN" altLang="en-US" sz="900" b="0" i="0" u="none" strike="noStrike" kern="1200" dirty="0">
                          <a:solidFill>
                            <a:srgbClr val="000000"/>
                          </a:solidFill>
                          <a:effectLst/>
                          <a:ea typeface="等线" panose="02010600030101010101" pitchFamily="2" charset="-122"/>
                          <a:cs typeface="+mn-lt"/>
                        </a:rPr>
                        <a:t>简单</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a:t>
                      </a:r>
                      <a:r>
                        <a:rPr lang="zh-CN" altLang="en-US" sz="900" dirty="0">
                          <a:solidFill>
                            <a:srgbClr val="000000"/>
                          </a:solidFill>
                          <a:effectLst/>
                          <a:ea typeface="等线" panose="02010600030101010101" pitchFamily="2" charset="-122"/>
                          <a:cs typeface="+mn-lt"/>
                          <a:sym typeface="+mn-ea"/>
                        </a:rPr>
                        <a:t>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组入（需先确认</a:t>
                      </a:r>
                      <a:r>
                        <a:rPr lang="en-US" altLang="zh-CN" sz="900" dirty="0">
                          <a:solidFill>
                            <a:srgbClr val="000000"/>
                          </a:solidFill>
                          <a:effectLst/>
                          <a:ea typeface="等线" panose="02010600030101010101" pitchFamily="2" charset="-122"/>
                          <a:cs typeface="+mn-lt"/>
                          <a:sym typeface="+mn-ea"/>
                        </a:rPr>
                        <a:t>Rootcause</a:t>
                      </a:r>
                      <a:r>
                        <a:rPr lang="zh-CN" altLang="en-US" sz="900" dirty="0">
                          <a:solidFill>
                            <a:srgbClr val="000000"/>
                          </a:solidFill>
                          <a:effectLst/>
                          <a:ea typeface="等线" panose="02010600030101010101" pitchFamily="2" charset="-122"/>
                          <a:cs typeface="+mn-lt"/>
                          <a:sym typeface="+mn-ea"/>
                        </a:rPr>
                        <a:t>）</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12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AW2-17603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 4：【必现】【Performance】【CX483MCA】【CPU】R07.2版本场景2路测CPU Free不足，CPU Free:54%</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Analysis</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1.出现概率：必现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2.恢复方法：NA</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cause：当前随心听已完成分析，正常</a:t>
                      </a:r>
                      <a:r>
                        <a:rPr lang="en-US" altLang="zh-CN" sz="900" b="0" i="0" u="none" strike="noStrike" kern="1200" dirty="0">
                          <a:solidFill>
                            <a:srgbClr val="000000"/>
                          </a:solidFill>
                          <a:effectLst/>
                          <a:ea typeface="等线" panose="02010600030101010101" pitchFamily="2" charset="-122"/>
                          <a:cs typeface="+mn-lt"/>
                        </a:rPr>
                        <a:t>CPU</a:t>
                      </a:r>
                      <a:r>
                        <a:rPr lang="zh-CN" altLang="en-US" sz="900" b="0" i="0" u="none" strike="noStrike" kern="1200" dirty="0">
                          <a:solidFill>
                            <a:srgbClr val="000000"/>
                          </a:solidFill>
                          <a:effectLst/>
                          <a:ea typeface="等线" panose="02010600030101010101" pitchFamily="2" charset="-122"/>
                          <a:cs typeface="+mn-lt"/>
                        </a:rPr>
                        <a:t>占用</a:t>
                      </a:r>
                      <a:r>
                        <a:rPr lang="en-US" altLang="zh-CN" sz="900" b="0" i="0" u="none" strike="noStrike" kern="1200" dirty="0">
                          <a:solidFill>
                            <a:srgbClr val="000000"/>
                          </a:solidFill>
                          <a:effectLst/>
                          <a:ea typeface="等线" panose="02010600030101010101" pitchFamily="2" charset="-122"/>
                          <a:cs typeface="+mn-lt"/>
                        </a:rPr>
                        <a:t>2%</a:t>
                      </a:r>
                      <a:r>
                        <a:rPr lang="zh-CN" altLang="en-US" sz="900" b="0" i="0" u="none" strike="noStrike" kern="1200" dirty="0">
                          <a:solidFill>
                            <a:srgbClr val="000000"/>
                          </a:solidFill>
                          <a:effectLst/>
                          <a:ea typeface="等线" panose="02010600030101010101" pitchFamily="2" charset="-122"/>
                          <a:cs typeface="+mn-lt"/>
                        </a:rPr>
                        <a:t>正常行为，随心看日志分析</a:t>
                      </a:r>
                      <a:r>
                        <a:rPr lang="zh-CN" altLang="en-US" sz="900" b="0" i="0" u="none" strike="noStrike" kern="1200" dirty="0">
                          <a:solidFill>
                            <a:srgbClr val="000000"/>
                          </a:solidFill>
                          <a:effectLst/>
                          <a:ea typeface="等线" panose="02010600030101010101" pitchFamily="2" charset="-122"/>
                          <a:cs typeface="+mn-lt"/>
                        </a:rPr>
                        <a:t>中</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5.影响评估：Low</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a:t>
                      </a:r>
                      <a:r>
                        <a:rPr lang="zh-CN" altLang="en-US" sz="900" dirty="0">
                          <a:solidFill>
                            <a:srgbClr val="000000"/>
                          </a:solidFill>
                          <a:effectLst/>
                          <a:ea typeface="等线" panose="02010600030101010101" pitchFamily="2" charset="-122"/>
                          <a:cs typeface="+mn-lt"/>
                          <a:sym typeface="+mn-ea"/>
                        </a:rPr>
                        <a:t>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组入（需先确认</a:t>
                      </a:r>
                      <a:r>
                        <a:rPr lang="en-US" altLang="zh-CN" sz="900" dirty="0">
                          <a:solidFill>
                            <a:srgbClr val="000000"/>
                          </a:solidFill>
                          <a:effectLst/>
                          <a:ea typeface="等线" panose="02010600030101010101" pitchFamily="2" charset="-122"/>
                          <a:cs typeface="+mn-lt"/>
                          <a:sym typeface="+mn-ea"/>
                        </a:rPr>
                        <a:t>Rootcause</a:t>
                      </a:r>
                      <a:r>
                        <a:rPr lang="zh-CN" altLang="en-US" sz="900" dirty="0">
                          <a:solidFill>
                            <a:srgbClr val="000000"/>
                          </a:solidFill>
                          <a:effectLst/>
                          <a:ea typeface="等线" panose="02010600030101010101" pitchFamily="2" charset="-122"/>
                          <a:cs typeface="+mn-lt"/>
                          <a:sym typeface="+mn-ea"/>
                        </a:rPr>
                        <a:t>）</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MCA_R07.2</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58495"/>
          <a:ext cx="11852275" cy="6050915"/>
        </p:xfrm>
        <a:graphic>
          <a:graphicData uri="http://schemas.openxmlformats.org/drawingml/2006/table">
            <a:tbl>
              <a:tblPr/>
              <a:tblGrid>
                <a:gridCol w="909955"/>
                <a:gridCol w="3510280"/>
                <a:gridCol w="886460"/>
                <a:gridCol w="929005"/>
                <a:gridCol w="734695"/>
                <a:gridCol w="488188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79565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AW2-17405</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【用户体验】【系统】【CX483MCA】【偶现】偶发系统卡死</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Analysis</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1.出现概率：偶现（压测</a:t>
                      </a:r>
                      <a:r>
                        <a:rPr lang="en-US" altLang="zh-CN" sz="900" b="0" i="0" u="none" strike="noStrike" kern="1200" dirty="0">
                          <a:solidFill>
                            <a:srgbClr val="000000"/>
                          </a:solidFill>
                          <a:effectLst/>
                          <a:ea typeface="等线" panose="02010600030101010101" pitchFamily="2" charset="-122"/>
                          <a:cs typeface="+mn-lt"/>
                        </a:rPr>
                        <a:t>5H</a:t>
                      </a:r>
                      <a:r>
                        <a:rPr lang="zh-CN" altLang="en-US" sz="900" b="0" i="0" u="none" strike="noStrike" kern="1200" dirty="0">
                          <a:solidFill>
                            <a:srgbClr val="000000"/>
                          </a:solidFill>
                          <a:effectLst/>
                          <a:ea typeface="等线" panose="02010600030101010101" pitchFamily="2" charset="-122"/>
                          <a:cs typeface="+mn-lt"/>
                        </a:rPr>
                        <a:t>未复现，持续</a:t>
                      </a:r>
                      <a:r>
                        <a:rPr lang="zh-CN" altLang="en-US" sz="900" b="0" i="0" u="none" strike="noStrike" kern="1200" dirty="0">
                          <a:solidFill>
                            <a:srgbClr val="000000"/>
                          </a:solidFill>
                          <a:effectLst/>
                          <a:ea typeface="等线" panose="02010600030101010101" pitchFamily="2" charset="-122"/>
                          <a:cs typeface="+mn-lt"/>
                        </a:rPr>
                        <a:t>压测）</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a:t>
                      </a:r>
                      <a:r>
                        <a:rPr lang="zh-CN" altLang="en-US" sz="900" b="0" i="0" u="none" strike="noStrike" kern="1200" dirty="0">
                          <a:solidFill>
                            <a:srgbClr val="000000"/>
                          </a:solidFill>
                          <a:effectLst/>
                          <a:ea typeface="等线" panose="02010600030101010101" pitchFamily="2" charset="-122"/>
                          <a:cs typeface="+mn-lt"/>
                        </a:rPr>
                        <a:t>重新打开地图</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a:t>
                      </a:r>
                      <a:r>
                        <a:rPr lang="zh-CN" altLang="en-US" sz="900" b="0" i="0" u="none" strike="noStrike" kern="1200" dirty="0">
                          <a:solidFill>
                            <a:srgbClr val="000000"/>
                          </a:solidFill>
                          <a:effectLst/>
                          <a:ea typeface="等线" panose="02010600030101010101" pitchFamily="2" charset="-122"/>
                          <a:cs typeface="+mn-lt"/>
                        </a:rPr>
                        <a:t>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cause：从日志确认，</a:t>
                      </a:r>
                      <a:r>
                        <a:rPr lang="en-US" altLang="zh-CN" sz="900" b="0" i="0" u="none" strike="noStrike" kern="1200" dirty="0">
                          <a:solidFill>
                            <a:srgbClr val="000000"/>
                          </a:solidFill>
                          <a:effectLst/>
                          <a:ea typeface="等线" panose="02010600030101010101" pitchFamily="2" charset="-122"/>
                          <a:cs typeface="+mn-lt"/>
                        </a:rPr>
                        <a:t>CPU idle</a:t>
                      </a:r>
                      <a:r>
                        <a:rPr lang="zh-CN" altLang="en-US" sz="900" b="0" i="0" u="none" strike="noStrike" kern="1200" dirty="0">
                          <a:solidFill>
                            <a:srgbClr val="000000"/>
                          </a:solidFill>
                          <a:effectLst/>
                          <a:ea typeface="等线" panose="02010600030101010101" pitchFamily="2" charset="-122"/>
                          <a:cs typeface="+mn-lt"/>
                        </a:rPr>
                        <a:t>降到</a:t>
                      </a:r>
                      <a:r>
                        <a:rPr lang="en-US" altLang="zh-CN" sz="900" b="0" i="0" u="none" strike="noStrike" kern="1200" dirty="0">
                          <a:solidFill>
                            <a:srgbClr val="000000"/>
                          </a:solidFill>
                          <a:effectLst/>
                          <a:ea typeface="等线" panose="02010600030101010101" pitchFamily="2" charset="-122"/>
                          <a:cs typeface="+mn-lt"/>
                        </a:rPr>
                        <a:t>5%</a:t>
                      </a:r>
                      <a:r>
                        <a:rPr lang="zh-CN" altLang="en-US" sz="900" b="0" i="0" u="none" strike="noStrike" kern="1200" dirty="0">
                          <a:solidFill>
                            <a:srgbClr val="000000"/>
                          </a:solidFill>
                          <a:effectLst/>
                          <a:ea typeface="等线" panose="02010600030101010101" pitchFamily="2" charset="-122"/>
                          <a:cs typeface="+mn-lt"/>
                        </a:rPr>
                        <a:t>左右，但整体地图占用高达</a:t>
                      </a:r>
                      <a:r>
                        <a:rPr lang="en-US" altLang="zh-CN" sz="900" b="0" i="0" u="none" strike="noStrike" kern="1200" dirty="0">
                          <a:solidFill>
                            <a:srgbClr val="000000"/>
                          </a:solidFill>
                          <a:effectLst/>
                          <a:ea typeface="等线" panose="02010600030101010101" pitchFamily="2" charset="-122"/>
                          <a:cs typeface="+mn-lt"/>
                        </a:rPr>
                        <a:t>70%</a:t>
                      </a:r>
                      <a:r>
                        <a:rPr lang="zh-CN" altLang="en-US" sz="900" b="0" i="0" u="none" strike="noStrike" kern="1200" dirty="0">
                          <a:solidFill>
                            <a:srgbClr val="000000"/>
                          </a:solidFill>
                          <a:effectLst/>
                          <a:ea typeface="等线" panose="02010600030101010101" pitchFamily="2" charset="-122"/>
                          <a:cs typeface="+mn-lt"/>
                        </a:rPr>
                        <a:t>左右，当前怀疑地图出现内存泄露，需要基于复现结果</a:t>
                      </a:r>
                      <a:r>
                        <a:rPr lang="en-US" altLang="zh-CN" sz="900" b="0" i="0" u="none" strike="noStrike" kern="1200" dirty="0">
                          <a:solidFill>
                            <a:srgbClr val="000000"/>
                          </a:solidFill>
                          <a:effectLst/>
                          <a:ea typeface="等线" panose="02010600030101010101" pitchFamily="2" charset="-122"/>
                          <a:cs typeface="+mn-lt"/>
                        </a:rPr>
                        <a:t>dump</a:t>
                      </a:r>
                      <a:r>
                        <a:rPr lang="zh-CN" altLang="en-US" sz="900" b="0" i="0" u="none" strike="noStrike" kern="1200" dirty="0">
                          <a:solidFill>
                            <a:srgbClr val="000000"/>
                          </a:solidFill>
                          <a:effectLst/>
                          <a:ea typeface="等线" panose="02010600030101010101" pitchFamily="2" charset="-122"/>
                          <a:cs typeface="+mn-lt"/>
                        </a:rPr>
                        <a:t>内存确认内存</a:t>
                      </a:r>
                      <a:r>
                        <a:rPr lang="zh-CN" altLang="en-US" sz="900" b="0" i="0" u="none" strike="noStrike" kern="1200" dirty="0">
                          <a:solidFill>
                            <a:srgbClr val="000000"/>
                          </a:solidFill>
                          <a:effectLst/>
                          <a:ea typeface="等线" panose="02010600030101010101" pitchFamily="2" charset="-122"/>
                          <a:cs typeface="+mn-lt"/>
                        </a:rPr>
                        <a:t>泄露点</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a:t>
                      </a:r>
                      <a:r>
                        <a:rPr lang="en-US" altLang="zh-CN" sz="900" b="0" i="0" u="none" strike="noStrike" kern="1200" dirty="0">
                          <a:solidFill>
                            <a:srgbClr val="000000"/>
                          </a:solidFill>
                          <a:effectLst/>
                          <a:ea typeface="等线" panose="02010600030101010101" pitchFamily="2" charset="-122"/>
                          <a:cs typeface="+mn-lt"/>
                        </a:rPr>
                        <a:t>Medium</a:t>
                      </a:r>
                      <a:r>
                        <a:rPr lang="zh-CN" altLang="en-US" sz="900" b="0" i="0" u="none" strike="noStrike" kern="1200" dirty="0">
                          <a:solidFill>
                            <a:srgbClr val="000000"/>
                          </a:solidFill>
                          <a:effectLst/>
                          <a:ea typeface="等线" panose="02010600030101010101" pitchFamily="2" charset="-122"/>
                          <a:cs typeface="+mn-lt"/>
                        </a:rPr>
                        <a:t>，触发后导致系统卡死，客户体验</a:t>
                      </a:r>
                      <a:r>
                        <a:rPr lang="zh-CN" altLang="en-US" sz="900" b="0" i="0" u="none" strike="noStrike" kern="1200" dirty="0">
                          <a:solidFill>
                            <a:srgbClr val="000000"/>
                          </a:solidFill>
                          <a:effectLst/>
                          <a:ea typeface="等线" panose="02010600030101010101" pitchFamily="2" charset="-122"/>
                          <a:cs typeface="+mn-lt"/>
                        </a:rPr>
                        <a:t>较差</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6.修复计划：内部原因分析中，计划下版本修复</a:t>
                      </a:r>
                      <a:r>
                        <a:rPr lang="zh-CN" altLang="en-US" sz="900" b="0" i="0" u="none" strike="noStrike" kern="1200" dirty="0">
                          <a:solidFill>
                            <a:srgbClr val="000000"/>
                          </a:solidFill>
                          <a:effectLst/>
                          <a:ea typeface="等线" panose="02010600030101010101" pitchFamily="2" charset="-122"/>
                          <a:cs typeface="+mn-lt"/>
                        </a:rPr>
                        <a:t>组入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 name="表格 1"/>
          <p:cNvGraphicFramePr/>
          <p:nvPr>
            <p:custDataLst>
              <p:tags r:id="rId2"/>
            </p:custDataLst>
          </p:nvPr>
        </p:nvGraphicFramePr>
        <p:xfrm>
          <a:off x="0" y="3166745"/>
          <a:ext cx="8014335" cy="945515"/>
        </p:xfrm>
        <a:graphic>
          <a:graphicData uri="http://schemas.openxmlformats.org/drawingml/2006/table">
            <a:tbl>
              <a:tblPr firstRow="1" bandRow="1">
                <a:tableStyleId>{5C22544A-7EE6-4342-B048-85BDC9FD1C3A}</a:tableStyleId>
              </a:tblPr>
              <a:tblGrid>
                <a:gridCol w="1032510"/>
                <a:gridCol w="1812925"/>
                <a:gridCol w="1010285"/>
                <a:gridCol w="728980"/>
                <a:gridCol w="860425"/>
                <a:gridCol w="860425"/>
                <a:gridCol w="808990"/>
                <a:gridCol w="899795"/>
              </a:tblGrid>
              <a:tr h="241935">
                <a:tc rowSpan="2">
                  <a:txBody>
                    <a:bodyPr/>
                    <a:p>
                      <a:pPr indent="0">
                        <a:buNone/>
                      </a:pPr>
                      <a:r>
                        <a:rPr lang="zh-CN" sz="1050" b="0">
                          <a:solidFill>
                            <a:srgbClr val="000000"/>
                          </a:solidFill>
                          <a:latin typeface="Arial" panose="020B0604020202020204" pitchFamily="34" charset="0"/>
                          <a:ea typeface="DengXian" charset="-122"/>
                        </a:rPr>
                        <a:t>冒烟用例总数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目标车型case总数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未执行/阻塞</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执行总数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执行成功数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执行失败数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a:txBody>
                    <a:bodyPr/>
                    <a:p>
                      <a:pPr indent="0">
                        <a:buNone/>
                      </a:pPr>
                      <a:r>
                        <a:rPr lang="zh-CN" sz="1050" b="0">
                          <a:solidFill>
                            <a:srgbClr val="000000"/>
                          </a:solidFill>
                          <a:latin typeface="Arial" panose="020B0604020202020204" pitchFamily="34" charset="0"/>
                          <a:ea typeface="DengXian" charset="-122"/>
                        </a:rPr>
                        <a:t>执行率</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cap="flat">
                      <a:noFill/>
                    </a:lnB>
                    <a:lnTlToBr>
                      <a:noFill/>
                    </a:lnTlToBr>
                    <a:lnBlToTr>
                      <a:noFill/>
                    </a:lnBlToTr>
                    <a:solidFill>
                      <a:srgbClr val="00B050"/>
                    </a:solidFill>
                  </a:tcPr>
                </a:tc>
                <a:tc>
                  <a:txBody>
                    <a:bodyPr/>
                    <a:p>
                      <a:pPr indent="0">
                        <a:buNone/>
                      </a:pPr>
                      <a:r>
                        <a:rPr lang="zh-CN" sz="1050" b="0">
                          <a:solidFill>
                            <a:srgbClr val="000000"/>
                          </a:solidFill>
                          <a:latin typeface="Arial" panose="020B0604020202020204" pitchFamily="34" charset="0"/>
                          <a:ea typeface="DengXian" charset="-122"/>
                        </a:rPr>
                        <a:t>执行通过率</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cap="flat">
                      <a:noFill/>
                    </a:lnB>
                    <a:lnTlToBr>
                      <a:noFill/>
                    </a:lnTlToBr>
                    <a:lnBlToTr>
                      <a:noFill/>
                    </a:lnBlToTr>
                    <a:solidFill>
                      <a:srgbClr val="00B050"/>
                    </a:solidFill>
                  </a:tcPr>
                </a:tc>
              </a:tr>
              <a:tr h="450215">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050" b="0">
                          <a:solidFill>
                            <a:srgbClr val="000000"/>
                          </a:solidFill>
                          <a:latin typeface="Arial" panose="020B0604020202020204" pitchFamily="34" charset="0"/>
                          <a:ea typeface="DengXian" charset="-122"/>
                        </a:rPr>
                        <a:t>(执行总数/case总数)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cap="flat">
                      <a:noFill/>
                    </a:lnT>
                    <a:lnB w="12700" cap="flat" cmpd="sng">
                      <a:solidFill>
                        <a:srgbClr val="2B2B2B"/>
                      </a:solidFill>
                      <a:prstDash val="solid"/>
                      <a:headEnd type="none" w="med" len="med"/>
                      <a:tailEnd type="none" w="med" len="med"/>
                    </a:lnB>
                    <a:lnTlToBr>
                      <a:noFill/>
                    </a:lnTlToBr>
                    <a:lnBlToTr>
                      <a:noFill/>
                    </a:lnBlToTr>
                    <a:solidFill>
                      <a:srgbClr val="00B050"/>
                    </a:solidFill>
                  </a:tcPr>
                </a:tc>
                <a:tc>
                  <a:txBody>
                    <a:bodyPr/>
                    <a:p>
                      <a:pPr indent="0">
                        <a:buNone/>
                      </a:pPr>
                      <a:r>
                        <a:rPr lang="zh-CN" sz="1050" b="0">
                          <a:solidFill>
                            <a:srgbClr val="000000"/>
                          </a:solidFill>
                          <a:latin typeface="Arial" panose="020B0604020202020204" pitchFamily="34" charset="0"/>
                          <a:ea typeface="DengXian" charset="-122"/>
                        </a:rPr>
                        <a:t>(执行成功数/执行总数)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cap="flat">
                      <a:noFill/>
                    </a:lnT>
                    <a:lnB w="12700" cap="flat" cmpd="sng">
                      <a:solidFill>
                        <a:srgbClr val="2B2B2B"/>
                      </a:solidFill>
                      <a:prstDash val="solid"/>
                      <a:headEnd type="none" w="med" len="med"/>
                      <a:tailEnd type="none" w="med" len="med"/>
                    </a:lnB>
                    <a:lnTlToBr>
                      <a:noFill/>
                    </a:lnTlToBr>
                    <a:lnBlToTr>
                      <a:noFill/>
                    </a:lnBlToTr>
                    <a:solidFill>
                      <a:srgbClr val="00B050"/>
                    </a:solidFill>
                  </a:tcPr>
                </a:tc>
              </a:tr>
              <a:tr h="253365">
                <a:tc>
                  <a:txBody>
                    <a:bodyPr/>
                    <a:p>
                      <a:pPr indent="0" algn="r">
                        <a:buNone/>
                      </a:pPr>
                      <a:r>
                        <a:rPr lang="en-US" sz="1050" b="0">
                          <a:solidFill>
                            <a:srgbClr val="000000"/>
                          </a:solidFill>
                          <a:latin typeface="DengXian" charset="-122"/>
                        </a:rPr>
                        <a:t>535</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252</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0</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252</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252</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0</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100%</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100%</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r>
            </a:tbl>
          </a:graphicData>
        </a:graphic>
      </p:graphicFrame>
      <p:graphicFrame>
        <p:nvGraphicFramePr>
          <p:cNvPr id="3" name="对象 2">
            <a:hlinkClick r:id="" action="ppaction://ole?verb="/>
          </p:cNvPr>
          <p:cNvGraphicFramePr>
            <a:graphicFrameLocks noChangeAspect="1"/>
          </p:cNvGraphicFramePr>
          <p:nvPr/>
        </p:nvGraphicFramePr>
        <p:xfrm>
          <a:off x="0" y="4340225"/>
          <a:ext cx="974090" cy="974090"/>
        </p:xfrm>
        <a:graphic>
          <a:graphicData uri="http://schemas.openxmlformats.org/presentationml/2006/ole">
            <mc:AlternateContent xmlns:mc="http://schemas.openxmlformats.org/markup-compatibility/2006">
              <mc:Choice xmlns:v="urn:schemas-microsoft-com:vml" Requires="v">
                <p:oleObj spid="_x0000_s1025" name="" showAsIcon="1" r:id="rId3" imgW="1524000" imgH="1524000" progId="Excel.Sheet.12">
                  <p:embed/>
                </p:oleObj>
              </mc:Choice>
              <mc:Fallback>
                <p:oleObj name="" showAsIcon="1" r:id="rId3" imgW="1524000" imgH="1524000" progId="Excel.Sheet.12">
                  <p:embed/>
                  <p:pic>
                    <p:nvPicPr>
                      <p:cNvPr id="0" name="图片 1024"/>
                      <p:cNvPicPr/>
                      <p:nvPr/>
                    </p:nvPicPr>
                    <p:blipFill>
                      <a:blip r:embed="rId4"/>
                      <a:stretch>
                        <a:fillRect/>
                      </a:stretch>
                    </p:blipFill>
                    <p:spPr>
                      <a:xfrm>
                        <a:off x="0" y="4340225"/>
                        <a:ext cx="974090" cy="97409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01028"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sym typeface="+mn-ea"/>
              </a:rPr>
              <a:t>} </a:t>
            </a:r>
            <a:r>
              <a:rPr lang="zh-CN" altLang="en-US" sz="2800" dirty="0">
                <a:sym typeface="+mn-ea"/>
              </a:rPr>
              <a:t>内存泄露专项测试</a:t>
            </a:r>
            <a:r>
              <a:rPr lang="en-US" altLang="zh-CN" sz="2800" dirty="0">
                <a:sym typeface="+mn-ea"/>
              </a:rPr>
              <a:t> </a:t>
            </a:r>
            <a:r>
              <a:rPr kumimoji="1" lang="en-GB" altLang="zh-CN" sz="2800" b="0" dirty="0">
                <a:highlight>
                  <a:srgbClr val="00FF00"/>
                </a:highlight>
                <a:sym typeface="+mn-ea"/>
              </a:rPr>
              <a:t>Pass</a:t>
            </a:r>
            <a:endParaRPr lang="en-US" altLang="en-US" sz="2800" b="0" dirty="0">
              <a:ea typeface="SimHei" panose="02010609060101010101" pitchFamily="49" charset="-122"/>
            </a:endParaRPr>
          </a:p>
        </p:txBody>
      </p:sp>
      <p:pic>
        <p:nvPicPr>
          <p:cNvPr id="3" name="图片 2"/>
          <p:cNvPicPr>
            <a:picLocks noChangeAspect="1"/>
          </p:cNvPicPr>
          <p:nvPr/>
        </p:nvPicPr>
        <p:blipFill>
          <a:blip r:embed="rId1"/>
          <a:stretch>
            <a:fillRect/>
          </a:stretch>
        </p:blipFill>
        <p:spPr>
          <a:xfrm>
            <a:off x="387350" y="2446655"/>
            <a:ext cx="3593465" cy="3575685"/>
          </a:xfrm>
          <a:prstGeom prst="rect">
            <a:avLst/>
          </a:prstGeom>
        </p:spPr>
      </p:pic>
      <p:pic>
        <p:nvPicPr>
          <p:cNvPr id="8" name="图片 7"/>
          <p:cNvPicPr>
            <a:picLocks noChangeAspect="1"/>
          </p:cNvPicPr>
          <p:nvPr/>
        </p:nvPicPr>
        <p:blipFill>
          <a:blip r:embed="rId2"/>
          <a:stretch>
            <a:fillRect/>
          </a:stretch>
        </p:blipFill>
        <p:spPr>
          <a:xfrm>
            <a:off x="4298950" y="579755"/>
            <a:ext cx="3594100" cy="5443220"/>
          </a:xfrm>
          <a:prstGeom prst="rect">
            <a:avLst/>
          </a:prstGeom>
        </p:spPr>
      </p:pic>
      <p:pic>
        <p:nvPicPr>
          <p:cNvPr id="9" name="图片 8"/>
          <p:cNvPicPr>
            <a:picLocks noChangeAspect="1"/>
          </p:cNvPicPr>
          <p:nvPr/>
        </p:nvPicPr>
        <p:blipFill>
          <a:blip r:embed="rId3"/>
          <a:stretch>
            <a:fillRect/>
          </a:stretch>
        </p:blipFill>
        <p:spPr>
          <a:xfrm>
            <a:off x="8354695" y="579755"/>
            <a:ext cx="3593465" cy="5442585"/>
          </a:xfrm>
          <a:prstGeom prst="rect">
            <a:avLst/>
          </a:prstGeom>
        </p:spPr>
      </p:pic>
      <p:pic>
        <p:nvPicPr>
          <p:cNvPr id="10" name="图片 9"/>
          <p:cNvPicPr>
            <a:picLocks noChangeAspect="1"/>
          </p:cNvPicPr>
          <p:nvPr/>
        </p:nvPicPr>
        <p:blipFill>
          <a:blip r:embed="rId4"/>
          <a:stretch>
            <a:fillRect/>
          </a:stretch>
        </p:blipFill>
        <p:spPr>
          <a:xfrm>
            <a:off x="387350" y="503555"/>
            <a:ext cx="3593465" cy="19431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580073" y="6731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a:t>
                      </a:r>
                      <a:r>
                        <a:rPr lang="zh-CN" altLang="en-US" sz="800" b="0" i="0" u="none" strike="noStrike">
                          <a:solidFill>
                            <a:srgbClr val="000000"/>
                          </a:solidFill>
                          <a:effectLst/>
                          <a:latin typeface="宋体" pitchFamily="2" charset="-122"/>
                          <a:ea typeface="宋体" pitchFamily="2" charset="-122"/>
                        </a:rPr>
                        <a:t>林肯</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542" y="2052559"/>
          <a:ext cx="2956545" cy="435489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640080" y="579120"/>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4" name="表格 3"/>
          <p:cNvGraphicFramePr/>
          <p:nvPr>
            <p:custDataLst>
              <p:tags r:id="rId1"/>
            </p:custDataLst>
          </p:nvPr>
        </p:nvGraphicFramePr>
        <p:xfrm>
          <a:off x="282893" y="441833"/>
          <a:ext cx="11821160" cy="5844540"/>
        </p:xfrm>
        <a:graphic>
          <a:graphicData uri="http://schemas.openxmlformats.org/drawingml/2006/table">
            <a:tbl>
              <a:tblPr firstRow="1" bandRow="1">
                <a:tableStyleId>{5C22544A-7EE6-4342-B048-85BDC9FD1C3A}</a:tableStyleId>
              </a:tblPr>
              <a:tblGrid>
                <a:gridCol w="290195"/>
                <a:gridCol w="3069396"/>
                <a:gridCol w="426543"/>
                <a:gridCol w="345725"/>
                <a:gridCol w="402971"/>
                <a:gridCol w="392308"/>
                <a:gridCol w="337867"/>
                <a:gridCol w="358072"/>
                <a:gridCol w="1114625"/>
                <a:gridCol w="1120775"/>
                <a:gridCol w="673735"/>
                <a:gridCol w="1465580"/>
                <a:gridCol w="1823085"/>
              </a:tblGrid>
              <a:tr h="210820">
                <a:tc>
                  <a:txBody>
                    <a:bodyPr/>
                    <a:p>
                      <a:pPr indent="0">
                        <a:buNone/>
                      </a:pPr>
                      <a:r>
                        <a:rPr lang="zh-CN" altLang="en-US" sz="1000" b="0">
                          <a:solidFill>
                            <a:srgbClr val="000000"/>
                          </a:solidFill>
                          <a:latin typeface="Arial Regular" panose="020B0604020202020204" charset="0"/>
                          <a:ea typeface="宋体" pitchFamily="2" charset="-122"/>
                        </a:rPr>
                        <a:t>序号</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CX483MCA_R07.1 得分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C</a:t>
                      </a:r>
                      <a:r>
                        <a:rPr lang="en-US" altLang="zh-CN" sz="1000" b="0">
                          <a:solidFill>
                            <a:srgbClr val="000000"/>
                          </a:solidFill>
                          <a:latin typeface="Arial Regular" panose="020B0604020202020204" charset="0"/>
                          <a:ea typeface="宋体" pitchFamily="2" charset="-122"/>
                          <a:cs typeface="Arial Regular" panose="020B0604020202020204" charset="0"/>
                        </a:rPr>
                        <a:t>ommnets</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r>
              <a:tr h="163195">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Power on Launcher界面可见</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24.1</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23.3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用户开车门到Launcher界面可见</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Launcher显示到在线电台首次启动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10.5</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a:solidFill>
                            <a:srgbClr val="000000"/>
                          </a:solidFill>
                          <a:latin typeface="Arial Regular" panose="020B0604020202020204" charset="0"/>
                          <a:cs typeface="Arial Regular" panose="020B0604020202020204" charset="0"/>
                          <a:sym typeface="+mn-ea"/>
                        </a:rPr>
                        <a:t>11.25533333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-5.679%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32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Regular" panose="020B0604020202020204" charset="0"/>
                        </a:rPr>
                        <a:t>和网络波动有关系，已安排</a:t>
                      </a:r>
                      <a:r>
                        <a:rPr lang="zh-CN" altLang="en-US" sz="1000" b="0">
                          <a:solidFill>
                            <a:srgbClr val="000000"/>
                          </a:solidFill>
                          <a:latin typeface="Arial Regular" panose="020B0604020202020204" charset="0"/>
                          <a:cs typeface="Arial Regular" panose="020B0604020202020204" charset="0"/>
                        </a:rPr>
                        <a:t>复测</a:t>
                      </a:r>
                      <a:endParaRPr lang="zh-CN" altLang="en-US" sz="1000" b="0">
                        <a:solidFill>
                          <a:srgbClr val="000000"/>
                        </a:solidFill>
                        <a:latin typeface="Arial Regular" panose="020B0604020202020204" charset="0"/>
                        <a:cs typeface="Arial Regular" panose="020B0604020202020204" charset="0"/>
                      </a:endParaRPr>
                    </a:p>
                    <a:p>
                      <a:pPr indent="0">
                        <a:buNone/>
                      </a:pPr>
                      <a:r>
                        <a:rPr lang="zh-CN" altLang="en-US" sz="1000" b="0">
                          <a:solidFill>
                            <a:srgbClr val="000000"/>
                          </a:solidFill>
                          <a:latin typeface="Arial Regular" panose="020B0604020202020204" charset="0"/>
                          <a:cs typeface="Arial Regular" panose="020B0604020202020204" charset="0"/>
                        </a:rPr>
                        <a:t>9.79</a:t>
                      </a:r>
                      <a:r>
                        <a:rPr lang="en-US" altLang="zh-CN" sz="1000" b="0">
                          <a:solidFill>
                            <a:srgbClr val="000000"/>
                          </a:solidFill>
                          <a:latin typeface="Arial Regular" panose="020B0604020202020204" charset="0"/>
                          <a:cs typeface="Arial Regular" panose="020B0604020202020204" charset="0"/>
                        </a:rPr>
                        <a:t>S</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-18.44%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Launcher显示到导航界面点击输入框出现下拉框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Launcher显示到导航搜索地址完成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Launcher显示到选择目的地后路线规划完成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Launcher显示到PTT可用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Launcher显示到语音可用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Launcher显示到语音播放音乐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Launcher显示到在线电台音源恢复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Regular" panose="020B0604020202020204" charset="0"/>
                          <a:sym typeface="+mn-ea"/>
                        </a:rPr>
                        <a:t>和网络波动有关系，重新复测</a:t>
                      </a:r>
                      <a:r>
                        <a:rPr lang="en-US" altLang="zh-CN" sz="1000">
                          <a:solidFill>
                            <a:srgbClr val="000000"/>
                          </a:solidFill>
                          <a:latin typeface="Arial Regular" panose="020B0604020202020204" charset="0"/>
                          <a:cs typeface="Arial Regular" panose="020B0604020202020204" charset="0"/>
                          <a:sym typeface="+mn-ea"/>
                        </a:rPr>
                        <a:t>3</a:t>
                      </a:r>
                      <a:r>
                        <a:rPr lang="zh-CN" altLang="en-US" sz="1000">
                          <a:solidFill>
                            <a:srgbClr val="000000"/>
                          </a:solidFill>
                          <a:latin typeface="Arial Regular" panose="020B0604020202020204" charset="0"/>
                          <a:cs typeface="Arial Regular" panose="020B0604020202020204" charset="0"/>
                          <a:sym typeface="+mn-ea"/>
                        </a:rPr>
                        <a:t>次</a:t>
                      </a:r>
                      <a:r>
                        <a:rPr lang="en-US" altLang="zh-CN" sz="1000">
                          <a:solidFill>
                            <a:srgbClr val="000000"/>
                          </a:solidFill>
                          <a:latin typeface="Arial Regular" panose="020B0604020202020204" charset="0"/>
                          <a:cs typeface="Arial Regular" panose="020B0604020202020204" charset="0"/>
                          <a:sym typeface="+mn-ea"/>
                        </a:rPr>
                        <a:t>9.52S</a:t>
                      </a:r>
                      <a:endParaRPr lang="en-US" altLang="zh-CN" sz="1000">
                        <a:solidFill>
                          <a:srgbClr val="00000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Launcher显示到根目录两首歌的USB音源恢复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Regular" panose="020B0604020202020204" charset="0"/>
                        </a:rPr>
                        <a:t>百度侧已在</a:t>
                      </a:r>
                      <a:r>
                        <a:rPr lang="en-US" altLang="zh-CN" sz="1000" b="0">
                          <a:solidFill>
                            <a:srgbClr val="000000"/>
                          </a:solidFill>
                          <a:latin typeface="Arial Regular" panose="020B0604020202020204" charset="0"/>
                          <a:cs typeface="Arial Regular" panose="020B0604020202020204" charset="0"/>
                        </a:rPr>
                        <a:t>7.1</a:t>
                      </a:r>
                      <a:r>
                        <a:rPr lang="zh-CN" altLang="en-US" sz="1000" b="0">
                          <a:solidFill>
                            <a:srgbClr val="000000"/>
                          </a:solidFill>
                          <a:latin typeface="Arial Regular" panose="020B0604020202020204" charset="0"/>
                          <a:cs typeface="Arial Regular" panose="020B0604020202020204" charset="0"/>
                        </a:rPr>
                        <a:t>优化处理，剩下的依赖网络</a:t>
                      </a:r>
                      <a:r>
                        <a:rPr lang="zh-CN" altLang="en-US" sz="1000" b="0">
                          <a:solidFill>
                            <a:srgbClr val="000000"/>
                          </a:solidFill>
                          <a:latin typeface="Arial Regular" panose="020B0604020202020204" charset="0"/>
                          <a:cs typeface="Arial Regular" panose="020B0604020202020204" charset="0"/>
                        </a:rPr>
                        <a:t>优化</a:t>
                      </a:r>
                      <a:endParaRPr lang="zh-CN"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Launcher显示到账号自动登录时间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Launcher显示到账号二维码出现时间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a:solidFill>
                            <a:srgbClr val="000000"/>
                          </a:solidFill>
                          <a:latin typeface="Arial Regular" panose="020B0604020202020204" charset="0"/>
                          <a:cs typeface="Arial Regular" panose="020B0604020202020204" charset="0"/>
                          <a:sym typeface="+mn-ea"/>
                        </a:rPr>
                        <a:t>8.337333333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-23.47%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25</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0000"/>
                          </a:solidFill>
                          <a:latin typeface="Verdana Pro" charset="-122"/>
                          <a:sym typeface="+mn-ea"/>
                        </a:rPr>
                        <a:t>5.256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26</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系统稳定状态下新闻首次启动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0000"/>
                          </a:solidFill>
                          <a:latin typeface="Verdana Pro" charset="-122"/>
                          <a:sym typeface="+mn-ea"/>
                        </a:rPr>
                        <a:t>3.289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5.9%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系统稳定状态下Navigation首次启动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4" name="表格 3"/>
          <p:cNvGraphicFramePr/>
          <p:nvPr>
            <p:custDataLst>
              <p:tags r:id="rId1"/>
            </p:custDataLst>
          </p:nvPr>
        </p:nvGraphicFramePr>
        <p:xfrm>
          <a:off x="283210" y="441960"/>
          <a:ext cx="11415395" cy="6113780"/>
        </p:xfrm>
        <a:graphic>
          <a:graphicData uri="http://schemas.openxmlformats.org/drawingml/2006/table">
            <a:tbl>
              <a:tblPr firstRow="1" bandRow="1">
                <a:tableStyleId>{5C22544A-7EE6-4342-B048-85BDC9FD1C3A}</a:tableStyleId>
              </a:tblPr>
              <a:tblGrid>
                <a:gridCol w="339090"/>
                <a:gridCol w="3020695"/>
                <a:gridCol w="426085"/>
                <a:gridCol w="346075"/>
                <a:gridCol w="402590"/>
                <a:gridCol w="392430"/>
                <a:gridCol w="337820"/>
                <a:gridCol w="358140"/>
                <a:gridCol w="1115060"/>
                <a:gridCol w="1108710"/>
                <a:gridCol w="734060"/>
                <a:gridCol w="1429385"/>
                <a:gridCol w="1405255"/>
              </a:tblGrid>
              <a:tr h="210820">
                <a:tc>
                  <a:txBody>
                    <a:bodyPr/>
                    <a:p>
                      <a:pPr indent="0">
                        <a:buNone/>
                      </a:pPr>
                      <a:r>
                        <a:rPr lang="zh-CN" altLang="en-US" sz="1000" b="0">
                          <a:solidFill>
                            <a:srgbClr val="000000"/>
                          </a:solidFill>
                          <a:latin typeface="Arial Regular" panose="020B0604020202020204" charset="0"/>
                          <a:ea typeface="宋体" pitchFamily="2" charset="-122"/>
                        </a:rPr>
                        <a:t>序号</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CX483MCA_R07.1 得分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C</a:t>
                      </a:r>
                      <a:r>
                        <a:rPr lang="en-US" altLang="zh-CN" sz="1000" b="0">
                          <a:solidFill>
                            <a:srgbClr val="000000"/>
                          </a:solidFill>
                          <a:latin typeface="Arial Regular" panose="020B0604020202020204" charset="0"/>
                          <a:ea typeface="宋体" pitchFamily="2" charset="-122"/>
                          <a:cs typeface="Arial Regular" panose="020B0604020202020204" charset="0"/>
                        </a:rPr>
                        <a:t>omments</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系统稳定状态下导航界面点击输入框出现下拉框</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稳定状态下Launcher热启动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稳定状态下个人中心热启动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稳定状态下切换歌曲硬按键响应速度</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QQ热启动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7635">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在线电台热启动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000">
                          <a:solidFill>
                            <a:srgbClr val="000000"/>
                          </a:solidFill>
                          <a:latin typeface="Arial Regular" panose="020B0604020202020204" charset="0"/>
                          <a:cs typeface="Arial Regular" panose="020B0604020202020204" charset="0"/>
                          <a:sym typeface="+mn-ea"/>
                        </a:rPr>
                        <a:t>0.877666667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7.3%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USB音乐热启动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41.67%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Navigation热启动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IVI路测常用场景1H后开启后倒车</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系统稳定状态下导航搜索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系统稳定状态下在线QQ音乐切歌</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系统稳定状态下在线电台切换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系统稳定下，语音导航搜索时间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12.50%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系统稳定下，语音播放音乐</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系统稳定下，语音车控</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稳定状态下主题切换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-94.06%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普通导航-全屏过渡期间冷启动时间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普通导航-分屏冷启动时间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4.85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普通导航-分屏热启动时间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EM冷启动时间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EM热启动时间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tags/tag1.xml><?xml version="1.0" encoding="utf-8"?>
<p:tagLst xmlns:p="http://schemas.openxmlformats.org/presentationml/2006/main">
  <p:tag name="KSO_WM_UNIT_TABLE_BEAUTIFY" val="smartTable{2a4bf6d3-c59b-4ef8-94c4-af919ac35414}"/>
  <p:tag name="TABLE_ENDDRAG_ORIGIN_RECT" val="920*438"/>
  <p:tag name="TABLE_ENDDRAG_RECT" val="19*51*920*438"/>
</p:tagLst>
</file>

<file path=ppt/tags/tag2.xml><?xml version="1.0" encoding="utf-8"?>
<p:tagLst xmlns:p="http://schemas.openxmlformats.org/presentationml/2006/main">
  <p:tag name="KSO_WM_UNIT_TABLE_BEAUTIFY" val="smartTable{2a4bf6d3-c59b-4ef8-94c4-af919ac35414}"/>
  <p:tag name="TABLE_ENDDRAG_ORIGIN_RECT" val="933*455"/>
  <p:tag name="TABLE_ENDDRAG_RECT" val="19*51*933*455"/>
</p:tagLst>
</file>

<file path=ppt/tags/tag3.xml><?xml version="1.0" encoding="utf-8"?>
<p:tagLst xmlns:p="http://schemas.openxmlformats.org/presentationml/2006/main">
  <p:tag name="KSO_WM_UNIT_TABLE_BEAUTIFY" val="smartTable{9de732a0-4518-4515-8b1a-57dd620795d2}"/>
  <p:tag name="TABLE_ENDDRAG_ORIGIN_RECT" val="631*74"/>
  <p:tag name="TABLE_ENDDRAG_RECT" val="0*248*631*74"/>
</p:tagLst>
</file>

<file path=ppt/tags/tag4.xml><?xml version="1.0" encoding="utf-8"?>
<p:tagLst xmlns:p="http://schemas.openxmlformats.org/presentationml/2006/main">
  <p:tag name="KSO_WM_UNIT_TABLE_BEAUTIFY" val="smartTable{ec74476c-a908-4586-9716-0c49e74d5b75}"/>
</p:tagLst>
</file>

<file path=ppt/tags/tag5.xml><?xml version="1.0" encoding="utf-8"?>
<p:tagLst xmlns:p="http://schemas.openxmlformats.org/presentationml/2006/main">
  <p:tag name="KSO_WM_UNIT_TABLE_BEAUTIFY" val="smartTable{0e55b7f8-0204-481c-91a7-1aff7368305d}"/>
</p:tagLst>
</file>

<file path=ppt/tags/tag6.xml><?xml version="1.0" encoding="utf-8"?>
<p:tagLst xmlns:p="http://schemas.openxmlformats.org/presentationml/2006/main">
  <p:tag name="KSO_WM_UNIT_TABLE_BEAUTIFY" val="smartTable{ff232221-55f3-474d-9ec5-1d2e6fdedc12}"/>
</p:tagLst>
</file>

<file path=ppt/tags/tag7.xml><?xml version="1.0" encoding="utf-8"?>
<p:tagLst xmlns:p="http://schemas.openxmlformats.org/presentationml/2006/main">
  <p:tag name="KSO_WM_UNIT_TABLE_BEAUTIFY" val="smartTable{1131bd9b-e8d0-4c90-8da5-32227131b288}"/>
</p:tagLst>
</file>

<file path=ppt/tags/tag8.xml><?xml version="1.0" encoding="utf-8"?>
<p:tagLst xmlns:p="http://schemas.openxmlformats.org/presentationml/2006/main">
  <p:tag name="KSO_WM_UNIT_TABLE_BEAUTIFY" val="smartTable{1131bd9b-e8d0-4c90-8da5-32227131b288}"/>
  <p:tag name="TABLE_ENDDRAG_ORIGIN_RECT" val="898*446"/>
  <p:tag name="TABLE_ENDDRAG_RECT" val="22*34*898*446"/>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6834</Words>
  <Application>WPS 演示</Application>
  <PresentationFormat>宽屏</PresentationFormat>
  <Paragraphs>2498</Paragraphs>
  <Slides>8</Slides>
  <Notes>4</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37"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DengXian</vt:lpstr>
      <vt:lpstr>Arial Regular</vt:lpstr>
      <vt:lpstr>Verdana Pro</vt:lpstr>
      <vt:lpstr>微软雅黑</vt:lpstr>
      <vt:lpstr>汉仪旗黑</vt:lpstr>
      <vt:lpstr>宋体</vt:lpstr>
      <vt:lpstr>Arial Unicode MS</vt:lpstr>
      <vt:lpstr>汉仪中等线KW</vt:lpstr>
      <vt:lpstr>黑体</vt:lpstr>
      <vt:lpstr>1_Corp Presentations 2018</vt:lpstr>
      <vt:lpstr>Excel.Sheet.12</vt:lpstr>
      <vt:lpstr>PowerPoint 演示文稿</vt:lpstr>
      <vt:lpstr>{CX483 MCA_R07.2  } Software overall status  {yellow}</vt:lpstr>
      <vt:lpstr>{CX483 MCA_R07.2 Pro } Open IG&amp;Gating with risk evaluation</vt:lpstr>
      <vt:lpstr>{CX483 MCA_R07.2 Pro } Open IG&amp;Gating with risk evaluation</vt:lpstr>
      <vt:lpstr>{CX483 MCA_R07.1 Pro HF2} 内存泄露专项测试 Pass</vt:lpstr>
      <vt:lpstr>{CX483 MCA_R07.1 Pro HF2} 语音专项测试</vt:lpstr>
      <vt:lpstr>{CX483 MCA_R07.1 Pro HF2} 性能对比测试结果</vt:lpstr>
      <vt:lpstr>{CX483 MCA_R07.1 Pro HF2} 性能对比测试结果</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1991</cp:revision>
  <cp:lastPrinted>2023-04-03T13:54:52Z</cp:lastPrinted>
  <dcterms:created xsi:type="dcterms:W3CDTF">2023-04-03T13:54:52Z</dcterms:created>
  <dcterms:modified xsi:type="dcterms:W3CDTF">2023-04-03T13:54:52Z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7523C9E623FFBBB835671D648AE80FF7_43</vt:lpwstr>
  </property>
</Properties>
</file>