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747" r:id="rId3"/>
    <p:sldId id="895" r:id="rId4"/>
    <p:sldId id="931" r:id="rId6"/>
    <p:sldId id="970" r:id="rId7"/>
    <p:sldId id="932" r:id="rId8"/>
    <p:sldId id="972" r:id="rId9"/>
    <p:sldId id="971" r:id="rId10"/>
    <p:sldId id="956" r:id="rId11"/>
    <p:sldId id="977" r:id="rId12"/>
    <p:sldId id="978" r:id="rId13"/>
    <p:sldId id="979" r:id="rId14"/>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95" autoAdjust="0"/>
    <p:restoredTop sz="95118" autoAdjust="0"/>
  </p:normalViewPr>
  <p:slideViewPr>
    <p:cSldViewPr snapToGrid="0">
      <p:cViewPr varScale="1">
        <p:scale>
          <a:sx n="111" d="100"/>
          <a:sy n="111" d="100"/>
        </p:scale>
        <p:origin x="920"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2.xml"/><Relationship Id="rId3" Type="http://schemas.openxmlformats.org/officeDocument/2006/relationships/image" Target="../media/image14.png"/><Relationship Id="rId2" Type="http://schemas.openxmlformats.org/officeDocument/2006/relationships/package" Target="../embeddings/Workbook2.xlsx"/><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1.vml"/><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package" Target="../embeddings/Workbook1.xlsx"/><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22605"/>
            <a:ext cx="759269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endParaRPr lang="en-US" altLang="en-US" sz="3200" dirty="0"/>
          </a:p>
          <a:p>
            <a:pPr algn="ctr" eaLnBrk="1" hangingPunct="1">
              <a:lnSpc>
                <a:spcPct val="90000"/>
              </a:lnSpc>
            </a:pPr>
            <a:r>
              <a:rPr lang="en-US" altLang="en-US" sz="3200" dirty="0">
                <a:solidFill>
                  <a:srgbClr val="0000CC"/>
                </a:solidFill>
              </a:rPr>
              <a:t>Phase4_CX483 MCA</a:t>
            </a:r>
            <a:r>
              <a:rPr lang="en-US" altLang="zh-CN" sz="3200" dirty="0">
                <a:solidFill>
                  <a:srgbClr val="0000CC"/>
                </a:solidFill>
              </a:rPr>
              <a:t>_R07 Pro.HF3</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-10-25</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endParaRPr lang="en-US" sz="1600" b="1" dirty="0">
                  <a:solidFill>
                    <a:srgbClr val="C8CCD1">
                      <a:lumMod val="25000"/>
                    </a:srgbClr>
                  </a:solidFill>
                  <a:cs typeface="Arial" panose="020B0604020202020204" pitchFamily="34" charset="0"/>
                </a:endParaRP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endParaRPr lang="en-US" sz="1600" b="1" dirty="0">
                  <a:solidFill>
                    <a:srgbClr val="C8CCD1">
                      <a:lumMod val="25000"/>
                    </a:srgbClr>
                  </a:solidFill>
                  <a:cs typeface="Arial" panose="020B0604020202020204" pitchFamily="34" charset="0"/>
                </a:endParaRP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endParaRPr lang="en-US" sz="1600" b="1" dirty="0">
                  <a:solidFill>
                    <a:srgbClr val="FFFFFF"/>
                  </a:solidFill>
                  <a:cs typeface="Arial" panose="020B0604020202020204" pitchFamily="34" charset="0"/>
                </a:endParaRP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endParaRPr lang="en-US" sz="1600" b="1" dirty="0">
                  <a:solidFill>
                    <a:srgbClr val="FFFFFF"/>
                  </a:solidFill>
                  <a:cs typeface="Arial" panose="020B0604020202020204" pitchFamily="34" charset="0"/>
                </a:endParaRP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endParaRPr lang="en-US" altLang="en-US" b="1">
              <a:solidFill>
                <a:srgbClr val="00345F"/>
              </a:solidFill>
              <a:cs typeface="Arial" panose="020B0604020202020204" pitchFamily="34" charset="0"/>
            </a:endParaRP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endParaRPr lang="en-US" altLang="en-US" sz="1400" b="1">
              <a:solidFill>
                <a:srgbClr val="00345F"/>
              </a:solidFill>
              <a:cs typeface="Arial" panose="020B0604020202020204" pitchFamily="34" charset="0"/>
            </a:endParaRP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endParaRPr lang="en-US" altLang="en-US" sz="1400" b="1">
              <a:solidFill>
                <a:srgbClr val="00345F"/>
              </a:solidFill>
              <a:cs typeface="Arial" panose="020B0604020202020204" pitchFamily="34" charset="0"/>
            </a:endParaRP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endParaRPr lang="en-US" altLang="en-US" sz="1400" b="1">
              <a:solidFill>
                <a:srgbClr val="00345F"/>
              </a:solidFill>
              <a:cs typeface="Arial" panose="020B0604020202020204" pitchFamily="34" charset="0"/>
            </a:endParaRPr>
          </a:p>
        </p:txBody>
      </p:sp>
      <p:pic>
        <p:nvPicPr>
          <p:cNvPr id="47116"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noChangeArrowheads="1"/>
          </p:cNvSpPr>
          <p:nvPr>
            <p:ph type="title"/>
          </p:nvPr>
        </p:nvSpPr>
        <p:spPr bwMode="auto">
          <a:xfrm>
            <a:off x="56887" y="-596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CX483 MCA_R07</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HF3</a:t>
            </a:r>
            <a:r>
              <a:rPr lang="en-US" altLang="en-US" sz="2800" dirty="0">
                <a:solidFill>
                  <a:srgbClr val="0000CC"/>
                </a:solidFill>
              </a:rPr>
              <a:t>} </a:t>
            </a:r>
            <a:r>
              <a:rPr lang="zh-CN" altLang="en-US" sz="2800" dirty="0">
                <a:solidFill>
                  <a:srgbClr val="0000CC"/>
                </a:solidFill>
              </a:rPr>
              <a:t>性能对比测试结果</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234315" y="414020"/>
          <a:ext cx="11466830" cy="6324600"/>
        </p:xfrm>
        <a:graphic>
          <a:graphicData uri="http://schemas.openxmlformats.org/drawingml/2006/table">
            <a:tbl>
              <a:tblPr firstRow="1" bandRow="1">
                <a:tableStyleId>{5C22544A-7EE6-4342-B048-85BDC9FD1C3A}</a:tableStyleId>
              </a:tblPr>
              <a:tblGrid>
                <a:gridCol w="532130"/>
                <a:gridCol w="3256280"/>
                <a:gridCol w="1183640"/>
                <a:gridCol w="1313180"/>
                <a:gridCol w="1309370"/>
                <a:gridCol w="658495"/>
                <a:gridCol w="3213735"/>
              </a:tblGrid>
              <a:tr h="210820">
                <a:tc>
                  <a:txBody>
                    <a:bodyPr/>
                    <a:p>
                      <a:pPr indent="0" algn="l">
                        <a:buNone/>
                      </a:pPr>
                      <a:r>
                        <a:rPr lang="zh-CN" altLang="en-US" sz="1000" b="1">
                          <a:solidFill>
                            <a:srgbClr val="000000"/>
                          </a:solidFill>
                          <a:latin typeface="Arial" panose="020B0604020202020204" pitchFamily="34" charset="0"/>
                          <a:ea typeface="Verdana Pro" charset="-122"/>
                        </a:rPr>
                        <a:t>序号</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zh-CN" sz="1000" b="1">
                          <a:solidFill>
                            <a:srgbClr val="000000"/>
                          </a:solidFill>
                          <a:latin typeface="Arial" panose="020B0604020202020204" pitchFamily="34" charset="0"/>
                          <a:ea typeface="Verdana Pro" charset="-122"/>
                        </a:rPr>
                        <a:t>影响因素</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zh-CN" sz="1000" b="1">
                          <a:solidFill>
                            <a:srgbClr val="000000"/>
                          </a:solidFill>
                          <a:latin typeface="Arial" panose="020B0604020202020204" pitchFamily="34" charset="0"/>
                          <a:ea typeface="Verdana Pro" charset="-122"/>
                        </a:rPr>
                        <a:t>R07 HF</a:t>
                      </a:r>
                      <a:r>
                        <a:rPr lang="en-US" altLang="zh-CN" sz="1000" b="1">
                          <a:solidFill>
                            <a:srgbClr val="000000"/>
                          </a:solidFill>
                          <a:latin typeface="Arial" panose="020B0604020202020204" pitchFamily="34" charset="0"/>
                          <a:ea typeface="Verdana Pro" charset="-122"/>
                        </a:rPr>
                        <a:t>3</a:t>
                      </a:r>
                      <a:r>
                        <a:rPr lang="zh-CN" sz="1000" b="1">
                          <a:solidFill>
                            <a:srgbClr val="000000"/>
                          </a:solidFill>
                          <a:latin typeface="Arial" panose="020B0604020202020204" pitchFamily="34" charset="0"/>
                          <a:ea typeface="Verdana Pro" charset="-122"/>
                        </a:rPr>
                        <a:t>版本</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zh-CN" sz="1000" b="1">
                          <a:solidFill>
                            <a:srgbClr val="000000"/>
                          </a:solidFill>
                          <a:latin typeface="Arial" panose="020B0604020202020204" pitchFamily="34" charset="0"/>
                          <a:ea typeface="Verdana Pro" charset="-122"/>
                        </a:rPr>
                        <a:t>R06.1版本</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zh-CN" sz="1000" b="1">
                          <a:solidFill>
                            <a:srgbClr val="000000"/>
                          </a:solidFill>
                          <a:latin typeface="Arial" panose="020B0604020202020204" pitchFamily="34" charset="0"/>
                          <a:ea typeface="Verdana Pro" charset="-122"/>
                        </a:rPr>
                        <a:t>偏差</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en-US" altLang="zh-CN" sz="1000" b="1">
                          <a:solidFill>
                            <a:srgbClr val="000000"/>
                          </a:solidFill>
                          <a:latin typeface="Arial" panose="020B0604020202020204" pitchFamily="34" charset="0"/>
                          <a:ea typeface="Verdana Pro" charset="-122"/>
                        </a:rPr>
                        <a:t>T</a:t>
                      </a:r>
                      <a:r>
                        <a:rPr lang="en-US" altLang="zh-CN" sz="1000" b="1">
                          <a:solidFill>
                            <a:srgbClr val="000000"/>
                          </a:solidFill>
                          <a:latin typeface="Arial" panose="020B0604020202020204" pitchFamily="34" charset="0"/>
                          <a:ea typeface="Verdana Pro" charset="-122"/>
                        </a:rPr>
                        <a:t>arget</a:t>
                      </a:r>
                      <a:endParaRPr lang="en-US" altLang="zh-CN"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en-US" altLang="zh-CN" sz="1000" b="1">
                          <a:solidFill>
                            <a:srgbClr val="000000"/>
                          </a:solidFill>
                          <a:latin typeface="Arial" panose="020B0604020202020204" pitchFamily="34" charset="0"/>
                          <a:ea typeface="Verdana Pro" charset="-122"/>
                        </a:rPr>
                        <a:t>C</a:t>
                      </a:r>
                      <a:r>
                        <a:rPr lang="en-US" altLang="zh-CN" sz="1000" b="1">
                          <a:solidFill>
                            <a:srgbClr val="000000"/>
                          </a:solidFill>
                          <a:latin typeface="Arial" panose="020B0604020202020204" pitchFamily="34" charset="0"/>
                          <a:ea typeface="Verdana Pro" charset="-122"/>
                        </a:rPr>
                        <a:t>omments</a:t>
                      </a:r>
                      <a:endParaRPr lang="en-US" altLang="zh-CN"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r>
              <a:tr h="210820">
                <a:tc>
                  <a:txBody>
                    <a:bodyPr/>
                    <a:p>
                      <a:pPr indent="0" algn="l">
                        <a:buNone/>
                      </a:pPr>
                      <a:r>
                        <a:rPr lang="en-US" altLang="zh-CN" sz="1000" b="0">
                          <a:solidFill>
                            <a:srgbClr val="000000"/>
                          </a:solidFill>
                          <a:latin typeface="Arial" panose="020B0604020202020204" pitchFamily="34" charset="0"/>
                          <a:ea typeface="Verdana Pro" charset="-122"/>
                        </a:rPr>
                        <a:t>54</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导航中，语音目的地切换搜索时间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2.6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2.985333333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B050"/>
                          </a:solidFill>
                          <a:latin typeface="Verdana Pro" charset="-122"/>
                        </a:rPr>
                        <a:t>-8.3%</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3.4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55</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导航中，语音目的地切换路径规划</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4.5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13.18466667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B050"/>
                          </a:solidFill>
                          <a:latin typeface="Verdana Pro" charset="-122"/>
                        </a:rPr>
                        <a:t>-65.8%</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7.4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56</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系统稳定下，语音播放音乐</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3.533333333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9.113666667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-61.23%</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57</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系统稳定下，语音车控</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0.801666667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0.745</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7.61%</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1.1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58</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系统稳定下，语音系统控制</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0.805666667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0.720666667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11.79%</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1.4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000">
                          <a:solidFill>
                            <a:srgbClr val="000000"/>
                          </a:solidFill>
                          <a:latin typeface="Verdana Pro" charset="-122"/>
                          <a:sym typeface="+mn-ea"/>
                        </a:rPr>
                        <a:t>偏差不大，毫秒级别对客户感知较小</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59</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语音热启动时间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0.417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0.39866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4.60%</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0.5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60</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车机管家冷启动时间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1.366666667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1.267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7.87%</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2.1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61</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车机管家热启动时间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0.933333333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0.955666667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-2.34%</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0.2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62</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消息中心冷启动时间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1.216333333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1.098666667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10.71%</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1.1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63</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消息中心热启动时间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0.469</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0.478666667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-2.02%</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0.6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64</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随心看冷启动时间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anose="020B0604030504040204" charset="-122"/>
                        </a:rPr>
                        <a:t>4.688666667</a:t>
                      </a:r>
                      <a:endParaRPr lang="en-US" altLang="en-US" sz="1000" b="0">
                        <a:solidFill>
                          <a:srgbClr val="000000"/>
                        </a:solidFill>
                        <a:latin typeface="Verdana" panose="020B060403050404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anose="020B0604030504040204" charset="-122"/>
                        </a:rPr>
                        <a:t>4.456</a:t>
                      </a:r>
                      <a:endParaRPr lang="en-US" altLang="en-US" sz="1000" b="0">
                        <a:solidFill>
                          <a:srgbClr val="000000"/>
                        </a:solidFill>
                        <a:latin typeface="Verdana" panose="020B060403050404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5.22%</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6.2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65</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随心看热启动时间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anose="020B0604030504040204" charset="-122"/>
                        </a:rPr>
                        <a:t>0.166666667</a:t>
                      </a:r>
                      <a:endParaRPr lang="en-US" altLang="en-US" sz="1000" b="0">
                        <a:solidFill>
                          <a:srgbClr val="000000"/>
                        </a:solidFill>
                        <a:latin typeface="Verdana" panose="020B060403050404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0.466666667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-64.29%</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0.6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66</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车家互联冷启动时间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5.45533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4.459666667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22.33%</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5.2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67</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车家互联热启动时间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0.466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0.336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38.69%</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0.4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68</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预约保养冷启动时间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2.62</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2.822333333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-7.17%</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3.6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69</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预约保养热启动时间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0.179666667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0.177666667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1.13%</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0.3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70</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账号冷启动时间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1.108333333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2.607666667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-57.50%</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1.4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71</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账号热启动时间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0.684333333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1.088666667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-37.14%</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0.7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chemeClr val="accent4">
                              <a:lumMod val="10000"/>
                            </a:schemeClr>
                          </a:solidFill>
                          <a:latin typeface="Arial" panose="020B0604020202020204" pitchFamily="34" charset="0"/>
                          <a:ea typeface="Verdana Pro" charset="-122"/>
                        </a:rPr>
                        <a:t>72</a:t>
                      </a:r>
                      <a:endParaRPr lang="en-US" altLang="zh-CN" sz="1000" b="0">
                        <a:solidFill>
                          <a:schemeClr val="accent4">
                            <a:lumMod val="10000"/>
                          </a:schemeClr>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80808"/>
                          </a:solidFill>
                          <a:latin typeface="Arial" panose="020B0604020202020204" pitchFamily="34" charset="0"/>
                          <a:ea typeface="Verdana Pro" charset="-122"/>
                        </a:rPr>
                        <a:t>普通导航-全屏过渡期间冷启动时间</a:t>
                      </a:r>
                      <a:endParaRPr lang="zh-CN" altLang="en-US" sz="1000" b="0">
                        <a:solidFill>
                          <a:srgbClr val="080808"/>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zh-CN" sz="1000">
                          <a:solidFill>
                            <a:srgbClr val="000000"/>
                          </a:solidFill>
                          <a:latin typeface="Arial" panose="020B0604020202020204" pitchFamily="34" charset="0"/>
                          <a:ea typeface="Verdana Pro" charset="-122"/>
                          <a:sym typeface="+mn-ea"/>
                        </a:rPr>
                        <a:t>13.20566667</a:t>
                      </a:r>
                      <a:endParaRPr lang="en-US" altLang="en-US" sz="1000" b="0">
                        <a:solidFill>
                          <a:srgbClr val="080808"/>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80808"/>
                          </a:solidFill>
                          <a:latin typeface="Verdana Pro" charset="-122"/>
                        </a:rPr>
                        <a:t>12.71</a:t>
                      </a:r>
                      <a:endParaRPr lang="en-US" altLang="en-US" sz="1000" b="0">
                        <a:solidFill>
                          <a:srgbClr val="080808"/>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B050"/>
                          </a:solidFill>
                          <a:latin typeface="Verdana Pro" charset="-122"/>
                        </a:rPr>
                        <a:t>3.93%</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accent4">
                              <a:lumMod val="10000"/>
                            </a:schemeClr>
                          </a:solidFill>
                          <a:latin typeface="Verdana Pro" charset="-122"/>
                        </a:rPr>
                        <a:t>13.5</a:t>
                      </a:r>
                      <a:endParaRPr lang="en-US" altLang="en-US" sz="1000" b="0">
                        <a:solidFill>
                          <a:schemeClr val="accent4">
                            <a:lumMod val="10000"/>
                          </a:schemeClr>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0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73</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普通导航-分屏冷启动时间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4.856666667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3.562666667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36.32%</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3.4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74</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普通导航-分屏热启动时间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0.749666667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0.699</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7.25%</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0.6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75</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输入法冷启动时间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1.430333333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1.207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18.50%</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1.2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76</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输入法热启动时间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0.859666667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0.907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-5.22%</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0.7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77</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EM冷启动时间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1.000333333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1.355</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-26.17%</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78</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EM热启动时间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0.400333333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0.456333333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-12.27%</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0.5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79</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电影票冷启动时间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5.017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4.081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22.94%</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3.5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80</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电影票热启动时间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0.208</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0.248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-16.13%</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0.5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en-US" sz="1000" b="0">
                          <a:solidFill>
                            <a:srgbClr val="000000"/>
                          </a:solidFill>
                          <a:latin typeface="Verdana Pro" charset="-122"/>
                        </a:rPr>
                        <a:t>81</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智慧停车场冷启动时间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3.684</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6.147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-40.07%</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3.5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en-US" sz="1000" b="0">
                          <a:solidFill>
                            <a:srgbClr val="000000"/>
                          </a:solidFill>
                          <a:latin typeface="Verdana Pro" charset="-122"/>
                        </a:rPr>
                        <a:t>82</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智慧停车场热启动时间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0.721666667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267.3333333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-99.73%</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0.7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noChangeArrowheads="1"/>
          </p:cNvSpPr>
          <p:nvPr>
            <p:ph type="title"/>
          </p:nvPr>
        </p:nvSpPr>
        <p:spPr bwMode="auto">
          <a:xfrm>
            <a:off x="56887" y="-596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CX483 MCA_R07</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HF3</a:t>
            </a:r>
            <a:r>
              <a:rPr lang="en-US" altLang="en-US" sz="2800" dirty="0">
                <a:solidFill>
                  <a:srgbClr val="0000CC"/>
                </a:solidFill>
              </a:rPr>
              <a:t>} </a:t>
            </a:r>
            <a:r>
              <a:rPr lang="zh-CN" altLang="en-US" sz="2800" dirty="0">
                <a:solidFill>
                  <a:srgbClr val="0000CC"/>
                </a:solidFill>
              </a:rPr>
              <a:t>性能对比测试结果</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234315" y="520065"/>
          <a:ext cx="11466830" cy="7192010"/>
        </p:xfrm>
        <a:graphic>
          <a:graphicData uri="http://schemas.openxmlformats.org/drawingml/2006/table">
            <a:tbl>
              <a:tblPr firstRow="1" bandRow="1">
                <a:tableStyleId>{5C22544A-7EE6-4342-B048-85BDC9FD1C3A}</a:tableStyleId>
              </a:tblPr>
              <a:tblGrid>
                <a:gridCol w="532130"/>
                <a:gridCol w="3256280"/>
                <a:gridCol w="1183640"/>
                <a:gridCol w="1313350"/>
                <a:gridCol w="1309370"/>
                <a:gridCol w="658495"/>
                <a:gridCol w="3213470"/>
              </a:tblGrid>
              <a:tr h="233680">
                <a:tc>
                  <a:txBody>
                    <a:bodyPr/>
                    <a:p>
                      <a:pPr indent="0" algn="l">
                        <a:buNone/>
                      </a:pPr>
                      <a:r>
                        <a:rPr lang="zh-CN" altLang="en-US" sz="1000" b="1">
                          <a:solidFill>
                            <a:srgbClr val="000000"/>
                          </a:solidFill>
                          <a:latin typeface="Arial" panose="020B0604020202020204" pitchFamily="34" charset="0"/>
                          <a:ea typeface="Verdana Pro" charset="-122"/>
                        </a:rPr>
                        <a:t>序号</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zh-CN" sz="1000" b="1">
                          <a:solidFill>
                            <a:srgbClr val="000000"/>
                          </a:solidFill>
                          <a:latin typeface="Arial" panose="020B0604020202020204" pitchFamily="34" charset="0"/>
                          <a:ea typeface="Verdana Pro" charset="-122"/>
                        </a:rPr>
                        <a:t>影响因素</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zh-CN" sz="1000" b="1">
                          <a:solidFill>
                            <a:srgbClr val="000000"/>
                          </a:solidFill>
                          <a:latin typeface="Arial" panose="020B0604020202020204" pitchFamily="34" charset="0"/>
                          <a:ea typeface="Verdana Pro" charset="-122"/>
                        </a:rPr>
                        <a:t>R07 HF</a:t>
                      </a:r>
                      <a:r>
                        <a:rPr lang="en-US" altLang="zh-CN" sz="1000" b="1">
                          <a:solidFill>
                            <a:srgbClr val="000000"/>
                          </a:solidFill>
                          <a:latin typeface="Arial" panose="020B0604020202020204" pitchFamily="34" charset="0"/>
                          <a:ea typeface="Verdana Pro" charset="-122"/>
                        </a:rPr>
                        <a:t>3</a:t>
                      </a:r>
                      <a:r>
                        <a:rPr lang="zh-CN" sz="1000" b="1">
                          <a:solidFill>
                            <a:srgbClr val="000000"/>
                          </a:solidFill>
                          <a:latin typeface="Arial" panose="020B0604020202020204" pitchFamily="34" charset="0"/>
                          <a:ea typeface="Verdana Pro" charset="-122"/>
                        </a:rPr>
                        <a:t>版本</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zh-CN" sz="1000" b="1">
                          <a:solidFill>
                            <a:srgbClr val="000000"/>
                          </a:solidFill>
                          <a:latin typeface="Arial" panose="020B0604020202020204" pitchFamily="34" charset="0"/>
                          <a:ea typeface="Verdana Pro" charset="-122"/>
                        </a:rPr>
                        <a:t>R06.1版本</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zh-CN" sz="1000" b="1">
                          <a:solidFill>
                            <a:srgbClr val="000000"/>
                          </a:solidFill>
                          <a:latin typeface="Arial" panose="020B0604020202020204" pitchFamily="34" charset="0"/>
                          <a:ea typeface="Verdana Pro" charset="-122"/>
                        </a:rPr>
                        <a:t>偏差</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en-US" altLang="zh-CN" sz="1000" b="1">
                          <a:solidFill>
                            <a:srgbClr val="000000"/>
                          </a:solidFill>
                          <a:latin typeface="Arial" panose="020B0604020202020204" pitchFamily="34" charset="0"/>
                          <a:ea typeface="Verdana Pro" charset="-122"/>
                        </a:rPr>
                        <a:t>T</a:t>
                      </a:r>
                      <a:r>
                        <a:rPr lang="en-US" altLang="zh-CN" sz="1000" b="1">
                          <a:solidFill>
                            <a:srgbClr val="000000"/>
                          </a:solidFill>
                          <a:latin typeface="Arial" panose="020B0604020202020204" pitchFamily="34" charset="0"/>
                          <a:ea typeface="Verdana Pro" charset="-122"/>
                        </a:rPr>
                        <a:t>arget</a:t>
                      </a:r>
                      <a:endParaRPr lang="en-US" altLang="zh-CN"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en-US" altLang="zh-CN" sz="1000" b="1">
                          <a:solidFill>
                            <a:srgbClr val="000000"/>
                          </a:solidFill>
                          <a:latin typeface="Arial" panose="020B0604020202020204" pitchFamily="34" charset="0"/>
                          <a:ea typeface="Verdana Pro" charset="-122"/>
                        </a:rPr>
                        <a:t>C</a:t>
                      </a:r>
                      <a:r>
                        <a:rPr lang="en-US" altLang="zh-CN" sz="1000" b="1">
                          <a:solidFill>
                            <a:srgbClr val="000000"/>
                          </a:solidFill>
                          <a:latin typeface="Arial" panose="020B0604020202020204" pitchFamily="34" charset="0"/>
                          <a:ea typeface="Verdana Pro" charset="-122"/>
                        </a:rPr>
                        <a:t>omments</a:t>
                      </a:r>
                      <a:endParaRPr lang="en-US" altLang="zh-CN"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r>
              <a:tr h="211455">
                <a:tc>
                  <a:txBody>
                    <a:bodyPr/>
                    <a:p>
                      <a:pPr indent="0" algn="l">
                        <a:buNone/>
                      </a:pPr>
                      <a:r>
                        <a:rPr lang="en-US" altLang="en-US" sz="1000" b="0">
                          <a:solidFill>
                            <a:srgbClr val="000000"/>
                          </a:solidFill>
                          <a:latin typeface="Verdana Pro" charset="-122"/>
                        </a:rPr>
                        <a:t>83</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外卖冷启动时间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5.702666667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5.358666667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6.42%</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2.7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en-US" sz="1000" b="0">
                          <a:solidFill>
                            <a:srgbClr val="000000"/>
                          </a:solidFill>
                          <a:latin typeface="Verdana Pro" charset="-122"/>
                        </a:rPr>
                        <a:t>84</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外卖热启动时间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0.529</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0.739</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-28.42%</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0.8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1455">
                <a:tc>
                  <a:txBody>
                    <a:bodyPr/>
                    <a:p>
                      <a:pPr indent="0" algn="l">
                        <a:buNone/>
                      </a:pPr>
                      <a:r>
                        <a:rPr lang="en-US" altLang="en-US" sz="1000" b="0">
                          <a:solidFill>
                            <a:srgbClr val="000000"/>
                          </a:solidFill>
                          <a:latin typeface="Verdana Pro" charset="-122"/>
                        </a:rPr>
                        <a:t>85</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酒店预定冷启动时间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3.224333333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2.122666667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FF0000"/>
                          </a:solidFill>
                          <a:latin typeface="Verdana Pro" charset="-122"/>
                        </a:rPr>
                        <a:t>51.90%</a:t>
                      </a:r>
                      <a:endParaRPr lang="en-US" altLang="en-US" sz="10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2.7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000" b="0">
                          <a:solidFill>
                            <a:srgbClr val="000000"/>
                          </a:solidFill>
                          <a:latin typeface="Verdana Pro" charset="-122"/>
                        </a:rPr>
                        <a:t>网络波动导致酒店冷启</a:t>
                      </a:r>
                      <a:r>
                        <a:rPr lang="zh-CN" altLang="en-US" sz="1000" b="0">
                          <a:solidFill>
                            <a:srgbClr val="000000"/>
                          </a:solidFill>
                          <a:latin typeface="Verdana Pro" charset="-122"/>
                        </a:rPr>
                        <a:t>较慢</a:t>
                      </a:r>
                      <a:endParaRPr lang="zh-CN"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en-US" sz="1000" b="0">
                          <a:solidFill>
                            <a:srgbClr val="000000"/>
                          </a:solidFill>
                          <a:latin typeface="Verdana Pro" charset="-122"/>
                        </a:rPr>
                        <a:t>86</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酒店预定热启动时间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0.250333333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0.211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18.64%</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0.6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 name="对象 1">
            <a:hlinkClick r:id="" action="ppaction://ole?verb="/>
          </p:cNvPr>
          <p:cNvGraphicFramePr>
            <a:graphicFrameLocks noChangeAspect="1"/>
          </p:cNvGraphicFramePr>
          <p:nvPr/>
        </p:nvGraphicFramePr>
        <p:xfrm>
          <a:off x="234315" y="1712595"/>
          <a:ext cx="994410" cy="994410"/>
        </p:xfrm>
        <a:graphic>
          <a:graphicData uri="http://schemas.openxmlformats.org/presentationml/2006/ole">
            <mc:AlternateContent xmlns:mc="http://schemas.openxmlformats.org/markup-compatibility/2006">
              <mc:Choice xmlns:v="urn:schemas-microsoft-com:vml" Requires="v">
                <p:oleObj spid="_x0000_s1025" name="" showAsIcon="1" r:id="rId2" imgW="1524000" imgH="1524000" progId="Excel.Sheet.12">
                  <p:embed/>
                </p:oleObj>
              </mc:Choice>
              <mc:Fallback>
                <p:oleObj name="" showAsIcon="1" r:id="rId2" imgW="1524000" imgH="1524000" progId="Excel.Sheet.12">
                  <p:embed/>
                  <p:pic>
                    <p:nvPicPr>
                      <p:cNvPr id="0" name="图片 1024"/>
                      <p:cNvPicPr/>
                      <p:nvPr/>
                    </p:nvPicPr>
                    <p:blipFill>
                      <a:blip r:embed="rId3"/>
                      <a:stretch>
                        <a:fillRect/>
                      </a:stretch>
                    </p:blipFill>
                    <p:spPr>
                      <a:xfrm>
                        <a:off x="234315" y="1712595"/>
                        <a:ext cx="994410" cy="99441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{CX483 MCA_R07</a:t>
            </a:r>
            <a:r>
              <a:rPr lang="en-US" altLang="zh-CN" sz="2800" dirty="0">
                <a:solidFill>
                  <a:srgbClr val="0000CC"/>
                </a:solidFill>
                <a:ea typeface="SimHei" panose="02010609060101010101" pitchFamily="49" charset="-122"/>
              </a:rPr>
              <a:t> </a:t>
            </a:r>
            <a:r>
              <a:rPr lang="en-US" altLang="zh-CN" sz="2800" dirty="0">
                <a:solidFill>
                  <a:srgbClr val="0000CC"/>
                </a:solidFill>
                <a:sym typeface="+mn-ea"/>
              </a:rPr>
              <a:t>Pro HF3</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sym typeface="+mn-ea"/>
              </a:rPr>
              <a:t>yellow</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20221107_547_PRO</a:t>
            </a:r>
            <a:r>
              <a:rPr lang="en-GB" altLang="zh-CN" sz="1800" dirty="0">
                <a:ea typeface="宋体" pitchFamily="2" charset="-122"/>
              </a:rPr>
              <a:t> </a:t>
            </a:r>
            <a:r>
              <a:rPr lang="en-GB" altLang="zh-CN" sz="1800" dirty="0">
                <a:ea typeface="宋体" pitchFamily="2" charset="-122"/>
              </a:rPr>
              <a:t> </a:t>
            </a:r>
            <a:r>
              <a:rPr lang="en-GB" altLang="zh-CN" sz="1800" dirty="0">
                <a:ea typeface="宋体" pitchFamily="2" charset="-122"/>
              </a:rPr>
              <a:t>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GB" altLang="zh-CN" sz="1800" dirty="0">
                <a:ea typeface="宋体" pitchFamily="2" charset="-122"/>
              </a:rPr>
              <a:t>20221205_0846_KL27_R07.PRO.HF3_Debug</a:t>
            </a:r>
            <a:r>
              <a:rPr lang="en-GB" altLang="zh-CN" sz="1800" dirty="0">
                <a:ea typeface="宋体" pitchFamily="2" charset="-122"/>
              </a:rPr>
              <a:t>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98%,  0 </a:t>
            </a:r>
            <a:r>
              <a:rPr lang="en-US" altLang="zh-CN" sz="1800" dirty="0">
                <a:ea typeface="宋体" pitchFamily="2" charset="-122"/>
              </a:rPr>
              <a:t>P0 and </a:t>
            </a:r>
            <a:r>
              <a:rPr lang="en-US" altLang="zh-CN" sz="1800" dirty="0">
                <a:solidFill>
                  <a:srgbClr val="0000CC"/>
                </a:solidFill>
                <a:ea typeface="宋体" pitchFamily="2" charset="-122"/>
              </a:rPr>
              <a:t>10 </a:t>
            </a:r>
            <a:r>
              <a:rPr lang="en-US" altLang="zh-CN" sz="1800" dirty="0">
                <a:ea typeface="宋体" pitchFamily="2" charset="-122"/>
              </a:rPr>
              <a:t>P1 issues Open and </a:t>
            </a:r>
            <a:r>
              <a:rPr lang="en-US" altLang="zh-CN" sz="1800" dirty="0">
                <a:solidFill>
                  <a:srgbClr val="0000CC"/>
                </a:solidFill>
                <a:ea typeface="宋体" pitchFamily="2" charset="-122"/>
              </a:rPr>
              <a:t>28 </a:t>
            </a:r>
            <a:r>
              <a:rPr lang="en-US" altLang="zh-CN" sz="1800" dirty="0">
                <a:ea typeface="宋体" pitchFamily="2" charset="-122"/>
              </a:rPr>
              <a:t>P1 issues in Verfication. Refer test report for detail.</a:t>
            </a:r>
            <a:endParaRPr lang="en-US" altLang="zh-CN" sz="1800" dirty="0">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dirty="0"/>
              <a:t>Non-compliance issue list, refer attached file for detail, P1 issues listed below:</a:t>
            </a:r>
            <a:endParaRPr lang="en-US" altLang="zh-CN" dirty="0"/>
          </a:p>
          <a:p>
            <a:pPr lvl="3">
              <a:spcBef>
                <a:spcPct val="0"/>
              </a:spcBef>
            </a:pPr>
            <a:r>
              <a:rPr lang="en-US" altLang="zh-CN" sz="1400" dirty="0" err="1">
                <a:solidFill>
                  <a:srgbClr val="0000CC"/>
                </a:solidFill>
                <a:ea typeface="宋体" pitchFamily="2" charset="-122"/>
              </a:rPr>
              <a:t>APIMCIS_xxxxxx</a:t>
            </a:r>
            <a:endParaRPr lang="en-US" altLang="zh-CN" sz="1400" dirty="0">
              <a:solidFill>
                <a:srgbClr val="0000CC"/>
              </a:solidFill>
              <a:ea typeface="宋体" pitchFamily="2" charset="-122"/>
            </a:endParaRPr>
          </a:p>
          <a:p>
            <a:pPr lvl="3">
              <a:spcBef>
                <a:spcPct val="0"/>
              </a:spcBef>
            </a:pPr>
            <a:r>
              <a:rPr lang="en-US" altLang="zh-CN" sz="1400" dirty="0">
                <a:solidFill>
                  <a:srgbClr val="0000CC"/>
                </a:solidFill>
                <a:ea typeface="宋体" pitchFamily="2" charset="-122"/>
              </a:rPr>
              <a:t>……</a:t>
            </a:r>
            <a:endParaRPr lang="en-US" altLang="zh-CN" sz="1400" dirty="0">
              <a:solidFill>
                <a:srgbClr val="0000CC"/>
              </a:solidFill>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new</a:t>
            </a:r>
            <a:r>
              <a:rPr lang="zh-CN" altLang="en-US" dirty="0">
                <a:ea typeface="宋体" pitchFamily="2" charset="-122"/>
              </a:rPr>
              <a:t> </a:t>
            </a:r>
            <a:r>
              <a:rPr lang="en-US" altLang="zh-CN" dirty="0">
                <a:ea typeface="宋体" pitchFamily="2" charset="-122"/>
              </a:rPr>
              <a:t>feature</a:t>
            </a:r>
            <a:r>
              <a:rPr lang="zh-CN" altLang="en-US" dirty="0">
                <a:ea typeface="宋体" pitchFamily="2" charset="-122"/>
              </a:rPr>
              <a:t> </a:t>
            </a:r>
            <a:r>
              <a:rPr lang="en-US" altLang="zh-CN" dirty="0">
                <a:ea typeface="宋体" pitchFamily="2" charset="-122"/>
              </a:rPr>
              <a:t>state</a:t>
            </a:r>
            <a:r>
              <a:rPr lang="zh-CN" altLang="en-US" dirty="0">
                <a:ea typeface="宋体" pitchFamily="2" charset="-122"/>
              </a:rPr>
              <a:t> </a:t>
            </a:r>
            <a:r>
              <a:rPr lang="en-US" altLang="zh-CN" dirty="0">
                <a:ea typeface="宋体" pitchFamily="2" charset="-122"/>
              </a:rPr>
              <a:t>list</a:t>
            </a:r>
            <a:r>
              <a:rPr lang="zh-CN" altLang="en-US" dirty="0">
                <a:ea typeface="宋体" pitchFamily="2" charset="-122"/>
              </a:rPr>
              <a:t> </a:t>
            </a:r>
            <a:r>
              <a:rPr lang="en-US" altLang="zh-CN" dirty="0">
                <a:ea typeface="宋体" pitchFamily="2" charset="-122"/>
              </a:rPr>
              <a:t>–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4</a:t>
            </a: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18770" y="164465"/>
            <a:ext cx="11873230" cy="486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ea typeface="SimHei" panose="02010609060101010101" pitchFamily="49" charset="-122"/>
                <a:sym typeface="+mn-ea"/>
              </a:rPr>
              <a:t>CX483 MCA_R07</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HF3</a:t>
            </a:r>
            <a:r>
              <a:rPr lang="en-US" altLang="en-US" sz="2800" dirty="0">
                <a:solidFill>
                  <a:srgbClr val="0000CC"/>
                </a:solidFill>
                <a:sym typeface="+mn-ea"/>
              </a:rPr>
              <a:t>} </a:t>
            </a:r>
            <a:r>
              <a:rPr lang="en-US" altLang="zh-CN" sz="2800" dirty="0">
                <a:sym typeface="+mn-ea"/>
              </a:rPr>
              <a:t>Open IG&amp;Gating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250825" y="658495"/>
          <a:ext cx="11690985" cy="5455920"/>
        </p:xfrm>
        <a:graphic>
          <a:graphicData uri="http://schemas.openxmlformats.org/drawingml/2006/table">
            <a:tbl>
              <a:tblPr/>
              <a:tblGrid>
                <a:gridCol w="909955"/>
                <a:gridCol w="3526790"/>
                <a:gridCol w="869950"/>
                <a:gridCol w="929005"/>
                <a:gridCol w="734695"/>
                <a:gridCol w="4720590"/>
              </a:tblGrid>
              <a:tr h="186690">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AW2-10590</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[483MCA][偶现][地图]离线地图，巡航模式，车标消失</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GB" altLang="zh-CN"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Rootcause：当前暂无引擎日志，无法分析。（当前离线地图路试</a:t>
                      </a:r>
                      <a:r>
                        <a:rPr lang="en-US" altLang="zh-CN" sz="900" dirty="0">
                          <a:solidFill>
                            <a:srgbClr val="000000"/>
                          </a:solidFill>
                          <a:effectLst/>
                          <a:ea typeface="等线" panose="02010600030101010101" pitchFamily="2" charset="-122"/>
                          <a:cs typeface="+mn-lt"/>
                          <a:sym typeface="+mn-ea"/>
                        </a:rPr>
                        <a:t>40 min</a:t>
                      </a:r>
                      <a:r>
                        <a:rPr lang="zh-CN" altLang="en-US" sz="900" dirty="0">
                          <a:solidFill>
                            <a:srgbClr val="000000"/>
                          </a:solidFill>
                          <a:effectLst/>
                          <a:ea typeface="等线" panose="02010600030101010101" pitchFamily="2" charset="-122"/>
                          <a:cs typeface="+mn-lt"/>
                          <a:sym typeface="+mn-ea"/>
                        </a:rPr>
                        <a:t>为复现，</a:t>
                      </a:r>
                      <a:r>
                        <a:rPr lang="zh-CN" altLang="en-US" sz="900" dirty="0">
                          <a:solidFill>
                            <a:srgbClr val="000000"/>
                          </a:solidFill>
                          <a:effectLst/>
                          <a:ea typeface="等线" panose="02010600030101010101" pitchFamily="2" charset="-122"/>
                          <a:cs typeface="+mn-lt"/>
                          <a:sym typeface="+mn-ea"/>
                        </a:rPr>
                        <a:t>持续观察）</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a:t>
                      </a:r>
                      <a:r>
                        <a:rPr lang="en-US" altLang="zh-CN" sz="900" dirty="0">
                          <a:solidFill>
                            <a:srgbClr val="000000"/>
                          </a:solidFill>
                          <a:effectLst/>
                          <a:ea typeface="等线" panose="02010600030101010101" pitchFamily="2" charset="-122"/>
                          <a:cs typeface="+mn-lt"/>
                          <a:sym typeface="+mn-ea"/>
                        </a:rPr>
                        <a:t>NA</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恢复机制：退出地图重新发起导航</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a:t>
                      </a:r>
                      <a:r>
                        <a:rPr lang="en-US" altLang="zh-CN" sz="900" dirty="0">
                          <a:solidFill>
                            <a:srgbClr val="000000"/>
                          </a:solidFill>
                          <a:effectLst/>
                          <a:ea typeface="等线" panose="02010600030101010101" pitchFamily="2" charset="-122"/>
                          <a:cs typeface="+mn-lt"/>
                          <a:sym typeface="+mn-ea"/>
                        </a:rPr>
                        <a:t>Low</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a:t>
                      </a:r>
                      <a:r>
                        <a:rPr lang="zh-CN" altLang="en-US" sz="900" dirty="0">
                          <a:solidFill>
                            <a:srgbClr val="080808"/>
                          </a:solidFill>
                          <a:effectLst/>
                          <a:ea typeface="等线" panose="02010600030101010101" pitchFamily="2" charset="-122"/>
                          <a:cs typeface="+mn-lt"/>
                          <a:sym typeface="+mn-ea"/>
                        </a:rPr>
                        <a:t>在实际用户过程中，是不会遇到拔掉TCU/ECG场景的，网路只要通常，会默认使用在线地图，离线地图使用场景</a:t>
                      </a:r>
                      <a:r>
                        <a:rPr lang="zh-CN" altLang="en-US" sz="900" dirty="0">
                          <a:solidFill>
                            <a:srgbClr val="080808"/>
                          </a:solidFill>
                          <a:effectLst/>
                          <a:ea typeface="等线" panose="02010600030101010101" pitchFamily="2" charset="-122"/>
                          <a:cs typeface="+mn-lt"/>
                          <a:sym typeface="+mn-ea"/>
                        </a:rPr>
                        <a:t>较低</a:t>
                      </a:r>
                      <a:endParaRPr lang="zh-CN" altLang="en-US" sz="900" dirty="0">
                        <a:solidFill>
                          <a:srgbClr val="080808"/>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AW2-10480</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[483MCA][偶现]登陆后，地图中百度账号头像和名称为空</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GB" altLang="zh-CN"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Rootcause：账号和地图数据同步出现异常，导致地图账号无法登陆</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a:t>
                      </a:r>
                      <a:r>
                        <a:rPr lang="en-US" altLang="zh-CN" sz="900" dirty="0">
                          <a:solidFill>
                            <a:srgbClr val="000000"/>
                          </a:solidFill>
                          <a:effectLst/>
                          <a:ea typeface="等线" panose="02010600030101010101" pitchFamily="2" charset="-122"/>
                          <a:cs typeface="+mn-lt"/>
                          <a:sym typeface="+mn-ea"/>
                        </a:rPr>
                        <a:t>1/200</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恢复机制：重启车机</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a:t>
                      </a:r>
                      <a:r>
                        <a:rPr lang="en-US" altLang="zh-CN" sz="900" dirty="0">
                          <a:solidFill>
                            <a:srgbClr val="000000"/>
                          </a:solidFill>
                          <a:effectLst/>
                          <a:ea typeface="等线" panose="02010600030101010101" pitchFamily="2" charset="-122"/>
                          <a:cs typeface="+mn-lt"/>
                          <a:sym typeface="+mn-ea"/>
                        </a:rPr>
                        <a:t>Medium</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风险理由：地图账号无法登陆，地图互联互通，组队出行等功能无法使用，而且恢复机制🦶复杂，对于客户影响较大，所以定位为</a:t>
                      </a:r>
                      <a:r>
                        <a:rPr lang="en-US" altLang="zh-CN" sz="900" dirty="0">
                          <a:solidFill>
                            <a:srgbClr val="000000"/>
                          </a:solidFill>
                          <a:effectLst/>
                          <a:ea typeface="等线" panose="02010600030101010101" pitchFamily="2" charset="-122"/>
                          <a:cs typeface="+mn-lt"/>
                          <a:sym typeface="+mn-ea"/>
                        </a:rPr>
                        <a:t>Medium</a:t>
                      </a:r>
                      <a:endParaRPr lang="en-US" alt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6964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AW2-10746</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[CX483MCA][DLNA][必现]离线导航导航结束卡片下半截无内容显示，没有荐停车场加油站和美食Tab</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GB" altLang="zh-CN"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Rootcause：推荐停车场加油站和美食Tab依赖网络请求获取的资源。当前网络处于断开状态。</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发生概率：必现</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a:t>
                      </a:r>
                      <a:r>
                        <a:rPr lang="en-US" altLang="zh-CN" sz="900" b="0" i="0" u="none" strike="noStrike" kern="1200" dirty="0">
                          <a:solidFill>
                            <a:srgbClr val="000000"/>
                          </a:solidFill>
                          <a:effectLst/>
                          <a:ea typeface="等线" panose="02010600030101010101" pitchFamily="2" charset="-122"/>
                          <a:cs typeface="+mn-lt"/>
                        </a:rPr>
                        <a:t>NA</a:t>
                      </a:r>
                      <a:endParaRPr lang="en-US" altLang="zh-CN"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a:t>
                      </a:r>
                      <a:r>
                        <a:rPr lang="en-US" altLang="zh-CN" sz="900" dirty="0">
                          <a:solidFill>
                            <a:srgbClr val="000000"/>
                          </a:solidFill>
                          <a:effectLst/>
                          <a:ea typeface="等线" panose="02010600030101010101" pitchFamily="2" charset="-122"/>
                          <a:cs typeface="+mn-lt"/>
                          <a:sym typeface="+mn-ea"/>
                        </a:rPr>
                        <a:t>Low</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a:t>
                      </a:r>
                      <a:r>
                        <a:rPr lang="zh-CN" altLang="en-US" sz="900" dirty="0">
                          <a:solidFill>
                            <a:srgbClr val="080808"/>
                          </a:solidFill>
                          <a:effectLst/>
                          <a:ea typeface="等线" panose="02010600030101010101" pitchFamily="2" charset="-122"/>
                          <a:cs typeface="+mn-lt"/>
                          <a:sym typeface="+mn-ea"/>
                        </a:rPr>
                        <a:t>在实际用户过程中，是不会遇到拔掉TCU/ECG场景的，网路只要通常，会默认使用在线地图，离线地图使用场景较低</a:t>
                      </a:r>
                      <a:endParaRPr lang="en-US" altLang="zh-CN"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532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AW2-11048</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【483MCA】【R07.HF2】Launcher显示到导航启动响应时间回退，时间达到25s</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GB" altLang="zh-CN"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Rootcause：已上传复测视频</a:t>
                      </a:r>
                      <a:r>
                        <a:rPr lang="en-US" altLang="zh-CN" sz="900" dirty="0">
                          <a:solidFill>
                            <a:srgbClr val="000000"/>
                          </a:solidFill>
                          <a:effectLst/>
                          <a:ea typeface="等线" panose="02010600030101010101" pitchFamily="2" charset="-122"/>
                          <a:cs typeface="+mn-lt"/>
                          <a:sym typeface="+mn-ea"/>
                        </a:rPr>
                        <a:t>&amp;</a:t>
                      </a:r>
                      <a:r>
                        <a:rPr lang="zh-CN" altLang="en-US" sz="900" dirty="0">
                          <a:solidFill>
                            <a:srgbClr val="000000"/>
                          </a:solidFill>
                          <a:effectLst/>
                          <a:ea typeface="等线" panose="02010600030101010101" pitchFamily="2" charset="-122"/>
                          <a:cs typeface="+mn-lt"/>
                          <a:sym typeface="+mn-ea"/>
                        </a:rPr>
                        <a:t>数据，台架复测时间为：13.2</a:t>
                      </a:r>
                      <a:r>
                        <a:rPr lang="en-US" altLang="zh-CN" sz="900" dirty="0">
                          <a:solidFill>
                            <a:srgbClr val="000000"/>
                          </a:solidFill>
                          <a:effectLst/>
                          <a:ea typeface="等线" panose="02010600030101010101" pitchFamily="2" charset="-122"/>
                          <a:cs typeface="+mn-lt"/>
                          <a:sym typeface="+mn-ea"/>
                        </a:rPr>
                        <a:t>S</a:t>
                      </a:r>
                      <a:r>
                        <a:rPr lang="zh-CN" altLang="en-US" sz="900" dirty="0">
                          <a:solidFill>
                            <a:srgbClr val="000000"/>
                          </a:solidFill>
                          <a:effectLst/>
                          <a:ea typeface="等线" panose="02010600030101010101" pitchFamily="2" charset="-122"/>
                          <a:cs typeface="+mn-lt"/>
                          <a:sym typeface="+mn-ea"/>
                        </a:rPr>
                        <a:t>，实车复测</a:t>
                      </a:r>
                      <a:r>
                        <a:rPr lang="en-US" altLang="zh-CN" sz="900" dirty="0">
                          <a:solidFill>
                            <a:srgbClr val="000000"/>
                          </a:solidFill>
                          <a:effectLst/>
                          <a:ea typeface="等线" panose="02010600030101010101" pitchFamily="2" charset="-122"/>
                          <a:cs typeface="+mn-lt"/>
                          <a:sym typeface="+mn-ea"/>
                        </a:rPr>
                        <a:t>4</a:t>
                      </a:r>
                      <a:r>
                        <a:rPr lang="zh-CN" altLang="en-US" sz="900" dirty="0">
                          <a:solidFill>
                            <a:srgbClr val="000000"/>
                          </a:solidFill>
                          <a:effectLst/>
                          <a:ea typeface="等线" panose="02010600030101010101" pitchFamily="2" charset="-122"/>
                          <a:cs typeface="+mn-lt"/>
                          <a:sym typeface="+mn-ea"/>
                        </a:rPr>
                        <a:t>次时间为13.84</a:t>
                      </a:r>
                      <a:r>
                        <a:rPr lang="en-US" altLang="zh-CN" sz="900" dirty="0">
                          <a:solidFill>
                            <a:srgbClr val="000000"/>
                          </a:solidFill>
                          <a:effectLst/>
                          <a:ea typeface="等线" panose="02010600030101010101" pitchFamily="2" charset="-122"/>
                          <a:cs typeface="+mn-lt"/>
                          <a:sym typeface="+mn-ea"/>
                        </a:rPr>
                        <a:t>S</a:t>
                      </a:r>
                      <a:r>
                        <a:rPr lang="zh-CN" altLang="en-US" sz="900" dirty="0">
                          <a:solidFill>
                            <a:srgbClr val="000000"/>
                          </a:solidFill>
                          <a:effectLst/>
                          <a:ea typeface="等线" panose="02010600030101010101" pitchFamily="2" charset="-122"/>
                          <a:cs typeface="+mn-lt"/>
                          <a:sym typeface="+mn-ea"/>
                        </a:rPr>
                        <a:t>。</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a:t>
                      </a:r>
                      <a:r>
                        <a:rPr lang="en-US" altLang="zh-CN" sz="900" dirty="0">
                          <a:solidFill>
                            <a:srgbClr val="000000"/>
                          </a:solidFill>
                          <a:effectLst/>
                          <a:ea typeface="等线" panose="02010600030101010101" pitchFamily="2" charset="-122"/>
                          <a:cs typeface="+mn-lt"/>
                          <a:sym typeface="+mn-ea"/>
                        </a:rPr>
                        <a:t>NA</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a:t>
                      </a:r>
                      <a:r>
                        <a:rPr lang="en-US" altLang="zh-CN" sz="900" dirty="0">
                          <a:solidFill>
                            <a:srgbClr val="000000"/>
                          </a:solidFill>
                          <a:effectLst/>
                          <a:ea typeface="等线" panose="02010600030101010101" pitchFamily="2" charset="-122"/>
                          <a:cs typeface="+mn-lt"/>
                          <a:sym typeface="+mn-ea"/>
                        </a:rPr>
                        <a:t>NA</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a:t>
                      </a:r>
                      <a:r>
                        <a:rPr lang="en-US" altLang="zh-CN" sz="900" dirty="0">
                          <a:solidFill>
                            <a:srgbClr val="000000"/>
                          </a:solidFill>
                          <a:effectLst/>
                          <a:ea typeface="等线" panose="02010600030101010101" pitchFamily="2" charset="-122"/>
                          <a:cs typeface="+mn-lt"/>
                          <a:sym typeface="+mn-ea"/>
                        </a:rPr>
                        <a:t>NA</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a:t>
                      </a:r>
                      <a:r>
                        <a:rPr lang="en-US" altLang="zh-CN" sz="900" dirty="0">
                          <a:solidFill>
                            <a:srgbClr val="000000"/>
                          </a:solidFill>
                          <a:effectLst/>
                          <a:ea typeface="等线" panose="02010600030101010101" pitchFamily="2" charset="-122"/>
                          <a:cs typeface="+mn-lt"/>
                          <a:sym typeface="+mn-ea"/>
                        </a:rPr>
                        <a:t>NA</a:t>
                      </a:r>
                      <a:endParaRPr lang="en-US" alt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AW2-9478</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[CX483MCA][随心听][必现]连接蓝牙耳机，副驾播放qq语音，在副驾首页随心听小卡点击电台图标进入FM，副驾显示：收音机不支持蓝牙耳机播放时蓝牙耳机中仍然播放QQ音乐</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GB" altLang="zh-CN"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Rootcause：非</a:t>
                      </a:r>
                      <a:r>
                        <a:rPr lang="en-US" altLang="zh-CN" sz="900" dirty="0">
                          <a:solidFill>
                            <a:srgbClr val="000000"/>
                          </a:solidFill>
                          <a:effectLst/>
                          <a:ea typeface="等线" panose="02010600030101010101" pitchFamily="2" charset="-122"/>
                          <a:cs typeface="+mn-lt"/>
                          <a:sym typeface="+mn-ea"/>
                        </a:rPr>
                        <a:t>Bug </a:t>
                      </a:r>
                      <a:r>
                        <a:rPr lang="zh-CN" altLang="en-US" sz="900" dirty="0">
                          <a:solidFill>
                            <a:srgbClr val="000000"/>
                          </a:solidFill>
                          <a:effectLst/>
                          <a:ea typeface="等线" panose="02010600030101010101" pitchFamily="2" charset="-122"/>
                          <a:cs typeface="+mn-lt"/>
                          <a:sym typeface="+mn-ea"/>
                        </a:rPr>
                        <a:t>转需求，当检测到链接蓝牙耳机时，</a:t>
                      </a:r>
                      <a:r>
                        <a:rPr lang="en-US" altLang="zh-CN" sz="900" dirty="0">
                          <a:solidFill>
                            <a:srgbClr val="000000"/>
                          </a:solidFill>
                          <a:effectLst/>
                          <a:ea typeface="等线" panose="02010600030101010101" pitchFamily="2" charset="-122"/>
                          <a:cs typeface="+mn-lt"/>
                          <a:sym typeface="+mn-ea"/>
                        </a:rPr>
                        <a:t>Launcher </a:t>
                      </a:r>
                      <a:r>
                        <a:rPr lang="zh-CN" altLang="en-US" sz="900" dirty="0">
                          <a:solidFill>
                            <a:srgbClr val="000000"/>
                          </a:solidFill>
                          <a:effectLst/>
                          <a:ea typeface="等线" panose="02010600030101010101" pitchFamily="2" charset="-122"/>
                          <a:cs typeface="+mn-lt"/>
                          <a:sym typeface="+mn-ea"/>
                        </a:rPr>
                        <a:t>卡片</a:t>
                      </a:r>
                      <a:r>
                        <a:rPr lang="en-US" altLang="zh-CN" sz="900" dirty="0">
                          <a:solidFill>
                            <a:srgbClr val="000000"/>
                          </a:solidFill>
                          <a:effectLst/>
                          <a:ea typeface="等线" panose="02010600030101010101" pitchFamily="2" charset="-122"/>
                          <a:cs typeface="+mn-lt"/>
                          <a:sym typeface="+mn-ea"/>
                        </a:rPr>
                        <a:t>FM ICON</a:t>
                      </a:r>
                      <a:r>
                        <a:rPr lang="zh-CN" altLang="en-US" sz="900" dirty="0">
                          <a:solidFill>
                            <a:srgbClr val="000000"/>
                          </a:solidFill>
                          <a:effectLst/>
                          <a:ea typeface="等线" panose="02010600030101010101" pitchFamily="2" charset="-122"/>
                          <a:cs typeface="+mn-lt"/>
                          <a:sym typeface="+mn-ea"/>
                        </a:rPr>
                        <a:t>置灰，随心听</a:t>
                      </a:r>
                      <a:r>
                        <a:rPr lang="en-US" altLang="zh-CN" sz="900" dirty="0">
                          <a:solidFill>
                            <a:srgbClr val="000000"/>
                          </a:solidFill>
                          <a:effectLst/>
                          <a:ea typeface="等线" panose="02010600030101010101" pitchFamily="2" charset="-122"/>
                          <a:cs typeface="+mn-lt"/>
                          <a:sym typeface="+mn-ea"/>
                        </a:rPr>
                        <a:t>tab</a:t>
                      </a:r>
                      <a:r>
                        <a:rPr lang="zh-CN" altLang="en-US" sz="900" dirty="0">
                          <a:solidFill>
                            <a:srgbClr val="000000"/>
                          </a:solidFill>
                          <a:effectLst/>
                          <a:ea typeface="等线" panose="02010600030101010101" pitchFamily="2" charset="-122"/>
                          <a:cs typeface="+mn-lt"/>
                          <a:sym typeface="+mn-ea"/>
                        </a:rPr>
                        <a:t>里面</a:t>
                      </a:r>
                      <a:r>
                        <a:rPr lang="en-US" altLang="zh-CN" sz="900" dirty="0">
                          <a:solidFill>
                            <a:srgbClr val="000000"/>
                          </a:solidFill>
                          <a:effectLst/>
                          <a:ea typeface="等线" panose="02010600030101010101" pitchFamily="2" charset="-122"/>
                          <a:cs typeface="+mn-lt"/>
                          <a:sym typeface="+mn-ea"/>
                        </a:rPr>
                        <a:t>FM BT music </a:t>
                      </a:r>
                      <a:r>
                        <a:rPr lang="zh-CN" altLang="en-US" sz="900" dirty="0">
                          <a:solidFill>
                            <a:srgbClr val="000000"/>
                          </a:solidFill>
                          <a:effectLst/>
                          <a:ea typeface="等线" panose="02010600030101010101" pitchFamily="2" charset="-122"/>
                          <a:cs typeface="+mn-lt"/>
                          <a:sym typeface="+mn-ea"/>
                        </a:rPr>
                        <a:t>置灰处理</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0680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AW2-7908</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Phase4: [CX483MCA][100%]The LW account will logout after update the SYNC+ to target version via OTA</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sym typeface="+mn-ea"/>
                        </a:rPr>
                        <a:t>V</a:t>
                      </a:r>
                      <a:r>
                        <a:rPr lang="en-US" altLang="en-GB" sz="900" b="0" i="0" u="none" strike="noStrike" dirty="0">
                          <a:solidFill>
                            <a:srgbClr val="000000"/>
                          </a:solidFill>
                          <a:effectLst/>
                          <a:ea typeface="等线" panose="02010600030101010101" pitchFamily="2" charset="-122"/>
                          <a:cs typeface="+mn-lt"/>
                          <a:sym typeface="+mn-ea"/>
                        </a:rPr>
                        <a:t>erfication</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R07.1</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Rootcause：人脸账号解绑需求，为了保证账号安全，做了OTA后首次登录安全校验逻辑，客户只需要再登陆一次，在日常使用及后续OTA版本上不受影响；</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a:t>
                      </a:r>
                      <a:r>
                        <a:rPr lang="en-US" altLang="zh-CN" sz="900" dirty="0">
                          <a:solidFill>
                            <a:srgbClr val="000000"/>
                          </a:solidFill>
                          <a:effectLst/>
                          <a:ea typeface="等线" panose="02010600030101010101" pitchFamily="2" charset="-122"/>
                          <a:cs typeface="+mn-lt"/>
                          <a:sym typeface="+mn-ea"/>
                        </a:rPr>
                        <a:t>OTA</a:t>
                      </a:r>
                      <a:r>
                        <a:rPr lang="zh-CN" altLang="en-US" sz="900" dirty="0">
                          <a:solidFill>
                            <a:srgbClr val="000000"/>
                          </a:solidFill>
                          <a:effectLst/>
                          <a:ea typeface="等线" panose="02010600030101010101" pitchFamily="2" charset="-122"/>
                          <a:cs typeface="+mn-lt"/>
                          <a:sym typeface="+mn-ea"/>
                        </a:rPr>
                        <a:t>升级必现</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恢复机制：重新登录账号</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a:t>
                      </a:r>
                      <a:r>
                        <a:rPr lang="en-US" altLang="zh-CN" sz="900" dirty="0">
                          <a:solidFill>
                            <a:srgbClr val="000000"/>
                          </a:solidFill>
                          <a:effectLst/>
                          <a:ea typeface="等线" panose="02010600030101010101" pitchFamily="2" charset="-122"/>
                          <a:cs typeface="+mn-lt"/>
                          <a:sym typeface="+mn-ea"/>
                        </a:rPr>
                        <a:t>Low</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风险理由：当前</a:t>
                      </a:r>
                      <a:r>
                        <a:rPr lang="en-US" altLang="zh-CN" sz="900" dirty="0">
                          <a:solidFill>
                            <a:srgbClr val="000000"/>
                          </a:solidFill>
                          <a:effectLst/>
                          <a:ea typeface="等线" panose="02010600030101010101" pitchFamily="2" charset="-122"/>
                          <a:cs typeface="+mn-lt"/>
                          <a:sym typeface="+mn-ea"/>
                        </a:rPr>
                        <a:t>CX483 MCA</a:t>
                      </a:r>
                      <a:r>
                        <a:rPr lang="zh-CN" altLang="en-US" sz="900" dirty="0">
                          <a:solidFill>
                            <a:srgbClr val="000000"/>
                          </a:solidFill>
                          <a:effectLst/>
                          <a:ea typeface="等线" panose="02010600030101010101" pitchFamily="2" charset="-122"/>
                          <a:cs typeface="+mn-lt"/>
                          <a:sym typeface="+mn-ea"/>
                        </a:rPr>
                        <a:t>暂未量产，不涉及</a:t>
                      </a:r>
                      <a:r>
                        <a:rPr lang="en-US" altLang="zh-CN" sz="900" dirty="0">
                          <a:solidFill>
                            <a:srgbClr val="000000"/>
                          </a:solidFill>
                          <a:effectLst/>
                          <a:ea typeface="等线" panose="02010600030101010101" pitchFamily="2" charset="-122"/>
                          <a:cs typeface="+mn-lt"/>
                          <a:sym typeface="+mn-ea"/>
                        </a:rPr>
                        <a:t>OTA</a:t>
                      </a:r>
                      <a:r>
                        <a:rPr lang="zh-CN" altLang="en-US" sz="900" dirty="0">
                          <a:solidFill>
                            <a:srgbClr val="000000"/>
                          </a:solidFill>
                          <a:effectLst/>
                          <a:ea typeface="等线" panose="02010600030101010101" pitchFamily="2" charset="-122"/>
                          <a:cs typeface="+mn-lt"/>
                          <a:sym typeface="+mn-ea"/>
                        </a:rPr>
                        <a:t>账号登录问题，</a:t>
                      </a:r>
                      <a:r>
                        <a:rPr lang="en-US" altLang="zh-CN" sz="900" dirty="0">
                          <a:solidFill>
                            <a:srgbClr val="000000"/>
                          </a:solidFill>
                          <a:effectLst/>
                          <a:ea typeface="等线" panose="02010600030101010101" pitchFamily="2" charset="-122"/>
                          <a:cs typeface="+mn-lt"/>
                          <a:sym typeface="+mn-ea"/>
                        </a:rPr>
                        <a:t>R07.1 </a:t>
                      </a:r>
                      <a:r>
                        <a:rPr lang="zh-CN" altLang="en-US" sz="900" dirty="0">
                          <a:solidFill>
                            <a:srgbClr val="000000"/>
                          </a:solidFill>
                          <a:effectLst/>
                          <a:ea typeface="等线" panose="02010600030101010101" pitchFamily="2" charset="-122"/>
                          <a:cs typeface="+mn-lt"/>
                          <a:sym typeface="+mn-ea"/>
                        </a:rPr>
                        <a:t>修复组入（该方案同步在</a:t>
                      </a:r>
                      <a:r>
                        <a:rPr lang="en-US" altLang="zh-CN" sz="900" dirty="0">
                          <a:solidFill>
                            <a:srgbClr val="000000"/>
                          </a:solidFill>
                          <a:effectLst/>
                          <a:ea typeface="等线" panose="02010600030101010101" pitchFamily="2" charset="-122"/>
                          <a:cs typeface="+mn-lt"/>
                          <a:sym typeface="+mn-ea"/>
                        </a:rPr>
                        <a:t>706&amp;U625 ICA&amp;CD542 H </a:t>
                      </a:r>
                      <a:r>
                        <a:rPr lang="zh-CN" altLang="en-US" sz="900" dirty="0">
                          <a:solidFill>
                            <a:srgbClr val="000000"/>
                          </a:solidFill>
                          <a:effectLst/>
                          <a:ea typeface="等线" panose="02010600030101010101" pitchFamily="2" charset="-122"/>
                          <a:cs typeface="+mn-lt"/>
                          <a:sym typeface="+mn-ea"/>
                        </a:rPr>
                        <a:t>验证</a:t>
                      </a:r>
                      <a:r>
                        <a:rPr lang="en-US" altLang="zh-CN" sz="900" dirty="0">
                          <a:solidFill>
                            <a:srgbClr val="000000"/>
                          </a:solidFill>
                          <a:effectLst/>
                          <a:ea typeface="等线" panose="02010600030101010101" pitchFamily="2" charset="-122"/>
                          <a:cs typeface="+mn-lt"/>
                          <a:sym typeface="+mn-ea"/>
                        </a:rPr>
                        <a:t>Pass</a:t>
                      </a:r>
                      <a:r>
                        <a:rPr lang="zh-CN" altLang="en-US" sz="900" dirty="0">
                          <a:solidFill>
                            <a:srgbClr val="000000"/>
                          </a:solidFill>
                          <a:effectLst/>
                          <a:ea typeface="等线" panose="02010600030101010101" pitchFamily="2" charset="-122"/>
                          <a:cs typeface="+mn-lt"/>
                          <a:sym typeface="+mn-ea"/>
                        </a:rPr>
                        <a:t>）</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18770" y="164465"/>
            <a:ext cx="11873230" cy="486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ea typeface="SimHei" panose="02010609060101010101" pitchFamily="49" charset="-122"/>
                <a:sym typeface="+mn-ea"/>
              </a:rPr>
              <a:t>CX483 MCA_R07</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HF3</a:t>
            </a:r>
            <a:r>
              <a:rPr lang="en-US" altLang="en-US" sz="2800" dirty="0">
                <a:solidFill>
                  <a:srgbClr val="0000CC"/>
                </a:solidFill>
                <a:sym typeface="+mn-ea"/>
              </a:rPr>
              <a:t>} </a:t>
            </a:r>
            <a:r>
              <a:rPr lang="en-US" altLang="zh-CN" sz="2800" dirty="0">
                <a:sym typeface="+mn-ea"/>
              </a:rPr>
              <a:t>Open IG&amp;Gating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250825" y="658495"/>
          <a:ext cx="11852275" cy="4349115"/>
        </p:xfrm>
        <a:graphic>
          <a:graphicData uri="http://schemas.openxmlformats.org/drawingml/2006/table">
            <a:tbl>
              <a:tblPr/>
              <a:tblGrid>
                <a:gridCol w="909955"/>
                <a:gridCol w="3510280"/>
                <a:gridCol w="886460"/>
                <a:gridCol w="929005"/>
                <a:gridCol w="734695"/>
                <a:gridCol w="4881880"/>
              </a:tblGrid>
              <a:tr h="186690">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AW2-10441</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[CX483MCA][偶现][地图]语音导航到扬子江隧道，选择第一个，还未到扬子江隧道导航就结束了</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GB" altLang="zh-CN"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NA</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1. Rootcause：开发分析中，当前手图也同步复现。</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2. 发生概率：</a:t>
                      </a:r>
                      <a:r>
                        <a:rPr lang="en-US" altLang="zh-CN" sz="900" b="0" i="0" u="none" strike="noStrike" kern="1200" dirty="0">
                          <a:solidFill>
                            <a:srgbClr val="000000"/>
                          </a:solidFill>
                          <a:effectLst/>
                          <a:ea typeface="等线" panose="02010600030101010101" pitchFamily="2" charset="-122"/>
                          <a:cs typeface="+mn-lt"/>
                        </a:rPr>
                        <a:t>1/20</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3. 恢复机制：重新发起</a:t>
                      </a:r>
                      <a:r>
                        <a:rPr lang="zh-CN" altLang="en-US" sz="900" b="0" i="0" u="none" strike="noStrike" kern="1200" dirty="0">
                          <a:solidFill>
                            <a:srgbClr val="000000"/>
                          </a:solidFill>
                          <a:effectLst/>
                          <a:ea typeface="等线" panose="02010600030101010101" pitchFamily="2" charset="-122"/>
                          <a:cs typeface="+mn-lt"/>
                        </a:rPr>
                        <a:t>导航</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4. 风险等级：</a:t>
                      </a:r>
                      <a:r>
                        <a:rPr lang="en-US" altLang="zh-CN" sz="900" b="0" i="0" u="none" strike="noStrike" kern="1200" dirty="0">
                          <a:solidFill>
                            <a:srgbClr val="000000"/>
                          </a:solidFill>
                          <a:effectLst/>
                          <a:ea typeface="等线" panose="02010600030101010101" pitchFamily="2" charset="-122"/>
                          <a:cs typeface="+mn-lt"/>
                        </a:rPr>
                        <a:t>Medium</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5. 风险理由：该场景低概率出现在导航至扬子江隧道会出现提前结束的问题，对于客户体验较差，已推动手图完成修复，</a:t>
                      </a:r>
                      <a:r>
                        <a:rPr lang="zh-CN" altLang="en-US" sz="900" b="0" i="0" u="none" strike="noStrike" kern="1200" dirty="0">
                          <a:solidFill>
                            <a:srgbClr val="000000"/>
                          </a:solidFill>
                          <a:effectLst/>
                          <a:ea typeface="等线" panose="02010600030101010101" pitchFamily="2" charset="-122"/>
                          <a:cs typeface="+mn-lt"/>
                        </a:rPr>
                        <a:t>计划在</a:t>
                      </a:r>
                      <a:r>
                        <a:rPr lang="en-US" altLang="zh-CN" sz="900" b="0" i="0" u="none" strike="noStrike" kern="1200" dirty="0">
                          <a:solidFill>
                            <a:srgbClr val="000000"/>
                          </a:solidFill>
                          <a:effectLst/>
                          <a:ea typeface="等线" panose="02010600030101010101" pitchFamily="2" charset="-122"/>
                          <a:cs typeface="+mn-lt"/>
                        </a:rPr>
                        <a:t>R07.1 ENG2</a:t>
                      </a:r>
                      <a:r>
                        <a:rPr lang="zh-CN" altLang="en-US" sz="900" b="0" i="0" u="none" strike="noStrike" kern="1200" dirty="0">
                          <a:solidFill>
                            <a:srgbClr val="000000"/>
                          </a:solidFill>
                          <a:effectLst/>
                          <a:ea typeface="等线" panose="02010600030101010101" pitchFamily="2" charset="-122"/>
                          <a:cs typeface="+mn-lt"/>
                        </a:rPr>
                        <a:t>版本</a:t>
                      </a:r>
                      <a:r>
                        <a:rPr lang="zh-CN" altLang="en-US" sz="900" b="0" i="0" u="none" strike="noStrike" kern="1200" dirty="0">
                          <a:solidFill>
                            <a:srgbClr val="000000"/>
                          </a:solidFill>
                          <a:effectLst/>
                          <a:ea typeface="等线" panose="02010600030101010101" pitchFamily="2" charset="-122"/>
                          <a:cs typeface="+mn-lt"/>
                        </a:rPr>
                        <a:t>组入</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AW2-2618</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Phase4: [Occurency 10%] [CX483MCA] Do not show TLI when navigating</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GB" altLang="zh-CN"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Rootcause：在进行分屏模式下，地图引擎会进入”触碰态”</a:t>
                      </a:r>
                      <a:r>
                        <a:rPr lang="en-US" altLang="zh-CN" sz="900" dirty="0">
                          <a:solidFill>
                            <a:srgbClr val="000000"/>
                          </a:solidFill>
                          <a:effectLst/>
                          <a:ea typeface="等线" panose="02010600030101010101" pitchFamily="2" charset="-122"/>
                          <a:cs typeface="+mn-lt"/>
                          <a:sym typeface="+mn-ea"/>
                        </a:rPr>
                        <a:t>,</a:t>
                      </a:r>
                      <a:r>
                        <a:rPr lang="zh-CN" altLang="en-US" sz="900" dirty="0">
                          <a:solidFill>
                            <a:srgbClr val="000000"/>
                          </a:solidFill>
                          <a:effectLst/>
                          <a:ea typeface="等线" panose="02010600030101010101" pitchFamily="2" charset="-122"/>
                          <a:cs typeface="+mn-lt"/>
                          <a:sym typeface="+mn-ea"/>
                        </a:rPr>
                        <a:t>有</a:t>
                      </a:r>
                      <a:r>
                        <a:rPr lang="zh-CN" altLang="en-US" sz="900" dirty="0">
                          <a:solidFill>
                            <a:srgbClr val="000000"/>
                          </a:solidFill>
                          <a:effectLst/>
                          <a:ea typeface="等线" panose="02010600030101010101" pitchFamily="2" charset="-122"/>
                          <a:cs typeface="+mn-lt"/>
                          <a:sym typeface="+mn-ea"/>
                        </a:rPr>
                        <a:t>概率不显示</a:t>
                      </a:r>
                      <a:r>
                        <a:rPr lang="en-US" altLang="zh-CN" sz="900" dirty="0">
                          <a:solidFill>
                            <a:srgbClr val="000000"/>
                          </a:solidFill>
                          <a:effectLst/>
                          <a:ea typeface="等线" panose="02010600030101010101" pitchFamily="2" charset="-122"/>
                          <a:cs typeface="+mn-lt"/>
                          <a:sym typeface="+mn-ea"/>
                        </a:rPr>
                        <a:t>TLI</a:t>
                      </a:r>
                      <a:r>
                        <a:rPr lang="zh-CN" altLang="en-US" sz="900" dirty="0">
                          <a:solidFill>
                            <a:srgbClr val="000000"/>
                          </a:solidFill>
                          <a:effectLst/>
                          <a:ea typeface="等线" panose="02010600030101010101" pitchFamily="2" charset="-122"/>
                          <a:cs typeface="+mn-lt"/>
                          <a:sym typeface="+mn-ea"/>
                        </a:rPr>
                        <a:t>图片</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a:t>
                      </a:r>
                      <a:r>
                        <a:rPr lang="en-US" altLang="zh-CN" sz="900" dirty="0">
                          <a:solidFill>
                            <a:srgbClr val="000000"/>
                          </a:solidFill>
                          <a:effectLst/>
                          <a:ea typeface="等线" panose="02010600030101010101" pitchFamily="2" charset="-122"/>
                          <a:cs typeface="+mn-lt"/>
                          <a:sym typeface="+mn-ea"/>
                        </a:rPr>
                        <a:t>1/10</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恢复机制：切换至分屏模式后，</a:t>
                      </a:r>
                      <a:r>
                        <a:rPr lang="en-US" altLang="zh-CN" sz="900" dirty="0">
                          <a:solidFill>
                            <a:srgbClr val="000000"/>
                          </a:solidFill>
                          <a:effectLst/>
                          <a:ea typeface="等线" panose="02010600030101010101" pitchFamily="2" charset="-122"/>
                          <a:cs typeface="+mn-lt"/>
                          <a:sym typeface="+mn-ea"/>
                        </a:rPr>
                        <a:t>10S</a:t>
                      </a:r>
                      <a:r>
                        <a:rPr lang="zh-CN" altLang="en-US" sz="900" dirty="0">
                          <a:solidFill>
                            <a:srgbClr val="000000"/>
                          </a:solidFill>
                          <a:effectLst/>
                          <a:ea typeface="等线" panose="02010600030101010101" pitchFamily="2" charset="-122"/>
                          <a:cs typeface="+mn-lt"/>
                          <a:sym typeface="+mn-ea"/>
                        </a:rPr>
                        <a:t>左右显示</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a:t>
                      </a:r>
                      <a:r>
                        <a:rPr lang="en-US" altLang="zh-CN" sz="900" dirty="0">
                          <a:solidFill>
                            <a:srgbClr val="000000"/>
                          </a:solidFill>
                          <a:effectLst/>
                          <a:ea typeface="等线" panose="02010600030101010101" pitchFamily="2" charset="-122"/>
                          <a:cs typeface="+mn-lt"/>
                          <a:sym typeface="+mn-ea"/>
                        </a:rPr>
                        <a:t>Low</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风险理由：前置条件”切换分屏”</a:t>
                      </a:r>
                      <a:r>
                        <a:rPr lang="en-US" altLang="zh-CN" sz="900" dirty="0">
                          <a:solidFill>
                            <a:srgbClr val="000000"/>
                          </a:solidFill>
                          <a:effectLst/>
                          <a:ea typeface="等线" panose="02010600030101010101" pitchFamily="2" charset="-122"/>
                          <a:cs typeface="+mn-lt"/>
                          <a:sym typeface="+mn-ea"/>
                        </a:rPr>
                        <a:t>, </a:t>
                      </a:r>
                      <a:r>
                        <a:rPr lang="zh-CN" altLang="en-US" sz="900" dirty="0">
                          <a:solidFill>
                            <a:srgbClr val="000000"/>
                          </a:solidFill>
                          <a:effectLst/>
                          <a:ea typeface="等线" panose="02010600030101010101" pitchFamily="2" charset="-122"/>
                          <a:cs typeface="+mn-lt"/>
                          <a:sym typeface="+mn-ea"/>
                        </a:rPr>
                        <a:t>切换分频后会有延迟显示，对于用户影响较小。在等红绿灯的情况切换分屏的概率也</a:t>
                      </a:r>
                      <a:r>
                        <a:rPr lang="zh-CN" altLang="en-US" sz="900" dirty="0">
                          <a:solidFill>
                            <a:srgbClr val="000000"/>
                          </a:solidFill>
                          <a:effectLst/>
                          <a:ea typeface="等线" panose="02010600030101010101" pitchFamily="2" charset="-122"/>
                          <a:cs typeface="+mn-lt"/>
                          <a:sym typeface="+mn-ea"/>
                        </a:rPr>
                        <a:t>相对较低。</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5325">
                <a:tc>
                  <a:txBody>
                    <a:bodyPr/>
                    <a:p>
                      <a:pPr algn="ctr" fontAlgn="t">
                        <a:buNone/>
                      </a:pPr>
                      <a:r>
                        <a:rPr lang="en-US" altLang="en-GB" sz="900" b="0" i="0" u="sng" strike="noStrike" kern="1200" dirty="0">
                          <a:solidFill>
                            <a:srgbClr val="0563C1"/>
                          </a:solidFill>
                          <a:effectLst/>
                          <a:ea typeface="等线" panose="02010600030101010101" pitchFamily="2" charset="-122"/>
                          <a:cs typeface="+mn-lt"/>
                        </a:rPr>
                        <a:t>AW2-8860</a:t>
                      </a:r>
                      <a:endParaRPr lang="en-US" altLang="en-GB"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[多次][地图]点击输入框偶发虚拟键盘没有弹出</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R07.1</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Rootcause：加固导致输入法崩溃，</a:t>
                      </a:r>
                      <a:r>
                        <a:rPr lang="en-US" altLang="zh-CN" sz="900" dirty="0">
                          <a:solidFill>
                            <a:srgbClr val="000000"/>
                          </a:solidFill>
                          <a:effectLst/>
                          <a:ea typeface="等线" panose="02010600030101010101" pitchFamily="2" charset="-122"/>
                          <a:cs typeface="+mn-lt"/>
                          <a:sym typeface="+mn-ea"/>
                        </a:rPr>
                        <a:t>R08</a:t>
                      </a:r>
                      <a:r>
                        <a:rPr lang="zh-CN" altLang="en-US" sz="900" dirty="0">
                          <a:solidFill>
                            <a:srgbClr val="000000"/>
                          </a:solidFill>
                          <a:effectLst/>
                          <a:ea typeface="等线" panose="02010600030101010101" pitchFamily="2" charset="-122"/>
                          <a:cs typeface="+mn-lt"/>
                          <a:sym typeface="+mn-ea"/>
                        </a:rPr>
                        <a:t>升级加固版本</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a:t>
                      </a:r>
                      <a:r>
                        <a:rPr lang="en-US" altLang="zh-CN" sz="900" dirty="0">
                          <a:solidFill>
                            <a:srgbClr val="000000"/>
                          </a:solidFill>
                          <a:effectLst/>
                          <a:ea typeface="等线" panose="02010600030101010101" pitchFamily="2" charset="-122"/>
                          <a:cs typeface="+mn-lt"/>
                          <a:sym typeface="+mn-ea"/>
                        </a:rPr>
                        <a:t>5/50</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恢复机制：多次点击</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a:t>
                      </a:r>
                      <a:r>
                        <a:rPr lang="en-US" altLang="zh-CN" sz="900" dirty="0">
                          <a:solidFill>
                            <a:srgbClr val="000000"/>
                          </a:solidFill>
                          <a:effectLst/>
                          <a:ea typeface="等线" panose="02010600030101010101" pitchFamily="2" charset="-122"/>
                          <a:cs typeface="+mn-lt"/>
                          <a:sym typeface="+mn-ea"/>
                        </a:rPr>
                        <a:t>Low</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a:t>
                      </a:r>
                      <a:r>
                        <a:rPr lang="en-US" altLang="zh-CN" sz="900" dirty="0">
                          <a:solidFill>
                            <a:srgbClr val="000000"/>
                          </a:solidFill>
                          <a:effectLst/>
                          <a:ea typeface="等线" panose="02010600030101010101" pitchFamily="2" charset="-122"/>
                          <a:cs typeface="+mn-lt"/>
                          <a:sym typeface="+mn-ea"/>
                        </a:rPr>
                        <a:t>R07.1</a:t>
                      </a:r>
                      <a:r>
                        <a:rPr lang="zh-CN" altLang="en-US" sz="900" dirty="0">
                          <a:solidFill>
                            <a:srgbClr val="000000"/>
                          </a:solidFill>
                          <a:effectLst/>
                          <a:ea typeface="等线" panose="02010600030101010101" pitchFamily="2" charset="-122"/>
                          <a:cs typeface="+mn-lt"/>
                          <a:sym typeface="+mn-ea"/>
                        </a:rPr>
                        <a:t>可组入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AW2-6574</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Phase4: [Occurency 100%] [CX483MCA] TLI display error in navigation mode</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sym typeface="+mn-ea"/>
                        </a:rPr>
                        <a:t>V</a:t>
                      </a:r>
                      <a:r>
                        <a:rPr lang="en-US" altLang="en-GB" sz="900" b="0" i="0" u="none" strike="noStrike" dirty="0">
                          <a:solidFill>
                            <a:srgbClr val="000000"/>
                          </a:solidFill>
                          <a:effectLst/>
                          <a:ea typeface="等线" panose="02010600030101010101" pitchFamily="2" charset="-122"/>
                          <a:cs typeface="+mn-lt"/>
                          <a:sym typeface="+mn-ea"/>
                        </a:rPr>
                        <a:t>erfication</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en-US" altLang="zh-CN" sz="900" b="0" i="0" u="none" strike="noStrike" kern="1200" dirty="0">
                          <a:solidFill>
                            <a:srgbClr val="000000"/>
                          </a:solidFill>
                          <a:effectLst/>
                          <a:ea typeface="等线" panose="02010600030101010101" pitchFamily="2" charset="-122"/>
                          <a:cs typeface="+mn-lt"/>
                        </a:rPr>
                        <a:t>V2I</a:t>
                      </a:r>
                      <a:r>
                        <a:rPr lang="zh-CN" altLang="en-US" sz="900" b="0" i="0" u="none" strike="noStrike" kern="1200" dirty="0">
                          <a:solidFill>
                            <a:srgbClr val="000000"/>
                          </a:solidFill>
                          <a:effectLst/>
                          <a:ea typeface="等线" panose="02010600030101010101" pitchFamily="2" charset="-122"/>
                          <a:cs typeface="+mn-lt"/>
                        </a:rPr>
                        <a:t>接口是每两秒发送一次，地图未对接收的图片进行去重判断，导致图片异常，</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修复方法：对接收参数进行判断筛选，图片有更新时再更新显示</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a:t>
                      </a:r>
                      <a:r>
                        <a:rPr lang="en-US" altLang="zh-CN" sz="900" dirty="0">
                          <a:solidFill>
                            <a:srgbClr val="000000"/>
                          </a:solidFill>
                          <a:effectLst/>
                          <a:ea typeface="等线" panose="02010600030101010101" pitchFamily="2" charset="-122"/>
                          <a:cs typeface="+mn-lt"/>
                          <a:sym typeface="+mn-ea"/>
                        </a:rPr>
                        <a:t>NA</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a:t>
                      </a:r>
                      <a:r>
                        <a:rPr lang="en-US" altLang="zh-CN" sz="900" dirty="0">
                          <a:solidFill>
                            <a:srgbClr val="000000"/>
                          </a:solidFill>
                          <a:effectLst/>
                          <a:ea typeface="等线" panose="02010600030101010101" pitchFamily="2" charset="-122"/>
                          <a:cs typeface="+mn-lt"/>
                          <a:sym typeface="+mn-ea"/>
                        </a:rPr>
                        <a:t>Low</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风险理由：当前</a:t>
                      </a:r>
                      <a:r>
                        <a:rPr lang="en-US" altLang="zh-CN" sz="900" dirty="0">
                          <a:solidFill>
                            <a:srgbClr val="000000"/>
                          </a:solidFill>
                          <a:effectLst/>
                          <a:ea typeface="等线" panose="02010600030101010101" pitchFamily="2" charset="-122"/>
                          <a:cs typeface="+mn-lt"/>
                          <a:sym typeface="+mn-ea"/>
                        </a:rPr>
                        <a:t>R07 Pro HF3</a:t>
                      </a:r>
                      <a:r>
                        <a:rPr lang="zh-CN" altLang="en-US" sz="900" dirty="0">
                          <a:solidFill>
                            <a:srgbClr val="000000"/>
                          </a:solidFill>
                          <a:effectLst/>
                          <a:ea typeface="等线" panose="02010600030101010101" pitchFamily="2" charset="-122"/>
                          <a:cs typeface="+mn-lt"/>
                          <a:sym typeface="+mn-ea"/>
                        </a:rPr>
                        <a:t>版本已修复，但引起另外一个问题，同</a:t>
                      </a:r>
                      <a:r>
                        <a:rPr lang="en-US" altLang="zh-CN" sz="900" dirty="0">
                          <a:solidFill>
                            <a:srgbClr val="000000"/>
                          </a:solidFill>
                          <a:effectLst/>
                          <a:ea typeface="等线" panose="02010600030101010101" pitchFamily="2" charset="-122"/>
                          <a:cs typeface="+mn-lt"/>
                          <a:sym typeface="+mn-ea"/>
                        </a:rPr>
                        <a:t>AW2-2618</a:t>
                      </a:r>
                      <a:endParaRPr lang="en-US" alt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6964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AW2-10717</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[CX483MCA][Performance][Roadtest]Roadtes test, com.baidu.naviauto CPU usage is too high，increased 10%</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GB" altLang="zh-CN"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Rootcause：通过Log check，大部分时间地图侧CPU占用的情况均在 35%左右，比如在经过一些ADAS特定路段，ADAS模块会下载关联表或进行相关业务逻辑运算，导致CPU升高，这种情况属于正常情况</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2" name="对象 1">
            <a:hlinkClick r:id="" action="ppaction://ole?verb="/>
          </p:cNvPr>
          <p:cNvGraphicFramePr>
            <a:graphicFrameLocks noChangeAspect="1"/>
          </p:cNvGraphicFramePr>
          <p:nvPr/>
        </p:nvGraphicFramePr>
        <p:xfrm>
          <a:off x="922020" y="5204460"/>
          <a:ext cx="725805" cy="725805"/>
        </p:xfrm>
        <a:graphic>
          <a:graphicData uri="http://schemas.openxmlformats.org/presentationml/2006/ole">
            <mc:AlternateContent xmlns:mc="http://schemas.openxmlformats.org/markup-compatibility/2006">
              <mc:Choice xmlns:v="urn:schemas-microsoft-com:vml" Requires="v">
                <p:oleObj spid="_x0000_s1025" name="" showAsIcon="1" r:id="rId2" imgW="1524000" imgH="1524000" progId="Excel.Sheet.12">
                  <p:embed/>
                </p:oleObj>
              </mc:Choice>
              <mc:Fallback>
                <p:oleObj name="" showAsIcon="1" r:id="rId2" imgW="1524000" imgH="1524000" progId="Excel.Sheet.12">
                  <p:embed/>
                  <p:pic>
                    <p:nvPicPr>
                      <p:cNvPr id="0" name="图片 1024"/>
                      <p:cNvPicPr/>
                      <p:nvPr/>
                    </p:nvPicPr>
                    <p:blipFill>
                      <a:blip r:embed="rId3"/>
                      <a:stretch>
                        <a:fillRect/>
                      </a:stretch>
                    </p:blipFill>
                    <p:spPr>
                      <a:xfrm>
                        <a:off x="922020" y="5204460"/>
                        <a:ext cx="725805" cy="725805"/>
                      </a:xfrm>
                      <a:prstGeom prst="rect">
                        <a:avLst/>
                      </a:prstGeom>
                    </p:spPr>
                  </p:pic>
                </p:oleObj>
              </mc:Fallback>
            </mc:AlternateContent>
          </a:graphicData>
        </a:graphic>
      </p:graphicFrame>
      <p:sp>
        <p:nvSpPr>
          <p:cNvPr id="3" name="文本框 2"/>
          <p:cNvSpPr txBox="1"/>
          <p:nvPr/>
        </p:nvSpPr>
        <p:spPr>
          <a:xfrm>
            <a:off x="0" y="5930265"/>
            <a:ext cx="2700655" cy="245110"/>
          </a:xfrm>
          <a:prstGeom prst="rect">
            <a:avLst/>
          </a:prstGeom>
          <a:noFill/>
        </p:spPr>
        <p:txBody>
          <a:bodyPr wrap="none" rtlCol="0">
            <a:spAutoFit/>
          </a:bodyPr>
          <a:p>
            <a:r>
              <a:rPr lang="en-US" altLang="zh-CN" sz="1000"/>
              <a:t>CX483 MCA R07 HF3 </a:t>
            </a:r>
            <a:r>
              <a:rPr lang="zh-CN" altLang="en-US" sz="1000"/>
              <a:t>路试总里程：</a:t>
            </a:r>
            <a:r>
              <a:rPr lang="en-US" altLang="zh-CN" sz="1000"/>
              <a:t>2900KM</a:t>
            </a:r>
            <a:endParaRPr lang="en-US" altLang="zh-CN"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01028"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ea typeface="SimHei" panose="02010609060101010101" pitchFamily="49" charset="-122"/>
                <a:sym typeface="+mn-ea"/>
              </a:rPr>
              <a:t>CX483 MCA_R07</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HF3</a:t>
            </a:r>
            <a:r>
              <a:rPr lang="en-US" altLang="en-US" sz="2800" dirty="0">
                <a:solidFill>
                  <a:srgbClr val="0000CC"/>
                </a:solidFill>
                <a:sym typeface="+mn-ea"/>
              </a:rPr>
              <a:t>} </a:t>
            </a:r>
            <a:r>
              <a:rPr lang="zh-CN" altLang="en-US" sz="2800" dirty="0">
                <a:sym typeface="+mn-ea"/>
              </a:rPr>
              <a:t>内存泄露专项测试</a:t>
            </a:r>
            <a:r>
              <a:rPr lang="en-US" altLang="zh-CN" sz="2800" dirty="0">
                <a:sym typeface="+mn-ea"/>
              </a:rPr>
              <a:t> </a:t>
            </a:r>
            <a:r>
              <a:rPr kumimoji="1" lang="en-GB" altLang="zh-CN" sz="2800" b="0" dirty="0">
                <a:highlight>
                  <a:srgbClr val="00FF00"/>
                </a:highlight>
                <a:sym typeface="+mn-ea"/>
              </a:rPr>
              <a:t>Pass</a:t>
            </a:r>
            <a:endParaRPr lang="en-US" altLang="en-US" sz="2800" b="0" dirty="0">
              <a:ea typeface="SimHei" panose="02010609060101010101" pitchFamily="49" charset="-122"/>
            </a:endParaRPr>
          </a:p>
        </p:txBody>
      </p:sp>
      <p:pic>
        <p:nvPicPr>
          <p:cNvPr id="5" name="图片 4"/>
          <p:cNvPicPr>
            <a:picLocks noChangeAspect="1"/>
          </p:cNvPicPr>
          <p:nvPr/>
        </p:nvPicPr>
        <p:blipFill>
          <a:blip r:embed="rId1"/>
          <a:stretch>
            <a:fillRect/>
          </a:stretch>
        </p:blipFill>
        <p:spPr>
          <a:xfrm>
            <a:off x="546100" y="659130"/>
            <a:ext cx="2897505" cy="5588635"/>
          </a:xfrm>
          <a:prstGeom prst="rect">
            <a:avLst/>
          </a:prstGeom>
        </p:spPr>
      </p:pic>
      <p:pic>
        <p:nvPicPr>
          <p:cNvPr id="6" name="图片 5"/>
          <p:cNvPicPr>
            <a:picLocks noChangeAspect="1"/>
          </p:cNvPicPr>
          <p:nvPr/>
        </p:nvPicPr>
        <p:blipFill>
          <a:blip r:embed="rId2"/>
          <a:stretch>
            <a:fillRect/>
          </a:stretch>
        </p:blipFill>
        <p:spPr>
          <a:xfrm>
            <a:off x="3443605" y="659130"/>
            <a:ext cx="3341370" cy="5601335"/>
          </a:xfrm>
          <a:prstGeom prst="rect">
            <a:avLst/>
          </a:prstGeom>
        </p:spPr>
      </p:pic>
      <p:pic>
        <p:nvPicPr>
          <p:cNvPr id="7" name="图片 6"/>
          <p:cNvPicPr>
            <a:picLocks noChangeAspect="1"/>
          </p:cNvPicPr>
          <p:nvPr/>
        </p:nvPicPr>
        <p:blipFill>
          <a:blip r:embed="rId3"/>
          <a:stretch>
            <a:fillRect/>
          </a:stretch>
        </p:blipFill>
        <p:spPr>
          <a:xfrm>
            <a:off x="6802120" y="659130"/>
            <a:ext cx="3342005" cy="56013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01028"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ea typeface="SimHei" panose="02010609060101010101" pitchFamily="49" charset="-122"/>
                <a:sym typeface="+mn-ea"/>
              </a:rPr>
              <a:t>CX483 MCA_R07</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HF3</a:t>
            </a:r>
            <a:r>
              <a:rPr lang="en-US" altLang="en-US" sz="2800" dirty="0">
                <a:solidFill>
                  <a:srgbClr val="0000CC"/>
                </a:solidFill>
                <a:sym typeface="+mn-ea"/>
              </a:rPr>
              <a:t>} </a:t>
            </a:r>
            <a:r>
              <a:rPr lang="zh-CN" altLang="en-US" sz="2800" dirty="0">
                <a:sym typeface="+mn-ea"/>
              </a:rPr>
              <a:t>内存泄露专项测试</a:t>
            </a:r>
            <a:r>
              <a:rPr lang="en-US" altLang="zh-CN" sz="2800" dirty="0">
                <a:sym typeface="+mn-ea"/>
              </a:rPr>
              <a:t> </a:t>
            </a:r>
            <a:r>
              <a:rPr kumimoji="1" lang="en-GB" altLang="zh-CN" sz="2800" b="0" dirty="0">
                <a:highlight>
                  <a:srgbClr val="00FF00"/>
                </a:highlight>
                <a:sym typeface="+mn-ea"/>
              </a:rPr>
              <a:t>Pass</a:t>
            </a:r>
            <a:endParaRPr lang="en-US" altLang="en-US" sz="2800" b="0" dirty="0">
              <a:ea typeface="SimHei" panose="02010609060101010101" pitchFamily="49" charset="-122"/>
            </a:endParaRPr>
          </a:p>
        </p:txBody>
      </p:sp>
      <p:pic>
        <p:nvPicPr>
          <p:cNvPr id="2" name="图片 1"/>
          <p:cNvPicPr>
            <a:picLocks noChangeAspect="1"/>
          </p:cNvPicPr>
          <p:nvPr/>
        </p:nvPicPr>
        <p:blipFill>
          <a:blip r:embed="rId1"/>
          <a:stretch>
            <a:fillRect/>
          </a:stretch>
        </p:blipFill>
        <p:spPr>
          <a:xfrm>
            <a:off x="280670" y="579755"/>
            <a:ext cx="3113405" cy="5704205"/>
          </a:xfrm>
          <a:prstGeom prst="rect">
            <a:avLst/>
          </a:prstGeom>
        </p:spPr>
      </p:pic>
      <p:pic>
        <p:nvPicPr>
          <p:cNvPr id="3" name="图片 2"/>
          <p:cNvPicPr>
            <a:picLocks noChangeAspect="1"/>
          </p:cNvPicPr>
          <p:nvPr/>
        </p:nvPicPr>
        <p:blipFill>
          <a:blip r:embed="rId2"/>
          <a:stretch>
            <a:fillRect/>
          </a:stretch>
        </p:blipFill>
        <p:spPr>
          <a:xfrm>
            <a:off x="3394075" y="579755"/>
            <a:ext cx="3112770" cy="5704205"/>
          </a:xfrm>
          <a:prstGeom prst="rect">
            <a:avLst/>
          </a:prstGeom>
        </p:spPr>
      </p:pic>
      <p:pic>
        <p:nvPicPr>
          <p:cNvPr id="8" name="图片 7"/>
          <p:cNvPicPr>
            <a:picLocks noChangeAspect="1"/>
          </p:cNvPicPr>
          <p:nvPr/>
        </p:nvPicPr>
        <p:blipFill>
          <a:blip r:embed="rId3"/>
          <a:stretch>
            <a:fillRect/>
          </a:stretch>
        </p:blipFill>
        <p:spPr>
          <a:xfrm>
            <a:off x="6515100" y="579755"/>
            <a:ext cx="3604895" cy="17030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580073" y="6731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CX483 MCA_R07</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HF3</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custDataLst>
              <p:tags r:id="rId1"/>
            </p:custDataLst>
          </p:nvPr>
        </p:nvGraphicFramePr>
        <p:xfrm>
          <a:off x="374189" y="2908658"/>
          <a:ext cx="1990669" cy="1511393"/>
        </p:xfrm>
        <a:graphic>
          <a:graphicData uri="http://schemas.openxmlformats.org/drawingml/2006/table">
            <a:tbl>
              <a:tblPr/>
              <a:tblGrid>
                <a:gridCol w="355400"/>
                <a:gridCol w="376840"/>
                <a:gridCol w="406591"/>
                <a:gridCol w="381798"/>
                <a:gridCol w="47004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92%</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96%</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你好</a:t>
                      </a:r>
                      <a:r>
                        <a:rPr lang="zh-CN" altLang="en-US" sz="800" b="0" i="0" u="none" strike="noStrike">
                          <a:solidFill>
                            <a:srgbClr val="000000"/>
                          </a:solidFill>
                          <a:effectLst/>
                          <a:latin typeface="宋体" pitchFamily="2" charset="-122"/>
                          <a:ea typeface="宋体" pitchFamily="2" charset="-122"/>
                        </a:rPr>
                        <a:t>林肯</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custDataLst>
              <p:tags r:id="rId2"/>
            </p:custDataLst>
          </p:nvPr>
        </p:nvGraphicFramePr>
        <p:xfrm>
          <a:off x="2647769" y="2052559"/>
          <a:ext cx="2626815" cy="4354719"/>
        </p:xfrm>
        <a:graphic>
          <a:graphicData uri="http://schemas.openxmlformats.org/drawingml/2006/table">
            <a:tbl>
              <a:tblPr/>
              <a:tblGrid>
                <a:gridCol w="525363"/>
                <a:gridCol w="525363"/>
                <a:gridCol w="525363"/>
                <a:gridCol w="525363"/>
                <a:gridCol w="525363"/>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1527">
                <a:tc>
                  <a:txBody>
                    <a:bodyPr/>
                    <a:lstStyle/>
                    <a:p>
                      <a:pPr algn="just" fontAlgn="ctr"/>
                      <a:r>
                        <a:rPr lang="zh-CN" altLang="en-US" sz="750" b="0" i="0" u="none" strike="noStrike" dirty="0">
                          <a:solidFill>
                            <a:srgbClr val="000000"/>
                          </a:solidFill>
                          <a:effectLst/>
                          <a:latin typeface="宋体" pitchFamily="2" charset="-122"/>
                          <a:ea typeface="宋体" pitchFamily="2" charset="-122"/>
                        </a:rPr>
                        <a:t>暂停播放</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98%</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暂停播放</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93%</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2">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custDataLst>
              <p:tags r:id="rId3"/>
            </p:custDataLst>
          </p:nvPr>
        </p:nvGraphicFramePr>
        <p:xfrm>
          <a:off x="5387542" y="2052559"/>
          <a:ext cx="2956545" cy="4354890"/>
        </p:xfrm>
        <a:graphic>
          <a:graphicData uri="http://schemas.openxmlformats.org/drawingml/2006/table">
            <a:tbl>
              <a:tblPr/>
              <a:tblGrid>
                <a:gridCol w="591309"/>
                <a:gridCol w="591309"/>
                <a:gridCol w="591309"/>
                <a:gridCol w="591309"/>
                <a:gridCol w="591309"/>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zh-CN" altLang="en-US" sz="750" b="0" i="0" u="none" strike="noStrike" dirty="0">
                          <a:solidFill>
                            <a:srgbClr val="000000"/>
                          </a:solidFill>
                          <a:effectLst/>
                          <a:latin typeface="宋体" pitchFamily="2" charset="-122"/>
                          <a:ea typeface="宋体" pitchFamily="2" charset="-122"/>
                        </a:rPr>
                        <a:t>跟随模式</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96%</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跟随模式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2">
                  <a:txBody>
                    <a:bodyPr/>
                    <a:lstStyle/>
                    <a:p>
                      <a:pPr algn="ctr" fontAlgn="ctr"/>
                      <a:r>
                        <a:rPr lang="zh-CN" altLang="en-US" sz="800" b="0" i="0" u="none" strike="noStrike">
                          <a:solidFill>
                            <a:srgbClr val="000000"/>
                          </a:solidFill>
                          <a:effectLst/>
                          <a:latin typeface="宋体" pitchFamily="2" charset="-122"/>
                          <a:ea typeface="宋体" pitchFamily="2" charset="-122"/>
                        </a:rPr>
                        <a:t>开始导航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8457043" y="2052559"/>
          <a:ext cx="3018995" cy="4354743"/>
        </p:xfrm>
        <a:graphic>
          <a:graphicData uri="http://schemas.openxmlformats.org/drawingml/2006/table">
            <a:tbl>
              <a:tblPr/>
              <a:tblGrid>
                <a:gridCol w="603799"/>
                <a:gridCol w="603799"/>
                <a:gridCol w="603799"/>
                <a:gridCol w="603799"/>
                <a:gridCol w="603799"/>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8949">
                <a:tc>
                  <a:txBody>
                    <a:bodyPr/>
                    <a:lstStyle/>
                    <a:p>
                      <a:pPr algn="just" fontAlgn="ctr"/>
                      <a:r>
                        <a:rPr lang="zh-CN" altLang="en-US" sz="750" b="0" i="0" u="none" strike="noStrike" dirty="0">
                          <a:solidFill>
                            <a:srgbClr val="000000"/>
                          </a:solidFill>
                          <a:effectLst/>
                          <a:latin typeface="宋体" pitchFamily="2" charset="-122"/>
                          <a:ea typeface="宋体" pitchFamily="2" charset="-122"/>
                        </a:rPr>
                        <a:t>查看全程</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98%</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确定</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取消</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第一个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第二个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2">
                  <a:txBody>
                    <a:bodyPr/>
                    <a:lstStyle/>
                    <a:p>
                      <a:pPr algn="ctr" fontAlgn="ctr"/>
                      <a:r>
                        <a:rPr lang="zh-CN" altLang="en-US" sz="800" b="0" i="0" u="none" strike="noStrike">
                          <a:solidFill>
                            <a:srgbClr val="000000"/>
                          </a:solidFill>
                          <a:effectLst/>
                          <a:latin typeface="宋体" pitchFamily="2" charset="-122"/>
                          <a:ea typeface="宋体" pitchFamily="2" charset="-122"/>
                        </a:rPr>
                        <a:t>第三个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12"/>
          <p:cNvSpPr txBox="1"/>
          <p:nvPr/>
        </p:nvSpPr>
        <p:spPr>
          <a:xfrm>
            <a:off x="640080" y="579120"/>
            <a:ext cx="6157595" cy="368300"/>
          </a:xfrm>
          <a:prstGeom prst="rect">
            <a:avLst/>
          </a:prstGeom>
          <a:noFill/>
        </p:spPr>
        <p:txBody>
          <a:bodyPr wrap="square" rtlCol="0">
            <a:spAutoFit/>
          </a:bodyPr>
          <a:lstStyle/>
          <a:p>
            <a:r>
              <a:rPr kumimoji="1" lang="zh-CN" altLang="en-US" dirty="0"/>
              <a:t>唤醒词唤醒率：高配   </a:t>
            </a:r>
            <a:r>
              <a:rPr kumimoji="1" lang="en-GB" altLang="zh-CN" dirty="0">
                <a:highlight>
                  <a:srgbClr val="00FF00"/>
                </a:highlight>
              </a:rPr>
              <a:t>Pass</a:t>
            </a:r>
            <a:r>
              <a:rPr kumimoji="1" lang="en-US" altLang="en-GB" dirty="0">
                <a:highlight>
                  <a:srgbClr val="00FF00"/>
                </a:highlight>
              </a:rPr>
              <a:t> </a:t>
            </a:r>
            <a:endParaRPr kumimoji="1" lang="zh-CN" altLang="en-US" dirty="0">
              <a:highlight>
                <a:srgbClr val="00FF00"/>
              </a:highlight>
            </a:endParaRPr>
          </a:p>
        </p:txBody>
      </p:sp>
      <p:sp>
        <p:nvSpPr>
          <p:cNvPr id="9" name="文本框 8"/>
          <p:cNvSpPr txBox="1"/>
          <p:nvPr/>
        </p:nvSpPr>
        <p:spPr>
          <a:xfrm>
            <a:off x="640080" y="1049020"/>
            <a:ext cx="5847715" cy="245110"/>
          </a:xfrm>
          <a:prstGeom prst="rect">
            <a:avLst/>
          </a:prstGeom>
          <a:noFill/>
        </p:spPr>
        <p:txBody>
          <a:bodyPr wrap="none" rtlCol="0">
            <a:spAutoFit/>
          </a:bodyPr>
          <a:p>
            <a:r>
              <a:rPr lang="zh-CN" altLang="en-US" sz="1000"/>
              <a:t>低配更新完</a:t>
            </a:r>
            <a:r>
              <a:rPr lang="en-US" altLang="zh-CN" sz="1000"/>
              <a:t>EQ</a:t>
            </a:r>
            <a:r>
              <a:rPr lang="zh-CN" altLang="en-US" sz="1000"/>
              <a:t>后语音专项测试进行中，因为</a:t>
            </a:r>
            <a:r>
              <a:rPr lang="en-US" altLang="zh-CN" sz="1000"/>
              <a:t>CX483 MCA</a:t>
            </a:r>
            <a:r>
              <a:rPr lang="zh-CN" altLang="en-US" sz="1000"/>
              <a:t>低配车辆原因与</a:t>
            </a:r>
            <a:r>
              <a:rPr lang="en-US" altLang="zh-CN" sz="1000"/>
              <a:t>TPM</a:t>
            </a:r>
            <a:r>
              <a:rPr lang="zh-CN" altLang="en-US" sz="1000"/>
              <a:t>确认</a:t>
            </a:r>
            <a:r>
              <a:rPr lang="en-US" altLang="zh-CN" sz="1000"/>
              <a:t>12/15</a:t>
            </a:r>
            <a:r>
              <a:rPr lang="zh-CN" altLang="en-US" sz="1000"/>
              <a:t>完成专项测试</a:t>
            </a:r>
            <a:endParaRPr lang="zh-CN" altLang="en-US"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noChangeArrowheads="1"/>
          </p:cNvSpPr>
          <p:nvPr>
            <p:ph type="title"/>
          </p:nvPr>
        </p:nvSpPr>
        <p:spPr bwMode="auto">
          <a:xfrm>
            <a:off x="56887" y="-596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CX483 MCA_R07</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HF3</a:t>
            </a:r>
            <a:r>
              <a:rPr lang="en-US" altLang="en-US" sz="2800" dirty="0">
                <a:solidFill>
                  <a:srgbClr val="0000CC"/>
                </a:solidFill>
              </a:rPr>
              <a:t>} </a:t>
            </a:r>
            <a:r>
              <a:rPr lang="zh-CN" altLang="en-US" sz="2800" dirty="0">
                <a:solidFill>
                  <a:srgbClr val="0000CC"/>
                </a:solidFill>
              </a:rPr>
              <a:t>性能对比测试结果</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234315" y="520065"/>
          <a:ext cx="11466830" cy="111617125"/>
        </p:xfrm>
        <a:graphic>
          <a:graphicData uri="http://schemas.openxmlformats.org/drawingml/2006/table">
            <a:tbl>
              <a:tblPr firstRow="1" bandRow="1">
                <a:tableStyleId>{5C22544A-7EE6-4342-B048-85BDC9FD1C3A}</a:tableStyleId>
              </a:tblPr>
              <a:tblGrid>
                <a:gridCol w="532130"/>
                <a:gridCol w="3256280"/>
                <a:gridCol w="1183640"/>
                <a:gridCol w="1313350"/>
                <a:gridCol w="1309370"/>
                <a:gridCol w="658495"/>
                <a:gridCol w="3213470"/>
              </a:tblGrid>
              <a:tr h="233680">
                <a:tc>
                  <a:txBody>
                    <a:bodyPr/>
                    <a:p>
                      <a:pPr indent="0" algn="l">
                        <a:buNone/>
                      </a:pPr>
                      <a:r>
                        <a:rPr lang="zh-CN" altLang="en-US" sz="1000" b="1">
                          <a:solidFill>
                            <a:srgbClr val="000000"/>
                          </a:solidFill>
                          <a:latin typeface="Arial" panose="020B0604020202020204" pitchFamily="34" charset="0"/>
                          <a:ea typeface="Verdana Pro" charset="-122"/>
                        </a:rPr>
                        <a:t>序号</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zh-CN" sz="1000" b="1">
                          <a:solidFill>
                            <a:srgbClr val="000000"/>
                          </a:solidFill>
                          <a:latin typeface="Arial" panose="020B0604020202020204" pitchFamily="34" charset="0"/>
                          <a:ea typeface="Verdana Pro" charset="-122"/>
                        </a:rPr>
                        <a:t>影响因素</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zh-CN" sz="1000" b="1">
                          <a:solidFill>
                            <a:srgbClr val="000000"/>
                          </a:solidFill>
                          <a:latin typeface="Arial" panose="020B0604020202020204" pitchFamily="34" charset="0"/>
                          <a:ea typeface="Verdana Pro" charset="-122"/>
                        </a:rPr>
                        <a:t>R07 HF</a:t>
                      </a:r>
                      <a:r>
                        <a:rPr lang="en-US" altLang="zh-CN" sz="1000" b="1">
                          <a:solidFill>
                            <a:srgbClr val="000000"/>
                          </a:solidFill>
                          <a:latin typeface="Arial" panose="020B0604020202020204" pitchFamily="34" charset="0"/>
                          <a:ea typeface="Verdana Pro" charset="-122"/>
                        </a:rPr>
                        <a:t>3</a:t>
                      </a:r>
                      <a:r>
                        <a:rPr lang="zh-CN" sz="1000" b="1">
                          <a:solidFill>
                            <a:srgbClr val="000000"/>
                          </a:solidFill>
                          <a:latin typeface="Arial" panose="020B0604020202020204" pitchFamily="34" charset="0"/>
                          <a:ea typeface="Verdana Pro" charset="-122"/>
                        </a:rPr>
                        <a:t>版本</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zh-CN" sz="1000" b="1">
                          <a:solidFill>
                            <a:srgbClr val="000000"/>
                          </a:solidFill>
                          <a:latin typeface="Arial" panose="020B0604020202020204" pitchFamily="34" charset="0"/>
                          <a:ea typeface="Verdana Pro" charset="-122"/>
                        </a:rPr>
                        <a:t>R06.1版本</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zh-CN" sz="1000" b="1">
                          <a:solidFill>
                            <a:srgbClr val="000000"/>
                          </a:solidFill>
                          <a:latin typeface="Arial" panose="020B0604020202020204" pitchFamily="34" charset="0"/>
                          <a:ea typeface="Verdana Pro" charset="-122"/>
                        </a:rPr>
                        <a:t>偏差</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en-US" altLang="zh-CN" sz="1000" b="1">
                          <a:solidFill>
                            <a:srgbClr val="000000"/>
                          </a:solidFill>
                          <a:latin typeface="Arial" panose="020B0604020202020204" pitchFamily="34" charset="0"/>
                          <a:ea typeface="Verdana Pro" charset="-122"/>
                        </a:rPr>
                        <a:t>T</a:t>
                      </a:r>
                      <a:r>
                        <a:rPr lang="en-US" altLang="zh-CN" sz="1000" b="1">
                          <a:solidFill>
                            <a:srgbClr val="000000"/>
                          </a:solidFill>
                          <a:latin typeface="Arial" panose="020B0604020202020204" pitchFamily="34" charset="0"/>
                          <a:ea typeface="Verdana Pro" charset="-122"/>
                        </a:rPr>
                        <a:t>arget</a:t>
                      </a:r>
                      <a:endParaRPr lang="en-US" altLang="zh-CN"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en-US" altLang="zh-CN" sz="1000" b="1">
                          <a:solidFill>
                            <a:srgbClr val="000000"/>
                          </a:solidFill>
                          <a:latin typeface="Arial" panose="020B0604020202020204" pitchFamily="34" charset="0"/>
                          <a:ea typeface="Verdana Pro" charset="-122"/>
                        </a:rPr>
                        <a:t>C</a:t>
                      </a:r>
                      <a:r>
                        <a:rPr lang="en-US" altLang="zh-CN" sz="1000" b="1">
                          <a:solidFill>
                            <a:srgbClr val="000000"/>
                          </a:solidFill>
                          <a:latin typeface="Arial" panose="020B0604020202020204" pitchFamily="34" charset="0"/>
                          <a:ea typeface="Verdana Pro" charset="-122"/>
                        </a:rPr>
                        <a:t>omments</a:t>
                      </a:r>
                      <a:endParaRPr lang="en-US" altLang="zh-CN"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r>
              <a:tr h="0">
                <a:tc>
                  <a:txBody>
                    <a:bodyPr/>
                    <a:p>
                      <a:pPr indent="0" algn="l">
                        <a:buNone/>
                      </a:pPr>
                      <a:r>
                        <a:rPr lang="en-US" altLang="zh-CN" sz="1000" b="0">
                          <a:solidFill>
                            <a:srgbClr val="000000"/>
                          </a:solidFill>
                          <a:latin typeface="Arial" panose="020B0604020202020204" pitchFamily="34" charset="0"/>
                          <a:ea typeface="Verdana Pro" charset="-122"/>
                        </a:rPr>
                        <a:t>1</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Launcher显示到QQ音乐首次启动</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5.511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Verdana Pro" charset="-122"/>
                        </a:rPr>
                        <a:t>R07</a:t>
                      </a:r>
                      <a:r>
                        <a:rPr lang="zh-CN" altLang="en-US" sz="1000" b="0">
                          <a:solidFill>
                            <a:srgbClr val="000000"/>
                          </a:solidFill>
                          <a:latin typeface="Verdana Pro" charset="-122"/>
                        </a:rPr>
                        <a:t>新增</a:t>
                      </a:r>
                      <a:r>
                        <a:rPr lang="zh-CN" altLang="en-US" sz="1000" b="0">
                          <a:solidFill>
                            <a:srgbClr val="000000"/>
                          </a:solidFill>
                          <a:latin typeface="Verdana Pro" charset="-122"/>
                        </a:rPr>
                        <a:t>场景</a:t>
                      </a:r>
                      <a:endParaRPr lang="zh-CN"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2</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Launcher显示到QQ音乐首次启动</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8.243333333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8.908333333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-7.46%</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8.2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215">
                <a:tc>
                  <a:txBody>
                    <a:bodyPr/>
                    <a:p>
                      <a:pPr indent="0" algn="l">
                        <a:buNone/>
                      </a:pPr>
                      <a:r>
                        <a:rPr lang="en-US" altLang="zh-CN" sz="1000" b="0">
                          <a:solidFill>
                            <a:srgbClr val="000000"/>
                          </a:solidFill>
                          <a:latin typeface="Arial" panose="020B0604020202020204" pitchFamily="34" charset="0"/>
                          <a:ea typeface="Verdana Pro" charset="-122"/>
                        </a:rPr>
                        <a:t>3</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Launcher显示到QQ音乐选择歌单</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2.9</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3.069333333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-5.52%</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2.2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000" b="0">
                          <a:solidFill>
                            <a:srgbClr val="000000"/>
                          </a:solidFill>
                          <a:latin typeface="Verdana Pro" charset="-122"/>
                        </a:rPr>
                        <a:t>偏差不大，毫秒级别对客户感知</a:t>
                      </a:r>
                      <a:r>
                        <a:rPr lang="zh-CN" altLang="en-US" sz="1000" b="0">
                          <a:solidFill>
                            <a:srgbClr val="000000"/>
                          </a:solidFill>
                          <a:latin typeface="Verdana Pro" charset="-122"/>
                        </a:rPr>
                        <a:t>较小</a:t>
                      </a:r>
                      <a:endParaRPr lang="zh-CN"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49225">
                <a:tc>
                  <a:txBody>
                    <a:bodyPr/>
                    <a:p>
                      <a:pPr indent="0" algn="l">
                        <a:buNone/>
                      </a:pPr>
                      <a:r>
                        <a:rPr lang="en-US" altLang="zh-CN" sz="1000" b="0">
                          <a:solidFill>
                            <a:srgbClr val="000000"/>
                          </a:solidFill>
                          <a:latin typeface="Arial" panose="020B0604020202020204" pitchFamily="34" charset="0"/>
                          <a:ea typeface="Verdana Pro" charset="-122"/>
                        </a:rPr>
                        <a:t>4</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Launcher显示到QQ音乐选择歌曲</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2.844333333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2.143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FF0000"/>
                          </a:solidFill>
                          <a:latin typeface="Verdana Pro" charset="-122"/>
                        </a:rPr>
                        <a:t>32.73%</a:t>
                      </a:r>
                      <a:endParaRPr lang="en-US" altLang="en-US" sz="10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5</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Launcher显示到在线电台首次启动</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3.133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3.2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000">
                          <a:solidFill>
                            <a:srgbClr val="000000"/>
                          </a:solidFill>
                          <a:latin typeface="Verdana Pro" charset="-122"/>
                          <a:sym typeface="+mn-ea"/>
                        </a:rPr>
                        <a:t>R07</a:t>
                      </a:r>
                      <a:r>
                        <a:rPr lang="zh-CN" altLang="en-US" sz="1000">
                          <a:solidFill>
                            <a:srgbClr val="000000"/>
                          </a:solidFill>
                          <a:latin typeface="Verdana Pro" charset="-122"/>
                          <a:sym typeface="+mn-ea"/>
                        </a:rPr>
                        <a:t>新增场景</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6</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Launcher显示到语音导航</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2.8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2.8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000">
                          <a:solidFill>
                            <a:srgbClr val="000000"/>
                          </a:solidFill>
                          <a:latin typeface="Verdana Pro" charset="-122"/>
                          <a:sym typeface="+mn-ea"/>
                        </a:rPr>
                        <a:t>R07</a:t>
                      </a:r>
                      <a:r>
                        <a:rPr lang="zh-CN" altLang="en-US" sz="1000">
                          <a:solidFill>
                            <a:srgbClr val="000000"/>
                          </a:solidFill>
                          <a:latin typeface="Verdana Pro" charset="-122"/>
                          <a:sym typeface="+mn-ea"/>
                        </a:rPr>
                        <a:t>新增场景</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7635">
                <a:tc>
                  <a:txBody>
                    <a:bodyPr/>
                    <a:p>
                      <a:pPr indent="0" algn="l">
                        <a:buNone/>
                      </a:pPr>
                      <a:r>
                        <a:rPr lang="en-US" altLang="zh-CN" sz="1000" b="0">
                          <a:solidFill>
                            <a:srgbClr val="000000"/>
                          </a:solidFill>
                          <a:latin typeface="Arial" panose="020B0604020202020204" pitchFamily="34" charset="0"/>
                          <a:ea typeface="Verdana Pro" charset="-122"/>
                        </a:rPr>
                        <a:t>7</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Launcher显示到语音导航规划完成</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3.574333333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2.438666667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FF0000"/>
                          </a:solidFill>
                          <a:latin typeface="Verdana Pro" charset="-122"/>
                        </a:rPr>
                        <a:t>46.57%</a:t>
                      </a:r>
                      <a:endParaRPr lang="en-US" altLang="en-US" sz="10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25.1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000">
                          <a:solidFill>
                            <a:srgbClr val="000000"/>
                          </a:solidFill>
                          <a:latin typeface="Verdana Pro" charset="-122"/>
                          <a:sym typeface="+mn-ea"/>
                        </a:rPr>
                        <a:t>偏差不大，毫秒级别对客户感知较小</a:t>
                      </a:r>
                      <a:endParaRPr lang="zh-CN"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algn="l">
                        <a:buClrTx/>
                        <a:buSzTx/>
                        <a:buFontTx/>
                        <a:buNone/>
                      </a:pPr>
                      <a:r>
                        <a:rPr lang="zh-CN" sz="1000" b="0">
                          <a:solidFill>
                            <a:srgbClr val="000000"/>
                          </a:solidFill>
                          <a:latin typeface="Arial" panose="020B0604020202020204" pitchFamily="34" charset="0"/>
                          <a:ea typeface="Verdana Pro" charset="-122"/>
                        </a:rPr>
                        <a:t>8</a:t>
                      </a:r>
                      <a:endParaRPr 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1000" b="0">
                          <a:solidFill>
                            <a:srgbClr val="000000"/>
                          </a:solidFill>
                          <a:latin typeface="Arial" panose="020B0604020202020204" pitchFamily="34" charset="0"/>
                          <a:ea typeface="Verdana Pro" charset="-122"/>
                        </a:rPr>
                        <a:t>Launcher显示到导航启动时间</a:t>
                      </a:r>
                      <a:endParaRPr 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zh-CN" sz="1000" b="0">
                          <a:solidFill>
                            <a:srgbClr val="000000"/>
                          </a:solidFill>
                          <a:latin typeface="Arial" panose="020B0604020202020204" pitchFamily="34" charset="0"/>
                          <a:ea typeface="Verdana Pro" charset="-122"/>
                        </a:rPr>
                        <a:t>13.20566667</a:t>
                      </a:r>
                      <a:endParaRPr 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zh-CN" sz="1000" b="0">
                          <a:solidFill>
                            <a:srgbClr val="000000"/>
                          </a:solidFill>
                          <a:latin typeface="Arial" panose="020B0604020202020204" pitchFamily="34" charset="0"/>
                          <a:ea typeface="Verdana Pro" charset="-122"/>
                        </a:rPr>
                        <a:t>12.862</a:t>
                      </a:r>
                      <a:endParaRPr 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zh-CN" sz="1000" b="0">
                          <a:solidFill>
                            <a:srgbClr val="00B050"/>
                          </a:solidFill>
                          <a:latin typeface="Arial" panose="020B0604020202020204" pitchFamily="34" charset="0"/>
                          <a:ea typeface="Verdana Pro" charset="-122"/>
                        </a:rPr>
                        <a:t>2.67%</a:t>
                      </a:r>
                      <a:endParaRPr lang="zh-CN" sz="1000" b="0">
                        <a:solidFill>
                          <a:srgbClr val="00B05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Verdana Pro" charset="-122"/>
                        </a:rPr>
                        <a:t>13.7</a:t>
                      </a:r>
                      <a:endParaRPr lang="en-US" altLang="en-US" sz="10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9</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Launcher显示到导航界面点击输入框出现下拉框</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0.68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0.873333333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-22.14%</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1.8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10</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Launcher显示到导航搜索地址完成</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2.2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2.785333333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-18.78%</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1.1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5740">
                <a:tc>
                  <a:txBody>
                    <a:bodyPr/>
                    <a:p>
                      <a:pPr indent="0" algn="l">
                        <a:buNone/>
                      </a:pPr>
                      <a:r>
                        <a:rPr lang="en-US" altLang="zh-CN" sz="1000" b="0">
                          <a:solidFill>
                            <a:srgbClr val="000000"/>
                          </a:solidFill>
                          <a:latin typeface="Arial" panose="020B0604020202020204" pitchFamily="34" charset="0"/>
                          <a:ea typeface="Verdana Pro" charset="-122"/>
                        </a:rPr>
                        <a:t>11</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Launcher显示到选择目的地后路线规划完成</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1.8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2.442666667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a:solidFill>
                            <a:srgbClr val="00B050"/>
                          </a:solidFill>
                          <a:latin typeface="Verdana Pro" charset="-122"/>
                          <a:sym typeface="+mn-ea"/>
                        </a:rPr>
                        <a:t>-11.82%</a:t>
                      </a:r>
                      <a:endParaRPr lang="en-US" altLang="en-US" sz="10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2.4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12</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Launcher显示到PTT可用</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13.77533333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13.381</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2.95%</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10.3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755">
                <a:tc>
                  <a:txBody>
                    <a:bodyPr/>
                    <a:p>
                      <a:pPr indent="0" algn="l">
                        <a:buNone/>
                      </a:pPr>
                      <a:r>
                        <a:rPr lang="en-US" altLang="zh-CN" sz="1000" b="0">
                          <a:solidFill>
                            <a:srgbClr val="000000"/>
                          </a:solidFill>
                          <a:latin typeface="Arial" panose="020B0604020202020204" pitchFamily="34" charset="0"/>
                          <a:ea typeface="Verdana Pro" charset="-122"/>
                        </a:rPr>
                        <a:t>13</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Launcher显示到语音可用</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9.997666667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20.85033333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-52.05%</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13.4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14</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Launcher显示到语音播放音乐</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3.533333333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10.327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-65.79%</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5.9</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15</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Launcher显示到在线电台音源恢复</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11.25533333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11.36433333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-0.96%</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6.5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3530">
                <a:tc>
                  <a:txBody>
                    <a:bodyPr/>
                    <a:p>
                      <a:pPr indent="0" algn="l">
                        <a:buNone/>
                      </a:pPr>
                      <a:r>
                        <a:rPr lang="en-US" altLang="zh-CN" sz="1000" b="0">
                          <a:solidFill>
                            <a:srgbClr val="000000"/>
                          </a:solidFill>
                          <a:latin typeface="Arial" panose="020B0604020202020204" pitchFamily="34" charset="0"/>
                          <a:ea typeface="Verdana Pro" charset="-122"/>
                        </a:rPr>
                        <a:t>16</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Launcher显示到根目录两首歌的USB音源恢复</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accent3">
                              <a:lumMod val="50000"/>
                            </a:schemeClr>
                          </a:solidFill>
                          <a:latin typeface="Verdana Pro" charset="-122"/>
                        </a:rPr>
                        <a:t>4.711</a:t>
                      </a:r>
                      <a:endParaRPr lang="en-US" altLang="en-US" sz="1000" b="0">
                        <a:solidFill>
                          <a:schemeClr val="accent3">
                            <a:lumMod val="50000"/>
                          </a:schemeClr>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3.865333333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22.75%</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4.2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000" b="0">
                          <a:solidFill>
                            <a:srgbClr val="000000"/>
                          </a:solidFill>
                          <a:latin typeface="Verdana Pro" charset="-122"/>
                        </a:rPr>
                        <a:t>测试</a:t>
                      </a:r>
                      <a:r>
                        <a:rPr lang="en-US" altLang="zh-CN" sz="1000" b="0">
                          <a:solidFill>
                            <a:srgbClr val="000000"/>
                          </a:solidFill>
                          <a:latin typeface="Verdana Pro" charset="-122"/>
                        </a:rPr>
                        <a:t>U</a:t>
                      </a:r>
                      <a:r>
                        <a:rPr lang="zh-CN" altLang="en-US" sz="1000" b="0">
                          <a:solidFill>
                            <a:srgbClr val="000000"/>
                          </a:solidFill>
                          <a:latin typeface="Verdana Pro" charset="-122"/>
                        </a:rPr>
                        <a:t>盘存放过多，导致时间较慢，</a:t>
                      </a:r>
                      <a:r>
                        <a:rPr lang="zh-CN" altLang="en-US" sz="1000">
                          <a:solidFill>
                            <a:srgbClr val="000000"/>
                          </a:solidFill>
                          <a:latin typeface="Verdana Pro" charset="-122"/>
                          <a:sym typeface="+mn-ea"/>
                        </a:rPr>
                        <a:t>偏差不大，毫秒级别对客户感知较小</a:t>
                      </a:r>
                      <a:endParaRPr lang="zh-CN"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17</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Launcher显示到QQ音源恢复</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8.533333333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9.677666667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-11.82%</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10.4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18</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alpha val="0"/>
                      </a:srgbClr>
                    </a:solidFill>
                  </a:tcPr>
                </a:tc>
                <a:tc>
                  <a:txBody>
                    <a:bodyPr/>
                    <a:p>
                      <a:pPr indent="0">
                        <a:buNone/>
                      </a:pPr>
                      <a:r>
                        <a:rPr lang="zh-CN" sz="1000" b="0">
                          <a:solidFill>
                            <a:srgbClr val="000000"/>
                          </a:solidFill>
                          <a:latin typeface="Arial" panose="020B0604020202020204" pitchFamily="34" charset="0"/>
                          <a:ea typeface="Verdana Pro" charset="-122"/>
                        </a:rPr>
                        <a:t>Launcher显示到账号自动登录时间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alpha val="0"/>
                      </a:srgbClr>
                    </a:solidFill>
                  </a:tcPr>
                </a:tc>
                <a:tc>
                  <a:txBody>
                    <a:bodyPr/>
                    <a:p>
                      <a:pPr indent="0" algn="ctr">
                        <a:buNone/>
                      </a:pPr>
                      <a:r>
                        <a:rPr lang="en-US" sz="1000" b="0">
                          <a:solidFill>
                            <a:srgbClr val="000000"/>
                          </a:solidFill>
                          <a:latin typeface="Verdana Pro"/>
                        </a:rPr>
                        <a:t>10.31333333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alpha val="0"/>
                      </a:srgbClr>
                    </a:solidFill>
                  </a:tcPr>
                </a:tc>
                <a:tc>
                  <a:txBody>
                    <a:bodyPr/>
                    <a:p>
                      <a:pPr indent="0" algn="ctr">
                        <a:buNone/>
                      </a:pPr>
                      <a:r>
                        <a:rPr lang="en-US" sz="1000" b="0">
                          <a:solidFill>
                            <a:srgbClr val="000000"/>
                          </a:solidFill>
                          <a:latin typeface="Verdana Pro"/>
                        </a:rPr>
                        <a:t>10.60466667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alpha val="0"/>
                      </a:srgbClr>
                    </a:solidFill>
                  </a:tcPr>
                </a:tc>
                <a:tc>
                  <a:txBody>
                    <a:bodyPr/>
                    <a:p>
                      <a:pPr indent="0" algn="ctr">
                        <a:buNone/>
                      </a:pPr>
                      <a:r>
                        <a:rPr lang="en-US" sz="1000" b="0">
                          <a:solidFill>
                            <a:srgbClr val="00B050"/>
                          </a:solidFill>
                          <a:latin typeface="Verdana Pro" charset="-122"/>
                        </a:rPr>
                        <a:t>-2.75%</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6.3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R07.1</a:t>
                      </a:r>
                      <a:r>
                        <a:rPr lang="zh-CN" altLang="en-US" sz="1000" b="0">
                          <a:solidFill>
                            <a:srgbClr val="000000"/>
                          </a:solidFill>
                          <a:latin typeface="Verdana Pro" charset="-122"/>
                        </a:rPr>
                        <a:t>组入账号启动性能优化方案</a:t>
                      </a:r>
                      <a:endParaRPr lang="zh-CN"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19</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Launcher显示到账号二维码出现时间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8.337333333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13.54866667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-38.46%</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2.7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a:solidFill>
                            <a:srgbClr val="000000"/>
                          </a:solidFill>
                          <a:latin typeface="Verdana Pro" charset="-122"/>
                          <a:sym typeface="+mn-ea"/>
                        </a:rPr>
                        <a:t>R07.1</a:t>
                      </a:r>
                      <a:r>
                        <a:rPr lang="zh-CN" altLang="en-US" sz="1000">
                          <a:solidFill>
                            <a:srgbClr val="000000"/>
                          </a:solidFill>
                          <a:latin typeface="Verdana Pro" charset="-122"/>
                          <a:sym typeface="+mn-ea"/>
                        </a:rPr>
                        <a:t>组入账号启动性能优化方案</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20</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Launcher显示到人脸识别时间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非目标车型</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非目标车型</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21</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Launcher显示到人脸识别成功，账号成功登录时间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非目标车型</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非目标车型</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47955">
                <a:tc>
                  <a:txBody>
                    <a:bodyPr/>
                    <a:p>
                      <a:pPr indent="0" algn="l">
                        <a:buNone/>
                      </a:pPr>
                      <a:r>
                        <a:rPr lang="en-US" altLang="zh-CN" sz="1000" b="0">
                          <a:solidFill>
                            <a:srgbClr val="000000"/>
                          </a:solidFill>
                          <a:latin typeface="Arial" panose="020B0604020202020204" pitchFamily="34" charset="0"/>
                          <a:ea typeface="Verdana Pro" charset="-122"/>
                        </a:rPr>
                        <a:t>22</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系统稳定状态下QQ音乐首次启动</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4.322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4.523333333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-4.45%</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1.6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23</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系统稳定状态下QQ音乐首次启动</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1.877666667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1.6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000">
                          <a:solidFill>
                            <a:srgbClr val="000000"/>
                          </a:solidFill>
                          <a:latin typeface="Verdana Pro" charset="-122"/>
                          <a:sym typeface="+mn-ea"/>
                        </a:rPr>
                        <a:t>R07</a:t>
                      </a:r>
                      <a:r>
                        <a:rPr lang="zh-CN" altLang="en-US" sz="1000">
                          <a:solidFill>
                            <a:srgbClr val="000000"/>
                          </a:solidFill>
                          <a:latin typeface="Verdana Pro" charset="-122"/>
                          <a:sym typeface="+mn-ea"/>
                        </a:rPr>
                        <a:t>新增场景（以抬手作为启始帧进行</a:t>
                      </a:r>
                      <a:r>
                        <a:rPr lang="zh-CN" altLang="en-US" sz="1000">
                          <a:solidFill>
                            <a:srgbClr val="000000"/>
                          </a:solidFill>
                          <a:latin typeface="Verdana Pro" charset="-122"/>
                          <a:sym typeface="+mn-ea"/>
                        </a:rPr>
                        <a:t>计算）</a:t>
                      </a:r>
                      <a:endParaRPr lang="zh-CN" altLang="en-US" sz="1000">
                        <a:solidFill>
                          <a:srgbClr val="000000"/>
                        </a:solidFill>
                        <a:latin typeface="Verdana Pro"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24</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系统稳定状态下QQ音乐选择歌单</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1.681333333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1.637666667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2.67%</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1.3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2085">
                <a:tc>
                  <a:txBody>
                    <a:bodyPr/>
                    <a:p>
                      <a:pPr indent="0" algn="l">
                        <a:buNone/>
                      </a:pPr>
                      <a:r>
                        <a:rPr lang="en-US" altLang="zh-CN" sz="1000" b="0">
                          <a:solidFill>
                            <a:srgbClr val="000000"/>
                          </a:solidFill>
                          <a:latin typeface="Arial" panose="020B0604020202020204" pitchFamily="34" charset="0"/>
                          <a:ea typeface="Verdana Pro" charset="-122"/>
                        </a:rPr>
                        <a:t>25</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系统稳定状态下QQ音乐选择歌曲</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2.733666667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2.797666667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-2.29%</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26</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系统稳定状态下USB音乐首次启动</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2.244333333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2.526666667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-11.17%</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3.1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27</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系统稳定状态下在线电台首次启动</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3.256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Aharoni" charset="-122"/>
                        </a:rPr>
                        <a:t>NA</a:t>
                      </a:r>
                      <a:endParaRPr lang="en-US" altLang="en-US" sz="1000" b="0">
                        <a:solidFill>
                          <a:srgbClr val="000000"/>
                        </a:solidFill>
                        <a:latin typeface="Aharon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noChangeArrowheads="1"/>
          </p:cNvSpPr>
          <p:nvPr>
            <p:ph type="title"/>
          </p:nvPr>
        </p:nvSpPr>
        <p:spPr bwMode="auto">
          <a:xfrm>
            <a:off x="56887" y="-596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CX483 MCA_R07</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HF3</a:t>
            </a:r>
            <a:r>
              <a:rPr lang="en-US" altLang="en-US" sz="2800" dirty="0">
                <a:solidFill>
                  <a:srgbClr val="0000CC"/>
                </a:solidFill>
              </a:rPr>
              <a:t>} </a:t>
            </a:r>
            <a:r>
              <a:rPr lang="zh-CN" altLang="en-US" sz="2800" dirty="0">
                <a:solidFill>
                  <a:srgbClr val="0000CC"/>
                </a:solidFill>
              </a:rPr>
              <a:t>性能对比测试结果</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234315" y="520065"/>
          <a:ext cx="11705125" cy="5867400"/>
        </p:xfrm>
        <a:graphic>
          <a:graphicData uri="http://schemas.openxmlformats.org/drawingml/2006/table">
            <a:tbl>
              <a:tblPr firstRow="1" bandRow="1">
                <a:tableStyleId>{5C22544A-7EE6-4342-B048-85BDC9FD1C3A}</a:tableStyleId>
              </a:tblPr>
              <a:tblGrid>
                <a:gridCol w="532130"/>
                <a:gridCol w="3256280"/>
                <a:gridCol w="1183640"/>
                <a:gridCol w="1313350"/>
                <a:gridCol w="1309370"/>
                <a:gridCol w="658495"/>
                <a:gridCol w="3451860"/>
              </a:tblGrid>
              <a:tr h="233680">
                <a:tc>
                  <a:txBody>
                    <a:bodyPr/>
                    <a:p>
                      <a:pPr indent="0" algn="l">
                        <a:buNone/>
                      </a:pPr>
                      <a:r>
                        <a:rPr lang="zh-CN" altLang="en-US" sz="1000" b="1">
                          <a:solidFill>
                            <a:srgbClr val="000000"/>
                          </a:solidFill>
                          <a:latin typeface="Arial" panose="020B0604020202020204" pitchFamily="34" charset="0"/>
                          <a:ea typeface="Verdana Pro" charset="-122"/>
                        </a:rPr>
                        <a:t>序号</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zh-CN" sz="1000" b="1">
                          <a:solidFill>
                            <a:srgbClr val="000000"/>
                          </a:solidFill>
                          <a:latin typeface="Arial" panose="020B0604020202020204" pitchFamily="34" charset="0"/>
                          <a:ea typeface="Verdana Pro" charset="-122"/>
                        </a:rPr>
                        <a:t>影响因素</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zh-CN" sz="1000" b="1">
                          <a:solidFill>
                            <a:srgbClr val="000000"/>
                          </a:solidFill>
                          <a:latin typeface="Arial" panose="020B0604020202020204" pitchFamily="34" charset="0"/>
                          <a:ea typeface="Verdana Pro" charset="-122"/>
                        </a:rPr>
                        <a:t>R07 HF</a:t>
                      </a:r>
                      <a:r>
                        <a:rPr lang="en-US" altLang="zh-CN" sz="1000" b="1">
                          <a:solidFill>
                            <a:srgbClr val="000000"/>
                          </a:solidFill>
                          <a:latin typeface="Arial" panose="020B0604020202020204" pitchFamily="34" charset="0"/>
                          <a:ea typeface="Verdana Pro" charset="-122"/>
                        </a:rPr>
                        <a:t>3</a:t>
                      </a:r>
                      <a:r>
                        <a:rPr lang="zh-CN" sz="1000" b="1">
                          <a:solidFill>
                            <a:srgbClr val="000000"/>
                          </a:solidFill>
                          <a:latin typeface="Arial" panose="020B0604020202020204" pitchFamily="34" charset="0"/>
                          <a:ea typeface="Verdana Pro" charset="-122"/>
                        </a:rPr>
                        <a:t>版本</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zh-CN" sz="1000" b="1">
                          <a:solidFill>
                            <a:srgbClr val="000000"/>
                          </a:solidFill>
                          <a:latin typeface="Arial" panose="020B0604020202020204" pitchFamily="34" charset="0"/>
                          <a:ea typeface="Verdana Pro" charset="-122"/>
                        </a:rPr>
                        <a:t>R06.1版本</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zh-CN" sz="1000" b="1">
                          <a:solidFill>
                            <a:srgbClr val="000000"/>
                          </a:solidFill>
                          <a:latin typeface="Arial" panose="020B0604020202020204" pitchFamily="34" charset="0"/>
                          <a:ea typeface="Verdana Pro" charset="-122"/>
                        </a:rPr>
                        <a:t>偏差</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en-US" altLang="zh-CN" sz="1000" b="1">
                          <a:solidFill>
                            <a:srgbClr val="000000"/>
                          </a:solidFill>
                          <a:latin typeface="Arial" panose="020B0604020202020204" pitchFamily="34" charset="0"/>
                          <a:ea typeface="Verdana Pro" charset="-122"/>
                        </a:rPr>
                        <a:t>T</a:t>
                      </a:r>
                      <a:r>
                        <a:rPr lang="en-US" altLang="zh-CN" sz="1000" b="1">
                          <a:solidFill>
                            <a:srgbClr val="000000"/>
                          </a:solidFill>
                          <a:latin typeface="Arial" panose="020B0604020202020204" pitchFamily="34" charset="0"/>
                          <a:ea typeface="Verdana Pro" charset="-122"/>
                        </a:rPr>
                        <a:t>arget</a:t>
                      </a:r>
                      <a:endParaRPr lang="en-US" altLang="zh-CN"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en-US" altLang="zh-CN" sz="1000" b="1">
                          <a:solidFill>
                            <a:srgbClr val="000000"/>
                          </a:solidFill>
                          <a:latin typeface="Arial" panose="020B0604020202020204" pitchFamily="34" charset="0"/>
                          <a:ea typeface="Verdana Pro" charset="-122"/>
                        </a:rPr>
                        <a:t>C</a:t>
                      </a:r>
                      <a:r>
                        <a:rPr lang="en-US" altLang="zh-CN" sz="1000" b="1">
                          <a:solidFill>
                            <a:srgbClr val="000000"/>
                          </a:solidFill>
                          <a:latin typeface="Arial" panose="020B0604020202020204" pitchFamily="34" charset="0"/>
                          <a:ea typeface="Verdana Pro" charset="-122"/>
                        </a:rPr>
                        <a:t>omments</a:t>
                      </a:r>
                      <a:endParaRPr lang="en-US" altLang="zh-CN"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r>
              <a:tr h="210820">
                <a:tc>
                  <a:txBody>
                    <a:bodyPr/>
                    <a:p>
                      <a:pPr indent="0" algn="l">
                        <a:buNone/>
                      </a:pPr>
                      <a:r>
                        <a:rPr lang="en-US" altLang="zh-CN" sz="1000" b="0">
                          <a:solidFill>
                            <a:srgbClr val="000000"/>
                          </a:solidFill>
                          <a:latin typeface="Arial" panose="020B0604020202020204" pitchFamily="34" charset="0"/>
                          <a:ea typeface="微软雅黑" charset="-122"/>
                        </a:rPr>
                        <a:t>28</a:t>
                      </a:r>
                      <a:endParaRPr lang="en-US" altLang="zh-CN" sz="1000" b="0">
                        <a:solidFill>
                          <a:srgbClr val="000000"/>
                        </a:solidFill>
                        <a:latin typeface="Arial" panose="020B0604020202020204" pitchFamily="34" charset="0"/>
                        <a:ea typeface="微软雅黑"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微软雅黑" charset="-122"/>
                        </a:rPr>
                        <a:t>系统稳定状态下喜马拉雅首次启动</a:t>
                      </a:r>
                      <a:endParaRPr lang="zh-CN" altLang="en-US" sz="1000" b="0">
                        <a:solidFill>
                          <a:srgbClr val="000000"/>
                        </a:solidFill>
                        <a:latin typeface="Arial" panose="020B0604020202020204" pitchFamily="34" charset="0"/>
                        <a:ea typeface="微软雅黑"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3.322333333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3.207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3.60%</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3.1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微软雅黑" charset="-122"/>
                        </a:rPr>
                        <a:t>29</a:t>
                      </a:r>
                      <a:endParaRPr lang="en-US" altLang="zh-CN" sz="1000" b="0">
                        <a:solidFill>
                          <a:srgbClr val="000000"/>
                        </a:solidFill>
                        <a:latin typeface="Arial" panose="020B0604020202020204" pitchFamily="34" charset="0"/>
                        <a:ea typeface="微软雅黑"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微软雅黑" charset="-122"/>
                        </a:rPr>
                        <a:t>系统稳定状态下新闻首次启动</a:t>
                      </a:r>
                      <a:endParaRPr lang="zh-CN" altLang="en-US" sz="1000" b="0">
                        <a:solidFill>
                          <a:srgbClr val="000000"/>
                        </a:solidFill>
                        <a:latin typeface="Arial" panose="020B0604020202020204" pitchFamily="34" charset="0"/>
                        <a:ea typeface="微软雅黑"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2.289</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a:solidFill>
                            <a:srgbClr val="000000"/>
                          </a:solidFill>
                          <a:latin typeface="Verdana Pro" charset="-122"/>
                          <a:sym typeface="+mn-ea"/>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2.1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000">
                          <a:solidFill>
                            <a:srgbClr val="000000"/>
                          </a:solidFill>
                          <a:latin typeface="Verdana Pro" charset="-122"/>
                          <a:sym typeface="+mn-ea"/>
                        </a:rPr>
                        <a:t>R07</a:t>
                      </a:r>
                      <a:r>
                        <a:rPr lang="zh-CN" altLang="en-US" sz="1000">
                          <a:solidFill>
                            <a:srgbClr val="000000"/>
                          </a:solidFill>
                          <a:latin typeface="Verdana Pro" charset="-122"/>
                          <a:sym typeface="+mn-ea"/>
                        </a:rPr>
                        <a:t>新增场景</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30</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系统稳定状态下Navigation首次启动</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4.244666667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4.678333333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-9.27%</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4.5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31</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系统稳定状态下导航界面点击输入框出现下拉框</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0.712333333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0.601666667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18.39%</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1.1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32</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稳定状态下音量硬按键响应速度</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0.473333333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000">
                          <a:solidFill>
                            <a:srgbClr val="000000"/>
                          </a:solidFill>
                          <a:latin typeface="Verdana Pro" charset="-122"/>
                          <a:sym typeface="+mn-ea"/>
                        </a:rPr>
                        <a:t>R07</a:t>
                      </a:r>
                      <a:r>
                        <a:rPr lang="zh-CN" altLang="en-US" sz="1000">
                          <a:solidFill>
                            <a:srgbClr val="000000"/>
                          </a:solidFill>
                          <a:latin typeface="Verdana Pro" charset="-122"/>
                          <a:sym typeface="+mn-ea"/>
                        </a:rPr>
                        <a:t>新增场景</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33</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稳定状态下切换歌曲硬按键响应速度</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1.351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000">
                          <a:solidFill>
                            <a:srgbClr val="000000"/>
                          </a:solidFill>
                          <a:latin typeface="Verdana Pro" charset="-122"/>
                          <a:sym typeface="+mn-ea"/>
                        </a:rPr>
                        <a:t>R07</a:t>
                      </a:r>
                      <a:r>
                        <a:rPr lang="zh-CN" altLang="en-US" sz="1000">
                          <a:solidFill>
                            <a:srgbClr val="000000"/>
                          </a:solidFill>
                          <a:latin typeface="Verdana Pro" charset="-122"/>
                          <a:sym typeface="+mn-ea"/>
                        </a:rPr>
                        <a:t>新增场景</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34</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QQ热启动</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0.878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000">
                          <a:solidFill>
                            <a:srgbClr val="000000"/>
                          </a:solidFill>
                          <a:latin typeface="Verdana Pro" charset="-122"/>
                          <a:sym typeface="+mn-ea"/>
                        </a:rPr>
                        <a:t>R07</a:t>
                      </a:r>
                      <a:r>
                        <a:rPr lang="zh-CN" altLang="en-US" sz="1000">
                          <a:solidFill>
                            <a:srgbClr val="000000"/>
                          </a:solidFill>
                          <a:latin typeface="Verdana Pro" charset="-122"/>
                          <a:sym typeface="+mn-ea"/>
                        </a:rPr>
                        <a:t>新增场景</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35</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喜马拉雅热启动</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0.844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000">
                          <a:solidFill>
                            <a:srgbClr val="000000"/>
                          </a:solidFill>
                          <a:latin typeface="Verdana Pro" charset="-122"/>
                          <a:sym typeface="+mn-ea"/>
                        </a:rPr>
                        <a:t>R07</a:t>
                      </a:r>
                      <a:r>
                        <a:rPr lang="zh-CN" altLang="en-US" sz="1000">
                          <a:solidFill>
                            <a:srgbClr val="000000"/>
                          </a:solidFill>
                          <a:latin typeface="Verdana Pro" charset="-122"/>
                          <a:sym typeface="+mn-ea"/>
                        </a:rPr>
                        <a:t>新增场景</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36</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在线电台热启动</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0.877666667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0.874333333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0.38%</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a:solidFill>
                            <a:srgbClr val="000000"/>
                          </a:solidFill>
                          <a:latin typeface="Verdana Pro" charset="-122"/>
                          <a:sym typeface="+mn-ea"/>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37</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USB音乐热启动</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0.833666667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1.473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-43.40%</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a:solidFill>
                            <a:srgbClr val="000000"/>
                          </a:solidFill>
                          <a:latin typeface="Verdana Pro" charset="-122"/>
                          <a:sym typeface="+mn-ea"/>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38</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新闻热启动</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0.811333333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a:solidFill>
                            <a:srgbClr val="000000"/>
                          </a:solidFill>
                          <a:latin typeface="Verdana Pro" charset="-122"/>
                          <a:sym typeface="+mn-ea"/>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a:solidFill>
                            <a:srgbClr val="000000"/>
                          </a:solidFill>
                          <a:latin typeface="Verdana Pro" charset="-122"/>
                          <a:sym typeface="+mn-ea"/>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000">
                          <a:solidFill>
                            <a:srgbClr val="000000"/>
                          </a:solidFill>
                          <a:latin typeface="Verdana Pro" charset="-122"/>
                          <a:sym typeface="+mn-ea"/>
                        </a:rPr>
                        <a:t>R07</a:t>
                      </a:r>
                      <a:r>
                        <a:rPr lang="zh-CN" altLang="en-US" sz="1000">
                          <a:solidFill>
                            <a:srgbClr val="000000"/>
                          </a:solidFill>
                          <a:latin typeface="Verdana Pro" charset="-122"/>
                          <a:sym typeface="+mn-ea"/>
                        </a:rPr>
                        <a:t>新增场景</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39</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Navigation热启动</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0.763333333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0.9463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-19.33%</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1.1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40</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24小时Monkey测试中的CPU Free</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186.22%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197.42%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-5.67%</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41</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24小时Monkey测试中的RAM Free</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2859441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2981373.5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-4.09%</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a:solidFill>
                            <a:srgbClr val="000000"/>
                          </a:solidFill>
                          <a:latin typeface="Verdana Pro" charset="-122"/>
                          <a:sym typeface="+mn-ea"/>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42</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24小时Monkey测试中的GPU Free</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71.11%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69.56%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2.23%</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a:solidFill>
                            <a:srgbClr val="000000"/>
                          </a:solidFill>
                          <a:latin typeface="Verdana Pro" charset="-122"/>
                          <a:sym typeface="+mn-ea"/>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43</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24小时Monkey中的ANR次数</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44</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24小时Monkey中的Crash次数</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000" b="0">
                          <a:solidFill>
                            <a:srgbClr val="000000"/>
                          </a:solidFill>
                          <a:latin typeface="Verdana Pro" charset="-122"/>
                        </a:rPr>
                        <a:t>地图模块出现一次</a:t>
                      </a:r>
                      <a:r>
                        <a:rPr lang="en-US" altLang="zh-CN" sz="1000" b="0">
                          <a:solidFill>
                            <a:srgbClr val="000000"/>
                          </a:solidFill>
                          <a:latin typeface="Verdana Pro" charset="-122"/>
                        </a:rPr>
                        <a:t>Crash</a:t>
                      </a:r>
                      <a:r>
                        <a:rPr lang="zh-CN" altLang="en-US" sz="1000" b="0">
                          <a:solidFill>
                            <a:srgbClr val="000000"/>
                          </a:solidFill>
                          <a:latin typeface="Verdana Pro" charset="-122"/>
                        </a:rPr>
                        <a:t>；已在</a:t>
                      </a:r>
                      <a:r>
                        <a:rPr lang="en-US" altLang="zh-CN" sz="1000" b="0">
                          <a:solidFill>
                            <a:srgbClr val="000000"/>
                          </a:solidFill>
                          <a:latin typeface="Verdana Pro" charset="-122"/>
                        </a:rPr>
                        <a:t>HF3</a:t>
                      </a:r>
                      <a:r>
                        <a:rPr lang="zh-CN" altLang="en-US" sz="1000" b="0">
                          <a:solidFill>
                            <a:srgbClr val="000000"/>
                          </a:solidFill>
                          <a:latin typeface="Verdana Pro" charset="-122"/>
                        </a:rPr>
                        <a:t>组入</a:t>
                      </a:r>
                      <a:endParaRPr lang="zh-CN"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45</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24小时Monkey中内存泄露进程数</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000" b="0">
                          <a:solidFill>
                            <a:srgbClr val="000000"/>
                          </a:solidFill>
                          <a:latin typeface="Verdana Pro" charset="-122"/>
                        </a:rPr>
                        <a:t>地图</a:t>
                      </a:r>
                      <a:r>
                        <a:rPr lang="en-US" altLang="zh-CN" sz="1000" b="0">
                          <a:solidFill>
                            <a:srgbClr val="000000"/>
                          </a:solidFill>
                          <a:latin typeface="Verdana Pro" charset="-122"/>
                        </a:rPr>
                        <a:t>&amp;</a:t>
                      </a:r>
                      <a:r>
                        <a:rPr lang="zh-CN" altLang="en-US" sz="1000" b="0">
                          <a:solidFill>
                            <a:srgbClr val="000000"/>
                          </a:solidFill>
                          <a:latin typeface="Verdana Pro" charset="-122"/>
                        </a:rPr>
                        <a:t>随心看</a:t>
                      </a:r>
                      <a:r>
                        <a:rPr lang="en-US" altLang="zh-CN" sz="1000" b="0">
                          <a:solidFill>
                            <a:srgbClr val="000000"/>
                          </a:solidFill>
                          <a:latin typeface="Verdana Pro" charset="-122"/>
                        </a:rPr>
                        <a:t>&amp;L</a:t>
                      </a:r>
                      <a:r>
                        <a:rPr lang="en-US" altLang="zh-CN" sz="1000" b="0">
                          <a:solidFill>
                            <a:srgbClr val="000000"/>
                          </a:solidFill>
                          <a:latin typeface="Verdana Pro" charset="-122"/>
                        </a:rPr>
                        <a:t>auncher </a:t>
                      </a:r>
                      <a:r>
                        <a:rPr lang="zh-CN" altLang="en-US" sz="1000" b="0">
                          <a:solidFill>
                            <a:srgbClr val="000000"/>
                          </a:solidFill>
                          <a:latin typeface="Verdana Pro" charset="-122"/>
                        </a:rPr>
                        <a:t>出现轻微内存泄露，当前已修复，</a:t>
                      </a:r>
                      <a:r>
                        <a:rPr lang="en-US" altLang="zh-CN" sz="1000" b="0">
                          <a:solidFill>
                            <a:srgbClr val="000000"/>
                          </a:solidFill>
                          <a:latin typeface="Verdana Pro" charset="-122"/>
                        </a:rPr>
                        <a:t>R07.1</a:t>
                      </a:r>
                      <a:r>
                        <a:rPr lang="zh-CN" altLang="en-US" sz="1000" b="0">
                          <a:solidFill>
                            <a:srgbClr val="000000"/>
                          </a:solidFill>
                          <a:latin typeface="Verdana Pro" charset="-122"/>
                        </a:rPr>
                        <a:t>组入</a:t>
                      </a:r>
                      <a:endParaRPr lang="zh-CN"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755">
                <a:tc>
                  <a:txBody>
                    <a:bodyPr/>
                    <a:p>
                      <a:pPr indent="0" algn="l">
                        <a:buNone/>
                      </a:pPr>
                      <a:r>
                        <a:rPr lang="en-US" altLang="zh-CN" sz="1000" b="0">
                          <a:solidFill>
                            <a:srgbClr val="000000"/>
                          </a:solidFill>
                          <a:latin typeface="Arial" panose="020B0604020202020204" pitchFamily="34" charset="0"/>
                          <a:ea typeface="Verdana Pro" charset="-122"/>
                        </a:rPr>
                        <a:t>46</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组合场景下的ANR次数</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47</a:t>
                      </a:r>
                      <a:endParaRPr lang="en-US" altLang="zh-CN"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组合场景下的Crash次数</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48</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IVI路测常用场景1H后开启后倒车</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1.95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1.89</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3.17%</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a:solidFill>
                            <a:srgbClr val="000000"/>
                          </a:solidFill>
                          <a:latin typeface="Verdana Pro" charset="-122"/>
                          <a:sym typeface="+mn-ea"/>
                        </a:rPr>
                        <a:t>1.8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49</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系统稳定状态下导航搜索</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2.484333333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2.428333333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2.31%</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2.5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l">
                        <a:buNone/>
                      </a:pPr>
                      <a:r>
                        <a:rPr lang="en-US" altLang="zh-CN" sz="1000" b="0">
                          <a:solidFill>
                            <a:srgbClr val="000000"/>
                          </a:solidFill>
                          <a:latin typeface="Arial" panose="020B0604020202020204" pitchFamily="34" charset="0"/>
                          <a:ea typeface="Verdana Pro" charset="-122"/>
                        </a:rPr>
                        <a:t>50</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系统稳定状态下导航路径规划</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2.896666667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2.438666667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18.78%</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3.4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51</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系统稳定状态下在线QQ音乐切歌</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1.388666667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1.255666667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10.59%</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0.8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l">
                        <a:buNone/>
                      </a:pPr>
                      <a:r>
                        <a:rPr lang="en-US" altLang="zh-CN" sz="1000" b="0">
                          <a:solidFill>
                            <a:srgbClr val="000000"/>
                          </a:solidFill>
                          <a:latin typeface="Arial" panose="020B0604020202020204" pitchFamily="34" charset="0"/>
                          <a:ea typeface="Verdana Pro" charset="-122"/>
                        </a:rPr>
                        <a:t>52</a:t>
                      </a:r>
                      <a:endParaRPr lang="en-US" altLang="zh-CN"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系统稳定状态下在线电台切换</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1.033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charset="-122"/>
                        </a:rPr>
                        <a:t>1.191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-13.27%</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Verdana Pro" charset="-122"/>
                        </a:rPr>
                        <a:t>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algn="l">
                        <a:buClrTx/>
                        <a:buSzTx/>
                        <a:buFontTx/>
                        <a:buNone/>
                      </a:pPr>
                      <a:r>
                        <a:rPr lang="en-US" sz="1000" b="0">
                          <a:solidFill>
                            <a:srgbClr val="000000"/>
                          </a:solidFill>
                          <a:latin typeface="Verdana Pro" charset="-122"/>
                        </a:rPr>
                        <a:t>53</a:t>
                      </a:r>
                      <a:endParaRPr 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Verdana Pro" charset="-122"/>
                        </a:rPr>
                        <a:t>系统稳定下，语音导航搜索时间</a:t>
                      </a:r>
                      <a:endParaRPr 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000" b="0">
                          <a:solidFill>
                            <a:srgbClr val="000000"/>
                          </a:solidFill>
                          <a:latin typeface="Verdana Pro" charset="-122"/>
                        </a:rPr>
                        <a:t>2.4</a:t>
                      </a:r>
                      <a:endParaRPr 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000" b="0">
                          <a:solidFill>
                            <a:srgbClr val="000000"/>
                          </a:solidFill>
                          <a:latin typeface="Verdana Pro" charset="-122"/>
                        </a:rPr>
                        <a:t>3.208</a:t>
                      </a:r>
                      <a:endParaRPr 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000">
                          <a:solidFill>
                            <a:srgbClr val="00B050"/>
                          </a:solidFill>
                          <a:latin typeface="Verdana Pro" charset="-122"/>
                          <a:sym typeface="+mn-ea"/>
                        </a:rPr>
                        <a:t>-12.7%</a:t>
                      </a:r>
                      <a:endParaRPr lang="en-US" sz="10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accent4">
                              <a:lumMod val="10000"/>
                            </a:schemeClr>
                          </a:solidFill>
                          <a:latin typeface="Verdana Pro" charset="-122"/>
                        </a:rPr>
                        <a:t>3.9</a:t>
                      </a:r>
                      <a:endParaRPr lang="en-US" altLang="en-US" sz="1000" b="0">
                        <a:solidFill>
                          <a:schemeClr val="accent4">
                            <a:lumMod val="10000"/>
                          </a:schemeClr>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2a4bf6d3-c59b-4ef8-94c4-af919ac35414}"/>
  <p:tag name="TABLE_ENDDRAG_ORIGIN_RECT" val="920*378"/>
  <p:tag name="TABLE_ENDDRAG_RECT" val="19*51*920*378"/>
</p:tagLst>
</file>

<file path=ppt/tags/tag2.xml><?xml version="1.0" encoding="utf-8"?>
<p:tagLst xmlns:p="http://schemas.openxmlformats.org/presentationml/2006/main">
  <p:tag name="KSO_WM_UNIT_TABLE_BEAUTIFY" val="smartTable{2a4bf6d3-c59b-4ef8-94c4-af919ac35414}"/>
  <p:tag name="TABLE_ENDDRAG_ORIGIN_RECT" val="933*262"/>
  <p:tag name="TABLE_ENDDRAG_RECT" val="19*51*933*262"/>
</p:tagLst>
</file>

<file path=ppt/tags/tag3.xml><?xml version="1.0" encoding="utf-8"?>
<p:tagLst xmlns:p="http://schemas.openxmlformats.org/presentationml/2006/main">
  <p:tag name="KSO_WM_UNIT_TABLE_BEAUTIFY" val="smartTable{ec74476c-a908-4586-9716-0c49e74d5b75}"/>
</p:tagLst>
</file>

<file path=ppt/tags/tag4.xml><?xml version="1.0" encoding="utf-8"?>
<p:tagLst xmlns:p="http://schemas.openxmlformats.org/presentationml/2006/main">
  <p:tag name="KSO_WM_UNIT_TABLE_BEAUTIFY" val="smartTable{0e55b7f8-0204-481c-91a7-1aff7368305d}"/>
</p:tagLst>
</file>

<file path=ppt/tags/tag5.xml><?xml version="1.0" encoding="utf-8"?>
<p:tagLst xmlns:p="http://schemas.openxmlformats.org/presentationml/2006/main">
  <p:tag name="KSO_WM_UNIT_TABLE_BEAUTIFY" val="smartTable{ff232221-55f3-474d-9ec5-1d2e6fdedc12}"/>
</p:tagLst>
</file>

<file path=ppt/tags/tag6.xml><?xml version="1.0" encoding="utf-8"?>
<p:tagLst xmlns:p="http://schemas.openxmlformats.org/presentationml/2006/main">
  <p:tag name="KSO_WM_UNIT_TABLE_BEAUTIFY" val="smartTable{1f03faf5-369b-428d-843b-a450aaf15434}"/>
  <p:tag name="TABLE_ENDDRAG_ORIGIN_RECT" val="369*13065"/>
  <p:tag name="TABLE_ENDDRAG_RECT" val="69*21*369*13066"/>
</p:tagLst>
</file>

<file path=ppt/tags/tag7.xml><?xml version="1.0" encoding="utf-8"?>
<p:tagLst xmlns:p="http://schemas.openxmlformats.org/presentationml/2006/main">
  <p:tag name="KSO_WM_UNIT_TABLE_BEAUTIFY" val="smartTable{1f03faf5-369b-428d-843b-a450aaf15434}"/>
  <p:tag name="TABLE_ENDDRAG_ORIGIN_RECT" val="369*13065"/>
  <p:tag name="TABLE_ENDDRAG_RECT" val="69*21*369*13066"/>
</p:tagLst>
</file>

<file path=ppt/tags/tag8.xml><?xml version="1.0" encoding="utf-8"?>
<p:tagLst xmlns:p="http://schemas.openxmlformats.org/presentationml/2006/main">
  <p:tag name="KSO_WM_UNIT_TABLE_BEAUTIFY" val="smartTable{1f03faf5-369b-428d-843b-a450aaf15434}"/>
  <p:tag name="TABLE_ENDDRAG_ORIGIN_RECT" val="902*415"/>
  <p:tag name="TABLE_ENDDRAG_RECT" val="18*40*902*415"/>
</p:tagLst>
</file>

<file path=ppt/tags/tag9.xml><?xml version="1.0" encoding="utf-8"?>
<p:tagLst xmlns:p="http://schemas.openxmlformats.org/presentationml/2006/main">
  <p:tag name="KSO_WM_UNIT_TABLE_BEAUTIFY" val="smartTable{1f03faf5-369b-428d-843b-a450aaf15434}"/>
  <p:tag name="TABLE_ENDDRAG_ORIGIN_RECT" val="369*13065"/>
  <p:tag name="TABLE_ENDDRAG_RECT" val="69*21*369*13066"/>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9097</Words>
  <Application>WPS 表格</Application>
  <PresentationFormat>宽屏</PresentationFormat>
  <Paragraphs>2308</Paragraphs>
  <Slides>11</Slides>
  <Notes>4</Notes>
  <HiddenSlides>0</HiddenSlides>
  <MMClips>0</MMClips>
  <ScaleCrop>false</ScaleCrop>
  <HeadingPairs>
    <vt:vector size="8" baseType="variant">
      <vt:variant>
        <vt:lpstr>已用的字体</vt:lpstr>
      </vt:variant>
      <vt:variant>
        <vt:i4>29</vt:i4>
      </vt:variant>
      <vt:variant>
        <vt:lpstr>主题</vt:lpstr>
      </vt:variant>
      <vt:variant>
        <vt:i4>1</vt:i4>
      </vt:variant>
      <vt:variant>
        <vt:lpstr>嵌入 OLE 服务器</vt:lpstr>
      </vt:variant>
      <vt:variant>
        <vt:i4>2</vt:i4>
      </vt:variant>
      <vt:variant>
        <vt:lpstr>幻灯片标题</vt:lpstr>
      </vt:variant>
      <vt:variant>
        <vt:i4>11</vt:i4>
      </vt:variant>
    </vt:vector>
  </HeadingPairs>
  <TitlesOfParts>
    <vt:vector size="43" baseType="lpstr">
      <vt:lpstr>Arial</vt:lpstr>
      <vt:lpstr>宋体</vt:lpstr>
      <vt:lpstr>Wingdings</vt:lpstr>
      <vt:lpstr>Calibri</vt:lpstr>
      <vt:lpstr>Helvetica Neue</vt:lpstr>
      <vt:lpstr>Ford Antenna Cond Regular</vt:lpstr>
      <vt:lpstr>Thonburi</vt:lpstr>
      <vt:lpstr>Ford Antenna Medium</vt:lpstr>
      <vt:lpstr>苹方-简</vt:lpstr>
      <vt:lpstr>Arial</vt:lpstr>
      <vt:lpstr>Ford Antenna Cond</vt:lpstr>
      <vt:lpstr>Ford Antenna</vt:lpstr>
      <vt:lpstr>MS PGothic</vt:lpstr>
      <vt:lpstr>汉仪书宋二KW</vt:lpstr>
      <vt:lpstr>Ford Antenna Cond Light</vt:lpstr>
      <vt:lpstr>SimHei</vt:lpstr>
      <vt:lpstr>汉仪中黑KW</vt:lpstr>
      <vt:lpstr>等线</vt:lpstr>
      <vt:lpstr>Verdana Pro</vt:lpstr>
      <vt:lpstr>Verdana Pro</vt:lpstr>
      <vt:lpstr>Aharoni</vt:lpstr>
      <vt:lpstr>微软雅黑</vt:lpstr>
      <vt:lpstr>Verdana</vt:lpstr>
      <vt:lpstr>汉仪旗黑</vt:lpstr>
      <vt:lpstr>宋体</vt:lpstr>
      <vt:lpstr>Arial Unicode MS</vt:lpstr>
      <vt:lpstr>汉仪中等线KW</vt:lpstr>
      <vt:lpstr>Apple Color Emoji</vt:lpstr>
      <vt:lpstr>黑体</vt:lpstr>
      <vt:lpstr>1_Corp Presentations 2018</vt:lpstr>
      <vt:lpstr>Excel.Sheet.12</vt:lpstr>
      <vt:lpstr>Excel.Sheet.12</vt:lpstr>
      <vt:lpstr>PowerPoint 演示文稿</vt:lpstr>
      <vt:lpstr>{CX483 MCA_R07 Pro HF3} Software overall status  {yellow}</vt:lpstr>
      <vt:lpstr>{CX483 MCA_R07 Pro HF3} Open IG&amp;Gating with risk evaluation</vt:lpstr>
      <vt:lpstr>{CX483 MCA_R07 Pro HF3} Open IG&amp;Gating with risk evaluation</vt:lpstr>
      <vt:lpstr>{CX483 MCA_R07 Pro HF3} 内存泄露专项测试 Pass</vt:lpstr>
      <vt:lpstr>{CX483 MCA_R07 Pro HF3} 内存泄露专项测试 Pass</vt:lpstr>
      <vt:lpstr>{CX483 MCA_R07 Pro HF3} 语音专项测试</vt:lpstr>
      <vt:lpstr>{CX483 MCA_R07 Pro HF3} 性能对比测试结果</vt:lpstr>
      <vt:lpstr>{CX483 MCA_R07 Pro HF3} 性能对比测试结果</vt:lpstr>
      <vt:lpstr>{CX483 MCA_R07 Pro HF3} 性能对比测试结果</vt:lpstr>
      <vt:lpstr>{CX483 MCA_R07 Pro HF3} 性能对比测试结果</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毛毛</cp:lastModifiedBy>
  <cp:revision>1980</cp:revision>
  <cp:lastPrinted>2023-01-05T08:43:03Z</cp:lastPrinted>
  <dcterms:created xsi:type="dcterms:W3CDTF">2023-01-05T08:43:03Z</dcterms:created>
  <dcterms:modified xsi:type="dcterms:W3CDTF">2023-01-05T08:43:03Z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2052-5.1.1.7676</vt:lpwstr>
  </property>
  <property fmtid="{D5CDD505-2E9C-101B-9397-08002B2CF9AE}" pid="3" name="ICV">
    <vt:lpwstr>7AA88733DED766D78BA4B0627A3CF117</vt:lpwstr>
  </property>
</Properties>
</file>