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747" r:id="rId3"/>
    <p:sldId id="895" r:id="rId4"/>
    <p:sldId id="926" r:id="rId6"/>
    <p:sldId id="941" r:id="rId7"/>
    <p:sldId id="940" r:id="rId8"/>
    <p:sldId id="943" r:id="rId9"/>
    <p:sldId id="946" r:id="rId10"/>
    <p:sldId id="950" r:id="rId11"/>
    <p:sldId id="952" r:id="rId12"/>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72" autoAdjust="0"/>
    <p:restoredTop sz="95118" autoAdjust="0"/>
  </p:normalViewPr>
  <p:slideViewPr>
    <p:cSldViewPr snapToGrid="0">
      <p:cViewPr varScale="1">
        <p:scale>
          <a:sx n="118" d="100"/>
          <a:sy n="118" d="100"/>
        </p:scale>
        <p:origin x="896"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endParaRPr lang="en-US" altLang="en-US" sz="900" dirty="0">
              <a:solidFill>
                <a:srgbClr val="FFFFFF">
                  <a:lumMod val="50000"/>
                </a:srgbClr>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endParaRPr lang="en-US" sz="1200" b="1" dirty="0">
              <a:ea typeface="Ford Antenna Cond Regular"/>
              <a:cs typeface="Arial" panose="020B0604020202020204" pitchFamily="34" charset="0"/>
              <a:sym typeface="Ford Antenna Cond Regular"/>
            </a:endParaRP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Mix</a:t>
            </a:r>
            <a:endParaRPr lang="en-US" altLang="en-US" sz="1200" b="1">
              <a:cs typeface="Arial" panose="020B0604020202020204" pitchFamily="34" charset="0"/>
            </a:endParaRP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Pricing</a:t>
            </a:r>
            <a:endParaRPr lang="en-US" altLang="en-US" sz="1200" b="1">
              <a:cs typeface="Arial" panose="020B0604020202020204" pitchFamily="34" charset="0"/>
            </a:endParaRP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endParaRPr lang="en-US" altLang="en-US" sz="1200" b="1">
              <a:cs typeface="Arial" panose="020B0604020202020204" pitchFamily="34" charset="0"/>
            </a:endParaRP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endParaRPr lang="en-US" altLang="en-US" sz="1200" b="1">
              <a:cs typeface="Arial" panose="020B0604020202020204" pitchFamily="34" charset="0"/>
            </a:endParaRP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endParaRPr lang="en-US" altLang="en-US" sz="1200" b="1">
              <a:cs typeface="Arial" panose="020B0604020202020204" pitchFamily="34" charset="0"/>
            </a:endParaRP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endParaRPr lang="en-US" altLang="en-US" sz="1200" b="1">
              <a:cs typeface="Arial" panose="020B0604020202020204" pitchFamily="34" charset="0"/>
            </a:endParaRP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7" Type="http://schemas.openxmlformats.org/officeDocument/2006/relationships/notesSlide" Target="../notesSlides/notesSlide3.xml"/><Relationship Id="rId16" Type="http://schemas.openxmlformats.org/officeDocument/2006/relationships/slideLayout" Target="../slideLayouts/slideLayout12.xml"/><Relationship Id="rId15" Type="http://schemas.openxmlformats.org/officeDocument/2006/relationships/image" Target="../media/image21.png"/><Relationship Id="rId14" Type="http://schemas.openxmlformats.org/officeDocument/2006/relationships/image" Target="../media/image20.png"/><Relationship Id="rId13" Type="http://schemas.openxmlformats.org/officeDocument/2006/relationships/image" Target="../media/image19.png"/><Relationship Id="rId12" Type="http://schemas.openxmlformats.org/officeDocument/2006/relationships/image" Target="../media/image18.png"/><Relationship Id="rId11" Type="http://schemas.openxmlformats.org/officeDocument/2006/relationships/image" Target="../media/image17.png"/><Relationship Id="rId10" Type="http://schemas.openxmlformats.org/officeDocument/2006/relationships/image" Target="../media/image16.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2.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0075" y="52260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endParaRPr lang="en-US" altLang="en-US" sz="3200" dirty="0"/>
          </a:p>
          <a:p>
            <a:pPr algn="ctr" eaLnBrk="1" hangingPunct="1">
              <a:lnSpc>
                <a:spcPct val="90000"/>
              </a:lnSpc>
            </a:pPr>
            <a:r>
              <a:rPr lang="en-US" altLang="en-US" sz="3200" dirty="0">
                <a:solidFill>
                  <a:srgbClr val="0000CC"/>
                </a:solidFill>
              </a:rPr>
              <a:t>Phase4_U625 TBL</a:t>
            </a:r>
            <a:r>
              <a:rPr lang="en-US" altLang="zh-CN" sz="3200" dirty="0">
                <a:solidFill>
                  <a:srgbClr val="0000CC"/>
                </a:solidFill>
              </a:rPr>
              <a:t>_R04 HF4</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2</a:t>
            </a:r>
            <a:r>
              <a:rPr lang="en-US" altLang="en-US" sz="1600" dirty="0">
                <a:solidFill>
                  <a:srgbClr val="0000CC"/>
                </a:solidFill>
              </a:rPr>
              <a:t>-12-05</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endParaRPr lang="en-US" sz="1600" b="1" dirty="0">
                  <a:solidFill>
                    <a:srgbClr val="C8CCD1">
                      <a:lumMod val="25000"/>
                    </a:srgbClr>
                  </a:solidFill>
                  <a:cs typeface="Arial" panose="020B0604020202020204" pitchFamily="34" charset="0"/>
                </a:endParaRP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endParaRPr lang="en-US" sz="1600" b="1" dirty="0">
                  <a:solidFill>
                    <a:srgbClr val="C8CCD1">
                      <a:lumMod val="25000"/>
                    </a:srgbClr>
                  </a:solidFill>
                  <a:cs typeface="Arial" panose="020B0604020202020204" pitchFamily="34" charset="0"/>
                </a:endParaRP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endParaRPr lang="en-US" sz="1600" b="1" dirty="0">
                  <a:solidFill>
                    <a:srgbClr val="FFFFFF"/>
                  </a:solidFill>
                  <a:cs typeface="Arial" panose="020B0604020202020204" pitchFamily="34" charset="0"/>
                </a:endParaRP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endParaRPr lang="en-US" sz="1600" b="1" dirty="0">
                  <a:solidFill>
                    <a:srgbClr val="FFFFFF"/>
                  </a:solidFill>
                  <a:cs typeface="Arial" panose="020B0604020202020204" pitchFamily="34" charset="0"/>
                </a:endParaRP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endParaRPr lang="en-US" altLang="en-US" b="1">
              <a:solidFill>
                <a:srgbClr val="00345F"/>
              </a:solidFill>
              <a:cs typeface="Arial" panose="020B0604020202020204" pitchFamily="34" charset="0"/>
            </a:endParaRP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endParaRPr lang="en-US" altLang="en-US" sz="1400" b="1">
              <a:solidFill>
                <a:srgbClr val="00345F"/>
              </a:solidFill>
              <a:cs typeface="Arial" panose="020B0604020202020204" pitchFamily="34" charset="0"/>
            </a:endParaRP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Decision</a:t>
            </a:r>
            <a:endParaRPr lang="en-US" altLang="en-US" sz="1400" b="1">
              <a:solidFill>
                <a:srgbClr val="00345F"/>
              </a:solidFill>
              <a:cs typeface="Arial" panose="020B0604020202020204" pitchFamily="34" charset="0"/>
            </a:endParaRP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endParaRPr lang="en-US" altLang="en-US" sz="1400" b="1">
              <a:solidFill>
                <a:srgbClr val="00345F"/>
              </a:solidFill>
              <a:cs typeface="Arial" panose="020B0604020202020204" pitchFamily="34" charset="0"/>
            </a:endParaRPr>
          </a:p>
        </p:txBody>
      </p:sp>
      <p:pic>
        <p:nvPicPr>
          <p:cNvPr id="47116"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a:t>
            </a:r>
            <a:r>
              <a:rPr lang="en-US" altLang="en-US" sz="2800" dirty="0">
                <a:solidFill>
                  <a:srgbClr val="0000CC"/>
                </a:solidFill>
                <a:sym typeface="+mn-ea"/>
              </a:rPr>
              <a:t>U625 TBL</a:t>
            </a:r>
            <a:r>
              <a:rPr lang="en-US" altLang="zh-CN" sz="2800" dirty="0">
                <a:solidFill>
                  <a:srgbClr val="0000CC"/>
                </a:solidFill>
                <a:sym typeface="+mn-ea"/>
              </a:rPr>
              <a:t>_R04 HF4</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00B050"/>
                </a:solidFill>
                <a:ea typeface="SimHei" panose="02010609060101010101" pitchFamily="49" charset="-122"/>
              </a:rPr>
              <a:t>Green</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20221017_537_PRO</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20221124_0839_B3F27_R04.PRO.HF4  </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99%,  0</a:t>
            </a:r>
            <a:r>
              <a:rPr lang="zh-CN" altLang="en-US" sz="1800" dirty="0">
                <a:solidFill>
                  <a:srgbClr val="0000CC"/>
                </a:solidFill>
                <a:ea typeface="宋体" pitchFamily="2" charset="-122"/>
              </a:rPr>
              <a:t> </a:t>
            </a:r>
            <a:r>
              <a:rPr lang="en-US" altLang="zh-CN" sz="1800" dirty="0">
                <a:ea typeface="宋体" pitchFamily="2" charset="-122"/>
              </a:rPr>
              <a:t>P0 and </a:t>
            </a:r>
            <a:r>
              <a:rPr lang="en-US" altLang="zh-CN" sz="1800" dirty="0">
                <a:solidFill>
                  <a:srgbClr val="0000CC"/>
                </a:solidFill>
                <a:ea typeface="宋体" pitchFamily="2" charset="-122"/>
              </a:rPr>
              <a:t>3</a:t>
            </a:r>
            <a:r>
              <a:rPr lang="en-US" altLang="zh-CN" sz="1800" dirty="0">
                <a:ea typeface="宋体" pitchFamily="2" charset="-122"/>
              </a:rPr>
              <a:t> P1 issues found and not fixed. Refer test report for detail.</a:t>
            </a:r>
            <a:endParaRPr lang="en-US" altLang="zh-CN" sz="1800" dirty="0">
              <a:solidFill>
                <a:srgbClr val="0000CC"/>
              </a:solidFill>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IG/G with risk evaluation – refer slide 3</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charset="0"/>
              </a:rPr>
              <a:t>Memory leak, VR project test</a:t>
            </a:r>
            <a:r>
              <a:rPr lang="en-US" altLang="zh-CN" dirty="0">
                <a:ea typeface="宋体" pitchFamily="2" charset="-122"/>
              </a:rPr>
              <a:t> – refer slide 4</a:t>
            </a:r>
            <a:r>
              <a:rPr lang="zh-CN" altLang="en-US" dirty="0">
                <a:ea typeface="宋体" pitchFamily="2" charset="-122"/>
              </a:rPr>
              <a:t>、</a:t>
            </a:r>
            <a:r>
              <a:rPr lang="en-US" altLang="zh-CN" dirty="0">
                <a:ea typeface="宋体" pitchFamily="2" charset="-122"/>
              </a:rPr>
              <a:t>5</a:t>
            </a:r>
            <a:r>
              <a:rPr lang="zh-CN" altLang="en-US" dirty="0">
                <a:ea typeface="宋体" pitchFamily="2" charset="-122"/>
              </a:rPr>
              <a:t>、</a:t>
            </a:r>
            <a:r>
              <a:rPr lang="en-US" altLang="zh-CN" dirty="0">
                <a:ea typeface="宋体" pitchFamily="2" charset="-122"/>
              </a:rPr>
              <a:t>6</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charset="0"/>
              </a:rPr>
              <a:t>Performance test </a:t>
            </a:r>
            <a:r>
              <a:rPr lang="en-US" altLang="zh-CN" dirty="0">
                <a:ea typeface="宋体" pitchFamily="2" charset="-122"/>
                <a:sym typeface="+mn-ea"/>
              </a:rPr>
              <a:t>– refer slide 7</a:t>
            </a:r>
            <a:endParaRPr lang="en-US" altLang="zh-CN" dirty="0">
              <a:ea typeface="宋体" pitchFamily="2" charset="-122"/>
            </a:endParaRPr>
          </a:p>
          <a:p>
            <a:pPr lvl="2">
              <a:spcBef>
                <a:spcPct val="0"/>
              </a:spcBef>
              <a:buFont typeface="Arial" panose="020B0604020202020204" pitchFamily="34" charset="0"/>
              <a:buChar char="•"/>
            </a:pPr>
            <a:endParaRPr lang="en-US" altLang="zh-CN" dirty="0">
              <a:ea typeface="宋体" pitchFamily="2" charset="-122"/>
            </a:endParaRPr>
          </a:p>
          <a:p>
            <a:pPr lvl="2">
              <a:spcBef>
                <a:spcPct val="0"/>
              </a:spcBef>
              <a:buFont typeface="Arial" panose="020B0604020202020204" pitchFamily="34" charset="0"/>
              <a:buChar char="•"/>
            </a:pP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sym typeface="+mn-ea"/>
              </a:rPr>
              <a:t>U625 TBL</a:t>
            </a:r>
            <a:r>
              <a:rPr lang="en-US" altLang="zh-CN" sz="2800" dirty="0">
                <a:solidFill>
                  <a:srgbClr val="0000CC"/>
                </a:solidFill>
                <a:sym typeface="+mn-ea"/>
              </a:rPr>
              <a:t>_R04 HF4</a:t>
            </a:r>
            <a:r>
              <a:rPr lang="en-US" altLang="en-US" sz="2800" dirty="0">
                <a:solidFill>
                  <a:srgbClr val="0000CC"/>
                </a:solidFill>
              </a:rPr>
              <a:t>} </a:t>
            </a:r>
            <a:r>
              <a:rPr lang="en-US" altLang="zh-CN" sz="2800" dirty="0"/>
              <a:t>Open </a:t>
            </a:r>
            <a:r>
              <a:rPr lang="en-US" altLang="zh-CN" sz="2800" u="sng" dirty="0"/>
              <a:t>IG/G</a:t>
            </a:r>
            <a:r>
              <a:rPr lang="en-US" altLang="zh-CN" sz="2800" dirty="0"/>
              <a:t>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250825" y="1026160"/>
          <a:ext cx="11690985" cy="3282950"/>
        </p:xfrm>
        <a:graphic>
          <a:graphicData uri="http://schemas.openxmlformats.org/drawingml/2006/table">
            <a:tbl>
              <a:tblPr/>
              <a:tblGrid>
                <a:gridCol w="858520"/>
                <a:gridCol w="3627755"/>
                <a:gridCol w="820420"/>
                <a:gridCol w="929005"/>
                <a:gridCol w="786765"/>
                <a:gridCol w="4668520"/>
              </a:tblGrid>
              <a:tr h="207645">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348615">
                <a:tc>
                  <a:txBody>
                    <a:bodyPr/>
                    <a:p>
                      <a:pPr algn="ctr" fontAlgn="t">
                        <a:buNone/>
                      </a:pPr>
                      <a:r>
                        <a:rPr lang="en-GB" altLang="en-US" sz="1000" b="0" i="0" u="sng" strike="noStrike" kern="1200" dirty="0">
                          <a:solidFill>
                            <a:srgbClr val="0563C1"/>
                          </a:solidFill>
                          <a:effectLst/>
                          <a:ea typeface="等线" panose="02010600030101010101" pitchFamily="2" charset="-122"/>
                          <a:cs typeface="+mn-lt"/>
                        </a:rPr>
                        <a:t>AW2-9951</a:t>
                      </a:r>
                      <a:endParaRPr lang="en-GB" altLang="en-US" sz="10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[U625 Timberline][地图][必现]导航设置里，自定义车标里显示“林肯车标”字样</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1000" b="0" i="0" u="none" strike="noStrike" dirty="0">
                          <a:solidFill>
                            <a:srgbClr val="000000"/>
                          </a:solidFill>
                          <a:effectLst/>
                          <a:ea typeface="等线" panose="02010600030101010101" pitchFamily="2" charset="-122"/>
                          <a:cs typeface="+mn-lt"/>
                        </a:rPr>
                        <a:t>V</a:t>
                      </a:r>
                      <a:r>
                        <a:rPr lang="en-US" altLang="en-GB" sz="1000" b="0" i="0" u="none" strike="noStrike" dirty="0">
                          <a:solidFill>
                            <a:srgbClr val="000000"/>
                          </a:solidFill>
                          <a:effectLst/>
                          <a:ea typeface="等线" panose="02010600030101010101" pitchFamily="2" charset="-122"/>
                          <a:cs typeface="+mn-lt"/>
                        </a:rPr>
                        <a:t>erfication</a:t>
                      </a: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R05</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1000" dirty="0">
                          <a:solidFill>
                            <a:srgbClr val="000000"/>
                          </a:solidFill>
                          <a:effectLst/>
                          <a:ea typeface="等线" panose="02010600030101010101" pitchFamily="2" charset="-122"/>
                          <a:cs typeface="+mn-lt"/>
                          <a:sym typeface="+mn-ea"/>
                        </a:rPr>
                        <a:t>风险评估：</a:t>
                      </a:r>
                      <a:r>
                        <a:rPr lang="en-US" altLang="zh-CN" sz="1000" dirty="0">
                          <a:solidFill>
                            <a:srgbClr val="000000"/>
                          </a:solidFill>
                          <a:effectLst/>
                          <a:ea typeface="等线" panose="02010600030101010101" pitchFamily="2" charset="-122"/>
                          <a:cs typeface="+mn-lt"/>
                          <a:sym typeface="+mn-ea"/>
                        </a:rPr>
                        <a:t>L</a:t>
                      </a:r>
                      <a:endParaRPr lang="en-US" altLang="zh-CN"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en-US" altLang="zh-CN" sz="1000" b="0" i="0" u="none" strike="noStrike" kern="1200" dirty="0">
                          <a:solidFill>
                            <a:srgbClr val="000000"/>
                          </a:solidFill>
                          <a:effectLst/>
                          <a:ea typeface="等线" panose="02010600030101010101" pitchFamily="2" charset="-122"/>
                          <a:cs typeface="+mn-lt"/>
                        </a:rPr>
                        <a:t>Root cause:</a:t>
                      </a:r>
                      <a:r>
                        <a:rPr lang="zh-CN" altLang="en-US" sz="1000" b="0" i="0" u="none" strike="noStrike" kern="1200" dirty="0">
                          <a:solidFill>
                            <a:srgbClr val="000000"/>
                          </a:solidFill>
                          <a:effectLst/>
                          <a:ea typeface="等线" panose="02010600030101010101" pitchFamily="2" charset="-122"/>
                          <a:cs typeface="+mn-lt"/>
                        </a:rPr>
                        <a:t>地图代码中增加</a:t>
                      </a:r>
                      <a:r>
                        <a:rPr lang="en-US" altLang="zh-CN" sz="1000" b="0" i="0" u="none" strike="noStrike" kern="1200" dirty="0">
                          <a:solidFill>
                            <a:srgbClr val="000000"/>
                          </a:solidFill>
                          <a:effectLst/>
                          <a:ea typeface="等线" panose="02010600030101010101" pitchFamily="2" charset="-122"/>
                          <a:cs typeface="+mn-lt"/>
                        </a:rPr>
                        <a:t>U625 TBL</a:t>
                      </a:r>
                      <a:r>
                        <a:rPr lang="zh-CN" altLang="en-US" sz="1000" b="0" i="0" u="none" strike="noStrike" kern="1200" dirty="0">
                          <a:solidFill>
                            <a:srgbClr val="000000"/>
                          </a:solidFill>
                          <a:effectLst/>
                          <a:ea typeface="等线" panose="02010600030101010101" pitchFamily="2" charset="-122"/>
                          <a:cs typeface="+mn-lt"/>
                        </a:rPr>
                        <a:t>车型判断条件，</a:t>
                      </a:r>
                      <a:r>
                        <a:rPr lang="zh-CN" altLang="en-US" sz="1000" b="0" i="0" u="none" strike="noStrike" kern="1200" dirty="0">
                          <a:solidFill>
                            <a:srgbClr val="000000"/>
                          </a:solidFill>
                          <a:effectLst/>
                          <a:ea typeface="等线" panose="02010600030101010101" pitchFamily="2" charset="-122"/>
                          <a:cs typeface="+mn-lt"/>
                        </a:rPr>
                        <a:t>自测正常显示title</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7705">
                <a:tc>
                  <a:txBody>
                    <a:bodyPr/>
                    <a:p>
                      <a:pPr algn="ctr" fontAlgn="t">
                        <a:buNone/>
                      </a:pPr>
                      <a:r>
                        <a:rPr lang="en-GB" altLang="en-US" sz="1000" b="0" i="0" u="sng" strike="noStrike" kern="1200" dirty="0">
                          <a:solidFill>
                            <a:srgbClr val="0563C1"/>
                          </a:solidFill>
                          <a:effectLst/>
                          <a:ea typeface="等线" panose="02010600030101010101" pitchFamily="2" charset="-122"/>
                          <a:cs typeface="+mn-lt"/>
                        </a:rPr>
                        <a:t>AW2-9952</a:t>
                      </a:r>
                      <a:endParaRPr lang="en-GB" altLang="en-US" sz="10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[U625 Timberline][地图][偶现]地图操作卡顿</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1000" dirty="0">
                          <a:solidFill>
                            <a:srgbClr val="000000"/>
                          </a:solidFill>
                          <a:effectLst/>
                          <a:ea typeface="等线" panose="02010600030101010101" pitchFamily="2" charset="-122"/>
                          <a:cs typeface="+mn-lt"/>
                          <a:sym typeface="+mn-ea"/>
                        </a:rPr>
                        <a:t>Verfication</a:t>
                      </a:r>
                      <a:endParaRPr lang="en-US" altLang="en-GB" sz="10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R05</a:t>
                      </a: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1000" dirty="0">
                          <a:solidFill>
                            <a:srgbClr val="000000"/>
                          </a:solidFill>
                          <a:effectLst/>
                          <a:ea typeface="等线" panose="02010600030101010101" pitchFamily="2" charset="-122"/>
                          <a:cs typeface="+mn-lt"/>
                          <a:sym typeface="+mn-ea"/>
                        </a:rPr>
                        <a:t>风险评估：</a:t>
                      </a:r>
                      <a:r>
                        <a:rPr lang="en-US" altLang="zh-CN" sz="1000" dirty="0">
                          <a:solidFill>
                            <a:srgbClr val="000000"/>
                          </a:solidFill>
                          <a:effectLst/>
                          <a:ea typeface="等线" panose="02010600030101010101" pitchFamily="2" charset="-122"/>
                          <a:cs typeface="+mn-lt"/>
                          <a:sym typeface="+mn-ea"/>
                        </a:rPr>
                        <a:t>L</a:t>
                      </a:r>
                      <a:endParaRPr lang="en-US" altLang="zh-CN" sz="10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en-US" sz="1000" dirty="0">
                          <a:solidFill>
                            <a:srgbClr val="000000"/>
                          </a:solidFill>
                          <a:effectLst/>
                          <a:ea typeface="等线" panose="02010600030101010101" pitchFamily="2" charset="-122"/>
                          <a:cs typeface="+mn-lt"/>
                          <a:sym typeface="+mn-ea"/>
                        </a:rPr>
                        <a:t>Root cause:</a:t>
                      </a:r>
                      <a:r>
                        <a:rPr sz="1000" dirty="0">
                          <a:solidFill>
                            <a:srgbClr val="000000"/>
                          </a:solidFill>
                          <a:effectLst/>
                          <a:ea typeface="等线" panose="02010600030101010101" pitchFamily="2" charset="-122"/>
                          <a:cs typeface="+mn-lt"/>
                          <a:sym typeface="+mn-ea"/>
                        </a:rPr>
                        <a:t>对地图增加优化，</a:t>
                      </a:r>
                      <a:r>
                        <a:rPr lang="zh-CN" sz="1000" dirty="0">
                          <a:solidFill>
                            <a:srgbClr val="000000"/>
                          </a:solidFill>
                          <a:effectLst/>
                          <a:ea typeface="等线" panose="02010600030101010101" pitchFamily="2" charset="-122"/>
                          <a:cs typeface="+mn-lt"/>
                          <a:sym typeface="+mn-ea"/>
                        </a:rPr>
                        <a:t>修复内存泄露问题，</a:t>
                      </a:r>
                      <a:r>
                        <a:rPr sz="1000" dirty="0">
                          <a:solidFill>
                            <a:srgbClr val="000000"/>
                          </a:solidFill>
                          <a:effectLst/>
                          <a:ea typeface="等线" panose="02010600030101010101" pitchFamily="2" charset="-122"/>
                          <a:cs typeface="+mn-lt"/>
                          <a:sym typeface="+mn-ea"/>
                        </a:rPr>
                        <a:t>增加</a:t>
                      </a:r>
                      <a:r>
                        <a:rPr lang="zh-CN" sz="1000" dirty="0">
                          <a:solidFill>
                            <a:srgbClr val="000000"/>
                          </a:solidFill>
                          <a:effectLst/>
                          <a:ea typeface="等线" panose="02010600030101010101" pitchFamily="2" charset="-122"/>
                          <a:cs typeface="+mn-lt"/>
                          <a:sym typeface="+mn-ea"/>
                        </a:rPr>
                        <a:t>地图搜索框的</a:t>
                      </a:r>
                      <a:r>
                        <a:rPr sz="1000" dirty="0">
                          <a:solidFill>
                            <a:srgbClr val="000000"/>
                          </a:solidFill>
                          <a:effectLst/>
                          <a:ea typeface="等线" panose="02010600030101010101" pitchFamily="2" charset="-122"/>
                          <a:cs typeface="+mn-lt"/>
                          <a:sym typeface="+mn-ea"/>
                        </a:rPr>
                        <a:t>流畅性，同时，部分按钮是有防止重复点击功能的，两次点击间隔要大于1S</a:t>
                      </a:r>
                      <a:endParaRPr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1000" b="0" i="0" u="none" strike="noStrike" kern="1200" dirty="0">
                          <a:solidFill>
                            <a:srgbClr val="000000"/>
                          </a:solidFill>
                          <a:effectLst/>
                          <a:ea typeface="等线" panose="02010600030101010101" pitchFamily="2" charset="-122"/>
                          <a:cs typeface="+mn-lt"/>
                        </a:rPr>
                        <a:t>复现概率：</a:t>
                      </a:r>
                      <a:r>
                        <a:rPr lang="en-US" altLang="zh-CN" sz="1000" b="0" i="0" u="none" strike="noStrike" kern="1200" dirty="0">
                          <a:solidFill>
                            <a:srgbClr val="000000"/>
                          </a:solidFill>
                          <a:effectLst/>
                          <a:ea typeface="等线" panose="02010600030101010101" pitchFamily="2" charset="-122"/>
                          <a:cs typeface="+mn-lt"/>
                        </a:rPr>
                        <a:t>QA</a:t>
                      </a:r>
                      <a:r>
                        <a:rPr lang="zh-CN" altLang="en-US" sz="1000" b="0" i="0" u="none" strike="noStrike" kern="1200" dirty="0">
                          <a:solidFill>
                            <a:srgbClr val="000000"/>
                          </a:solidFill>
                          <a:effectLst/>
                          <a:ea typeface="等线" panose="02010600030101010101" pitchFamily="2" charset="-122"/>
                          <a:cs typeface="+mn-lt"/>
                        </a:rPr>
                        <a:t>自测</a:t>
                      </a:r>
                      <a:r>
                        <a:rPr lang="en-US" altLang="zh-CN" sz="1000" b="0" i="0" u="none" strike="noStrike" kern="1200" dirty="0">
                          <a:solidFill>
                            <a:srgbClr val="000000"/>
                          </a:solidFill>
                          <a:effectLst/>
                          <a:ea typeface="等线" panose="02010600030101010101" pitchFamily="2" charset="-122"/>
                          <a:cs typeface="+mn-lt"/>
                        </a:rPr>
                        <a:t>100</a:t>
                      </a:r>
                      <a:r>
                        <a:rPr lang="zh-CN" altLang="en-US" sz="1000" b="0" i="0" u="none" strike="noStrike" kern="1200" dirty="0">
                          <a:solidFill>
                            <a:srgbClr val="000000"/>
                          </a:solidFill>
                          <a:effectLst/>
                          <a:ea typeface="等线" panose="02010600030101010101" pitchFamily="2" charset="-122"/>
                          <a:cs typeface="+mn-lt"/>
                        </a:rPr>
                        <a:t>次</a:t>
                      </a:r>
                      <a:r>
                        <a:rPr lang="zh-CN" altLang="en-US" sz="1000" b="0" i="0" u="none" strike="noStrike" kern="1200" dirty="0">
                          <a:solidFill>
                            <a:srgbClr val="000000"/>
                          </a:solidFill>
                          <a:effectLst/>
                          <a:ea typeface="等线" panose="02010600030101010101" pitchFamily="2" charset="-122"/>
                          <a:cs typeface="+mn-lt"/>
                        </a:rPr>
                        <a:t>未复现</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31850">
                <a:tc>
                  <a:txBody>
                    <a:bodyPr/>
                    <a:p>
                      <a:pPr algn="ctr" fontAlgn="t">
                        <a:buNone/>
                      </a:pPr>
                      <a:r>
                        <a:rPr lang="en-GB" altLang="en-US" sz="1000" b="0" i="0" u="sng" strike="noStrike" kern="1200" dirty="0">
                          <a:solidFill>
                            <a:srgbClr val="0563C1"/>
                          </a:solidFill>
                          <a:effectLst/>
                          <a:ea typeface="等线" panose="02010600030101010101" pitchFamily="2" charset="-122"/>
                          <a:cs typeface="+mn-lt"/>
                        </a:rPr>
                        <a:t>AW2-9958</a:t>
                      </a:r>
                      <a:endParaRPr lang="en-GB" altLang="en-US" sz="10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[U625 Timberline][地图][偶现]行驶中发起导航，车标会漂移</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000" dirty="0">
                          <a:solidFill>
                            <a:srgbClr val="000000"/>
                          </a:solidFill>
                          <a:effectLst/>
                          <a:ea typeface="等线" panose="02010600030101010101" pitchFamily="2" charset="-122"/>
                          <a:cs typeface="+mn-lt"/>
                          <a:sym typeface="+mn-ea"/>
                        </a:rPr>
                        <a:t>Analysis</a:t>
                      </a:r>
                      <a:endParaRPr lang="en-GB" altLang="zh-CN" sz="10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b="0" i="0" u="none" strike="noStrike" dirty="0">
                          <a:solidFill>
                            <a:srgbClr val="000000"/>
                          </a:solidFill>
                          <a:effectLst/>
                          <a:ea typeface="等线" panose="02010600030101010101" pitchFamily="2" charset="-122"/>
                          <a:cs typeface="+mn-lt"/>
                        </a:rPr>
                        <a:t>NA</a:t>
                      </a: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1000" dirty="0">
                          <a:solidFill>
                            <a:srgbClr val="000000"/>
                          </a:solidFill>
                          <a:effectLst/>
                          <a:ea typeface="等线" panose="02010600030101010101" pitchFamily="2" charset="-122"/>
                          <a:cs typeface="+mn-lt"/>
                          <a:sym typeface="+mn-ea"/>
                        </a:rPr>
                        <a:t>风险评估：</a:t>
                      </a:r>
                      <a:r>
                        <a:rPr lang="en-US" altLang="zh-CN" sz="1000" dirty="0">
                          <a:solidFill>
                            <a:srgbClr val="000000"/>
                          </a:solidFill>
                          <a:effectLst/>
                          <a:ea typeface="等线" panose="02010600030101010101" pitchFamily="2" charset="-122"/>
                          <a:cs typeface="+mn-lt"/>
                          <a:sym typeface="+mn-ea"/>
                        </a:rPr>
                        <a:t>L</a:t>
                      </a:r>
                      <a:endParaRPr lang="en-US" altLang="zh-CN" sz="10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en-US" sz="1000" b="0" i="0" u="none" strike="noStrike" kern="1200" dirty="0">
                          <a:solidFill>
                            <a:srgbClr val="000000"/>
                          </a:solidFill>
                          <a:effectLst/>
                          <a:ea typeface="等线" panose="02010600030101010101" pitchFamily="2" charset="-122"/>
                          <a:cs typeface="+mn-lt"/>
                        </a:rPr>
                        <a:t>Root cause:</a:t>
                      </a:r>
                      <a:r>
                        <a:rPr sz="1000" b="0" i="0" u="none" strike="noStrike" kern="1200" dirty="0">
                          <a:solidFill>
                            <a:srgbClr val="000000"/>
                          </a:solidFill>
                          <a:effectLst/>
                          <a:ea typeface="等线" panose="02010600030101010101" pitchFamily="2" charset="-122"/>
                          <a:cs typeface="+mn-lt"/>
                        </a:rPr>
                        <a:t>观看视频发现此时车速较快，发起导航到实际开始导航有一段时间间隔和距离间隔从而导致车标和实际的位置有偏差，所以在导航页的时候会有车标快速移动的现象</a:t>
                      </a:r>
                      <a:r>
                        <a:rPr lang="zh-CN" sz="1000" b="0" i="0" u="none" strike="noStrike" kern="1200" dirty="0">
                          <a:solidFill>
                            <a:srgbClr val="000000"/>
                          </a:solidFill>
                          <a:effectLst/>
                          <a:ea typeface="等线" panose="02010600030101010101" pitchFamily="2" charset="-122"/>
                          <a:cs typeface="+mn-lt"/>
                        </a:rPr>
                        <a:t>，目前正在和主线确认优化</a:t>
                      </a:r>
                      <a:r>
                        <a:rPr lang="zh-CN" sz="1000" b="0" i="0" u="none" strike="noStrike" kern="1200" dirty="0">
                          <a:solidFill>
                            <a:srgbClr val="000000"/>
                          </a:solidFill>
                          <a:effectLst/>
                          <a:ea typeface="等线" panose="02010600030101010101" pitchFamily="2" charset="-122"/>
                          <a:cs typeface="+mn-lt"/>
                        </a:rPr>
                        <a:t>方案</a:t>
                      </a:r>
                      <a:endParaRPr lang="zh-CN" sz="10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1000" dirty="0">
                          <a:solidFill>
                            <a:srgbClr val="000000"/>
                          </a:solidFill>
                          <a:effectLst/>
                          <a:ea typeface="等线" panose="02010600030101010101" pitchFamily="2" charset="-122"/>
                          <a:cs typeface="+mn-lt"/>
                          <a:sym typeface="+mn-ea"/>
                        </a:rPr>
                        <a:t>复现概率：在巡航态发起导航，实车属于高速行驶状态下，</a:t>
                      </a:r>
                      <a:r>
                        <a:rPr lang="en-US" altLang="zh-CN" sz="1000" dirty="0">
                          <a:solidFill>
                            <a:srgbClr val="000000"/>
                          </a:solidFill>
                          <a:effectLst/>
                          <a:ea typeface="等线" panose="02010600030101010101" pitchFamily="2" charset="-122"/>
                          <a:cs typeface="+mn-lt"/>
                          <a:sym typeface="+mn-ea"/>
                        </a:rPr>
                        <a:t>3/10</a:t>
                      </a:r>
                      <a:r>
                        <a:rPr lang="zh-CN" altLang="en-US" sz="1000" dirty="0">
                          <a:solidFill>
                            <a:srgbClr val="000000"/>
                          </a:solidFill>
                          <a:effectLst/>
                          <a:ea typeface="等线" panose="02010600030101010101" pitchFamily="2" charset="-122"/>
                          <a:cs typeface="+mn-lt"/>
                          <a:sym typeface="+mn-ea"/>
                        </a:rPr>
                        <a:t>概率</a:t>
                      </a:r>
                      <a:r>
                        <a:rPr lang="zh-CN" altLang="en-US" sz="1000" dirty="0">
                          <a:solidFill>
                            <a:srgbClr val="000000"/>
                          </a:solidFill>
                          <a:effectLst/>
                          <a:ea typeface="等线" panose="02010600030101010101" pitchFamily="2" charset="-122"/>
                          <a:cs typeface="+mn-lt"/>
                          <a:sym typeface="+mn-ea"/>
                        </a:rPr>
                        <a:t>触发</a:t>
                      </a:r>
                      <a:endParaRPr lang="zh-CN" altLang="en-US" sz="10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330">
                <a:tc>
                  <a:txBody>
                    <a:bodyPr/>
                    <a:p>
                      <a:pPr algn="ctr" fontAlgn="t">
                        <a:buNone/>
                      </a:pPr>
                      <a:r>
                        <a:rPr lang="en-GB" altLang="en-US" sz="1000" b="0" i="0" u="sng" strike="noStrike" kern="1200" dirty="0">
                          <a:solidFill>
                            <a:srgbClr val="0563C1"/>
                          </a:solidFill>
                          <a:effectLst/>
                          <a:ea typeface="等线" panose="02010600030101010101" pitchFamily="2" charset="-122"/>
                          <a:cs typeface="+mn-lt"/>
                        </a:rPr>
                        <a:t>AW2-9955</a:t>
                      </a:r>
                      <a:endParaRPr lang="en-GB" altLang="en-US" sz="10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[U625 Timberline][地图][偶现]蚯蚓线显示不平滑，有锯齿</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000" dirty="0">
                          <a:solidFill>
                            <a:srgbClr val="000000"/>
                          </a:solidFill>
                          <a:effectLst/>
                          <a:ea typeface="等线" panose="02010600030101010101" pitchFamily="2" charset="-122"/>
                          <a:cs typeface="+mn-lt"/>
                          <a:sym typeface="+mn-ea"/>
                        </a:rPr>
                        <a:t>Analysis</a:t>
                      </a:r>
                      <a:endParaRPr lang="en-GB" altLang="zh-CN" sz="10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NA</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GB" altLang="en-US"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1000" dirty="0">
                          <a:solidFill>
                            <a:srgbClr val="000000"/>
                          </a:solidFill>
                          <a:effectLst/>
                          <a:ea typeface="等线" panose="02010600030101010101" pitchFamily="2" charset="-122"/>
                          <a:cs typeface="+mn-lt"/>
                          <a:sym typeface="+mn-ea"/>
                        </a:rPr>
                        <a:t>风险评估：</a:t>
                      </a:r>
                      <a:r>
                        <a:rPr lang="en-US" altLang="zh-CN" sz="1000" dirty="0">
                          <a:solidFill>
                            <a:srgbClr val="000000"/>
                          </a:solidFill>
                          <a:effectLst/>
                          <a:ea typeface="等线" panose="02010600030101010101" pitchFamily="2" charset="-122"/>
                          <a:cs typeface="+mn-lt"/>
                          <a:sym typeface="+mn-ea"/>
                        </a:rPr>
                        <a:t>L</a:t>
                      </a:r>
                      <a:endParaRPr lang="en-US" altLang="zh-CN" sz="10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en-US" altLang="zh-CN" sz="1000" b="0" i="0" u="none" strike="noStrike" kern="1200" dirty="0">
                          <a:solidFill>
                            <a:srgbClr val="000000"/>
                          </a:solidFill>
                          <a:effectLst/>
                          <a:ea typeface="等线" panose="02010600030101010101" pitchFamily="2" charset="-122"/>
                          <a:cs typeface="+mn-lt"/>
                        </a:rPr>
                        <a:t>低概率 UI问题</a:t>
                      </a:r>
                      <a:r>
                        <a:rPr lang="zh-CN" altLang="en-US" sz="1000" b="0" i="0" u="none" strike="noStrike" kern="1200" dirty="0">
                          <a:solidFill>
                            <a:srgbClr val="000000"/>
                          </a:solidFill>
                          <a:effectLst/>
                          <a:ea typeface="等线" panose="02010600030101010101" pitchFamily="2" charset="-122"/>
                          <a:cs typeface="+mn-lt"/>
                        </a:rPr>
                        <a:t>，目前开发正在分析</a:t>
                      </a:r>
                      <a:r>
                        <a:rPr lang="zh-CN" altLang="en-US" sz="1000" b="0" i="0" u="none" strike="noStrike" kern="1200" dirty="0">
                          <a:solidFill>
                            <a:srgbClr val="000000"/>
                          </a:solidFill>
                          <a:effectLst/>
                          <a:ea typeface="等线" panose="02010600030101010101" pitchFamily="2" charset="-122"/>
                          <a:cs typeface="+mn-lt"/>
                        </a:rPr>
                        <a:t>处理</a:t>
                      </a:r>
                      <a:endParaRPr lang="zh-CN" altLang="en-US" sz="10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1000" b="0" i="0" u="none" strike="noStrike" kern="1200" dirty="0">
                          <a:solidFill>
                            <a:srgbClr val="000000"/>
                          </a:solidFill>
                          <a:effectLst/>
                          <a:ea typeface="等线" panose="02010600030101010101" pitchFamily="2" charset="-122"/>
                          <a:cs typeface="+mn-lt"/>
                        </a:rPr>
                        <a:t>复现概率：实车路试</a:t>
                      </a:r>
                      <a:r>
                        <a:rPr lang="en-US" altLang="zh-CN" sz="1000" b="0" i="0" u="none" strike="noStrike" kern="1200" dirty="0">
                          <a:solidFill>
                            <a:srgbClr val="000000"/>
                          </a:solidFill>
                          <a:effectLst/>
                          <a:ea typeface="等线" panose="02010600030101010101" pitchFamily="2" charset="-122"/>
                          <a:cs typeface="+mn-lt"/>
                        </a:rPr>
                        <a:t>5</a:t>
                      </a:r>
                      <a:r>
                        <a:rPr lang="zh-CN" altLang="en-US" sz="1000" b="0" i="0" u="none" strike="noStrike" kern="1200" dirty="0">
                          <a:solidFill>
                            <a:srgbClr val="000000"/>
                          </a:solidFill>
                          <a:effectLst/>
                          <a:ea typeface="等线" panose="02010600030101010101" pitchFamily="2" charset="-122"/>
                          <a:cs typeface="+mn-lt"/>
                        </a:rPr>
                        <a:t>天暂未</a:t>
                      </a:r>
                      <a:r>
                        <a:rPr lang="zh-CN" altLang="en-US" sz="1000" b="0" i="0" u="none" strike="noStrike" kern="1200" dirty="0">
                          <a:solidFill>
                            <a:srgbClr val="000000"/>
                          </a:solidFill>
                          <a:effectLst/>
                          <a:ea typeface="等线" panose="02010600030101010101" pitchFamily="2" charset="-122"/>
                          <a:cs typeface="+mn-lt"/>
                        </a:rPr>
                        <a:t>复现</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8795">
                <a:tc>
                  <a:txBody>
                    <a:bodyPr/>
                    <a:p>
                      <a:pPr algn="ctr" fontAlgn="t">
                        <a:buNone/>
                      </a:pPr>
                      <a:r>
                        <a:rPr lang="en-GB" altLang="en-US" sz="1000" b="0" i="0" u="sng" strike="noStrike" kern="1200" dirty="0">
                          <a:solidFill>
                            <a:srgbClr val="0563C1"/>
                          </a:solidFill>
                          <a:effectLst/>
                          <a:ea typeface="等线" panose="02010600030101010101" pitchFamily="2" charset="-122"/>
                          <a:cs typeface="+mn-lt"/>
                        </a:rPr>
                        <a:t>AW2-9959</a:t>
                      </a:r>
                      <a:endParaRPr lang="en-GB" altLang="en-US" sz="10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[U625 Timberline][地图][偶现]打开分屏，出现两个区间测速图标</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1000" dirty="0">
                          <a:solidFill>
                            <a:srgbClr val="000000"/>
                          </a:solidFill>
                          <a:effectLst/>
                          <a:ea typeface="等线" panose="02010600030101010101" pitchFamily="2" charset="-122"/>
                          <a:cs typeface="+mn-lt"/>
                          <a:sym typeface="+mn-ea"/>
                        </a:rPr>
                        <a:t>Verfication</a:t>
                      </a:r>
                      <a:endParaRPr lang="en-GB" altLang="zh-CN" sz="10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R05</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1000" dirty="0">
                          <a:solidFill>
                            <a:srgbClr val="000000"/>
                          </a:solidFill>
                          <a:effectLst/>
                          <a:ea typeface="等线" panose="02010600030101010101" pitchFamily="2" charset="-122"/>
                          <a:cs typeface="+mn-lt"/>
                          <a:sym typeface="+mn-ea"/>
                        </a:rPr>
                        <a:t>风险评估：</a:t>
                      </a:r>
                      <a:r>
                        <a:rPr lang="en-US" altLang="zh-CN" sz="1000" dirty="0">
                          <a:solidFill>
                            <a:srgbClr val="000000"/>
                          </a:solidFill>
                          <a:effectLst/>
                          <a:ea typeface="等线" panose="02010600030101010101" pitchFamily="2" charset="-122"/>
                          <a:cs typeface="+mn-lt"/>
                          <a:sym typeface="+mn-ea"/>
                        </a:rPr>
                        <a:t>L</a:t>
                      </a:r>
                      <a:endParaRPr lang="en-US" altLang="zh-CN" sz="10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en-US" altLang="zh-CN" sz="1000" dirty="0">
                          <a:solidFill>
                            <a:srgbClr val="000000"/>
                          </a:solidFill>
                          <a:effectLst/>
                          <a:ea typeface="等线" panose="02010600030101010101" pitchFamily="2" charset="-122"/>
                          <a:cs typeface="+mn-lt"/>
                          <a:sym typeface="+mn-ea"/>
                        </a:rPr>
                        <a:t>706H</a:t>
                      </a:r>
                      <a:r>
                        <a:rPr lang="zh-CN" altLang="en-US" sz="1000" dirty="0">
                          <a:solidFill>
                            <a:srgbClr val="000000"/>
                          </a:solidFill>
                          <a:effectLst/>
                          <a:ea typeface="等线" panose="02010600030101010101" pitchFamily="2" charset="-122"/>
                          <a:cs typeface="+mn-lt"/>
                          <a:sym typeface="+mn-ea"/>
                        </a:rPr>
                        <a:t>已知问题，</a:t>
                      </a:r>
                      <a:r>
                        <a:rPr lang="en-US" altLang="zh-CN" sz="1000" dirty="0">
                          <a:solidFill>
                            <a:srgbClr val="000000"/>
                          </a:solidFill>
                          <a:effectLst/>
                          <a:ea typeface="等线" panose="02010600030101010101" pitchFamily="2" charset="-122"/>
                          <a:cs typeface="+mn-lt"/>
                          <a:sym typeface="+mn-ea"/>
                        </a:rPr>
                        <a:t>R05</a:t>
                      </a:r>
                      <a:r>
                        <a:rPr lang="zh-CN" altLang="en-US" sz="1000" dirty="0">
                          <a:solidFill>
                            <a:srgbClr val="000000"/>
                          </a:solidFill>
                          <a:effectLst/>
                          <a:ea typeface="等线" panose="02010600030101010101" pitchFamily="2" charset="-122"/>
                          <a:cs typeface="+mn-lt"/>
                          <a:sym typeface="+mn-ea"/>
                        </a:rPr>
                        <a:t>修复</a:t>
                      </a:r>
                      <a:r>
                        <a:rPr lang="zh-CN" altLang="en-US" sz="1000" dirty="0">
                          <a:solidFill>
                            <a:srgbClr val="000000"/>
                          </a:solidFill>
                          <a:effectLst/>
                          <a:ea typeface="等线" panose="02010600030101010101" pitchFamily="2" charset="-122"/>
                          <a:cs typeface="+mn-lt"/>
                          <a:sym typeface="+mn-ea"/>
                        </a:rPr>
                        <a:t>组入</a:t>
                      </a:r>
                      <a:endParaRPr lang="zh-CN" altLang="en-US" sz="10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1000" dirty="0">
                          <a:solidFill>
                            <a:srgbClr val="000000"/>
                          </a:solidFill>
                          <a:effectLst/>
                          <a:ea typeface="等线" panose="02010600030101010101" pitchFamily="2" charset="-122"/>
                          <a:cs typeface="+mn-lt"/>
                          <a:sym typeface="+mn-ea"/>
                        </a:rPr>
                        <a:t>复现概率：高速行驶下，</a:t>
                      </a:r>
                      <a:r>
                        <a:rPr lang="en-US" altLang="zh-CN" sz="1000" dirty="0">
                          <a:solidFill>
                            <a:srgbClr val="000000"/>
                          </a:solidFill>
                          <a:effectLst/>
                          <a:ea typeface="等线" panose="02010600030101010101" pitchFamily="2" charset="-122"/>
                          <a:cs typeface="+mn-lt"/>
                          <a:sym typeface="+mn-ea"/>
                        </a:rPr>
                        <a:t>1/10</a:t>
                      </a:r>
                      <a:r>
                        <a:rPr lang="zh-CN" altLang="en-US" sz="1000" dirty="0">
                          <a:solidFill>
                            <a:srgbClr val="000000"/>
                          </a:solidFill>
                          <a:effectLst/>
                          <a:ea typeface="等线" panose="02010600030101010101" pitchFamily="2" charset="-122"/>
                          <a:cs typeface="+mn-lt"/>
                          <a:sym typeface="+mn-ea"/>
                        </a:rPr>
                        <a:t>概率</a:t>
                      </a:r>
                      <a:r>
                        <a:rPr lang="zh-CN" altLang="en-US" sz="1000" dirty="0">
                          <a:solidFill>
                            <a:srgbClr val="000000"/>
                          </a:solidFill>
                          <a:effectLst/>
                          <a:ea typeface="等线" panose="02010600030101010101" pitchFamily="2" charset="-122"/>
                          <a:cs typeface="+mn-lt"/>
                          <a:sym typeface="+mn-ea"/>
                        </a:rPr>
                        <a:t>触发</a:t>
                      </a:r>
                      <a:endParaRPr lang="zh-CN" altLang="en-US" sz="10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4010">
                <a:tc>
                  <a:txBody>
                    <a:bodyPr/>
                    <a:p>
                      <a:pPr algn="ctr" fontAlgn="t">
                        <a:buNone/>
                      </a:pPr>
                      <a:r>
                        <a:rPr lang="en-GB" altLang="en-US" sz="1000" b="0" i="0" u="sng" strike="noStrike" kern="1200" dirty="0">
                          <a:solidFill>
                            <a:srgbClr val="0563C1"/>
                          </a:solidFill>
                          <a:effectLst/>
                          <a:ea typeface="等线" panose="02010600030101010101" pitchFamily="2" charset="-122"/>
                          <a:cs typeface="+mn-lt"/>
                        </a:rPr>
                        <a:t>AW2-7667</a:t>
                      </a:r>
                      <a:endParaRPr lang="en-GB" altLang="en-US" sz="10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[U625 Timberline][随心听][必现]车机端不显示喜马拉雅已购专辑</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000" dirty="0">
                          <a:solidFill>
                            <a:srgbClr val="000000"/>
                          </a:solidFill>
                          <a:effectLst/>
                          <a:ea typeface="等线" panose="02010600030101010101" pitchFamily="2" charset="-122"/>
                          <a:cs typeface="+mn-lt"/>
                          <a:sym typeface="+mn-ea"/>
                        </a:rPr>
                        <a:t>Analysis</a:t>
                      </a:r>
                      <a:endParaRPr lang="en-GB" altLang="zh-CN" sz="10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b="0" i="0" u="none" strike="noStrike" dirty="0">
                          <a:solidFill>
                            <a:srgbClr val="000000"/>
                          </a:solidFill>
                          <a:effectLst/>
                          <a:ea typeface="等线" panose="02010600030101010101" pitchFamily="2" charset="-122"/>
                          <a:cs typeface="+mn-lt"/>
                        </a:rPr>
                        <a:t>NA</a:t>
                      </a: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1000" dirty="0">
                          <a:solidFill>
                            <a:srgbClr val="000000"/>
                          </a:solidFill>
                          <a:effectLst/>
                          <a:ea typeface="等线" panose="02010600030101010101" pitchFamily="2" charset="-122"/>
                          <a:cs typeface="+mn-lt"/>
                          <a:sym typeface="+mn-ea"/>
                        </a:rPr>
                        <a:t>风险评估：</a:t>
                      </a:r>
                      <a:r>
                        <a:rPr lang="en-US" altLang="zh-CN" sz="1000" dirty="0">
                          <a:solidFill>
                            <a:srgbClr val="000000"/>
                          </a:solidFill>
                          <a:effectLst/>
                          <a:ea typeface="等线" panose="02010600030101010101" pitchFamily="2" charset="-122"/>
                          <a:cs typeface="+mn-lt"/>
                          <a:sym typeface="+mn-ea"/>
                        </a:rPr>
                        <a:t>L</a:t>
                      </a:r>
                      <a:endParaRPr lang="en-US" altLang="zh-CN" sz="10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1000" b="0" i="0" u="none" strike="noStrike" kern="1200" dirty="0">
                          <a:solidFill>
                            <a:srgbClr val="000000"/>
                          </a:solidFill>
                          <a:effectLst/>
                          <a:ea typeface="等线" panose="02010600030101010101" pitchFamily="2" charset="-122"/>
                          <a:cs typeface="+mn-lt"/>
                        </a:rPr>
                        <a:t>非</a:t>
                      </a:r>
                      <a:r>
                        <a:rPr lang="en-US" altLang="zh-CN" sz="1000" b="0" i="0" u="none" strike="noStrike" kern="1200" dirty="0">
                          <a:solidFill>
                            <a:srgbClr val="000000"/>
                          </a:solidFill>
                          <a:effectLst/>
                          <a:ea typeface="等线" panose="02010600030101010101" pitchFamily="2" charset="-122"/>
                          <a:cs typeface="+mn-lt"/>
                        </a:rPr>
                        <a:t>bug</a:t>
                      </a:r>
                      <a:r>
                        <a:rPr lang="zh-CN" altLang="en-US" sz="1000" b="0" i="0" u="none" strike="noStrike" kern="1200" dirty="0">
                          <a:solidFill>
                            <a:srgbClr val="000000"/>
                          </a:solidFill>
                          <a:effectLst/>
                          <a:ea typeface="等线" panose="02010600030101010101" pitchFamily="2" charset="-122"/>
                          <a:cs typeface="+mn-lt"/>
                        </a:rPr>
                        <a:t>，目前需求如此，仅支持车机端播放，不支持购买（已与</a:t>
                      </a:r>
                      <a:r>
                        <a:rPr lang="en-US" altLang="zh-CN" sz="1000" b="0" i="0" u="none" strike="noStrike" kern="1200" dirty="0">
                          <a:solidFill>
                            <a:srgbClr val="000000"/>
                          </a:solidFill>
                          <a:effectLst/>
                          <a:ea typeface="等线" panose="02010600030101010101" pitchFamily="2" charset="-122"/>
                          <a:cs typeface="+mn-lt"/>
                        </a:rPr>
                        <a:t>FO</a:t>
                      </a:r>
                      <a:r>
                        <a:rPr lang="zh-CN" altLang="en-US" sz="1000" b="0" i="0" u="none" strike="noStrike" kern="1200" dirty="0">
                          <a:solidFill>
                            <a:srgbClr val="000000"/>
                          </a:solidFill>
                          <a:effectLst/>
                          <a:ea typeface="等线" panose="02010600030101010101" pitchFamily="2" charset="-122"/>
                          <a:cs typeface="+mn-lt"/>
                        </a:rPr>
                        <a:t>确认</a:t>
                      </a:r>
                      <a:r>
                        <a:rPr lang="zh-CN" altLang="en-US" sz="1000" b="0" i="0" u="none" strike="noStrike" kern="1200" dirty="0">
                          <a:solidFill>
                            <a:srgbClr val="000000"/>
                          </a:solidFill>
                          <a:effectLst/>
                          <a:ea typeface="等线" panose="02010600030101010101" pitchFamily="2" charset="-122"/>
                          <a:cs typeface="+mn-lt"/>
                        </a:rPr>
                        <a:t>关闭）</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sym typeface="+mn-ea"/>
              </a:rPr>
              <a:t>U625 TBL</a:t>
            </a:r>
            <a:r>
              <a:rPr lang="en-US" altLang="zh-CN" sz="2800" dirty="0">
                <a:solidFill>
                  <a:srgbClr val="0000CC"/>
                </a:solidFill>
                <a:sym typeface="+mn-ea"/>
              </a:rPr>
              <a:t>_R04 HF4</a:t>
            </a:r>
            <a:r>
              <a:rPr lang="en-US" altLang="en-US" sz="2800" dirty="0">
                <a:solidFill>
                  <a:srgbClr val="0000CC"/>
                </a:solidFill>
              </a:rPr>
              <a:t>} </a:t>
            </a:r>
            <a:r>
              <a:rPr lang="zh-CN" altLang="en-US" sz="2800" dirty="0"/>
              <a:t>内存泄漏专项测试</a:t>
            </a:r>
            <a:endParaRPr lang="en-US" altLang="en-US" sz="2800" b="0" dirty="0">
              <a:ea typeface="SimHei" panose="02010609060101010101" pitchFamily="49" charset="-122"/>
            </a:endParaRPr>
          </a:p>
        </p:txBody>
      </p:sp>
      <p:sp>
        <p:nvSpPr>
          <p:cNvPr id="13" name="文本框 12"/>
          <p:cNvSpPr txBox="1"/>
          <p:nvPr/>
        </p:nvSpPr>
        <p:spPr>
          <a:xfrm>
            <a:off x="7666496" y="364808"/>
            <a:ext cx="3948158" cy="368300"/>
          </a:xfrm>
          <a:prstGeom prst="rect">
            <a:avLst/>
          </a:prstGeom>
          <a:noFill/>
        </p:spPr>
        <p:txBody>
          <a:bodyPr wrap="square" rtlCol="0">
            <a:spAutoFit/>
          </a:bodyPr>
          <a:p>
            <a:r>
              <a:rPr kumimoji="1" lang="zh-CN" altLang="en-US" dirty="0"/>
              <a:t>内存泄漏</a:t>
            </a:r>
            <a:r>
              <a:rPr kumimoji="1" lang="zh-CN" altLang="en-US" dirty="0"/>
              <a:t>测试：   </a:t>
            </a:r>
            <a:r>
              <a:rPr kumimoji="1" lang="en-GB" altLang="zh-CN" dirty="0">
                <a:highlight>
                  <a:srgbClr val="00FF00"/>
                </a:highlight>
              </a:rPr>
              <a:t>Pass</a:t>
            </a:r>
            <a:endParaRPr kumimoji="1" lang="zh-CN" altLang="en-US" dirty="0">
              <a:highlight>
                <a:srgbClr val="00FF00"/>
              </a:highlight>
            </a:endParaRPr>
          </a:p>
        </p:txBody>
      </p:sp>
      <p:grpSp>
        <p:nvGrpSpPr>
          <p:cNvPr id="23" name="组合 22"/>
          <p:cNvGrpSpPr/>
          <p:nvPr/>
        </p:nvGrpSpPr>
        <p:grpSpPr>
          <a:xfrm>
            <a:off x="464820" y="1651635"/>
            <a:ext cx="11262360" cy="3997960"/>
            <a:chOff x="239" y="7507"/>
            <a:chExt cx="46752" cy="22242"/>
          </a:xfrm>
        </p:grpSpPr>
        <p:pic>
          <p:nvPicPr>
            <p:cNvPr id="3" name="图片 2" descr="com.baidu.bodyguard_2022_11_08_19_47_59"/>
            <p:cNvPicPr>
              <a:picLocks noChangeAspect="1"/>
            </p:cNvPicPr>
            <p:nvPr/>
          </p:nvPicPr>
          <p:blipFill>
            <a:blip r:embed="rId1"/>
            <a:stretch>
              <a:fillRect/>
            </a:stretch>
          </p:blipFill>
          <p:spPr>
            <a:xfrm>
              <a:off x="410" y="21638"/>
              <a:ext cx="9693" cy="7182"/>
            </a:xfrm>
            <a:prstGeom prst="rect">
              <a:avLst/>
            </a:prstGeom>
          </p:spPr>
        </p:pic>
        <p:pic>
          <p:nvPicPr>
            <p:cNvPr id="5" name="图片 4" descr="com.baidu.car.input_2022_11_08_19_47_59"/>
            <p:cNvPicPr>
              <a:picLocks noChangeAspect="1"/>
            </p:cNvPicPr>
            <p:nvPr/>
          </p:nvPicPr>
          <p:blipFill>
            <a:blip r:embed="rId2"/>
            <a:stretch>
              <a:fillRect/>
            </a:stretch>
          </p:blipFill>
          <p:spPr>
            <a:xfrm>
              <a:off x="37066" y="14741"/>
              <a:ext cx="9689" cy="7170"/>
            </a:xfrm>
            <a:prstGeom prst="rect">
              <a:avLst/>
            </a:prstGeom>
          </p:spPr>
        </p:pic>
        <p:pic>
          <p:nvPicPr>
            <p:cNvPr id="7" name="图片 6" descr="com.baidu.car.radio_2022_11_08_19_47_59"/>
            <p:cNvPicPr>
              <a:picLocks noChangeAspect="1"/>
            </p:cNvPicPr>
            <p:nvPr/>
          </p:nvPicPr>
          <p:blipFill>
            <a:blip r:embed="rId3"/>
            <a:stretch>
              <a:fillRect/>
            </a:stretch>
          </p:blipFill>
          <p:spPr>
            <a:xfrm>
              <a:off x="36684" y="7574"/>
              <a:ext cx="10262" cy="7612"/>
            </a:xfrm>
            <a:prstGeom prst="rect">
              <a:avLst/>
            </a:prstGeom>
          </p:spPr>
        </p:pic>
        <p:pic>
          <p:nvPicPr>
            <p:cNvPr id="9" name="图片 8" descr="com.baidu.che.maintenance_2022_11_08_19_47_59"/>
            <p:cNvPicPr>
              <a:picLocks noChangeAspect="1"/>
            </p:cNvPicPr>
            <p:nvPr/>
          </p:nvPicPr>
          <p:blipFill>
            <a:blip r:embed="rId4"/>
            <a:stretch>
              <a:fillRect/>
            </a:stretch>
          </p:blipFill>
          <p:spPr>
            <a:xfrm>
              <a:off x="27524" y="14732"/>
              <a:ext cx="9697" cy="7169"/>
            </a:xfrm>
            <a:prstGeom prst="rect">
              <a:avLst/>
            </a:prstGeom>
          </p:spPr>
        </p:pic>
        <p:pic>
          <p:nvPicPr>
            <p:cNvPr id="10" name="图片 9" descr="com.baidu.che.parking_2022_11_08_19_47_59"/>
            <p:cNvPicPr>
              <a:picLocks noChangeAspect="1"/>
            </p:cNvPicPr>
            <p:nvPr/>
          </p:nvPicPr>
          <p:blipFill>
            <a:blip r:embed="rId5"/>
            <a:stretch>
              <a:fillRect/>
            </a:stretch>
          </p:blipFill>
          <p:spPr>
            <a:xfrm>
              <a:off x="27251" y="7507"/>
              <a:ext cx="10218" cy="7558"/>
            </a:xfrm>
            <a:prstGeom prst="rect">
              <a:avLst/>
            </a:prstGeom>
          </p:spPr>
        </p:pic>
        <p:pic>
          <p:nvPicPr>
            <p:cNvPr id="11" name="图片 10" descr="com.baidu.dueros.enhance.memory_2022_11_08_19_47_59"/>
            <p:cNvPicPr>
              <a:picLocks noChangeAspect="1"/>
            </p:cNvPicPr>
            <p:nvPr/>
          </p:nvPicPr>
          <p:blipFill>
            <a:blip r:embed="rId6"/>
            <a:stretch>
              <a:fillRect/>
            </a:stretch>
          </p:blipFill>
          <p:spPr>
            <a:xfrm>
              <a:off x="17915" y="7749"/>
              <a:ext cx="9669" cy="7181"/>
            </a:xfrm>
            <a:prstGeom prst="rect">
              <a:avLst/>
            </a:prstGeom>
          </p:spPr>
        </p:pic>
        <p:pic>
          <p:nvPicPr>
            <p:cNvPr id="12" name="图片 11" descr="com.baidu.iov.dueros.car2home_2022_11_08_19_47_59"/>
            <p:cNvPicPr>
              <a:picLocks noChangeAspect="1"/>
            </p:cNvPicPr>
            <p:nvPr/>
          </p:nvPicPr>
          <p:blipFill>
            <a:blip r:embed="rId7"/>
            <a:stretch>
              <a:fillRect/>
            </a:stretch>
          </p:blipFill>
          <p:spPr>
            <a:xfrm>
              <a:off x="18781" y="14843"/>
              <a:ext cx="9697" cy="7184"/>
            </a:xfrm>
            <a:prstGeom prst="rect">
              <a:avLst/>
            </a:prstGeom>
          </p:spPr>
        </p:pic>
        <p:pic>
          <p:nvPicPr>
            <p:cNvPr id="14" name="图片 13" descr="com.baidu.iov.dueros.film_2022_11_08_19_47_59"/>
            <p:cNvPicPr>
              <a:picLocks noChangeAspect="1"/>
            </p:cNvPicPr>
            <p:nvPr/>
          </p:nvPicPr>
          <p:blipFill>
            <a:blip r:embed="rId8"/>
            <a:stretch>
              <a:fillRect/>
            </a:stretch>
          </p:blipFill>
          <p:spPr>
            <a:xfrm>
              <a:off x="9248" y="14470"/>
              <a:ext cx="9692" cy="7169"/>
            </a:xfrm>
            <a:prstGeom prst="rect">
              <a:avLst/>
            </a:prstGeom>
          </p:spPr>
        </p:pic>
        <p:pic>
          <p:nvPicPr>
            <p:cNvPr id="15" name="图片 14" descr="com.baidu.iov.dueros.hotel_2022_11_08_19_47_59"/>
            <p:cNvPicPr>
              <a:picLocks noChangeAspect="1"/>
            </p:cNvPicPr>
            <p:nvPr/>
          </p:nvPicPr>
          <p:blipFill>
            <a:blip r:embed="rId9"/>
            <a:stretch>
              <a:fillRect/>
            </a:stretch>
          </p:blipFill>
          <p:spPr>
            <a:xfrm>
              <a:off x="263" y="14450"/>
              <a:ext cx="9697" cy="7169"/>
            </a:xfrm>
            <a:prstGeom prst="rect">
              <a:avLst/>
            </a:prstGeom>
          </p:spPr>
        </p:pic>
        <p:pic>
          <p:nvPicPr>
            <p:cNvPr id="16" name="图片 15" descr="com.baidu.iov.dueros.videoplayer_2022_11_08_19_47_59"/>
            <p:cNvPicPr>
              <a:picLocks noChangeAspect="1"/>
            </p:cNvPicPr>
            <p:nvPr/>
          </p:nvPicPr>
          <p:blipFill>
            <a:blip r:embed="rId10"/>
            <a:stretch>
              <a:fillRect/>
            </a:stretch>
          </p:blipFill>
          <p:spPr>
            <a:xfrm>
              <a:off x="239" y="8002"/>
              <a:ext cx="9697" cy="7182"/>
            </a:xfrm>
            <a:prstGeom prst="rect">
              <a:avLst/>
            </a:prstGeom>
          </p:spPr>
        </p:pic>
        <p:pic>
          <p:nvPicPr>
            <p:cNvPr id="17" name="图片 16" descr="com.baidu.iov.ev.charge_2022_11_08_19_47_59"/>
            <p:cNvPicPr>
              <a:picLocks noChangeAspect="1"/>
            </p:cNvPicPr>
            <p:nvPr/>
          </p:nvPicPr>
          <p:blipFill>
            <a:blip r:embed="rId11"/>
            <a:stretch>
              <a:fillRect/>
            </a:stretch>
          </p:blipFill>
          <p:spPr>
            <a:xfrm>
              <a:off x="37295" y="21131"/>
              <a:ext cx="9697" cy="8618"/>
            </a:xfrm>
            <a:prstGeom prst="rect">
              <a:avLst/>
            </a:prstGeom>
          </p:spPr>
        </p:pic>
        <p:pic>
          <p:nvPicPr>
            <p:cNvPr id="18" name="图片 17" descr="com.baidu.iov.faceos_2022_11_08_19_47_59"/>
            <p:cNvPicPr>
              <a:picLocks noChangeAspect="1"/>
            </p:cNvPicPr>
            <p:nvPr/>
          </p:nvPicPr>
          <p:blipFill>
            <a:blip r:embed="rId12"/>
            <a:stretch>
              <a:fillRect/>
            </a:stretch>
          </p:blipFill>
          <p:spPr>
            <a:xfrm>
              <a:off x="8730" y="21556"/>
              <a:ext cx="10766" cy="7267"/>
            </a:xfrm>
            <a:prstGeom prst="rect">
              <a:avLst/>
            </a:prstGeom>
          </p:spPr>
        </p:pic>
        <p:pic>
          <p:nvPicPr>
            <p:cNvPr id="19" name="图片 18" descr="com.baidu.iov.vision_2022_11_08_19_47_59"/>
            <p:cNvPicPr>
              <a:picLocks noChangeAspect="1"/>
            </p:cNvPicPr>
            <p:nvPr/>
          </p:nvPicPr>
          <p:blipFill>
            <a:blip r:embed="rId13"/>
            <a:stretch>
              <a:fillRect/>
            </a:stretch>
          </p:blipFill>
          <p:spPr>
            <a:xfrm>
              <a:off x="8617" y="7507"/>
              <a:ext cx="9697" cy="7883"/>
            </a:xfrm>
            <a:prstGeom prst="rect">
              <a:avLst/>
            </a:prstGeom>
          </p:spPr>
        </p:pic>
        <p:pic>
          <p:nvPicPr>
            <p:cNvPr id="20" name="图片 19" descr="com.baidu.xiaoduos.launcher_2022_11_08_19_47_59"/>
            <p:cNvPicPr>
              <a:picLocks noChangeAspect="1"/>
            </p:cNvPicPr>
            <p:nvPr/>
          </p:nvPicPr>
          <p:blipFill>
            <a:blip r:embed="rId14"/>
            <a:stretch>
              <a:fillRect/>
            </a:stretch>
          </p:blipFill>
          <p:spPr>
            <a:xfrm>
              <a:off x="27460" y="21281"/>
              <a:ext cx="9685" cy="8341"/>
            </a:xfrm>
            <a:prstGeom prst="rect">
              <a:avLst/>
            </a:prstGeom>
          </p:spPr>
        </p:pic>
        <p:pic>
          <p:nvPicPr>
            <p:cNvPr id="22" name="图片 21" descr="com.baidu.xiaoduos.syncservice_2022_11_08_19_47_59"/>
            <p:cNvPicPr>
              <a:picLocks noChangeAspect="1"/>
            </p:cNvPicPr>
            <p:nvPr/>
          </p:nvPicPr>
          <p:blipFill>
            <a:blip r:embed="rId15"/>
            <a:stretch>
              <a:fillRect/>
            </a:stretch>
          </p:blipFill>
          <p:spPr>
            <a:xfrm>
              <a:off x="18236" y="21144"/>
              <a:ext cx="9941" cy="816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sym typeface="+mn-ea"/>
              </a:rPr>
              <a:t>U625 TBL</a:t>
            </a:r>
            <a:r>
              <a:rPr lang="en-US" altLang="zh-CN" sz="2800" dirty="0">
                <a:solidFill>
                  <a:srgbClr val="0000CC"/>
                </a:solidFill>
                <a:sym typeface="+mn-ea"/>
              </a:rPr>
              <a:t>_R04 HF4</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p:cNvGraphicFramePr>
            <a:graphicFrameLocks noGrp="1"/>
          </p:cNvGraphicFramePr>
          <p:nvPr>
            <p:custDataLst>
              <p:tags r:id="rId1"/>
            </p:custDataLst>
          </p:nvPr>
        </p:nvGraphicFramePr>
        <p:xfrm>
          <a:off x="374189" y="2055390"/>
          <a:ext cx="1990725" cy="1496153"/>
        </p:xfrm>
        <a:graphic>
          <a:graphicData uri="http://schemas.openxmlformats.org/drawingml/2006/table">
            <a:tbl>
              <a:tblPr/>
              <a:tblGrid>
                <a:gridCol w="355600"/>
                <a:gridCol w="376555"/>
                <a:gridCol w="406400"/>
                <a:gridCol w="382270"/>
                <a:gridCol w="46990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l" fontAlgn="ctr"/>
                      <a:r>
                        <a:rPr lang="zh-CN" altLang="en-US" sz="750" b="0" i="0" u="none" strike="noStrike" dirty="0">
                          <a:solidFill>
                            <a:srgbClr val="000000"/>
                          </a:solidFill>
                          <a:effectLst/>
                          <a:latin typeface="宋体" pitchFamily="2" charset="-122"/>
                          <a:ea typeface="宋体" pitchFamily="2" charset="-122"/>
                        </a:rPr>
                        <a:t>小度小度</a:t>
                      </a:r>
                      <a:endParaRPr lang="zh-CN" altLang="en-US" sz="75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92%</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100%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90%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99%</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98%</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rowSpan="3">
                  <a:txBody>
                    <a:bodyPr/>
                    <a:lstStyle/>
                    <a:p>
                      <a:pPr algn="l" fontAlgn="ctr"/>
                      <a:r>
                        <a:rPr lang="zh-CN" altLang="en-US" sz="750" b="0" i="0" u="none" strike="noStrike" dirty="0">
                          <a:solidFill>
                            <a:srgbClr val="000000"/>
                          </a:solidFill>
                          <a:effectLst/>
                          <a:latin typeface="宋体" pitchFamily="2" charset="-122"/>
                          <a:ea typeface="宋体" pitchFamily="2" charset="-122"/>
                        </a:rPr>
                        <a:t>你好福特</a:t>
                      </a:r>
                      <a:endParaRPr lang="zh-CN" altLang="en-US" sz="75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92%</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100%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100%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99%</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custDataLst>
              <p:tags r:id="rId2"/>
            </p:custDataLst>
          </p:nvPr>
        </p:nvGraphicFramePr>
        <p:xfrm>
          <a:off x="2647769" y="2052559"/>
          <a:ext cx="2626995" cy="4415205"/>
        </p:xfrm>
        <a:graphic>
          <a:graphicData uri="http://schemas.openxmlformats.org/drawingml/2006/table">
            <a:tbl>
              <a:tblPr/>
              <a:tblGrid>
                <a:gridCol w="525363"/>
                <a:gridCol w="525363"/>
                <a:gridCol w="525363"/>
                <a:gridCol w="525145"/>
                <a:gridCol w="525581"/>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暂停播放</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继续播放</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上一首</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上一曲</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88%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下一首</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94%</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89%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下一曲</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接听电话</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84%</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dirty="0">
                          <a:solidFill>
                            <a:srgbClr val="000000"/>
                          </a:solidFill>
                          <a:effectLst/>
                          <a:latin typeface="宋体" pitchFamily="2" charset="-122"/>
                          <a:ea typeface="宋体" pitchFamily="2" charset="-122"/>
                        </a:rPr>
                        <a:t>挂断电话</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84%</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44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84%</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84%</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custDataLst>
              <p:tags r:id="rId3"/>
            </p:custDataLst>
          </p:nvPr>
        </p:nvGraphicFramePr>
        <p:xfrm>
          <a:off x="5387340" y="2052320"/>
          <a:ext cx="2956560" cy="4507230"/>
        </p:xfrm>
        <a:graphic>
          <a:graphicData uri="http://schemas.openxmlformats.org/drawingml/2006/table">
            <a:tbl>
              <a:tblPr/>
              <a:tblGrid>
                <a:gridCol w="591185"/>
                <a:gridCol w="591185"/>
                <a:gridCol w="591820"/>
                <a:gridCol w="591185"/>
                <a:gridCol w="591185"/>
              </a:tblGrid>
              <a:tr h="173355">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73355">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跟随模式</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车头朝上</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正北模式</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放大地图</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缩小地图</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打开路况</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关闭路况</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开始导航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custDataLst>
              <p:tags r:id="rId4"/>
            </p:custDataLst>
          </p:nvPr>
        </p:nvGraphicFramePr>
        <p:xfrm>
          <a:off x="8589010" y="2052320"/>
          <a:ext cx="3018790" cy="4755515"/>
        </p:xfrm>
        <a:graphic>
          <a:graphicData uri="http://schemas.openxmlformats.org/drawingml/2006/table">
            <a:tbl>
              <a:tblPr/>
              <a:tblGrid>
                <a:gridCol w="603885"/>
                <a:gridCol w="603885"/>
                <a:gridCol w="603885"/>
                <a:gridCol w="603250"/>
                <a:gridCol w="603885"/>
              </a:tblGrid>
              <a:tr h="1485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9225">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endParaRPr lang="zh-CN" altLang="en-US" sz="750" b="1"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5100">
                <a:tc rowSpan="3">
                  <a:txBody>
                    <a:bodyPr/>
                    <a:lstStyle/>
                    <a:p>
                      <a:pPr algn="just" fontAlgn="ctr"/>
                      <a:r>
                        <a:rPr lang="zh-CN" altLang="en-US" sz="750" b="0" i="0" u="none" strike="noStrike" dirty="0">
                          <a:solidFill>
                            <a:srgbClr val="000000"/>
                          </a:solidFill>
                          <a:effectLst/>
                          <a:latin typeface="宋体" pitchFamily="2" charset="-122"/>
                          <a:ea typeface="宋体" pitchFamily="2" charset="-122"/>
                        </a:rPr>
                        <a:t>查看全程</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继续导航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上一页</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89%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下一页</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确定</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91%</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取消</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第一个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94%</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第二个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第三个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文本框 12"/>
          <p:cNvSpPr txBox="1"/>
          <p:nvPr/>
        </p:nvSpPr>
        <p:spPr>
          <a:xfrm>
            <a:off x="564021" y="944563"/>
            <a:ext cx="3948158" cy="368300"/>
          </a:xfrm>
          <a:prstGeom prst="rect">
            <a:avLst/>
          </a:prstGeom>
          <a:noFill/>
        </p:spPr>
        <p:txBody>
          <a:bodyPr wrap="square" rtlCol="0">
            <a:spAutoFit/>
          </a:bodyPr>
          <a:lstStyle/>
          <a:p>
            <a:r>
              <a:rPr kumimoji="1" lang="zh-CN" altLang="en-US" dirty="0"/>
              <a:t>唤醒词唤醒率：   </a:t>
            </a:r>
            <a:r>
              <a:rPr kumimoji="1" lang="en-GB" altLang="zh-CN" dirty="0">
                <a:highlight>
                  <a:srgbClr val="00FF00"/>
                </a:highlight>
              </a:rPr>
              <a:t>Pass</a:t>
            </a:r>
            <a:endParaRPr kumimoji="1" lang="zh-CN" altLang="en-US" dirty="0">
              <a:highlight>
                <a:srgbClr val="00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sym typeface="+mn-ea"/>
              </a:rPr>
              <a:t>U625 TBL</a:t>
            </a:r>
            <a:r>
              <a:rPr lang="en-US" altLang="zh-CN" sz="2800" dirty="0">
                <a:solidFill>
                  <a:srgbClr val="0000CC"/>
                </a:solidFill>
                <a:sym typeface="+mn-ea"/>
              </a:rPr>
              <a:t>_R04 HF4</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sp>
        <p:nvSpPr>
          <p:cNvPr id="13" name="文本框 12"/>
          <p:cNvSpPr txBox="1"/>
          <p:nvPr/>
        </p:nvSpPr>
        <p:spPr>
          <a:xfrm>
            <a:off x="193816" y="944563"/>
            <a:ext cx="3948158" cy="645160"/>
          </a:xfrm>
          <a:prstGeom prst="rect">
            <a:avLst/>
          </a:prstGeom>
          <a:noFill/>
        </p:spPr>
        <p:txBody>
          <a:bodyPr wrap="square" rtlCol="0">
            <a:spAutoFit/>
          </a:bodyPr>
          <a:lstStyle/>
          <a:p>
            <a:r>
              <a:rPr kumimoji="1" lang="zh-CN" altLang="en-US" dirty="0"/>
              <a:t>误唤醒测试：</a:t>
            </a:r>
            <a:r>
              <a:rPr kumimoji="1" lang="en-US" altLang="zh-CN" dirty="0">
                <a:highlight>
                  <a:srgbClr val="00FF00"/>
                </a:highlight>
              </a:rPr>
              <a:t>Pass</a:t>
            </a:r>
            <a:endParaRPr kumimoji="1" lang="en-US" altLang="zh-CN" dirty="0">
              <a:solidFill>
                <a:srgbClr val="FF0000"/>
              </a:solidFill>
              <a:highlight>
                <a:srgbClr val="00FF00"/>
              </a:highlight>
            </a:endParaRPr>
          </a:p>
          <a:p>
            <a:endParaRPr kumimoji="1" lang="zh-CN" altLang="en-US" dirty="0"/>
          </a:p>
        </p:txBody>
      </p:sp>
      <p:graphicFrame>
        <p:nvGraphicFramePr>
          <p:cNvPr id="2" name="表格 1"/>
          <p:cNvGraphicFramePr/>
          <p:nvPr>
            <p:custDataLst>
              <p:tags r:id="rId1"/>
            </p:custDataLst>
          </p:nvPr>
        </p:nvGraphicFramePr>
        <p:xfrm>
          <a:off x="2374265" y="1798955"/>
          <a:ext cx="6978650" cy="1465580"/>
        </p:xfrm>
        <a:graphic>
          <a:graphicData uri="http://schemas.openxmlformats.org/drawingml/2006/table">
            <a:tbl>
              <a:tblPr firstRow="1" bandRow="1">
                <a:tableStyleId>{5C22544A-7EE6-4342-B048-85BDC9FD1C3A}</a:tableStyleId>
              </a:tblPr>
              <a:tblGrid>
                <a:gridCol w="1515745"/>
                <a:gridCol w="1729740"/>
                <a:gridCol w="664210"/>
                <a:gridCol w="870585"/>
                <a:gridCol w="2198370"/>
              </a:tblGrid>
              <a:tr h="254000">
                <a:tc>
                  <a:txBody>
                    <a:bodyPr/>
                    <a:p>
                      <a:pPr indent="0" algn="l">
                        <a:buNone/>
                      </a:pPr>
                      <a:r>
                        <a:rPr lang="zh-CN" sz="1050" b="1">
                          <a:solidFill>
                            <a:srgbClr val="000000"/>
                          </a:solidFill>
                          <a:latin typeface="Arial" panose="020B0604020202020204" pitchFamily="34" charset="0"/>
                          <a:ea typeface="宋体" pitchFamily="2" charset="-122"/>
                        </a:rPr>
                        <a:t>AI能力</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l">
                        <a:buNone/>
                      </a:pPr>
                      <a:r>
                        <a:rPr lang="zh-CN" sz="1050" b="1">
                          <a:solidFill>
                            <a:srgbClr val="000000"/>
                          </a:solidFill>
                          <a:latin typeface="Arial" panose="020B0604020202020204" pitchFamily="34" charset="0"/>
                          <a:ea typeface="宋体" pitchFamily="2" charset="-122"/>
                        </a:rPr>
                        <a:t>测试时长</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buNone/>
                      </a:pPr>
                      <a:r>
                        <a:rPr lang="zh-CN" sz="1050" b="1">
                          <a:solidFill>
                            <a:srgbClr val="000000"/>
                          </a:solidFill>
                          <a:latin typeface="Arial" panose="020B0604020202020204" pitchFamily="34" charset="0"/>
                          <a:ea typeface="宋体" pitchFamily="2" charset="-122"/>
                        </a:rPr>
                        <a:t>通过标准</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l">
                        <a:buNone/>
                      </a:pPr>
                      <a:r>
                        <a:rPr lang="zh-CN" sz="1050" b="1">
                          <a:solidFill>
                            <a:srgbClr val="000000"/>
                          </a:solidFill>
                          <a:latin typeface="Arial" panose="020B0604020202020204" pitchFamily="34" charset="0"/>
                          <a:ea typeface="宋体" pitchFamily="2" charset="-122"/>
                        </a:rPr>
                        <a:t>实测结果</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l">
                        <a:buNone/>
                      </a:pPr>
                      <a:r>
                        <a:rPr lang="zh-CN" sz="1050" b="1">
                          <a:solidFill>
                            <a:srgbClr val="000000"/>
                          </a:solidFill>
                          <a:latin typeface="Arial" panose="020B0604020202020204" pitchFamily="34" charset="0"/>
                          <a:ea typeface="宋体" pitchFamily="2" charset="-122"/>
                        </a:rPr>
                        <a:t>测试结论</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r>
              <a:tr h="254635">
                <a:tc>
                  <a:txBody>
                    <a:bodyPr/>
                    <a:p>
                      <a:pPr indent="0" algn="l">
                        <a:buNone/>
                      </a:pPr>
                      <a:r>
                        <a:rPr lang="zh-CN" sz="1000" b="0">
                          <a:solidFill>
                            <a:srgbClr val="000000"/>
                          </a:solidFill>
                          <a:latin typeface="Arial" panose="020B0604020202020204" pitchFamily="34" charset="0"/>
                          <a:ea typeface="宋体" pitchFamily="2" charset="-122"/>
                        </a:rPr>
                        <a:t>小度小度</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1000" b="0">
                          <a:solidFill>
                            <a:srgbClr val="000000"/>
                          </a:solidFill>
                          <a:latin typeface="Arial" panose="020B0604020202020204" pitchFamily="34" charset="0"/>
                          <a:ea typeface="宋体" pitchFamily="2" charset="-122"/>
                        </a:rPr>
                        <a:t>测试场景/时长</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 pitchFamily="2" charset="-122"/>
                        </a:rPr>
                        <a:t>&lt;0.3次/h</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0</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PASS</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2110">
                <a:tc>
                  <a:txBody>
                    <a:bodyPr/>
                    <a:p>
                      <a:pPr indent="0" algn="l">
                        <a:buNone/>
                      </a:pPr>
                      <a:r>
                        <a:rPr lang="zh-CN" sz="1000" b="0">
                          <a:solidFill>
                            <a:srgbClr val="000000"/>
                          </a:solidFill>
                          <a:latin typeface="Arial" panose="020B0604020202020204" pitchFamily="34" charset="0"/>
                          <a:ea typeface="宋体" pitchFamily="2" charset="-122"/>
                        </a:rPr>
                        <a:t>你好福特</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1000" b="0">
                          <a:solidFill>
                            <a:srgbClr val="000000"/>
                          </a:solidFill>
                          <a:latin typeface="Arial" panose="020B0604020202020204" pitchFamily="34" charset="0"/>
                          <a:ea typeface="宋体" pitchFamily="2" charset="-122"/>
                        </a:rPr>
                        <a:t>静态测试</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noFill/>
                  </a:tcPr>
                </a:tc>
                <a:tc>
                  <a:txBody>
                    <a:bodyPr/>
                    <a:p>
                      <a:pPr indent="0">
                        <a:buNone/>
                      </a:pPr>
                      <a:r>
                        <a:rPr lang="zh-CN" sz="1000" b="0">
                          <a:solidFill>
                            <a:srgbClr val="000000"/>
                          </a:solidFill>
                          <a:latin typeface="Arial" panose="020B0604020202020204" pitchFamily="34" charset="0"/>
                          <a:ea typeface="宋体" pitchFamily="2" charset="-122"/>
                        </a:rPr>
                        <a:t>&lt;1.2次/h</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0</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PASS</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8770">
                <a:tc>
                  <a:txBody>
                    <a:bodyPr/>
                    <a:p>
                      <a:pPr indent="0" algn="l">
                        <a:buNone/>
                      </a:pPr>
                      <a:r>
                        <a:rPr lang="zh-CN" sz="1000" b="0">
                          <a:solidFill>
                            <a:srgbClr val="000000"/>
                          </a:solidFill>
                          <a:latin typeface="Arial" panose="020B0604020202020204" pitchFamily="34" charset="0"/>
                          <a:ea typeface="宋体" pitchFamily="2" charset="-122"/>
                        </a:rPr>
                        <a:t>小度小度</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1000" b="0">
                          <a:solidFill>
                            <a:srgbClr val="000000"/>
                          </a:solidFill>
                          <a:latin typeface="Arial" panose="020B0604020202020204" pitchFamily="34" charset="0"/>
                          <a:ea typeface="宋体" pitchFamily="2" charset="-122"/>
                        </a:rPr>
                        <a:t>（互相聊天对话）4小时</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 pitchFamily="2" charset="-122"/>
                        </a:rPr>
                        <a:t>&lt;0.3次/h</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0</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PASS</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66065">
                <a:tc>
                  <a:txBody>
                    <a:bodyPr/>
                    <a:p>
                      <a:pPr indent="0" algn="l">
                        <a:buNone/>
                      </a:pPr>
                      <a:r>
                        <a:rPr lang="zh-CN" sz="1000" b="0">
                          <a:solidFill>
                            <a:srgbClr val="000000"/>
                          </a:solidFill>
                          <a:latin typeface="Arial" panose="020B0604020202020204" pitchFamily="34" charset="0"/>
                          <a:ea typeface="宋体" pitchFamily="2" charset="-122"/>
                        </a:rPr>
                        <a:t>你好福特</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1000" b="0">
                          <a:solidFill>
                            <a:srgbClr val="000000"/>
                          </a:solidFill>
                          <a:latin typeface="Arial" panose="020B0604020202020204" pitchFamily="34" charset="0"/>
                          <a:ea typeface="宋体" pitchFamily="2" charset="-122"/>
                        </a:rPr>
                        <a:t>播放爱情公寓5</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noFill/>
                  </a:tcPr>
                </a:tc>
                <a:tc>
                  <a:txBody>
                    <a:bodyPr/>
                    <a:p>
                      <a:pPr indent="0">
                        <a:buNone/>
                      </a:pPr>
                      <a:r>
                        <a:rPr lang="zh-CN" sz="1000" b="0">
                          <a:solidFill>
                            <a:srgbClr val="000000"/>
                          </a:solidFill>
                          <a:latin typeface="Arial" panose="020B0604020202020204" pitchFamily="34" charset="0"/>
                          <a:ea typeface="宋体" pitchFamily="2" charset="-122"/>
                        </a:rPr>
                        <a:t>&lt;1.2次/h</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0</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PASS</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410528" y="5080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sym typeface="+mn-ea"/>
              </a:rPr>
              <a:t>U625 TBL</a:t>
            </a:r>
            <a:r>
              <a:rPr lang="en-US" altLang="zh-CN" sz="2800" dirty="0">
                <a:solidFill>
                  <a:srgbClr val="0000CC"/>
                </a:solidFill>
                <a:sym typeface="+mn-ea"/>
              </a:rPr>
              <a:t>_R04 HF4</a:t>
            </a:r>
            <a:r>
              <a:rPr lang="en-US" altLang="en-US" sz="2800" dirty="0">
                <a:solidFill>
                  <a:srgbClr val="0000CC"/>
                </a:solidFill>
              </a:rPr>
              <a:t>} </a:t>
            </a:r>
            <a:r>
              <a:rPr lang="zh-CN" altLang="en-US" sz="2800" dirty="0"/>
              <a:t>性能测试</a:t>
            </a:r>
            <a:endParaRPr lang="en-US" altLang="en-US" sz="2800" b="0" dirty="0">
              <a:ea typeface="SimHei" panose="02010609060101010101" pitchFamily="49" charset="-122"/>
            </a:endParaRPr>
          </a:p>
        </p:txBody>
      </p:sp>
      <p:graphicFrame>
        <p:nvGraphicFramePr>
          <p:cNvPr id="2" name="表格 1"/>
          <p:cNvGraphicFramePr/>
          <p:nvPr>
            <p:custDataLst>
              <p:tags r:id="rId1"/>
            </p:custDataLst>
          </p:nvPr>
        </p:nvGraphicFramePr>
        <p:xfrm>
          <a:off x="596265" y="547370"/>
          <a:ext cx="10836275" cy="5586095"/>
        </p:xfrm>
        <a:graphic>
          <a:graphicData uri="http://schemas.openxmlformats.org/drawingml/2006/table">
            <a:tbl>
              <a:tblPr firstRow="1" bandRow="1">
                <a:tableStyleId>{5C22544A-7EE6-4342-B048-85BDC9FD1C3A}</a:tableStyleId>
              </a:tblPr>
              <a:tblGrid>
                <a:gridCol w="583376"/>
                <a:gridCol w="2854625"/>
                <a:gridCol w="878523"/>
                <a:gridCol w="836442"/>
                <a:gridCol w="636411"/>
                <a:gridCol w="999003"/>
                <a:gridCol w="999004"/>
                <a:gridCol w="3048891"/>
              </a:tblGrid>
              <a:tr h="207010">
                <a:tc>
                  <a:txBody>
                    <a:bodyPr/>
                    <a:p>
                      <a:pPr indent="0" algn="ctr">
                        <a:buNone/>
                      </a:pPr>
                      <a:r>
                        <a:rPr lang="zh-CN" sz="900" b="1">
                          <a:solidFill>
                            <a:srgbClr val="000000"/>
                          </a:solidFill>
                          <a:latin typeface="Arial" panose="020B0604020202020204" pitchFamily="34" charset="0"/>
                          <a:ea typeface="Verdana Pro" charset="-122"/>
                        </a:rPr>
                        <a:t>序号</a:t>
                      </a:r>
                      <a:endParaRPr lang="zh-CN" altLang="en-US" sz="9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zh-CN" sz="900" b="1">
                          <a:solidFill>
                            <a:srgbClr val="000000"/>
                          </a:solidFill>
                          <a:latin typeface="Arial" panose="020B0604020202020204" pitchFamily="34" charset="0"/>
                          <a:ea typeface="Verdana Pro" charset="-122"/>
                        </a:rPr>
                        <a:t>影响因素</a:t>
                      </a:r>
                      <a:endParaRPr lang="zh-CN" altLang="en-US" sz="9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900" b="1">
                          <a:solidFill>
                            <a:srgbClr val="000000"/>
                          </a:solidFill>
                          <a:latin typeface="Verdana Pro" charset="-122"/>
                        </a:rPr>
                        <a:t>Reference</a:t>
                      </a:r>
                      <a:endParaRPr lang="en-US" altLang="en-US" sz="9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900" b="1">
                          <a:solidFill>
                            <a:srgbClr val="000000"/>
                          </a:solidFill>
                          <a:latin typeface="Verdana Pro" charset="-122"/>
                        </a:rPr>
                        <a:t>R04</a:t>
                      </a:r>
                      <a:endParaRPr lang="en-US" altLang="en-US" sz="9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900" b="1">
                          <a:solidFill>
                            <a:srgbClr val="000000"/>
                          </a:solidFill>
                          <a:latin typeface="Verdana Pro" charset="-122"/>
                        </a:rPr>
                        <a:t>R00</a:t>
                      </a:r>
                      <a:endParaRPr lang="en-US" altLang="en-US" sz="9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altLang="zh-CN" sz="900" b="1">
                          <a:solidFill>
                            <a:srgbClr val="000000"/>
                          </a:solidFill>
                          <a:latin typeface="Arial" panose="020B0604020202020204" pitchFamily="34" charset="0"/>
                          <a:ea typeface="Verdana Pro" charset="-122"/>
                        </a:rPr>
                        <a:t>Target</a:t>
                      </a:r>
                      <a:r>
                        <a:rPr lang="zh-CN" altLang="en-US" sz="900" b="1">
                          <a:solidFill>
                            <a:srgbClr val="000000"/>
                          </a:solidFill>
                          <a:latin typeface="Arial" panose="020B0604020202020204" pitchFamily="34" charset="0"/>
                          <a:ea typeface="Verdana Pro" charset="-122"/>
                        </a:rPr>
                        <a:t>（</a:t>
                      </a:r>
                      <a:r>
                        <a:rPr lang="en-US" altLang="zh-CN" sz="900" b="1">
                          <a:solidFill>
                            <a:srgbClr val="000000"/>
                          </a:solidFill>
                          <a:latin typeface="Arial" panose="020B0604020202020204" pitchFamily="34" charset="0"/>
                          <a:ea typeface="Verdana Pro" charset="-122"/>
                        </a:rPr>
                        <a:t>764)</a:t>
                      </a:r>
                      <a:endParaRPr lang="en-US" altLang="zh-CN" sz="9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zh-CN" sz="900" b="1">
                          <a:solidFill>
                            <a:srgbClr val="000000"/>
                          </a:solidFill>
                          <a:latin typeface="Arial" panose="020B0604020202020204" pitchFamily="34" charset="0"/>
                          <a:ea typeface="Verdana Pro" charset="-122"/>
                        </a:rPr>
                        <a:t>偏差</a:t>
                      </a:r>
                      <a:endParaRPr lang="zh-CN" altLang="en-US" sz="9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zh-CN" sz="900" b="1">
                          <a:solidFill>
                            <a:srgbClr val="000000"/>
                          </a:solidFill>
                          <a:latin typeface="Arial" panose="020B0604020202020204" pitchFamily="34" charset="0"/>
                          <a:ea typeface="Verdana Pro" charset="-122"/>
                        </a:rPr>
                        <a:t>分析</a:t>
                      </a:r>
                      <a:endParaRPr lang="zh-CN" altLang="en-US" sz="9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r>
              <a:tr h="266700">
                <a:tc>
                  <a:txBody>
                    <a:bodyPr/>
                    <a:p>
                      <a:pPr indent="0">
                        <a:buNone/>
                      </a:pPr>
                      <a:r>
                        <a:rPr lang="en-US" altLang="zh-CN" sz="900" b="0">
                          <a:solidFill>
                            <a:srgbClr val="000000"/>
                          </a:solidFill>
                          <a:latin typeface="Arial" panose="020B0604020202020204" pitchFamily="34" charset="0"/>
                          <a:ea typeface="Verdana Pro" charset="-122"/>
                        </a:rPr>
                        <a:t>1</a:t>
                      </a:r>
                      <a:endParaRPr lang="en-US" altLang="zh-CN" sz="9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b="0">
                          <a:solidFill>
                            <a:srgbClr val="000000"/>
                          </a:solidFill>
                          <a:latin typeface="Arial" panose="020B0604020202020204" pitchFamily="34" charset="0"/>
                          <a:ea typeface="Verdana Pro" charset="-122"/>
                        </a:rPr>
                        <a:t>Launcher</a:t>
                      </a:r>
                      <a:r>
                        <a:rPr lang="zh-CN" sz="900" b="0">
                          <a:solidFill>
                            <a:srgbClr val="000000"/>
                          </a:solidFill>
                          <a:latin typeface="Arial" panose="020B0604020202020204" pitchFamily="34" charset="0"/>
                          <a:ea typeface="Verdana Pro" charset="-122"/>
                        </a:rPr>
                        <a:t> on QQ音乐首次启动</a:t>
                      </a:r>
                      <a:endParaRPr lang="zh-CN" sz="9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900" b="0">
                          <a:solidFill>
                            <a:srgbClr val="000000"/>
                          </a:solidFill>
                          <a:latin typeface="Arial" panose="020B0604020202020204" pitchFamily="34" charset="0"/>
                          <a:ea typeface="Verdana Pro" charset="-122"/>
                        </a:rPr>
                        <a:t>14.2s</a:t>
                      </a:r>
                      <a:endParaRPr lang="zh-CN" sz="9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900" b="0">
                          <a:solidFill>
                            <a:srgbClr val="000000"/>
                          </a:solidFill>
                          <a:latin typeface="Arial" panose="020B0604020202020204" pitchFamily="34" charset="0"/>
                          <a:ea typeface="Verdana Pro" charset="-122"/>
                        </a:rPr>
                        <a:t>5.563333333</a:t>
                      </a:r>
                      <a:endParaRPr lang="en-US" altLang="zh-CN" sz="9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8.2</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sz="9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4795">
                <a:tc>
                  <a:txBody>
                    <a:bodyPr/>
                    <a:p>
                      <a:pPr indent="0">
                        <a:buNone/>
                      </a:pPr>
                      <a:r>
                        <a:rPr lang="en-US" altLang="en-US" sz="900" b="0">
                          <a:solidFill>
                            <a:srgbClr val="000000"/>
                          </a:solidFill>
                          <a:latin typeface="Verdana Pro" charset="-122"/>
                        </a:rPr>
                        <a:t>2</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panose="020B0604020202020204" pitchFamily="34" charset="0"/>
                          <a:ea typeface="Verdana Pro" charset="-122"/>
                          <a:sym typeface="+mn-ea"/>
                        </a:rPr>
                        <a:t>Launcher</a:t>
                      </a:r>
                      <a:r>
                        <a:rPr lang="zh-CN" altLang="en-US" sz="900" b="0">
                          <a:solidFill>
                            <a:srgbClr val="000000"/>
                          </a:solidFill>
                          <a:latin typeface="Arial" panose="020B0604020202020204" pitchFamily="34" charset="0"/>
                          <a:ea typeface="Verdana Pro" charset="-122"/>
                        </a:rPr>
                        <a:t> on QQ音乐首次启动</a:t>
                      </a:r>
                      <a:endParaRPr lang="zh-CN" altLang="en-US" sz="9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4s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3.98</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8.2</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7485">
                <a:tc>
                  <a:txBody>
                    <a:bodyPr/>
                    <a:p>
                      <a:pPr indent="0">
                        <a:buNone/>
                      </a:pPr>
                      <a:r>
                        <a:rPr lang="en-US" altLang="en-US" sz="900" b="0">
                          <a:solidFill>
                            <a:srgbClr val="000000"/>
                          </a:solidFill>
                          <a:latin typeface="Verdana Pro" charset="-122"/>
                        </a:rPr>
                        <a:t>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panose="020B0604020202020204" pitchFamily="34" charset="0"/>
                          <a:ea typeface="Verdana Pro" charset="-122"/>
                          <a:sym typeface="+mn-ea"/>
                        </a:rPr>
                        <a:t>Launcher</a:t>
                      </a:r>
                      <a:r>
                        <a:rPr lang="zh-CN" altLang="en-US" sz="900" b="0">
                          <a:solidFill>
                            <a:srgbClr val="000000"/>
                          </a:solidFill>
                          <a:latin typeface="Arial" panose="020B0604020202020204" pitchFamily="34" charset="0"/>
                          <a:ea typeface="Verdana Pro" charset="-122"/>
                        </a:rPr>
                        <a:t> onQQ音乐选择歌单</a:t>
                      </a:r>
                      <a:endParaRPr lang="zh-CN" altLang="en-US" sz="9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1.61</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2.2</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8755">
                <a:tc>
                  <a:txBody>
                    <a:bodyPr/>
                    <a:p>
                      <a:pPr indent="0">
                        <a:buNone/>
                      </a:pPr>
                      <a:r>
                        <a:rPr lang="en-US" altLang="en-US" sz="900" b="0">
                          <a:solidFill>
                            <a:srgbClr val="000000"/>
                          </a:solidFill>
                          <a:latin typeface="Verdana Pro" charset="-122"/>
                        </a:rPr>
                        <a:t>4</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panose="020B0604020202020204" pitchFamily="34" charset="0"/>
                          <a:ea typeface="Verdana Pro" charset="-122"/>
                          <a:sym typeface="+mn-ea"/>
                        </a:rPr>
                        <a:t>Launcher</a:t>
                      </a:r>
                      <a:r>
                        <a:rPr lang="zh-CN" altLang="en-US" sz="900" b="0">
                          <a:solidFill>
                            <a:srgbClr val="000000"/>
                          </a:solidFill>
                          <a:latin typeface="Arial" panose="020B0604020202020204" pitchFamily="34" charset="0"/>
                          <a:ea typeface="Verdana Pro" charset="-122"/>
                        </a:rPr>
                        <a:t> onQQ音乐选择歌曲</a:t>
                      </a:r>
                      <a:endParaRPr lang="zh-CN" altLang="en-US" sz="9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2.01</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3365">
                <a:tc>
                  <a:txBody>
                    <a:bodyPr/>
                    <a:p>
                      <a:pPr indent="0">
                        <a:buNone/>
                      </a:pPr>
                      <a:r>
                        <a:rPr lang="en-US" altLang="en-US" sz="900" b="0">
                          <a:solidFill>
                            <a:srgbClr val="000000"/>
                          </a:solidFill>
                          <a:latin typeface="Verdana Pro" charset="-122"/>
                        </a:rPr>
                        <a:t>5</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panose="020B0604020202020204" pitchFamily="34" charset="0"/>
                          <a:ea typeface="Verdana Pro" charset="-122"/>
                          <a:sym typeface="+mn-ea"/>
                        </a:rPr>
                        <a:t>Launcher</a:t>
                      </a:r>
                      <a:r>
                        <a:rPr lang="zh-CN" altLang="en-US" sz="900" b="0">
                          <a:solidFill>
                            <a:srgbClr val="000000"/>
                          </a:solidFill>
                          <a:latin typeface="Arial" panose="020B0604020202020204" pitchFamily="34" charset="0"/>
                          <a:ea typeface="Verdana Pro" charset="-122"/>
                        </a:rPr>
                        <a:t> on到语音导航</a:t>
                      </a:r>
                      <a:endParaRPr lang="zh-CN" altLang="en-US" sz="9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3.576666667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2.8</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8755">
                <a:tc>
                  <a:txBody>
                    <a:bodyPr/>
                    <a:p>
                      <a:pPr indent="0">
                        <a:buNone/>
                      </a:pPr>
                      <a:r>
                        <a:rPr lang="en-US" altLang="en-US" sz="900" b="0">
                          <a:solidFill>
                            <a:srgbClr val="000000"/>
                          </a:solidFill>
                          <a:latin typeface="Verdana Pro" charset="-122"/>
                        </a:rPr>
                        <a:t>6</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panose="020B0604020202020204" pitchFamily="34" charset="0"/>
                          <a:ea typeface="Verdana Pro" charset="-122"/>
                          <a:sym typeface="+mn-ea"/>
                        </a:rPr>
                        <a:t>Launcher</a:t>
                      </a:r>
                      <a:r>
                        <a:rPr lang="zh-CN" altLang="en-US" sz="900" b="0">
                          <a:solidFill>
                            <a:srgbClr val="000000"/>
                          </a:solidFill>
                          <a:latin typeface="Arial" panose="020B0604020202020204" pitchFamily="34" charset="0"/>
                          <a:ea typeface="Verdana Pro" charset="-122"/>
                        </a:rPr>
                        <a:t> on到语音导航规划完成</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19.57333333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25.1</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900">
                          <a:solidFill>
                            <a:srgbClr val="000000"/>
                          </a:solidFill>
                          <a:latin typeface="Verdana Pro" charset="-122"/>
                          <a:sym typeface="+mn-ea"/>
                        </a:rPr>
                        <a:t>测试</a:t>
                      </a:r>
                      <a:r>
                        <a:rPr lang="en-US" altLang="zh-CN" sz="900">
                          <a:solidFill>
                            <a:srgbClr val="000000"/>
                          </a:solidFill>
                          <a:latin typeface="Verdana Pro" charset="-122"/>
                          <a:sym typeface="+mn-ea"/>
                        </a:rPr>
                        <a:t>case</a:t>
                      </a:r>
                      <a:r>
                        <a:rPr lang="zh-CN" altLang="en-US" sz="900">
                          <a:solidFill>
                            <a:srgbClr val="000000"/>
                          </a:solidFill>
                          <a:latin typeface="Verdana Pro" charset="-122"/>
                          <a:sym typeface="+mn-ea"/>
                        </a:rPr>
                        <a:t>更新</a:t>
                      </a:r>
                      <a:r>
                        <a:rPr lang="en-US" altLang="zh-CN" sz="900">
                          <a:solidFill>
                            <a:srgbClr val="000000"/>
                          </a:solidFill>
                          <a:latin typeface="Verdana Pro" charset="-122"/>
                          <a:sym typeface="+mn-ea"/>
                        </a:rPr>
                        <a:t>,</a:t>
                      </a:r>
                      <a:r>
                        <a:rPr lang="zh-CN" altLang="en-US" sz="900">
                          <a:solidFill>
                            <a:srgbClr val="000000"/>
                          </a:solidFill>
                          <a:latin typeface="Verdana Pro" charset="-122"/>
                          <a:sym typeface="+mn-ea"/>
                        </a:rPr>
                        <a:t>正常</a:t>
                      </a:r>
                      <a:r>
                        <a:rPr lang="zh-CN" altLang="en-US" sz="900">
                          <a:solidFill>
                            <a:srgbClr val="000000"/>
                          </a:solidFill>
                          <a:latin typeface="Verdana Pro" charset="-122"/>
                          <a:sym typeface="+mn-ea"/>
                        </a:rPr>
                        <a:t>偏差</a:t>
                      </a:r>
                      <a:endParaRPr lang="zh-CN" altLang="en-US" sz="900">
                        <a:solidFill>
                          <a:srgbClr val="000000"/>
                        </a:solidFill>
                        <a:latin typeface="Verdana Pro"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8755">
                <a:tc>
                  <a:txBody>
                    <a:bodyPr/>
                    <a:p>
                      <a:pPr indent="0">
                        <a:buNone/>
                      </a:pPr>
                      <a:r>
                        <a:rPr lang="en-US" altLang="en-US" sz="900" b="0">
                          <a:solidFill>
                            <a:srgbClr val="000000"/>
                          </a:solidFill>
                          <a:latin typeface="Verdana Pro" charset="-122"/>
                        </a:rPr>
                        <a:t>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panose="020B0604020202020204" pitchFamily="34" charset="0"/>
                          <a:ea typeface="Verdana Pro" charset="-122"/>
                          <a:sym typeface="+mn-ea"/>
                        </a:rPr>
                        <a:t>Launcher</a:t>
                      </a:r>
                      <a:r>
                        <a:rPr lang="zh-CN" altLang="en-US" sz="900" b="0">
                          <a:solidFill>
                            <a:srgbClr val="000000"/>
                          </a:solidFill>
                          <a:latin typeface="Arial" panose="020B0604020202020204" pitchFamily="34" charset="0"/>
                          <a:ea typeface="Verdana Pro" charset="-122"/>
                        </a:rPr>
                        <a:t> on导航启动时间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12.2s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17.04</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20.62</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13.7</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-17.36%</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900">
                          <a:solidFill>
                            <a:srgbClr val="000000"/>
                          </a:solidFill>
                          <a:latin typeface="Verdana Pro" charset="-122"/>
                          <a:sym typeface="+mn-ea"/>
                        </a:rPr>
                        <a:t>测试</a:t>
                      </a:r>
                      <a:r>
                        <a:rPr lang="en-US" altLang="zh-CN" sz="900">
                          <a:solidFill>
                            <a:srgbClr val="000000"/>
                          </a:solidFill>
                          <a:latin typeface="Verdana Pro" charset="-122"/>
                          <a:sym typeface="+mn-ea"/>
                        </a:rPr>
                        <a:t>case</a:t>
                      </a:r>
                      <a:r>
                        <a:rPr lang="zh-CN" altLang="en-US" sz="900">
                          <a:solidFill>
                            <a:srgbClr val="000000"/>
                          </a:solidFill>
                          <a:latin typeface="Verdana Pro" charset="-122"/>
                          <a:sym typeface="+mn-ea"/>
                        </a:rPr>
                        <a:t>更新，</a:t>
                      </a:r>
                      <a:r>
                        <a:rPr lang="zh-CN" altLang="en-US" sz="900">
                          <a:solidFill>
                            <a:srgbClr val="000000"/>
                          </a:solidFill>
                          <a:latin typeface="Verdana Pro" charset="-122"/>
                          <a:sym typeface="+mn-ea"/>
                        </a:rPr>
                        <a:t>正常偏差</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0025">
                <a:tc>
                  <a:txBody>
                    <a:bodyPr/>
                    <a:p>
                      <a:pPr indent="0">
                        <a:buNone/>
                      </a:pPr>
                      <a:r>
                        <a:rPr lang="en-US" altLang="en-US" sz="900" b="0">
                          <a:solidFill>
                            <a:srgbClr val="000000"/>
                          </a:solidFill>
                          <a:latin typeface="Verdana Pro" charset="-122"/>
                        </a:rPr>
                        <a:t>8</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panose="020B0604020202020204" pitchFamily="34" charset="0"/>
                          <a:ea typeface="Verdana Pro" charset="-122"/>
                          <a:sym typeface="+mn-ea"/>
                        </a:rPr>
                        <a:t>Launcher</a:t>
                      </a:r>
                      <a:r>
                        <a:rPr lang="zh-CN" altLang="en-US" sz="900" b="0">
                          <a:solidFill>
                            <a:srgbClr val="000000"/>
                          </a:solidFill>
                          <a:latin typeface="Arial" panose="020B0604020202020204" pitchFamily="34" charset="0"/>
                          <a:ea typeface="Verdana Pro" charset="-122"/>
                        </a:rPr>
                        <a:t> on导航界面点击输入框出现下拉框</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2.11</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1.8</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900">
                          <a:solidFill>
                            <a:srgbClr val="000000"/>
                          </a:solidFill>
                          <a:latin typeface="Verdana Pro" charset="-122"/>
                          <a:sym typeface="+mn-ea"/>
                        </a:rPr>
                        <a:t>测试</a:t>
                      </a:r>
                      <a:r>
                        <a:rPr lang="en-US" altLang="zh-CN" sz="900">
                          <a:solidFill>
                            <a:srgbClr val="000000"/>
                          </a:solidFill>
                          <a:latin typeface="Verdana Pro" charset="-122"/>
                          <a:sym typeface="+mn-ea"/>
                        </a:rPr>
                        <a:t>case</a:t>
                      </a:r>
                      <a:r>
                        <a:rPr lang="zh-CN" altLang="en-US" sz="900">
                          <a:solidFill>
                            <a:srgbClr val="000000"/>
                          </a:solidFill>
                          <a:latin typeface="Verdana Pro" charset="-122"/>
                          <a:sym typeface="+mn-ea"/>
                        </a:rPr>
                        <a:t>更新，</a:t>
                      </a:r>
                      <a:r>
                        <a:rPr lang="zh-CN" altLang="en-US" sz="900">
                          <a:solidFill>
                            <a:srgbClr val="000000"/>
                          </a:solidFill>
                          <a:latin typeface="Verdana Pro" charset="-122"/>
                          <a:sym typeface="+mn-ea"/>
                        </a:rPr>
                        <a:t>正常偏差</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7485">
                <a:tc>
                  <a:txBody>
                    <a:bodyPr/>
                    <a:p>
                      <a:pPr indent="0">
                        <a:buNone/>
                      </a:pPr>
                      <a:r>
                        <a:rPr lang="en-US" altLang="en-US" sz="900" b="0">
                          <a:solidFill>
                            <a:srgbClr val="000000"/>
                          </a:solidFill>
                          <a:latin typeface="Verdana Pro" charset="-122"/>
                        </a:rPr>
                        <a:t>9</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panose="020B0604020202020204" pitchFamily="34" charset="0"/>
                          <a:ea typeface="Verdana Pro" charset="-122"/>
                          <a:sym typeface="+mn-ea"/>
                        </a:rPr>
                        <a:t>Launcher</a:t>
                      </a:r>
                      <a:r>
                        <a:rPr lang="zh-CN" altLang="en-US" sz="900" b="0">
                          <a:solidFill>
                            <a:srgbClr val="000000"/>
                          </a:solidFill>
                          <a:latin typeface="Arial" panose="020B0604020202020204" pitchFamily="34" charset="0"/>
                          <a:ea typeface="Verdana Pro" charset="-122"/>
                        </a:rPr>
                        <a:t> on导航搜索地址完成</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1.5s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5.413333333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1.1</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900">
                          <a:solidFill>
                            <a:srgbClr val="000000"/>
                          </a:solidFill>
                          <a:latin typeface="Verdana Pro" charset="-122"/>
                          <a:sym typeface="+mn-ea"/>
                        </a:rPr>
                        <a:t>测试</a:t>
                      </a:r>
                      <a:r>
                        <a:rPr lang="en-US" altLang="zh-CN" sz="900">
                          <a:solidFill>
                            <a:srgbClr val="000000"/>
                          </a:solidFill>
                          <a:latin typeface="Verdana Pro" charset="-122"/>
                          <a:sym typeface="+mn-ea"/>
                        </a:rPr>
                        <a:t>case</a:t>
                      </a:r>
                      <a:r>
                        <a:rPr lang="zh-CN" altLang="en-US" sz="900">
                          <a:solidFill>
                            <a:srgbClr val="000000"/>
                          </a:solidFill>
                          <a:latin typeface="Verdana Pro" charset="-122"/>
                          <a:sym typeface="+mn-ea"/>
                        </a:rPr>
                        <a:t>更新，</a:t>
                      </a:r>
                      <a:r>
                        <a:rPr lang="zh-CN" altLang="en-US" sz="900">
                          <a:solidFill>
                            <a:srgbClr val="000000"/>
                          </a:solidFill>
                          <a:latin typeface="Verdana Pro" charset="-122"/>
                          <a:sym typeface="+mn-ea"/>
                        </a:rPr>
                        <a:t>正常偏差</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8120">
                <a:tc>
                  <a:txBody>
                    <a:bodyPr/>
                    <a:p>
                      <a:pPr indent="0">
                        <a:buNone/>
                      </a:pPr>
                      <a:r>
                        <a:rPr lang="en-US" altLang="en-US" sz="900" b="0">
                          <a:solidFill>
                            <a:srgbClr val="000000"/>
                          </a:solidFill>
                          <a:latin typeface="Verdana Pro" charset="-122"/>
                        </a:rPr>
                        <a:t>10</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panose="020B0604020202020204" pitchFamily="34" charset="0"/>
                          <a:ea typeface="Verdana Pro" charset="-122"/>
                          <a:sym typeface="+mn-ea"/>
                        </a:rPr>
                        <a:t>Launcher</a:t>
                      </a:r>
                      <a:r>
                        <a:rPr lang="zh-CN" altLang="en-US" sz="900" b="0">
                          <a:solidFill>
                            <a:srgbClr val="000000"/>
                          </a:solidFill>
                          <a:latin typeface="Arial" panose="020B0604020202020204" pitchFamily="34" charset="0"/>
                          <a:ea typeface="Verdana Pro" charset="-122"/>
                        </a:rPr>
                        <a:t> on选择目的地后路线规划完成</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4.523333333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2.4</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900">
                          <a:solidFill>
                            <a:srgbClr val="000000"/>
                          </a:solidFill>
                          <a:latin typeface="Verdana Pro" charset="-122"/>
                          <a:sym typeface="+mn-ea"/>
                        </a:rPr>
                        <a:t>测试</a:t>
                      </a:r>
                      <a:r>
                        <a:rPr lang="en-US" altLang="zh-CN" sz="900">
                          <a:solidFill>
                            <a:srgbClr val="000000"/>
                          </a:solidFill>
                          <a:latin typeface="Verdana Pro" charset="-122"/>
                          <a:sym typeface="+mn-ea"/>
                        </a:rPr>
                        <a:t>case</a:t>
                      </a:r>
                      <a:r>
                        <a:rPr lang="zh-CN" altLang="en-US" sz="900">
                          <a:solidFill>
                            <a:srgbClr val="000000"/>
                          </a:solidFill>
                          <a:latin typeface="Verdana Pro" charset="-122"/>
                          <a:sym typeface="+mn-ea"/>
                        </a:rPr>
                        <a:t>更新，</a:t>
                      </a:r>
                      <a:r>
                        <a:rPr lang="zh-CN" altLang="en-US" sz="900">
                          <a:solidFill>
                            <a:srgbClr val="000000"/>
                          </a:solidFill>
                          <a:latin typeface="Verdana Pro" charset="-122"/>
                          <a:sym typeface="+mn-ea"/>
                        </a:rPr>
                        <a:t>正常偏差</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6375">
                <a:tc>
                  <a:txBody>
                    <a:bodyPr/>
                    <a:p>
                      <a:pPr indent="0">
                        <a:buNone/>
                      </a:pPr>
                      <a:r>
                        <a:rPr lang="en-US" altLang="en-US" sz="900" b="0">
                          <a:solidFill>
                            <a:schemeClr val="tx1"/>
                          </a:solidFill>
                          <a:latin typeface="Verdana Pro" charset="-122"/>
                        </a:rPr>
                        <a:t>11</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0000">
                        <a:alpha val="0"/>
                      </a:srgbClr>
                    </a:solidFill>
                  </a:tcPr>
                </a:tc>
                <a:tc>
                  <a:txBody>
                    <a:bodyPr/>
                    <a:p>
                      <a:pPr algn="l">
                        <a:buClrTx/>
                        <a:buSzTx/>
                        <a:buFontTx/>
                        <a:buNone/>
                      </a:pPr>
                      <a:r>
                        <a:rPr lang="en-US" altLang="en-US" sz="900">
                          <a:solidFill>
                            <a:srgbClr val="000000"/>
                          </a:solidFill>
                          <a:latin typeface="Verdana Pro" charset="-122"/>
                          <a:sym typeface="+mn-ea"/>
                        </a:rPr>
                        <a:t>Launcher</a:t>
                      </a:r>
                      <a:r>
                        <a:rPr lang="en-US" altLang="en-US" sz="900" b="0">
                          <a:solidFill>
                            <a:srgbClr val="000000"/>
                          </a:solidFill>
                          <a:latin typeface="Verdana Pro" charset="-122"/>
                        </a:rPr>
                        <a:t> on语音可用</a:t>
                      </a:r>
                      <a:endParaRPr lang="en-US" altLang="en-US" sz="9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0000">
                        <a:alpha val="0"/>
                      </a:srgbClr>
                    </a:solidFill>
                  </a:tcPr>
                </a:tc>
                <a:tc>
                  <a:txBody>
                    <a:bodyPr/>
                    <a:p>
                      <a:pPr algn="ctr">
                        <a:buClrTx/>
                        <a:buSzTx/>
                        <a:buFontTx/>
                        <a:buNone/>
                      </a:pPr>
                      <a:r>
                        <a:rPr lang="en-US" altLang="en-US" sz="900" b="0">
                          <a:solidFill>
                            <a:srgbClr val="000000"/>
                          </a:solidFill>
                          <a:latin typeface="Verdana Pro" charset="-122"/>
                        </a:rPr>
                        <a:t>15.2s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0000">
                        <a:alpha val="0"/>
                      </a:srgbClr>
                    </a:solidFill>
                  </a:tcPr>
                </a:tc>
                <a:tc>
                  <a:txBody>
                    <a:bodyPr/>
                    <a:p>
                      <a:pPr algn="ctr">
                        <a:buClrTx/>
                        <a:buSzTx/>
                        <a:buFontTx/>
                        <a:buNone/>
                      </a:pPr>
                      <a:r>
                        <a:rPr lang="en-US" altLang="en-US" sz="900" b="0">
                          <a:solidFill>
                            <a:srgbClr val="000000"/>
                          </a:solidFill>
                          <a:latin typeface="Verdana Pro" charset="-122"/>
                        </a:rPr>
                        <a:t>15.8166666</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0000">
                        <a:alpha val="0"/>
                      </a:srgbClr>
                    </a:solidFill>
                  </a:tcPr>
                </a:tc>
                <a:tc>
                  <a:txBody>
                    <a:bodyPr/>
                    <a:p>
                      <a:pPr algn="ctr">
                        <a:buClrTx/>
                        <a:buSzTx/>
                        <a:buFontTx/>
                        <a:buNone/>
                      </a:pPr>
                      <a:r>
                        <a:rPr lang="en-US" altLang="en-US" sz="900" b="0">
                          <a:solidFill>
                            <a:srgbClr val="000000"/>
                          </a:solidFill>
                          <a:latin typeface="Verdana Pro" charset="-122"/>
                        </a:rPr>
                        <a:t>18.05</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0000">
                        <a:alpha val="0"/>
                      </a:srgbClr>
                    </a:solidFill>
                  </a:tcPr>
                </a:tc>
                <a:tc>
                  <a:txBody>
                    <a:bodyPr/>
                    <a:p>
                      <a:pPr algn="ctr">
                        <a:buClrTx/>
                        <a:buSzTx/>
                        <a:buFontTx/>
                        <a:buNone/>
                      </a:pPr>
                      <a:r>
                        <a:rPr lang="en-US" altLang="en-US" sz="900" b="0">
                          <a:solidFill>
                            <a:schemeClr val="tx1"/>
                          </a:solidFill>
                          <a:latin typeface="Verdana Pro" charset="-122"/>
                        </a:rPr>
                        <a:t>13.4</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0000">
                        <a:alpha val="0"/>
                      </a:srgbClr>
                    </a:solidFill>
                  </a:tcPr>
                </a:tc>
                <a:tc>
                  <a:txBody>
                    <a:bodyPr/>
                    <a:p>
                      <a:pPr algn="ctr">
                        <a:buClrTx/>
                        <a:buSzTx/>
                        <a:buFontTx/>
                        <a:buNone/>
                      </a:pPr>
                      <a:r>
                        <a:rPr lang="en-US" altLang="en-US" sz="900" b="0">
                          <a:solidFill>
                            <a:srgbClr val="00B050"/>
                          </a:solidFill>
                          <a:latin typeface="Verdana Pro" charset="-122"/>
                        </a:rPr>
                        <a:t>-12.73%</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0000">
                        <a:alpha val="0"/>
                      </a:srgbClr>
                    </a:solidFill>
                  </a:tcPr>
                </a:tc>
                <a:tc>
                  <a:txBody>
                    <a:bodyPr/>
                    <a:p>
                      <a:pPr indent="0" algn="ctr">
                        <a:buNone/>
                      </a:pPr>
                      <a:endParaRPr lang="zh-CN"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0000">
                        <a:alpha val="0"/>
                      </a:srgbClr>
                    </a:solidFill>
                  </a:tcPr>
                </a:tc>
              </a:tr>
              <a:tr h="196850">
                <a:tc>
                  <a:txBody>
                    <a:bodyPr/>
                    <a:p>
                      <a:pPr indent="0">
                        <a:buNone/>
                      </a:pPr>
                      <a:r>
                        <a:rPr lang="en-US" altLang="en-US" sz="900" b="0">
                          <a:solidFill>
                            <a:srgbClr val="000000"/>
                          </a:solidFill>
                          <a:latin typeface="Verdana Pro" charset="-122"/>
                        </a:rPr>
                        <a:t>12</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panose="020B0604020202020204" pitchFamily="34" charset="0"/>
                          <a:ea typeface="Verdana Pro" charset="-122"/>
                          <a:sym typeface="+mn-ea"/>
                        </a:rPr>
                        <a:t>Launcher</a:t>
                      </a:r>
                      <a:r>
                        <a:rPr lang="zh-CN" altLang="en-US" sz="900" b="0">
                          <a:solidFill>
                            <a:srgbClr val="000000"/>
                          </a:solidFill>
                          <a:latin typeface="Arial" panose="020B0604020202020204" pitchFamily="34" charset="0"/>
                          <a:ea typeface="Verdana Pro" charset="-122"/>
                        </a:rPr>
                        <a:t> on语音播放音乐</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5s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4.683333333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5.9</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4635">
                <a:tc>
                  <a:txBody>
                    <a:bodyPr/>
                    <a:p>
                      <a:pPr indent="0">
                        <a:buNone/>
                      </a:pPr>
                      <a:r>
                        <a:rPr lang="en-US" altLang="en-US" sz="900" b="0">
                          <a:solidFill>
                            <a:srgbClr val="000000"/>
                          </a:solidFill>
                          <a:latin typeface="Verdana Pro" charset="-122"/>
                        </a:rPr>
                        <a:t>13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panose="020B0604020202020204" pitchFamily="34" charset="0"/>
                          <a:ea typeface="Verdana Pro" charset="-122"/>
                          <a:sym typeface="+mn-ea"/>
                        </a:rPr>
                        <a:t>Launcher</a:t>
                      </a:r>
                      <a:r>
                        <a:rPr lang="zh-CN" altLang="en-US" sz="900" b="0">
                          <a:solidFill>
                            <a:srgbClr val="000000"/>
                          </a:solidFill>
                          <a:latin typeface="Arial" panose="020B0604020202020204" pitchFamily="34" charset="0"/>
                          <a:ea typeface="Verdana Pro" charset="-122"/>
                        </a:rPr>
                        <a:t> onFM音源恢复</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6.2s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6.196666667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6.08</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a:solidFill>
                            <a:srgbClr val="000000"/>
                          </a:solidFill>
                          <a:latin typeface="Verdana Pro" charset="-122"/>
                          <a:sym typeface="+mn-ea"/>
                        </a:rPr>
                        <a:t>NA</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1.81%</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8755">
                <a:tc>
                  <a:txBody>
                    <a:bodyPr/>
                    <a:p>
                      <a:pPr indent="0">
                        <a:buNone/>
                      </a:pPr>
                      <a:r>
                        <a:rPr lang="en-US" altLang="en-US" sz="900" b="0">
                          <a:solidFill>
                            <a:srgbClr val="000000"/>
                          </a:solidFill>
                          <a:latin typeface="Verdana Pro" charset="-122"/>
                        </a:rPr>
                        <a:t>14</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panose="020B0604020202020204" pitchFamily="34" charset="0"/>
                          <a:ea typeface="Verdana Pro" charset="-122"/>
                          <a:sym typeface="+mn-ea"/>
                        </a:rPr>
                        <a:t>Launcher</a:t>
                      </a:r>
                      <a:r>
                        <a:rPr lang="zh-CN" altLang="en-US" sz="900" b="0">
                          <a:solidFill>
                            <a:srgbClr val="000000"/>
                          </a:solidFill>
                          <a:latin typeface="Arial" panose="020B0604020202020204" pitchFamily="34" charset="0"/>
                          <a:ea typeface="Verdana Pro" charset="-122"/>
                        </a:rPr>
                        <a:t> on在线电台音源恢复</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6.136666667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6.5</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endParaRPr lang="zh-CN"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4000">
                <a:tc>
                  <a:txBody>
                    <a:bodyPr/>
                    <a:p>
                      <a:pPr indent="0">
                        <a:buNone/>
                      </a:pPr>
                      <a:r>
                        <a:rPr lang="en-US" altLang="en-US" sz="900" b="0">
                          <a:solidFill>
                            <a:srgbClr val="000000"/>
                          </a:solidFill>
                          <a:latin typeface="Verdana Pro" charset="-122"/>
                        </a:rPr>
                        <a:t>15</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panose="020B0604020202020204" pitchFamily="34" charset="0"/>
                          <a:ea typeface="Verdana Pro" charset="-122"/>
                          <a:sym typeface="+mn-ea"/>
                        </a:rPr>
                        <a:t>Launcher</a:t>
                      </a:r>
                      <a:r>
                        <a:rPr lang="zh-CN" altLang="en-US" sz="900" b="0">
                          <a:solidFill>
                            <a:srgbClr val="000000"/>
                          </a:solidFill>
                          <a:latin typeface="Arial" panose="020B0604020202020204" pitchFamily="34" charset="0"/>
                          <a:ea typeface="Verdana Pro" charset="-122"/>
                        </a:rPr>
                        <a:t> on到根目录两首歌的USB音源恢复</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18.2s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1.506666667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3.97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4.2</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-62.05%</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endParaRPr lang="zh-CN"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0025">
                <a:tc>
                  <a:txBody>
                    <a:bodyPr/>
                    <a:p>
                      <a:pPr indent="0">
                        <a:buNone/>
                      </a:pPr>
                      <a:r>
                        <a:rPr lang="en-US" altLang="en-US" sz="900" b="0">
                          <a:solidFill>
                            <a:srgbClr val="000000"/>
                          </a:solidFill>
                          <a:latin typeface="Verdana Pro" charset="-122"/>
                        </a:rPr>
                        <a:t>16</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900">
                          <a:solidFill>
                            <a:srgbClr val="000000"/>
                          </a:solidFill>
                          <a:latin typeface="Arial" panose="020B0604020202020204" pitchFamily="34" charset="0"/>
                          <a:ea typeface="Verdana Pro" charset="-122"/>
                          <a:sym typeface="+mn-ea"/>
                        </a:rPr>
                        <a:t>Launcher</a:t>
                      </a:r>
                      <a:r>
                        <a:rPr lang="zh-CN" altLang="en-US" sz="900" b="0">
                          <a:solidFill>
                            <a:srgbClr val="000000"/>
                          </a:solidFill>
                          <a:latin typeface="Arial" panose="020B0604020202020204" pitchFamily="34" charset="0"/>
                          <a:ea typeface="Verdana Pro" charset="-122"/>
                        </a:rPr>
                        <a:t> onQQ音源恢复</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18.2s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5.956666667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10.4</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215">
                <a:tc>
                  <a:txBody>
                    <a:bodyPr/>
                    <a:p>
                      <a:pPr indent="0">
                        <a:buNone/>
                      </a:pPr>
                      <a:r>
                        <a:rPr lang="en-US" altLang="en-US" sz="900" b="0">
                          <a:solidFill>
                            <a:srgbClr val="000000"/>
                          </a:solidFill>
                          <a:latin typeface="Verdana Pro" charset="-122"/>
                        </a:rPr>
                        <a:t>17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系统稳定状态下QQ音乐首次启动</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zh-CN" sz="900" b="0">
                          <a:solidFill>
                            <a:srgbClr val="000000"/>
                          </a:solidFill>
                          <a:latin typeface="Arial" panose="020B0604020202020204" pitchFamily="34" charset="0"/>
                          <a:ea typeface="Verdana Pro" charset="-122"/>
                        </a:rPr>
                        <a:t>1.5s</a:t>
                      </a:r>
                      <a:endParaRPr lang="zh-CN" sz="9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4.62</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3.86</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2.4</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FF0000"/>
                          </a:solidFill>
                          <a:latin typeface="Verdana Pro" charset="-122"/>
                        </a:rPr>
                        <a:t>19.69%</a:t>
                      </a:r>
                      <a:endParaRPr lang="en-US" altLang="en-US" sz="9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900" b="0">
                          <a:solidFill>
                            <a:srgbClr val="000000"/>
                          </a:solidFill>
                          <a:latin typeface="Verdana Pro" charset="-122"/>
                        </a:rPr>
                        <a:t>相差小于</a:t>
                      </a:r>
                      <a:r>
                        <a:rPr lang="en-US" altLang="zh-CN" sz="900" b="0">
                          <a:solidFill>
                            <a:srgbClr val="000000"/>
                          </a:solidFill>
                          <a:latin typeface="Verdana Pro" charset="-122"/>
                        </a:rPr>
                        <a:t>1</a:t>
                      </a:r>
                      <a:r>
                        <a:rPr lang="zh-CN" altLang="en-US" sz="900" b="0">
                          <a:solidFill>
                            <a:srgbClr val="000000"/>
                          </a:solidFill>
                          <a:latin typeface="Verdana Pro" charset="-122"/>
                        </a:rPr>
                        <a:t>秒</a:t>
                      </a:r>
                      <a:r>
                        <a:rPr lang="en-US" altLang="zh-CN" sz="900" b="0">
                          <a:solidFill>
                            <a:srgbClr val="000000"/>
                          </a:solidFill>
                          <a:latin typeface="Verdana Pro" charset="-122"/>
                        </a:rPr>
                        <a:t>,</a:t>
                      </a:r>
                      <a:r>
                        <a:rPr lang="zh-CN" altLang="en-US" sz="900" b="0">
                          <a:solidFill>
                            <a:srgbClr val="000000"/>
                          </a:solidFill>
                          <a:latin typeface="Verdana Pro" charset="-122"/>
                        </a:rPr>
                        <a:t>客户感知不大。测试</a:t>
                      </a:r>
                      <a:r>
                        <a:rPr lang="zh-CN" altLang="en-US" sz="900" b="0">
                          <a:solidFill>
                            <a:srgbClr val="000000"/>
                          </a:solidFill>
                          <a:latin typeface="Verdana Pro" charset="-122"/>
                        </a:rPr>
                        <a:t>偏差</a:t>
                      </a:r>
                      <a:endParaRPr lang="zh-CN"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4635">
                <a:tc>
                  <a:txBody>
                    <a:bodyPr/>
                    <a:p>
                      <a:pPr algn="l">
                        <a:buClrTx/>
                        <a:buSzTx/>
                        <a:buFontTx/>
                        <a:buNone/>
                      </a:pPr>
                      <a:r>
                        <a:rPr lang="en-US" altLang="zh-CN" sz="900" b="0">
                          <a:solidFill>
                            <a:srgbClr val="000000"/>
                          </a:solidFill>
                          <a:latin typeface="Arial" panose="020B0604020202020204" pitchFamily="34" charset="0"/>
                          <a:ea typeface="Verdana Pro" charset="-122"/>
                        </a:rPr>
                        <a:t>18</a:t>
                      </a:r>
                      <a:endParaRPr lang="en-US" altLang="zh-CN" sz="9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Arial" panose="020B0604020202020204" pitchFamily="34" charset="0"/>
                          <a:ea typeface="Verdana Pro" charset="-122"/>
                        </a:rPr>
                        <a:t>系统稳定状态下QQ音乐首次启动</a:t>
                      </a:r>
                      <a:endParaRPr lang="zh-CN"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zh-CN" sz="900" b="0">
                          <a:solidFill>
                            <a:srgbClr val="000000"/>
                          </a:solidFill>
                          <a:latin typeface="Arial" panose="020B0604020202020204" pitchFamily="34" charset="0"/>
                          <a:ea typeface="Verdana Pro" charset="-122"/>
                        </a:rPr>
                        <a:t>1.5s</a:t>
                      </a:r>
                      <a:endParaRPr lang="zh-CN" sz="9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1.59</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altLang="en-US" sz="900" b="0">
                          <a:solidFill>
                            <a:srgbClr val="000000"/>
                          </a:solidFill>
                          <a:latin typeface="Verdana Pro" charset="-122"/>
                        </a:rPr>
                        <a:t>1.2</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endParaRPr lang="zh-CN" altLang="en-US" sz="9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3675">
                <a:tc>
                  <a:txBody>
                    <a:bodyPr/>
                    <a:p>
                      <a:pPr algn="l">
                        <a:buClrTx/>
                        <a:buSzTx/>
                        <a:buFontTx/>
                        <a:buNone/>
                      </a:pPr>
                      <a:r>
                        <a:rPr lang="en-US" altLang="zh-CN" sz="900" b="0">
                          <a:solidFill>
                            <a:srgbClr val="000000"/>
                          </a:solidFill>
                          <a:latin typeface="Arial" panose="020B0604020202020204" pitchFamily="34" charset="0"/>
                          <a:ea typeface="Verdana Pro" charset="-122"/>
                        </a:rPr>
                        <a:t>19</a:t>
                      </a:r>
                      <a:endParaRPr lang="en-US" altLang="zh-CN" sz="9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zh-CN" sz="900" b="0">
                          <a:solidFill>
                            <a:srgbClr val="000000"/>
                          </a:solidFill>
                          <a:latin typeface="Arial" panose="020B0604020202020204" pitchFamily="34" charset="0"/>
                          <a:ea typeface="Verdana Pro" charset="-122"/>
                        </a:rPr>
                        <a:t>系统稳定状态下QQ音乐选择歌单</a:t>
                      </a:r>
                      <a:endParaRPr lang="zh-CN"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zh-CN" sz="900" b="0">
                          <a:solidFill>
                            <a:srgbClr val="000000"/>
                          </a:solidFill>
                          <a:latin typeface="Arial" panose="020B0604020202020204" pitchFamily="34" charset="0"/>
                          <a:ea typeface="Verdana Pro" charset="-122"/>
                        </a:rPr>
                        <a:t>1.5s</a:t>
                      </a:r>
                      <a:endParaRPr lang="zh-CN" sz="900" b="0">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1.693333333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900">
                          <a:solidFill>
                            <a:srgbClr val="000000"/>
                          </a:solidFill>
                          <a:latin typeface="Arial Regular" panose="020B0604020202020204" charset="0"/>
                          <a:cs typeface="Arial Regular" panose="020B0604020202020204" charset="0"/>
                          <a:sym typeface="+mn-ea"/>
                        </a:rPr>
                        <a:t>1.2</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endParaRPr lang="zh-CN" altLang="en-US" sz="900" b="0">
                        <a:solidFill>
                          <a:srgbClr val="000000"/>
                        </a:solidFill>
                        <a:latin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9390">
                <a:tc>
                  <a:txBody>
                    <a:bodyPr/>
                    <a:p>
                      <a:pPr indent="0">
                        <a:buNone/>
                      </a:pPr>
                      <a:r>
                        <a:rPr lang="en-US" altLang="en-US" sz="900" b="0">
                          <a:solidFill>
                            <a:srgbClr val="000000"/>
                          </a:solidFill>
                          <a:latin typeface="Verdana Pro" charset="-122"/>
                        </a:rPr>
                        <a:t>20</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系统稳定状态下QQ音乐选择歌曲</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1.5s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2.166666667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a:solidFill>
                            <a:srgbClr val="000000"/>
                          </a:solidFill>
                          <a:latin typeface="Arial Regular" panose="020B0604020202020204" charset="0"/>
                          <a:cs typeface="Arial Regular" panose="020B0604020202020204" charset="0"/>
                          <a:sym typeface="+mn-ea"/>
                        </a:rPr>
                        <a:t>1.2</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8120">
                <a:tc>
                  <a:txBody>
                    <a:bodyPr/>
                    <a:p>
                      <a:pPr indent="0">
                        <a:buNone/>
                      </a:pPr>
                      <a:r>
                        <a:rPr lang="en-US" altLang="en-US" sz="900" b="0">
                          <a:solidFill>
                            <a:srgbClr val="000000"/>
                          </a:solidFill>
                          <a:latin typeface="Verdana Pro" charset="-122"/>
                        </a:rPr>
                        <a:t>21</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系统稳定状态下USB音乐首次启动</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1.5s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2.28</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2.18</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a:solidFill>
                            <a:srgbClr val="000000"/>
                          </a:solidFill>
                          <a:latin typeface="Arial Regular" panose="020B0604020202020204" charset="0"/>
                          <a:cs typeface="Arial Regular" panose="020B0604020202020204" charset="0"/>
                          <a:sym typeface="+mn-ea"/>
                        </a:rPr>
                        <a:t>1.8</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4.59%</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8755">
                <a:tc>
                  <a:txBody>
                    <a:bodyPr/>
                    <a:p>
                      <a:pPr indent="0">
                        <a:buNone/>
                      </a:pPr>
                      <a:r>
                        <a:rPr lang="en-US" altLang="en-US" sz="900" b="0">
                          <a:solidFill>
                            <a:srgbClr val="000000"/>
                          </a:solidFill>
                          <a:latin typeface="Verdana Pro" charset="-122"/>
                        </a:rPr>
                        <a:t>22</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系统稳定状态下喜马拉雅首次启动</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1.5s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2.256666667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a:solidFill>
                            <a:schemeClr val="tx1"/>
                          </a:solidFill>
                          <a:latin typeface="Verdana Pro" charset="-122"/>
                          <a:sym typeface="+mn-ea"/>
                        </a:rPr>
                        <a:t>2.4</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4635">
                <a:tc>
                  <a:txBody>
                    <a:bodyPr/>
                    <a:p>
                      <a:pPr indent="0">
                        <a:buNone/>
                      </a:pPr>
                      <a:r>
                        <a:rPr lang="en-US" altLang="en-US" sz="900" b="0">
                          <a:solidFill>
                            <a:srgbClr val="000000"/>
                          </a:solidFill>
                          <a:latin typeface="Verdana Pro" charset="-122"/>
                        </a:rPr>
                        <a:t>23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系统稳定状态下Navigation首次启动</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3s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6.763333333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8.19</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7</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-17.42%</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9390">
                <a:tc>
                  <a:txBody>
                    <a:bodyPr/>
                    <a:p>
                      <a:pPr indent="0">
                        <a:buNone/>
                      </a:pPr>
                      <a:r>
                        <a:rPr lang="en-US" altLang="en-US" sz="900" b="0">
                          <a:solidFill>
                            <a:srgbClr val="000000"/>
                          </a:solidFill>
                          <a:latin typeface="Verdana Pro" charset="-122"/>
                        </a:rPr>
                        <a:t>24</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系统稳定状态下导航界面点击输入框出现下拉框</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1.213333333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a:solidFill>
                            <a:srgbClr val="000000"/>
                          </a:solidFill>
                          <a:latin typeface="Arial Regular" panose="020B0604020202020204" charset="0"/>
                          <a:cs typeface="Arial Regular" panose="020B0604020202020204" charset="0"/>
                          <a:sym typeface="+mn-ea"/>
                        </a:rPr>
                        <a:t>1.2</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7485">
                <a:tc>
                  <a:txBody>
                    <a:bodyPr/>
                    <a:p>
                      <a:pPr indent="0">
                        <a:buNone/>
                      </a:pPr>
                      <a:r>
                        <a:rPr lang="en-US" altLang="en-US" sz="900" b="0">
                          <a:solidFill>
                            <a:srgbClr val="000000"/>
                          </a:solidFill>
                          <a:latin typeface="Verdana Pro" charset="-122"/>
                        </a:rPr>
                        <a:t>25</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QQ/新闻/喜马拉雅/在线FM热启动</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200ms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0.623333333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1.05</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a:solidFill>
                            <a:srgbClr val="000000"/>
                          </a:solidFill>
                          <a:latin typeface="Arial Regular" panose="020B0604020202020204" charset="0"/>
                          <a:cs typeface="Arial Regular" panose="020B0604020202020204" charset="0"/>
                          <a:sym typeface="+mn-ea"/>
                        </a:rPr>
                        <a:t>1.2</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-40.63%</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3" name="文本框 12"/>
          <p:cNvSpPr txBox="1"/>
          <p:nvPr/>
        </p:nvSpPr>
        <p:spPr>
          <a:xfrm>
            <a:off x="7298831" y="50483"/>
            <a:ext cx="3948158" cy="645160"/>
          </a:xfrm>
          <a:prstGeom prst="rect">
            <a:avLst/>
          </a:prstGeom>
          <a:noFill/>
        </p:spPr>
        <p:txBody>
          <a:bodyPr wrap="square" rtlCol="0">
            <a:spAutoFit/>
          </a:bodyPr>
          <a:p>
            <a:r>
              <a:rPr kumimoji="1" lang="zh-CN" altLang="en-US" dirty="0"/>
              <a:t>性能测试：</a:t>
            </a:r>
            <a:r>
              <a:rPr kumimoji="1" lang="en-US" altLang="zh-CN" dirty="0">
                <a:highlight>
                  <a:srgbClr val="00FF00"/>
                </a:highlight>
              </a:rPr>
              <a:t>Pass</a:t>
            </a:r>
            <a:endParaRPr kumimoji="1" lang="en-US" altLang="zh-CN" dirty="0">
              <a:solidFill>
                <a:srgbClr val="FF0000"/>
              </a:solidFill>
              <a:highlight>
                <a:srgbClr val="00FF00"/>
              </a:highlight>
            </a:endParaRPr>
          </a:p>
          <a:p>
            <a:endParaRPr kumimoji="1"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410528" y="5080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sym typeface="+mn-ea"/>
              </a:rPr>
              <a:t>U625 TBL</a:t>
            </a:r>
            <a:r>
              <a:rPr lang="en-US" altLang="zh-CN" sz="2800" dirty="0">
                <a:solidFill>
                  <a:srgbClr val="0000CC"/>
                </a:solidFill>
                <a:sym typeface="+mn-ea"/>
              </a:rPr>
              <a:t>_R04 HF4</a:t>
            </a:r>
            <a:r>
              <a:rPr lang="en-US" altLang="en-US" sz="2800" dirty="0">
                <a:solidFill>
                  <a:srgbClr val="0000CC"/>
                </a:solidFill>
              </a:rPr>
              <a:t>} </a:t>
            </a:r>
            <a:r>
              <a:rPr lang="zh-CN" altLang="en-US" sz="2800" dirty="0"/>
              <a:t>性能测试</a:t>
            </a:r>
            <a:endParaRPr lang="en-US" altLang="en-US" sz="2800" b="0" dirty="0">
              <a:ea typeface="SimHei" panose="02010609060101010101" pitchFamily="49" charset="-122"/>
            </a:endParaRPr>
          </a:p>
        </p:txBody>
      </p:sp>
      <p:graphicFrame>
        <p:nvGraphicFramePr>
          <p:cNvPr id="9" name="表格 8"/>
          <p:cNvGraphicFramePr/>
          <p:nvPr>
            <p:custDataLst>
              <p:tags r:id="rId1"/>
            </p:custDataLst>
          </p:nvPr>
        </p:nvGraphicFramePr>
        <p:xfrm>
          <a:off x="588010" y="558800"/>
          <a:ext cx="10774680" cy="5422265"/>
        </p:xfrm>
        <a:graphic>
          <a:graphicData uri="http://schemas.openxmlformats.org/drawingml/2006/table">
            <a:tbl>
              <a:tblPr firstRow="1" bandRow="1">
                <a:tableStyleId>{5C22544A-7EE6-4342-B048-85BDC9FD1C3A}</a:tableStyleId>
              </a:tblPr>
              <a:tblGrid>
                <a:gridCol w="685487"/>
                <a:gridCol w="3357265"/>
                <a:gridCol w="1034031"/>
                <a:gridCol w="983576"/>
                <a:gridCol w="748030"/>
                <a:gridCol w="934176"/>
                <a:gridCol w="934477"/>
                <a:gridCol w="2097638"/>
              </a:tblGrid>
              <a:tr h="221615">
                <a:tc>
                  <a:txBody>
                    <a:bodyPr/>
                    <a:p>
                      <a:pPr indent="0" algn="ctr">
                        <a:buNone/>
                      </a:pPr>
                      <a:r>
                        <a:rPr lang="zh-CN" sz="900" b="1">
                          <a:solidFill>
                            <a:srgbClr val="000000"/>
                          </a:solidFill>
                          <a:latin typeface="Arial" panose="020B0604020202020204" pitchFamily="34" charset="0"/>
                          <a:ea typeface="Verdana Pro" charset="-122"/>
                        </a:rPr>
                        <a:t>序号</a:t>
                      </a:r>
                      <a:endParaRPr lang="zh-CN" altLang="en-US" sz="9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zh-CN" sz="900" b="1">
                          <a:solidFill>
                            <a:srgbClr val="000000"/>
                          </a:solidFill>
                          <a:latin typeface="Arial" panose="020B0604020202020204" pitchFamily="34" charset="0"/>
                          <a:ea typeface="Verdana Pro" charset="-122"/>
                        </a:rPr>
                        <a:t>影响因素</a:t>
                      </a:r>
                      <a:endParaRPr lang="zh-CN" altLang="en-US" sz="9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900" b="1">
                          <a:solidFill>
                            <a:srgbClr val="000000"/>
                          </a:solidFill>
                          <a:latin typeface="Verdana Pro" charset="-122"/>
                        </a:rPr>
                        <a:t>Reference</a:t>
                      </a:r>
                      <a:endParaRPr lang="en-US" altLang="en-US" sz="9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900" b="1">
                          <a:solidFill>
                            <a:srgbClr val="000000"/>
                          </a:solidFill>
                          <a:latin typeface="Verdana Pro" charset="-122"/>
                        </a:rPr>
                        <a:t>R04</a:t>
                      </a:r>
                      <a:endParaRPr lang="en-US" altLang="en-US" sz="9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900" b="1">
                          <a:solidFill>
                            <a:srgbClr val="000000"/>
                          </a:solidFill>
                          <a:latin typeface="Verdana Pro" charset="-122"/>
                        </a:rPr>
                        <a:t>R00</a:t>
                      </a:r>
                      <a:endParaRPr lang="en-US" altLang="en-US" sz="9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altLang="zh-CN" sz="900">
                          <a:solidFill>
                            <a:srgbClr val="000000"/>
                          </a:solidFill>
                          <a:latin typeface="Arial" panose="020B0604020202020204" pitchFamily="34" charset="0"/>
                          <a:ea typeface="Verdana Pro" charset="-122"/>
                          <a:sym typeface="+mn-ea"/>
                        </a:rPr>
                        <a:t>Target</a:t>
                      </a:r>
                      <a:r>
                        <a:rPr lang="zh-CN" altLang="en-US" sz="900">
                          <a:solidFill>
                            <a:srgbClr val="000000"/>
                          </a:solidFill>
                          <a:latin typeface="Arial" panose="020B0604020202020204" pitchFamily="34" charset="0"/>
                          <a:ea typeface="Verdana Pro" charset="-122"/>
                          <a:sym typeface="+mn-ea"/>
                        </a:rPr>
                        <a:t>（</a:t>
                      </a:r>
                      <a:r>
                        <a:rPr lang="en-US" altLang="zh-CN" sz="900">
                          <a:solidFill>
                            <a:srgbClr val="000000"/>
                          </a:solidFill>
                          <a:latin typeface="Arial" panose="020B0604020202020204" pitchFamily="34" charset="0"/>
                          <a:ea typeface="Verdana Pro" charset="-122"/>
                          <a:sym typeface="+mn-ea"/>
                        </a:rPr>
                        <a:t>764)</a:t>
                      </a:r>
                      <a:endParaRPr lang="zh-CN" altLang="en-US" sz="9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zh-CN" sz="900" b="1">
                          <a:solidFill>
                            <a:srgbClr val="000000"/>
                          </a:solidFill>
                          <a:latin typeface="Arial" panose="020B0604020202020204" pitchFamily="34" charset="0"/>
                          <a:ea typeface="Verdana Pro" charset="-122"/>
                        </a:rPr>
                        <a:t>偏差</a:t>
                      </a:r>
                      <a:endParaRPr lang="zh-CN" altLang="en-US" sz="9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zh-CN" sz="900" b="1">
                          <a:solidFill>
                            <a:srgbClr val="000000"/>
                          </a:solidFill>
                          <a:latin typeface="Arial" panose="020B0604020202020204" pitchFamily="34" charset="0"/>
                          <a:ea typeface="Verdana Pro" charset="-122"/>
                        </a:rPr>
                        <a:t>分析</a:t>
                      </a:r>
                      <a:endParaRPr lang="zh-CN" altLang="en-US" sz="9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r>
              <a:tr h="256540">
                <a:tc>
                  <a:txBody>
                    <a:bodyPr/>
                    <a:p>
                      <a:pPr indent="0">
                        <a:buNone/>
                      </a:pPr>
                      <a:r>
                        <a:rPr lang="en-US" altLang="en-US" sz="900" b="0">
                          <a:solidFill>
                            <a:srgbClr val="000000"/>
                          </a:solidFill>
                          <a:latin typeface="Verdana Pro" charset="-122"/>
                        </a:rPr>
                        <a:t>26</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USB音乐热启动</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200ms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0.576666667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0.88</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1.2</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-34.37%</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83845">
                <a:tc>
                  <a:txBody>
                    <a:bodyPr/>
                    <a:p>
                      <a:pPr indent="0">
                        <a:buNone/>
                      </a:pPr>
                      <a:r>
                        <a:rPr lang="en-US" altLang="en-US" sz="900" b="0">
                          <a:solidFill>
                            <a:srgbClr val="000000"/>
                          </a:solidFill>
                          <a:latin typeface="Verdana Pro" charset="-122"/>
                        </a:rPr>
                        <a:t>27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Navigation热启动</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200ms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0.223333333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0.22</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1.2</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1.52%</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900">
                          <a:solidFill>
                            <a:srgbClr val="000000"/>
                          </a:solidFill>
                          <a:latin typeface="Verdana Pro" charset="-122"/>
                          <a:sym typeface="+mn-ea"/>
                        </a:rPr>
                        <a:t>相差小于</a:t>
                      </a:r>
                      <a:r>
                        <a:rPr lang="en-US" altLang="zh-CN" sz="900">
                          <a:solidFill>
                            <a:srgbClr val="000000"/>
                          </a:solidFill>
                          <a:latin typeface="Verdana Pro" charset="-122"/>
                          <a:sym typeface="+mn-ea"/>
                        </a:rPr>
                        <a:t>1</a:t>
                      </a:r>
                      <a:r>
                        <a:rPr lang="zh-CN" altLang="en-US" sz="900">
                          <a:solidFill>
                            <a:srgbClr val="000000"/>
                          </a:solidFill>
                          <a:latin typeface="Verdana Pro" charset="-122"/>
                          <a:sym typeface="+mn-ea"/>
                        </a:rPr>
                        <a:t>秒</a:t>
                      </a:r>
                      <a:r>
                        <a:rPr lang="en-US" altLang="zh-CN" sz="900">
                          <a:solidFill>
                            <a:srgbClr val="000000"/>
                          </a:solidFill>
                          <a:latin typeface="Verdana Pro" charset="-122"/>
                          <a:sym typeface="+mn-ea"/>
                        </a:rPr>
                        <a:t>,</a:t>
                      </a:r>
                      <a:r>
                        <a:rPr lang="zh-CN" altLang="en-US" sz="900">
                          <a:solidFill>
                            <a:srgbClr val="000000"/>
                          </a:solidFill>
                          <a:latin typeface="Verdana Pro" charset="-122"/>
                          <a:sym typeface="+mn-ea"/>
                        </a:rPr>
                        <a:t>客户感知不大。测试偏差</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090">
                <a:tc>
                  <a:txBody>
                    <a:bodyPr/>
                    <a:p>
                      <a:pPr indent="0">
                        <a:buNone/>
                      </a:pPr>
                      <a:r>
                        <a:rPr lang="en-US" altLang="en-US" sz="900" b="0">
                          <a:solidFill>
                            <a:srgbClr val="000000"/>
                          </a:solidFill>
                          <a:latin typeface="Verdana Pro" charset="-122"/>
                        </a:rPr>
                        <a:t>28</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24小时Monkey测试中的CPU Free</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&gt;60% for 400%</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106.33%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090">
                <a:tc>
                  <a:txBody>
                    <a:bodyPr/>
                    <a:p>
                      <a:pPr indent="0">
                        <a:buNone/>
                      </a:pPr>
                      <a:r>
                        <a:rPr lang="en-US" altLang="en-US" sz="900" b="0">
                          <a:solidFill>
                            <a:srgbClr val="000000"/>
                          </a:solidFill>
                          <a:latin typeface="Verdana Pro" charset="-122"/>
                        </a:rPr>
                        <a:t>29</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24小时Monkey测试中的RAM Free</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&gt;30%</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30.80%</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3050">
                <a:tc>
                  <a:txBody>
                    <a:bodyPr/>
                    <a:p>
                      <a:pPr indent="0">
                        <a:buNone/>
                      </a:pPr>
                      <a:r>
                        <a:rPr lang="en-US" altLang="en-US" sz="900" b="0">
                          <a:solidFill>
                            <a:srgbClr val="000000"/>
                          </a:solidFill>
                          <a:latin typeface="Verdana Pro" charset="-122"/>
                        </a:rPr>
                        <a:t>30</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24小时Monkey测试中的GPU Free</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&gt;30%</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79.90%</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3835">
                <a:tc>
                  <a:txBody>
                    <a:bodyPr/>
                    <a:p>
                      <a:pPr indent="0">
                        <a:buNone/>
                      </a:pPr>
                      <a:r>
                        <a:rPr lang="en-US" altLang="en-US" sz="900" b="0">
                          <a:solidFill>
                            <a:srgbClr val="000000"/>
                          </a:solidFill>
                          <a:latin typeface="Verdana Pro" charset="-122"/>
                        </a:rPr>
                        <a:t>31</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24小时Monkey中的ANR次数</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47345">
                <a:tc>
                  <a:txBody>
                    <a:bodyPr/>
                    <a:p>
                      <a:pPr indent="0">
                        <a:buNone/>
                      </a:pPr>
                      <a:r>
                        <a:rPr lang="en-US" altLang="en-US" sz="900" b="0">
                          <a:solidFill>
                            <a:srgbClr val="000000"/>
                          </a:solidFill>
                          <a:latin typeface="Verdana Pro" charset="-122"/>
                        </a:rPr>
                        <a:t>32</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buNone/>
                      </a:pPr>
                      <a:r>
                        <a:rPr lang="zh-CN" altLang="en-US" sz="900" b="0">
                          <a:solidFill>
                            <a:srgbClr val="000000"/>
                          </a:solidFill>
                          <a:latin typeface="Arial" panose="020B0604020202020204" pitchFamily="34" charset="0"/>
                          <a:ea typeface="Verdana Pro" charset="-122"/>
                        </a:rPr>
                        <a:t>24小时Monkey中的Crash次数</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altLang="en-US" sz="900" b="0">
                          <a:solidFill>
                            <a:srgbClr val="000000"/>
                          </a:solidFill>
                          <a:latin typeface="Verdana Pro" charset="-122"/>
                        </a:rPr>
                        <a:t>1</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altLang="en-US" sz="900" b="0">
                          <a:solidFill>
                            <a:srgbClr val="000000"/>
                          </a:solidFill>
                          <a:latin typeface="Verdana Pro" charset="-122"/>
                        </a:rPr>
                        <a:t>0</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altLang="en-US" sz="900" b="0">
                          <a:solidFill>
                            <a:srgbClr val="000000"/>
                          </a:solidFill>
                          <a:latin typeface="Verdana Pro" charset="-122"/>
                        </a:rPr>
                        <a:t>0</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zh-CN" altLang="en-US" sz="900" b="0">
                          <a:solidFill>
                            <a:srgbClr val="000000"/>
                          </a:solidFill>
                          <a:latin typeface="Verdana Pro" charset="-122"/>
                        </a:rPr>
                        <a:t>电影票：硬件加速兼容性导致的闪退问题，计划</a:t>
                      </a:r>
                      <a:r>
                        <a:rPr lang="en-US" altLang="zh-CN" sz="900" b="0">
                          <a:solidFill>
                            <a:srgbClr val="000000"/>
                          </a:solidFill>
                          <a:latin typeface="Verdana Pro" charset="-122"/>
                        </a:rPr>
                        <a:t>R05</a:t>
                      </a:r>
                      <a:r>
                        <a:rPr lang="zh-CN" altLang="en-US" sz="900" b="0">
                          <a:solidFill>
                            <a:srgbClr val="000000"/>
                          </a:solidFill>
                          <a:latin typeface="Verdana Pro" charset="-122"/>
                        </a:rPr>
                        <a:t>修复</a:t>
                      </a:r>
                      <a:endParaRPr lang="zh-CN"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211455">
                <a:tc>
                  <a:txBody>
                    <a:bodyPr/>
                    <a:p>
                      <a:pPr indent="0">
                        <a:buNone/>
                      </a:pPr>
                      <a:r>
                        <a:rPr lang="en-US" altLang="en-US" sz="900" b="0">
                          <a:solidFill>
                            <a:srgbClr val="000000"/>
                          </a:solidFill>
                          <a:latin typeface="Verdana Pro" charset="-122"/>
                        </a:rPr>
                        <a:t>33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24小时Monkey中内存泄露进程数</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altLang="en-US" sz="900" b="0">
                          <a:solidFill>
                            <a:srgbClr val="000000"/>
                          </a:solidFill>
                          <a:latin typeface="Verdana Pro" charset="-122"/>
                        </a:rPr>
                        <a:t>34</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系统稳定状态下导航搜索</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2.856666667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2.11</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1.8</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FF0000"/>
                          </a:solidFill>
                          <a:latin typeface="Verdana Pro" charset="-122"/>
                        </a:rPr>
                        <a:t>35.38%</a:t>
                      </a:r>
                      <a:endParaRPr lang="en-US" altLang="en-US" sz="9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900">
                          <a:solidFill>
                            <a:srgbClr val="000000"/>
                          </a:solidFill>
                          <a:latin typeface="Verdana Pro" charset="-122"/>
                          <a:sym typeface="+mn-ea"/>
                        </a:rPr>
                        <a:t>相差小于</a:t>
                      </a:r>
                      <a:r>
                        <a:rPr lang="en-US" altLang="zh-CN" sz="900">
                          <a:solidFill>
                            <a:srgbClr val="000000"/>
                          </a:solidFill>
                          <a:latin typeface="Verdana Pro" charset="-122"/>
                          <a:sym typeface="+mn-ea"/>
                        </a:rPr>
                        <a:t>1</a:t>
                      </a:r>
                      <a:r>
                        <a:rPr lang="zh-CN" altLang="en-US" sz="900">
                          <a:solidFill>
                            <a:srgbClr val="000000"/>
                          </a:solidFill>
                          <a:latin typeface="Verdana Pro" charset="-122"/>
                          <a:sym typeface="+mn-ea"/>
                        </a:rPr>
                        <a:t>秒</a:t>
                      </a:r>
                      <a:r>
                        <a:rPr lang="en-US" altLang="zh-CN" sz="900">
                          <a:solidFill>
                            <a:srgbClr val="000000"/>
                          </a:solidFill>
                          <a:latin typeface="Verdana Pro" charset="-122"/>
                          <a:sym typeface="+mn-ea"/>
                        </a:rPr>
                        <a:t>,</a:t>
                      </a:r>
                      <a:r>
                        <a:rPr lang="zh-CN" altLang="en-US" sz="900">
                          <a:solidFill>
                            <a:srgbClr val="000000"/>
                          </a:solidFill>
                          <a:latin typeface="Verdana Pro" charset="-122"/>
                          <a:sym typeface="+mn-ea"/>
                        </a:rPr>
                        <a:t>客户感知不大。测试偏差</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090">
                <a:tc>
                  <a:txBody>
                    <a:bodyPr/>
                    <a:p>
                      <a:pPr indent="0">
                        <a:buNone/>
                      </a:pPr>
                      <a:r>
                        <a:rPr lang="en-US" altLang="en-US" sz="900" b="0">
                          <a:solidFill>
                            <a:srgbClr val="000000"/>
                          </a:solidFill>
                          <a:latin typeface="Verdana Pro" charset="-122"/>
                        </a:rPr>
                        <a:t>35</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系统稳定状态下导航路径规划</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3.826666667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3.48</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1.68</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-9.96%</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3995">
                <a:tc>
                  <a:txBody>
                    <a:bodyPr/>
                    <a:p>
                      <a:pPr indent="0">
                        <a:buNone/>
                      </a:pPr>
                      <a:r>
                        <a:rPr lang="en-US" altLang="en-US" sz="900" b="0">
                          <a:solidFill>
                            <a:srgbClr val="000000"/>
                          </a:solidFill>
                          <a:latin typeface="Verdana Pro" charset="-122"/>
                        </a:rPr>
                        <a:t>36</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系统稳定状态下在线QQ音乐切歌</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1.49</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1.33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0.91</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1.6%</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1455">
                <a:tc>
                  <a:txBody>
                    <a:bodyPr/>
                    <a:p>
                      <a:pPr indent="0">
                        <a:buNone/>
                      </a:pPr>
                      <a:r>
                        <a:rPr lang="en-US" altLang="en-US" sz="900" b="0">
                          <a:solidFill>
                            <a:srgbClr val="000000"/>
                          </a:solidFill>
                          <a:latin typeface="Verdana Pro" charset="-122"/>
                        </a:rPr>
                        <a:t>37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系统稳定状态下在线电台切换/FM</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0.863333333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1.37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a:solidFill>
                            <a:schemeClr val="tx1"/>
                          </a:solidFill>
                          <a:latin typeface="Verdana Pro" charset="-122"/>
                          <a:sym typeface="+mn-ea"/>
                        </a:rPr>
                        <a:t>0.91</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-36.98%</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2415">
                <a:tc>
                  <a:txBody>
                    <a:bodyPr/>
                    <a:p>
                      <a:pPr indent="0">
                        <a:buNone/>
                      </a:pPr>
                      <a:r>
                        <a:rPr lang="en-US" altLang="en-US" sz="900" b="0">
                          <a:solidFill>
                            <a:srgbClr val="000000"/>
                          </a:solidFill>
                          <a:latin typeface="Verdana Pro" charset="-122"/>
                        </a:rPr>
                        <a:t>38</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系统稳定下，语音导航搜索时间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3.75</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2.93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a:solidFill>
                            <a:srgbClr val="000000"/>
                          </a:solidFill>
                          <a:latin typeface="Arial Regular" panose="020B0604020202020204" charset="0"/>
                          <a:cs typeface="Arial Regular" panose="020B0604020202020204" charset="0"/>
                          <a:sym typeface="+mn-ea"/>
                        </a:rPr>
                        <a:t>4.6</a:t>
                      </a:r>
                      <a:endParaRPr lang="en-US" altLang="en-US" sz="9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FF0000"/>
                          </a:solidFill>
                          <a:latin typeface="Verdana Pro" charset="-122"/>
                        </a:rPr>
                        <a:t>27.98%</a:t>
                      </a:r>
                      <a:endParaRPr lang="en-US" altLang="en-US" sz="9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900">
                          <a:solidFill>
                            <a:srgbClr val="000000"/>
                          </a:solidFill>
                          <a:latin typeface="Verdana Pro" charset="-122"/>
                          <a:sym typeface="+mn-ea"/>
                        </a:rPr>
                        <a:t>相差小于</a:t>
                      </a:r>
                      <a:r>
                        <a:rPr lang="en-US" altLang="zh-CN" sz="900">
                          <a:solidFill>
                            <a:srgbClr val="000000"/>
                          </a:solidFill>
                          <a:latin typeface="Verdana Pro" charset="-122"/>
                          <a:sym typeface="+mn-ea"/>
                        </a:rPr>
                        <a:t>1</a:t>
                      </a:r>
                      <a:r>
                        <a:rPr lang="zh-CN" altLang="en-US" sz="900">
                          <a:solidFill>
                            <a:srgbClr val="000000"/>
                          </a:solidFill>
                          <a:latin typeface="Verdana Pro" charset="-122"/>
                          <a:sym typeface="+mn-ea"/>
                        </a:rPr>
                        <a:t>秒</a:t>
                      </a:r>
                      <a:r>
                        <a:rPr lang="en-US" altLang="zh-CN" sz="900">
                          <a:solidFill>
                            <a:srgbClr val="000000"/>
                          </a:solidFill>
                          <a:latin typeface="Verdana Pro" charset="-122"/>
                          <a:sym typeface="+mn-ea"/>
                        </a:rPr>
                        <a:t>,</a:t>
                      </a:r>
                      <a:r>
                        <a:rPr lang="zh-CN" altLang="en-US" sz="900">
                          <a:solidFill>
                            <a:srgbClr val="000000"/>
                          </a:solidFill>
                          <a:latin typeface="Verdana Pro" charset="-122"/>
                          <a:sym typeface="+mn-ea"/>
                        </a:rPr>
                        <a:t>客户感知不大。测试偏差</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altLang="en-US" sz="900" b="0">
                          <a:solidFill>
                            <a:srgbClr val="000000"/>
                          </a:solidFill>
                          <a:latin typeface="Verdana Pro" charset="-122"/>
                        </a:rPr>
                        <a:t>39</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导航中，语音目的地切换搜索时间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3.586666667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2.78</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a:solidFill>
                            <a:srgbClr val="000000"/>
                          </a:solidFill>
                          <a:latin typeface="Arial Regular" panose="020B0604020202020204" charset="0"/>
                          <a:cs typeface="Arial Regular" panose="020B0604020202020204" charset="0"/>
                          <a:sym typeface="+mn-ea"/>
                        </a:rPr>
                        <a:t>4.6</a:t>
                      </a:r>
                      <a:endParaRPr lang="en-US" altLang="en-US" sz="9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FF0000"/>
                          </a:solidFill>
                          <a:latin typeface="Verdana Pro" charset="-122"/>
                        </a:rPr>
                        <a:t>29.016%</a:t>
                      </a:r>
                      <a:endParaRPr lang="en-US" altLang="en-US" sz="9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900">
                          <a:solidFill>
                            <a:srgbClr val="000000"/>
                          </a:solidFill>
                          <a:latin typeface="Verdana Pro" charset="-122"/>
                          <a:sym typeface="+mn-ea"/>
                        </a:rPr>
                        <a:t>相差小于</a:t>
                      </a:r>
                      <a:r>
                        <a:rPr lang="en-US" altLang="zh-CN" sz="900">
                          <a:solidFill>
                            <a:srgbClr val="000000"/>
                          </a:solidFill>
                          <a:latin typeface="Verdana Pro" charset="-122"/>
                          <a:sym typeface="+mn-ea"/>
                        </a:rPr>
                        <a:t>1</a:t>
                      </a:r>
                      <a:r>
                        <a:rPr lang="zh-CN" altLang="en-US" sz="900">
                          <a:solidFill>
                            <a:srgbClr val="000000"/>
                          </a:solidFill>
                          <a:latin typeface="Verdana Pro" charset="-122"/>
                          <a:sym typeface="+mn-ea"/>
                        </a:rPr>
                        <a:t>秒</a:t>
                      </a:r>
                      <a:r>
                        <a:rPr lang="en-US" altLang="zh-CN" sz="900">
                          <a:solidFill>
                            <a:srgbClr val="000000"/>
                          </a:solidFill>
                          <a:latin typeface="Verdana Pro" charset="-122"/>
                          <a:sym typeface="+mn-ea"/>
                        </a:rPr>
                        <a:t>,</a:t>
                      </a:r>
                      <a:r>
                        <a:rPr lang="zh-CN" altLang="en-US" sz="900">
                          <a:solidFill>
                            <a:srgbClr val="000000"/>
                          </a:solidFill>
                          <a:latin typeface="Verdana Pro" charset="-122"/>
                          <a:sym typeface="+mn-ea"/>
                        </a:rPr>
                        <a:t>客户感知不大。测试偏差</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80670">
                <a:tc>
                  <a:txBody>
                    <a:bodyPr/>
                    <a:p>
                      <a:pPr indent="0">
                        <a:buNone/>
                      </a:pPr>
                      <a:r>
                        <a:rPr lang="en-US" altLang="en-US" sz="900" b="0">
                          <a:solidFill>
                            <a:srgbClr val="000000"/>
                          </a:solidFill>
                          <a:latin typeface="Verdana Pro" charset="-122"/>
                        </a:rPr>
                        <a:t>40</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0000">
                        <a:alpha val="0"/>
                      </a:srgbClr>
                    </a:solidFill>
                  </a:tcPr>
                </a:tc>
                <a:tc>
                  <a:txBody>
                    <a:bodyPr/>
                    <a:p>
                      <a:pPr indent="0">
                        <a:buNone/>
                      </a:pPr>
                      <a:r>
                        <a:rPr lang="zh-CN" altLang="en-US" sz="900" b="0">
                          <a:solidFill>
                            <a:srgbClr val="000000"/>
                          </a:solidFill>
                          <a:latin typeface="Arial" panose="020B0604020202020204" pitchFamily="34" charset="0"/>
                          <a:ea typeface="Verdana Pro" charset="-122"/>
                        </a:rPr>
                        <a:t>导航中，语音目的地切换路径规划</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0000">
                        <a:alpha val="0"/>
                      </a:srgbClr>
                    </a:solidFill>
                  </a:tcPr>
                </a:tc>
                <a:tc>
                  <a:txBody>
                    <a:bodyPr/>
                    <a:p>
                      <a:pPr indent="0" algn="ctr">
                        <a:buNone/>
                      </a:pPr>
                      <a:r>
                        <a:rPr lang="en-US" altLang="en-US" sz="900" b="0">
                          <a:solidFill>
                            <a:srgbClr val="000000"/>
                          </a:solidFill>
                          <a:latin typeface="Verdana Pro" charset="-122"/>
                        </a:rPr>
                        <a:t>1s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0000">
                        <a:alpha val="0"/>
                      </a:srgbClr>
                    </a:solidFill>
                  </a:tcPr>
                </a:tc>
                <a:tc>
                  <a:txBody>
                    <a:bodyPr/>
                    <a:p>
                      <a:pPr indent="0" algn="ctr">
                        <a:buNone/>
                      </a:pPr>
                      <a:r>
                        <a:rPr lang="en-US" altLang="en-US" sz="900" b="0">
                          <a:solidFill>
                            <a:srgbClr val="000000"/>
                          </a:solidFill>
                          <a:latin typeface="Verdana Pro" charset="-122"/>
                        </a:rPr>
                        <a:t>6.69666</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0000">
                        <a:alpha val="0"/>
                      </a:srgbClr>
                    </a:solidFill>
                  </a:tcPr>
                </a:tc>
                <a:tc>
                  <a:txBody>
                    <a:bodyPr/>
                    <a:p>
                      <a:pPr indent="0" algn="ctr">
                        <a:buNone/>
                      </a:pPr>
                      <a:r>
                        <a:rPr lang="en-US" altLang="en-US" sz="900" b="0">
                          <a:solidFill>
                            <a:srgbClr val="000000"/>
                          </a:solidFill>
                          <a:latin typeface="Verdana Pro" charset="-122"/>
                        </a:rPr>
                        <a:t>8.32</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0000">
                        <a:alpha val="0"/>
                      </a:srgbClr>
                    </a:solidFill>
                  </a:tcPr>
                </a:tc>
                <a:tc>
                  <a:txBody>
                    <a:bodyPr/>
                    <a:p>
                      <a:pPr indent="0" algn="ctr">
                        <a:buNone/>
                      </a:pPr>
                      <a:r>
                        <a:rPr lang="en-US" sz="900">
                          <a:solidFill>
                            <a:srgbClr val="000000"/>
                          </a:solidFill>
                          <a:latin typeface="Arial Regular" panose="020B0604020202020204" charset="0"/>
                          <a:cs typeface="Arial Regular" panose="020B0604020202020204" charset="0"/>
                          <a:sym typeface="+mn-ea"/>
                        </a:rPr>
                        <a:t>9</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0000">
                        <a:alpha val="0"/>
                      </a:srgbClr>
                    </a:solidFill>
                  </a:tcPr>
                </a:tc>
                <a:tc>
                  <a:txBody>
                    <a:bodyPr/>
                    <a:p>
                      <a:pPr indent="0" algn="ctr">
                        <a:buNone/>
                      </a:pPr>
                      <a:r>
                        <a:rPr lang="en-US" altLang="en-US" sz="900" b="0">
                          <a:solidFill>
                            <a:srgbClr val="00B050"/>
                          </a:solidFill>
                          <a:latin typeface="Verdana Pro" charset="-122"/>
                        </a:rPr>
                        <a:t>-19.51%</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0000">
                        <a:alpha val="0"/>
                      </a:srgbClr>
                    </a:solidFill>
                  </a:tcPr>
                </a:tc>
                <a:tc>
                  <a:txBody>
                    <a:bodyPr/>
                    <a:p>
                      <a:pPr indent="0" algn="ctr">
                        <a:buNone/>
                      </a:pPr>
                      <a:endParaRPr lang="zh-CN"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0000">
                        <a:alpha val="0"/>
                      </a:srgbClr>
                    </a:solidFill>
                  </a:tcPr>
                </a:tc>
              </a:tr>
              <a:tr h="213360">
                <a:tc>
                  <a:txBody>
                    <a:bodyPr/>
                    <a:p>
                      <a:pPr indent="0">
                        <a:buNone/>
                      </a:pPr>
                      <a:r>
                        <a:rPr lang="en-US" altLang="en-US" sz="900" b="0">
                          <a:solidFill>
                            <a:srgbClr val="000000"/>
                          </a:solidFill>
                          <a:latin typeface="Verdana Pro" charset="-122"/>
                        </a:rPr>
                        <a:t>41</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系统稳定下，语音播放音乐</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4.436666667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5.6</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a:solidFill>
                            <a:srgbClr val="000000"/>
                          </a:solidFill>
                          <a:latin typeface="Arial Regular" panose="020B0604020202020204" charset="0"/>
                          <a:cs typeface="Arial Regular" panose="020B0604020202020204" charset="0"/>
                          <a:sym typeface="+mn-ea"/>
                        </a:rPr>
                        <a:t>4.025</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-20.77</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725">
                <a:tc>
                  <a:txBody>
                    <a:bodyPr/>
                    <a:p>
                      <a:pPr indent="0">
                        <a:buNone/>
                      </a:pPr>
                      <a:r>
                        <a:rPr lang="en-US" altLang="en-US" sz="900" b="0">
                          <a:solidFill>
                            <a:srgbClr val="000000"/>
                          </a:solidFill>
                          <a:latin typeface="Verdana Pro" charset="-122"/>
                        </a:rPr>
                        <a:t>42</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系统稳定下，语音车控</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1.376666667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1.15</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a:solidFill>
                            <a:srgbClr val="000000"/>
                          </a:solidFill>
                          <a:latin typeface="Arial Regular" panose="020B0604020202020204" charset="0"/>
                          <a:cs typeface="Arial Regular" panose="020B0604020202020204" charset="0"/>
                          <a:sym typeface="+mn-ea"/>
                        </a:rPr>
                        <a:t>1.2</a:t>
                      </a:r>
                      <a:endParaRPr lang="en-US" altLang="en-US" sz="9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FF0000"/>
                          </a:solidFill>
                          <a:latin typeface="Verdana Pro" charset="-122"/>
                        </a:rPr>
                        <a:t>19.71%</a:t>
                      </a:r>
                      <a:endParaRPr lang="en-US" altLang="en-US" sz="9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900">
                          <a:solidFill>
                            <a:srgbClr val="000000"/>
                          </a:solidFill>
                          <a:latin typeface="Verdana Pro" charset="-122"/>
                          <a:sym typeface="+mn-ea"/>
                        </a:rPr>
                        <a:t>相差小于</a:t>
                      </a:r>
                      <a:r>
                        <a:rPr lang="en-US" altLang="zh-CN" sz="900">
                          <a:solidFill>
                            <a:srgbClr val="000000"/>
                          </a:solidFill>
                          <a:latin typeface="Verdana Pro" charset="-122"/>
                          <a:sym typeface="+mn-ea"/>
                        </a:rPr>
                        <a:t>1</a:t>
                      </a:r>
                      <a:r>
                        <a:rPr lang="zh-CN" altLang="en-US" sz="900">
                          <a:solidFill>
                            <a:srgbClr val="000000"/>
                          </a:solidFill>
                          <a:latin typeface="Verdana Pro" charset="-122"/>
                          <a:sym typeface="+mn-ea"/>
                        </a:rPr>
                        <a:t>秒</a:t>
                      </a:r>
                      <a:r>
                        <a:rPr lang="en-US" altLang="zh-CN" sz="900">
                          <a:solidFill>
                            <a:srgbClr val="000000"/>
                          </a:solidFill>
                          <a:latin typeface="Verdana Pro" charset="-122"/>
                          <a:sym typeface="+mn-ea"/>
                        </a:rPr>
                        <a:t>,</a:t>
                      </a:r>
                      <a:r>
                        <a:rPr lang="zh-CN" altLang="en-US" sz="900">
                          <a:solidFill>
                            <a:srgbClr val="000000"/>
                          </a:solidFill>
                          <a:latin typeface="Verdana Pro" charset="-122"/>
                          <a:sym typeface="+mn-ea"/>
                        </a:rPr>
                        <a:t>客户感知不大。测试偏差</a:t>
                      </a:r>
                      <a:endParaRPr lang="zh-CN" altLang="en-US" sz="900">
                        <a:solidFill>
                          <a:srgbClr val="000000"/>
                        </a:solidFill>
                        <a:latin typeface="Verdana Pro"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altLang="en-US" sz="900" b="0">
                          <a:solidFill>
                            <a:srgbClr val="000000"/>
                          </a:solidFill>
                          <a:latin typeface="Verdana Pro" charset="-122"/>
                        </a:rPr>
                        <a:t>43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系统稳定下，语音系统控制</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1.23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1.66</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a:solidFill>
                            <a:srgbClr val="000000"/>
                          </a:solidFill>
                          <a:latin typeface="Arial Regular" panose="020B0604020202020204" charset="0"/>
                          <a:cs typeface="Arial Regular" panose="020B0604020202020204" charset="0"/>
                          <a:sym typeface="+mn-ea"/>
                        </a:rPr>
                        <a:t>1.2</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-25.90%</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2090">
                <a:tc>
                  <a:txBody>
                    <a:bodyPr/>
                    <a:p>
                      <a:pPr indent="0">
                        <a:buNone/>
                      </a:pPr>
                      <a:r>
                        <a:rPr lang="en-US" altLang="en-US" sz="900" b="0">
                          <a:solidFill>
                            <a:srgbClr val="000000"/>
                          </a:solidFill>
                          <a:latin typeface="Verdana Pro" charset="-122"/>
                        </a:rPr>
                        <a:t>44</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Power on 到账号自动登录时间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1.543333333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1.2</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1455">
                <a:tc>
                  <a:txBody>
                    <a:bodyPr/>
                    <a:p>
                      <a:pPr indent="0">
                        <a:buNone/>
                      </a:pPr>
                      <a:r>
                        <a:rPr lang="en-US" altLang="en-US" sz="900" b="0">
                          <a:solidFill>
                            <a:srgbClr val="000000"/>
                          </a:solidFill>
                          <a:latin typeface="Verdana Pro" charset="-122"/>
                        </a:rPr>
                        <a:t>45</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Power on 到账号二维码出现时间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9.873333333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a:solidFill>
                            <a:srgbClr val="000000"/>
                          </a:solidFill>
                          <a:latin typeface="Arial Regular" panose="020B0604020202020204" charset="0"/>
                          <a:cs typeface="Arial Regular" panose="020B0604020202020204" charset="0"/>
                          <a:sym typeface="+mn-ea"/>
                        </a:rPr>
                        <a:t>4.6</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3050">
                <a:tc>
                  <a:txBody>
                    <a:bodyPr/>
                    <a:p>
                      <a:pPr indent="0">
                        <a:buNone/>
                      </a:pPr>
                      <a:r>
                        <a:rPr lang="en-US" altLang="en-US" sz="900" b="0">
                          <a:solidFill>
                            <a:srgbClr val="000000"/>
                          </a:solidFill>
                          <a:latin typeface="Verdana Pro" charset="-122"/>
                        </a:rPr>
                        <a:t>46</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语音热启动时间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200ms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0.34</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1.22</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a:solidFill>
                            <a:srgbClr val="000000"/>
                          </a:solidFill>
                          <a:latin typeface="Arial Regular" panose="020B0604020202020204" charset="0"/>
                          <a:cs typeface="Arial Regular" panose="020B0604020202020204" charset="0"/>
                          <a:sym typeface="+mn-ea"/>
                        </a:rPr>
                        <a:t>1.2</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-72.13</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7015">
                <a:tc>
                  <a:txBody>
                    <a:bodyPr/>
                    <a:p>
                      <a:pPr indent="0">
                        <a:buNone/>
                      </a:pPr>
                      <a:r>
                        <a:rPr lang="en-US" altLang="en-US" sz="900" b="0">
                          <a:solidFill>
                            <a:srgbClr val="000000"/>
                          </a:solidFill>
                          <a:latin typeface="Verdana Pro" charset="-122"/>
                        </a:rPr>
                        <a:t>47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车机管家冷启动时间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1.529</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NA</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a:solidFill>
                            <a:srgbClr val="000000"/>
                          </a:solidFill>
                          <a:latin typeface="Arial Regular" panose="020B0604020202020204" charset="0"/>
                          <a:cs typeface="Arial Regular" panose="020B0604020202020204" charset="0"/>
                          <a:sym typeface="+mn-ea"/>
                        </a:rPr>
                        <a:t>4.6</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410528" y="5080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sym typeface="+mn-ea"/>
              </a:rPr>
              <a:t>U625 TBL</a:t>
            </a:r>
            <a:r>
              <a:rPr lang="en-US" altLang="zh-CN" sz="2800" dirty="0">
                <a:solidFill>
                  <a:srgbClr val="0000CC"/>
                </a:solidFill>
                <a:sym typeface="+mn-ea"/>
              </a:rPr>
              <a:t>_R04 HF4</a:t>
            </a:r>
            <a:r>
              <a:rPr lang="en-US" altLang="en-US" sz="2800" dirty="0">
                <a:solidFill>
                  <a:srgbClr val="0000CC"/>
                </a:solidFill>
              </a:rPr>
              <a:t>} </a:t>
            </a:r>
            <a:r>
              <a:rPr lang="zh-CN" altLang="en-US" sz="2800" dirty="0"/>
              <a:t>性能测试</a:t>
            </a:r>
            <a:endParaRPr lang="en-US" altLang="en-US" sz="2800" b="0" dirty="0">
              <a:ea typeface="SimHei" panose="02010609060101010101" pitchFamily="49" charset="-122"/>
            </a:endParaRPr>
          </a:p>
        </p:txBody>
      </p:sp>
      <p:graphicFrame>
        <p:nvGraphicFramePr>
          <p:cNvPr id="9" name="表格 8"/>
          <p:cNvGraphicFramePr/>
          <p:nvPr>
            <p:custDataLst>
              <p:tags r:id="rId1"/>
            </p:custDataLst>
          </p:nvPr>
        </p:nvGraphicFramePr>
        <p:xfrm>
          <a:off x="596265" y="558800"/>
          <a:ext cx="11117580" cy="5676265"/>
        </p:xfrm>
        <a:graphic>
          <a:graphicData uri="http://schemas.openxmlformats.org/drawingml/2006/table">
            <a:tbl>
              <a:tblPr firstRow="1" bandRow="1">
                <a:tableStyleId>{5C22544A-7EE6-4342-B048-85BDC9FD1C3A}</a:tableStyleId>
              </a:tblPr>
              <a:tblGrid>
                <a:gridCol w="507097"/>
                <a:gridCol w="3596418"/>
                <a:gridCol w="1048078"/>
                <a:gridCol w="997837"/>
                <a:gridCol w="760061"/>
                <a:gridCol w="1186815"/>
                <a:gridCol w="591531"/>
                <a:gridCol w="2429743"/>
              </a:tblGrid>
              <a:tr h="217805">
                <a:tc>
                  <a:txBody>
                    <a:bodyPr/>
                    <a:p>
                      <a:pPr indent="0" algn="ctr">
                        <a:buNone/>
                      </a:pPr>
                      <a:r>
                        <a:rPr lang="zh-CN" sz="900" b="1">
                          <a:solidFill>
                            <a:srgbClr val="000000"/>
                          </a:solidFill>
                          <a:latin typeface="Arial" panose="020B0604020202020204" pitchFamily="34" charset="0"/>
                          <a:ea typeface="Verdana Pro" charset="-122"/>
                        </a:rPr>
                        <a:t>序号</a:t>
                      </a:r>
                      <a:endParaRPr lang="zh-CN" altLang="en-US" sz="9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zh-CN" sz="900" b="1">
                          <a:solidFill>
                            <a:srgbClr val="000000"/>
                          </a:solidFill>
                          <a:latin typeface="Arial" panose="020B0604020202020204" pitchFamily="34" charset="0"/>
                          <a:ea typeface="Verdana Pro" charset="-122"/>
                        </a:rPr>
                        <a:t>影响因素</a:t>
                      </a:r>
                      <a:endParaRPr lang="zh-CN" altLang="en-US" sz="9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900" b="1">
                          <a:solidFill>
                            <a:srgbClr val="000000"/>
                          </a:solidFill>
                          <a:latin typeface="Verdana Pro" charset="-122"/>
                        </a:rPr>
                        <a:t>Reference</a:t>
                      </a:r>
                      <a:endParaRPr lang="en-US" altLang="en-US" sz="9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900" b="1">
                          <a:solidFill>
                            <a:srgbClr val="000000"/>
                          </a:solidFill>
                          <a:latin typeface="Verdana Pro" charset="-122"/>
                        </a:rPr>
                        <a:t>R04</a:t>
                      </a:r>
                      <a:endParaRPr lang="en-US" altLang="en-US" sz="9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900" b="1">
                          <a:solidFill>
                            <a:srgbClr val="000000"/>
                          </a:solidFill>
                          <a:latin typeface="Verdana Pro" charset="-122"/>
                        </a:rPr>
                        <a:t>R00</a:t>
                      </a:r>
                      <a:endParaRPr lang="en-US" altLang="en-US" sz="9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altLang="zh-CN" sz="900">
                          <a:solidFill>
                            <a:srgbClr val="000000"/>
                          </a:solidFill>
                          <a:latin typeface="Arial" panose="020B0604020202020204" pitchFamily="34" charset="0"/>
                          <a:ea typeface="Verdana Pro" charset="-122"/>
                          <a:sym typeface="+mn-ea"/>
                        </a:rPr>
                        <a:t>Target</a:t>
                      </a:r>
                      <a:r>
                        <a:rPr lang="zh-CN" altLang="en-US" sz="900">
                          <a:solidFill>
                            <a:srgbClr val="000000"/>
                          </a:solidFill>
                          <a:latin typeface="Arial" panose="020B0604020202020204" pitchFamily="34" charset="0"/>
                          <a:ea typeface="Verdana Pro" charset="-122"/>
                          <a:sym typeface="+mn-ea"/>
                        </a:rPr>
                        <a:t>（</a:t>
                      </a:r>
                      <a:r>
                        <a:rPr lang="en-US" altLang="zh-CN" sz="900">
                          <a:solidFill>
                            <a:srgbClr val="000000"/>
                          </a:solidFill>
                          <a:latin typeface="Arial" panose="020B0604020202020204" pitchFamily="34" charset="0"/>
                          <a:ea typeface="Verdana Pro" charset="-122"/>
                          <a:sym typeface="+mn-ea"/>
                        </a:rPr>
                        <a:t>764)</a:t>
                      </a:r>
                      <a:endParaRPr lang="zh-CN" altLang="en-US" sz="9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zh-CN" sz="900" b="1">
                          <a:solidFill>
                            <a:srgbClr val="000000"/>
                          </a:solidFill>
                          <a:latin typeface="Arial" panose="020B0604020202020204" pitchFamily="34" charset="0"/>
                          <a:ea typeface="Verdana Pro" charset="-122"/>
                        </a:rPr>
                        <a:t>偏差</a:t>
                      </a:r>
                      <a:endParaRPr lang="zh-CN" altLang="en-US" sz="9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zh-CN" sz="900" b="1">
                          <a:solidFill>
                            <a:srgbClr val="000000"/>
                          </a:solidFill>
                          <a:latin typeface="Arial" panose="020B0604020202020204" pitchFamily="34" charset="0"/>
                          <a:ea typeface="Verdana Pro" charset="-122"/>
                        </a:rPr>
                        <a:t>分析</a:t>
                      </a:r>
                      <a:endParaRPr lang="zh-CN" altLang="en-US" sz="9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r>
              <a:tr h="249555">
                <a:tc>
                  <a:txBody>
                    <a:bodyPr/>
                    <a:p>
                      <a:pPr indent="0">
                        <a:buNone/>
                      </a:pPr>
                      <a:r>
                        <a:rPr lang="en-US" altLang="en-US" sz="900" b="0">
                          <a:solidFill>
                            <a:srgbClr val="000000"/>
                          </a:solidFill>
                          <a:latin typeface="Verdana Pro" charset="-122"/>
                        </a:rPr>
                        <a:t>48</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随心看冷启动时间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6.576666667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7.69</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a:solidFill>
                            <a:srgbClr val="000000"/>
                          </a:solidFill>
                          <a:latin typeface="Arial Regular" panose="020B0604020202020204" charset="0"/>
                          <a:cs typeface="Arial Regular" panose="020B0604020202020204" charset="0"/>
                          <a:sym typeface="+mn-ea"/>
                        </a:rPr>
                        <a:t>3</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-14.47%</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7495">
                <a:tc>
                  <a:txBody>
                    <a:bodyPr/>
                    <a:p>
                      <a:pPr indent="0">
                        <a:buNone/>
                      </a:pPr>
                      <a:r>
                        <a:rPr lang="en-US" altLang="en-US" sz="900" b="0">
                          <a:solidFill>
                            <a:srgbClr val="000000"/>
                          </a:solidFill>
                          <a:latin typeface="Verdana Pro" charset="-122"/>
                        </a:rPr>
                        <a:t>49</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随心看热启动时间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200ms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0.576666667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0.71</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a:solidFill>
                            <a:srgbClr val="000000"/>
                          </a:solidFill>
                          <a:latin typeface="Arial Regular" panose="020B0604020202020204" charset="0"/>
                          <a:cs typeface="Arial Regular" panose="020B0604020202020204" charset="0"/>
                          <a:sym typeface="+mn-ea"/>
                        </a:rPr>
                        <a:t>0.65</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-18.77%</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8280">
                <a:tc>
                  <a:txBody>
                    <a:bodyPr/>
                    <a:p>
                      <a:pPr indent="0">
                        <a:buNone/>
                      </a:pPr>
                      <a:r>
                        <a:rPr lang="en-US" altLang="en-US" sz="900" b="0">
                          <a:solidFill>
                            <a:srgbClr val="000000"/>
                          </a:solidFill>
                          <a:latin typeface="Verdana Pro" charset="-122"/>
                        </a:rPr>
                        <a:t>50</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launcher冷启动时间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7.965333333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8.1</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NA</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1.66%</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7645">
                <a:tc>
                  <a:txBody>
                    <a:bodyPr/>
                    <a:p>
                      <a:pPr indent="0">
                        <a:buNone/>
                      </a:pPr>
                      <a:r>
                        <a:rPr lang="en-US" altLang="en-US" sz="900" b="0">
                          <a:solidFill>
                            <a:srgbClr val="000000"/>
                          </a:solidFill>
                          <a:latin typeface="Verdana Pro" charset="-122"/>
                        </a:rPr>
                        <a:t>51</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车家互联冷启动时间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4.233333333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3.88</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a:solidFill>
                            <a:srgbClr val="000000"/>
                          </a:solidFill>
                          <a:latin typeface="Arial Regular" panose="020B0604020202020204" charset="0"/>
                          <a:cs typeface="Arial Regular" panose="020B0604020202020204" charset="0"/>
                          <a:sym typeface="+mn-ea"/>
                        </a:rPr>
                        <a:t>3.45</a:t>
                      </a:r>
                      <a:endParaRPr lang="en-US" altLang="en-US" sz="9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FF0000"/>
                          </a:solidFill>
                          <a:latin typeface="Verdana Pro" charset="-122"/>
                        </a:rPr>
                        <a:t>9.106%</a:t>
                      </a:r>
                      <a:endParaRPr lang="en-US" altLang="en-US" sz="9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900">
                          <a:solidFill>
                            <a:srgbClr val="000000"/>
                          </a:solidFill>
                          <a:latin typeface="Verdana Pro" charset="-122"/>
                          <a:sym typeface="+mn-ea"/>
                        </a:rPr>
                        <a:t>相差小于</a:t>
                      </a:r>
                      <a:r>
                        <a:rPr lang="en-US" altLang="zh-CN" sz="900">
                          <a:solidFill>
                            <a:srgbClr val="000000"/>
                          </a:solidFill>
                          <a:latin typeface="Verdana Pro" charset="-122"/>
                          <a:sym typeface="+mn-ea"/>
                        </a:rPr>
                        <a:t>1</a:t>
                      </a:r>
                      <a:r>
                        <a:rPr lang="zh-CN" altLang="en-US" sz="900">
                          <a:solidFill>
                            <a:srgbClr val="000000"/>
                          </a:solidFill>
                          <a:latin typeface="Verdana Pro" charset="-122"/>
                          <a:sym typeface="+mn-ea"/>
                        </a:rPr>
                        <a:t>秒</a:t>
                      </a:r>
                      <a:r>
                        <a:rPr lang="en-US" altLang="zh-CN" sz="900">
                          <a:solidFill>
                            <a:srgbClr val="000000"/>
                          </a:solidFill>
                          <a:latin typeface="Verdana Pro" charset="-122"/>
                          <a:sym typeface="+mn-ea"/>
                        </a:rPr>
                        <a:t>,</a:t>
                      </a:r>
                      <a:r>
                        <a:rPr lang="zh-CN" altLang="en-US" sz="900">
                          <a:solidFill>
                            <a:srgbClr val="000000"/>
                          </a:solidFill>
                          <a:latin typeface="Verdana Pro" charset="-122"/>
                          <a:sym typeface="+mn-ea"/>
                        </a:rPr>
                        <a:t>客户感知不大。测试偏差</a:t>
                      </a:r>
                      <a:endParaRPr lang="zh-CN"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6700">
                <a:tc>
                  <a:txBody>
                    <a:bodyPr/>
                    <a:p>
                      <a:pPr indent="0">
                        <a:buNone/>
                      </a:pPr>
                      <a:r>
                        <a:rPr lang="en-US" altLang="en-US" sz="900" b="0">
                          <a:solidFill>
                            <a:srgbClr val="000000"/>
                          </a:solidFill>
                          <a:latin typeface="Verdana Pro" charset="-122"/>
                        </a:rPr>
                        <a:t>52</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车家互联热启动时间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200ms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4.1</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3.52</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a:solidFill>
                            <a:srgbClr val="000000"/>
                          </a:solidFill>
                          <a:latin typeface="Arial Regular" panose="020B0604020202020204" charset="0"/>
                          <a:cs typeface="Arial Regular" panose="020B0604020202020204" charset="0"/>
                          <a:sym typeface="+mn-ea"/>
                        </a:rPr>
                        <a:t>1.2</a:t>
                      </a:r>
                      <a:endParaRPr lang="en-US" altLang="en-US" sz="9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FF0000"/>
                          </a:solidFill>
                          <a:latin typeface="Verdana Pro" charset="-122"/>
                        </a:rPr>
                        <a:t>16.477%</a:t>
                      </a:r>
                      <a:endParaRPr lang="en-US" altLang="en-US" sz="9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900">
                          <a:solidFill>
                            <a:srgbClr val="000000"/>
                          </a:solidFill>
                          <a:latin typeface="Verdana Pro" charset="-122"/>
                          <a:sym typeface="+mn-ea"/>
                        </a:rPr>
                        <a:t>相差小于</a:t>
                      </a:r>
                      <a:r>
                        <a:rPr lang="en-US" altLang="zh-CN" sz="900">
                          <a:solidFill>
                            <a:srgbClr val="000000"/>
                          </a:solidFill>
                          <a:latin typeface="Verdana Pro" charset="-122"/>
                          <a:sym typeface="+mn-ea"/>
                        </a:rPr>
                        <a:t>1</a:t>
                      </a:r>
                      <a:r>
                        <a:rPr lang="zh-CN" altLang="en-US" sz="900">
                          <a:solidFill>
                            <a:srgbClr val="000000"/>
                          </a:solidFill>
                          <a:latin typeface="Verdana Pro" charset="-122"/>
                          <a:sym typeface="+mn-ea"/>
                        </a:rPr>
                        <a:t>秒</a:t>
                      </a:r>
                      <a:r>
                        <a:rPr lang="en-US" altLang="zh-CN" sz="900">
                          <a:solidFill>
                            <a:srgbClr val="000000"/>
                          </a:solidFill>
                          <a:latin typeface="Verdana Pro" charset="-122"/>
                          <a:sym typeface="+mn-ea"/>
                        </a:rPr>
                        <a:t>,</a:t>
                      </a:r>
                      <a:r>
                        <a:rPr lang="zh-CN" altLang="en-US" sz="900">
                          <a:solidFill>
                            <a:srgbClr val="000000"/>
                          </a:solidFill>
                          <a:latin typeface="Verdana Pro" charset="-122"/>
                          <a:sym typeface="+mn-ea"/>
                        </a:rPr>
                        <a:t>客户感知不大。测试偏差</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8280">
                <a:tc>
                  <a:txBody>
                    <a:bodyPr/>
                    <a:p>
                      <a:pPr indent="0">
                        <a:buNone/>
                      </a:pPr>
                      <a:r>
                        <a:rPr lang="en-US" altLang="en-US" sz="900" b="0">
                          <a:solidFill>
                            <a:srgbClr val="000000"/>
                          </a:solidFill>
                          <a:latin typeface="Verdana Pro" charset="-122"/>
                        </a:rPr>
                        <a:t>53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预约保养冷启动时间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2.77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3.08</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900" b="0">
                          <a:solidFill>
                            <a:srgbClr val="000000"/>
                          </a:solidFill>
                          <a:latin typeface="Arial Regular" panose="020B0604020202020204" charset="0"/>
                          <a:cs typeface="Arial Regular" panose="020B0604020202020204" charset="0"/>
                        </a:rPr>
                        <a:t>4.6</a:t>
                      </a:r>
                      <a:endParaRPr 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-10.064%</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7645">
                <a:tc>
                  <a:txBody>
                    <a:bodyPr/>
                    <a:p>
                      <a:pPr indent="0">
                        <a:buNone/>
                      </a:pPr>
                      <a:r>
                        <a:rPr lang="en-US" altLang="en-US" sz="900" b="0">
                          <a:solidFill>
                            <a:srgbClr val="000000"/>
                          </a:solidFill>
                          <a:latin typeface="Verdana Pro" charset="-122"/>
                        </a:rPr>
                        <a:t>54</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预约保养热启动时间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200ms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0.226666667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0.233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900" b="0">
                          <a:solidFill>
                            <a:srgbClr val="000000"/>
                          </a:solidFill>
                          <a:latin typeface="Arial Regular" panose="020B0604020202020204" charset="0"/>
                          <a:cs typeface="Arial Regular" panose="020B0604020202020204" charset="0"/>
                        </a:rPr>
                        <a:t>1.2</a:t>
                      </a:r>
                      <a:endParaRPr lang="en-US" sz="9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2.718%</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900">
                          <a:solidFill>
                            <a:srgbClr val="000000"/>
                          </a:solidFill>
                          <a:latin typeface="Verdana Pro" charset="-122"/>
                          <a:sym typeface="+mn-ea"/>
                        </a:rPr>
                        <a:t>相差小于</a:t>
                      </a:r>
                      <a:r>
                        <a:rPr lang="en-US" altLang="zh-CN" sz="900">
                          <a:solidFill>
                            <a:srgbClr val="000000"/>
                          </a:solidFill>
                          <a:latin typeface="Verdana Pro" charset="-122"/>
                          <a:sym typeface="+mn-ea"/>
                        </a:rPr>
                        <a:t>1</a:t>
                      </a:r>
                      <a:r>
                        <a:rPr lang="zh-CN" altLang="en-US" sz="900">
                          <a:solidFill>
                            <a:srgbClr val="000000"/>
                          </a:solidFill>
                          <a:latin typeface="Verdana Pro" charset="-122"/>
                          <a:sym typeface="+mn-ea"/>
                        </a:rPr>
                        <a:t>秒</a:t>
                      </a:r>
                      <a:r>
                        <a:rPr lang="en-US" altLang="zh-CN" sz="900">
                          <a:solidFill>
                            <a:srgbClr val="000000"/>
                          </a:solidFill>
                          <a:latin typeface="Verdana Pro" charset="-122"/>
                          <a:sym typeface="+mn-ea"/>
                        </a:rPr>
                        <a:t>,</a:t>
                      </a:r>
                      <a:r>
                        <a:rPr lang="zh-CN" altLang="en-US" sz="900">
                          <a:solidFill>
                            <a:srgbClr val="000000"/>
                          </a:solidFill>
                          <a:latin typeface="Verdana Pro" charset="-122"/>
                          <a:sym typeface="+mn-ea"/>
                        </a:rPr>
                        <a:t>客户感知不大。测试偏差</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8915">
                <a:tc>
                  <a:txBody>
                    <a:bodyPr/>
                    <a:p>
                      <a:pPr indent="0">
                        <a:buNone/>
                      </a:pPr>
                      <a:r>
                        <a:rPr lang="en-US" altLang="en-US" sz="900" b="0">
                          <a:solidFill>
                            <a:srgbClr val="000000"/>
                          </a:solidFill>
                          <a:latin typeface="Verdana Pro" charset="-122"/>
                        </a:rPr>
                        <a:t>55</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账号冷启动时间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1.086666667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0.79</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1.8</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FF0000"/>
                          </a:solidFill>
                          <a:latin typeface="Verdana Pro" charset="-122"/>
                        </a:rPr>
                        <a:t>37.55%</a:t>
                      </a:r>
                      <a:endParaRPr lang="en-US" altLang="en-US" sz="9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900">
                          <a:solidFill>
                            <a:srgbClr val="000000"/>
                          </a:solidFill>
                          <a:latin typeface="Verdana Pro" charset="-122"/>
                          <a:sym typeface="+mn-ea"/>
                        </a:rPr>
                        <a:t>相差小于</a:t>
                      </a:r>
                      <a:r>
                        <a:rPr lang="en-US" altLang="zh-CN" sz="900">
                          <a:solidFill>
                            <a:srgbClr val="000000"/>
                          </a:solidFill>
                          <a:latin typeface="Verdana Pro" charset="-122"/>
                          <a:sym typeface="+mn-ea"/>
                        </a:rPr>
                        <a:t>1</a:t>
                      </a:r>
                      <a:r>
                        <a:rPr lang="zh-CN" altLang="en-US" sz="900">
                          <a:solidFill>
                            <a:srgbClr val="000000"/>
                          </a:solidFill>
                          <a:latin typeface="Verdana Pro" charset="-122"/>
                          <a:sym typeface="+mn-ea"/>
                        </a:rPr>
                        <a:t>秒</a:t>
                      </a:r>
                      <a:r>
                        <a:rPr lang="en-US" altLang="zh-CN" sz="900">
                          <a:solidFill>
                            <a:srgbClr val="000000"/>
                          </a:solidFill>
                          <a:latin typeface="Verdana Pro" charset="-122"/>
                          <a:sym typeface="+mn-ea"/>
                        </a:rPr>
                        <a:t>,</a:t>
                      </a:r>
                      <a:r>
                        <a:rPr lang="zh-CN" altLang="en-US" sz="900">
                          <a:solidFill>
                            <a:srgbClr val="000000"/>
                          </a:solidFill>
                          <a:latin typeface="Verdana Pro" charset="-122"/>
                          <a:sym typeface="+mn-ea"/>
                        </a:rPr>
                        <a:t>客户感知不大。测试偏差</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7645">
                <a:tc>
                  <a:txBody>
                    <a:bodyPr/>
                    <a:p>
                      <a:pPr indent="0">
                        <a:buNone/>
                      </a:pPr>
                      <a:r>
                        <a:rPr lang="en-US" altLang="en-US" sz="900" b="0">
                          <a:solidFill>
                            <a:srgbClr val="000000"/>
                          </a:solidFill>
                          <a:latin typeface="Verdana Pro" charset="-122"/>
                        </a:rPr>
                        <a:t>56</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账号热启动时间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200ms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0.676666667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0.78</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1.2</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-13.24%</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17220">
                <a:tc>
                  <a:txBody>
                    <a:bodyPr/>
                    <a:p>
                      <a:pPr indent="0">
                        <a:buNone/>
                      </a:pPr>
                      <a:r>
                        <a:rPr lang="en-US" altLang="en-US" sz="900" b="0">
                          <a:solidFill>
                            <a:srgbClr val="000000"/>
                          </a:solidFill>
                          <a:latin typeface="Verdana Pro" charset="-122"/>
                        </a:rPr>
                        <a:t>57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普通导航-全屏过渡期间冷启动时间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16.94333333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14.03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12.6</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FF0000"/>
                          </a:solidFill>
                          <a:latin typeface="Verdana Pro" charset="-122"/>
                        </a:rPr>
                        <a:t>20.765%</a:t>
                      </a:r>
                      <a:endParaRPr lang="en-US" altLang="en-US" sz="9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900" b="0">
                          <a:solidFill>
                            <a:srgbClr val="000000"/>
                          </a:solidFill>
                          <a:latin typeface="Verdana Pro" charset="-122"/>
                        </a:rPr>
                        <a:t>测试</a:t>
                      </a:r>
                      <a:r>
                        <a:rPr lang="en-US" altLang="zh-CN" sz="900" b="0">
                          <a:solidFill>
                            <a:srgbClr val="000000"/>
                          </a:solidFill>
                          <a:latin typeface="Verdana Pro" charset="-122"/>
                        </a:rPr>
                        <a:t>case</a:t>
                      </a:r>
                      <a:r>
                        <a:rPr lang="zh-CN" altLang="en-US" sz="900" b="0">
                          <a:solidFill>
                            <a:srgbClr val="000000"/>
                          </a:solidFill>
                          <a:latin typeface="Verdana Pro" charset="-122"/>
                        </a:rPr>
                        <a:t>更新，</a:t>
                      </a:r>
                      <a:endParaRPr lang="zh-CN" altLang="en-US" sz="900" b="0">
                        <a:solidFill>
                          <a:srgbClr val="000000"/>
                        </a:solidFill>
                        <a:latin typeface="Verdana Pro" charset="-122"/>
                      </a:endParaRPr>
                    </a:p>
                    <a:p>
                      <a:pPr indent="0" algn="ctr">
                        <a:buNone/>
                      </a:pPr>
                      <a:r>
                        <a:rPr lang="en-US" altLang="zh-CN" sz="900" b="0">
                          <a:solidFill>
                            <a:srgbClr val="000000"/>
                          </a:solidFill>
                          <a:latin typeface="Verdana Pro" charset="-122"/>
                        </a:rPr>
                        <a:t>R00</a:t>
                      </a:r>
                      <a:r>
                        <a:rPr lang="zh-CN" altLang="en-US" sz="900" b="0">
                          <a:solidFill>
                            <a:srgbClr val="000000"/>
                          </a:solidFill>
                          <a:latin typeface="Verdana Pro" charset="-122"/>
                        </a:rPr>
                        <a:t>：</a:t>
                      </a:r>
                      <a:r>
                        <a:rPr lang="en-US" altLang="zh-CN" sz="900" b="0">
                          <a:solidFill>
                            <a:srgbClr val="000000"/>
                          </a:solidFill>
                          <a:latin typeface="Verdana Pro" charset="-122"/>
                        </a:rPr>
                        <a:t>La</a:t>
                      </a:r>
                      <a:r>
                        <a:rPr lang="en-US" altLang="zh-CN" sz="900" b="0">
                          <a:solidFill>
                            <a:srgbClr val="000000"/>
                          </a:solidFill>
                          <a:latin typeface="Verdana Pro" charset="-122"/>
                        </a:rPr>
                        <a:t>uncher</a:t>
                      </a:r>
                      <a:r>
                        <a:rPr lang="zh-CN" altLang="en-US" sz="900" b="0">
                          <a:solidFill>
                            <a:srgbClr val="000000"/>
                          </a:solidFill>
                          <a:latin typeface="Verdana Pro" charset="-122"/>
                        </a:rPr>
                        <a:t>页加载大概框架做为结束</a:t>
                      </a:r>
                      <a:r>
                        <a:rPr lang="zh-CN" altLang="en-US" sz="900" b="0">
                          <a:solidFill>
                            <a:srgbClr val="000000"/>
                          </a:solidFill>
                          <a:latin typeface="Verdana Pro" charset="-122"/>
                        </a:rPr>
                        <a:t>帧</a:t>
                      </a:r>
                      <a:endParaRPr lang="zh-CN" altLang="en-US" sz="900" b="0">
                        <a:solidFill>
                          <a:srgbClr val="000000"/>
                        </a:solidFill>
                        <a:latin typeface="Verdana Pro" charset="-122"/>
                      </a:endParaRPr>
                    </a:p>
                    <a:p>
                      <a:pPr indent="0" algn="ctr">
                        <a:buNone/>
                      </a:pPr>
                      <a:r>
                        <a:rPr lang="en-US" altLang="zh-CN" sz="900" b="0">
                          <a:solidFill>
                            <a:srgbClr val="000000"/>
                          </a:solidFill>
                          <a:latin typeface="Verdana Pro" charset="-122"/>
                        </a:rPr>
                        <a:t>R04</a:t>
                      </a:r>
                      <a:r>
                        <a:rPr lang="zh-CN" altLang="en-US" sz="900" b="0">
                          <a:solidFill>
                            <a:srgbClr val="000000"/>
                          </a:solidFill>
                          <a:latin typeface="Verdana Pro" charset="-122"/>
                        </a:rPr>
                        <a:t>：</a:t>
                      </a:r>
                      <a:r>
                        <a:rPr lang="en-US" altLang="zh-CN" sz="900" b="0">
                          <a:solidFill>
                            <a:srgbClr val="000000"/>
                          </a:solidFill>
                          <a:latin typeface="Verdana Pro" charset="-122"/>
                        </a:rPr>
                        <a:t>La</a:t>
                      </a:r>
                      <a:r>
                        <a:rPr lang="en-US" altLang="zh-CN" sz="900" b="0">
                          <a:solidFill>
                            <a:srgbClr val="000000"/>
                          </a:solidFill>
                          <a:latin typeface="Verdana Pro" charset="-122"/>
                        </a:rPr>
                        <a:t>uncher</a:t>
                      </a:r>
                      <a:r>
                        <a:rPr lang="zh-CN" altLang="en-US" sz="900" b="0">
                          <a:solidFill>
                            <a:srgbClr val="000000"/>
                          </a:solidFill>
                          <a:latin typeface="Verdana Pro" charset="-122"/>
                        </a:rPr>
                        <a:t>也进入地图后，完全展示做为结束</a:t>
                      </a:r>
                      <a:r>
                        <a:rPr lang="zh-CN" altLang="en-US" sz="900" b="0">
                          <a:solidFill>
                            <a:srgbClr val="000000"/>
                          </a:solidFill>
                          <a:latin typeface="Verdana Pro" charset="-122"/>
                        </a:rPr>
                        <a:t>帧</a:t>
                      </a:r>
                      <a:endParaRPr lang="zh-CN"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8280">
                <a:tc>
                  <a:txBody>
                    <a:bodyPr/>
                    <a:p>
                      <a:pPr indent="0">
                        <a:buNone/>
                      </a:pPr>
                      <a:r>
                        <a:rPr lang="en-US" altLang="en-US" sz="900" b="0">
                          <a:solidFill>
                            <a:srgbClr val="000000"/>
                          </a:solidFill>
                          <a:latin typeface="Verdana Pro" charset="-122"/>
                        </a:rPr>
                        <a:t>58</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普通导航-分屏冷启动时间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11.28333333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12.04</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10.5</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-6.28%</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8280">
                <a:tc>
                  <a:txBody>
                    <a:bodyPr/>
                    <a:p>
                      <a:pPr indent="0">
                        <a:buNone/>
                      </a:pPr>
                      <a:r>
                        <a:rPr lang="en-US" altLang="en-US" sz="900" b="0">
                          <a:solidFill>
                            <a:srgbClr val="000000"/>
                          </a:solidFill>
                          <a:latin typeface="Verdana Pro" charset="-122"/>
                        </a:rPr>
                        <a:t>59</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普通导航-分屏热启动时间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200ms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0.713333333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0.58</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NA</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FF0000"/>
                          </a:solidFill>
                          <a:latin typeface="Verdana Pro" charset="-122"/>
                        </a:rPr>
                        <a:t>22.98%</a:t>
                      </a:r>
                      <a:endParaRPr lang="en-US" altLang="en-US" sz="9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900">
                          <a:solidFill>
                            <a:srgbClr val="000000"/>
                          </a:solidFill>
                          <a:latin typeface="Verdana Pro" charset="-122"/>
                          <a:sym typeface="+mn-ea"/>
                        </a:rPr>
                        <a:t>相差小于</a:t>
                      </a:r>
                      <a:r>
                        <a:rPr lang="en-US" altLang="zh-CN" sz="900">
                          <a:solidFill>
                            <a:srgbClr val="000000"/>
                          </a:solidFill>
                          <a:latin typeface="Verdana Pro" charset="-122"/>
                          <a:sym typeface="+mn-ea"/>
                        </a:rPr>
                        <a:t>1</a:t>
                      </a:r>
                      <a:r>
                        <a:rPr lang="zh-CN" altLang="en-US" sz="900">
                          <a:solidFill>
                            <a:srgbClr val="000000"/>
                          </a:solidFill>
                          <a:latin typeface="Verdana Pro" charset="-122"/>
                          <a:sym typeface="+mn-ea"/>
                        </a:rPr>
                        <a:t>秒</a:t>
                      </a:r>
                      <a:r>
                        <a:rPr lang="en-US" altLang="zh-CN" sz="900">
                          <a:solidFill>
                            <a:srgbClr val="000000"/>
                          </a:solidFill>
                          <a:latin typeface="Verdana Pro" charset="-122"/>
                          <a:sym typeface="+mn-ea"/>
                        </a:rPr>
                        <a:t>,</a:t>
                      </a:r>
                      <a:r>
                        <a:rPr lang="zh-CN" altLang="en-US" sz="900">
                          <a:solidFill>
                            <a:srgbClr val="000000"/>
                          </a:solidFill>
                          <a:latin typeface="Verdana Pro" charset="-122"/>
                          <a:sym typeface="+mn-ea"/>
                        </a:rPr>
                        <a:t>客户感知不大。测试偏差</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7335">
                <a:tc>
                  <a:txBody>
                    <a:bodyPr/>
                    <a:p>
                      <a:pPr indent="0">
                        <a:buNone/>
                      </a:pPr>
                      <a:r>
                        <a:rPr lang="en-US" altLang="en-US" sz="900" b="0">
                          <a:solidFill>
                            <a:srgbClr val="000000"/>
                          </a:solidFill>
                          <a:latin typeface="Verdana Pro" charset="-122"/>
                        </a:rPr>
                        <a:t>60</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输入法冷启动时间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0.553333333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0.396</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1.2</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FF0000"/>
                          </a:solidFill>
                          <a:latin typeface="Verdana Pro" charset="-122"/>
                        </a:rPr>
                        <a:t>39.73%</a:t>
                      </a:r>
                      <a:endParaRPr lang="en-US" altLang="en-US" sz="9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900">
                          <a:solidFill>
                            <a:srgbClr val="000000"/>
                          </a:solidFill>
                          <a:latin typeface="Verdana Pro" charset="-122"/>
                          <a:sym typeface="+mn-ea"/>
                        </a:rPr>
                        <a:t>相差小于</a:t>
                      </a:r>
                      <a:r>
                        <a:rPr lang="en-US" altLang="zh-CN" sz="900">
                          <a:solidFill>
                            <a:srgbClr val="000000"/>
                          </a:solidFill>
                          <a:latin typeface="Verdana Pro" charset="-122"/>
                          <a:sym typeface="+mn-ea"/>
                        </a:rPr>
                        <a:t>1</a:t>
                      </a:r>
                      <a:r>
                        <a:rPr lang="zh-CN" altLang="en-US" sz="900">
                          <a:solidFill>
                            <a:srgbClr val="000000"/>
                          </a:solidFill>
                          <a:latin typeface="Verdana Pro" charset="-122"/>
                          <a:sym typeface="+mn-ea"/>
                        </a:rPr>
                        <a:t>秒</a:t>
                      </a:r>
                      <a:r>
                        <a:rPr lang="en-US" altLang="zh-CN" sz="900">
                          <a:solidFill>
                            <a:srgbClr val="000000"/>
                          </a:solidFill>
                          <a:latin typeface="Verdana Pro" charset="-122"/>
                          <a:sym typeface="+mn-ea"/>
                        </a:rPr>
                        <a:t>,</a:t>
                      </a:r>
                      <a:r>
                        <a:rPr lang="zh-CN" altLang="en-US" sz="900">
                          <a:solidFill>
                            <a:srgbClr val="000000"/>
                          </a:solidFill>
                          <a:latin typeface="Verdana Pro" charset="-122"/>
                          <a:sym typeface="+mn-ea"/>
                        </a:rPr>
                        <a:t>客户感知不大。测试偏差</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2740">
                <a:tc>
                  <a:txBody>
                    <a:bodyPr/>
                    <a:p>
                      <a:pPr indent="0">
                        <a:buNone/>
                      </a:pPr>
                      <a:r>
                        <a:rPr lang="en-US" altLang="en-US" sz="900" b="0">
                          <a:solidFill>
                            <a:srgbClr val="000000"/>
                          </a:solidFill>
                          <a:latin typeface="Verdana Pro" charset="-122"/>
                        </a:rPr>
                        <a:t>61</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输入法热启动时间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200ms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0.336666667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0.373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0.7</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-9.74084%</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6700">
                <a:tc>
                  <a:txBody>
                    <a:bodyPr/>
                    <a:p>
                      <a:pPr indent="0">
                        <a:buNone/>
                      </a:pPr>
                      <a:r>
                        <a:rPr lang="en-US" altLang="en-US" sz="900" b="0">
                          <a:solidFill>
                            <a:srgbClr val="000000"/>
                          </a:solidFill>
                          <a:latin typeface="Verdana Pro" charset="-122"/>
                        </a:rPr>
                        <a:t>62</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电影票冷启动时间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3.983333333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6.15</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4.6</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-35.23%</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8915">
                <a:tc>
                  <a:txBody>
                    <a:bodyPr/>
                    <a:p>
                      <a:pPr indent="0">
                        <a:buNone/>
                      </a:pPr>
                      <a:r>
                        <a:rPr lang="en-US" altLang="en-US" sz="900" b="0">
                          <a:solidFill>
                            <a:srgbClr val="000000"/>
                          </a:solidFill>
                          <a:latin typeface="Verdana Pro" charset="-122"/>
                        </a:rPr>
                        <a:t>63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电影票热启动时间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200ms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0.256666667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0.206</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0.5</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24.59%</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900">
                          <a:solidFill>
                            <a:srgbClr val="000000"/>
                          </a:solidFill>
                          <a:latin typeface="Verdana Pro" charset="-122"/>
                          <a:sym typeface="+mn-ea"/>
                        </a:rPr>
                        <a:t>相差小于</a:t>
                      </a:r>
                      <a:r>
                        <a:rPr lang="en-US" altLang="zh-CN" sz="900">
                          <a:solidFill>
                            <a:srgbClr val="000000"/>
                          </a:solidFill>
                          <a:latin typeface="Verdana Pro" charset="-122"/>
                          <a:sym typeface="+mn-ea"/>
                        </a:rPr>
                        <a:t>1</a:t>
                      </a:r>
                      <a:r>
                        <a:rPr lang="zh-CN" altLang="en-US" sz="900">
                          <a:solidFill>
                            <a:srgbClr val="000000"/>
                          </a:solidFill>
                          <a:latin typeface="Verdana Pro" charset="-122"/>
                          <a:sym typeface="+mn-ea"/>
                        </a:rPr>
                        <a:t>秒</a:t>
                      </a:r>
                      <a:r>
                        <a:rPr lang="en-US" altLang="zh-CN" sz="900">
                          <a:solidFill>
                            <a:srgbClr val="000000"/>
                          </a:solidFill>
                          <a:latin typeface="Verdana Pro" charset="-122"/>
                          <a:sym typeface="+mn-ea"/>
                        </a:rPr>
                        <a:t>,</a:t>
                      </a:r>
                      <a:r>
                        <a:rPr lang="zh-CN" altLang="en-US" sz="900">
                          <a:solidFill>
                            <a:srgbClr val="000000"/>
                          </a:solidFill>
                          <a:latin typeface="Verdana Pro" charset="-122"/>
                          <a:sym typeface="+mn-ea"/>
                        </a:rPr>
                        <a:t>客户感知不大。测试偏差</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7645">
                <a:tc>
                  <a:txBody>
                    <a:bodyPr/>
                    <a:p>
                      <a:pPr indent="0">
                        <a:buNone/>
                      </a:pPr>
                      <a:r>
                        <a:rPr lang="en-US" altLang="en-US" sz="900" b="0">
                          <a:solidFill>
                            <a:srgbClr val="000000"/>
                          </a:solidFill>
                          <a:latin typeface="Verdana Pro" charset="-122"/>
                        </a:rPr>
                        <a:t>64</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智慧停车场冷启动时间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5.923333333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5.98</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4.6</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0.947%</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900">
                        <a:solidFill>
                          <a:srgbClr val="000000"/>
                        </a:solidFill>
                        <a:latin typeface="Verdana Pro" charset="-122"/>
                        <a:sym typeface="+mn-ea"/>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8280">
                <a:tc>
                  <a:txBody>
                    <a:bodyPr/>
                    <a:p>
                      <a:pPr indent="0">
                        <a:buNone/>
                      </a:pPr>
                      <a:r>
                        <a:rPr lang="en-US" altLang="en-US" sz="900" b="0">
                          <a:solidFill>
                            <a:srgbClr val="000000"/>
                          </a:solidFill>
                          <a:latin typeface="Verdana Pro" charset="-122"/>
                        </a:rPr>
                        <a:t>65</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智慧停车场热启动时间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200ms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0.236666667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0.346</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0.7</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-31.599%</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7010">
                <a:tc>
                  <a:txBody>
                    <a:bodyPr/>
                    <a:p>
                      <a:pPr indent="0">
                        <a:buNone/>
                      </a:pPr>
                      <a:r>
                        <a:rPr lang="en-US" altLang="en-US" sz="900" b="0">
                          <a:solidFill>
                            <a:srgbClr val="000000"/>
                          </a:solidFill>
                          <a:latin typeface="Verdana Pro" charset="-122"/>
                        </a:rPr>
                        <a:t>66</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外卖冷启动时间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6.136666667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7.76</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4.6</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-20.919%</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8915">
                <a:tc>
                  <a:txBody>
                    <a:bodyPr/>
                    <a:p>
                      <a:pPr indent="0">
                        <a:buNone/>
                      </a:pPr>
                      <a:r>
                        <a:rPr lang="en-US" altLang="en-US" sz="900" b="0">
                          <a:solidFill>
                            <a:srgbClr val="000000"/>
                          </a:solidFill>
                          <a:latin typeface="Verdana Pro" charset="-122"/>
                        </a:rPr>
                        <a:t>67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外卖热启动时间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200ms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0.73</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0.69</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1.2</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FF0000"/>
                          </a:solidFill>
                          <a:latin typeface="Verdana Pro" charset="-122"/>
                        </a:rPr>
                        <a:t>5.797%</a:t>
                      </a:r>
                      <a:endParaRPr lang="en-US" altLang="en-US" sz="900" b="0">
                        <a:solidFill>
                          <a:srgbClr val="FF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900">
                          <a:solidFill>
                            <a:srgbClr val="000000"/>
                          </a:solidFill>
                          <a:latin typeface="Verdana Pro" charset="-122"/>
                          <a:sym typeface="+mn-ea"/>
                        </a:rPr>
                        <a:t>相差小于</a:t>
                      </a:r>
                      <a:r>
                        <a:rPr lang="en-US" altLang="zh-CN" sz="900">
                          <a:solidFill>
                            <a:srgbClr val="000000"/>
                          </a:solidFill>
                          <a:latin typeface="Verdana Pro" charset="-122"/>
                          <a:sym typeface="+mn-ea"/>
                        </a:rPr>
                        <a:t>1</a:t>
                      </a:r>
                      <a:r>
                        <a:rPr lang="zh-CN" altLang="en-US" sz="900">
                          <a:solidFill>
                            <a:srgbClr val="000000"/>
                          </a:solidFill>
                          <a:latin typeface="Verdana Pro" charset="-122"/>
                          <a:sym typeface="+mn-ea"/>
                        </a:rPr>
                        <a:t>秒</a:t>
                      </a:r>
                      <a:r>
                        <a:rPr lang="en-US" altLang="zh-CN" sz="900">
                          <a:solidFill>
                            <a:srgbClr val="000000"/>
                          </a:solidFill>
                          <a:latin typeface="Verdana Pro" charset="-122"/>
                          <a:sym typeface="+mn-ea"/>
                        </a:rPr>
                        <a:t>,</a:t>
                      </a:r>
                      <a:r>
                        <a:rPr lang="zh-CN" altLang="en-US" sz="900">
                          <a:solidFill>
                            <a:srgbClr val="000000"/>
                          </a:solidFill>
                          <a:latin typeface="Verdana Pro" charset="-122"/>
                          <a:sym typeface="+mn-ea"/>
                        </a:rPr>
                        <a:t>客户感知不大。测试偏差</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7335">
                <a:tc>
                  <a:txBody>
                    <a:bodyPr/>
                    <a:p>
                      <a:pPr indent="0">
                        <a:buNone/>
                      </a:pPr>
                      <a:r>
                        <a:rPr lang="en-US" altLang="en-US" sz="900" b="0">
                          <a:solidFill>
                            <a:srgbClr val="000000"/>
                          </a:solidFill>
                          <a:latin typeface="Verdana Pro" charset="-122"/>
                        </a:rPr>
                        <a:t>68</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酒店预定冷启动时间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1.876666667</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2.45</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3.5</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-23.401%</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7645">
                <a:tc>
                  <a:txBody>
                    <a:bodyPr/>
                    <a:p>
                      <a:pPr indent="0">
                        <a:buNone/>
                      </a:pPr>
                      <a:r>
                        <a:rPr lang="en-US" altLang="en-US" sz="900" b="0">
                          <a:solidFill>
                            <a:srgbClr val="000000"/>
                          </a:solidFill>
                          <a:latin typeface="Verdana Pro" charset="-122"/>
                        </a:rPr>
                        <a:t>69</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0">
                          <a:solidFill>
                            <a:srgbClr val="000000"/>
                          </a:solidFill>
                          <a:latin typeface="Arial" panose="020B0604020202020204" pitchFamily="34" charset="0"/>
                          <a:ea typeface="Verdana Pro" charset="-122"/>
                        </a:rPr>
                        <a:t>酒店预定热启动时间</a:t>
                      </a:r>
                      <a:endParaRPr lang="zh-CN" altLang="en-US" sz="900" b="0">
                        <a:solidFill>
                          <a:srgbClr val="000000"/>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200ms</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0.21</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Verdana Pro" charset="-122"/>
                        </a:rPr>
                        <a:t>0.266</a:t>
                      </a:r>
                      <a:endParaRPr lang="en-US"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chemeClr val="tx1"/>
                          </a:solidFill>
                          <a:latin typeface="Verdana Pro" charset="-122"/>
                        </a:rPr>
                        <a:t>0.7</a:t>
                      </a:r>
                      <a:endParaRPr lang="en-US" altLang="en-US" sz="9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B050"/>
                          </a:solidFill>
                          <a:latin typeface="Verdana Pro" charset="-122"/>
                        </a:rPr>
                        <a:t>-21.052%</a:t>
                      </a:r>
                      <a:endParaRPr lang="en-US" altLang="en-US" sz="9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900" b="0">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bcb82f52-ef3a-48b8-9168-dbe6c3045c56}"/>
  <p:tag name="TABLE_ENDDRAG_ORIGIN_RECT" val="920*253"/>
  <p:tag name="TABLE_ENDDRAG_RECT" val="19*80*920*253"/>
</p:tagLst>
</file>

<file path=ppt/tags/tag2.xml><?xml version="1.0" encoding="utf-8"?>
<p:tagLst xmlns:p="http://schemas.openxmlformats.org/presentationml/2006/main">
  <p:tag name="KSO_WM_UNIT_TABLE_BEAUTIFY" val="smartTable{993dee1c-9612-48b2-8abb-99a8205e1c68}"/>
</p:tagLst>
</file>

<file path=ppt/tags/tag3.xml><?xml version="1.0" encoding="utf-8"?>
<p:tagLst xmlns:p="http://schemas.openxmlformats.org/presentationml/2006/main">
  <p:tag name="KSO_WM_UNIT_TABLE_BEAUTIFY" val="smartTable{cc8c889f-6de4-4285-aea9-f66c2979bae8}"/>
</p:tagLst>
</file>

<file path=ppt/tags/tag4.xml><?xml version="1.0" encoding="utf-8"?>
<p:tagLst xmlns:p="http://schemas.openxmlformats.org/presentationml/2006/main">
  <p:tag name="KSO_WM_UNIT_TABLE_BEAUTIFY" val="smartTable{33ac29f1-87cd-4fbd-8e3e-b1e5a61791ab}"/>
  <p:tag name="TABLE_ENDDRAG_ORIGIN_RECT" val="232*353"/>
  <p:tag name="TABLE_ENDDRAG_RECT" val="424*161*232*353"/>
</p:tagLst>
</file>

<file path=ppt/tags/tag5.xml><?xml version="1.0" encoding="utf-8"?>
<p:tagLst xmlns:p="http://schemas.openxmlformats.org/presentationml/2006/main">
  <p:tag name="KSO_WM_UNIT_TABLE_BEAUTIFY" val="smartTable{c5bf1b66-87fc-42b1-a2e0-860e0a7b4633}"/>
  <p:tag name="TABLE_ENDDRAG_ORIGIN_RECT" val="237*354"/>
  <p:tag name="TABLE_ENDDRAG_RECT" val="665*161*237*354"/>
</p:tagLst>
</file>

<file path=ppt/tags/tag6.xml><?xml version="1.0" encoding="utf-8"?>
<p:tagLst xmlns:p="http://schemas.openxmlformats.org/presentationml/2006/main">
  <p:tag name="KSO_WM_UNIT_TABLE_BEAUTIFY" val="smartTable{134436b7-d748-4724-ade0-581c9f177760}"/>
  <p:tag name="TABLE_ENDDRAG_ORIGIN_RECT" val="549*115"/>
  <p:tag name="TABLE_ENDDRAG_RECT" val="50*118*549*115"/>
</p:tagLst>
</file>

<file path=ppt/tags/tag7.xml><?xml version="1.0" encoding="utf-8"?>
<p:tagLst xmlns:p="http://schemas.openxmlformats.org/presentationml/2006/main">
  <p:tag name="KSO_WM_UNIT_TABLE_BEAUTIFY" val="smartTable{bdd8e4a3-168e-4a50-b9ec-122488f5bebb}"/>
  <p:tag name="TABLE_ENDDRAG_ORIGIN_RECT" val="853*449"/>
  <p:tag name="TABLE_ENDDRAG_RECT" val="46*43*853*449"/>
</p:tagLst>
</file>

<file path=ppt/tags/tag8.xml><?xml version="1.0" encoding="utf-8"?>
<p:tagLst xmlns:p="http://schemas.openxmlformats.org/presentationml/2006/main">
  <p:tag name="KSO_WM_UNIT_TABLE_BEAUTIFY" val="smartTable{bdd8e4a3-168e-4a50-b9ec-122488f5bebb}"/>
  <p:tag name="TABLE_ENDDRAG_ORIGIN_RECT" val="848*426"/>
  <p:tag name="TABLE_ENDDRAG_RECT" val="46*44*848*426"/>
</p:tagLst>
</file>

<file path=ppt/tags/tag9.xml><?xml version="1.0" encoding="utf-8"?>
<p:tagLst xmlns:p="http://schemas.openxmlformats.org/presentationml/2006/main">
  <p:tag name="KSO_WM_UNIT_TABLE_BEAUTIFY" val="smartTable{bdd8e4a3-168e-4a50-b9ec-122488f5bebb}"/>
  <p:tag name="TABLE_ENDDRAG_ORIGIN_RECT" val="875*437"/>
  <p:tag name="TABLE_ENDDRAG_RECT" val="46*44*875*437"/>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6570</Words>
  <Application>WPS 演示</Application>
  <PresentationFormat>宽屏</PresentationFormat>
  <Paragraphs>2104</Paragraphs>
  <Slides>9</Slides>
  <Notes>3</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9</vt:i4>
      </vt:variant>
    </vt:vector>
  </HeadingPairs>
  <TitlesOfParts>
    <vt:vector size="36" baseType="lpstr">
      <vt:lpstr>Arial</vt:lpstr>
      <vt:lpstr>宋体</vt:lpstr>
      <vt:lpstr>Wingdings</vt:lpstr>
      <vt:lpstr>Calibri</vt:lpstr>
      <vt:lpstr>Helvetica Neue</vt:lpstr>
      <vt:lpstr>Ford Antenna Cond Regular</vt:lpstr>
      <vt:lpstr>Thonburi</vt:lpstr>
      <vt:lpstr>Ford Antenna Medium</vt:lpstr>
      <vt:lpstr>苹方-简</vt:lpstr>
      <vt:lpstr>Arial</vt:lpstr>
      <vt:lpstr>Ford Antenna Cond</vt:lpstr>
      <vt:lpstr>Ford Antenna</vt:lpstr>
      <vt:lpstr>MS PGothic</vt:lpstr>
      <vt:lpstr>汉仪书宋二KW</vt:lpstr>
      <vt:lpstr>Ford Antenna Cond Light</vt:lpstr>
      <vt:lpstr>SimHei</vt:lpstr>
      <vt:lpstr>汉仪中黑KW</vt:lpstr>
      <vt:lpstr>宋体</vt:lpstr>
      <vt:lpstr>等线</vt:lpstr>
      <vt:lpstr>Verdana Pro</vt:lpstr>
      <vt:lpstr>微软雅黑</vt:lpstr>
      <vt:lpstr>汉仪旗黑</vt:lpstr>
      <vt:lpstr>Arial Unicode MS</vt:lpstr>
      <vt:lpstr>黑体</vt:lpstr>
      <vt:lpstr>汉仪中等线KW</vt:lpstr>
      <vt:lpstr>Arial Regular</vt:lpstr>
      <vt:lpstr>1_Corp Presentations 2018</vt:lpstr>
      <vt:lpstr>PowerPoint 演示文稿</vt:lpstr>
      <vt:lpstr>{U625 TBL_R04 HF4} Software overall status  {Green}</vt:lpstr>
      <vt:lpstr>{U625 TBL_R04 HF4} Open IG/G with risk evaluation</vt:lpstr>
      <vt:lpstr>{U625 TBL_R04 HF4} 内存泄漏专项测试</vt:lpstr>
      <vt:lpstr>{U625 TBL_R04 HF4} 语音专项测试</vt:lpstr>
      <vt:lpstr>{U625 TBL_R04 HF4} 语音专项测试</vt:lpstr>
      <vt:lpstr>{U625 TBL_R04 HF4} 性能测试</vt:lpstr>
      <vt:lpstr>{U625 TBL_R04 HF4} 性能测试</vt:lpstr>
      <vt:lpstr>{U625 TBL_R04 HF4} 性能测试</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毛毛</cp:lastModifiedBy>
  <cp:revision>32</cp:revision>
  <cp:lastPrinted>2022-12-05T17:41:10Z</cp:lastPrinted>
  <dcterms:created xsi:type="dcterms:W3CDTF">2022-12-05T17:41:10Z</dcterms:created>
  <dcterms:modified xsi:type="dcterms:W3CDTF">2022-12-05T17:41:10Z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17514F6E38FFBC6714AD58638D4BFCCB</vt:lpwstr>
  </property>
</Properties>
</file>