
<file path=[Content_Types].xml><?xml version="1.0" encoding="utf-8"?>
<Types xmlns="http://schemas.openxmlformats.org/package/2006/content-types">
  <Default Extension="vml" ContentType="application/vnd.openxmlformats-officedocument.vmlDrawing"/>
  <Default Extension="xls" ContentType="application/vnd.ms-excel"/>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59" r:id="rId7"/>
    <p:sldId id="941" r:id="rId8"/>
    <p:sldId id="953" r:id="rId9"/>
    <p:sldId id="940" r:id="rId10"/>
    <p:sldId id="943" r:id="rId11"/>
    <p:sldId id="946" r:id="rId12"/>
    <p:sldId id="954" r:id="rId13"/>
    <p:sldId id="955" r:id="rId1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oleObject" Target="../embeddings/Workbook1.xls"/><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notesSlide" Target="../notesSlides/notesSlide4.xml"/><Relationship Id="rId10" Type="http://schemas.openxmlformats.org/officeDocument/2006/relationships/slideLayout" Target="../slideLayouts/slideLayout1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Phase4_U625 TBL</a:t>
            </a:r>
            <a:r>
              <a:rPr lang="en-US" altLang="zh-CN" sz="3200" dirty="0">
                <a:solidFill>
                  <a:srgbClr val="0000CC"/>
                </a:solidFill>
              </a:rPr>
              <a:t>_</a:t>
            </a:r>
            <a:r>
              <a:rPr lang="en-US" altLang="zh-CN" sz="3200" dirty="0">
                <a:solidFill>
                  <a:srgbClr val="0000CC"/>
                </a:solidFill>
                <a:sym typeface="+mn-ea"/>
              </a:rPr>
              <a:t>R05 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2023-01-15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845" y="5080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5" name="表格 4"/>
          <p:cNvGraphicFramePr/>
          <p:nvPr>
            <p:custDataLst>
              <p:tags r:id="rId1"/>
            </p:custDataLst>
          </p:nvPr>
        </p:nvGraphicFramePr>
        <p:xfrm>
          <a:off x="410845" y="507365"/>
          <a:ext cx="11315700" cy="5966460"/>
        </p:xfrm>
        <a:graphic>
          <a:graphicData uri="http://schemas.openxmlformats.org/drawingml/2006/table">
            <a:tbl>
              <a:tblPr firstRow="1" bandRow="1">
                <a:tableStyleId>{5C22544A-7EE6-4342-B048-85BDC9FD1C3A}</a:tableStyleId>
              </a:tblPr>
              <a:tblGrid>
                <a:gridCol w="487045"/>
                <a:gridCol w="3168650"/>
                <a:gridCol w="1379220"/>
                <a:gridCol w="1046480"/>
                <a:gridCol w="1031875"/>
                <a:gridCol w="1380490"/>
                <a:gridCol w="2821940"/>
              </a:tblGrid>
              <a:tr h="248920">
                <a:tc>
                  <a:txBody>
                    <a:bodyPr/>
                    <a:p>
                      <a:pPr indent="0" algn="ctr">
                        <a:buNone/>
                      </a:pPr>
                      <a:r>
                        <a:rPr lang="zh-CN"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影响因素（新）</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R05测试结果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R04测试结果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altLang="zh-CN" sz="1000" b="1">
                          <a:solidFill>
                            <a:srgbClr val="000000"/>
                          </a:solidFill>
                          <a:latin typeface="Arial" panose="020B0604020202020204" pitchFamily="34" charset="0"/>
                          <a:ea typeface="Verdana Pro" charset="-122"/>
                        </a:rPr>
                        <a:t>Target</a:t>
                      </a:r>
                      <a:r>
                        <a:rPr lang="zh-CN" altLang="en-US" sz="1000" b="1">
                          <a:solidFill>
                            <a:srgbClr val="000000"/>
                          </a:solidFill>
                          <a:latin typeface="Arial" panose="020B0604020202020204" pitchFamily="34" charset="0"/>
                          <a:ea typeface="Verdana Pro" charset="-122"/>
                        </a:rPr>
                        <a:t>（</a:t>
                      </a:r>
                      <a:r>
                        <a:rPr lang="en-US" altLang="zh-CN" sz="1000" b="1">
                          <a:solidFill>
                            <a:srgbClr val="000000"/>
                          </a:solidFill>
                          <a:latin typeface="Arial" panose="020B0604020202020204" pitchFamily="34" charset="0"/>
                          <a:ea typeface="Verdana Pro" charset="-122"/>
                        </a:rPr>
                        <a:t>CD764</a:t>
                      </a:r>
                      <a:r>
                        <a:rPr lang="zh-CN" altLang="en-US" sz="1000" b="1">
                          <a:solidFill>
                            <a:srgbClr val="000000"/>
                          </a:solidFill>
                          <a:latin typeface="Arial" panose="020B0604020202020204" pitchFamily="34" charset="0"/>
                          <a:ea typeface="Verdana Pro" charset="-122"/>
                        </a:rPr>
                        <a:t>）</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sz="1000" b="1">
                          <a:solidFill>
                            <a:srgbClr val="000000"/>
                          </a:solidFill>
                          <a:latin typeface="Verdana Pro" charset="-122"/>
                        </a:rPr>
                        <a:t>Comments</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0820">
                <a:tc>
                  <a:txBody>
                    <a:bodyPr/>
                    <a:p>
                      <a:pPr indent="0">
                        <a:buNone/>
                      </a:pPr>
                      <a:r>
                        <a:rPr lang="en-US" altLang="en-US" sz="1000" b="0">
                          <a:solidFill>
                            <a:srgbClr val="000000"/>
                          </a:solidFill>
                          <a:highlight>
                            <a:srgbClr val="00FF00"/>
                          </a:highlight>
                          <a:latin typeface="Verdana Pro" charset="-122"/>
                        </a:rPr>
                        <a:t>28</a:t>
                      </a:r>
                      <a:endParaRPr lang="en-US" altLang="en-US" sz="1000" b="0">
                        <a:solidFill>
                          <a:srgbClr val="000000"/>
                        </a:solidFill>
                        <a:highlight>
                          <a:srgbClr val="00FF00"/>
                        </a:highlight>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系统稳定状态下Navigation首次启动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6.03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6.763333333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-10.84%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等线" panose="02010600030101010101" pitchFamily="2" charset="-122"/>
                        </a:rPr>
                        <a:t>组</a:t>
                      </a:r>
                      <a:r>
                        <a:rPr lang="zh-CN" altLang="en-US" sz="1000" b="0">
                          <a:solidFill>
                            <a:srgbClr val="000000"/>
                          </a:solidFill>
                          <a:latin typeface="等线" panose="02010600030101010101" pitchFamily="2" charset="-122"/>
                        </a:rPr>
                        <a:t>地图启动优化</a:t>
                      </a: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29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系统稳定状态下导航界面点击输入框出现下拉框</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1.213333333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19.51%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等线" panose="02010600030101010101" pitchFamily="2" charset="-122"/>
                          <a:sym typeface="+mn-ea"/>
                        </a:rPr>
                        <a:t>整体偏差较小，客户无感</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3520">
                <a:tc>
                  <a:txBody>
                    <a:bodyPr/>
                    <a:p>
                      <a:pPr indent="0">
                        <a:buNone/>
                      </a:pPr>
                      <a:r>
                        <a:rPr lang="en-US" altLang="en-US" sz="1000" b="0">
                          <a:solidFill>
                            <a:srgbClr val="000000"/>
                          </a:solidFill>
                          <a:latin typeface="Verdana Pro" charset="-122"/>
                        </a:rPr>
                        <a:t>30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稳定状态下音量硬按键响应速度</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1000">
                          <a:solidFill>
                            <a:srgbClr val="000000"/>
                          </a:solidFill>
                          <a:latin typeface="Arial Narrow Regular" panose="020B0606020202030204" charset="0"/>
                          <a:cs typeface="Arial Narrow Regular" panose="020B0606020202030204" charset="0"/>
                          <a:sym typeface="+mn-ea"/>
                        </a:rPr>
                        <a:t>R05新增测试Case</a:t>
                      </a:r>
                      <a:endParaRPr lang="zh-CN" altLang="en-US" sz="1000" b="0">
                        <a:solidFill>
                          <a:srgbClr val="000000"/>
                        </a:solidFill>
                        <a:latin typeface="Arial Narrow Regular" panose="020B0606020202030204"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31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稳定状态下切换歌曲硬按键响应速度</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1.443333333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1000">
                          <a:solidFill>
                            <a:srgbClr val="000000"/>
                          </a:solidFill>
                          <a:latin typeface="Arial Narrow Regular" panose="020B0606020202030204" charset="0"/>
                          <a:cs typeface="Arial Narrow Regular" panose="020B0606020202030204" charset="0"/>
                          <a:sym typeface="+mn-ea"/>
                        </a:rPr>
                        <a:t>R05新增测试Case</a:t>
                      </a:r>
                      <a:endParaRPr lang="zh-CN" altLang="en-US" sz="1000" b="0">
                        <a:solidFill>
                          <a:srgbClr val="000000"/>
                        </a:solidFill>
                        <a:latin typeface="Arial Narrow Regular" panose="020B0606020202030204"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32</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QQ热启动</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8.56%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33</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喜马拉雅热启动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34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在线电台热启动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2720">
                <a:tc>
                  <a:txBody>
                    <a:bodyPr/>
                    <a:p>
                      <a:pPr indent="0">
                        <a:buNone/>
                      </a:pPr>
                      <a:r>
                        <a:rPr lang="en-US" altLang="en-US" sz="1000" b="0">
                          <a:solidFill>
                            <a:srgbClr val="000000"/>
                          </a:solidFill>
                          <a:latin typeface="Verdana Pro" charset="-122"/>
                        </a:rPr>
                        <a:t>35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USB音乐热启动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0.653333333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13.29%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36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新闻热启动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0.683333333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37</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Navigation热启动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0.406666667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-22.29%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38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24小时Monkey测试中的CPU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0.8686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1.0633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-18.31%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39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24小时Monkey测试中的RAM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327.3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308.38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6.14%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400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40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24小时Monkey测试中的GPU Free</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0.7677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0.799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-3.92%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41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24小时Monkey中的ANR次数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100.00%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1000" b="0">
                          <a:solidFill>
                            <a:srgbClr val="000000"/>
                          </a:solidFill>
                          <a:latin typeface="Arial Narrow Regular" panose="020B0606020202030204" charset="0"/>
                          <a:cs typeface="Arial Narrow Regular" panose="020B0606020202030204" charset="0"/>
                        </a:rPr>
                        <a:t>语音&amp;地图出现ANR，当前已修复，R07组入</a:t>
                      </a:r>
                      <a:endParaRPr lang="zh-CN" altLang="en-US" sz="1000" b="0">
                        <a:solidFill>
                          <a:srgbClr val="000000"/>
                        </a:solidFill>
                        <a:latin typeface="Arial Narrow Regular" panose="020B0606020202030204"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42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24小时Monkey中的Crash次数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-66.67%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Narrow Regular" panose="020B0606020202030204" charset="0"/>
                          <a:cs typeface="Arial Narrow Regular" panose="020B0606020202030204" charset="0"/>
                        </a:rPr>
                        <a:t>地图</a:t>
                      </a:r>
                      <a:r>
                        <a:rPr lang="en-US" altLang="zh-CN" sz="1000" b="0">
                          <a:solidFill>
                            <a:srgbClr val="000000"/>
                          </a:solidFill>
                          <a:latin typeface="Arial Narrow Regular" panose="020B0606020202030204" charset="0"/>
                          <a:cs typeface="Arial Narrow Regular" panose="020B0606020202030204" charset="0"/>
                        </a:rPr>
                        <a:t>&amp;Launcher</a:t>
                      </a:r>
                      <a:r>
                        <a:rPr lang="zh-CN" altLang="en-US" sz="1000" b="0">
                          <a:solidFill>
                            <a:srgbClr val="000000"/>
                          </a:solidFill>
                          <a:latin typeface="Arial Narrow Regular" panose="020B0606020202030204" charset="0"/>
                          <a:cs typeface="Arial Narrow Regular" panose="020B0606020202030204" charset="0"/>
                        </a:rPr>
                        <a:t>出现</a:t>
                      </a:r>
                      <a:r>
                        <a:rPr lang="en-US" altLang="zh-CN" sz="1000" b="0">
                          <a:solidFill>
                            <a:srgbClr val="000000"/>
                          </a:solidFill>
                          <a:latin typeface="Arial Narrow Regular" panose="020B0606020202030204" charset="0"/>
                          <a:cs typeface="Arial Narrow Regular" panose="020B0606020202030204" charset="0"/>
                        </a:rPr>
                        <a:t>Crash</a:t>
                      </a:r>
                      <a:r>
                        <a:rPr lang="zh-CN" altLang="en-US" sz="1000" b="0">
                          <a:solidFill>
                            <a:srgbClr val="000000"/>
                          </a:solidFill>
                          <a:latin typeface="Arial Narrow Regular" panose="020B0606020202030204" charset="0"/>
                          <a:cs typeface="Arial Narrow Regular" panose="020B0606020202030204" charset="0"/>
                        </a:rPr>
                        <a:t>，</a:t>
                      </a:r>
                      <a:r>
                        <a:rPr lang="zh-CN" altLang="en-US" sz="1000">
                          <a:solidFill>
                            <a:srgbClr val="000000"/>
                          </a:solidFill>
                          <a:latin typeface="Arial Narrow Regular" panose="020B0606020202030204" charset="0"/>
                          <a:cs typeface="Arial Narrow Regular" panose="020B0606020202030204" charset="0"/>
                          <a:sym typeface="+mn-ea"/>
                        </a:rPr>
                        <a:t>当前已修复，</a:t>
                      </a:r>
                      <a:r>
                        <a:rPr lang="en-US" altLang="zh-CN" sz="1000">
                          <a:solidFill>
                            <a:srgbClr val="000000"/>
                          </a:solidFill>
                          <a:latin typeface="Arial Narrow Regular" panose="020B0606020202030204" charset="0"/>
                          <a:cs typeface="Arial Narrow Regular" panose="020B0606020202030204" charset="0"/>
                          <a:sym typeface="+mn-ea"/>
                        </a:rPr>
                        <a:t>R07</a:t>
                      </a:r>
                      <a:r>
                        <a:rPr lang="zh-CN" altLang="en-US" sz="1000">
                          <a:solidFill>
                            <a:srgbClr val="000000"/>
                          </a:solidFill>
                          <a:latin typeface="Arial Narrow Regular" panose="020B0606020202030204" charset="0"/>
                          <a:cs typeface="Arial Narrow Regular" panose="020B0606020202030204" charset="0"/>
                          <a:sym typeface="+mn-ea"/>
                        </a:rPr>
                        <a:t>组入</a:t>
                      </a:r>
                      <a:endParaRPr lang="zh-CN" altLang="en-US" sz="1000" b="0">
                        <a:solidFill>
                          <a:srgbClr val="000000"/>
                        </a:solidFill>
                        <a:latin typeface="Arial Narrow Regular" panose="020B0606020202030204"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43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24小时Monkey中内存泄露进程数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Verdana Pro" charset="-122"/>
                        </a:rPr>
                        <a:t>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44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组合场景下的ANR次数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B050"/>
                          </a:solidFill>
                          <a:latin typeface="Verdana Pro" charset="-122"/>
                          <a:sym typeface="+mn-ea"/>
                        </a:rPr>
                        <a:t>0</a:t>
                      </a:r>
                      <a:endParaRPr lang="en-US" altLang="en-US" sz="1000" b="0">
                        <a:solidFill>
                          <a:srgbClr val="00B05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组合场景下的Crash次数</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B050"/>
                          </a:solidFill>
                          <a:latin typeface="Verdana Pro" charset="-122"/>
                          <a:sym typeface="+mn-ea"/>
                        </a:rPr>
                        <a:t>0</a:t>
                      </a:r>
                      <a:endParaRPr lang="en-US" altLang="en-US" sz="1000" b="0">
                        <a:solidFill>
                          <a:srgbClr val="00B05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系统稳定状态下导航搜索</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2.99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3.426666667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-12.74%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3520">
                <a:tc>
                  <a:txBody>
                    <a:bodyPr/>
                    <a:p>
                      <a:pPr indent="0">
                        <a:buNone/>
                      </a:pPr>
                      <a:r>
                        <a:rPr lang="en-US" altLang="en-US" sz="1000" b="0">
                          <a:solidFill>
                            <a:srgbClr val="000000"/>
                          </a:solidFill>
                          <a:latin typeface="Verdana Pro" charset="-122"/>
                        </a:rPr>
                        <a:t>47</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系统稳定状态下导航路径规划</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3.746666667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3.826666667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-2.09%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48</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系统稳定状态下在线QQ音乐切歌</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1.44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1.49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-3.36%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49</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系统稳定状态下在线电台切换</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1.196666667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0.863333333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38.61%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1.04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50</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系统稳定下，语音导航搜索时间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2.596666667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3.75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-30.76%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51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导航中，语音目的地切换搜索时间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2.963333333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3.586666667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-17.38%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4.025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52</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导航中，语音目的地切换路径规划</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6.696666667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11.68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-42.67%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53</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系统稳定下，语音播放音乐</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3.64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4.436666667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-17.96%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Verdana Pro" charset="-122"/>
                        </a:rPr>
                        <a:t>54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系统稳定下，语音车控</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1.126666667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1.376666667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-18.16%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845" y="5080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5" name="表格 4"/>
          <p:cNvGraphicFramePr/>
          <p:nvPr>
            <p:custDataLst>
              <p:tags r:id="rId1"/>
            </p:custDataLst>
          </p:nvPr>
        </p:nvGraphicFramePr>
        <p:xfrm>
          <a:off x="410845" y="507365"/>
          <a:ext cx="11631930" cy="5909945"/>
        </p:xfrm>
        <a:graphic>
          <a:graphicData uri="http://schemas.openxmlformats.org/drawingml/2006/table">
            <a:tbl>
              <a:tblPr firstRow="1" bandRow="1">
                <a:tableStyleId>{5C22544A-7EE6-4342-B048-85BDC9FD1C3A}</a:tableStyleId>
              </a:tblPr>
              <a:tblGrid>
                <a:gridCol w="488950"/>
                <a:gridCol w="3180715"/>
                <a:gridCol w="1383665"/>
                <a:gridCol w="1050290"/>
                <a:gridCol w="1010920"/>
                <a:gridCol w="1410335"/>
                <a:gridCol w="3107055"/>
              </a:tblGrid>
              <a:tr h="217805">
                <a:tc>
                  <a:txBody>
                    <a:bodyPr/>
                    <a:p>
                      <a:pPr indent="0" algn="ctr">
                        <a:buNone/>
                      </a:pPr>
                      <a:r>
                        <a:rPr lang="zh-CN"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影响因素（新）</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R05测试结果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R04测试结果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altLang="zh-CN" sz="1000" b="1">
                          <a:solidFill>
                            <a:srgbClr val="000000"/>
                          </a:solidFill>
                          <a:latin typeface="Arial" panose="020B0604020202020204" pitchFamily="34" charset="0"/>
                          <a:ea typeface="Verdana Pro" charset="-122"/>
                        </a:rPr>
                        <a:t>Target</a:t>
                      </a:r>
                      <a:r>
                        <a:rPr lang="zh-CN" altLang="en-US" sz="1000" b="1">
                          <a:solidFill>
                            <a:srgbClr val="000000"/>
                          </a:solidFill>
                          <a:latin typeface="Arial" panose="020B0604020202020204" pitchFamily="34" charset="0"/>
                          <a:ea typeface="Verdana Pro" charset="-122"/>
                        </a:rPr>
                        <a:t>（</a:t>
                      </a:r>
                      <a:r>
                        <a:rPr lang="en-US" altLang="zh-CN" sz="1000" b="1">
                          <a:solidFill>
                            <a:srgbClr val="000000"/>
                          </a:solidFill>
                          <a:latin typeface="Arial" panose="020B0604020202020204" pitchFamily="34" charset="0"/>
                          <a:ea typeface="Verdana Pro" charset="-122"/>
                        </a:rPr>
                        <a:t>CD764</a:t>
                      </a:r>
                      <a:r>
                        <a:rPr lang="zh-CN" altLang="en-US" sz="1000" b="1">
                          <a:solidFill>
                            <a:srgbClr val="000000"/>
                          </a:solidFill>
                          <a:latin typeface="Arial" panose="020B0604020202020204" pitchFamily="34" charset="0"/>
                          <a:ea typeface="Verdana Pro" charset="-122"/>
                        </a:rPr>
                        <a:t>）</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sz="1000" b="1">
                          <a:solidFill>
                            <a:srgbClr val="000000"/>
                          </a:solidFill>
                          <a:latin typeface="Verdana Pro" charset="-122"/>
                        </a:rPr>
                        <a:t>Comments</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0820">
                <a:tc>
                  <a:txBody>
                    <a:bodyPr/>
                    <a:p>
                      <a:pPr indent="0">
                        <a:buNone/>
                      </a:pPr>
                      <a:r>
                        <a:rPr lang="en-US" altLang="en-US" sz="1000" b="0">
                          <a:solidFill>
                            <a:srgbClr val="000000"/>
                          </a:solidFill>
                          <a:latin typeface="Verdana Pro" charset="-122"/>
                        </a:rPr>
                        <a:t>55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系统稳定下，语音系统控制</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1.313333333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1.23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6.78%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56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语音热启动时间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0.473333333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0.34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Verdana Pro" charset="-122"/>
                        </a:rPr>
                        <a:t>39.22%</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1.44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等线" panose="02010600030101010101" pitchFamily="2" charset="-122"/>
                          <a:sym typeface="+mn-ea"/>
                        </a:rPr>
                        <a:t>整体偏差较小，客户无感</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57</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车机管家冷启动时间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1.033333333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1.529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-32.42%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58</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车机管家热启动时间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1.009666667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-24.40%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59</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消息中心冷启动时间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0.81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0.716666667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13.02%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60</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消息中心热启动时间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0.543333333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-18.91%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随心看冷启动时间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7.486666667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6.576666667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13.84%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62</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随心看热启动时间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12.72%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0.78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63</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车家互联冷启动时间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4.233333333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-11.57%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5.75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车家互联热启动时间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3.56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B050"/>
                          </a:solidFill>
                          <a:latin typeface="Verdana Pro" charset="-122"/>
                          <a:sym typeface="+mn-ea"/>
                        </a:rPr>
                        <a:t>-11.09%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5.75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预约保养冷启动时间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3.12333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2.77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4.18%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3.91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预约保养热启动时间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0.246666667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8.82%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67</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账号冷启动时间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1.313333333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1.086666667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20.86%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68</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账号热启动时间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0.753333333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0.676666667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11.33%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69</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普通导航-全屏过渡期间冷启动时间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12.08666667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16.94333333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-28.66%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70</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普通导航-分屏冷启动时间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8.043333333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11.28333333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-28.71%</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普通导航-分屏热启动时间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0.456666667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-35.98%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0.65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72</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输入法冷启动时间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0.546666667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0.553333333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-1.20%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73</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输入法热启动时间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0.326666667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0.336666667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-2.97%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电影票冷启动时间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4.32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3.983333333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FF0000"/>
                          </a:solidFill>
                          <a:latin typeface="Verdana Pro" charset="-122"/>
                        </a:rPr>
                        <a:t>8.5%</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等线" panose="02010600030101010101" pitchFamily="2" charset="-122"/>
                          <a:sym typeface="+mn-ea"/>
                        </a:rPr>
                        <a:t>R07</a:t>
                      </a:r>
                      <a:r>
                        <a:rPr lang="zh-CN" altLang="en-US" sz="1000">
                          <a:solidFill>
                            <a:srgbClr val="000000"/>
                          </a:solidFill>
                          <a:latin typeface="等线" panose="02010600030101010101" pitchFamily="2" charset="-122"/>
                          <a:sym typeface="+mn-ea"/>
                        </a:rPr>
                        <a:t>电影票即将下线，不影响功能，</a:t>
                      </a:r>
                      <a:r>
                        <a:rPr lang="zh-CN" altLang="en-US" sz="1000">
                          <a:solidFill>
                            <a:srgbClr val="000000"/>
                          </a:solidFill>
                          <a:latin typeface="等线" panose="02010600030101010101" pitchFamily="2" charset="-122"/>
                          <a:sym typeface="+mn-ea"/>
                        </a:rPr>
                        <a:t>和网络状态相关</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电影票热启动时间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6.49%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76</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智慧停车场冷启动时间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6.02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5.923333333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1.63%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77</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智慧停车场热启动时间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-9.86%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78</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外卖冷启动时间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6.136666667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FF0000"/>
                          </a:solidFill>
                          <a:latin typeface="Verdana Pro" charset="-122"/>
                        </a:rPr>
                        <a:t>10%</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等线" panose="02010600030101010101" pitchFamily="2" charset="-122"/>
                          <a:sym typeface="+mn-ea"/>
                        </a:rPr>
                        <a:t>R07</a:t>
                      </a:r>
                      <a:r>
                        <a:rPr lang="zh-CN" altLang="en-US" sz="1000">
                          <a:solidFill>
                            <a:srgbClr val="000000"/>
                          </a:solidFill>
                          <a:latin typeface="等线" panose="02010600030101010101" pitchFamily="2" charset="-122"/>
                          <a:sym typeface="+mn-ea"/>
                        </a:rPr>
                        <a:t>外卖即将下线，不影响功能，和网络状态</a:t>
                      </a:r>
                      <a:r>
                        <a:rPr lang="zh-CN" altLang="en-US" sz="1000">
                          <a:solidFill>
                            <a:srgbClr val="000000"/>
                          </a:solidFill>
                          <a:latin typeface="等线" panose="02010600030101010101" pitchFamily="2" charset="-122"/>
                          <a:sym typeface="+mn-ea"/>
                        </a:rPr>
                        <a:t>相关</a:t>
                      </a:r>
                      <a:endParaRPr lang="zh-CN" altLang="en-US" sz="1000">
                        <a:solidFill>
                          <a:srgbClr val="000000"/>
                        </a:solidFill>
                        <a:latin typeface="等线" panose="02010600030101010101" pitchFamily="2"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79</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外卖热启动时间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0.916666667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0.73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25.57%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80</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酒店预定冷启动时间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2.36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1.876666667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25.75%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81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酒店预定热启动时间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0.246666667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0.21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17.46%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74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a:t>
            </a:r>
            <a:r>
              <a:rPr lang="en-US" altLang="en-US" sz="2800" dirty="0">
                <a:solidFill>
                  <a:srgbClr val="0000CC"/>
                </a:solidFill>
                <a:sym typeface="+mn-ea"/>
              </a:rPr>
              <a:t>U625 TBL</a:t>
            </a:r>
            <a:r>
              <a:rPr lang="en-US" altLang="zh-CN" sz="2800" dirty="0">
                <a:solidFill>
                  <a:srgbClr val="0000CC"/>
                </a:solidFill>
                <a:sym typeface="+mn-ea"/>
              </a:rPr>
              <a:t>_R05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20221121_552_PRO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20221227_0856_B3F27_R05.PRO.HF1   </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sym typeface="+mn-ea"/>
              </a:rPr>
              <a:t>{Full verification} </a:t>
            </a:r>
            <a:r>
              <a:rPr lang="en-US" altLang="zh-CN" sz="1800" dirty="0">
                <a:ea typeface="宋体" pitchFamily="2" charset="-122"/>
                <a:sym typeface="+mn-ea"/>
              </a:rPr>
              <a:t>executed with pass rate </a:t>
            </a:r>
            <a:r>
              <a:rPr lang="en-US" altLang="zh-CN" sz="1800" dirty="0">
                <a:solidFill>
                  <a:srgbClr val="0000CC"/>
                </a:solidFill>
                <a:ea typeface="宋体" pitchFamily="2" charset="-122"/>
                <a:sym typeface="+mn-ea"/>
              </a:rPr>
              <a:t>99%,  0 </a:t>
            </a:r>
            <a:r>
              <a:rPr lang="en-US" altLang="zh-CN" sz="1800" dirty="0">
                <a:ea typeface="宋体" pitchFamily="2" charset="-122"/>
                <a:sym typeface="+mn-ea"/>
              </a:rPr>
              <a:t>P1 and </a:t>
            </a:r>
            <a:r>
              <a:rPr lang="en-US" altLang="zh-CN" sz="1800" dirty="0">
                <a:solidFill>
                  <a:srgbClr val="0000CC"/>
                </a:solidFill>
                <a:ea typeface="宋体" pitchFamily="2" charset="-122"/>
                <a:sym typeface="+mn-ea"/>
              </a:rPr>
              <a:t> 10 </a:t>
            </a:r>
            <a:r>
              <a:rPr lang="en-US" altLang="zh-CN" sz="1800" dirty="0">
                <a:ea typeface="宋体" pitchFamily="2" charset="-122"/>
                <a:sym typeface="+mn-ea"/>
              </a:rPr>
              <a:t>P2 issues found and not fixed and </a:t>
            </a:r>
            <a:r>
              <a:rPr lang="en-US" altLang="zh-CN" sz="1800" dirty="0">
                <a:solidFill>
                  <a:srgbClr val="0000CC"/>
                </a:solidFill>
                <a:ea typeface="宋体" pitchFamily="2" charset="-122"/>
                <a:sym typeface="+mn-ea"/>
              </a:rPr>
              <a:t>23</a:t>
            </a:r>
            <a:r>
              <a:rPr lang="en-US" altLang="zh-CN" sz="1800" dirty="0">
                <a:ea typeface="宋体" pitchFamily="2" charset="-122"/>
                <a:sym typeface="+mn-ea"/>
              </a:rPr>
              <a:t> 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sym typeface="+mn-ea"/>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ym typeface="+mn-ea"/>
              </a:rPr>
              <a:t>Non-compliance issue list, refer attached file for detail, P1 issues listed below:</a:t>
            </a:r>
            <a:endParaRPr lang="en-US" altLang="zh-CN" sz="1800" dirty="0"/>
          </a:p>
          <a:p>
            <a:pPr lvl="3">
              <a:spcBef>
                <a:spcPct val="0"/>
              </a:spcBef>
            </a:pPr>
            <a:r>
              <a:rPr lang="en-US" altLang="zh-CN" sz="1800" dirty="0" err="1">
                <a:solidFill>
                  <a:srgbClr val="0000CC"/>
                </a:solidFill>
                <a:ea typeface="宋体" pitchFamily="2" charset="-122"/>
                <a:sym typeface="+mn-ea"/>
              </a:rPr>
              <a:t>AW2_xxxxxx</a:t>
            </a:r>
            <a:endParaRPr lang="en-US" altLang="zh-CN" sz="1800" dirty="0">
              <a:solidFill>
                <a:srgbClr val="0000CC"/>
              </a:solidFill>
              <a:ea typeface="宋体" pitchFamily="2" charset="-122"/>
            </a:endParaRPr>
          </a:p>
          <a:p>
            <a:pPr lvl="3">
              <a:spcBef>
                <a:spcPct val="0"/>
              </a:spcBef>
            </a:pPr>
            <a:r>
              <a:rPr lang="en-US" altLang="zh-CN" sz="1800" dirty="0">
                <a:solidFill>
                  <a:srgbClr val="0000CC"/>
                </a:solidFill>
                <a:ea typeface="宋体" pitchFamily="2" charset="-122"/>
                <a:sym typeface="+mn-ea"/>
              </a:rPr>
              <a:t>……</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ea typeface="宋体" pitchFamily="2" charset="-122"/>
                <a:sym typeface="+mn-ea"/>
              </a:rPr>
              <a:t>Open new</a:t>
            </a:r>
            <a:r>
              <a:rPr lang="zh-CN" altLang="en-US" sz="1800" dirty="0">
                <a:ea typeface="宋体" pitchFamily="2" charset="-122"/>
                <a:sym typeface="+mn-ea"/>
              </a:rPr>
              <a:t> </a:t>
            </a:r>
            <a:r>
              <a:rPr lang="en-US" altLang="zh-CN" sz="1800" dirty="0">
                <a:ea typeface="宋体" pitchFamily="2" charset="-122"/>
                <a:sym typeface="+mn-ea"/>
              </a:rPr>
              <a:t>feature</a:t>
            </a:r>
            <a:r>
              <a:rPr lang="zh-CN" altLang="en-US" sz="1800" dirty="0">
                <a:ea typeface="宋体" pitchFamily="2" charset="-122"/>
                <a:sym typeface="+mn-ea"/>
              </a:rPr>
              <a:t> </a:t>
            </a:r>
            <a:r>
              <a:rPr lang="en-US" altLang="zh-CN" sz="1800" dirty="0">
                <a:ea typeface="宋体" pitchFamily="2" charset="-122"/>
                <a:sym typeface="+mn-ea"/>
              </a:rPr>
              <a:t>state</a:t>
            </a:r>
            <a:r>
              <a:rPr lang="zh-CN" altLang="en-US" sz="1800" dirty="0">
                <a:ea typeface="宋体" pitchFamily="2" charset="-122"/>
                <a:sym typeface="+mn-ea"/>
              </a:rPr>
              <a:t> </a:t>
            </a:r>
            <a:r>
              <a:rPr lang="en-US" altLang="zh-CN" sz="1800" dirty="0">
                <a:ea typeface="宋体" pitchFamily="2" charset="-122"/>
                <a:sym typeface="+mn-ea"/>
              </a:rPr>
              <a:t>list</a:t>
            </a:r>
            <a:r>
              <a:rPr lang="zh-CN" altLang="en-US" sz="1800" dirty="0">
                <a:ea typeface="宋体" pitchFamily="2" charset="-122"/>
                <a:sym typeface="+mn-ea"/>
              </a:rPr>
              <a:t> </a:t>
            </a:r>
            <a:r>
              <a:rPr lang="en-US" altLang="zh-CN" sz="1800" dirty="0">
                <a:ea typeface="宋体" pitchFamily="2" charset="-122"/>
                <a:sym typeface="+mn-ea"/>
              </a:rPr>
              <a:t>– refer slide 3</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sym typeface="+mn-ea"/>
              </a:rPr>
              <a:t>Open AIMS with risk evaluation – refer slide 4</a:t>
            </a:r>
            <a:endParaRPr lang="en-US" altLang="zh-CN" sz="1800" dirty="0">
              <a:ea typeface="宋体" pitchFamily="2" charset="-122"/>
            </a:endParaRPr>
          </a:p>
          <a:p>
            <a:pPr marL="692150" lvl="2" indent="0">
              <a:spcBef>
                <a:spcPct val="0"/>
              </a:spcBef>
              <a:buFont typeface="Arial" panose="020B0604020202020204" pitchFamily="34" charset="0"/>
              <a:buNone/>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22618" y="1104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en-US" altLang="zh-CN" sz="2800" dirty="0"/>
              <a:t>Open </a:t>
            </a:r>
            <a:r>
              <a:rPr lang="en-US" altLang="zh-CN" sz="2800" u="sng" dirty="0"/>
              <a:t>IG/G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195580" y="690245"/>
          <a:ext cx="11690985" cy="4966335"/>
        </p:xfrm>
        <a:graphic>
          <a:graphicData uri="http://schemas.openxmlformats.org/drawingml/2006/table">
            <a:tbl>
              <a:tblPr/>
              <a:tblGrid>
                <a:gridCol w="858520"/>
                <a:gridCol w="3721100"/>
                <a:gridCol w="727075"/>
                <a:gridCol w="929005"/>
                <a:gridCol w="786765"/>
                <a:gridCol w="4668520"/>
              </a:tblGrid>
              <a:tr h="19875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71525">
                <a:tc>
                  <a:txBody>
                    <a:bodyPr/>
                    <a:p>
                      <a:pPr algn="ctr" fontAlgn="t">
                        <a:buNone/>
                      </a:pPr>
                      <a:r>
                        <a:rPr lang="en-GB" altLang="en-US" sz="1000" b="0" i="0" u="sng" strike="noStrike" kern="1200" dirty="0">
                          <a:solidFill>
                            <a:srgbClr val="FF0000"/>
                          </a:solidFill>
                          <a:effectLst/>
                          <a:ea typeface="等线" panose="02010600030101010101" pitchFamily="2" charset="-122"/>
                          <a:cs typeface="+mn-lt"/>
                        </a:rPr>
                        <a:t>AW2-13012</a:t>
                      </a:r>
                      <a:endParaRPr lang="en-GB" altLang="en-US" sz="1000" b="0" i="0" u="sng" strike="noStrike" kern="1200" dirty="0">
                        <a:solidFill>
                          <a:srgbClr val="FF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Timberline][地图][必现]首页周边搜到的POI地点，点击时发生偏移</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当前修改主线逻辑改动，内部正在评估影响</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必</a:t>
                      </a:r>
                      <a:r>
                        <a:rPr sz="1000" dirty="0">
                          <a:solidFill>
                            <a:srgbClr val="000000"/>
                          </a:solidFill>
                          <a:effectLst/>
                          <a:ea typeface="等线" panose="02010600030101010101" pitchFamily="2" charset="-122"/>
                          <a:cs typeface="+mn-lt"/>
                          <a:sym typeface="+mn-ea"/>
                        </a:rPr>
                        <a:t>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sz="1000" dirty="0">
                          <a:solidFill>
                            <a:srgbClr val="000000"/>
                          </a:solidFill>
                          <a:effectLst/>
                          <a:ea typeface="等线" panose="02010600030101010101" pitchFamily="2" charset="-122"/>
                          <a:cs typeface="+mn-lt"/>
                          <a:sym typeface="+mn-ea"/>
                        </a:rPr>
                        <a:t>不影响功能使用，只是在切换</a:t>
                      </a:r>
                      <a:r>
                        <a:rPr lang="en-US" altLang="zh-CN" sz="1000" dirty="0">
                          <a:solidFill>
                            <a:srgbClr val="000000"/>
                          </a:solidFill>
                          <a:effectLst/>
                          <a:ea typeface="等线" panose="02010600030101010101" pitchFamily="2" charset="-122"/>
                          <a:cs typeface="+mn-lt"/>
                          <a:sym typeface="+mn-ea"/>
                        </a:rPr>
                        <a:t>POI</a:t>
                      </a:r>
                      <a:r>
                        <a:rPr lang="zh-CN" altLang="en-US" sz="1000" dirty="0">
                          <a:solidFill>
                            <a:srgbClr val="000000"/>
                          </a:solidFill>
                          <a:effectLst/>
                          <a:ea typeface="等线" panose="02010600030101010101" pitchFamily="2" charset="-122"/>
                          <a:cs typeface="+mn-lt"/>
                          <a:sym typeface="+mn-ea"/>
                        </a:rPr>
                        <a:t>点时部分</a:t>
                      </a:r>
                      <a:r>
                        <a:rPr lang="en-US" altLang="zh-CN" sz="1000" dirty="0">
                          <a:solidFill>
                            <a:srgbClr val="000000"/>
                          </a:solidFill>
                          <a:effectLst/>
                          <a:ea typeface="等线" panose="02010600030101010101" pitchFamily="2" charset="-122"/>
                          <a:cs typeface="+mn-lt"/>
                          <a:sym typeface="+mn-ea"/>
                        </a:rPr>
                        <a:t>POI</a:t>
                      </a:r>
                      <a:r>
                        <a:rPr lang="zh-CN" altLang="en-US" sz="1000" dirty="0">
                          <a:solidFill>
                            <a:srgbClr val="000000"/>
                          </a:solidFill>
                          <a:effectLst/>
                          <a:ea typeface="等线" panose="02010600030101010101" pitchFamily="2" charset="-122"/>
                          <a:cs typeface="+mn-lt"/>
                          <a:sym typeface="+mn-ea"/>
                        </a:rPr>
                        <a:t>点会被搜索拦</a:t>
                      </a:r>
                      <a:r>
                        <a:rPr lang="zh-CN" altLang="en-US" sz="1000" dirty="0">
                          <a:solidFill>
                            <a:srgbClr val="000000"/>
                          </a:solidFill>
                          <a:effectLst/>
                          <a:ea typeface="等线" panose="02010600030101010101" pitchFamily="2" charset="-122"/>
                          <a:cs typeface="+mn-lt"/>
                          <a:sym typeface="+mn-ea"/>
                        </a:rPr>
                        <a:t>遮挡</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325">
                <a:tc>
                  <a:txBody>
                    <a:bodyPr/>
                    <a:p>
                      <a:pPr algn="ctr" fontAlgn="t">
                        <a:buNone/>
                      </a:pPr>
                      <a:r>
                        <a:rPr lang="en-GB" altLang="en-US" sz="1000" b="0" i="0" u="sng" strike="noStrike" kern="1200" dirty="0">
                          <a:solidFill>
                            <a:srgbClr val="00B050"/>
                          </a:solidFill>
                          <a:effectLst/>
                          <a:ea typeface="等线" panose="02010600030101010101" pitchFamily="2" charset="-122"/>
                          <a:cs typeface="+mn-lt"/>
                        </a:rPr>
                        <a:t>AW2-13005</a:t>
                      </a:r>
                      <a:endParaRPr lang="en-GB" altLang="en-US" sz="1000" b="0" i="0" u="sng" strike="noStrike" kern="1200" dirty="0">
                        <a:solidFill>
                          <a:srgbClr val="00B05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Timberline][地图][偶现]导航中语音添加途径点，路口放大图黑屏显示</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US" altLang="en-GB"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Rootcause：由于地图在引擎侧只支持一个放大图的显示，所以左侧使用的是引擎侧绘制，右侧是上层imageview绘制，绘制存在一定的效率问题</a:t>
                      </a:r>
                      <a:r>
                        <a:rPr lang="zh-CN" sz="1000" dirty="0">
                          <a:solidFill>
                            <a:srgbClr val="000000"/>
                          </a:solidFill>
                          <a:effectLst/>
                          <a:ea typeface="等线" panose="02010600030101010101" pitchFamily="2" charset="-122"/>
                          <a:cs typeface="+mn-lt"/>
                          <a:sym typeface="+mn-ea"/>
                        </a:rPr>
                        <a:t>，制定方案优化中</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偶</a:t>
                      </a:r>
                      <a:r>
                        <a:rPr sz="1000" dirty="0">
                          <a:solidFill>
                            <a:srgbClr val="000000"/>
                          </a:solidFill>
                          <a:effectLst/>
                          <a:ea typeface="等线" panose="02010600030101010101" pitchFamily="2" charset="-122"/>
                          <a:cs typeface="+mn-lt"/>
                          <a:sym typeface="+mn-ea"/>
                        </a:rPr>
                        <a:t>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zh-CN" sz="1000" dirty="0">
                          <a:solidFill>
                            <a:srgbClr val="000000"/>
                          </a:solidFill>
                          <a:effectLst/>
                          <a:ea typeface="等线" panose="02010600030101010101" pitchFamily="2" charset="-122"/>
                          <a:cs typeface="+mn-lt"/>
                          <a:sym typeface="+mn-ea"/>
                        </a:rPr>
                        <a:t>重新发起导航</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en-US" sz="1000" dirty="0">
                          <a:solidFill>
                            <a:srgbClr val="000000"/>
                          </a:solidFill>
                          <a:effectLst/>
                          <a:ea typeface="等线" panose="02010600030101010101" pitchFamily="2" charset="-122"/>
                          <a:cs typeface="+mn-lt"/>
                          <a:sym typeface="+mn-ea"/>
                        </a:rPr>
                        <a:t>1/</a:t>
                      </a:r>
                      <a:r>
                        <a:rPr lang="en-US" altLang="zh-CN" sz="1000" dirty="0">
                          <a:solidFill>
                            <a:srgbClr val="000000"/>
                          </a:solidFill>
                          <a:effectLst/>
                          <a:ea typeface="等线" panose="02010600030101010101" pitchFamily="2" charset="-122"/>
                          <a:cs typeface="+mn-lt"/>
                          <a:sym typeface="+mn-ea"/>
                        </a:rPr>
                        <a:t>200</a:t>
                      </a:r>
                      <a:r>
                        <a:rPr lang="zh-CN" altLang="en-US" sz="1000" dirty="0">
                          <a:solidFill>
                            <a:srgbClr val="000000"/>
                          </a:solidFill>
                          <a:effectLst/>
                          <a:ea typeface="等线" panose="02010600030101010101" pitchFamily="2" charset="-122"/>
                          <a:cs typeface="+mn-lt"/>
                          <a:sym typeface="+mn-ea"/>
                        </a:rPr>
                        <a:t>，低概率偶现问题，低风险</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1525">
                <a:tc>
                  <a:txBody>
                    <a:bodyPr/>
                    <a:p>
                      <a:pPr algn="ctr" fontAlgn="t">
                        <a:buNone/>
                      </a:pPr>
                      <a:r>
                        <a:rPr lang="en-GB" altLang="en-US" sz="1000" b="0" i="0" u="sng" strike="noStrike" kern="1200" dirty="0">
                          <a:solidFill>
                            <a:srgbClr val="FF0000"/>
                          </a:solidFill>
                          <a:effectLst/>
                          <a:ea typeface="等线" panose="02010600030101010101" pitchFamily="2" charset="-122"/>
                          <a:cs typeface="+mn-lt"/>
                        </a:rPr>
                        <a:t>AW2-12522</a:t>
                      </a:r>
                      <a:endParaRPr lang="en-GB" altLang="en-US" sz="1000" b="0" i="0" u="sng" strike="noStrike" kern="1200" dirty="0">
                        <a:solidFill>
                          <a:srgbClr val="FF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 [偶现] [地图] 导航中，双击诱导面板语音没有播报诱导面板上的信息</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b="0" i="0" u="none" strike="noStrike" dirty="0">
                          <a:solidFill>
                            <a:srgbClr val="000000"/>
                          </a:solidFill>
                          <a:effectLst/>
                          <a:ea typeface="等线" panose="02010600030101010101" pitchFamily="2" charset="-122"/>
                          <a:cs typeface="+mn-lt"/>
                        </a:rPr>
                        <a:t>V</a:t>
                      </a:r>
                      <a:r>
                        <a:rPr lang="en-US" altLang="en-GB" sz="1000" b="0" i="0" u="none" strike="noStrike" dirty="0">
                          <a:solidFill>
                            <a:srgbClr val="000000"/>
                          </a:solidFill>
                          <a:effectLst/>
                          <a:ea typeface="等线" panose="02010600030101010101" pitchFamily="2" charset="-122"/>
                          <a:cs typeface="+mn-lt"/>
                        </a:rPr>
                        <a:t>erfication</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播报状态错误导致没有播放，优化播报状态</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偶</a:t>
                      </a:r>
                      <a:r>
                        <a:rPr sz="1000" dirty="0">
                          <a:solidFill>
                            <a:srgbClr val="000000"/>
                          </a:solidFill>
                          <a:effectLst/>
                          <a:ea typeface="等线" panose="02010600030101010101" pitchFamily="2" charset="-122"/>
                          <a:cs typeface="+mn-lt"/>
                          <a:sym typeface="+mn-ea"/>
                        </a:rPr>
                        <a:t>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zh-CN" sz="1000" dirty="0">
                          <a:solidFill>
                            <a:srgbClr val="000000"/>
                          </a:solidFill>
                          <a:effectLst/>
                          <a:ea typeface="等线" panose="02010600030101010101" pitchFamily="2" charset="-122"/>
                          <a:cs typeface="+mn-lt"/>
                          <a:sym typeface="+mn-ea"/>
                        </a:rPr>
                        <a:t>重新点击</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sz="1000" dirty="0">
                          <a:solidFill>
                            <a:srgbClr val="000000"/>
                          </a:solidFill>
                          <a:effectLst/>
                          <a:ea typeface="等线" panose="02010600030101010101" pitchFamily="2" charset="-122"/>
                          <a:cs typeface="+mn-lt"/>
                          <a:sym typeface="+mn-ea"/>
                        </a:rPr>
                        <a:t>快速点击</a:t>
                      </a:r>
                      <a:r>
                        <a:rPr lang="en-US" altLang="zh-CN" sz="1000" dirty="0">
                          <a:solidFill>
                            <a:srgbClr val="000000"/>
                          </a:solidFill>
                          <a:effectLst/>
                          <a:ea typeface="等线" panose="02010600030101010101" pitchFamily="2" charset="-122"/>
                          <a:cs typeface="+mn-lt"/>
                          <a:sym typeface="+mn-ea"/>
                        </a:rPr>
                        <a:t>100</a:t>
                      </a:r>
                      <a:r>
                        <a:rPr lang="zh-CN" altLang="en-US" sz="1000" dirty="0">
                          <a:solidFill>
                            <a:srgbClr val="000000"/>
                          </a:solidFill>
                          <a:effectLst/>
                          <a:ea typeface="等线" panose="02010600030101010101" pitchFamily="2" charset="-122"/>
                          <a:cs typeface="+mn-lt"/>
                          <a:sym typeface="+mn-ea"/>
                        </a:rPr>
                        <a:t>次未复现，整体等级</a:t>
                      </a:r>
                      <a:r>
                        <a:rPr lang="en-US" altLang="zh-CN" sz="1000" dirty="0">
                          <a:solidFill>
                            <a:srgbClr val="000000"/>
                          </a:solidFill>
                          <a:effectLst/>
                          <a:ea typeface="等线" panose="02010600030101010101" pitchFamily="2" charset="-122"/>
                          <a:cs typeface="+mn-lt"/>
                          <a:sym typeface="+mn-ea"/>
                        </a:rPr>
                        <a:t>L</a:t>
                      </a:r>
                      <a:r>
                        <a:rPr lang="en-US" altLang="zh-CN" sz="1000" dirty="0">
                          <a:solidFill>
                            <a:srgbClr val="000000"/>
                          </a:solidFill>
                          <a:effectLst/>
                          <a:ea typeface="等线" panose="02010600030101010101" pitchFamily="2" charset="-122"/>
                          <a:cs typeface="+mn-lt"/>
                          <a:sym typeface="+mn-ea"/>
                        </a:rPr>
                        <a:t>ow</a:t>
                      </a:r>
                      <a:endParaRPr lang="en-US" altLang="zh-CN"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187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AW2-12399</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Timberline][百度-地图][</a:t>
                      </a:r>
                      <a:r>
                        <a:rPr lang="zh-CN" altLang="en-US" sz="1000" b="0" i="0" u="none" strike="noStrike" kern="1200" dirty="0">
                          <a:solidFill>
                            <a:srgbClr val="000000"/>
                          </a:solidFill>
                          <a:effectLst/>
                          <a:ea typeface="等线" panose="02010600030101010101" pitchFamily="2" charset="-122"/>
                          <a:cs typeface="+mn-lt"/>
                        </a:rPr>
                        <a:t>必现]导航设置，点击打开“显示交通路况”开关，不能被打开</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Rootcause：离线数据是从网络云端取，在离线条件是不是不支持路况的</a:t>
                      </a:r>
                      <a:r>
                        <a:rPr lang="zh-CN" sz="1000" dirty="0">
                          <a:solidFill>
                            <a:srgbClr val="000000"/>
                          </a:solidFill>
                          <a:effectLst/>
                          <a:ea typeface="等线" panose="02010600030101010101" pitchFamily="2" charset="-122"/>
                          <a:cs typeface="+mn-lt"/>
                          <a:sym typeface="+mn-ea"/>
                        </a:rPr>
                        <a:t>，非</a:t>
                      </a:r>
                      <a:r>
                        <a:rPr lang="en-US" altLang="zh-CN" sz="1000" dirty="0">
                          <a:solidFill>
                            <a:srgbClr val="000000"/>
                          </a:solidFill>
                          <a:effectLst/>
                          <a:ea typeface="等线" panose="02010600030101010101" pitchFamily="2" charset="-122"/>
                          <a:cs typeface="+mn-lt"/>
                          <a:sym typeface="+mn-ea"/>
                        </a:rPr>
                        <a:t>Bug</a:t>
                      </a:r>
                      <a:r>
                        <a:rPr lang="zh-CN" altLang="en-US" sz="1000" dirty="0">
                          <a:solidFill>
                            <a:srgbClr val="000000"/>
                          </a:solidFill>
                          <a:effectLst/>
                          <a:ea typeface="等线" panose="02010600030101010101" pitchFamily="2" charset="-122"/>
                          <a:cs typeface="+mn-lt"/>
                          <a:sym typeface="+mn-ea"/>
                        </a:rPr>
                        <a:t>，由于离线地图只有</a:t>
                      </a:r>
                      <a:r>
                        <a:rPr lang="zh-CN" altLang="en-US" sz="1000" dirty="0">
                          <a:solidFill>
                            <a:srgbClr val="000000"/>
                          </a:solidFill>
                          <a:effectLst/>
                          <a:ea typeface="等线" panose="02010600030101010101" pitchFamily="2" charset="-122"/>
                          <a:cs typeface="+mn-lt"/>
                          <a:sym typeface="+mn-ea"/>
                        </a:rPr>
                        <a:t>“显示交通路况”开关不能被打开，其他开关例如”显示比例尺缩放按钮”</a:t>
                      </a:r>
                      <a:r>
                        <a:rPr lang="en-US" altLang="zh-CN" sz="1000" dirty="0">
                          <a:solidFill>
                            <a:srgbClr val="000000"/>
                          </a:solidFill>
                          <a:effectLst/>
                          <a:ea typeface="等线" panose="02010600030101010101" pitchFamily="2" charset="-122"/>
                          <a:cs typeface="+mn-lt"/>
                          <a:sym typeface="+mn-ea"/>
                        </a:rPr>
                        <a:t> </a:t>
                      </a:r>
                      <a:r>
                        <a:rPr lang="zh-CN" altLang="en-US" sz="1000" dirty="0">
                          <a:solidFill>
                            <a:srgbClr val="000000"/>
                          </a:solidFill>
                          <a:effectLst/>
                          <a:ea typeface="等线" panose="02010600030101010101" pitchFamily="2" charset="-122"/>
                          <a:cs typeface="+mn-lt"/>
                          <a:sym typeface="+mn-ea"/>
                        </a:rPr>
                        <a:t>等开关可以打开，调产品梳理设置</a:t>
                      </a:r>
                      <a:r>
                        <a:rPr lang="en-US" altLang="zh-CN" sz="1000" dirty="0">
                          <a:solidFill>
                            <a:srgbClr val="000000"/>
                          </a:solidFill>
                          <a:effectLst/>
                          <a:ea typeface="等线" panose="02010600030101010101" pitchFamily="2" charset="-122"/>
                          <a:cs typeface="+mn-lt"/>
                          <a:sym typeface="+mn-ea"/>
                        </a:rPr>
                        <a:t>List</a:t>
                      </a:r>
                      <a:r>
                        <a:rPr lang="zh-CN" altLang="en-US" sz="1000" dirty="0">
                          <a:solidFill>
                            <a:srgbClr val="000000"/>
                          </a:solidFill>
                          <a:effectLst/>
                          <a:ea typeface="等线" panose="02010600030101010101" pitchFamily="2" charset="-122"/>
                          <a:cs typeface="+mn-lt"/>
                          <a:sym typeface="+mn-ea"/>
                        </a:rPr>
                        <a:t>逻辑，重新澄清需求</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必现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en-US" sz="1000" dirty="0">
                          <a:solidFill>
                            <a:srgbClr val="000000"/>
                          </a:solidFill>
                          <a:effectLst/>
                          <a:ea typeface="等线" panose="02010600030101010101" pitchFamily="2" charset="-122"/>
                          <a:cs typeface="+mn-lt"/>
                          <a:sym typeface="+mn-ea"/>
                        </a:rPr>
                        <a:t>NA</a:t>
                      </a:r>
                      <a:endParaRPr 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6335">
                <a:tc>
                  <a:txBody>
                    <a:bodyPr/>
                    <a:p>
                      <a:pPr algn="ctr" fontAlgn="t">
                        <a:buNone/>
                      </a:pPr>
                      <a:r>
                        <a:rPr lang="en-GB" altLang="en-US" sz="1000" b="0" i="0" u="sng" strike="noStrike" kern="1200" dirty="0">
                          <a:solidFill>
                            <a:srgbClr val="FF0000"/>
                          </a:solidFill>
                          <a:effectLst/>
                          <a:ea typeface="等线" panose="02010600030101010101" pitchFamily="2" charset="-122"/>
                          <a:cs typeface="+mn-lt"/>
                        </a:rPr>
                        <a:t>AW2-12349</a:t>
                      </a:r>
                      <a:endParaRPr lang="en-GB" altLang="en-US" sz="1000" b="0" i="0" u="sng" strike="noStrike" kern="1200" dirty="0">
                        <a:solidFill>
                          <a:srgbClr val="FF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 [偶现] [地图] 离线状态下偏航一直在重新计算路线</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开发正在分析中</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偶</a:t>
                      </a:r>
                      <a:r>
                        <a:rPr sz="1000" dirty="0">
                          <a:solidFill>
                            <a:srgbClr val="000000"/>
                          </a:solidFill>
                          <a:effectLst/>
                          <a:ea typeface="等线" panose="02010600030101010101" pitchFamily="2" charset="-122"/>
                          <a:cs typeface="+mn-lt"/>
                          <a:sym typeface="+mn-ea"/>
                        </a:rPr>
                        <a:t>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zh-CN" sz="1000" dirty="0">
                          <a:solidFill>
                            <a:srgbClr val="000000"/>
                          </a:solidFill>
                          <a:effectLst/>
                          <a:ea typeface="等线" panose="02010600030101010101" pitchFamily="2" charset="-122"/>
                          <a:cs typeface="+mn-lt"/>
                          <a:sym typeface="+mn-ea"/>
                        </a:rPr>
                        <a:t>重新发起导航</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sz="1000" dirty="0">
                          <a:solidFill>
                            <a:srgbClr val="000000"/>
                          </a:solidFill>
                          <a:effectLst/>
                          <a:ea typeface="等线" panose="02010600030101010101" pitchFamily="2" charset="-122"/>
                          <a:cs typeface="+mn-lt"/>
                          <a:sym typeface="+mn-ea"/>
                        </a:rPr>
                        <a:t>离线地图使用场景较少，整体风险</a:t>
                      </a:r>
                      <a:r>
                        <a:rPr lang="zh-CN" sz="1000" dirty="0">
                          <a:solidFill>
                            <a:srgbClr val="000000"/>
                          </a:solidFill>
                          <a:effectLst/>
                          <a:ea typeface="等线" panose="02010600030101010101" pitchFamily="2" charset="-122"/>
                          <a:cs typeface="+mn-lt"/>
                          <a:sym typeface="+mn-ea"/>
                        </a:rPr>
                        <a:t>较低</a:t>
                      </a:r>
                      <a:endParaRPr lang="zh-CN"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250508" y="10477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en-US" altLang="zh-CN" sz="2800" dirty="0"/>
              <a:t>Open </a:t>
            </a:r>
            <a:r>
              <a:rPr lang="en-US" altLang="zh-CN" sz="2800" u="sng" dirty="0"/>
              <a:t>IG/G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84530"/>
          <a:ext cx="11690985" cy="4857115"/>
        </p:xfrm>
        <a:graphic>
          <a:graphicData uri="http://schemas.openxmlformats.org/drawingml/2006/table">
            <a:tbl>
              <a:tblPr/>
              <a:tblGrid>
                <a:gridCol w="841375"/>
                <a:gridCol w="3644900"/>
                <a:gridCol w="820420"/>
                <a:gridCol w="929005"/>
                <a:gridCol w="786765"/>
                <a:gridCol w="4668520"/>
              </a:tblGrid>
              <a:tr h="18859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79780">
                <a:tc>
                  <a:txBody>
                    <a:bodyPr/>
                    <a:p>
                      <a:pPr algn="ctr" fontAlgn="t">
                        <a:buNone/>
                      </a:pPr>
                      <a:r>
                        <a:rPr lang="en-GB" altLang="en-US" sz="1000" b="0" i="0" u="sng" strike="noStrike" kern="1200" dirty="0">
                          <a:solidFill>
                            <a:srgbClr val="00B050"/>
                          </a:solidFill>
                          <a:effectLst/>
                          <a:ea typeface="等线" panose="02010600030101010101" pitchFamily="2" charset="-122"/>
                          <a:cs typeface="+mn-lt"/>
                        </a:rPr>
                        <a:t>AW2-12320</a:t>
                      </a:r>
                      <a:endParaRPr lang="en-GB" altLang="en-US" sz="1000" b="0" i="0" u="sng" strike="noStrike" kern="1200" dirty="0">
                        <a:solidFill>
                          <a:srgbClr val="00B05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Timberline][百度-地图][随机]下载扬州离线地图，无网络情况，导航扬州具体地址，提示“网络异常，请检查网络设置”</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a:t>
                      </a:r>
                      <a:r>
                        <a:rPr sz="1000" dirty="0">
                          <a:solidFill>
                            <a:srgbClr val="000000"/>
                          </a:solidFill>
                          <a:effectLst/>
                          <a:ea typeface="等线" panose="02010600030101010101" pitchFamily="2" charset="-122"/>
                          <a:cs typeface="+mn-lt"/>
                          <a:sym typeface="+mn-ea"/>
                        </a:rPr>
                        <a:t>离线地图下载完需要重启车机才能生效</a:t>
                      </a:r>
                      <a:r>
                        <a:rPr lang="en-US" sz="1000" dirty="0">
                          <a:solidFill>
                            <a:srgbClr val="000000"/>
                          </a:solidFill>
                          <a:effectLst/>
                          <a:ea typeface="等线" panose="02010600030101010101" pitchFamily="2" charset="-122"/>
                          <a:cs typeface="+mn-lt"/>
                          <a:sym typeface="+mn-ea"/>
                        </a:rPr>
                        <a:t> </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偶现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zh-CN" sz="1000" dirty="0">
                          <a:solidFill>
                            <a:srgbClr val="000000"/>
                          </a:solidFill>
                          <a:effectLst/>
                          <a:ea typeface="等线" panose="02010600030101010101" pitchFamily="2" charset="-122"/>
                          <a:cs typeface="+mn-lt"/>
                          <a:sym typeface="+mn-ea"/>
                        </a:rPr>
                        <a:t>重新发起离线地图导航</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sz="1000" dirty="0">
                          <a:solidFill>
                            <a:srgbClr val="000000"/>
                          </a:solidFill>
                          <a:effectLst/>
                          <a:ea typeface="等线" panose="02010600030101010101" pitchFamily="2" charset="-122"/>
                          <a:cs typeface="+mn-lt"/>
                          <a:sym typeface="+mn-ea"/>
                        </a:rPr>
                        <a:t>离线地图使用场景较少，整体风险较低</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345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AW2-12273</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 [偶现] [地图] 登录车机账号后已同步百度地图账号，导航到目的地后退出地图，再次进入地图发现百度地图账号掉线了</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b="0" i="0" u="none" strike="noStrike" dirty="0">
                          <a:solidFill>
                            <a:srgbClr val="000000"/>
                          </a:solidFill>
                          <a:effectLst/>
                          <a:ea typeface="等线" panose="02010600030101010101" pitchFamily="2" charset="-122"/>
                          <a:cs typeface="+mn-lt"/>
                        </a:rPr>
                        <a:t>R</a:t>
                      </a:r>
                      <a:r>
                        <a:rPr lang="en-US" altLang="en-GB" sz="1000" b="0" i="0" u="none" strike="noStrike" dirty="0">
                          <a:solidFill>
                            <a:srgbClr val="000000"/>
                          </a:solidFill>
                          <a:effectLst/>
                          <a:ea typeface="等线" panose="02010600030101010101" pitchFamily="2" charset="-122"/>
                          <a:cs typeface="+mn-lt"/>
                        </a:rPr>
                        <a:t>eady</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en-US" sz="1000" dirty="0">
                          <a:solidFill>
                            <a:srgbClr val="000000"/>
                          </a:solidFill>
                          <a:effectLst/>
                          <a:ea typeface="等线" panose="02010600030101010101" pitchFamily="2" charset="-122"/>
                          <a:cs typeface="+mn-lt"/>
                          <a:sym typeface="+mn-ea"/>
                        </a:rPr>
                        <a:t>10</a:t>
                      </a:r>
                      <a:r>
                        <a:rPr lang="zh-CN" altLang="en-US" sz="1000" dirty="0">
                          <a:solidFill>
                            <a:srgbClr val="000000"/>
                          </a:solidFill>
                          <a:effectLst/>
                          <a:ea typeface="等线" panose="02010600030101010101" pitchFamily="2" charset="-122"/>
                          <a:cs typeface="+mn-lt"/>
                          <a:sym typeface="+mn-ea"/>
                        </a:rPr>
                        <a:t>：</a:t>
                      </a:r>
                      <a:r>
                        <a:rPr lang="en-US" altLang="zh-CN" sz="1000" dirty="0">
                          <a:solidFill>
                            <a:srgbClr val="000000"/>
                          </a:solidFill>
                          <a:effectLst/>
                          <a:ea typeface="等线" panose="02010600030101010101" pitchFamily="2" charset="-122"/>
                          <a:cs typeface="+mn-lt"/>
                          <a:sym typeface="+mn-ea"/>
                        </a:rPr>
                        <a:t>50-10</a:t>
                      </a:r>
                      <a:r>
                        <a:rPr lang="zh-CN" altLang="en-US" sz="1000" dirty="0">
                          <a:solidFill>
                            <a:srgbClr val="000000"/>
                          </a:solidFill>
                          <a:effectLst/>
                          <a:ea typeface="等线" panose="02010600030101010101" pitchFamily="2" charset="-122"/>
                          <a:cs typeface="+mn-lt"/>
                          <a:sym typeface="+mn-ea"/>
                        </a:rPr>
                        <a:t>：</a:t>
                      </a:r>
                      <a:r>
                        <a:rPr lang="en-US" altLang="zh-CN" sz="1000" dirty="0">
                          <a:solidFill>
                            <a:srgbClr val="000000"/>
                          </a:solidFill>
                          <a:effectLst/>
                          <a:ea typeface="等线" panose="02010600030101010101" pitchFamily="2" charset="-122"/>
                          <a:cs typeface="+mn-lt"/>
                          <a:sym typeface="+mn-ea"/>
                        </a:rPr>
                        <a:t>53</a:t>
                      </a:r>
                      <a:r>
                        <a:rPr sz="1000" dirty="0">
                          <a:solidFill>
                            <a:srgbClr val="000000"/>
                          </a:solidFill>
                          <a:effectLst/>
                          <a:ea typeface="等线" panose="02010600030101010101" pitchFamily="2" charset="-122"/>
                          <a:cs typeface="+mn-lt"/>
                          <a:sym typeface="+mn-ea"/>
                        </a:rPr>
                        <a:t>车机网络有跳变</a:t>
                      </a:r>
                      <a:r>
                        <a:rPr lang="zh-CN" sz="1000" dirty="0">
                          <a:solidFill>
                            <a:srgbClr val="000000"/>
                          </a:solidFill>
                          <a:effectLst/>
                          <a:ea typeface="等线" panose="02010600030101010101" pitchFamily="2" charset="-122"/>
                          <a:cs typeface="+mn-lt"/>
                          <a:sym typeface="+mn-ea"/>
                        </a:rPr>
                        <a:t>，导致地图账号掉线，已澄清</a:t>
                      </a:r>
                      <a:r>
                        <a:rPr lang="en-US" altLang="zh-CN" sz="1000" dirty="0">
                          <a:solidFill>
                            <a:srgbClr val="000000"/>
                          </a:solidFill>
                          <a:effectLst/>
                          <a:ea typeface="等线" panose="02010600030101010101" pitchFamily="2" charset="-122"/>
                          <a:cs typeface="+mn-lt"/>
                          <a:sym typeface="+mn-ea"/>
                        </a:rPr>
                        <a:t>Cancel</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en-US" sz="1000" dirty="0">
                          <a:solidFill>
                            <a:srgbClr val="000000"/>
                          </a:solidFill>
                          <a:effectLst/>
                          <a:ea typeface="等线" panose="02010600030101010101" pitchFamily="2" charset="-122"/>
                          <a:cs typeface="+mn-lt"/>
                          <a:sym typeface="+mn-ea"/>
                        </a:rPr>
                        <a:t>NA</a:t>
                      </a:r>
                      <a:endParaRPr 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9780">
                <a:tc>
                  <a:txBody>
                    <a:bodyPr/>
                    <a:p>
                      <a:pPr algn="ctr" fontAlgn="t">
                        <a:buNone/>
                      </a:pPr>
                      <a:r>
                        <a:rPr lang="en-GB" altLang="en-US" sz="1000" b="0" i="0" u="sng" strike="noStrike" kern="1200" dirty="0">
                          <a:solidFill>
                            <a:srgbClr val="FF0000"/>
                          </a:solidFill>
                          <a:effectLst/>
                          <a:ea typeface="等线" panose="02010600030101010101" pitchFamily="2" charset="-122"/>
                          <a:cs typeface="+mn-lt"/>
                        </a:rPr>
                        <a:t>AW2-12267</a:t>
                      </a:r>
                      <a:endParaRPr lang="en-GB" altLang="en-US" sz="1000" b="0" i="0" u="sng" strike="noStrike" kern="1200" dirty="0">
                        <a:solidFill>
                          <a:srgbClr val="FF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Timberline][百度-地图][必现]白天模式，3D模式下，比例尺50米，不会显示3D楼状</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Rootcause：渲染对楼块的显示没有比例尺控制，白天的资源样式配置问题</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必现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sz="1000" dirty="0">
                          <a:solidFill>
                            <a:srgbClr val="000000"/>
                          </a:solidFill>
                          <a:effectLst/>
                          <a:ea typeface="等线" panose="02010600030101010101" pitchFamily="2" charset="-122"/>
                          <a:cs typeface="+mn-lt"/>
                          <a:sym typeface="+mn-ea"/>
                        </a:rPr>
                        <a:t>非功能</a:t>
                      </a:r>
                      <a:r>
                        <a:rPr lang="en-US" altLang="zh-CN" sz="1000" dirty="0">
                          <a:solidFill>
                            <a:srgbClr val="000000"/>
                          </a:solidFill>
                          <a:effectLst/>
                          <a:ea typeface="等线" panose="02010600030101010101" pitchFamily="2" charset="-122"/>
                          <a:cs typeface="+mn-lt"/>
                          <a:sym typeface="+mn-ea"/>
                        </a:rPr>
                        <a:t>bug</a:t>
                      </a:r>
                      <a:r>
                        <a:rPr lang="zh-CN" altLang="en-US" sz="1000" dirty="0">
                          <a:solidFill>
                            <a:srgbClr val="000000"/>
                          </a:solidFill>
                          <a:effectLst/>
                          <a:ea typeface="等线" panose="02010600030101010101" pitchFamily="2" charset="-122"/>
                          <a:cs typeface="+mn-lt"/>
                          <a:sym typeface="+mn-ea"/>
                        </a:rPr>
                        <a:t>，对客户影响</a:t>
                      </a:r>
                      <a:r>
                        <a:rPr lang="zh-CN" altLang="en-US" sz="1000" dirty="0">
                          <a:solidFill>
                            <a:srgbClr val="000000"/>
                          </a:solidFill>
                          <a:effectLst/>
                          <a:ea typeface="等线" panose="02010600030101010101" pitchFamily="2" charset="-122"/>
                          <a:cs typeface="+mn-lt"/>
                          <a:sym typeface="+mn-ea"/>
                        </a:rPr>
                        <a:t>不大</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775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AW2-12264</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Timberline][百度-地图][高概率]导航在地下停车场内部路，车标发生飘逸</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当前惯导已经推算，因为比例尺缩放过大导致看起来车标漂移，而且停车场内部道路地图数据并不包含，非</a:t>
                      </a:r>
                      <a:r>
                        <a:rPr lang="en-US" altLang="zh-CN" sz="1000" dirty="0">
                          <a:solidFill>
                            <a:srgbClr val="000000"/>
                          </a:solidFill>
                          <a:effectLst/>
                          <a:ea typeface="等线" panose="02010600030101010101" pitchFamily="2" charset="-122"/>
                          <a:cs typeface="+mn-lt"/>
                          <a:sym typeface="+mn-ea"/>
                        </a:rPr>
                        <a:t>Bug</a:t>
                      </a:r>
                      <a:r>
                        <a:rPr lang="zh-CN" altLang="en-US" sz="1000" dirty="0">
                          <a:solidFill>
                            <a:srgbClr val="000000"/>
                          </a:solidFill>
                          <a:effectLst/>
                          <a:ea typeface="等线" panose="02010600030101010101" pitchFamily="2" charset="-122"/>
                          <a:cs typeface="+mn-lt"/>
                          <a:sym typeface="+mn-ea"/>
                        </a:rPr>
                        <a:t>，已和</a:t>
                      </a:r>
                      <a:r>
                        <a:rPr lang="en-US" altLang="zh-CN" sz="1000" dirty="0">
                          <a:solidFill>
                            <a:srgbClr val="000000"/>
                          </a:solidFill>
                          <a:effectLst/>
                          <a:ea typeface="等线" panose="02010600030101010101" pitchFamily="2" charset="-122"/>
                          <a:cs typeface="+mn-lt"/>
                          <a:sym typeface="+mn-ea"/>
                        </a:rPr>
                        <a:t>FO</a:t>
                      </a:r>
                      <a:r>
                        <a:rPr lang="zh-CN" altLang="en-US" sz="1000" dirty="0">
                          <a:solidFill>
                            <a:srgbClr val="000000"/>
                          </a:solidFill>
                          <a:effectLst/>
                          <a:ea typeface="等线" panose="02010600030101010101" pitchFamily="2" charset="-122"/>
                          <a:cs typeface="+mn-lt"/>
                          <a:sym typeface="+mn-ea"/>
                        </a:rPr>
                        <a:t>澄清，需复测确认车标与行驶方向是否一致</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en-US" sz="1000" dirty="0">
                          <a:solidFill>
                            <a:srgbClr val="000000"/>
                          </a:solidFill>
                          <a:effectLst/>
                          <a:ea typeface="等线" panose="02010600030101010101" pitchFamily="2" charset="-122"/>
                          <a:cs typeface="+mn-lt"/>
                          <a:sym typeface="+mn-ea"/>
                        </a:rPr>
                        <a:t>NA</a:t>
                      </a:r>
                      <a:endParaRPr lang="en-US" sz="10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7755">
                <a:tc>
                  <a:txBody>
                    <a:bodyPr/>
                    <a:p>
                      <a:pPr algn="ctr" fontAlgn="t">
                        <a:buNone/>
                      </a:pPr>
                      <a:r>
                        <a:rPr lang="en-GB" altLang="en-US" sz="1000" b="0" i="0" u="sng" strike="noStrike" kern="1200" dirty="0">
                          <a:solidFill>
                            <a:srgbClr val="00B050"/>
                          </a:solidFill>
                          <a:effectLst/>
                          <a:ea typeface="等线" panose="02010600030101010101" pitchFamily="2" charset="-122"/>
                          <a:cs typeface="+mn-lt"/>
                        </a:rPr>
                        <a:t>AW2-9958</a:t>
                      </a:r>
                      <a:endParaRPr lang="en-GB" altLang="en-US" sz="1000" b="0" i="0" u="sng" strike="noStrike" kern="1200" dirty="0">
                        <a:solidFill>
                          <a:srgbClr val="00B05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Timberline][地图][偶现]行驶中发起导航，车标会漂移</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1. Rootcause：</a:t>
                      </a:r>
                      <a:r>
                        <a:rPr lang="zh-CN" sz="1000" dirty="0">
                          <a:solidFill>
                            <a:srgbClr val="000000"/>
                          </a:solidFill>
                          <a:effectLst/>
                          <a:ea typeface="等线" panose="02010600030101010101" pitchFamily="2" charset="-122"/>
                          <a:cs typeface="+mn-lt"/>
                          <a:sym typeface="+mn-ea"/>
                        </a:rPr>
                        <a:t>操作态时地图的底图不刷新，所以恢复导航时会有挪动地图的效果</a:t>
                      </a:r>
                      <a:endParaRPr lang="zh-CN"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1000" dirty="0">
                          <a:solidFill>
                            <a:srgbClr val="000000"/>
                          </a:solidFill>
                          <a:effectLst/>
                          <a:ea typeface="等线" panose="02010600030101010101" pitchFamily="2" charset="-122"/>
                          <a:cs typeface="+mn-lt"/>
                          <a:sym typeface="+mn-ea"/>
                        </a:rPr>
                        <a:t>内部正在优化挪动</a:t>
                      </a:r>
                      <a:r>
                        <a:rPr lang="zh-CN" sz="1000" dirty="0">
                          <a:solidFill>
                            <a:srgbClr val="000000"/>
                          </a:solidFill>
                          <a:effectLst/>
                          <a:ea typeface="等线" panose="02010600030101010101" pitchFamily="2" charset="-122"/>
                          <a:cs typeface="+mn-lt"/>
                          <a:sym typeface="+mn-ea"/>
                        </a:rPr>
                        <a:t>效果</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2. 发生概率：</a:t>
                      </a:r>
                      <a:r>
                        <a:rPr lang="zh-CN" sz="1000" dirty="0">
                          <a:solidFill>
                            <a:srgbClr val="000000"/>
                          </a:solidFill>
                          <a:effectLst/>
                          <a:ea typeface="等线" panose="02010600030101010101" pitchFamily="2" charset="-122"/>
                          <a:cs typeface="+mn-lt"/>
                          <a:sym typeface="+mn-ea"/>
                        </a:rPr>
                        <a:t>偶</a:t>
                      </a:r>
                      <a:r>
                        <a:rPr sz="1000" dirty="0">
                          <a:solidFill>
                            <a:srgbClr val="000000"/>
                          </a:solidFill>
                          <a:effectLst/>
                          <a:ea typeface="等线" panose="02010600030101010101" pitchFamily="2" charset="-122"/>
                          <a:cs typeface="+mn-lt"/>
                          <a:sym typeface="+mn-ea"/>
                        </a:rPr>
                        <a:t>现</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3. 恢复机制：</a:t>
                      </a:r>
                      <a:r>
                        <a:rPr lang="en-US" sz="1000" dirty="0">
                          <a:solidFill>
                            <a:srgbClr val="000000"/>
                          </a:solidFill>
                          <a:effectLst/>
                          <a:ea typeface="等线" panose="02010600030101010101" pitchFamily="2" charset="-122"/>
                          <a:cs typeface="+mn-lt"/>
                          <a:sym typeface="+mn-ea"/>
                        </a:rPr>
                        <a:t>NA</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4. 风险等级：Low</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1000" dirty="0">
                          <a:solidFill>
                            <a:srgbClr val="000000"/>
                          </a:solidFill>
                          <a:effectLst/>
                          <a:ea typeface="等线" panose="02010600030101010101" pitchFamily="2" charset="-122"/>
                          <a:cs typeface="+mn-lt"/>
                          <a:sym typeface="+mn-ea"/>
                        </a:rPr>
                        <a:t>5. 风险理由：</a:t>
                      </a:r>
                      <a:r>
                        <a:rPr lang="zh-CN" altLang="en-US" sz="1000" dirty="0">
                          <a:solidFill>
                            <a:srgbClr val="000000"/>
                          </a:solidFill>
                          <a:effectLst/>
                          <a:ea typeface="等线" panose="02010600030101010101" pitchFamily="2" charset="-122"/>
                          <a:cs typeface="+mn-lt"/>
                          <a:sym typeface="+mn-ea"/>
                        </a:rPr>
                        <a:t>在巡航态发起导航，实车属于高速行驶状态下，</a:t>
                      </a:r>
                      <a:r>
                        <a:rPr lang="en-US" altLang="zh-CN" sz="1000" dirty="0">
                          <a:solidFill>
                            <a:srgbClr val="000000"/>
                          </a:solidFill>
                          <a:effectLst/>
                          <a:ea typeface="等线" panose="02010600030101010101" pitchFamily="2" charset="-122"/>
                          <a:cs typeface="+mn-lt"/>
                          <a:sym typeface="+mn-ea"/>
                        </a:rPr>
                        <a:t>3/10</a:t>
                      </a:r>
                      <a:r>
                        <a:rPr lang="zh-CN" altLang="en-US" sz="1000" dirty="0">
                          <a:solidFill>
                            <a:srgbClr val="000000"/>
                          </a:solidFill>
                          <a:effectLst/>
                          <a:ea typeface="等线" panose="02010600030101010101" pitchFamily="2" charset="-122"/>
                          <a:cs typeface="+mn-lt"/>
                          <a:sym typeface="+mn-ea"/>
                        </a:rPr>
                        <a:t>概率触发，不影响用户功能</a:t>
                      </a:r>
                      <a:r>
                        <a:rPr lang="zh-CN" altLang="en-US" sz="1000" dirty="0">
                          <a:solidFill>
                            <a:srgbClr val="000000"/>
                          </a:solidFill>
                          <a:effectLst/>
                          <a:ea typeface="等线" panose="02010600030101010101" pitchFamily="2" charset="-122"/>
                          <a:cs typeface="+mn-lt"/>
                          <a:sym typeface="+mn-ea"/>
                        </a:rPr>
                        <a:t>使用</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文本框 1"/>
          <p:cNvSpPr txBox="1"/>
          <p:nvPr/>
        </p:nvSpPr>
        <p:spPr>
          <a:xfrm>
            <a:off x="250825" y="5541645"/>
            <a:ext cx="7341870" cy="275590"/>
          </a:xfrm>
          <a:prstGeom prst="rect">
            <a:avLst/>
          </a:prstGeom>
          <a:noFill/>
        </p:spPr>
        <p:txBody>
          <a:bodyPr wrap="square" rtlCol="0">
            <a:spAutoFit/>
          </a:bodyPr>
          <a:p>
            <a:r>
              <a:rPr lang="zh-CN" altLang="en-US" sz="1200"/>
              <a:t>地图模块</a:t>
            </a:r>
            <a:r>
              <a:rPr lang="en-US" altLang="zh-CN" sz="1200"/>
              <a:t>Gating Bug</a:t>
            </a:r>
            <a:r>
              <a:rPr lang="zh-CN" altLang="en-US" sz="1200"/>
              <a:t>分类</a:t>
            </a:r>
            <a:endParaRPr lang="zh-CN" altLang="en-US" sz="1200"/>
          </a:p>
        </p:txBody>
      </p:sp>
      <p:graphicFrame>
        <p:nvGraphicFramePr>
          <p:cNvPr id="3" name="表格 2"/>
          <p:cNvGraphicFramePr/>
          <p:nvPr>
            <p:custDataLst>
              <p:tags r:id="rId2"/>
            </p:custDataLst>
          </p:nvPr>
        </p:nvGraphicFramePr>
        <p:xfrm>
          <a:off x="250825" y="5761990"/>
          <a:ext cx="4478655" cy="586105"/>
        </p:xfrm>
        <a:graphic>
          <a:graphicData uri="http://schemas.openxmlformats.org/drawingml/2006/table">
            <a:tbl>
              <a:tblPr firstRow="1" bandRow="1">
                <a:tableStyleId>{5C22544A-7EE6-4342-B048-85BDC9FD1C3A}</a:tableStyleId>
              </a:tblPr>
              <a:tblGrid>
                <a:gridCol w="877570"/>
                <a:gridCol w="725805"/>
                <a:gridCol w="1056005"/>
                <a:gridCol w="1819275"/>
              </a:tblGrid>
              <a:tr h="274320">
                <a:tc>
                  <a:txBody>
                    <a:bodyPr/>
                    <a:p>
                      <a:pPr>
                        <a:buNone/>
                      </a:pPr>
                      <a:r>
                        <a:rPr lang="zh-CN" altLang="en-US" sz="1200"/>
                        <a:t>已知问题</a:t>
                      </a:r>
                      <a:endParaRPr lang="zh-CN" altLang="en-US" sz="1200"/>
                    </a:p>
                  </a:txBody>
                  <a:tcPr/>
                </a:tc>
                <a:tc>
                  <a:txBody>
                    <a:bodyPr/>
                    <a:p>
                      <a:pPr>
                        <a:buNone/>
                      </a:pPr>
                      <a:r>
                        <a:rPr lang="zh-CN" altLang="en-US" sz="1200"/>
                        <a:t>非</a:t>
                      </a:r>
                      <a:r>
                        <a:rPr lang="en-US" altLang="zh-CN" sz="1200"/>
                        <a:t>Bug</a:t>
                      </a:r>
                      <a:endParaRPr lang="en-US" altLang="zh-CN" sz="1200"/>
                    </a:p>
                  </a:txBody>
                  <a:tcPr/>
                </a:tc>
                <a:tc>
                  <a:txBody>
                    <a:bodyPr/>
                    <a:p>
                      <a:pPr>
                        <a:buNone/>
                      </a:pPr>
                      <a:r>
                        <a:rPr lang="zh-CN" altLang="en-US" sz="1200"/>
                        <a:t>新增问题</a:t>
                      </a:r>
                      <a:endParaRPr lang="zh-CN" altLang="en-US" sz="1200"/>
                    </a:p>
                  </a:txBody>
                  <a:tcPr/>
                </a:tc>
                <a:tc>
                  <a:txBody>
                    <a:bodyPr/>
                    <a:p>
                      <a:pPr>
                        <a:buNone/>
                      </a:pPr>
                      <a:r>
                        <a:rPr lang="en-US" altLang="zh-CN" sz="1200"/>
                        <a:t>Total</a:t>
                      </a:r>
                      <a:endParaRPr lang="en-US" altLang="zh-CN" sz="1200"/>
                    </a:p>
                  </a:txBody>
                  <a:tcPr/>
                </a:tc>
              </a:tr>
              <a:tr h="311785">
                <a:tc>
                  <a:txBody>
                    <a:bodyPr/>
                    <a:p>
                      <a:pPr>
                        <a:buNone/>
                      </a:pPr>
                      <a:r>
                        <a:rPr lang="en-US" altLang="zh-CN" sz="1200"/>
                        <a:t>18</a:t>
                      </a:r>
                      <a:endParaRPr lang="en-US" altLang="zh-CN" sz="1200"/>
                    </a:p>
                  </a:txBody>
                  <a:tcPr/>
                </a:tc>
                <a:tc>
                  <a:txBody>
                    <a:bodyPr/>
                    <a:p>
                      <a:pPr>
                        <a:buNone/>
                      </a:pPr>
                      <a:r>
                        <a:rPr lang="en-US" altLang="zh-CN" sz="1200"/>
                        <a:t>7</a:t>
                      </a:r>
                      <a:endParaRPr lang="en-US" altLang="zh-CN" sz="1200"/>
                    </a:p>
                  </a:txBody>
                  <a:tcPr/>
                </a:tc>
                <a:tc>
                  <a:txBody>
                    <a:bodyPr/>
                    <a:p>
                      <a:pPr>
                        <a:buNone/>
                      </a:pPr>
                      <a:r>
                        <a:rPr lang="en-US" altLang="zh-CN" sz="1200"/>
                        <a:t>4</a:t>
                      </a:r>
                      <a:endParaRPr lang="en-US" altLang="zh-CN" sz="1200"/>
                    </a:p>
                  </a:txBody>
                  <a:tcPr/>
                </a:tc>
                <a:tc>
                  <a:txBody>
                    <a:bodyPr/>
                    <a:p>
                      <a:pPr>
                        <a:buNone/>
                      </a:pPr>
                      <a:r>
                        <a:rPr lang="en-US" altLang="zh-CN" sz="1200"/>
                        <a:t>29</a:t>
                      </a:r>
                      <a:endParaRPr lang="en-US" altLang="zh-CN" sz="1200"/>
                    </a:p>
                  </a:txBody>
                  <a:tcPr/>
                </a:tc>
              </a:tr>
            </a:tbl>
          </a:graphicData>
        </a:graphic>
      </p:graphicFrame>
      <p:graphicFrame>
        <p:nvGraphicFramePr>
          <p:cNvPr id="4" name="对象 3">
            <a:hlinkClick r:id="" action="ppaction://ole?verb="/>
          </p:cNvPr>
          <p:cNvGraphicFramePr>
            <a:graphicFrameLocks noChangeAspect="1"/>
          </p:cNvGraphicFramePr>
          <p:nvPr/>
        </p:nvGraphicFramePr>
        <p:xfrm>
          <a:off x="4967605" y="5642610"/>
          <a:ext cx="774700" cy="774700"/>
        </p:xfrm>
        <a:graphic>
          <a:graphicData uri="http://schemas.openxmlformats.org/presentationml/2006/ole">
            <mc:AlternateContent xmlns:mc="http://schemas.openxmlformats.org/markup-compatibility/2006">
              <mc:Choice xmlns:v="urn:schemas-microsoft-com:vml" Requires="v">
                <p:oleObj spid="_x0000_s1025" name="" showAsIcon="1" r:id="rId3" imgW="1524000" imgH="1524000" progId="Excel.Sheet.8">
                  <p:embed/>
                </p:oleObj>
              </mc:Choice>
              <mc:Fallback>
                <p:oleObj name="" showAsIcon="1" r:id="rId3" imgW="1524000" imgH="1524000" progId="Excel.Sheet.8">
                  <p:embed/>
                  <p:pic>
                    <p:nvPicPr>
                      <p:cNvPr id="0" name="图片 1024"/>
                      <p:cNvPicPr/>
                      <p:nvPr/>
                    </p:nvPicPr>
                    <p:blipFill>
                      <a:blip r:embed="rId4"/>
                      <a:stretch>
                        <a:fillRect/>
                      </a:stretch>
                    </p:blipFill>
                    <p:spPr>
                      <a:xfrm>
                        <a:off x="4967605" y="5642610"/>
                        <a:ext cx="774700" cy="7747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sp>
        <p:nvSpPr>
          <p:cNvPr id="13" name="文本框 12"/>
          <p:cNvSpPr txBox="1"/>
          <p:nvPr/>
        </p:nvSpPr>
        <p:spPr>
          <a:xfrm>
            <a:off x="7666496" y="364808"/>
            <a:ext cx="3948158" cy="368300"/>
          </a:xfrm>
          <a:prstGeom prst="rect">
            <a:avLst/>
          </a:prstGeom>
          <a:noFill/>
        </p:spPr>
        <p:txBody>
          <a:bodyPr wrap="square" rtlCol="0">
            <a:spAutoFit/>
          </a:bodyPr>
          <a:p>
            <a:r>
              <a:rPr kumimoji="1" lang="zh-CN" altLang="en-US" dirty="0"/>
              <a:t>内存泄漏</a:t>
            </a:r>
            <a:r>
              <a:rPr kumimoji="1" lang="zh-CN" altLang="en-US" dirty="0"/>
              <a:t>测试：   </a:t>
            </a:r>
            <a:r>
              <a:rPr kumimoji="1" lang="en-GB" altLang="zh-CN" dirty="0">
                <a:highlight>
                  <a:srgbClr val="00FF00"/>
                </a:highlight>
              </a:rPr>
              <a:t>Pass</a:t>
            </a:r>
            <a:endParaRPr kumimoji="1" lang="zh-CN" altLang="en-US" dirty="0">
              <a:highlight>
                <a:srgbClr val="00FF00"/>
              </a:highlight>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750" y="944880"/>
            <a:ext cx="2896235" cy="175768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2715260"/>
            <a:ext cx="2669540" cy="175768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4469130"/>
            <a:ext cx="2866390" cy="1757045"/>
          </a:xfrm>
          <a:prstGeom prst="rect">
            <a:avLst/>
          </a:prstGeom>
        </p:spPr>
      </p:pic>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470" y="957580"/>
            <a:ext cx="2896235" cy="1757680"/>
          </a:xfrm>
          <a:prstGeom prst="rect">
            <a:avLst/>
          </a:prstGeom>
        </p:spPr>
      </p:pic>
      <p:pic>
        <p:nvPicPr>
          <p:cNvPr id="37" name="图片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9965" y="2727960"/>
            <a:ext cx="2872740" cy="1757045"/>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9330" y="4497705"/>
            <a:ext cx="2873375" cy="1760855"/>
          </a:xfrm>
          <a:prstGeom prst="rect">
            <a:avLst/>
          </a:prstGeom>
        </p:spPr>
      </p:pic>
      <p:pic>
        <p:nvPicPr>
          <p:cNvPr id="43" name="图片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9555" y="970280"/>
            <a:ext cx="2896235" cy="1757680"/>
          </a:xfrm>
          <a:prstGeom prst="rect">
            <a:avLst/>
          </a:prstGeom>
        </p:spPr>
      </p:pic>
      <p:pic>
        <p:nvPicPr>
          <p:cNvPr id="39" name="图片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0350" y="2753360"/>
            <a:ext cx="2866390" cy="1753870"/>
          </a:xfrm>
          <a:prstGeom prst="rect">
            <a:avLst/>
          </a:prstGeom>
        </p:spPr>
      </p:pic>
      <p:pic>
        <p:nvPicPr>
          <p:cNvPr id="29" name="图片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0350" y="4532630"/>
            <a:ext cx="2896870" cy="1759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sp>
        <p:nvSpPr>
          <p:cNvPr id="13" name="文本框 12"/>
          <p:cNvSpPr txBox="1"/>
          <p:nvPr/>
        </p:nvSpPr>
        <p:spPr>
          <a:xfrm>
            <a:off x="7666496" y="364808"/>
            <a:ext cx="3948158" cy="368300"/>
          </a:xfrm>
          <a:prstGeom prst="rect">
            <a:avLst/>
          </a:prstGeom>
          <a:noFill/>
        </p:spPr>
        <p:txBody>
          <a:bodyPr wrap="square" rtlCol="0">
            <a:spAutoFit/>
          </a:bodyPr>
          <a:p>
            <a:r>
              <a:rPr kumimoji="1" lang="zh-CN" altLang="en-US" dirty="0"/>
              <a:t>内存泄漏</a:t>
            </a:r>
            <a:r>
              <a:rPr kumimoji="1" lang="zh-CN" altLang="en-US" dirty="0"/>
              <a:t>测试：   </a:t>
            </a:r>
            <a:r>
              <a:rPr kumimoji="1" lang="en-GB" altLang="zh-CN" dirty="0">
                <a:highlight>
                  <a:srgbClr val="00FF00"/>
                </a:highlight>
              </a:rPr>
              <a:t>Pass</a:t>
            </a:r>
            <a:endParaRPr kumimoji="1" lang="zh-CN" altLang="en-US" dirty="0">
              <a:highlight>
                <a:srgbClr val="00FF00"/>
              </a:highlight>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7350" y="1078865"/>
            <a:ext cx="2781300" cy="1703705"/>
          </a:xfrm>
          <a:prstGeom prst="rect">
            <a:avLst/>
          </a:prstGeom>
        </p:spPr>
      </p:pic>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 y="2782570"/>
            <a:ext cx="2779395" cy="1703705"/>
          </a:xfrm>
          <a:prstGeom prst="rect">
            <a:avLst/>
          </a:prstGeom>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55" y="4575810"/>
            <a:ext cx="2779395" cy="168656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75" y="1079500"/>
            <a:ext cx="2779395" cy="170307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75" y="2782570"/>
            <a:ext cx="2779395" cy="170307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8650" y="4575810"/>
            <a:ext cx="2781300" cy="1701165"/>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9495" y="1079500"/>
            <a:ext cx="2781300" cy="1704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63563" y="2762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_R05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995" cy="4415205"/>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8556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_R05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193816" y="944563"/>
            <a:ext cx="3948158" cy="645160"/>
          </a:xfrm>
          <a:prstGeom prst="rect">
            <a:avLst/>
          </a:prstGeom>
          <a:noFill/>
        </p:spPr>
        <p:txBody>
          <a:bodyPr wrap="square" rtlCol="0">
            <a:spAutoFit/>
          </a:bodyPr>
          <a:lstStyle/>
          <a:p>
            <a:r>
              <a:rPr kumimoji="1" lang="zh-CN" altLang="en-US" dirty="0"/>
              <a:t>误唤醒测试：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2374265" y="1798955"/>
          <a:ext cx="6978650" cy="1465580"/>
        </p:xfrm>
        <a:graphic>
          <a:graphicData uri="http://schemas.openxmlformats.org/drawingml/2006/table">
            <a:tbl>
              <a:tblPr firstRow="1" bandRow="1">
                <a:tableStyleId>{5C22544A-7EE6-4342-B048-85BDC9FD1C3A}</a:tableStyleId>
              </a:tblPr>
              <a:tblGrid>
                <a:gridCol w="1515745"/>
                <a:gridCol w="1729740"/>
                <a:gridCol w="664210"/>
                <a:gridCol w="870585"/>
                <a:gridCol w="2198370"/>
              </a:tblGrid>
              <a:tr h="254000">
                <a:tc>
                  <a:txBody>
                    <a:bodyPr/>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测试场景/时长</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静态测试</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（互相聊天对话）4小时</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播放爱情公寓5</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845" y="5080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a:t>
            </a:r>
            <a:r>
              <a:rPr lang="en-US" altLang="zh-CN" sz="2800" dirty="0">
                <a:solidFill>
                  <a:srgbClr val="0000CC"/>
                </a:solidFill>
                <a:sym typeface="+mn-ea"/>
              </a:rPr>
              <a:t>R05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5" name="表格 4"/>
          <p:cNvGraphicFramePr/>
          <p:nvPr>
            <p:custDataLst>
              <p:tags r:id="rId1"/>
            </p:custDataLst>
          </p:nvPr>
        </p:nvGraphicFramePr>
        <p:xfrm>
          <a:off x="410845" y="401955"/>
          <a:ext cx="11556365" cy="5988050"/>
        </p:xfrm>
        <a:graphic>
          <a:graphicData uri="http://schemas.openxmlformats.org/drawingml/2006/table">
            <a:tbl>
              <a:tblPr firstRow="1" bandRow="1">
                <a:tableStyleId>{5C22544A-7EE6-4342-B048-85BDC9FD1C3A}</a:tableStyleId>
              </a:tblPr>
              <a:tblGrid>
                <a:gridCol w="503555"/>
                <a:gridCol w="3226435"/>
                <a:gridCol w="1477645"/>
                <a:gridCol w="1083310"/>
                <a:gridCol w="1068070"/>
                <a:gridCol w="1057910"/>
                <a:gridCol w="3139440"/>
              </a:tblGrid>
              <a:tr h="250825">
                <a:tc>
                  <a:txBody>
                    <a:bodyPr/>
                    <a:p>
                      <a:pPr indent="0" algn="ctr">
                        <a:buNone/>
                      </a:pPr>
                      <a:r>
                        <a:rPr lang="zh-CN"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lgn="ctr">
                        <a:buNone/>
                      </a:pPr>
                      <a:r>
                        <a:rPr lang="zh-CN" sz="1000" b="1">
                          <a:solidFill>
                            <a:srgbClr val="000000"/>
                          </a:solidFill>
                          <a:latin typeface="Arial" panose="020B0604020202020204" pitchFamily="34" charset="0"/>
                          <a:ea typeface="Verdana Pro" charset="-122"/>
                        </a:rPr>
                        <a:t>影响因素（新）</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R05测试结果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R04测试结果</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altLang="zh-CN" sz="1000" b="1">
                          <a:solidFill>
                            <a:srgbClr val="000000"/>
                          </a:solidFill>
                          <a:latin typeface="Arial" panose="020B0604020202020204" pitchFamily="34" charset="0"/>
                          <a:ea typeface="Verdana Pro" charset="-122"/>
                        </a:rPr>
                        <a:t>Target</a:t>
                      </a:r>
                      <a:r>
                        <a:rPr lang="zh-CN" altLang="en-US" sz="1000" b="1">
                          <a:solidFill>
                            <a:srgbClr val="000000"/>
                          </a:solidFill>
                          <a:latin typeface="Arial" panose="020B0604020202020204" pitchFamily="34" charset="0"/>
                          <a:ea typeface="Verdana Pro" charset="-122"/>
                        </a:rPr>
                        <a:t>（</a:t>
                      </a:r>
                      <a:r>
                        <a:rPr lang="en-US" altLang="zh-CN" sz="1000" b="1">
                          <a:solidFill>
                            <a:srgbClr val="000000"/>
                          </a:solidFill>
                          <a:latin typeface="Arial" panose="020B0604020202020204" pitchFamily="34" charset="0"/>
                          <a:ea typeface="Verdana Pro" charset="-122"/>
                        </a:rPr>
                        <a:t>CD764</a:t>
                      </a:r>
                      <a:r>
                        <a:rPr lang="zh-CN" altLang="en-US" sz="1000" b="1">
                          <a:solidFill>
                            <a:srgbClr val="000000"/>
                          </a:solidFill>
                          <a:latin typeface="Arial" panose="020B0604020202020204" pitchFamily="34" charset="0"/>
                          <a:ea typeface="Verdana Pro" charset="-122"/>
                        </a:rPr>
                        <a:t>）</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c>
                  <a:txBody>
                    <a:bodyPr/>
                    <a:p>
                      <a:pPr indent="0">
                        <a:buNone/>
                      </a:pPr>
                      <a:r>
                        <a:rPr lang="en-US" sz="1000" b="1">
                          <a:solidFill>
                            <a:srgbClr val="000000"/>
                          </a:solidFill>
                          <a:latin typeface="Verdana Pro" charset="-122"/>
                        </a:rPr>
                        <a:t>Comments</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EA9DB"/>
                    </a:solidFill>
                  </a:tcPr>
                </a:tc>
              </a:tr>
              <a:tr h="211455">
                <a:tc>
                  <a:txBody>
                    <a:bodyPr/>
                    <a:p>
                      <a:pPr indent="0">
                        <a:buNone/>
                      </a:pPr>
                      <a:r>
                        <a:rPr lang="en-US" altLang="en-US" sz="1000" b="0">
                          <a:solidFill>
                            <a:srgbClr val="000000"/>
                          </a:solidFill>
                          <a:latin typeface="Verdana Pro" charset="-122"/>
                        </a:rPr>
                        <a:t>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5.203333333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5.563333333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-6.47%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6.325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1.94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3.98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-51.26%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Launcher显示到QQ音乐选择歌单</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1.61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Verdana Pro" charset="-122"/>
                        </a:rPr>
                        <a:t>24.22%</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等线" panose="02010600030101010101" pitchFamily="2" charset="-122"/>
                        </a:rPr>
                        <a:t>整体偏差较小，客户</a:t>
                      </a:r>
                      <a:r>
                        <a:rPr lang="zh-CN" altLang="en-US" sz="1000" b="0">
                          <a:solidFill>
                            <a:srgbClr val="000000"/>
                          </a:solidFill>
                          <a:latin typeface="等线" panose="02010600030101010101" pitchFamily="2" charset="-122"/>
                        </a:rPr>
                        <a:t>无感</a:t>
                      </a: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Launcher显示到QQ音乐选择歌曲</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2.123333333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2.01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5.64%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Launcher显示到在线电台首次启动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4.416666667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6.325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b="0">
                          <a:solidFill>
                            <a:srgbClr val="000000"/>
                          </a:solidFill>
                          <a:latin typeface="Verdana Pro" charset="-122"/>
                        </a:rPr>
                        <a:t>R05新增测试Case</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Launcher显示到语音导航</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3.693333333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3.576666667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3.26%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Launcher显示到语音导航规划完成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15.47333333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19.57333333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-20.95%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15.75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Launcher显示到导航启动时间</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11.71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17.04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-31.28%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13.65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Launcher显示到导航界面点击输入框出现下拉框</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1.91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-9.48%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Verdana Pro" charset="-122"/>
                        </a:rPr>
                        <a:t>10</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Launcher显示到导航搜索地址完成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2.48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5.413333333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-54.19%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Launcher显示到选择目的地后路线规划完成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3.756666667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4.523333333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-16.95%</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Launcher显示到PTT可用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13.57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16.8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a:solidFill>
                            <a:srgbClr val="000000"/>
                          </a:solidFill>
                          <a:latin typeface="Verdana Pro" charset="-122"/>
                          <a:sym typeface="+mn-ea"/>
                        </a:rPr>
                        <a:t>R05新增测试Case</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13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Launcher显示到语音可用</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15.81666667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25.33666667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-37.57%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17.325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14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Launcher显示到语音播放音乐</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3.396666667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4.683333333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-27.47%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5.75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r>
                        <a:rPr lang="en-US" altLang="en-US" sz="1000" b="0">
                          <a:solidFill>
                            <a:srgbClr val="000000"/>
                          </a:solidFill>
                          <a:latin typeface="Verdana Pro" charset="-122"/>
                        </a:rPr>
                        <a:t>15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Launcher显示到在线电台音源恢复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5.136666667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6.136666667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-16.30%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Verdana Pro" charset="-122"/>
                        </a:rPr>
                        <a:t>16</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Launcher显示到根目录两首歌的USB音源恢复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1.023333333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1.506666667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-32.08%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4.025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17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Launcher显示到QQ音源恢复</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1.216666667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5.956666667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-79.57%</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Launcher显示到账号自动登录时间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0.1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1.543333333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-93.52%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highlight>
                            <a:srgbClr val="00FF00"/>
                          </a:highlight>
                          <a:latin typeface="Verdana Pro" charset="-122"/>
                        </a:rPr>
                        <a:t>19</a:t>
                      </a:r>
                      <a:endParaRPr lang="en-US" altLang="en-US" sz="1000" b="0">
                        <a:solidFill>
                          <a:srgbClr val="000000"/>
                        </a:solidFill>
                        <a:highlight>
                          <a:srgbClr val="00FF00"/>
                        </a:highlight>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Launcher显示到账号二维码界面出现时间</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3.03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9.873333333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Verdana Pro" charset="-122"/>
                        </a:rPr>
                        <a:t>-64.78%</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等线" panose="02010600030101010101" pitchFamily="2" charset="-122"/>
                        </a:rPr>
                        <a:t>组入账号性能</a:t>
                      </a:r>
                      <a:r>
                        <a:rPr lang="zh-CN" altLang="en-US" sz="1000" b="0">
                          <a:solidFill>
                            <a:srgbClr val="000000"/>
                          </a:solidFill>
                          <a:latin typeface="等线" panose="02010600030101010101" pitchFamily="2" charset="-122"/>
                        </a:rPr>
                        <a:t>优化</a:t>
                      </a: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Verdana Pro" charset="-122"/>
                        </a:rPr>
                        <a:t>20</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4.326666667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4.62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-5.30%</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21</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1.59</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-0.63%</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3.45</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1000" b="0">
                          <a:solidFill>
                            <a:srgbClr val="000000"/>
                          </a:solidFill>
                          <a:latin typeface="Verdana Pro" charset="-122"/>
                        </a:rPr>
                        <a:t>22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系统稳定状态下QQ音乐选择歌单</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1.88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1.693333333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Verdana Pro" charset="-122"/>
                        </a:rPr>
                        <a:t>11.02%</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等线" panose="02010600030101010101" pitchFamily="2" charset="-122"/>
                          <a:sym typeface="+mn-ea"/>
                        </a:rPr>
                        <a:t>整体偏差较小，客户无感</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Verdana Pro" charset="-122"/>
                        </a:rPr>
                        <a:t>23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系统稳定状态下QQ音乐选择歌曲</a:t>
                      </a:r>
                      <a:endParaRPr lang="zh-CN" altLang="en-US" sz="10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2.11</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2.166666667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Verdana Pro" charset="-122"/>
                        </a:rPr>
                        <a:t>-2.62%</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24</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系统稳定状态下USB音乐首次启动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2.13</a:t>
                      </a:r>
                      <a:endParaRPr 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2.28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B050"/>
                          </a:solidFill>
                          <a:latin typeface="Verdana Pro" charset="-122"/>
                          <a:sym typeface="+mn-ea"/>
                        </a:rPr>
                        <a:t>-1.84%</a:t>
                      </a:r>
                      <a:endParaRPr lang="en-US" altLang="en-US" sz="10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等线" panose="02010600030101010101" pitchFamily="2" charset="-122"/>
                        </a:rPr>
                        <a:t>和网络波动有关，在线电台启动时间和上版本无</a:t>
                      </a:r>
                      <a:r>
                        <a:rPr lang="zh-CN" altLang="en-US" sz="1000" b="0">
                          <a:solidFill>
                            <a:srgbClr val="000000"/>
                          </a:solidFill>
                          <a:latin typeface="等线" panose="02010600030101010101" pitchFamily="2" charset="-122"/>
                        </a:rPr>
                        <a:t>差异</a:t>
                      </a:r>
                      <a:endParaRPr lang="zh-CN"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Verdana Pro" charset="-122"/>
                        </a:rPr>
                        <a:t>25</a:t>
                      </a:r>
                      <a:endParaRPr lang="en-US" altLang="en-US" sz="10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Verdana Pro" charset="-122"/>
                        </a:rPr>
                        <a:t>系统稳定状态下在线电台首次启动</a:t>
                      </a:r>
                      <a:endParaRPr lang="zh-CN" altLang="en-US" sz="10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3.486666667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Verdana Pro" charset="-122"/>
                          <a:sym typeface="+mn-ea"/>
                        </a:rPr>
                        <a:t>R05新增测试Case</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1000" b="0">
                          <a:solidFill>
                            <a:srgbClr val="000000"/>
                          </a:solidFill>
                          <a:latin typeface="微软雅黑" charset="-122"/>
                        </a:rPr>
                        <a:t>26</a:t>
                      </a:r>
                      <a:endParaRPr lang="en-US" altLang="en-US" sz="1000" b="0">
                        <a:solidFill>
                          <a:srgbClr val="000000"/>
                        </a:solidFill>
                        <a:latin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微软雅黑" charset="-122"/>
                        </a:rPr>
                        <a:t>系统稳定状态下喜马拉雅首次启动</a:t>
                      </a:r>
                      <a:endParaRPr lang="zh-CN" altLang="en-US"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2.52</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2.256666667</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Verdana Pro" charset="-122"/>
                        </a:rPr>
                        <a:t>4.56%</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等线" panose="02010600030101010101" pitchFamily="2" charset="-122"/>
                          <a:sym typeface="+mn-ea"/>
                        </a:rPr>
                        <a:t>和网络波动有关，在线电台启动时间和上版本无差异</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4790">
                <a:tc>
                  <a:txBody>
                    <a:bodyPr/>
                    <a:p>
                      <a:pPr indent="0">
                        <a:buNone/>
                      </a:pPr>
                      <a:r>
                        <a:rPr lang="en-US" altLang="en-US" sz="1000" b="0">
                          <a:solidFill>
                            <a:srgbClr val="000000"/>
                          </a:solidFill>
                          <a:latin typeface="微软雅黑" charset="-122"/>
                        </a:rPr>
                        <a:t>27</a:t>
                      </a:r>
                      <a:endParaRPr lang="en-US" altLang="en-US" sz="1000" b="0">
                        <a:solidFill>
                          <a:srgbClr val="000000"/>
                        </a:solidFill>
                        <a:latin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微软雅黑" charset="-122"/>
                        </a:rPr>
                        <a:t>系统稳定状态下新闻首次启动</a:t>
                      </a:r>
                      <a:endParaRPr lang="zh-CN" altLang="en-US"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Verdana Pro" charset="-122"/>
                        </a:rPr>
                        <a:t>2.803333333</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NA</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Verdana Pro" charset="-122"/>
                        </a:rPr>
                        <a:t>1.8</a:t>
                      </a:r>
                      <a:endParaRPr lang="en-US" altLang="en-US" sz="10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a:solidFill>
                            <a:srgbClr val="000000"/>
                          </a:solidFill>
                          <a:latin typeface="Verdana Pro" charset="-122"/>
                          <a:sym typeface="+mn-ea"/>
                        </a:rPr>
                        <a:t>R05新增测试Case</a:t>
                      </a:r>
                      <a:endParaRPr lang="en-US" altLang="en-US" sz="1000" b="0">
                        <a:solidFill>
                          <a:srgbClr val="000000"/>
                        </a:solidFill>
                        <a:latin typeface="等线"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bcb82f52-ef3a-48b8-9168-dbe6c3045c56}"/>
  <p:tag name="TABLE_ENDDRAG_ORIGIN_RECT" val="920*373"/>
  <p:tag name="TABLE_ENDDRAG_RECT" val="15*54*920*373"/>
</p:tagLst>
</file>

<file path=ppt/tags/tag10.xml><?xml version="1.0" encoding="utf-8"?>
<p:tagLst xmlns:p="http://schemas.openxmlformats.org/presentationml/2006/main">
  <p:tag name="KSO_WM_UNIT_TABLE_BEAUTIFY" val="smartTable{a7a86a33-2794-470c-b5e2-30f9e1b93796}"/>
  <p:tag name="TABLE_ENDDRAG_ORIGIN_RECT" val="891*469"/>
  <p:tag name="TABLE_ENDDRAG_RECT" val="32*39*891*469"/>
</p:tagLst>
</file>

<file path=ppt/tags/tag11.xml><?xml version="1.0" encoding="utf-8"?>
<p:tagLst xmlns:p="http://schemas.openxmlformats.org/presentationml/2006/main">
  <p:tag name="KSO_WM_UNIT_TABLE_BEAUTIFY" val="smartTable{a7a86a33-2794-470c-b5e2-30f9e1b93796}"/>
  <p:tag name="TABLE_ENDDRAG_ORIGIN_RECT" val="915*451"/>
  <p:tag name="TABLE_ENDDRAG_RECT" val="32*39*915*451"/>
</p:tagLst>
</file>

<file path=ppt/tags/tag2.xml><?xml version="1.0" encoding="utf-8"?>
<p:tagLst xmlns:p="http://schemas.openxmlformats.org/presentationml/2006/main">
  <p:tag name="KSO_WM_UNIT_TABLE_BEAUTIFY" val="smartTable{bcb82f52-ef3a-48b8-9168-dbe6c3045c56}"/>
  <p:tag name="TABLE_ENDDRAG_ORIGIN_RECT" val="920*382"/>
  <p:tag name="TABLE_ENDDRAG_RECT" val="19*53*920*382"/>
</p:tagLst>
</file>

<file path=ppt/tags/tag3.xml><?xml version="1.0" encoding="utf-8"?>
<p:tagLst xmlns:p="http://schemas.openxmlformats.org/presentationml/2006/main">
  <p:tag name="KSO_WM_UNIT_TABLE_BEAUTIFY" val="smartTable{6f71edcf-9f34-4a74-9496-8992ba70b39b}"/>
  <p:tag name="TABLE_ENDDRAG_ORIGIN_RECT" val="352*45"/>
  <p:tag name="TABLE_ENDDRAG_RECT" val="19*453*352*45"/>
</p:tagLst>
</file>

<file path=ppt/tags/tag4.xml><?xml version="1.0" encoding="utf-8"?>
<p:tagLst xmlns:p="http://schemas.openxmlformats.org/presentationml/2006/main">
  <p:tag name="KSO_WM_UNIT_TABLE_BEAUTIFY" val="smartTable{993dee1c-9612-48b2-8abb-99a8205e1c68}"/>
</p:tagLst>
</file>

<file path=ppt/tags/tag5.xml><?xml version="1.0" encoding="utf-8"?>
<p:tagLst xmlns:p="http://schemas.openxmlformats.org/presentationml/2006/main">
  <p:tag name="KSO_WM_UNIT_TABLE_BEAUTIFY" val="smartTable{cc8c889f-6de4-4285-aea9-f66c2979bae8}"/>
</p:tagLst>
</file>

<file path=ppt/tags/tag6.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7.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8.xml><?xml version="1.0" encoding="utf-8"?>
<p:tagLst xmlns:p="http://schemas.openxmlformats.org/presentationml/2006/main">
  <p:tag name="KSO_WM_UNIT_TABLE_BEAUTIFY" val="smartTable{134436b7-d748-4724-ade0-581c9f177760}"/>
  <p:tag name="TABLE_ENDDRAG_ORIGIN_RECT" val="549*115"/>
  <p:tag name="TABLE_ENDDRAG_RECT" val="50*118*549*115"/>
</p:tagLst>
</file>

<file path=ppt/tags/tag9.xml><?xml version="1.0" encoding="utf-8"?>
<p:tagLst xmlns:p="http://schemas.openxmlformats.org/presentationml/2006/main">
  <p:tag name="KSO_WM_UNIT_TABLE_BEAUTIFY" val="smartTable{a7a86a33-2794-470c-b5e2-30f9e1b93796}"/>
  <p:tag name="TABLE_ENDDRAG_ORIGIN_RECT" val="909*471"/>
  <p:tag name="TABLE_ENDDRAG_RECT" val="32*31*909*471"/>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8389</Words>
  <Application>WPS 表格</Application>
  <PresentationFormat>宽屏</PresentationFormat>
  <Paragraphs>2290</Paragraphs>
  <Slides>11</Slides>
  <Notes>3</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39"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Verdana Pro</vt:lpstr>
      <vt:lpstr>微软雅黑</vt:lpstr>
      <vt:lpstr>Arial Narrow Regular</vt:lpstr>
      <vt:lpstr>汉仪旗黑</vt:lpstr>
      <vt:lpstr>黑体</vt:lpstr>
      <vt:lpstr>汉仪中等线KW</vt:lpstr>
      <vt:lpstr>宋体</vt:lpstr>
      <vt:lpstr>Arial Unicode MS</vt:lpstr>
      <vt:lpstr>1_Corp Presentations 2018</vt:lpstr>
      <vt:lpstr>Excel.Sheet.8</vt:lpstr>
      <vt:lpstr>PowerPoint 演示文稿</vt:lpstr>
      <vt:lpstr>{U625 TBL_R05 HF1} Software overall status  {Green}</vt:lpstr>
      <vt:lpstr>{U625 TBL_R05 HF1} Open IG/G with risk evaluation</vt:lpstr>
      <vt:lpstr>{U625 TBL_R05 HF1} Open IG/G with risk evaluation</vt:lpstr>
      <vt:lpstr>{U625 TBL_R05 HF1} 内存泄漏专项测试</vt:lpstr>
      <vt:lpstr>{U625 TBL_R05 HF1} 内存泄漏专项测试</vt:lpstr>
      <vt:lpstr>{U625 TBL_R05 HF1} 语音专项测试</vt:lpstr>
      <vt:lpstr>{U625 TBL_R05 HF1} 语音专项测试</vt:lpstr>
      <vt:lpstr>{U625 TBL_R05 HF1} 性能测试</vt:lpstr>
      <vt:lpstr>{U625 TBL_R05 HF1} 性能测试</vt:lpstr>
      <vt:lpstr>{U625 TBL_R05 HF1}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40</cp:revision>
  <cp:lastPrinted>2023-01-20T06:10:11Z</cp:lastPrinted>
  <dcterms:created xsi:type="dcterms:W3CDTF">2023-01-20T06:10:11Z</dcterms:created>
  <dcterms:modified xsi:type="dcterms:W3CDTF">2023-01-20T06:10:11Z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17514F6E38FFBC6714AD58638D4BFCCB</vt:lpwstr>
  </property>
</Properties>
</file>