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47" r:id="rId3"/>
    <p:sldId id="895" r:id="rId5"/>
    <p:sldId id="969" r:id="rId6"/>
    <p:sldId id="959" r:id="rId7"/>
    <p:sldId id="977" r:id="rId8"/>
    <p:sldId id="941" r:id="rId9"/>
    <p:sldId id="940" r:id="rId10"/>
    <p:sldId id="943" r:id="rId11"/>
    <p:sldId id="946" r:id="rId12"/>
    <p:sldId id="967" r:id="rId13"/>
    <p:sldId id="968" r:id="rId14"/>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118" d="100"/>
          <a:sy n="118" d="100"/>
        </p:scale>
        <p:origin x="896"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image" Target="../media/image19.png"/><Relationship Id="rId2" Type="http://schemas.openxmlformats.org/officeDocument/2006/relationships/package" Target="../embeddings/Workbook2.xlsx"/><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package" Target="../embeddings/Workbook1.xlsx"/><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3" Type="http://schemas.openxmlformats.org/officeDocument/2006/relationships/notesSlide" Target="../notesSlides/notesSlide6.xml"/><Relationship Id="rId12" Type="http://schemas.openxmlformats.org/officeDocument/2006/relationships/slideLayout" Target="../slideLayouts/slideLayout12.xml"/><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0075" y="52260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Phase4_U625 TBL</a:t>
            </a:r>
            <a:r>
              <a:rPr lang="en-US" altLang="zh-CN" sz="3200" dirty="0">
                <a:solidFill>
                  <a:srgbClr val="0000CC"/>
                </a:solidFill>
              </a:rPr>
              <a:t>_</a:t>
            </a:r>
            <a:r>
              <a:rPr lang="en-US" altLang="zh-CN" sz="3200" dirty="0">
                <a:solidFill>
                  <a:srgbClr val="0000CC"/>
                </a:solidFill>
                <a:sym typeface="+mn-ea"/>
              </a:rPr>
              <a:t>R07 HF2</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2023-03-09</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09880" y="0"/>
            <a:ext cx="10836275" cy="3517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400" dirty="0">
                <a:solidFill>
                  <a:srgbClr val="0000CC"/>
                </a:solidFill>
              </a:rPr>
              <a:t>{</a:t>
            </a:r>
            <a:r>
              <a:rPr lang="en-US" altLang="en-US" sz="2400" dirty="0">
                <a:solidFill>
                  <a:srgbClr val="0000CC"/>
                </a:solidFill>
                <a:sym typeface="+mn-ea"/>
              </a:rPr>
              <a:t>U625 TBL</a:t>
            </a:r>
            <a:r>
              <a:rPr lang="en-US" altLang="zh-CN" sz="2400" dirty="0">
                <a:solidFill>
                  <a:srgbClr val="0000CC"/>
                </a:solidFill>
                <a:sym typeface="+mn-ea"/>
              </a:rPr>
              <a:t>_R07 HF2</a:t>
            </a:r>
            <a:r>
              <a:rPr lang="en-US" altLang="en-US" sz="2400" dirty="0">
                <a:solidFill>
                  <a:srgbClr val="0000CC"/>
                </a:solidFill>
              </a:rPr>
              <a:t>} </a:t>
            </a:r>
            <a:r>
              <a:rPr lang="zh-CN" altLang="en-US" sz="2400" dirty="0"/>
              <a:t>性能测试</a:t>
            </a:r>
            <a:endParaRPr lang="zh-CN" altLang="en-US" sz="2400" b="0" dirty="0">
              <a:ea typeface="SimHei" panose="02010609060101010101" pitchFamily="49" charset="-122"/>
            </a:endParaRPr>
          </a:p>
        </p:txBody>
      </p:sp>
      <p:sp>
        <p:nvSpPr>
          <p:cNvPr id="13" name="文本框 12"/>
          <p:cNvSpPr txBox="1"/>
          <p:nvPr/>
        </p:nvSpPr>
        <p:spPr>
          <a:xfrm>
            <a:off x="7332486" y="-317"/>
            <a:ext cx="3948158" cy="645160"/>
          </a:xfrm>
          <a:prstGeom prst="rect">
            <a:avLst/>
          </a:prstGeom>
          <a:noFill/>
        </p:spPr>
        <p:txBody>
          <a:bodyPr wrap="square" rtlCol="0">
            <a:spAutoFit/>
          </a:bodyPr>
          <a:p>
            <a:r>
              <a:rPr kumimoji="1" lang="zh-CN" altLang="en-US" dirty="0"/>
              <a:t>性能测试：</a:t>
            </a:r>
            <a:r>
              <a:rPr kumimoji="1" lang="en-US" altLang="zh-CN" dirty="0">
                <a:highlight>
                  <a:srgbClr val="00FF00"/>
                </a:highlight>
              </a:rPr>
              <a:t>Pass</a:t>
            </a:r>
            <a:endParaRPr kumimoji="1" lang="en-US" altLang="zh-CN" dirty="0">
              <a:solidFill>
                <a:srgbClr val="FF0000"/>
              </a:solidFill>
              <a:highlight>
                <a:srgbClr val="00FF00"/>
              </a:highlight>
            </a:endParaRPr>
          </a:p>
          <a:p>
            <a:endParaRPr kumimoji="1" lang="zh-CN" altLang="en-US" dirty="0"/>
          </a:p>
        </p:txBody>
      </p:sp>
      <p:graphicFrame>
        <p:nvGraphicFramePr>
          <p:cNvPr id="2" name="表格 1"/>
          <p:cNvGraphicFramePr/>
          <p:nvPr>
            <p:custDataLst>
              <p:tags r:id="rId1"/>
            </p:custDataLst>
          </p:nvPr>
        </p:nvGraphicFramePr>
        <p:xfrm>
          <a:off x="309880" y="351790"/>
          <a:ext cx="11678920" cy="18020030"/>
        </p:xfrm>
        <a:graphic>
          <a:graphicData uri="http://schemas.openxmlformats.org/drawingml/2006/table">
            <a:tbl>
              <a:tblPr firstRow="1" bandRow="1">
                <a:tableStyleId>{5C22544A-7EE6-4342-B048-85BDC9FD1C3A}</a:tableStyleId>
              </a:tblPr>
              <a:tblGrid>
                <a:gridCol w="387350"/>
                <a:gridCol w="3034030"/>
                <a:gridCol w="2250440"/>
                <a:gridCol w="612775"/>
                <a:gridCol w="436245"/>
                <a:gridCol w="638175"/>
                <a:gridCol w="591185"/>
                <a:gridCol w="949325"/>
                <a:gridCol w="2779395"/>
              </a:tblGrid>
              <a:tr h="0">
                <a:tc>
                  <a:txBody>
                    <a:bodyPr/>
                    <a:p>
                      <a:pPr indent="0" algn="l">
                        <a:buNone/>
                      </a:pPr>
                      <a:r>
                        <a:rPr lang="zh-CN" altLang="en-US" sz="900" b="1">
                          <a:solidFill>
                            <a:srgbClr val="000000"/>
                          </a:solidFill>
                          <a:latin typeface="Arial Regular" panose="020B0604020202020204" charset="0"/>
                          <a:ea typeface="宋体" charset="0"/>
                          <a:cs typeface="Arial Narrow Regular" panose="020B0606020202030204" charset="0"/>
                        </a:rPr>
                        <a:t>序号</a:t>
                      </a:r>
                      <a:endParaRPr lang="zh-CN" altLang="en-US" sz="900" b="1">
                        <a:solidFill>
                          <a:srgbClr val="000000"/>
                        </a:solidFill>
                        <a:latin typeface="Arial Regular" panose="020B0604020202020204" charset="0"/>
                        <a:ea typeface="宋体" charset="0"/>
                        <a:cs typeface="Arial Narrow Regular" panose="020B060602020203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900" b="1">
                          <a:solidFill>
                            <a:srgbClr val="000000"/>
                          </a:solidFill>
                          <a:latin typeface="Arial Regular" panose="020B0604020202020204" charset="0"/>
                          <a:ea typeface="宋体" charset="0"/>
                        </a:rPr>
                        <a:t>影响因素</a:t>
                      </a:r>
                      <a:endParaRPr lang="zh-CN" altLang="en-US" sz="9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900" b="1">
                          <a:solidFill>
                            <a:srgbClr val="000000"/>
                          </a:solidFill>
                          <a:latin typeface="Arial Regular" panose="020B0604020202020204" charset="0"/>
                          <a:ea typeface="宋体" charset="0"/>
                        </a:rPr>
                        <a:t>测试前提条件</a:t>
                      </a:r>
                      <a:endParaRPr lang="zh-CN" altLang="en-US" sz="9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900" b="1">
                          <a:solidFill>
                            <a:srgbClr val="000000"/>
                          </a:solidFill>
                          <a:latin typeface="Arial Regular" panose="020B0604020202020204" charset="0"/>
                          <a:ea typeface="宋体" charset="0"/>
                          <a:cs typeface="Arial Regular" panose="020B0604020202020204" charset="0"/>
                        </a:rPr>
                        <a:t>R05</a:t>
                      </a:r>
                      <a:endParaRPr lang="en-US" altLang="en-US" sz="9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900" b="1">
                          <a:solidFill>
                            <a:srgbClr val="000000"/>
                          </a:solidFill>
                          <a:latin typeface="Arial Regular" panose="020B0604020202020204" charset="0"/>
                          <a:ea typeface="宋体" charset="0"/>
                          <a:cs typeface="Arial Regular" panose="020B0604020202020204" charset="0"/>
                        </a:rPr>
                        <a:t>R07</a:t>
                      </a:r>
                      <a:endParaRPr lang="en-US" altLang="en-US" sz="9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900" b="1">
                          <a:solidFill>
                            <a:srgbClr val="000000"/>
                          </a:solidFill>
                          <a:latin typeface="Arial Regular" panose="020B0604020202020204" charset="0"/>
                          <a:ea typeface="宋体" charset="0"/>
                        </a:rPr>
                        <a:t>偏差</a:t>
                      </a:r>
                      <a:endParaRPr lang="zh-CN" altLang="en-US" sz="9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900" b="1">
                          <a:solidFill>
                            <a:srgbClr val="000000"/>
                          </a:solidFill>
                          <a:latin typeface="Arial Regular" panose="020B0604020202020204" charset="0"/>
                          <a:ea typeface="宋体" charset="0"/>
                          <a:cs typeface="Arial Regular" panose="020B0604020202020204" charset="0"/>
                        </a:rPr>
                        <a:t>Target</a:t>
                      </a:r>
                      <a:endParaRPr lang="en-US" altLang="en-US" sz="9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900" b="1">
                          <a:solidFill>
                            <a:srgbClr val="000000"/>
                          </a:solidFill>
                          <a:latin typeface="Arial Regular" panose="020B0604020202020204" charset="0"/>
                          <a:ea typeface="宋体" charset="0"/>
                        </a:rPr>
                        <a:t>允许偏差上限</a:t>
                      </a:r>
                      <a:endParaRPr lang="zh-CN" altLang="en-US" sz="9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900" b="1">
                          <a:solidFill>
                            <a:srgbClr val="000000"/>
                          </a:solidFill>
                          <a:latin typeface="Arial Regular" panose="020B0604020202020204" charset="0"/>
                          <a:ea typeface="宋体" charset="0"/>
                          <a:cs typeface="Arial Regular" panose="020B0604020202020204" charset="0"/>
                        </a:rPr>
                        <a:t>Comments</a:t>
                      </a:r>
                      <a:endParaRPr lang="en-US" altLang="en-US" sz="9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134620">
                <a:tc>
                  <a:txBody>
                    <a:bodyPr/>
                    <a:p>
                      <a:pPr indent="0">
                        <a:buNone/>
                      </a:pPr>
                      <a:r>
                        <a:rPr lang="en-US" sz="900" b="0">
                          <a:solidFill>
                            <a:srgbClr val="000000"/>
                          </a:solidFill>
                          <a:latin typeface="Arial Regular" panose="020B0604020202020204" charset="0"/>
                          <a:cs typeface="Arial Regular" panose="020B0604020202020204" charset="0"/>
                        </a:rPr>
                        <a:t>27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微软雅黑" charset="-122"/>
                        </a:rPr>
                        <a:t>系统稳定状态下新闻首次启动</a:t>
                      </a:r>
                      <a:endParaRPr lang="zh-CN" altLang="en-US" sz="900" b="0">
                        <a:solidFill>
                          <a:srgbClr val="000000"/>
                        </a:solidFill>
                        <a:latin typeface="Arial Regular" panose="020B0604020202020204" charset="0"/>
                        <a:ea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关机前是USB音乐</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8.6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-82.56%</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28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系统稳定状态下Navigation首次启动</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测试时处于播放QQ音乐状态</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4.1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-12.20%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5.75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29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系统稳定状态下导航界面点击输入框出现下拉框</a:t>
                      </a:r>
                      <a:endParaRPr lang="zh-CN" altLang="en-US" sz="900" b="0">
                        <a:solidFill>
                          <a:srgbClr val="000000"/>
                        </a:solidFill>
                        <a:latin typeface="Arial Regular" panose="020B060402020202020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测试时处于播放QQ音乐状态</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11.11%</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稳定状态下Launcher热启动</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0.65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稳定状态下个人中心热启动</a:t>
                      </a:r>
                      <a:endParaRPr lang="zh-CN" altLang="en-US" sz="900" b="0">
                        <a:solidFill>
                          <a:srgbClr val="000000"/>
                        </a:solidFill>
                        <a:latin typeface="Arial Regular" panose="020B060402020202020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-33.33%</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0.65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QQ热启动</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0.52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喜马拉雅热启动</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1.49%</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0.52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在线电台热启动</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14.29%</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0.52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USB音乐热启动</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非首次进入USB音乐界面</a:t>
                      </a:r>
                      <a:endParaRPr lang="zh-CN" sz="900" b="0">
                        <a:solidFill>
                          <a:srgbClr val="000000"/>
                        </a:solidFill>
                        <a:latin typeface="Arial Regular" panose="020B0604020202020204" charset="0"/>
                        <a:ea typeface="Verdana Pro" charset="-122"/>
                        <a:cs typeface="Arial Regular" panose="020B0604020202020204" charset="0"/>
                      </a:endParaRPr>
                    </a:p>
                    <a:p>
                      <a:pPr indent="0">
                        <a:buNone/>
                      </a:pPr>
                      <a:r>
                        <a:rPr lang="zh-CN" sz="900" b="0">
                          <a:solidFill>
                            <a:srgbClr val="000000"/>
                          </a:solidFill>
                          <a:latin typeface="Arial Regular" panose="020B0604020202020204" charset="0"/>
                          <a:ea typeface="Verdana Pro" charset="-122"/>
                          <a:cs typeface="Arial Regular" panose="020B0604020202020204" charset="0"/>
                        </a:rPr>
                        <a:t>当前在随心听，FM播放界面</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-5.88%</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新闻热启动</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非首次进入新闻界面</a:t>
                      </a:r>
                      <a:endParaRPr lang="zh-CN" sz="900" b="0">
                        <a:solidFill>
                          <a:srgbClr val="000000"/>
                        </a:solidFill>
                        <a:latin typeface="Arial Regular" panose="020B0604020202020204" charset="0"/>
                        <a:ea typeface="Verdana Pro" charset="-122"/>
                        <a:cs typeface="Arial Regular" panose="020B0604020202020204" charset="0"/>
                      </a:endParaRPr>
                    </a:p>
                    <a:p>
                      <a:pPr indent="0">
                        <a:buNone/>
                      </a:pPr>
                      <a:r>
                        <a:rPr lang="zh-CN" sz="900" b="0">
                          <a:solidFill>
                            <a:srgbClr val="000000"/>
                          </a:solidFill>
                          <a:latin typeface="Arial Regular" panose="020B0604020202020204" charset="0"/>
                          <a:ea typeface="Verdana Pro" charset="-122"/>
                          <a:cs typeface="Arial Regular" panose="020B0604020202020204" charset="0"/>
                        </a:rPr>
                        <a:t>当前在随心听，USB音乐播放界面</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-14.29%</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0.52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Navigation热启动</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IVI路测常用场景1H后开启后倒车</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-13.33%</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39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系统稳定状态下导航搜索</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强网</a:t>
                      </a:r>
                      <a:r>
                        <a:rPr lang="en-US" altLang="zh-CN" sz="900" b="0">
                          <a:solidFill>
                            <a:srgbClr val="000000"/>
                          </a:solidFill>
                          <a:latin typeface="Arial Regular" panose="020B0604020202020204" charset="0"/>
                          <a:ea typeface="Verdana Pro" charset="-122"/>
                          <a:cs typeface="Arial Regular" panose="020B0604020202020204" charset="0"/>
                        </a:rPr>
                        <a:t>/</a:t>
                      </a:r>
                      <a:r>
                        <a:rPr lang="zh-CN" sz="900" b="0">
                          <a:solidFill>
                            <a:srgbClr val="000000"/>
                          </a:solidFill>
                          <a:latin typeface="Arial Regular" panose="020B0604020202020204" charset="0"/>
                          <a:ea typeface="Verdana Pro" charset="-122"/>
                          <a:cs typeface="Arial Regular" panose="020B0604020202020204" charset="0"/>
                        </a:rPr>
                        <a:t>测试时处于播放QQ音乐状态</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2.4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系统稳定状态下导航路径规划</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强网</a:t>
                      </a:r>
                      <a:r>
                        <a:rPr lang="en-US" altLang="zh-CN" sz="900" b="0">
                          <a:solidFill>
                            <a:srgbClr val="000000"/>
                          </a:solidFill>
                          <a:latin typeface="Arial Regular" panose="020B0604020202020204" charset="0"/>
                          <a:ea typeface="Verdana Pro" charset="-122"/>
                          <a:cs typeface="Arial Regular" panose="020B0604020202020204" charset="0"/>
                        </a:rPr>
                        <a:t>/</a:t>
                      </a:r>
                      <a:r>
                        <a:rPr lang="zh-CN" sz="900" b="0">
                          <a:solidFill>
                            <a:srgbClr val="000000"/>
                          </a:solidFill>
                          <a:latin typeface="Arial Regular" panose="020B0604020202020204" charset="0"/>
                          <a:ea typeface="Verdana Pro" charset="-122"/>
                          <a:cs typeface="Arial Regular" panose="020B0604020202020204" charset="0"/>
                        </a:rPr>
                        <a:t>测试时处于播放QQ音乐状态</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1.68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系统稳定状态下在线QQ音乐切歌</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强网</a:t>
                      </a:r>
                      <a:r>
                        <a:rPr lang="en-US" altLang="zh-CN" sz="900" b="0">
                          <a:solidFill>
                            <a:srgbClr val="000000"/>
                          </a:solidFill>
                          <a:latin typeface="Arial Regular" panose="020B0604020202020204" charset="0"/>
                          <a:ea typeface="Verdana Pro" charset="-122"/>
                          <a:cs typeface="Arial Regular" panose="020B0604020202020204" charset="0"/>
                        </a:rPr>
                        <a:t>/</a:t>
                      </a:r>
                      <a:r>
                        <a:rPr lang="zh-CN" sz="900" b="0">
                          <a:solidFill>
                            <a:srgbClr val="000000"/>
                          </a:solidFill>
                          <a:latin typeface="Arial Regular" panose="020B0604020202020204" charset="0"/>
                          <a:ea typeface="Verdana Pro" charset="-122"/>
                          <a:cs typeface="Arial Regular" panose="020B0604020202020204" charset="0"/>
                        </a:rPr>
                        <a:t>测试时处于导航状态</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25.00%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系统稳定状态下在线电台切换</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强网</a:t>
                      </a:r>
                      <a:endParaRPr lang="zh-CN" altLang="en-US" sz="900" b="0">
                        <a:solidFill>
                          <a:srgbClr val="000000"/>
                        </a:solidFill>
                        <a:latin typeface="Arial Regular" panose="020B060402020202020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12.50%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系统稳定下，语音导航搜索时间</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强网</a:t>
                      </a:r>
                      <a:r>
                        <a:rPr lang="en-US" altLang="zh-CN" sz="900" b="0">
                          <a:solidFill>
                            <a:srgbClr val="000000"/>
                          </a:solidFill>
                          <a:latin typeface="Arial Regular" panose="020B0604020202020204" charset="0"/>
                          <a:ea typeface="Verdana Pro" charset="-122"/>
                          <a:cs typeface="Arial Regular" panose="020B0604020202020204" charset="0"/>
                        </a:rPr>
                        <a:t>/</a:t>
                      </a:r>
                      <a:r>
                        <a:rPr lang="zh-CN" sz="900" b="0">
                          <a:solidFill>
                            <a:srgbClr val="000000"/>
                          </a:solidFill>
                          <a:latin typeface="Arial Regular" panose="020B0604020202020204" charset="0"/>
                          <a:ea typeface="Verdana Pro" charset="-122"/>
                          <a:cs typeface="Arial Regular" panose="020B0604020202020204" charset="0"/>
                        </a:rPr>
                        <a:t>测试时处于播放QQ音乐状态</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2.59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2.97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14.67%</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3.45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导航中，语音目的地切换搜索时间</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强网</a:t>
                      </a:r>
                      <a:r>
                        <a:rPr lang="en-US" altLang="zh-CN" sz="900" b="0">
                          <a:solidFill>
                            <a:srgbClr val="000000"/>
                          </a:solidFill>
                          <a:latin typeface="Arial Regular" panose="020B0604020202020204" charset="0"/>
                          <a:ea typeface="Verdana Pro" charset="-122"/>
                          <a:cs typeface="Arial Regular" panose="020B0604020202020204" charset="0"/>
                        </a:rPr>
                        <a:t>/</a:t>
                      </a:r>
                      <a:r>
                        <a:rPr lang="zh-CN" sz="900" b="0">
                          <a:solidFill>
                            <a:srgbClr val="000000"/>
                          </a:solidFill>
                          <a:latin typeface="Arial Regular" panose="020B0604020202020204" charset="0"/>
                          <a:ea typeface="Verdana Pro" charset="-122"/>
                          <a:cs typeface="Arial Regular" panose="020B0604020202020204" charset="0"/>
                        </a:rPr>
                        <a:t>测试时处于播放QQ音乐状态</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2.96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4.73%</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3.45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900" b="0">
                          <a:solidFill>
                            <a:srgbClr val="000000"/>
                          </a:solidFill>
                          <a:latin typeface="Arial Regular" panose="020B0604020202020204" charset="0"/>
                          <a:cs typeface="Arial Regular" panose="020B0604020202020204" charset="0"/>
                        </a:rPr>
                        <a:t>45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导航中，语音目的地切换路径规划</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强网</a:t>
                      </a:r>
                      <a:r>
                        <a:rPr lang="en-US" altLang="zh-CN" sz="900" b="0">
                          <a:solidFill>
                            <a:srgbClr val="000000"/>
                          </a:solidFill>
                          <a:latin typeface="Arial Regular" panose="020B0604020202020204" charset="0"/>
                          <a:ea typeface="Verdana Pro" charset="-122"/>
                          <a:cs typeface="Arial Regular" panose="020B0604020202020204" charset="0"/>
                        </a:rPr>
                        <a:t>/</a:t>
                      </a:r>
                      <a:r>
                        <a:rPr lang="zh-CN" sz="900" b="0">
                          <a:solidFill>
                            <a:srgbClr val="000000"/>
                          </a:solidFill>
                          <a:latin typeface="Arial Regular" panose="020B0604020202020204" charset="0"/>
                          <a:ea typeface="Verdana Pro" charset="-122"/>
                          <a:cs typeface="Arial Regular" panose="020B0604020202020204" charset="0"/>
                        </a:rPr>
                        <a:t>测试时处于播放QQ音乐状态</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6.7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7.9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17.91%</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系统稳定下，语音播放音乐</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强网</a:t>
                      </a:r>
                      <a:r>
                        <a:rPr lang="en-US" altLang="zh-CN" sz="900" b="0">
                          <a:solidFill>
                            <a:srgbClr val="000000"/>
                          </a:solidFill>
                          <a:latin typeface="Arial Regular" panose="020B0604020202020204" charset="0"/>
                          <a:ea typeface="Verdana Pro" charset="-122"/>
                          <a:cs typeface="Arial Regular" panose="020B0604020202020204" charset="0"/>
                        </a:rPr>
                        <a:t>/</a:t>
                      </a:r>
                      <a:r>
                        <a:rPr lang="zh-CN" sz="900" b="0">
                          <a:solidFill>
                            <a:srgbClr val="000000"/>
                          </a:solidFill>
                          <a:latin typeface="Arial Regular" panose="020B0604020202020204" charset="0"/>
                          <a:ea typeface="Verdana Pro" charset="-122"/>
                          <a:cs typeface="Arial Regular" panose="020B0604020202020204" charset="0"/>
                        </a:rPr>
                        <a:t>测试时处于导航状态</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2.9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系统稳定下，语音车控</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强网</a:t>
                      </a:r>
                      <a:endParaRPr lang="zh-CN" altLang="en-US" sz="900" b="0">
                        <a:solidFill>
                          <a:srgbClr val="000000"/>
                        </a:solidFill>
                        <a:latin typeface="Arial Regular" panose="020B060402020202020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系统稳定下，语音系统控制</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强网</a:t>
                      </a:r>
                      <a:endParaRPr lang="zh-CN" altLang="en-US" sz="900" b="0">
                        <a:solidFill>
                          <a:srgbClr val="000000"/>
                        </a:solidFill>
                        <a:latin typeface="Arial Regular" panose="020B060402020202020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49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稳定状态下主题切换</a:t>
                      </a:r>
                      <a:endParaRPr lang="zh-CN" altLang="en-US" sz="900" b="0">
                        <a:solidFill>
                          <a:srgbClr val="000000"/>
                        </a:solidFill>
                        <a:latin typeface="Arial Regular" panose="020B060402020202020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-11.11%</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Arial Regular" panose="020B0604020202020204" charset="0"/>
                          <a:cs typeface="Arial Regular" panose="020B0604020202020204" charset="0"/>
                        </a:rPr>
                        <a:t>50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随心看冷启动时间</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7.1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7.1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FF0000"/>
                          </a:solidFill>
                          <a:latin typeface="Arial Regular" panose="020B0604020202020204" charset="0"/>
                          <a:cs typeface="Arial Regular" panose="020B0604020202020204" charset="0"/>
                        </a:rPr>
                        <a:t>0.00%</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4.6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altLang="en-US" sz="900" b="0">
                          <a:solidFill>
                            <a:srgbClr val="000000"/>
                          </a:solidFill>
                          <a:latin typeface="Arial Regular" panose="020B0604020202020204" charset="0"/>
                          <a:cs typeface="Arial Regular" panose="020B0604020202020204" charset="0"/>
                        </a:rPr>
                        <a:t>随心看启动</a:t>
                      </a:r>
                      <a:r>
                        <a:rPr lang="en-US" altLang="en-US" sz="900" b="0">
                          <a:solidFill>
                            <a:srgbClr val="000000"/>
                          </a:solidFill>
                          <a:latin typeface="Arial Regular" panose="020B0604020202020204" charset="0"/>
                          <a:cs typeface="Arial Regular" panose="020B0604020202020204" charset="0"/>
                        </a:rPr>
                        <a:t>强依赖网络坏境</a:t>
                      </a:r>
                      <a:r>
                        <a:rPr lang="zh-CN" altLang="en-US" sz="900" b="0">
                          <a:solidFill>
                            <a:srgbClr val="000000"/>
                          </a:solidFill>
                          <a:latin typeface="Arial Regular" panose="020B0604020202020204" charset="0"/>
                          <a:cs typeface="Arial Regular" panose="020B0604020202020204" charset="0"/>
                        </a:rPr>
                        <a:t>，当前已和</a:t>
                      </a:r>
                      <a:r>
                        <a:rPr lang="en-US" altLang="zh-CN" sz="900" b="0">
                          <a:solidFill>
                            <a:srgbClr val="000000"/>
                          </a:solidFill>
                          <a:latin typeface="Arial Regular" panose="020B0604020202020204" charset="0"/>
                          <a:cs typeface="Arial Regular" panose="020B0604020202020204" charset="0"/>
                        </a:rPr>
                        <a:t>FO</a:t>
                      </a:r>
                      <a:r>
                        <a:rPr lang="zh-CN" altLang="en-US" sz="900" b="0">
                          <a:solidFill>
                            <a:srgbClr val="000000"/>
                          </a:solidFill>
                          <a:latin typeface="Arial Regular" panose="020B0604020202020204" charset="0"/>
                          <a:cs typeface="Arial Regular" panose="020B0604020202020204" charset="0"/>
                        </a:rPr>
                        <a:t>对齐需要重新修改</a:t>
                      </a:r>
                      <a:r>
                        <a:rPr lang="en-US" altLang="zh-CN" sz="900" b="0">
                          <a:solidFill>
                            <a:srgbClr val="000000"/>
                          </a:solidFill>
                          <a:latin typeface="Arial Regular" panose="020B0604020202020204" charset="0"/>
                          <a:cs typeface="Arial Regular" panose="020B0604020202020204" charset="0"/>
                        </a:rPr>
                        <a:t>Tarhet</a:t>
                      </a:r>
                      <a:r>
                        <a:rPr lang="zh-CN" altLang="en-US" sz="900" b="0">
                          <a:solidFill>
                            <a:srgbClr val="000000"/>
                          </a:solidFill>
                          <a:latin typeface="Arial Regular" panose="020B0604020202020204" charset="0"/>
                          <a:cs typeface="Arial Regular" panose="020B0604020202020204" charset="0"/>
                        </a:rPr>
                        <a:t>值</a:t>
                      </a:r>
                      <a:endParaRPr lang="zh-CN"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51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Verdana Pro" charset="-122"/>
                        </a:rPr>
                        <a:t>随心看热启动时间</a:t>
                      </a:r>
                      <a:endParaRPr lang="zh-CN" altLang="en-US" sz="10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-20.00%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0.65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3675">
                <a:tc>
                  <a:txBody>
                    <a:bodyPr/>
                    <a:p>
                      <a:pPr indent="0">
                        <a:buNone/>
                      </a:pPr>
                      <a:r>
                        <a:rPr lang="en-US" sz="1000" b="0">
                          <a:solidFill>
                            <a:srgbClr val="000000"/>
                          </a:solidFill>
                          <a:latin typeface="Arial Regular" panose="020B0604020202020204" charset="0"/>
                          <a:cs typeface="Arial Regular" panose="020B0604020202020204" charset="0"/>
                        </a:rPr>
                        <a:t>52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zh-CN" sz="1000" b="0">
                          <a:solidFill>
                            <a:srgbClr val="000000"/>
                          </a:solidFill>
                          <a:latin typeface="Arial Regular" panose="020B0604020202020204" charset="0"/>
                          <a:ea typeface="Verdana Pro" charset="-122"/>
                        </a:rPr>
                        <a:t>车家互联冷启动时间</a:t>
                      </a:r>
                      <a:endParaRPr lang="zh-CN" altLang="en-US" sz="10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000" b="0">
                          <a:solidFill>
                            <a:srgbClr val="000000"/>
                          </a:solidFill>
                          <a:latin typeface="Arial Regular" panose="020B0604020202020204" charset="0"/>
                          <a:cs typeface="Arial Regular" panose="020B0604020202020204" charset="0"/>
                        </a:rPr>
                        <a:t>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000" b="0">
                          <a:solidFill>
                            <a:srgbClr val="000000"/>
                          </a:solidFill>
                          <a:latin typeface="Arial Regular" panose="020B0604020202020204" charset="0"/>
                          <a:cs typeface="Arial Regular" panose="020B0604020202020204" charset="0"/>
                        </a:rPr>
                        <a:t>3.4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l">
                        <a:buNone/>
                      </a:pPr>
                      <a:r>
                        <a:rPr lang="en-US" sz="1000" b="0">
                          <a:solidFill>
                            <a:srgbClr val="00B050"/>
                          </a:solidFill>
                          <a:latin typeface="Arial Regular" panose="020B0604020202020204" charset="0"/>
                          <a:cs typeface="Arial Regular" panose="020B0604020202020204" charset="0"/>
                        </a:rPr>
                        <a:t>-27.66%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l">
                        <a:buNone/>
                      </a:pPr>
                      <a:r>
                        <a:rPr lang="en-US" sz="1000" b="0">
                          <a:solidFill>
                            <a:srgbClr val="000000"/>
                          </a:solidFill>
                          <a:latin typeface="Arial Regular" panose="020B0604020202020204" charset="0"/>
                          <a:cs typeface="Arial Regular" panose="020B0604020202020204" charset="0"/>
                        </a:rPr>
                        <a:t>3.45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09880" y="0"/>
            <a:ext cx="10836275" cy="3517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400" dirty="0">
                <a:solidFill>
                  <a:srgbClr val="0000CC"/>
                </a:solidFill>
              </a:rPr>
              <a:t>{</a:t>
            </a:r>
            <a:r>
              <a:rPr lang="en-US" altLang="en-US" sz="2400" dirty="0">
                <a:solidFill>
                  <a:srgbClr val="0000CC"/>
                </a:solidFill>
                <a:sym typeface="+mn-ea"/>
              </a:rPr>
              <a:t>U625 TBL</a:t>
            </a:r>
            <a:r>
              <a:rPr lang="en-US" altLang="zh-CN" sz="2400" dirty="0">
                <a:solidFill>
                  <a:srgbClr val="0000CC"/>
                </a:solidFill>
                <a:sym typeface="+mn-ea"/>
              </a:rPr>
              <a:t>_R07 HF2</a:t>
            </a:r>
            <a:r>
              <a:rPr lang="en-US" altLang="en-US" sz="2400" dirty="0">
                <a:solidFill>
                  <a:srgbClr val="0000CC"/>
                </a:solidFill>
              </a:rPr>
              <a:t>} </a:t>
            </a:r>
            <a:r>
              <a:rPr lang="zh-CN" altLang="en-US" sz="2400" dirty="0"/>
              <a:t>性能测试</a:t>
            </a:r>
            <a:endParaRPr lang="zh-CN" altLang="en-US" sz="2400" b="0" dirty="0">
              <a:ea typeface="SimHei" panose="02010609060101010101" pitchFamily="49" charset="-122"/>
            </a:endParaRPr>
          </a:p>
        </p:txBody>
      </p:sp>
      <p:sp>
        <p:nvSpPr>
          <p:cNvPr id="13" name="文本框 12"/>
          <p:cNvSpPr txBox="1"/>
          <p:nvPr/>
        </p:nvSpPr>
        <p:spPr>
          <a:xfrm>
            <a:off x="7298831" y="50483"/>
            <a:ext cx="3948158" cy="645160"/>
          </a:xfrm>
          <a:prstGeom prst="rect">
            <a:avLst/>
          </a:prstGeom>
          <a:noFill/>
        </p:spPr>
        <p:txBody>
          <a:bodyPr wrap="square" rtlCol="0">
            <a:spAutoFit/>
          </a:bodyPr>
          <a:p>
            <a:r>
              <a:rPr kumimoji="1" lang="zh-CN" altLang="en-US" dirty="0"/>
              <a:t>性能测试：</a:t>
            </a:r>
            <a:r>
              <a:rPr kumimoji="1" lang="en-US" altLang="zh-CN" dirty="0">
                <a:highlight>
                  <a:srgbClr val="00FF00"/>
                </a:highlight>
              </a:rPr>
              <a:t>Pass</a:t>
            </a:r>
            <a:endParaRPr kumimoji="1" lang="en-US" altLang="zh-CN" dirty="0">
              <a:solidFill>
                <a:srgbClr val="FF0000"/>
              </a:solidFill>
              <a:highlight>
                <a:srgbClr val="00FF00"/>
              </a:highlight>
            </a:endParaRPr>
          </a:p>
          <a:p>
            <a:endParaRPr kumimoji="1" lang="zh-CN" altLang="en-US" dirty="0"/>
          </a:p>
        </p:txBody>
      </p:sp>
      <p:graphicFrame>
        <p:nvGraphicFramePr>
          <p:cNvPr id="2" name="表格 1"/>
          <p:cNvGraphicFramePr/>
          <p:nvPr>
            <p:custDataLst>
              <p:tags r:id="rId1"/>
            </p:custDataLst>
          </p:nvPr>
        </p:nvGraphicFramePr>
        <p:xfrm>
          <a:off x="309880" y="351790"/>
          <a:ext cx="11678920" cy="1460500"/>
        </p:xfrm>
        <a:graphic>
          <a:graphicData uri="http://schemas.openxmlformats.org/drawingml/2006/table">
            <a:tbl>
              <a:tblPr firstRow="1" bandRow="1">
                <a:tableStyleId>{5C22544A-7EE6-4342-B048-85BDC9FD1C3A}</a:tableStyleId>
              </a:tblPr>
              <a:tblGrid>
                <a:gridCol w="387350"/>
                <a:gridCol w="3034030"/>
                <a:gridCol w="2250440"/>
                <a:gridCol w="612775"/>
                <a:gridCol w="436245"/>
                <a:gridCol w="638175"/>
                <a:gridCol w="591185"/>
                <a:gridCol w="949325"/>
                <a:gridCol w="2779395"/>
              </a:tblGrid>
              <a:tr h="195580">
                <a:tc>
                  <a:txBody>
                    <a:bodyPr/>
                    <a:p>
                      <a:pPr indent="0" algn="l">
                        <a:buNone/>
                      </a:pPr>
                      <a:r>
                        <a:rPr lang="zh-CN" altLang="en-US" sz="900" b="1">
                          <a:solidFill>
                            <a:srgbClr val="000000"/>
                          </a:solidFill>
                          <a:latin typeface="Arial Regular" panose="020B0604020202020204" charset="0"/>
                          <a:ea typeface="宋体" charset="0"/>
                          <a:cs typeface="Arial Narrow Regular" panose="020B0606020202030204" charset="0"/>
                        </a:rPr>
                        <a:t>序号</a:t>
                      </a:r>
                      <a:endParaRPr lang="zh-CN" altLang="en-US" sz="900" b="1">
                        <a:solidFill>
                          <a:srgbClr val="000000"/>
                        </a:solidFill>
                        <a:latin typeface="Arial Regular" panose="020B0604020202020204" charset="0"/>
                        <a:ea typeface="宋体" charset="0"/>
                        <a:cs typeface="Arial Narrow Regular" panose="020B060602020203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900" b="1">
                          <a:solidFill>
                            <a:srgbClr val="000000"/>
                          </a:solidFill>
                          <a:latin typeface="Arial Regular" panose="020B0604020202020204" charset="0"/>
                          <a:ea typeface="宋体" charset="0"/>
                        </a:rPr>
                        <a:t>影响因素</a:t>
                      </a:r>
                      <a:endParaRPr lang="zh-CN" altLang="en-US" sz="9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900" b="1">
                          <a:solidFill>
                            <a:srgbClr val="000000"/>
                          </a:solidFill>
                          <a:latin typeface="Arial Regular" panose="020B0604020202020204" charset="0"/>
                          <a:ea typeface="宋体" charset="0"/>
                        </a:rPr>
                        <a:t>测试前提条件</a:t>
                      </a:r>
                      <a:endParaRPr lang="zh-CN" altLang="en-US" sz="9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900" b="1">
                          <a:solidFill>
                            <a:srgbClr val="000000"/>
                          </a:solidFill>
                          <a:latin typeface="Arial Regular" panose="020B0604020202020204" charset="0"/>
                          <a:ea typeface="宋体" charset="0"/>
                          <a:cs typeface="Arial Regular" panose="020B0604020202020204" charset="0"/>
                        </a:rPr>
                        <a:t>R05</a:t>
                      </a:r>
                      <a:endParaRPr lang="en-US" altLang="en-US" sz="9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900" b="1">
                          <a:solidFill>
                            <a:srgbClr val="000000"/>
                          </a:solidFill>
                          <a:latin typeface="Arial Regular" panose="020B0604020202020204" charset="0"/>
                          <a:ea typeface="宋体" charset="0"/>
                          <a:cs typeface="Arial Regular" panose="020B0604020202020204" charset="0"/>
                        </a:rPr>
                        <a:t>R07</a:t>
                      </a:r>
                      <a:endParaRPr lang="en-US" altLang="en-US" sz="9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900" b="1">
                          <a:solidFill>
                            <a:srgbClr val="000000"/>
                          </a:solidFill>
                          <a:latin typeface="Arial Regular" panose="020B0604020202020204" charset="0"/>
                          <a:ea typeface="宋体" charset="0"/>
                        </a:rPr>
                        <a:t>偏差</a:t>
                      </a:r>
                      <a:endParaRPr lang="zh-CN" altLang="en-US" sz="9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900" b="1">
                          <a:solidFill>
                            <a:srgbClr val="000000"/>
                          </a:solidFill>
                          <a:latin typeface="Arial Regular" panose="020B0604020202020204" charset="0"/>
                          <a:ea typeface="宋体" charset="0"/>
                          <a:cs typeface="Arial Regular" panose="020B0604020202020204" charset="0"/>
                        </a:rPr>
                        <a:t>Target</a:t>
                      </a:r>
                      <a:endParaRPr lang="en-US" altLang="en-US" sz="9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900" b="1">
                          <a:solidFill>
                            <a:srgbClr val="000000"/>
                          </a:solidFill>
                          <a:latin typeface="Arial Regular" panose="020B0604020202020204" charset="0"/>
                          <a:ea typeface="宋体" charset="0"/>
                        </a:rPr>
                        <a:t>允许偏差上限</a:t>
                      </a:r>
                      <a:endParaRPr lang="zh-CN" altLang="en-US" sz="9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900" b="1">
                          <a:solidFill>
                            <a:srgbClr val="000000"/>
                          </a:solidFill>
                          <a:latin typeface="Arial Regular" panose="020B0604020202020204" charset="0"/>
                          <a:ea typeface="宋体" charset="0"/>
                          <a:cs typeface="Arial Regular" panose="020B0604020202020204" charset="0"/>
                        </a:rPr>
                        <a:t>Comments</a:t>
                      </a:r>
                      <a:endParaRPr lang="en-US" altLang="en-US" sz="9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210820">
                <a:tc>
                  <a:txBody>
                    <a:bodyPr/>
                    <a:p>
                      <a:pPr indent="0">
                        <a:buNone/>
                      </a:pPr>
                      <a:r>
                        <a:rPr lang="en-US" sz="900" b="0">
                          <a:solidFill>
                            <a:srgbClr val="000000"/>
                          </a:solidFill>
                          <a:latin typeface="Arial Regular" panose="020B0604020202020204" charset="0"/>
                          <a:cs typeface="Arial Regular" panose="020B0604020202020204" charset="0"/>
                        </a:rPr>
                        <a:t>53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zh-CN" sz="900" b="0">
                          <a:solidFill>
                            <a:srgbClr val="000000"/>
                          </a:solidFill>
                          <a:latin typeface="Arial Regular" panose="020B0604020202020204" charset="0"/>
                          <a:ea typeface="Verdana Pro" charset="-122"/>
                        </a:rPr>
                        <a:t>车家互联热启动时间</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Arial Regular" panose="020B0604020202020204" charset="0"/>
                          <a:cs typeface="Arial Regular" panose="020B0604020202020204" charset="0"/>
                        </a:rPr>
                        <a:t>5.31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Arial Regular" panose="020B0604020202020204" charset="0"/>
                          <a:cs typeface="Arial Regular" panose="020B0604020202020204" charset="0"/>
                        </a:rPr>
                        <a:t>1.71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l">
                        <a:buNone/>
                      </a:pPr>
                      <a:r>
                        <a:rPr lang="en-US" sz="900" b="0">
                          <a:solidFill>
                            <a:srgbClr val="00B050"/>
                          </a:solidFill>
                          <a:latin typeface="Arial Regular" panose="020B0604020202020204" charset="0"/>
                          <a:cs typeface="Arial Regular" panose="020B0604020202020204" charset="0"/>
                        </a:rPr>
                        <a:t>-67.80%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10820">
                <a:tc>
                  <a:txBody>
                    <a:bodyPr/>
                    <a:p>
                      <a:pPr indent="0">
                        <a:buNone/>
                      </a:pPr>
                      <a:r>
                        <a:rPr lang="en-US" sz="900" b="0">
                          <a:solidFill>
                            <a:srgbClr val="000000"/>
                          </a:solidFill>
                          <a:latin typeface="Arial Regular" panose="020B0604020202020204" charset="0"/>
                          <a:cs typeface="Arial Regular" panose="020B0604020202020204" charset="0"/>
                        </a:rPr>
                        <a:t>54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普通导航-全屏过渡期间冷启动时间</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Launcher后1s启动</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10.9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11.8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8.26%</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sz="900" b="0">
                          <a:solidFill>
                            <a:srgbClr val="000000"/>
                          </a:solidFill>
                          <a:latin typeface="Arial Regular" panose="020B0604020202020204" charset="0"/>
                          <a:cs typeface="Arial Regular" panose="020B0604020202020204" charset="0"/>
                        </a:rPr>
                        <a:t>55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普通导航-分屏冷启动时间</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3.2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-15.79%</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10</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10.5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sz="900" b="0">
                          <a:solidFill>
                            <a:srgbClr val="000000"/>
                          </a:solidFill>
                          <a:latin typeface="Arial Regular" panose="020B0604020202020204" charset="0"/>
                          <a:cs typeface="Arial Regular" panose="020B0604020202020204" charset="0"/>
                        </a:rPr>
                        <a:t>56</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普通导航-分屏热启动时间</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0.3</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sz="900" b="0">
                          <a:solidFill>
                            <a:srgbClr val="000000"/>
                          </a:solidFill>
                          <a:latin typeface="Arial Regular" panose="020B0604020202020204" charset="0"/>
                          <a:cs typeface="Arial Regular" panose="020B0604020202020204" charset="0"/>
                        </a:rPr>
                        <a:t>57</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输入法冷启动时间</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0.9</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-11.11%</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2.4</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900" b="0">
                          <a:solidFill>
                            <a:srgbClr val="000000"/>
                          </a:solidFill>
                          <a:latin typeface="Arial Regular" panose="020B0604020202020204" charset="0"/>
                          <a:cs typeface="Arial Regular" panose="020B0604020202020204" charset="0"/>
                        </a:rPr>
                        <a:t>58</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rPr>
                        <a:t>输入法热启动时间</a:t>
                      </a:r>
                      <a:endParaRPr lang="zh-CN" altLang="en-US" sz="9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cs typeface="Arial Regular" panose="020B0604020202020204" charset="0"/>
                        </a:rPr>
                        <a:t>0.5</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cs typeface="Arial Regular" panose="020B0604020202020204" charset="0"/>
                        </a:rPr>
                        <a:t>0.00%</a:t>
                      </a:r>
                      <a:endParaRPr lang="en-US" altLang="en-US" sz="9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cs typeface="Arial Regular" panose="020B0604020202020204" charset="0"/>
                        </a:rPr>
                        <a:t>1.2</a:t>
                      </a: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3" name="对象 2">
            <a:hlinkClick r:id="" action="ppaction://ole?verb="/>
          </p:cNvPr>
          <p:cNvGraphicFramePr>
            <a:graphicFrameLocks noChangeAspect="1"/>
          </p:cNvGraphicFramePr>
          <p:nvPr/>
        </p:nvGraphicFramePr>
        <p:xfrm>
          <a:off x="309880" y="1917065"/>
          <a:ext cx="757555" cy="757555"/>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Excel.Sheet.12">
                  <p:embed/>
                </p:oleObj>
              </mc:Choice>
              <mc:Fallback>
                <p:oleObj name="" showAsIcon="1" r:id="rId2" imgW="1524000" imgH="1524000" progId="Excel.Sheet.12">
                  <p:embed/>
                  <p:pic>
                    <p:nvPicPr>
                      <p:cNvPr id="0" name="图片 1024"/>
                      <p:cNvPicPr/>
                      <p:nvPr/>
                    </p:nvPicPr>
                    <p:blipFill>
                      <a:blip r:embed="rId3"/>
                      <a:stretch>
                        <a:fillRect/>
                      </a:stretch>
                    </p:blipFill>
                    <p:spPr>
                      <a:xfrm>
                        <a:off x="309880" y="1917065"/>
                        <a:ext cx="757555" cy="75755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74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a:t>
            </a:r>
            <a:r>
              <a:rPr lang="en-US" altLang="en-US" sz="2800" dirty="0">
                <a:solidFill>
                  <a:srgbClr val="0000CC"/>
                </a:solidFill>
                <a:sym typeface="+mn-ea"/>
              </a:rPr>
              <a:t>U625 TBL</a:t>
            </a:r>
            <a:r>
              <a:rPr lang="en-US" altLang="zh-CN" sz="2800" dirty="0">
                <a:solidFill>
                  <a:srgbClr val="0000CC"/>
                </a:solidFill>
                <a:sym typeface="+mn-ea"/>
              </a:rPr>
              <a:t>_R07 HF2</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20230110_571_PRO</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20230305_0887_B3F27_R07.PRO.HF2_Debug    </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sym typeface="+mn-ea"/>
              </a:rPr>
              <a:t>{Full verification} </a:t>
            </a:r>
            <a:r>
              <a:rPr lang="en-US" altLang="zh-CN" sz="1800" dirty="0">
                <a:ea typeface="宋体" pitchFamily="2" charset="-122"/>
                <a:sym typeface="+mn-ea"/>
              </a:rPr>
              <a:t>executed with pass rate </a:t>
            </a:r>
            <a:r>
              <a:rPr lang="en-US" altLang="zh-CN" sz="1800" dirty="0">
                <a:solidFill>
                  <a:srgbClr val="0000CC"/>
                </a:solidFill>
                <a:ea typeface="宋体" pitchFamily="2" charset="-122"/>
                <a:sym typeface="+mn-ea"/>
              </a:rPr>
              <a:t>99.24%,  0 </a:t>
            </a:r>
            <a:r>
              <a:rPr lang="en-US" altLang="zh-CN" sz="1800" dirty="0">
                <a:ea typeface="宋体" pitchFamily="2" charset="-122"/>
                <a:sym typeface="+mn-ea"/>
              </a:rPr>
              <a:t>P0 and </a:t>
            </a:r>
            <a:r>
              <a:rPr lang="en-US" altLang="zh-CN" sz="1800" dirty="0">
                <a:solidFill>
                  <a:srgbClr val="0000CC"/>
                </a:solidFill>
                <a:ea typeface="宋体" pitchFamily="2" charset="-122"/>
                <a:sym typeface="+mn-ea"/>
              </a:rPr>
              <a:t>7 </a:t>
            </a:r>
            <a:r>
              <a:rPr lang="en-US" altLang="zh-CN" sz="1800" dirty="0">
                <a:ea typeface="宋体" pitchFamily="2" charset="-122"/>
                <a:sym typeface="+mn-ea"/>
              </a:rPr>
              <a:t>P1 issues found and not fixed and </a:t>
            </a:r>
            <a:r>
              <a:rPr lang="en-US" altLang="zh-CN" sz="1800" dirty="0">
                <a:solidFill>
                  <a:srgbClr val="0000CC"/>
                </a:solidFill>
                <a:ea typeface="宋体" pitchFamily="2" charset="-122"/>
                <a:sym typeface="+mn-ea"/>
              </a:rPr>
              <a:t>3</a:t>
            </a:r>
            <a:r>
              <a:rPr lang="en-US" altLang="zh-CN" sz="1800" dirty="0">
                <a:ea typeface="宋体" pitchFamily="2" charset="-122"/>
                <a:sym typeface="+mn-ea"/>
              </a:rPr>
              <a:t> P1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sym typeface="+mn-ea"/>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sym typeface="+mn-ea"/>
              </a:rPr>
              <a:t>Non-compliance issue list, refer attached file for detail, P1 issues listed below:</a:t>
            </a:r>
            <a:endParaRPr lang="en-US" altLang="zh-CN" sz="1800" dirty="0"/>
          </a:p>
          <a:p>
            <a:pPr lvl="3">
              <a:spcBef>
                <a:spcPct val="0"/>
              </a:spcBef>
            </a:pPr>
            <a:r>
              <a:rPr lang="en-US" altLang="zh-CN" sz="1800" dirty="0" err="1">
                <a:solidFill>
                  <a:srgbClr val="0000CC"/>
                </a:solidFill>
                <a:ea typeface="宋体" pitchFamily="2" charset="-122"/>
                <a:sym typeface="+mn-ea"/>
              </a:rPr>
              <a:t>AW2_xxxxxx</a:t>
            </a:r>
            <a:endParaRPr lang="en-US" altLang="zh-CN" sz="1800" dirty="0">
              <a:solidFill>
                <a:srgbClr val="0000CC"/>
              </a:solidFill>
              <a:ea typeface="宋体" pitchFamily="2" charset="-122"/>
            </a:endParaRPr>
          </a:p>
          <a:p>
            <a:pPr lvl="3">
              <a:spcBef>
                <a:spcPct val="0"/>
              </a:spcBef>
            </a:pPr>
            <a:r>
              <a:rPr lang="en-US" altLang="zh-CN" sz="1800" dirty="0">
                <a:solidFill>
                  <a:srgbClr val="0000CC"/>
                </a:solidFill>
                <a:ea typeface="宋体" pitchFamily="2" charset="-122"/>
                <a:sym typeface="+mn-ea"/>
              </a:rPr>
              <a:t>……</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ea typeface="宋体" pitchFamily="2" charset="-122"/>
                <a:sym typeface="+mn-ea"/>
              </a:rPr>
              <a:t>Open new</a:t>
            </a:r>
            <a:r>
              <a:rPr lang="zh-CN" altLang="en-US" sz="1800" dirty="0">
                <a:ea typeface="宋体" pitchFamily="2" charset="-122"/>
                <a:sym typeface="+mn-ea"/>
              </a:rPr>
              <a:t> </a:t>
            </a:r>
            <a:r>
              <a:rPr lang="en-US" altLang="zh-CN" sz="1800" dirty="0">
                <a:ea typeface="宋体" pitchFamily="2" charset="-122"/>
                <a:sym typeface="+mn-ea"/>
              </a:rPr>
              <a:t>feature</a:t>
            </a:r>
            <a:r>
              <a:rPr lang="zh-CN" altLang="en-US" sz="1800" dirty="0">
                <a:ea typeface="宋体" pitchFamily="2" charset="-122"/>
                <a:sym typeface="+mn-ea"/>
              </a:rPr>
              <a:t> </a:t>
            </a:r>
            <a:r>
              <a:rPr lang="en-US" altLang="zh-CN" sz="1800" dirty="0">
                <a:ea typeface="宋体" pitchFamily="2" charset="-122"/>
                <a:sym typeface="+mn-ea"/>
              </a:rPr>
              <a:t>state</a:t>
            </a:r>
            <a:r>
              <a:rPr lang="zh-CN" altLang="en-US" sz="1800" dirty="0">
                <a:ea typeface="宋体" pitchFamily="2" charset="-122"/>
                <a:sym typeface="+mn-ea"/>
              </a:rPr>
              <a:t> </a:t>
            </a:r>
            <a:r>
              <a:rPr lang="en-US" altLang="zh-CN" sz="1800" dirty="0">
                <a:ea typeface="宋体" pitchFamily="2" charset="-122"/>
                <a:sym typeface="+mn-ea"/>
              </a:rPr>
              <a:t>list</a:t>
            </a:r>
            <a:r>
              <a:rPr lang="zh-CN" altLang="en-US" sz="1800" dirty="0">
                <a:ea typeface="宋体" pitchFamily="2" charset="-122"/>
                <a:sym typeface="+mn-ea"/>
              </a:rPr>
              <a:t> </a:t>
            </a:r>
            <a:r>
              <a:rPr lang="en-US" altLang="zh-CN" sz="1800" dirty="0">
                <a:ea typeface="宋体" pitchFamily="2" charset="-122"/>
                <a:sym typeface="+mn-ea"/>
              </a:rPr>
              <a:t>– refer slide 3</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sym typeface="+mn-ea"/>
              </a:rPr>
              <a:t>Open AIMS with risk evaluation – refer slide 4</a:t>
            </a:r>
            <a:endParaRPr lang="en-US" altLang="zh-CN" sz="1800" dirty="0">
              <a:ea typeface="宋体" pitchFamily="2" charset="-122"/>
            </a:endParaRPr>
          </a:p>
          <a:p>
            <a:pPr marL="692150" lvl="2" indent="0">
              <a:spcBef>
                <a:spcPct val="0"/>
              </a:spcBef>
              <a:buFont typeface="Arial" panose="020B0604020202020204" pitchFamily="34" charset="0"/>
              <a:buNone/>
            </a:pP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360998" y="95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400" dirty="0">
                <a:solidFill>
                  <a:srgbClr val="0000CC"/>
                </a:solidFill>
              </a:rPr>
              <a:t>{</a:t>
            </a:r>
            <a:r>
              <a:rPr lang="en-US" altLang="en-US" sz="2400" dirty="0">
                <a:solidFill>
                  <a:srgbClr val="0000CC"/>
                </a:solidFill>
                <a:sym typeface="+mn-ea"/>
              </a:rPr>
              <a:t>U625 TBL</a:t>
            </a:r>
            <a:r>
              <a:rPr lang="en-US" altLang="zh-CN" sz="2400" dirty="0">
                <a:solidFill>
                  <a:srgbClr val="0000CC"/>
                </a:solidFill>
                <a:sym typeface="+mn-ea"/>
              </a:rPr>
              <a:t>_</a:t>
            </a:r>
            <a:r>
              <a:rPr lang="en-US" altLang="zh-CN" sz="2400" dirty="0">
                <a:solidFill>
                  <a:srgbClr val="0000CC"/>
                </a:solidFill>
                <a:sym typeface="+mn-ea"/>
              </a:rPr>
              <a:t>R07 HF2</a:t>
            </a:r>
            <a:r>
              <a:rPr lang="en-US" altLang="en-US" sz="2400" dirty="0">
                <a:solidFill>
                  <a:srgbClr val="0000CC"/>
                </a:solidFill>
              </a:rPr>
              <a:t>} </a:t>
            </a:r>
            <a:r>
              <a:rPr lang="en-US" altLang="zh-CN" sz="2400" dirty="0"/>
              <a:t>Open </a:t>
            </a:r>
            <a:r>
              <a:rPr lang="en-US" altLang="zh-CN" sz="2400" u="sng" dirty="0"/>
              <a:t>IG/G</a:t>
            </a:r>
            <a:r>
              <a:rPr lang="en-US" altLang="zh-CN" sz="2400" dirty="0"/>
              <a:t> with risk evaluation</a:t>
            </a:r>
            <a:endParaRPr lang="en-US" altLang="zh-CN" sz="2400" b="0" dirty="0">
              <a:ea typeface="SimHei" panose="02010609060101010101" pitchFamily="49" charset="-122"/>
            </a:endParaRPr>
          </a:p>
        </p:txBody>
      </p:sp>
      <p:graphicFrame>
        <p:nvGraphicFramePr>
          <p:cNvPr id="2" name="表格 1"/>
          <p:cNvGraphicFramePr>
            <a:graphicFrameLocks noGrp="1"/>
          </p:cNvGraphicFramePr>
          <p:nvPr>
            <p:custDataLst>
              <p:tags r:id="rId1"/>
            </p:custDataLst>
          </p:nvPr>
        </p:nvGraphicFramePr>
        <p:xfrm>
          <a:off x="220980" y="342265"/>
          <a:ext cx="11971020" cy="6280150"/>
        </p:xfrm>
        <a:graphic>
          <a:graphicData uri="http://schemas.openxmlformats.org/drawingml/2006/table">
            <a:tbl>
              <a:tblPr/>
              <a:tblGrid>
                <a:gridCol w="909955"/>
                <a:gridCol w="3535680"/>
                <a:gridCol w="861060"/>
                <a:gridCol w="996315"/>
                <a:gridCol w="684530"/>
                <a:gridCol w="498348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AW2-15803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 Timberline 】【必现】地图，定位南京不应该提示尾号限行</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Developing</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2.恢复方法：清除所提示消息</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a:t>
                      </a:r>
                      <a:r>
                        <a:rPr lang="en-US" altLang="zh-CN" sz="900" dirty="0">
                          <a:solidFill>
                            <a:srgbClr val="000000"/>
                          </a:solidFill>
                          <a:effectLst/>
                          <a:ea typeface="等线" panose="02010600030101010101" pitchFamily="2" charset="-122"/>
                          <a:cs typeface="+mn-lt"/>
                          <a:sym typeface="+mn-ea"/>
                        </a:rPr>
                        <a:t>  </a:t>
                      </a:r>
                      <a:r>
                        <a:rPr lang="zh-CN" altLang="en-US" sz="900" dirty="0">
                          <a:solidFill>
                            <a:srgbClr val="000000"/>
                          </a:solidFill>
                          <a:effectLst/>
                          <a:ea typeface="等线" panose="02010600030101010101" pitchFamily="2" charset="-122"/>
                          <a:cs typeface="+mn-lt"/>
                          <a:sym typeface="+mn-ea"/>
                        </a:rPr>
                        <a:t>当前暂无</a:t>
                      </a:r>
                      <a:r>
                        <a:rPr lang="zh-CN" altLang="en-US" sz="900" dirty="0">
                          <a:solidFill>
                            <a:srgbClr val="000000"/>
                          </a:solidFill>
                          <a:effectLst/>
                          <a:ea typeface="等线" panose="02010600030101010101" pitchFamily="2" charset="-122"/>
                          <a:cs typeface="+mn-lt"/>
                          <a:sym typeface="+mn-ea"/>
                        </a:rPr>
                        <a:t>可查询矮点</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cause：数据正常，指定路线及日期限行会返回所有尾号，需要确认下服务端</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 </a:t>
                      </a:r>
                      <a:r>
                        <a:rPr lang="zh-CN" altLang="en-US" sz="900" dirty="0">
                          <a:solidFill>
                            <a:srgbClr val="000000"/>
                          </a:solidFill>
                          <a:effectLst/>
                          <a:ea typeface="等线" panose="02010600030101010101" pitchFamily="2" charset="-122"/>
                          <a:cs typeface="+mn-lt"/>
                          <a:sym typeface="+mn-ea"/>
                        </a:rPr>
                        <a:t>不依赖于版本发布，服务端即可修复，对于客户影响较低</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6.修复计划：不依赖于版本发布，服务端即可</a:t>
                      </a:r>
                      <a:r>
                        <a:rPr lang="zh-CN" altLang="en-US" sz="900" dirty="0">
                          <a:solidFill>
                            <a:srgbClr val="000000"/>
                          </a:solidFill>
                          <a:effectLst/>
                          <a:ea typeface="等线" panose="02010600030101010101" pitchFamily="2" charset="-122"/>
                          <a:cs typeface="+mn-lt"/>
                          <a:sym typeface="+mn-ea"/>
                        </a:rPr>
                        <a:t>修复</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680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AW2-15519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[U625Timberline][必现][地图]首次进入地图，屏幕会白屏一下</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B</a:t>
                      </a:r>
                      <a:r>
                        <a:rPr lang="en-US" altLang="en-GB" sz="900" b="0" i="0" u="none" strike="noStrike" dirty="0">
                          <a:solidFill>
                            <a:srgbClr val="000000"/>
                          </a:solidFill>
                          <a:effectLst/>
                          <a:ea typeface="等线" panose="02010600030101010101" pitchFamily="2" charset="-122"/>
                          <a:cs typeface="+mn-lt"/>
                          <a:sym typeface="+mn-ea"/>
                        </a:rPr>
                        <a:t>lock</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sym typeface="+mn-ea"/>
                      </a:endParaRPr>
                    </a:p>
                    <a:p>
                      <a:pPr algn="ctr" fontAlgn="t">
                        <a:buNone/>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3.用户使用频次：高频</a:t>
                      </a:r>
                      <a:r>
                        <a:rPr lang="en-US" altLang="zh-CN" sz="900" dirty="0">
                          <a:solidFill>
                            <a:srgbClr val="000000"/>
                          </a:solidFill>
                          <a:effectLst/>
                          <a:ea typeface="等线" panose="02010600030101010101" pitchFamily="2" charset="-122"/>
                          <a:cs typeface="+mn-lt"/>
                          <a:sym typeface="+mn-ea"/>
                        </a:rPr>
                        <a:t>  </a:t>
                      </a:r>
                      <a:r>
                        <a:rPr lang="zh-CN" altLang="en-US" sz="900" dirty="0">
                          <a:solidFill>
                            <a:srgbClr val="000000"/>
                          </a:solidFill>
                          <a:effectLst/>
                          <a:ea typeface="等线" panose="02010600030101010101" pitchFamily="2" charset="-122"/>
                          <a:cs typeface="+mn-lt"/>
                          <a:sym typeface="+mn-ea"/>
                        </a:rPr>
                        <a:t>查询</a:t>
                      </a:r>
                      <a:r>
                        <a:rPr lang="en-US" altLang="zh-CN" sz="900" dirty="0">
                          <a:solidFill>
                            <a:srgbClr val="000000"/>
                          </a:solidFill>
                          <a:effectLst/>
                          <a:ea typeface="等线" panose="02010600030101010101" pitchFamily="2" charset="-122"/>
                          <a:cs typeface="+mn-lt"/>
                          <a:sym typeface="+mn-ea"/>
                        </a:rPr>
                        <a:t>CD764 2023/3/4-2023/3/10 NAV200032(</a:t>
                      </a:r>
                      <a:r>
                        <a:rPr lang="zh-CN" altLang="en-US" sz="900" dirty="0">
                          <a:solidFill>
                            <a:srgbClr val="000000"/>
                          </a:solidFill>
                          <a:effectLst/>
                          <a:ea typeface="等线" panose="02010600030101010101" pitchFamily="2" charset="-122"/>
                          <a:cs typeface="+mn-lt"/>
                          <a:sym typeface="+mn-ea"/>
                        </a:rPr>
                        <a:t>点击地图）点击事件</a:t>
                      </a:r>
                      <a:r>
                        <a:rPr lang="en-US" altLang="zh-CN" sz="900" dirty="0">
                          <a:solidFill>
                            <a:srgbClr val="000000"/>
                          </a:solidFill>
                          <a:effectLst/>
                          <a:ea typeface="等线" panose="02010600030101010101" pitchFamily="2" charset="-122"/>
                          <a:cs typeface="+mn-lt"/>
                          <a:sym typeface="+mn-ea"/>
                        </a:rPr>
                        <a:t>112170</a:t>
                      </a:r>
                      <a:r>
                        <a:rPr lang="zh-CN" altLang="en-US" sz="900" dirty="0">
                          <a:solidFill>
                            <a:srgbClr val="000000"/>
                          </a:solidFill>
                          <a:effectLst/>
                          <a:ea typeface="等线" panose="02010600030101010101" pitchFamily="2" charset="-122"/>
                          <a:cs typeface="+mn-lt"/>
                          <a:sym typeface="+mn-ea"/>
                        </a:rPr>
                        <a:t>次</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cause：性能优化使地图提前展示，当时mapview还没有绘制完成，当前优化方案讨论中：</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Medium </a:t>
                      </a:r>
                      <a:r>
                        <a:rPr lang="zh-CN" altLang="en-US" sz="900" dirty="0">
                          <a:solidFill>
                            <a:srgbClr val="000000"/>
                          </a:solidFill>
                          <a:effectLst/>
                          <a:ea typeface="等线" panose="02010600030101010101" pitchFamily="2" charset="-122"/>
                          <a:cs typeface="+mn-lt"/>
                          <a:sym typeface="+mn-ea"/>
                        </a:rPr>
                        <a:t>首次点击地图，白屏加载均值时间在</a:t>
                      </a:r>
                      <a:r>
                        <a:rPr lang="en-US" altLang="zh-CN" sz="900" dirty="0">
                          <a:solidFill>
                            <a:srgbClr val="000000"/>
                          </a:solidFill>
                          <a:effectLst/>
                          <a:ea typeface="等线" panose="02010600030101010101" pitchFamily="2" charset="-122"/>
                          <a:cs typeface="+mn-lt"/>
                          <a:sym typeface="+mn-ea"/>
                        </a:rPr>
                        <a:t>1.145S</a:t>
                      </a:r>
                      <a:r>
                        <a:rPr lang="zh-CN" altLang="en-US" sz="900" dirty="0">
                          <a:solidFill>
                            <a:srgbClr val="000000"/>
                          </a:solidFill>
                          <a:effectLst/>
                          <a:ea typeface="等线" panose="02010600030101010101" pitchFamily="2" charset="-122"/>
                          <a:cs typeface="+mn-lt"/>
                          <a:sym typeface="+mn-ea"/>
                        </a:rPr>
                        <a:t>左右，白天对于客户感知不强，但在夜晚情况下较为刺眼，对于客户整体体验</a:t>
                      </a:r>
                      <a:r>
                        <a:rPr lang="zh-CN" altLang="en-US" sz="900" dirty="0">
                          <a:solidFill>
                            <a:srgbClr val="000000"/>
                          </a:solidFill>
                          <a:effectLst/>
                          <a:ea typeface="等线" panose="02010600030101010101" pitchFamily="2" charset="-122"/>
                          <a:cs typeface="+mn-lt"/>
                          <a:sym typeface="+mn-ea"/>
                        </a:rPr>
                        <a:t>较差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6.修复计划：当前无较好方案，长线优化，尽量</a:t>
                      </a:r>
                      <a:r>
                        <a:rPr lang="zh-CN" altLang="en-US" sz="900" dirty="0">
                          <a:solidFill>
                            <a:srgbClr val="000000"/>
                          </a:solidFill>
                          <a:effectLst/>
                          <a:ea typeface="等线" panose="02010600030101010101" pitchFamily="2" charset="-122"/>
                          <a:cs typeface="+mn-lt"/>
                          <a:sym typeface="+mn-ea"/>
                        </a:rPr>
                        <a:t>缩短白屏时间</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680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AW2-15601</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 Timberline][地图][必现]巡航模式下，不显示3D楼块</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Developing</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sym typeface="+mn-ea"/>
                      </a:endParaRPr>
                    </a:p>
                    <a:p>
                      <a:pPr algn="ctr" fontAlgn="t">
                        <a:buNone/>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3.用户使用频次：高频</a:t>
                      </a:r>
                      <a:r>
                        <a:rPr lang="en-US" altLang="zh-CN" sz="900" dirty="0">
                          <a:solidFill>
                            <a:srgbClr val="000000"/>
                          </a:solidFill>
                          <a:effectLst/>
                          <a:ea typeface="等线" panose="02010600030101010101" pitchFamily="2" charset="-122"/>
                          <a:cs typeface="+mn-lt"/>
                          <a:sym typeface="+mn-ea"/>
                        </a:rPr>
                        <a:t>  </a:t>
                      </a:r>
                      <a:r>
                        <a:rPr lang="zh-CN" altLang="en-US" sz="900" dirty="0">
                          <a:solidFill>
                            <a:srgbClr val="000000"/>
                          </a:solidFill>
                          <a:effectLst/>
                          <a:ea typeface="等线" panose="02010600030101010101" pitchFamily="2" charset="-122"/>
                          <a:cs typeface="+mn-lt"/>
                          <a:sym typeface="+mn-ea"/>
                        </a:rPr>
                        <a:t>查询</a:t>
                      </a:r>
                      <a:r>
                        <a:rPr lang="en-US" altLang="zh-CN" sz="900" dirty="0">
                          <a:solidFill>
                            <a:srgbClr val="000000"/>
                          </a:solidFill>
                          <a:effectLst/>
                          <a:ea typeface="等线" panose="02010600030101010101" pitchFamily="2" charset="-122"/>
                          <a:cs typeface="+mn-lt"/>
                          <a:sym typeface="+mn-ea"/>
                        </a:rPr>
                        <a:t>CD764 2023/3/4-2023/3/10 31700083(</a:t>
                      </a:r>
                      <a:r>
                        <a:rPr lang="zh-CN" altLang="en-US" sz="900" dirty="0">
                          <a:solidFill>
                            <a:srgbClr val="000000"/>
                          </a:solidFill>
                          <a:effectLst/>
                          <a:ea typeface="等线" panose="02010600030101010101" pitchFamily="2" charset="-122"/>
                          <a:cs typeface="+mn-lt"/>
                          <a:sym typeface="+mn-ea"/>
                        </a:rPr>
                        <a:t>进入巡航模式）点击事件</a:t>
                      </a:r>
                      <a:r>
                        <a:rPr lang="en-US" altLang="zh-CN" sz="900" dirty="0">
                          <a:solidFill>
                            <a:srgbClr val="000000"/>
                          </a:solidFill>
                          <a:effectLst/>
                          <a:ea typeface="等线" panose="02010600030101010101" pitchFamily="2" charset="-122"/>
                          <a:cs typeface="+mn-lt"/>
                          <a:sym typeface="+mn-ea"/>
                        </a:rPr>
                        <a:t>59504</a:t>
                      </a:r>
                      <a:r>
                        <a:rPr lang="zh-CN" altLang="en-US" sz="900" dirty="0">
                          <a:solidFill>
                            <a:srgbClr val="000000"/>
                          </a:solidFill>
                          <a:effectLst/>
                          <a:ea typeface="等线" panose="02010600030101010101" pitchFamily="2" charset="-122"/>
                          <a:cs typeface="+mn-lt"/>
                          <a:sym typeface="+mn-ea"/>
                        </a:rPr>
                        <a:t>次</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cause：当前主线设计如此，在</a:t>
                      </a:r>
                      <a:r>
                        <a:rPr lang="en-US" altLang="zh-CN" sz="900" dirty="0">
                          <a:solidFill>
                            <a:srgbClr val="000000"/>
                          </a:solidFill>
                          <a:effectLst/>
                          <a:ea typeface="等线" panose="02010600030101010101" pitchFamily="2" charset="-122"/>
                          <a:cs typeface="+mn-lt"/>
                          <a:sym typeface="+mn-ea"/>
                        </a:rPr>
                        <a:t>10</a:t>
                      </a:r>
                      <a:r>
                        <a:rPr lang="zh-CN" altLang="en-US" sz="900" dirty="0">
                          <a:solidFill>
                            <a:srgbClr val="000000"/>
                          </a:solidFill>
                          <a:effectLst/>
                          <a:ea typeface="等线" panose="02010600030101010101" pitchFamily="2" charset="-122"/>
                          <a:cs typeface="+mn-lt"/>
                          <a:sym typeface="+mn-ea"/>
                        </a:rPr>
                        <a:t>米比例尺的情况才会显示</a:t>
                      </a:r>
                      <a:r>
                        <a:rPr lang="en-US" altLang="zh-CN" sz="900" dirty="0">
                          <a:solidFill>
                            <a:srgbClr val="000000"/>
                          </a:solidFill>
                          <a:effectLst/>
                          <a:ea typeface="等线" panose="02010600030101010101" pitchFamily="2" charset="-122"/>
                          <a:cs typeface="+mn-lt"/>
                          <a:sym typeface="+mn-ea"/>
                        </a:rPr>
                        <a:t>3D</a:t>
                      </a:r>
                      <a:r>
                        <a:rPr lang="zh-CN" altLang="en-US" sz="900" dirty="0">
                          <a:solidFill>
                            <a:srgbClr val="000000"/>
                          </a:solidFill>
                          <a:effectLst/>
                          <a:ea typeface="等线" panose="02010600030101010101" pitchFamily="2" charset="-122"/>
                          <a:cs typeface="+mn-lt"/>
                          <a:sym typeface="+mn-ea"/>
                        </a:rPr>
                        <a:t>楼块，与</a:t>
                      </a:r>
                      <a:r>
                        <a:rPr lang="en-US" altLang="zh-CN" sz="900" dirty="0">
                          <a:solidFill>
                            <a:srgbClr val="000000"/>
                          </a:solidFill>
                          <a:effectLst/>
                          <a:ea typeface="等线" panose="02010600030101010101" pitchFamily="2" charset="-122"/>
                          <a:cs typeface="+mn-lt"/>
                          <a:sym typeface="+mn-ea"/>
                        </a:rPr>
                        <a:t>FO</a:t>
                      </a:r>
                      <a:r>
                        <a:rPr lang="zh-CN" altLang="en-US" sz="900" dirty="0">
                          <a:solidFill>
                            <a:srgbClr val="000000"/>
                          </a:solidFill>
                          <a:effectLst/>
                          <a:ea typeface="等线" panose="02010600030101010101" pitchFamily="2" charset="-122"/>
                          <a:cs typeface="+mn-lt"/>
                          <a:sym typeface="+mn-ea"/>
                        </a:rPr>
                        <a:t>澄清需求，修改巡航态</a:t>
                      </a:r>
                      <a:r>
                        <a:rPr lang="en-US" altLang="zh-CN" sz="900" dirty="0">
                          <a:solidFill>
                            <a:srgbClr val="000000"/>
                          </a:solidFill>
                          <a:effectLst/>
                          <a:ea typeface="等线" panose="02010600030101010101" pitchFamily="2" charset="-122"/>
                          <a:cs typeface="+mn-lt"/>
                          <a:sym typeface="+mn-ea"/>
                        </a:rPr>
                        <a:t>MRD</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 </a:t>
                      </a:r>
                      <a:r>
                        <a:rPr lang="zh-CN" altLang="en-US" sz="900" dirty="0">
                          <a:solidFill>
                            <a:srgbClr val="000000"/>
                          </a:solidFill>
                          <a:effectLst/>
                          <a:ea typeface="等线" panose="02010600030101010101" pitchFamily="2" charset="-122"/>
                          <a:cs typeface="+mn-lt"/>
                          <a:sym typeface="+mn-ea"/>
                        </a:rPr>
                        <a:t>非功能，对于客户导航使用无影响</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en-US" altLang="zh-CN" sz="900" dirty="0">
                          <a:solidFill>
                            <a:srgbClr val="000000"/>
                          </a:solidFill>
                          <a:effectLst/>
                          <a:ea typeface="等线" panose="02010600030101010101" pitchFamily="2" charset="-122"/>
                          <a:cs typeface="+mn-lt"/>
                          <a:sym typeface="+mn-ea"/>
                        </a:rPr>
                        <a:t>NA</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1760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AW2-15446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 Timberline 】【必现】【地图】硬按键调节导航提示音时不显示弹框</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V</a:t>
                      </a:r>
                      <a:r>
                        <a:rPr lang="en-US" altLang="en-GB" sz="900" b="0" i="0" u="none" strike="noStrike" dirty="0">
                          <a:solidFill>
                            <a:srgbClr val="000000"/>
                          </a:solidFill>
                          <a:effectLst/>
                          <a:ea typeface="等线" panose="02010600030101010101" pitchFamily="2" charset="-122"/>
                          <a:cs typeface="+mn-lt"/>
                        </a:rPr>
                        <a:t>erfication</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a:t>
                      </a:r>
                      <a:r>
                        <a:rPr lang="zh-CN" altLang="en-US" sz="900" dirty="0">
                          <a:solidFill>
                            <a:srgbClr val="000000"/>
                          </a:solidFill>
                          <a:effectLst/>
                          <a:ea typeface="等线" panose="02010600030101010101" pitchFamily="2" charset="-122"/>
                          <a:cs typeface="+mn-lt"/>
                          <a:sym typeface="+mn-ea"/>
                        </a:rPr>
                        <a:t>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endParaRPr lang="zh-CN" altLang="en-US" sz="900" dirty="0">
                        <a:solidFill>
                          <a:srgbClr val="000000"/>
                        </a:solidFill>
                        <a:effectLst/>
                        <a:ea typeface="等线" panose="02010600030101010101" pitchFamily="2" charset="-122"/>
                        <a:cs typeface="+mn-lt"/>
                        <a:sym typeface="+mn-ea"/>
                      </a:endParaRPr>
                    </a:p>
                    <a:p>
                      <a:pPr marL="0" marR="0" lvl="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   查询</a:t>
                      </a:r>
                      <a:r>
                        <a:rPr lang="en-US" altLang="zh-CN" sz="900" dirty="0">
                          <a:solidFill>
                            <a:srgbClr val="000000"/>
                          </a:solidFill>
                          <a:effectLst/>
                          <a:ea typeface="等线" panose="02010600030101010101" pitchFamily="2" charset="-122"/>
                          <a:cs typeface="+mn-lt"/>
                          <a:sym typeface="+mn-ea"/>
                        </a:rPr>
                        <a:t>CD764 2023/3/4-2023/3/10</a:t>
                      </a:r>
                      <a:r>
                        <a:rPr lang="zh-CN" altLang="en-US" sz="900" dirty="0">
                          <a:solidFill>
                            <a:srgbClr val="000000"/>
                          </a:solidFill>
                          <a:effectLst/>
                          <a:ea typeface="等线" panose="02010600030101010101" pitchFamily="2" charset="-122"/>
                          <a:cs typeface="+mn-lt"/>
                          <a:sym typeface="+mn-ea"/>
                        </a:rPr>
                        <a:t> NAV10043(导航音量）点击事件889次</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cause：导航申请焦点时bundle为空，key_car_audio_type是通过bundle传过来的。所以systemui拿不到key_car_audio_type，也就不会显示UI</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Medium  </a:t>
                      </a:r>
                      <a:r>
                        <a:rPr lang="zh-CN" altLang="en-US" sz="900" dirty="0">
                          <a:solidFill>
                            <a:srgbClr val="000000"/>
                          </a:solidFill>
                          <a:effectLst/>
                          <a:ea typeface="等线" panose="02010600030101010101" pitchFamily="2" charset="-122"/>
                          <a:cs typeface="+mn-lt"/>
                          <a:sym typeface="+mn-ea"/>
                        </a:rPr>
                        <a:t>当前导航音量可正常调节，但音量弹框无法显示，无法确认当前导航音量，整体</a:t>
                      </a:r>
                      <a:r>
                        <a:rPr lang="zh-CN" altLang="en-US" sz="900" dirty="0">
                          <a:solidFill>
                            <a:srgbClr val="000000"/>
                          </a:solidFill>
                          <a:effectLst/>
                          <a:ea typeface="等线" panose="02010600030101010101" pitchFamily="2" charset="-122"/>
                          <a:cs typeface="+mn-lt"/>
                          <a:sym typeface="+mn-ea"/>
                        </a:rPr>
                        <a:t>体验较差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6.修复计划：下版本修复</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357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AW2-12899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Phase4:[U625_Timberline]Monkey test，8 baidu apps happens anr 10 times after 15h monkey test</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A</a:t>
                      </a:r>
                      <a:r>
                        <a:rPr lang="en-US" altLang="en-GB" sz="900" b="0" i="0" u="none" strike="noStrike" dirty="0">
                          <a:solidFill>
                            <a:srgbClr val="000000"/>
                          </a:solidFill>
                          <a:effectLst/>
                          <a:ea typeface="等线" panose="02010600030101010101" pitchFamily="2" charset="-122"/>
                          <a:cs typeface="+mn-lt"/>
                        </a:rPr>
                        <a:t>nalysis</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1.出现概率：偶现（百度侧</a:t>
                      </a:r>
                      <a:r>
                        <a:rPr lang="en-US" altLang="zh-CN" sz="900" dirty="0">
                          <a:solidFill>
                            <a:srgbClr val="000000"/>
                          </a:solidFill>
                          <a:effectLst/>
                          <a:ea typeface="等线" panose="02010600030101010101" pitchFamily="2" charset="-122"/>
                          <a:cs typeface="+mn-lt"/>
                          <a:sym typeface="+mn-ea"/>
                        </a:rPr>
                        <a:t>10*12HMonkey</a:t>
                      </a:r>
                      <a:r>
                        <a:rPr lang="zh-CN" altLang="en-US" sz="900" dirty="0">
                          <a:solidFill>
                            <a:srgbClr val="000000"/>
                          </a:solidFill>
                          <a:effectLst/>
                          <a:ea typeface="等线" panose="02010600030101010101" pitchFamily="2" charset="-122"/>
                          <a:cs typeface="+mn-lt"/>
                          <a:sym typeface="+mn-ea"/>
                        </a:rPr>
                        <a:t>未复现，同步在</a:t>
                      </a:r>
                      <a:r>
                        <a:rPr lang="en-US" altLang="zh-CN" sz="900" dirty="0">
                          <a:solidFill>
                            <a:srgbClr val="000000"/>
                          </a:solidFill>
                          <a:effectLst/>
                          <a:ea typeface="等线" panose="02010600030101010101" pitchFamily="2" charset="-122"/>
                          <a:cs typeface="+mn-lt"/>
                          <a:sym typeface="+mn-ea"/>
                        </a:rPr>
                        <a:t>Ford CVPP</a:t>
                      </a:r>
                      <a:r>
                        <a:rPr lang="zh-CN" altLang="en-US" sz="900" dirty="0">
                          <a:solidFill>
                            <a:srgbClr val="000000"/>
                          </a:solidFill>
                          <a:effectLst/>
                          <a:ea typeface="等线" panose="02010600030101010101" pitchFamily="2" charset="-122"/>
                          <a:cs typeface="+mn-lt"/>
                          <a:sym typeface="+mn-ea"/>
                        </a:rPr>
                        <a:t>台架添加</a:t>
                      </a:r>
                      <a:r>
                        <a:rPr lang="en-US" altLang="zh-CN" sz="900" dirty="0">
                          <a:solidFill>
                            <a:srgbClr val="000000"/>
                          </a:solidFill>
                          <a:effectLst/>
                          <a:ea typeface="等线" panose="02010600030101010101" pitchFamily="2" charset="-122"/>
                          <a:cs typeface="+mn-lt"/>
                          <a:sym typeface="+mn-ea"/>
                        </a:rPr>
                        <a:t>Log </a:t>
                      </a:r>
                      <a:r>
                        <a:rPr lang="zh-CN" altLang="en-US" sz="900" dirty="0">
                          <a:solidFill>
                            <a:srgbClr val="000000"/>
                          </a:solidFill>
                          <a:effectLst/>
                          <a:ea typeface="等线" panose="02010600030101010101" pitchFamily="2" charset="-122"/>
                          <a:cs typeface="+mn-lt"/>
                          <a:sym typeface="+mn-ea"/>
                        </a:rPr>
                        <a:t>打印安全包</a:t>
                      </a:r>
                      <a:r>
                        <a:rPr lang="en-US" altLang="zh-CN" sz="900" dirty="0">
                          <a:solidFill>
                            <a:srgbClr val="000000"/>
                          </a:solidFill>
                          <a:effectLst/>
                          <a:ea typeface="等线" panose="02010600030101010101" pitchFamily="2" charset="-122"/>
                          <a:cs typeface="+mn-lt"/>
                          <a:sym typeface="+mn-ea"/>
                        </a:rPr>
                        <a:t>4*12H</a:t>
                      </a:r>
                      <a:r>
                        <a:rPr lang="zh-CN" altLang="en-US" sz="900" dirty="0">
                          <a:solidFill>
                            <a:srgbClr val="000000"/>
                          </a:solidFill>
                          <a:effectLst/>
                          <a:ea typeface="等线" panose="02010600030101010101" pitchFamily="2" charset="-122"/>
                          <a:cs typeface="+mn-lt"/>
                          <a:sym typeface="+mn-ea"/>
                        </a:rPr>
                        <a:t>未复现）（同步对齐</a:t>
                      </a:r>
                      <a:r>
                        <a:rPr lang="en-US" altLang="zh-CN" sz="900" dirty="0">
                          <a:solidFill>
                            <a:srgbClr val="000000"/>
                          </a:solidFill>
                          <a:effectLst/>
                          <a:ea typeface="等线" panose="02010600030101010101" pitchFamily="2" charset="-122"/>
                          <a:cs typeface="+mn-lt"/>
                          <a:sym typeface="+mn-ea"/>
                        </a:rPr>
                        <a:t>Monkey</a:t>
                      </a:r>
                      <a:r>
                        <a:rPr lang="zh-CN" altLang="en-US" sz="900" dirty="0">
                          <a:solidFill>
                            <a:srgbClr val="000000"/>
                          </a:solidFill>
                          <a:effectLst/>
                          <a:ea typeface="等线" panose="02010600030101010101" pitchFamily="2" charset="-122"/>
                          <a:cs typeface="+mn-lt"/>
                          <a:sym typeface="+mn-ea"/>
                        </a:rPr>
                        <a:t>测试手法，</a:t>
                      </a:r>
                      <a:r>
                        <a:rPr lang="zh-CN" altLang="en-US" sz="900" dirty="0">
                          <a:solidFill>
                            <a:srgbClr val="000000"/>
                          </a:solidFill>
                          <a:effectLst/>
                          <a:ea typeface="等线" panose="02010600030101010101" pitchFamily="2" charset="-122"/>
                          <a:cs typeface="+mn-lt"/>
                          <a:sym typeface="+mn-ea"/>
                        </a:rPr>
                        <a:t>无差异）</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r>
                        <a:rPr lang="zh-CN" altLang="en-US" sz="900" dirty="0">
                          <a:solidFill>
                            <a:srgbClr val="000000"/>
                          </a:solidFill>
                          <a:effectLst/>
                          <a:ea typeface="等线" panose="02010600030101010101" pitchFamily="2" charset="-122"/>
                          <a:cs typeface="+mn-lt"/>
                          <a:sym typeface="+mn-ea"/>
                        </a:rPr>
                        <a:t>（当前根据实际用户场景无法模拟</a:t>
                      </a:r>
                      <a:r>
                        <a:rPr lang="en-US" altLang="zh-CN" sz="900" dirty="0">
                          <a:solidFill>
                            <a:srgbClr val="000000"/>
                          </a:solidFill>
                          <a:effectLst/>
                          <a:ea typeface="等线" panose="02010600030101010101" pitchFamily="2" charset="-122"/>
                          <a:cs typeface="+mn-lt"/>
                          <a:sym typeface="+mn-ea"/>
                        </a:rPr>
                        <a:t>MainActivity</a:t>
                      </a:r>
                      <a:r>
                        <a:rPr lang="zh-CN" altLang="en-US" sz="900" dirty="0">
                          <a:solidFill>
                            <a:srgbClr val="000000"/>
                          </a:solidFill>
                          <a:effectLst/>
                          <a:ea typeface="等线" panose="02010600030101010101" pitchFamily="2" charset="-122"/>
                          <a:cs typeface="+mn-lt"/>
                          <a:sym typeface="+mn-ea"/>
                        </a:rPr>
                        <a:t>窗口弹出情况）</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  </a:t>
                      </a:r>
                      <a:r>
                        <a:rPr lang="en-US" altLang="zh-CN" sz="900" dirty="0">
                          <a:solidFill>
                            <a:srgbClr val="000000"/>
                          </a:solidFill>
                          <a:effectLst/>
                          <a:ea typeface="等线" panose="02010600030101010101" pitchFamily="2" charset="-122"/>
                          <a:cs typeface="+mn-lt"/>
                          <a:sym typeface="+mn-ea"/>
                        </a:rPr>
                        <a:t>CD764 2023/3/4-2023/3/10 ASS900001 </a:t>
                      </a:r>
                      <a:r>
                        <a:rPr lang="zh-CN" altLang="en-US" sz="900" dirty="0">
                          <a:solidFill>
                            <a:srgbClr val="000000"/>
                          </a:solidFill>
                          <a:effectLst/>
                          <a:ea typeface="等线" panose="02010600030101010101" pitchFamily="2" charset="-122"/>
                          <a:cs typeface="+mn-lt"/>
                          <a:sym typeface="+mn-ea"/>
                        </a:rPr>
                        <a:t>点击车机管家</a:t>
                      </a:r>
                      <a:r>
                        <a:rPr lang="en-US" altLang="zh-CN" sz="900" dirty="0">
                          <a:solidFill>
                            <a:srgbClr val="000000"/>
                          </a:solidFill>
                          <a:effectLst/>
                          <a:ea typeface="等线" panose="02010600030101010101" pitchFamily="2" charset="-122"/>
                          <a:cs typeface="+mn-lt"/>
                          <a:sym typeface="+mn-ea"/>
                        </a:rPr>
                        <a:t> 422</a:t>
                      </a:r>
                      <a:r>
                        <a:rPr lang="zh-CN" altLang="en-US" sz="900" dirty="0">
                          <a:solidFill>
                            <a:srgbClr val="000000"/>
                          </a:solidFill>
                          <a:effectLst/>
                          <a:ea typeface="等线" panose="02010600030101010101" pitchFamily="2" charset="-122"/>
                          <a:cs typeface="+mn-lt"/>
                          <a:sym typeface="+mn-ea"/>
                        </a:rPr>
                        <a:t>次（包含测试数据）</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cause：当前百度台架自测</a:t>
                      </a:r>
                      <a:r>
                        <a:rPr lang="en-US" altLang="zh-CN" sz="900" dirty="0">
                          <a:solidFill>
                            <a:srgbClr val="000000"/>
                          </a:solidFill>
                          <a:effectLst/>
                          <a:ea typeface="等线" panose="02010600030101010101" pitchFamily="2" charset="-122"/>
                          <a:cs typeface="+mn-lt"/>
                          <a:sym typeface="+mn-ea"/>
                        </a:rPr>
                        <a:t>&amp;Ford</a:t>
                      </a:r>
                      <a:r>
                        <a:rPr lang="zh-CN" altLang="en-US" sz="900" dirty="0">
                          <a:solidFill>
                            <a:srgbClr val="000000"/>
                          </a:solidFill>
                          <a:effectLst/>
                          <a:ea typeface="等线" panose="02010600030101010101" pitchFamily="2" charset="-122"/>
                          <a:cs typeface="+mn-lt"/>
                          <a:sym typeface="+mn-ea"/>
                        </a:rPr>
                        <a:t>台架</a:t>
                      </a:r>
                      <a:r>
                        <a:rPr lang="en-US" altLang="zh-CN" sz="900" dirty="0">
                          <a:solidFill>
                            <a:srgbClr val="000000"/>
                          </a:solidFill>
                          <a:effectLst/>
                          <a:ea typeface="等线" panose="02010600030101010101" pitchFamily="2" charset="-122"/>
                          <a:cs typeface="+mn-lt"/>
                          <a:sym typeface="+mn-ea"/>
                        </a:rPr>
                        <a:t>Monkey</a:t>
                      </a:r>
                      <a:r>
                        <a:rPr lang="zh-CN" altLang="en-US" sz="900" dirty="0">
                          <a:solidFill>
                            <a:srgbClr val="000000"/>
                          </a:solidFill>
                          <a:effectLst/>
                          <a:ea typeface="等线" panose="02010600030101010101" pitchFamily="2" charset="-122"/>
                          <a:cs typeface="+mn-lt"/>
                          <a:sym typeface="+mn-ea"/>
                        </a:rPr>
                        <a:t>测试未复现该问题，从当前已有日志可以看到安全模块窗口不断创建，但在完整生命周期内没有触发销毁，</a:t>
                      </a:r>
                      <a:r>
                        <a:rPr lang="zh-CN" altLang="en-US" sz="900" dirty="0">
                          <a:solidFill>
                            <a:srgbClr val="000000"/>
                          </a:solidFill>
                          <a:effectLst/>
                          <a:ea typeface="等线" panose="02010600030101010101" pitchFamily="2" charset="-122"/>
                          <a:cs typeface="+mn-lt"/>
                          <a:sym typeface="+mn-ea"/>
                        </a:rPr>
                        <a:t>怀疑</a:t>
                      </a:r>
                      <a:r>
                        <a:rPr lang="en-US" altLang="zh-CN" sz="900" dirty="0">
                          <a:solidFill>
                            <a:srgbClr val="000000"/>
                          </a:solidFill>
                          <a:effectLst/>
                          <a:ea typeface="等线" panose="02010600030101010101" pitchFamily="2" charset="-122"/>
                          <a:cs typeface="+mn-lt"/>
                          <a:sym typeface="+mn-ea"/>
                        </a:rPr>
                        <a:t>MainActivity </a:t>
                      </a:r>
                      <a:r>
                        <a:rPr lang="zh-CN" altLang="en-US" sz="900" dirty="0">
                          <a:solidFill>
                            <a:srgbClr val="000000"/>
                          </a:solidFill>
                          <a:effectLst/>
                          <a:ea typeface="等线" panose="02010600030101010101" pitchFamily="2" charset="-122"/>
                          <a:cs typeface="+mn-lt"/>
                          <a:sym typeface="+mn-ea"/>
                        </a:rPr>
                        <a:t>销毁代码注释导致</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a:t>
                      </a:r>
                      <a:r>
                        <a:rPr lang="zh-CN" altLang="en-US" sz="900" dirty="0">
                          <a:solidFill>
                            <a:srgbClr val="000000"/>
                          </a:solidFill>
                          <a:effectLst/>
                          <a:ea typeface="等线" panose="02010600030101010101" pitchFamily="2" charset="-122"/>
                          <a:cs typeface="+mn-lt"/>
                          <a:sym typeface="+mn-ea"/>
                        </a:rPr>
                        <a:t>，整体触发概率较低，且</a:t>
                      </a:r>
                      <a:r>
                        <a:rPr lang="en-US" altLang="zh-CN" sz="900" dirty="0">
                          <a:solidFill>
                            <a:srgbClr val="000000"/>
                          </a:solidFill>
                          <a:effectLst/>
                          <a:ea typeface="等线" panose="02010600030101010101" pitchFamily="2" charset="-122"/>
                          <a:cs typeface="+mn-lt"/>
                          <a:sym typeface="+mn-ea"/>
                        </a:rPr>
                        <a:t>Monkey</a:t>
                      </a:r>
                      <a:r>
                        <a:rPr lang="zh-CN" altLang="en-US" sz="900" dirty="0">
                          <a:solidFill>
                            <a:srgbClr val="000000"/>
                          </a:solidFill>
                          <a:effectLst/>
                          <a:ea typeface="等线" panose="02010600030101010101" pitchFamily="2" charset="-122"/>
                          <a:cs typeface="+mn-lt"/>
                          <a:sym typeface="+mn-ea"/>
                        </a:rPr>
                        <a:t>非常规用户场景，对于客户影响较低，百度侧模拟用户触发场景也未复现窗口未销毁</a:t>
                      </a:r>
                      <a:r>
                        <a:rPr lang="zh-CN" altLang="en-US" sz="900" dirty="0">
                          <a:solidFill>
                            <a:srgbClr val="000000"/>
                          </a:solidFill>
                          <a:effectLst/>
                          <a:ea typeface="等线" panose="02010600030101010101" pitchFamily="2" charset="-122"/>
                          <a:cs typeface="+mn-lt"/>
                          <a:sym typeface="+mn-ea"/>
                        </a:rPr>
                        <a:t>问题</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endParaRPr lang="zh-CN" altLang="en-US" sz="900" dirty="0">
                        <a:solidFill>
                          <a:srgbClr val="000000"/>
                        </a:solidFill>
                        <a:effectLst/>
                        <a:ea typeface="等线" panose="02010600030101010101" pitchFamily="2" charset="-122"/>
                        <a:cs typeface="+mn-lt"/>
                        <a:sym typeface="+mn-ea"/>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zh-CN" altLang="en-US" sz="900" dirty="0">
                          <a:solidFill>
                            <a:srgbClr val="000000"/>
                          </a:solidFill>
                          <a:effectLst/>
                          <a:ea typeface="等线" panose="02010600030101010101" pitchFamily="2" charset="-122"/>
                          <a:cs typeface="+mn-lt"/>
                          <a:sym typeface="+mn-ea"/>
                        </a:rPr>
                        <a:t>基于</a:t>
                      </a:r>
                      <a:r>
                        <a:rPr lang="en-US" altLang="zh-CN" sz="900" dirty="0">
                          <a:solidFill>
                            <a:srgbClr val="000000"/>
                          </a:solidFill>
                          <a:effectLst/>
                          <a:ea typeface="等线" panose="02010600030101010101" pitchFamily="2" charset="-122"/>
                          <a:cs typeface="+mn-lt"/>
                          <a:sym typeface="+mn-ea"/>
                        </a:rPr>
                        <a:t>Weekly ROM </a:t>
                      </a:r>
                      <a:r>
                        <a:rPr lang="zh-CN" altLang="en-US" sz="900" dirty="0">
                          <a:solidFill>
                            <a:srgbClr val="000000"/>
                          </a:solidFill>
                          <a:effectLst/>
                          <a:ea typeface="等线" panose="02010600030101010101" pitchFamily="2" charset="-122"/>
                          <a:cs typeface="+mn-lt"/>
                          <a:sym typeface="+mn-ea"/>
                        </a:rPr>
                        <a:t>组入添加</a:t>
                      </a:r>
                      <a:r>
                        <a:rPr lang="en-US" altLang="zh-CN" sz="900" dirty="0">
                          <a:solidFill>
                            <a:srgbClr val="000000"/>
                          </a:solidFill>
                          <a:effectLst/>
                          <a:ea typeface="等线" panose="02010600030101010101" pitchFamily="2" charset="-122"/>
                          <a:cs typeface="+mn-lt"/>
                          <a:sym typeface="+mn-ea"/>
                        </a:rPr>
                        <a:t>Log</a:t>
                      </a:r>
                      <a:r>
                        <a:rPr lang="zh-CN" altLang="en-US" sz="900" dirty="0">
                          <a:solidFill>
                            <a:srgbClr val="000000"/>
                          </a:solidFill>
                          <a:effectLst/>
                          <a:ea typeface="等线" panose="02010600030101010101" pitchFamily="2" charset="-122"/>
                          <a:cs typeface="+mn-lt"/>
                          <a:sym typeface="+mn-ea"/>
                        </a:rPr>
                        <a:t>打印的安全模块</a:t>
                      </a:r>
                      <a:r>
                        <a:rPr lang="en-US" altLang="zh-CN" sz="900" dirty="0">
                          <a:solidFill>
                            <a:srgbClr val="000000"/>
                          </a:solidFill>
                          <a:effectLst/>
                          <a:ea typeface="等线" panose="02010600030101010101" pitchFamily="2" charset="-122"/>
                          <a:cs typeface="+mn-lt"/>
                          <a:sym typeface="+mn-ea"/>
                        </a:rPr>
                        <a:t>APK</a:t>
                      </a:r>
                      <a:r>
                        <a:rPr lang="zh-CN" altLang="en-US" sz="900" dirty="0">
                          <a:solidFill>
                            <a:srgbClr val="000000"/>
                          </a:solidFill>
                          <a:effectLst/>
                          <a:ea typeface="等线" panose="02010600030101010101" pitchFamily="2" charset="-122"/>
                          <a:cs typeface="+mn-lt"/>
                          <a:sym typeface="+mn-ea"/>
                        </a:rPr>
                        <a:t>，基于原生</a:t>
                      </a:r>
                      <a:r>
                        <a:rPr lang="en-US" altLang="zh-CN" sz="900" dirty="0">
                          <a:solidFill>
                            <a:srgbClr val="000000"/>
                          </a:solidFill>
                          <a:effectLst/>
                          <a:ea typeface="等线" panose="02010600030101010101" pitchFamily="2" charset="-122"/>
                          <a:cs typeface="+mn-lt"/>
                          <a:sym typeface="+mn-ea"/>
                        </a:rPr>
                        <a:t>ROM</a:t>
                      </a:r>
                      <a:r>
                        <a:rPr lang="zh-CN" altLang="en-US" sz="900" dirty="0">
                          <a:solidFill>
                            <a:srgbClr val="000000"/>
                          </a:solidFill>
                          <a:effectLst/>
                          <a:ea typeface="等线" panose="02010600030101010101" pitchFamily="2" charset="-122"/>
                          <a:cs typeface="+mn-lt"/>
                          <a:sym typeface="+mn-ea"/>
                        </a:rPr>
                        <a:t>认进行</a:t>
                      </a:r>
                      <a:r>
                        <a:rPr lang="en-US" altLang="zh-CN" sz="900" dirty="0">
                          <a:solidFill>
                            <a:srgbClr val="000000"/>
                          </a:solidFill>
                          <a:effectLst/>
                          <a:ea typeface="等线" panose="02010600030101010101" pitchFamily="2" charset="-122"/>
                          <a:cs typeface="+mn-lt"/>
                          <a:sym typeface="+mn-ea"/>
                        </a:rPr>
                        <a:t>Monkey</a:t>
                      </a:r>
                      <a:r>
                        <a:rPr lang="zh-CN" altLang="en-US" sz="900" dirty="0">
                          <a:solidFill>
                            <a:srgbClr val="000000"/>
                          </a:solidFill>
                          <a:effectLst/>
                          <a:ea typeface="等线" panose="02010600030101010101" pitchFamily="2" charset="-122"/>
                          <a:cs typeface="+mn-lt"/>
                          <a:sym typeface="+mn-ea"/>
                        </a:rPr>
                        <a:t>测试，抓取</a:t>
                      </a:r>
                      <a:r>
                        <a:rPr lang="en-US" altLang="zh-CN" sz="900" dirty="0">
                          <a:solidFill>
                            <a:srgbClr val="000000"/>
                          </a:solidFill>
                          <a:effectLst/>
                          <a:ea typeface="等线" panose="02010600030101010101" pitchFamily="2" charset="-122"/>
                          <a:cs typeface="+mn-lt"/>
                          <a:sym typeface="+mn-ea"/>
                        </a:rPr>
                        <a:t>Log</a:t>
                      </a:r>
                      <a:r>
                        <a:rPr lang="zh-CN" altLang="en-US" sz="900" dirty="0">
                          <a:solidFill>
                            <a:srgbClr val="000000"/>
                          </a:solidFill>
                          <a:effectLst/>
                          <a:ea typeface="等线" panose="02010600030101010101" pitchFamily="2" charset="-122"/>
                          <a:cs typeface="+mn-lt"/>
                          <a:sym typeface="+mn-ea"/>
                        </a:rPr>
                        <a:t>进行</a:t>
                      </a:r>
                      <a:r>
                        <a:rPr lang="zh-CN" altLang="en-US" sz="900" dirty="0">
                          <a:solidFill>
                            <a:srgbClr val="000000"/>
                          </a:solidFill>
                          <a:effectLst/>
                          <a:ea typeface="等线" panose="02010600030101010101" pitchFamily="2" charset="-122"/>
                          <a:cs typeface="+mn-lt"/>
                          <a:sym typeface="+mn-ea"/>
                        </a:rPr>
                        <a:t>分析</a:t>
                      </a:r>
                      <a:endParaRPr lang="zh-CN" altLang="en-US" sz="900" dirty="0">
                        <a:solidFill>
                          <a:srgbClr val="000000"/>
                        </a:solidFill>
                        <a:effectLst/>
                        <a:ea typeface="等线" panose="02010600030101010101" pitchFamily="2" charset="-122"/>
                        <a:cs typeface="+mn-lt"/>
                        <a:sym typeface="+mn-ea"/>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zh-CN" altLang="en-US" sz="900" dirty="0">
                          <a:solidFill>
                            <a:srgbClr val="000000"/>
                          </a:solidFill>
                          <a:effectLst/>
                          <a:ea typeface="等线" panose="02010600030101010101" pitchFamily="2" charset="-122"/>
                          <a:cs typeface="+mn-lt"/>
                          <a:sym typeface="+mn-ea"/>
                        </a:rPr>
                        <a:t>在</a:t>
                      </a:r>
                      <a:r>
                        <a:rPr lang="en-US" altLang="zh-CN" sz="900" dirty="0">
                          <a:solidFill>
                            <a:srgbClr val="000000"/>
                          </a:solidFill>
                          <a:effectLst/>
                          <a:ea typeface="等线" panose="02010600030101010101" pitchFamily="2" charset="-122"/>
                          <a:cs typeface="+mn-lt"/>
                          <a:sym typeface="+mn-ea"/>
                        </a:rPr>
                        <a:t>CD542ICA H </a:t>
                      </a:r>
                      <a:r>
                        <a:rPr lang="zh-CN" altLang="en-US" sz="900" dirty="0">
                          <a:solidFill>
                            <a:srgbClr val="000000"/>
                          </a:solidFill>
                          <a:effectLst/>
                          <a:ea typeface="等线" panose="02010600030101010101" pitchFamily="2" charset="-122"/>
                          <a:cs typeface="+mn-lt"/>
                          <a:sym typeface="+mn-ea"/>
                        </a:rPr>
                        <a:t>安全模块将</a:t>
                      </a:r>
                      <a:r>
                        <a:rPr lang="en-US" altLang="zh-CN" sz="900" dirty="0">
                          <a:solidFill>
                            <a:srgbClr val="000000"/>
                          </a:solidFill>
                          <a:effectLst/>
                          <a:ea typeface="等线" panose="02010600030101010101" pitchFamily="2" charset="-122"/>
                          <a:cs typeface="+mn-lt"/>
                          <a:sym typeface="+mn-ea"/>
                        </a:rPr>
                        <a:t>MainActivity </a:t>
                      </a:r>
                      <a:r>
                        <a:rPr lang="zh-CN" altLang="en-US" sz="900" dirty="0">
                          <a:solidFill>
                            <a:srgbClr val="000000"/>
                          </a:solidFill>
                          <a:effectLst/>
                          <a:ea typeface="等线" panose="02010600030101010101" pitchFamily="2" charset="-122"/>
                          <a:cs typeface="+mn-lt"/>
                          <a:sym typeface="+mn-ea"/>
                        </a:rPr>
                        <a:t>销毁代码注释回退（恢复创建销毁生命周期）基于</a:t>
                      </a:r>
                      <a:r>
                        <a:rPr lang="en-US" altLang="zh-CN" sz="900" dirty="0">
                          <a:solidFill>
                            <a:srgbClr val="000000"/>
                          </a:solidFill>
                          <a:effectLst/>
                          <a:ea typeface="等线" panose="02010600030101010101" pitchFamily="2" charset="-122"/>
                          <a:cs typeface="+mn-lt"/>
                          <a:sym typeface="+mn-ea"/>
                        </a:rPr>
                        <a:t>Monkey </a:t>
                      </a:r>
                      <a:r>
                        <a:rPr lang="zh-CN" altLang="en-US" sz="900" dirty="0">
                          <a:solidFill>
                            <a:srgbClr val="000000"/>
                          </a:solidFill>
                          <a:effectLst/>
                          <a:ea typeface="等线" panose="02010600030101010101" pitchFamily="2" charset="-122"/>
                          <a:cs typeface="+mn-lt"/>
                          <a:sym typeface="+mn-ea"/>
                        </a:rPr>
                        <a:t>看下安全模块</a:t>
                      </a:r>
                      <a:r>
                        <a:rPr lang="en-US" altLang="zh-CN" sz="900" dirty="0">
                          <a:solidFill>
                            <a:srgbClr val="000000"/>
                          </a:solidFill>
                          <a:effectLst/>
                          <a:ea typeface="等线" panose="02010600030101010101" pitchFamily="2" charset="-122"/>
                          <a:cs typeface="+mn-lt"/>
                          <a:sym typeface="+mn-ea"/>
                        </a:rPr>
                        <a:t>ANR</a:t>
                      </a:r>
                      <a:r>
                        <a:rPr lang="zh-CN" altLang="en-US" sz="900" dirty="0">
                          <a:solidFill>
                            <a:srgbClr val="000000"/>
                          </a:solidFill>
                          <a:effectLst/>
                          <a:ea typeface="等线" panose="02010600030101010101" pitchFamily="2" charset="-122"/>
                          <a:cs typeface="+mn-lt"/>
                          <a:sym typeface="+mn-ea"/>
                        </a:rPr>
                        <a:t>情况</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220663"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400" dirty="0">
                <a:solidFill>
                  <a:srgbClr val="0000CC"/>
                </a:solidFill>
              </a:rPr>
              <a:t>{</a:t>
            </a:r>
            <a:r>
              <a:rPr lang="en-US" altLang="en-US" sz="2400" dirty="0">
                <a:solidFill>
                  <a:srgbClr val="0000CC"/>
                </a:solidFill>
                <a:sym typeface="+mn-ea"/>
              </a:rPr>
              <a:t>U625 TBL</a:t>
            </a:r>
            <a:r>
              <a:rPr lang="en-US" altLang="zh-CN" sz="2400" dirty="0">
                <a:solidFill>
                  <a:srgbClr val="0000CC"/>
                </a:solidFill>
                <a:sym typeface="+mn-ea"/>
              </a:rPr>
              <a:t>_</a:t>
            </a:r>
            <a:r>
              <a:rPr lang="en-US" altLang="zh-CN" sz="2400" dirty="0">
                <a:solidFill>
                  <a:srgbClr val="0000CC"/>
                </a:solidFill>
                <a:sym typeface="+mn-ea"/>
              </a:rPr>
              <a:t>R07 HF2</a:t>
            </a:r>
            <a:r>
              <a:rPr lang="en-US" altLang="en-US" sz="2400" dirty="0">
                <a:solidFill>
                  <a:srgbClr val="0000CC"/>
                </a:solidFill>
              </a:rPr>
              <a:t>} </a:t>
            </a:r>
            <a:r>
              <a:rPr lang="en-US" altLang="zh-CN" sz="2400" dirty="0"/>
              <a:t>Open </a:t>
            </a:r>
            <a:r>
              <a:rPr lang="en-US" altLang="zh-CN" sz="2400" u="sng" dirty="0"/>
              <a:t>IG/G</a:t>
            </a:r>
            <a:r>
              <a:rPr lang="en-US" altLang="zh-CN" sz="2400" dirty="0"/>
              <a:t> with risk evaluation</a:t>
            </a:r>
            <a:endParaRPr lang="en-US" altLang="zh-CN" sz="24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220980" y="493395"/>
          <a:ext cx="11971020" cy="5708015"/>
        </p:xfrm>
        <a:graphic>
          <a:graphicData uri="http://schemas.openxmlformats.org/drawingml/2006/table">
            <a:tbl>
              <a:tblPr/>
              <a:tblGrid>
                <a:gridCol w="909955"/>
                <a:gridCol w="3526790"/>
                <a:gridCol w="869950"/>
                <a:gridCol w="929005"/>
                <a:gridCol w="716280"/>
                <a:gridCol w="5019040"/>
              </a:tblGrid>
              <a:tr h="19050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112776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AW2-13012</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 Timberline][地图][必现]首页周边搜到的POI地点，点击时发生偏移</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Developing</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lang="en-US" altLang="zh-CN" sz="900" dirty="0">
                          <a:solidFill>
                            <a:srgbClr val="000000"/>
                          </a:solidFill>
                          <a:effectLst/>
                          <a:ea typeface="等线" panose="02010600030101010101" pitchFamily="2" charset="-122"/>
                          <a:cs typeface="+mn-lt"/>
                          <a:sym typeface="+mn-ea"/>
                        </a:rPr>
                        <a:t>Low </a:t>
                      </a:r>
                      <a:r>
                        <a:rPr lang="zh-CN" altLang="en-US" sz="900" dirty="0">
                          <a:solidFill>
                            <a:srgbClr val="000000"/>
                          </a:solidFill>
                          <a:effectLst/>
                          <a:ea typeface="等线" panose="02010600030101010101" pitchFamily="2" charset="-122"/>
                          <a:cs typeface="+mn-lt"/>
                          <a:sym typeface="+mn-ea"/>
                        </a:rPr>
                        <a:t>查询</a:t>
                      </a:r>
                      <a:r>
                        <a:rPr lang="en-US" altLang="zh-CN" sz="900" dirty="0">
                          <a:solidFill>
                            <a:srgbClr val="000000"/>
                          </a:solidFill>
                          <a:effectLst/>
                          <a:ea typeface="等线" panose="02010600030101010101" pitchFamily="2" charset="-122"/>
                          <a:cs typeface="+mn-lt"/>
                          <a:sym typeface="+mn-ea"/>
                        </a:rPr>
                        <a:t>CD764 2023/3/4-2023/3/10 NAV200001(客户以非语音方式检索POI</a:t>
                      </a:r>
                      <a:r>
                        <a:rPr lang="zh-CN" altLang="en-US" sz="900" dirty="0">
                          <a:solidFill>
                            <a:srgbClr val="000000"/>
                          </a:solidFill>
                          <a:effectLst/>
                          <a:ea typeface="等线" panose="02010600030101010101" pitchFamily="2" charset="-122"/>
                          <a:cs typeface="+mn-lt"/>
                          <a:sym typeface="+mn-ea"/>
                        </a:rPr>
                        <a:t>）点击事件</a:t>
                      </a:r>
                      <a:r>
                        <a:rPr lang="en-US" altLang="zh-CN" sz="900" dirty="0">
                          <a:solidFill>
                            <a:srgbClr val="000000"/>
                          </a:solidFill>
                          <a:effectLst/>
                          <a:ea typeface="等线" panose="02010600030101010101" pitchFamily="2" charset="-122"/>
                          <a:cs typeface="+mn-lt"/>
                          <a:sym typeface="+mn-ea"/>
                        </a:rPr>
                        <a:t>1</a:t>
                      </a:r>
                      <a:r>
                        <a:rPr lang="en-US" altLang="zh-CN" sz="900" dirty="0">
                          <a:solidFill>
                            <a:srgbClr val="000000"/>
                          </a:solidFill>
                          <a:effectLst/>
                          <a:ea typeface="等线" panose="02010600030101010101" pitchFamily="2" charset="-122"/>
                          <a:cs typeface="+mn-lt"/>
                          <a:sym typeface="+mn-ea"/>
                        </a:rPr>
                        <a:t>4</a:t>
                      </a:r>
                      <a:r>
                        <a:rPr lang="zh-CN" altLang="en-US" sz="900" dirty="0">
                          <a:solidFill>
                            <a:srgbClr val="000000"/>
                          </a:solidFill>
                          <a:effectLst/>
                          <a:ea typeface="等线" panose="02010600030101010101" pitchFamily="2" charset="-122"/>
                          <a:cs typeface="+mn-lt"/>
                          <a:sym typeface="+mn-ea"/>
                        </a:rPr>
                        <a:t>次</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cause：点击地图地poi点，poi点会进行位置变化，且从视频中看出，被点击poi有区别于其它poi显示，且并未被详情所遮盖，当前</a:t>
                      </a:r>
                      <a:r>
                        <a:rPr lang="en-US" altLang="zh-CN" sz="900" dirty="0">
                          <a:solidFill>
                            <a:srgbClr val="000000"/>
                          </a:solidFill>
                          <a:effectLst/>
                          <a:ea typeface="等线" panose="02010600030101010101" pitchFamily="2" charset="-122"/>
                          <a:cs typeface="+mn-lt"/>
                          <a:sym typeface="+mn-ea"/>
                        </a:rPr>
                        <a:t>Phase4</a:t>
                      </a:r>
                      <a:r>
                        <a:rPr lang="zh-CN" altLang="en-US" sz="900" dirty="0">
                          <a:solidFill>
                            <a:srgbClr val="000000"/>
                          </a:solidFill>
                          <a:effectLst/>
                          <a:ea typeface="等线" panose="02010600030101010101" pitchFamily="2" charset="-122"/>
                          <a:cs typeface="+mn-lt"/>
                          <a:sym typeface="+mn-ea"/>
                        </a:rPr>
                        <a:t>整体设计如此</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 </a:t>
                      </a:r>
                      <a:r>
                        <a:rPr lang="zh-CN" altLang="en-US" sz="900" dirty="0">
                          <a:solidFill>
                            <a:srgbClr val="000000"/>
                          </a:solidFill>
                          <a:effectLst/>
                          <a:ea typeface="等线" panose="02010600030101010101" pitchFamily="2" charset="-122"/>
                          <a:cs typeface="+mn-lt"/>
                          <a:sym typeface="+mn-ea"/>
                        </a:rPr>
                        <a:t>非功能</a:t>
                      </a:r>
                      <a:r>
                        <a:rPr lang="en-US" altLang="zh-CN" sz="900" dirty="0">
                          <a:solidFill>
                            <a:srgbClr val="000000"/>
                          </a:solidFill>
                          <a:effectLst/>
                          <a:ea typeface="等线" panose="02010600030101010101" pitchFamily="2" charset="-122"/>
                          <a:cs typeface="+mn-lt"/>
                          <a:sym typeface="+mn-ea"/>
                        </a:rPr>
                        <a:t>bug</a:t>
                      </a:r>
                      <a:r>
                        <a:rPr lang="zh-CN" altLang="en-US" sz="900" dirty="0">
                          <a:solidFill>
                            <a:srgbClr val="000000"/>
                          </a:solidFill>
                          <a:effectLst/>
                          <a:ea typeface="等线" panose="02010600030101010101" pitchFamily="2" charset="-122"/>
                          <a:cs typeface="+mn-lt"/>
                          <a:sym typeface="+mn-ea"/>
                        </a:rPr>
                        <a:t>，查询当前售后工单未出现类似抱怨，对于客户影响</a:t>
                      </a:r>
                      <a:r>
                        <a:rPr lang="zh-CN" altLang="en-US" sz="900" dirty="0">
                          <a:solidFill>
                            <a:srgbClr val="000000"/>
                          </a:solidFill>
                          <a:effectLst/>
                          <a:ea typeface="等线" panose="02010600030101010101" pitchFamily="2" charset="-122"/>
                          <a:cs typeface="+mn-lt"/>
                          <a:sym typeface="+mn-ea"/>
                        </a:rPr>
                        <a:t>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6.修复计划：长线优化（与</a:t>
                      </a:r>
                      <a:r>
                        <a:rPr lang="en-US" altLang="zh-CN" sz="900" dirty="0">
                          <a:solidFill>
                            <a:srgbClr val="000000"/>
                          </a:solidFill>
                          <a:effectLst/>
                          <a:ea typeface="等线" panose="02010600030101010101" pitchFamily="2" charset="-122"/>
                          <a:cs typeface="+mn-lt"/>
                          <a:sym typeface="+mn-ea"/>
                        </a:rPr>
                        <a:t>FO</a:t>
                      </a:r>
                      <a:r>
                        <a:rPr lang="zh-CN" altLang="en-US" sz="900" dirty="0">
                          <a:solidFill>
                            <a:srgbClr val="000000"/>
                          </a:solidFill>
                          <a:effectLst/>
                          <a:ea typeface="等线" panose="02010600030101010101" pitchFamily="2" charset="-122"/>
                          <a:cs typeface="+mn-lt"/>
                          <a:sym typeface="+mn-ea"/>
                        </a:rPr>
                        <a:t>对齐</a:t>
                      </a:r>
                      <a:r>
                        <a:rPr lang="zh-CN" altLang="en-US" sz="900" dirty="0">
                          <a:solidFill>
                            <a:srgbClr val="000000"/>
                          </a:solidFill>
                          <a:effectLst/>
                          <a:ea typeface="等线" panose="02010600030101010101" pitchFamily="2" charset="-122"/>
                          <a:cs typeface="+mn-lt"/>
                          <a:sym typeface="+mn-ea"/>
                        </a:rPr>
                        <a:t>需求）</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2776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AW2-13005</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 Timberline][地图][偶现]导航中语音添加途径点，路口放大图黑屏显示</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Develop</a:t>
                      </a:r>
                      <a:r>
                        <a:rPr lang="en-US" altLang="en-GB" sz="900" dirty="0">
                          <a:solidFill>
                            <a:srgbClr val="000000"/>
                          </a:solidFill>
                          <a:effectLst/>
                          <a:ea typeface="等线" panose="02010600030101010101" pitchFamily="2" charset="-122"/>
                          <a:cs typeface="+mn-lt"/>
                          <a:sym typeface="+mn-ea"/>
                        </a:rPr>
                        <a:t>ing</a:t>
                      </a:r>
                      <a:endParaRPr lang="en-US" altLang="en-GB"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1.出现概率：偶现（实车</a:t>
                      </a:r>
                      <a:r>
                        <a:rPr lang="en-US" altLang="zh-CN" sz="900" b="0" i="0" u="none" strike="noStrike" kern="1200" dirty="0">
                          <a:solidFill>
                            <a:srgbClr val="000000"/>
                          </a:solidFill>
                          <a:effectLst/>
                          <a:ea typeface="等线" panose="02010600030101010101" pitchFamily="2" charset="-122"/>
                          <a:cs typeface="+mn-lt"/>
                        </a:rPr>
                        <a:t>400</a:t>
                      </a:r>
                      <a:r>
                        <a:rPr lang="zh-CN" altLang="en-US" sz="900" b="0" i="0" u="none" strike="noStrike" kern="1200" dirty="0">
                          <a:solidFill>
                            <a:srgbClr val="000000"/>
                          </a:solidFill>
                          <a:effectLst/>
                          <a:ea typeface="等线" panose="02010600030101010101" pitchFamily="2" charset="-122"/>
                          <a:cs typeface="+mn-lt"/>
                        </a:rPr>
                        <a:t>次</a:t>
                      </a:r>
                      <a:r>
                        <a:rPr lang="zh-CN" altLang="en-US" sz="900" b="0" i="0" u="none" strike="noStrike" kern="1200" dirty="0">
                          <a:solidFill>
                            <a:srgbClr val="000000"/>
                          </a:solidFill>
                          <a:effectLst/>
                          <a:ea typeface="等线" panose="02010600030101010101" pitchFamily="2" charset="-122"/>
                          <a:cs typeface="+mn-lt"/>
                        </a:rPr>
                        <a:t>未复现）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2.恢复方法：放大图自动</a:t>
                      </a:r>
                      <a:r>
                        <a:rPr lang="zh-CN" altLang="en-US" sz="900" b="0" i="0" u="none" strike="noStrike" kern="1200" dirty="0">
                          <a:solidFill>
                            <a:srgbClr val="000000"/>
                          </a:solidFill>
                          <a:effectLst/>
                          <a:ea typeface="等线" panose="02010600030101010101" pitchFamily="2" charset="-122"/>
                          <a:cs typeface="+mn-lt"/>
                        </a:rPr>
                        <a:t>恢复</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3.用户使用频次：高频  </a:t>
                      </a:r>
                      <a:r>
                        <a:rPr lang="zh-CN" altLang="en-US" sz="900" dirty="0">
                          <a:solidFill>
                            <a:srgbClr val="000000"/>
                          </a:solidFill>
                          <a:effectLst/>
                          <a:ea typeface="等线" panose="02010600030101010101" pitchFamily="2" charset="-122"/>
                          <a:cs typeface="+mn-lt"/>
                          <a:sym typeface="+mn-ea"/>
                        </a:rPr>
                        <a:t>查询</a:t>
                      </a:r>
                      <a:r>
                        <a:rPr lang="en-US" altLang="zh-CN" sz="900" dirty="0">
                          <a:solidFill>
                            <a:srgbClr val="000000"/>
                          </a:solidFill>
                          <a:effectLst/>
                          <a:ea typeface="等线" panose="02010600030101010101" pitchFamily="2" charset="-122"/>
                          <a:cs typeface="+mn-lt"/>
                          <a:sym typeface="+mn-ea"/>
                        </a:rPr>
                        <a:t>CD764 2023/3/4-2023/3/10 31700040(导航中出现路口放大图</a:t>
                      </a:r>
                      <a:r>
                        <a:rPr lang="zh-CN" altLang="en-US" sz="900" dirty="0">
                          <a:solidFill>
                            <a:srgbClr val="000000"/>
                          </a:solidFill>
                          <a:effectLst/>
                          <a:ea typeface="等线" panose="02010600030101010101" pitchFamily="2" charset="-122"/>
                          <a:cs typeface="+mn-lt"/>
                          <a:sym typeface="+mn-ea"/>
                        </a:rPr>
                        <a:t>）出现事件</a:t>
                      </a:r>
                      <a:r>
                        <a:rPr lang="en-US" altLang="zh-CN" sz="900" dirty="0">
                          <a:solidFill>
                            <a:srgbClr val="000000"/>
                          </a:solidFill>
                          <a:effectLst/>
                          <a:ea typeface="等线" panose="02010600030101010101" pitchFamily="2" charset="-122"/>
                          <a:cs typeface="+mn-lt"/>
                          <a:sym typeface="+mn-ea"/>
                        </a:rPr>
                        <a:t>489905</a:t>
                      </a:r>
                      <a:r>
                        <a:rPr lang="zh-CN" altLang="en-US" sz="900" dirty="0">
                          <a:solidFill>
                            <a:srgbClr val="000000"/>
                          </a:solidFill>
                          <a:effectLst/>
                          <a:ea typeface="等线" panose="02010600030101010101" pitchFamily="2" charset="-122"/>
                          <a:cs typeface="+mn-lt"/>
                          <a:sym typeface="+mn-ea"/>
                        </a:rPr>
                        <a:t>次</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cause：由于地图在引擎侧只支持一个放大图的显示，所以左侧使用的是引擎侧绘制，右侧是上层imageview绘制，绘制存在一定的效率问题，正在出方案优化中 </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a:t>
                      </a:r>
                      <a:r>
                        <a:rPr lang="en-US" altLang="zh-CN" sz="900" b="0" i="0" u="none" strike="noStrike" kern="1200" dirty="0">
                          <a:solidFill>
                            <a:srgbClr val="000000"/>
                          </a:solidFill>
                          <a:effectLst/>
                          <a:ea typeface="等线" panose="02010600030101010101" pitchFamily="2" charset="-122"/>
                          <a:cs typeface="+mn-lt"/>
                        </a:rPr>
                        <a:t>Low</a:t>
                      </a:r>
                      <a:r>
                        <a:rPr lang="zh-CN" altLang="en-US" sz="900" b="0" i="0" u="none" strike="noStrike" kern="1200" dirty="0">
                          <a:solidFill>
                            <a:srgbClr val="000000"/>
                          </a:solidFill>
                          <a:effectLst/>
                          <a:ea typeface="等线" panose="02010600030101010101" pitchFamily="2" charset="-122"/>
                          <a:cs typeface="+mn-lt"/>
                        </a:rPr>
                        <a:t>，出现概率较低，且恢复机制较为简单，整体影响</a:t>
                      </a:r>
                      <a:r>
                        <a:rPr lang="zh-CN" altLang="en-US" sz="900" b="0" i="0" u="none" strike="noStrike" kern="1200" dirty="0">
                          <a:solidFill>
                            <a:srgbClr val="000000"/>
                          </a:solidFill>
                          <a:effectLst/>
                          <a:ea typeface="等线" panose="02010600030101010101" pitchFamily="2" charset="-122"/>
                          <a:cs typeface="+mn-lt"/>
                        </a:rPr>
                        <a:t>较低</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6.修复计划：该类问题代码改动量较大，且整体复现概率较低。长线</a:t>
                      </a:r>
                      <a:r>
                        <a:rPr lang="zh-CN" altLang="en-US" sz="900" b="0" i="0" u="none" strike="noStrike" kern="1200" dirty="0">
                          <a:solidFill>
                            <a:srgbClr val="000000"/>
                          </a:solidFill>
                          <a:effectLst/>
                          <a:ea typeface="等线" panose="02010600030101010101" pitchFamily="2" charset="-122"/>
                          <a:cs typeface="+mn-lt"/>
                        </a:rPr>
                        <a:t>优化</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899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AW2-12510</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 Timberline][百度-地图][低频]组队中，点击队伍管理，编辑车队名称，键盘正在输入中，键盘被收起返回到地图显示页</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D</a:t>
                      </a:r>
                      <a:r>
                        <a:rPr lang="en-US" altLang="en-GB" sz="900" b="0" i="0" u="none" strike="noStrike" dirty="0">
                          <a:solidFill>
                            <a:srgbClr val="000000"/>
                          </a:solidFill>
                          <a:effectLst/>
                          <a:ea typeface="等线" panose="02010600030101010101" pitchFamily="2" charset="-122"/>
                          <a:cs typeface="+mn-lt"/>
                        </a:rPr>
                        <a:t>efined</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 </a:t>
                      </a:r>
                      <a:r>
                        <a:rPr lang="en-US" altLang="zh-CN" sz="900" dirty="0">
                          <a:solidFill>
                            <a:srgbClr val="000000"/>
                          </a:solidFill>
                          <a:effectLst/>
                          <a:ea typeface="等线" panose="02010600030101010101" pitchFamily="2" charset="-122"/>
                          <a:cs typeface="+mn-lt"/>
                          <a:sym typeface="+mn-ea"/>
                        </a:rPr>
                        <a:t> </a:t>
                      </a:r>
                      <a:r>
                        <a:rPr lang="zh-CN" altLang="en-US" sz="900" dirty="0">
                          <a:solidFill>
                            <a:srgbClr val="000000"/>
                          </a:solidFill>
                          <a:effectLst/>
                          <a:ea typeface="等线" panose="02010600030101010101" pitchFamily="2" charset="-122"/>
                          <a:cs typeface="+mn-lt"/>
                          <a:sym typeface="+mn-ea"/>
                        </a:rPr>
                        <a:t>台架</a:t>
                      </a:r>
                      <a:r>
                        <a:rPr lang="en-US" altLang="zh-CN"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实车压测</a:t>
                      </a:r>
                      <a:r>
                        <a:rPr lang="en-US" altLang="zh-CN" sz="900" dirty="0">
                          <a:solidFill>
                            <a:srgbClr val="000000"/>
                          </a:solidFill>
                          <a:effectLst/>
                          <a:ea typeface="等线" panose="02010600030101010101" pitchFamily="2" charset="-122"/>
                          <a:cs typeface="+mn-lt"/>
                          <a:sym typeface="+mn-ea"/>
                        </a:rPr>
                        <a:t>300</a:t>
                      </a:r>
                      <a:r>
                        <a:rPr lang="zh-CN" altLang="en-US" sz="900" dirty="0">
                          <a:solidFill>
                            <a:srgbClr val="000000"/>
                          </a:solidFill>
                          <a:effectLst/>
                          <a:ea typeface="等线" panose="02010600030101010101" pitchFamily="2" charset="-122"/>
                          <a:cs typeface="+mn-lt"/>
                          <a:sym typeface="+mn-ea"/>
                        </a:rPr>
                        <a:t>次</a:t>
                      </a:r>
                      <a:r>
                        <a:rPr lang="zh-CN" altLang="en-US" sz="900" dirty="0">
                          <a:solidFill>
                            <a:srgbClr val="000000"/>
                          </a:solidFill>
                          <a:effectLst/>
                          <a:ea typeface="等线" panose="02010600030101010101" pitchFamily="2" charset="-122"/>
                          <a:cs typeface="+mn-lt"/>
                          <a:sym typeface="+mn-ea"/>
                        </a:rPr>
                        <a:t>未复现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2.恢复方法：重新</a:t>
                      </a:r>
                      <a:r>
                        <a:rPr lang="zh-CN" altLang="en-US" sz="900" dirty="0">
                          <a:solidFill>
                            <a:srgbClr val="000000"/>
                          </a:solidFill>
                          <a:effectLst/>
                          <a:ea typeface="等线" panose="02010600030101010101" pitchFamily="2" charset="-122"/>
                          <a:cs typeface="+mn-lt"/>
                          <a:sym typeface="+mn-ea"/>
                        </a:rPr>
                        <a:t>点击</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   </a:t>
                      </a:r>
                      <a:r>
                        <a:rPr lang="zh-CN" altLang="en-US" sz="900" dirty="0">
                          <a:solidFill>
                            <a:srgbClr val="000000"/>
                          </a:solidFill>
                          <a:effectLst/>
                          <a:ea typeface="等线" panose="02010600030101010101" pitchFamily="2" charset="-122"/>
                          <a:cs typeface="+mn-lt"/>
                          <a:sym typeface="+mn-ea"/>
                        </a:rPr>
                        <a:t>查询</a:t>
                      </a:r>
                      <a:r>
                        <a:rPr lang="en-US" altLang="zh-CN" sz="900" dirty="0">
                          <a:solidFill>
                            <a:srgbClr val="000000"/>
                          </a:solidFill>
                          <a:effectLst/>
                          <a:ea typeface="等线" panose="02010600030101010101" pitchFamily="2" charset="-122"/>
                          <a:cs typeface="+mn-lt"/>
                          <a:sym typeface="+mn-ea"/>
                        </a:rPr>
                        <a:t>CD764 2023/3/4-2023/3/10 31700088(编辑车队名称</a:t>
                      </a:r>
                      <a:r>
                        <a:rPr lang="zh-CN" altLang="en-US" sz="900" dirty="0">
                          <a:solidFill>
                            <a:srgbClr val="000000"/>
                          </a:solidFill>
                          <a:effectLst/>
                          <a:ea typeface="等线" panose="02010600030101010101" pitchFamily="2" charset="-122"/>
                          <a:cs typeface="+mn-lt"/>
                          <a:sym typeface="+mn-ea"/>
                        </a:rPr>
                        <a:t>）出现事件</a:t>
                      </a:r>
                      <a:r>
                        <a:rPr lang="en-US" altLang="zh-CN" sz="900" dirty="0">
                          <a:solidFill>
                            <a:srgbClr val="000000"/>
                          </a:solidFill>
                          <a:effectLst/>
                          <a:ea typeface="等线" panose="02010600030101010101" pitchFamily="2" charset="-122"/>
                          <a:cs typeface="+mn-lt"/>
                          <a:sym typeface="+mn-ea"/>
                        </a:rPr>
                        <a:t>0</a:t>
                      </a:r>
                      <a:r>
                        <a:rPr lang="zh-CN" altLang="en-US" sz="900" dirty="0">
                          <a:solidFill>
                            <a:srgbClr val="000000"/>
                          </a:solidFill>
                          <a:effectLst/>
                          <a:ea typeface="等线" panose="02010600030101010101" pitchFamily="2" charset="-122"/>
                          <a:cs typeface="+mn-lt"/>
                          <a:sym typeface="+mn-ea"/>
                        </a:rPr>
                        <a:t>次</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cause：修改逻辑，进入输入框时去掉倒计时，不在回到首页</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 </a:t>
                      </a:r>
                      <a:r>
                        <a:rPr lang="zh-CN" altLang="en-US" sz="900" dirty="0">
                          <a:solidFill>
                            <a:srgbClr val="000000"/>
                          </a:solidFill>
                          <a:effectLst/>
                          <a:ea typeface="等线" panose="02010600030101010101" pitchFamily="2" charset="-122"/>
                          <a:cs typeface="+mn-lt"/>
                          <a:sym typeface="+mn-ea"/>
                        </a:rPr>
                        <a:t>整体使用频次较低且恢复方式较为简单，对于客户影响程度</a:t>
                      </a:r>
                      <a:r>
                        <a:rPr lang="zh-CN" altLang="en-US" sz="900" dirty="0">
                          <a:solidFill>
                            <a:srgbClr val="000000"/>
                          </a:solidFill>
                          <a:effectLst/>
                          <a:ea typeface="等线" panose="02010600030101010101" pitchFamily="2" charset="-122"/>
                          <a:cs typeface="+mn-lt"/>
                          <a:sym typeface="+mn-ea"/>
                        </a:rPr>
                        <a:t>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6.修复计划：下版本修复</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03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AW2-15713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 Timberline][地图][</a:t>
                      </a:r>
                      <a:r>
                        <a:rPr lang="zh-CN" altLang="en-US" sz="900" b="0" i="0" u="none" strike="noStrike" kern="1200" dirty="0">
                          <a:solidFill>
                            <a:srgbClr val="000000"/>
                          </a:solidFill>
                          <a:effectLst/>
                          <a:ea typeface="等线" panose="02010600030101010101" pitchFamily="2" charset="-122"/>
                          <a:cs typeface="+mn-lt"/>
                        </a:rPr>
                        <a:t>偶现]退出登录账号，重新登录账号，百度地图未同步个人中心中车辆信息</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a:t>
                      </a:r>
                      <a:r>
                        <a:rPr lang="en-US" altLang="zh-CN" sz="900" dirty="0">
                          <a:solidFill>
                            <a:srgbClr val="000000"/>
                          </a:solidFill>
                          <a:effectLst/>
                          <a:ea typeface="等线" panose="02010600030101010101" pitchFamily="2" charset="-122"/>
                          <a:cs typeface="+mn-lt"/>
                          <a:sym typeface="+mn-ea"/>
                        </a:rPr>
                        <a:t>2/10)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2.恢复方法：重启车机或重新登录账号</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3.用户使用频次：高频</a:t>
                      </a:r>
                      <a:r>
                        <a:rPr lang="en-US" altLang="zh-CN" sz="900" dirty="0">
                          <a:solidFill>
                            <a:srgbClr val="000000"/>
                          </a:solidFill>
                          <a:effectLst/>
                          <a:ea typeface="等线" panose="02010600030101010101" pitchFamily="2" charset="-122"/>
                          <a:cs typeface="+mn-lt"/>
                          <a:sym typeface="+mn-ea"/>
                        </a:rPr>
                        <a:t> </a:t>
                      </a:r>
                      <a:r>
                        <a:rPr lang="zh-CN" altLang="en-US" sz="900" dirty="0">
                          <a:solidFill>
                            <a:srgbClr val="000000"/>
                          </a:solidFill>
                          <a:effectLst/>
                          <a:ea typeface="等线" panose="02010600030101010101" pitchFamily="2" charset="-122"/>
                          <a:cs typeface="+mn-lt"/>
                          <a:sym typeface="+mn-ea"/>
                        </a:rPr>
                        <a:t>当前暂无可查询矮点</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cause：地图主线账号支持登录登出回调，现在福特登录登出不在地图内部处理，地图同步账号属于异步操作，需要主线账号同步回调</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5.影响评估：Medium，若账号不登录，地图部分功能无法正常使用</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a:t>
                      </a:r>
                      <a:r>
                        <a:rPr lang="en-US" altLang="zh-CN" sz="900" dirty="0">
                          <a:solidFill>
                            <a:srgbClr val="000000"/>
                          </a:solidFill>
                          <a:effectLst/>
                          <a:ea typeface="等线" panose="02010600030101010101" pitchFamily="2" charset="-122"/>
                          <a:cs typeface="+mn-lt"/>
                          <a:sym typeface="+mn-ea"/>
                        </a:rPr>
                        <a:t>PL20</a:t>
                      </a:r>
                      <a:r>
                        <a:rPr lang="zh-CN" altLang="en-US" sz="900" dirty="0">
                          <a:solidFill>
                            <a:srgbClr val="000000"/>
                          </a:solidFill>
                          <a:effectLst/>
                          <a:ea typeface="等线" panose="02010600030101010101" pitchFamily="2" charset="-122"/>
                          <a:cs typeface="+mn-lt"/>
                          <a:sym typeface="+mn-ea"/>
                        </a:rPr>
                        <a:t>已修复，下版本带入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561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AW2-15392</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Phase4:【U625timberline】After killing the Baidu map process the Baidu account is logged out</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sym typeface="+mn-ea"/>
                      </a:endParaRPr>
                    </a:p>
                    <a:p>
                      <a:pPr algn="ctr" fontAlgn="t">
                        <a:buNone/>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4335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AW2-12819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[U625Timberline][Performance][Response]response time test，重启黑屏到显示launcher第一帧的时间超过目标时间</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Develop</a:t>
                      </a:r>
                      <a:r>
                        <a:rPr lang="en-US" altLang="en-GB" sz="900" b="0" i="0" u="none" strike="noStrike" dirty="0">
                          <a:solidFill>
                            <a:srgbClr val="000000"/>
                          </a:solidFill>
                          <a:effectLst/>
                          <a:ea typeface="等线" panose="02010600030101010101" pitchFamily="2" charset="-122"/>
                          <a:cs typeface="+mn-lt"/>
                          <a:sym typeface="+mn-ea"/>
                        </a:rPr>
                        <a:t>ing</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R05 HF1</a:t>
                      </a:r>
                      <a:r>
                        <a:rPr lang="zh-CN" altLang="en-US" sz="900" dirty="0">
                          <a:solidFill>
                            <a:srgbClr val="000000"/>
                          </a:solidFill>
                          <a:effectLst/>
                          <a:ea typeface="等线" panose="02010600030101010101" pitchFamily="2" charset="-122"/>
                          <a:cs typeface="+mn-lt"/>
                          <a:sym typeface="+mn-ea"/>
                        </a:rPr>
                        <a:t>实测结果：</a:t>
                      </a:r>
                      <a:r>
                        <a:rPr lang="en-US" altLang="zh-CN" sz="900" dirty="0">
                          <a:solidFill>
                            <a:srgbClr val="000000"/>
                          </a:solidFill>
                          <a:effectLst/>
                          <a:ea typeface="等线" panose="02010600030101010101" pitchFamily="2" charset="-122"/>
                          <a:cs typeface="+mn-lt"/>
                          <a:sym typeface="+mn-ea"/>
                        </a:rPr>
                        <a:t>26.51S</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R07 HF2</a:t>
                      </a:r>
                      <a:r>
                        <a:rPr lang="zh-CN" altLang="en-US" sz="900" dirty="0">
                          <a:solidFill>
                            <a:srgbClr val="000000"/>
                          </a:solidFill>
                          <a:effectLst/>
                          <a:ea typeface="等线" panose="02010600030101010101" pitchFamily="2" charset="-122"/>
                          <a:cs typeface="+mn-lt"/>
                          <a:sym typeface="+mn-ea"/>
                        </a:rPr>
                        <a:t>实测结果：</a:t>
                      </a:r>
                      <a:r>
                        <a:rPr lang="en-US" altLang="zh-CN" sz="900" dirty="0">
                          <a:solidFill>
                            <a:srgbClr val="000000"/>
                          </a:solidFill>
                          <a:effectLst/>
                          <a:ea typeface="等线" panose="02010600030101010101" pitchFamily="2" charset="-122"/>
                          <a:cs typeface="+mn-lt"/>
                          <a:sym typeface="+mn-ea"/>
                        </a:rPr>
                        <a:t>25.79S</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百度侧</a:t>
                      </a:r>
                      <a:r>
                        <a:rPr lang="en-US" altLang="zh-CN" sz="900" dirty="0">
                          <a:solidFill>
                            <a:srgbClr val="000000"/>
                          </a:solidFill>
                          <a:effectLst/>
                          <a:ea typeface="等线" panose="02010600030101010101" pitchFamily="2" charset="-122"/>
                          <a:cs typeface="+mn-lt"/>
                          <a:sym typeface="+mn-ea"/>
                        </a:rPr>
                        <a:t>Launcher</a:t>
                      </a:r>
                      <a:r>
                        <a:rPr lang="zh-CN" altLang="en-US" sz="900" dirty="0">
                          <a:solidFill>
                            <a:srgbClr val="000000"/>
                          </a:solidFill>
                          <a:effectLst/>
                          <a:ea typeface="等线" panose="02010600030101010101" pitchFamily="2" charset="-122"/>
                          <a:cs typeface="+mn-lt"/>
                          <a:sym typeface="+mn-ea"/>
                        </a:rPr>
                        <a:t>（</a:t>
                      </a:r>
                      <a:r>
                        <a:rPr lang="en-US" altLang="zh-CN" sz="900" dirty="0">
                          <a:solidFill>
                            <a:srgbClr val="000000"/>
                          </a:solidFill>
                          <a:effectLst/>
                          <a:ea typeface="等线" panose="02010600030101010101" pitchFamily="2" charset="-122"/>
                          <a:cs typeface="+mn-lt"/>
                          <a:sym typeface="+mn-ea"/>
                        </a:rPr>
                        <a:t>R07 HF2</a:t>
                      </a:r>
                      <a:r>
                        <a:rPr lang="zh-CN" altLang="en-US" sz="900" dirty="0">
                          <a:solidFill>
                            <a:srgbClr val="000000"/>
                          </a:solidFill>
                          <a:effectLst/>
                          <a:ea typeface="等线" panose="02010600030101010101" pitchFamily="2" charset="-122"/>
                          <a:cs typeface="+mn-lt"/>
                          <a:sym typeface="+mn-ea"/>
                        </a:rPr>
                        <a:t>优化）：</a:t>
                      </a:r>
                      <a:endParaRPr lang="zh-CN" altLang="en-US" sz="900" dirty="0">
                        <a:solidFill>
                          <a:srgbClr val="000000"/>
                        </a:solidFill>
                        <a:effectLst/>
                        <a:ea typeface="等线" panose="02010600030101010101" pitchFamily="2" charset="-122"/>
                        <a:cs typeface="+mn-lt"/>
                        <a:sym typeface="+mn-ea"/>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zh-CN" altLang="en-US" sz="900" dirty="0">
                          <a:solidFill>
                            <a:srgbClr val="000000"/>
                          </a:solidFill>
                          <a:effectLst/>
                          <a:ea typeface="等线" panose="02010600030101010101" pitchFamily="2" charset="-122"/>
                          <a:cs typeface="+mn-lt"/>
                          <a:sym typeface="+mn-ea"/>
                        </a:rPr>
                        <a:t>Application类延迟一些监听与注册业务，将这些业务放到子线程做异步处理</a:t>
                      </a:r>
                      <a:endParaRPr lang="zh-CN" altLang="en-US" sz="900" dirty="0">
                        <a:solidFill>
                          <a:srgbClr val="000000"/>
                        </a:solidFill>
                        <a:effectLst/>
                        <a:ea typeface="等线" panose="02010600030101010101" pitchFamily="2" charset="-122"/>
                        <a:cs typeface="+mn-lt"/>
                        <a:sym typeface="+mn-ea"/>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zh-CN" altLang="en-US" sz="900" dirty="0">
                          <a:solidFill>
                            <a:srgbClr val="000000"/>
                          </a:solidFill>
                          <a:effectLst/>
                          <a:ea typeface="等线" panose="02010600030101010101" pitchFamily="2" charset="-122"/>
                          <a:cs typeface="+mn-lt"/>
                          <a:sym typeface="+mn-ea"/>
                        </a:rPr>
                        <a:t>去除一些不再使用的监听接口</a:t>
                      </a:r>
                      <a:endParaRPr lang="zh-CN" altLang="en-US" sz="900" dirty="0">
                        <a:solidFill>
                          <a:srgbClr val="000000"/>
                        </a:solidFill>
                        <a:effectLst/>
                        <a:ea typeface="等线" panose="02010600030101010101" pitchFamily="2" charset="-122"/>
                        <a:cs typeface="+mn-lt"/>
                        <a:sym typeface="+mn-ea"/>
                      </a:endParaRPr>
                    </a:p>
                    <a:p>
                      <a:pPr marR="0" lvl="0" indent="0" algn="l" defTabSz="914400" rtl="0" eaLnBrk="1" fontAlgn="t" latinLnBrk="0" hangingPunct="1">
                        <a:lnSpc>
                          <a:spcPct val="100000"/>
                        </a:lnSpc>
                        <a:spcBef>
                          <a:spcPts val="0"/>
                        </a:spcBef>
                        <a:spcAft>
                          <a:spcPts val="0"/>
                        </a:spcAft>
                        <a:buClrTx/>
                        <a:buSzTx/>
                        <a:buFont typeface="Arial" panose="020B0604020202020204" pitchFamily="34" charset="0"/>
                        <a:buNone/>
                        <a:defRPr/>
                      </a:pPr>
                      <a:r>
                        <a:rPr lang="zh-CN" altLang="en-US" sz="900" dirty="0">
                          <a:solidFill>
                            <a:srgbClr val="000000"/>
                          </a:solidFill>
                          <a:effectLst/>
                          <a:ea typeface="等线" panose="02010600030101010101" pitchFamily="2" charset="-122"/>
                          <a:cs typeface="+mn-lt"/>
                          <a:sym typeface="+mn-ea"/>
                        </a:rPr>
                        <a:t>下一步计划（</a:t>
                      </a:r>
                      <a:r>
                        <a:rPr lang="en-US" altLang="zh-CN" sz="900" dirty="0">
                          <a:solidFill>
                            <a:srgbClr val="000000"/>
                          </a:solidFill>
                          <a:effectLst/>
                          <a:ea typeface="等线" panose="02010600030101010101" pitchFamily="2" charset="-122"/>
                          <a:cs typeface="+mn-lt"/>
                          <a:sym typeface="+mn-ea"/>
                        </a:rPr>
                        <a:t>Launcher</a:t>
                      </a:r>
                      <a:r>
                        <a:rPr lang="zh-CN" altLang="en-US" sz="900" dirty="0">
                          <a:solidFill>
                            <a:srgbClr val="000000"/>
                          </a:solidFill>
                          <a:effectLst/>
                          <a:ea typeface="等线" panose="02010600030101010101" pitchFamily="2" charset="-122"/>
                          <a:cs typeface="+mn-lt"/>
                          <a:sym typeface="+mn-ea"/>
                        </a:rPr>
                        <a:t>侧）：</a:t>
                      </a:r>
                      <a:endParaRPr lang="zh-CN" altLang="en-US" sz="900" dirty="0">
                        <a:solidFill>
                          <a:srgbClr val="000000"/>
                        </a:solidFill>
                        <a:effectLst/>
                        <a:ea typeface="等线" panose="02010600030101010101" pitchFamily="2" charset="-122"/>
                        <a:cs typeface="+mn-lt"/>
                        <a:sym typeface="+mn-ea"/>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zh-CN" altLang="en-US" sz="900" dirty="0">
                          <a:solidFill>
                            <a:srgbClr val="000000"/>
                          </a:solidFill>
                          <a:effectLst/>
                          <a:ea typeface="等线" panose="02010600030101010101" pitchFamily="2" charset="-122"/>
                          <a:cs typeface="+mn-lt"/>
                          <a:sym typeface="+mn-ea"/>
                        </a:rPr>
                        <a:t>由于部分信息是需要通过德赛提供的接口来获取的，将一些跟设备相关的信息保存到自己缓存里，第二次冷启动可以不再去读取相关信息，直接使用自己缓存里的</a:t>
                      </a:r>
                      <a:endParaRPr lang="zh-CN" altLang="en-US" sz="900" dirty="0">
                        <a:solidFill>
                          <a:srgbClr val="000000"/>
                        </a:solidFill>
                        <a:effectLst/>
                        <a:ea typeface="等线" panose="02010600030101010101" pitchFamily="2" charset="-122"/>
                        <a:cs typeface="+mn-lt"/>
                        <a:sym typeface="+mn-ea"/>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zh-CN" altLang="en-US" sz="900" dirty="0">
                          <a:solidFill>
                            <a:srgbClr val="000000"/>
                          </a:solidFill>
                          <a:effectLst/>
                          <a:ea typeface="等线" panose="02010600030101010101" pitchFamily="2" charset="-122"/>
                          <a:cs typeface="+mn-lt"/>
                          <a:sym typeface="+mn-ea"/>
                        </a:rPr>
                        <a:t>继续调整一些主线程加载的业务，尽可能放到子线程异步处理（</a:t>
                      </a:r>
                      <a:r>
                        <a:rPr lang="en-US" altLang="zh-CN" sz="900" dirty="0">
                          <a:solidFill>
                            <a:srgbClr val="000000"/>
                          </a:solidFill>
                          <a:effectLst/>
                          <a:ea typeface="等线" panose="02010600030101010101" pitchFamily="2" charset="-122"/>
                          <a:cs typeface="+mn-lt"/>
                          <a:sym typeface="+mn-ea"/>
                        </a:rPr>
                        <a:t>Launcher</a:t>
                      </a:r>
                      <a:r>
                        <a:rPr lang="zh-CN" altLang="en-US" sz="900" dirty="0">
                          <a:solidFill>
                            <a:srgbClr val="000000"/>
                          </a:solidFill>
                          <a:effectLst/>
                          <a:ea typeface="等线" panose="02010600030101010101" pitchFamily="2" charset="-122"/>
                          <a:cs typeface="+mn-lt"/>
                          <a:sym typeface="+mn-ea"/>
                        </a:rPr>
                        <a:t>侧可优化空间较小，还需要系统侧同步优化，</a:t>
                      </a:r>
                      <a:r>
                        <a:rPr lang="en-US" altLang="zh-CN" sz="900" dirty="0">
                          <a:solidFill>
                            <a:srgbClr val="000000"/>
                          </a:solidFill>
                          <a:effectLst/>
                          <a:ea typeface="等线" panose="02010600030101010101" pitchFamily="2" charset="-122"/>
                          <a:cs typeface="+mn-lt"/>
                          <a:sym typeface="+mn-ea"/>
                        </a:rPr>
                        <a:t>Target 3/28</a:t>
                      </a:r>
                      <a:r>
                        <a:rPr lang="zh-CN" altLang="en-US" sz="900" dirty="0">
                          <a:solidFill>
                            <a:srgbClr val="000000"/>
                          </a:solidFill>
                          <a:effectLst/>
                          <a:ea typeface="等线" panose="02010600030101010101" pitchFamily="2" charset="-122"/>
                          <a:cs typeface="+mn-lt"/>
                          <a:sym typeface="+mn-ea"/>
                        </a:rPr>
                        <a:t>出一版</a:t>
                      </a:r>
                      <a:r>
                        <a:rPr lang="en-US" altLang="zh-CN" sz="900" dirty="0">
                          <a:solidFill>
                            <a:srgbClr val="000000"/>
                          </a:solidFill>
                          <a:effectLst/>
                          <a:ea typeface="等线" panose="02010600030101010101" pitchFamily="2" charset="-122"/>
                          <a:cs typeface="+mn-lt"/>
                          <a:sym typeface="+mn-ea"/>
                        </a:rPr>
                        <a:t>weekly ROM</a:t>
                      </a:r>
                      <a:r>
                        <a:rPr lang="zh-CN" altLang="en-US" sz="900" dirty="0">
                          <a:solidFill>
                            <a:srgbClr val="000000"/>
                          </a:solidFill>
                          <a:effectLst/>
                          <a:ea typeface="等线" panose="02010600030101010101" pitchFamily="2" charset="-122"/>
                          <a:cs typeface="+mn-lt"/>
                          <a:sym typeface="+mn-ea"/>
                        </a:rPr>
                        <a:t>复测）</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220663"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400" dirty="0">
                <a:solidFill>
                  <a:srgbClr val="0000CC"/>
                </a:solidFill>
              </a:rPr>
              <a:t>{</a:t>
            </a:r>
            <a:r>
              <a:rPr lang="en-US" altLang="en-US" sz="2400" dirty="0">
                <a:solidFill>
                  <a:srgbClr val="0000CC"/>
                </a:solidFill>
                <a:sym typeface="+mn-ea"/>
              </a:rPr>
              <a:t>U625 TBL</a:t>
            </a:r>
            <a:r>
              <a:rPr lang="en-US" altLang="zh-CN" sz="2400" dirty="0">
                <a:solidFill>
                  <a:srgbClr val="0000CC"/>
                </a:solidFill>
                <a:sym typeface="+mn-ea"/>
              </a:rPr>
              <a:t>_</a:t>
            </a:r>
            <a:r>
              <a:rPr lang="en-US" altLang="zh-CN" sz="2400" dirty="0">
                <a:solidFill>
                  <a:srgbClr val="0000CC"/>
                </a:solidFill>
                <a:sym typeface="+mn-ea"/>
              </a:rPr>
              <a:t>R07 HF2</a:t>
            </a:r>
            <a:r>
              <a:rPr lang="en-US" altLang="en-US" sz="2400" dirty="0">
                <a:solidFill>
                  <a:srgbClr val="0000CC"/>
                </a:solidFill>
              </a:rPr>
              <a:t>} </a:t>
            </a:r>
            <a:r>
              <a:rPr lang="en-US" altLang="zh-CN" sz="2400" dirty="0"/>
              <a:t>Open </a:t>
            </a:r>
            <a:r>
              <a:rPr lang="en-US" altLang="zh-CN" sz="2400" u="sng" dirty="0"/>
              <a:t>IG/G</a:t>
            </a:r>
            <a:r>
              <a:rPr lang="en-US" altLang="zh-CN" sz="2400" dirty="0"/>
              <a:t> with risk evaluation</a:t>
            </a:r>
            <a:endParaRPr lang="en-US" altLang="zh-CN" sz="24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220980" y="493395"/>
          <a:ext cx="11970385" cy="4557395"/>
        </p:xfrm>
        <a:graphic>
          <a:graphicData uri="http://schemas.openxmlformats.org/drawingml/2006/table">
            <a:tbl>
              <a:tblPr/>
              <a:tblGrid>
                <a:gridCol w="909955"/>
                <a:gridCol w="3526790"/>
                <a:gridCol w="869315"/>
                <a:gridCol w="929640"/>
                <a:gridCol w="716280"/>
                <a:gridCol w="5018405"/>
              </a:tblGrid>
              <a:tr h="198755">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117729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AW2-16253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Phase4:[Occurency 50%][U625timberline]The floating window appears too slowly after exiting the Baidu map</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Developing</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a:t>
                      </a:r>
                      <a:r>
                        <a:rPr lang="en-US" altLang="zh-CN" sz="900" dirty="0">
                          <a:solidFill>
                            <a:srgbClr val="000000"/>
                          </a:solidFill>
                          <a:effectLst/>
                          <a:ea typeface="等线" panose="02010600030101010101" pitchFamily="2" charset="-122"/>
                          <a:cs typeface="+mn-lt"/>
                          <a:sym typeface="+mn-ea"/>
                        </a:rPr>
                        <a:t>5/10)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lang="en-US" altLang="zh-CN" sz="900" dirty="0">
                          <a:solidFill>
                            <a:srgbClr val="000000"/>
                          </a:solidFill>
                          <a:effectLst/>
                          <a:ea typeface="等线" panose="02010600030101010101" pitchFamily="2" charset="-122"/>
                          <a:cs typeface="+mn-lt"/>
                          <a:sym typeface="+mn-ea"/>
                        </a:rPr>
                        <a:t>Low </a:t>
                      </a:r>
                      <a:r>
                        <a:rPr lang="zh-CN" altLang="en-US" sz="900" dirty="0">
                          <a:solidFill>
                            <a:srgbClr val="000000"/>
                          </a:solidFill>
                          <a:effectLst/>
                          <a:ea typeface="等线" panose="02010600030101010101" pitchFamily="2" charset="-122"/>
                          <a:cs typeface="+mn-lt"/>
                          <a:sym typeface="+mn-ea"/>
                        </a:rPr>
                        <a:t>当前暂无可用埋点进行查询</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cause：当前开发分析中，从</a:t>
                      </a:r>
                      <a:r>
                        <a:rPr lang="en-US" altLang="zh-CN" sz="900" dirty="0">
                          <a:solidFill>
                            <a:srgbClr val="000000"/>
                          </a:solidFill>
                          <a:effectLst/>
                          <a:ea typeface="等线" panose="02010600030101010101" pitchFamily="2" charset="-122"/>
                          <a:cs typeface="+mn-lt"/>
                          <a:sym typeface="+mn-ea"/>
                        </a:rPr>
                        <a:t>Log</a:t>
                      </a:r>
                      <a:r>
                        <a:rPr lang="zh-CN" altLang="en-US" sz="900" dirty="0">
                          <a:solidFill>
                            <a:srgbClr val="000000"/>
                          </a:solidFill>
                          <a:effectLst/>
                          <a:ea typeface="等线" panose="02010600030101010101" pitchFamily="2" charset="-122"/>
                          <a:cs typeface="+mn-lt"/>
                          <a:sym typeface="+mn-ea"/>
                        </a:rPr>
                        <a:t>确认有</a:t>
                      </a:r>
                      <a:r>
                        <a:rPr lang="en-US" altLang="zh-CN" sz="900" dirty="0">
                          <a:solidFill>
                            <a:srgbClr val="000000"/>
                          </a:solidFill>
                          <a:effectLst/>
                          <a:ea typeface="等线" panose="02010600030101010101" pitchFamily="2" charset="-122"/>
                          <a:cs typeface="+mn-lt"/>
                          <a:sym typeface="+mn-ea"/>
                        </a:rPr>
                        <a:t>2S</a:t>
                      </a:r>
                      <a:r>
                        <a:rPr lang="zh-CN" altLang="en-US" sz="900" dirty="0">
                          <a:solidFill>
                            <a:srgbClr val="000000"/>
                          </a:solidFill>
                          <a:effectLst/>
                          <a:ea typeface="等线" panose="02010600030101010101" pitchFamily="2" charset="-122"/>
                          <a:cs typeface="+mn-lt"/>
                          <a:sym typeface="+mn-ea"/>
                        </a:rPr>
                        <a:t>左右日志缺失，怀疑当时日志输出过多造成，需要基于</a:t>
                      </a:r>
                      <a:r>
                        <a:rPr lang="en-US" altLang="zh-CN" sz="900" dirty="0">
                          <a:solidFill>
                            <a:srgbClr val="000000"/>
                          </a:solidFill>
                          <a:effectLst/>
                          <a:ea typeface="等线" panose="02010600030101010101" pitchFamily="2" charset="-122"/>
                          <a:cs typeface="+mn-lt"/>
                          <a:sym typeface="+mn-ea"/>
                        </a:rPr>
                        <a:t>Trace</a:t>
                      </a:r>
                      <a:r>
                        <a:rPr lang="zh-CN" altLang="en-US" sz="900" dirty="0">
                          <a:solidFill>
                            <a:srgbClr val="000000"/>
                          </a:solidFill>
                          <a:effectLst/>
                          <a:ea typeface="等线" panose="02010600030101010101" pitchFamily="2" charset="-122"/>
                          <a:cs typeface="+mn-lt"/>
                          <a:sym typeface="+mn-ea"/>
                        </a:rPr>
                        <a:t>日志分析下当前主线程阻塞</a:t>
                      </a:r>
                      <a:r>
                        <a:rPr lang="zh-CN" altLang="en-US" sz="900" dirty="0">
                          <a:solidFill>
                            <a:srgbClr val="000000"/>
                          </a:solidFill>
                          <a:effectLst/>
                          <a:ea typeface="等线" panose="02010600030101010101" pitchFamily="2" charset="-122"/>
                          <a:cs typeface="+mn-lt"/>
                          <a:sym typeface="+mn-ea"/>
                        </a:rPr>
                        <a:t>原因</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 </a:t>
                      </a:r>
                      <a:r>
                        <a:rPr lang="zh-CN" altLang="en-US" sz="900" dirty="0">
                          <a:solidFill>
                            <a:srgbClr val="000000"/>
                          </a:solidFill>
                          <a:effectLst/>
                          <a:ea typeface="等线" panose="02010600030101010101" pitchFamily="2" charset="-122"/>
                          <a:cs typeface="+mn-lt"/>
                          <a:sym typeface="+mn-ea"/>
                        </a:rPr>
                        <a:t>，实际弹窗可正常弹出，但是会有对应的延迟效果，整体延迟</a:t>
                      </a:r>
                      <a:r>
                        <a:rPr lang="en-US" altLang="zh-CN" sz="900" dirty="0">
                          <a:solidFill>
                            <a:srgbClr val="000000"/>
                          </a:solidFill>
                          <a:effectLst/>
                          <a:ea typeface="等线" panose="02010600030101010101" pitchFamily="2" charset="-122"/>
                          <a:cs typeface="+mn-lt"/>
                          <a:sym typeface="+mn-ea"/>
                        </a:rPr>
                        <a:t>2-3S</a:t>
                      </a:r>
                      <a:r>
                        <a:rPr lang="zh-CN" altLang="en-US" sz="900" dirty="0">
                          <a:solidFill>
                            <a:srgbClr val="000000"/>
                          </a:solidFill>
                          <a:effectLst/>
                          <a:ea typeface="等线" panose="02010600030101010101" pitchFamily="2" charset="-122"/>
                          <a:cs typeface="+mn-lt"/>
                          <a:sym typeface="+mn-ea"/>
                        </a:rPr>
                        <a:t>左右，不影响功能正常</a:t>
                      </a:r>
                      <a:r>
                        <a:rPr lang="zh-CN" altLang="en-US" sz="900" dirty="0">
                          <a:solidFill>
                            <a:srgbClr val="000000"/>
                          </a:solidFill>
                          <a:effectLst/>
                          <a:ea typeface="等线" panose="02010600030101010101" pitchFamily="2" charset="-122"/>
                          <a:cs typeface="+mn-lt"/>
                          <a:sym typeface="+mn-ea"/>
                        </a:rPr>
                        <a:t>使用</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6.修复计划：抓取</a:t>
                      </a:r>
                      <a:r>
                        <a:rPr lang="en-US" altLang="zh-CN" sz="900" dirty="0">
                          <a:solidFill>
                            <a:srgbClr val="000000"/>
                          </a:solidFill>
                          <a:effectLst/>
                          <a:ea typeface="等线" panose="02010600030101010101" pitchFamily="2" charset="-122"/>
                          <a:cs typeface="+mn-lt"/>
                          <a:sym typeface="+mn-ea"/>
                        </a:rPr>
                        <a:t>Trace</a:t>
                      </a:r>
                      <a:r>
                        <a:rPr lang="zh-CN" altLang="en-US" sz="900" dirty="0">
                          <a:solidFill>
                            <a:srgbClr val="000000"/>
                          </a:solidFill>
                          <a:effectLst/>
                          <a:ea typeface="等线" panose="02010600030101010101" pitchFamily="2" charset="-122"/>
                          <a:cs typeface="+mn-lt"/>
                          <a:sym typeface="+mn-ea"/>
                        </a:rPr>
                        <a:t>日志，确认主线程阻塞原因</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323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AW2-16432</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 Timberline][USB音乐][必现]首次点击，FM切换到usb音乐，usb音乐界面提示“流量提醒”通知</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B</a:t>
                      </a:r>
                      <a:r>
                        <a:rPr lang="en-US" altLang="en-GB" sz="900" b="0" i="0" u="none" strike="noStrike" dirty="0">
                          <a:solidFill>
                            <a:srgbClr val="000000"/>
                          </a:solidFill>
                          <a:effectLst/>
                          <a:ea typeface="等线" panose="02010600030101010101" pitchFamily="2" charset="-122"/>
                          <a:cs typeface="+mn-lt"/>
                        </a:rPr>
                        <a:t>locked</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G</a:t>
                      </a:r>
                      <a:r>
                        <a:rPr lang="en-US" altLang="en-GB" sz="900" b="0" i="0" u="none" strike="noStrike" dirty="0">
                          <a:solidFill>
                            <a:srgbClr val="000000"/>
                          </a:solidFill>
                          <a:effectLst/>
                          <a:ea typeface="等线" panose="02010600030101010101" pitchFamily="2" charset="-122"/>
                          <a:cs typeface="+mn-lt"/>
                        </a:rPr>
                        <a:t>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非</a:t>
                      </a:r>
                      <a:r>
                        <a:rPr lang="en-US" altLang="zh-CN" sz="900" dirty="0">
                          <a:solidFill>
                            <a:srgbClr val="000000"/>
                          </a:solidFill>
                          <a:effectLst/>
                          <a:ea typeface="等线" panose="02010600030101010101" pitchFamily="2" charset="-122"/>
                          <a:cs typeface="+mn-lt"/>
                          <a:sym typeface="+mn-ea"/>
                        </a:rPr>
                        <a:t>bug</a:t>
                      </a:r>
                      <a:r>
                        <a:rPr lang="zh-CN" altLang="en-US" sz="900" dirty="0">
                          <a:solidFill>
                            <a:srgbClr val="000000"/>
                          </a:solidFill>
                          <a:effectLst/>
                          <a:ea typeface="等线" panose="02010600030101010101" pitchFamily="2" charset="-122"/>
                          <a:cs typeface="+mn-lt"/>
                          <a:sym typeface="+mn-ea"/>
                        </a:rPr>
                        <a:t>，首次打开百度音源界面（烧录完成后</a:t>
                      </a:r>
                      <a:r>
                        <a:rPr lang="zh-CN" altLang="en-US" sz="900" dirty="0">
                          <a:solidFill>
                            <a:srgbClr val="000000"/>
                          </a:solidFill>
                          <a:effectLst/>
                          <a:ea typeface="等线" panose="02010600030101010101" pitchFamily="2" charset="-122"/>
                          <a:cs typeface="+mn-lt"/>
                          <a:sym typeface="+mn-ea"/>
                        </a:rPr>
                        <a:t>第一次），就会有使用</a:t>
                      </a:r>
                      <a:r>
                        <a:rPr lang="en-US" altLang="zh-CN" sz="900" dirty="0">
                          <a:solidFill>
                            <a:srgbClr val="000000"/>
                          </a:solidFill>
                          <a:effectLst/>
                          <a:ea typeface="等线" panose="02010600030101010101" pitchFamily="2" charset="-122"/>
                          <a:cs typeface="+mn-lt"/>
                          <a:sym typeface="+mn-ea"/>
                        </a:rPr>
                        <a:t>4G</a:t>
                      </a:r>
                      <a:r>
                        <a:rPr lang="zh-CN" altLang="en-US" sz="900" dirty="0">
                          <a:solidFill>
                            <a:srgbClr val="000000"/>
                          </a:solidFill>
                          <a:effectLst/>
                          <a:ea typeface="等线" panose="02010600030101010101" pitchFamily="2" charset="-122"/>
                          <a:cs typeface="+mn-lt"/>
                          <a:sym typeface="+mn-ea"/>
                        </a:rPr>
                        <a:t>流量的提示，</a:t>
                      </a:r>
                      <a:r>
                        <a:rPr lang="en-US" altLang="zh-CN" sz="900" dirty="0">
                          <a:solidFill>
                            <a:srgbClr val="000000"/>
                          </a:solidFill>
                          <a:effectLst/>
                          <a:ea typeface="等线" panose="02010600030101010101" pitchFamily="2" charset="-122"/>
                          <a:cs typeface="+mn-lt"/>
                          <a:sym typeface="+mn-ea"/>
                        </a:rPr>
                        <a:t>USB</a:t>
                      </a:r>
                      <a:r>
                        <a:rPr lang="zh-CN" altLang="en-US" sz="900" dirty="0">
                          <a:solidFill>
                            <a:srgbClr val="000000"/>
                          </a:solidFill>
                          <a:effectLst/>
                          <a:ea typeface="等线" panose="02010600030101010101" pitchFamily="2" charset="-122"/>
                          <a:cs typeface="+mn-lt"/>
                          <a:sym typeface="+mn-ea"/>
                        </a:rPr>
                        <a:t>音乐，</a:t>
                      </a:r>
                      <a:r>
                        <a:rPr lang="en-US" altLang="zh-CN" sz="900" dirty="0">
                          <a:solidFill>
                            <a:srgbClr val="000000"/>
                          </a:solidFill>
                          <a:effectLst/>
                          <a:ea typeface="等线" panose="02010600030101010101" pitchFamily="2" charset="-122"/>
                          <a:cs typeface="+mn-lt"/>
                          <a:sym typeface="+mn-ea"/>
                        </a:rPr>
                        <a:t>QQ</a:t>
                      </a:r>
                      <a:r>
                        <a:rPr lang="zh-CN" altLang="en-US" sz="900" dirty="0">
                          <a:solidFill>
                            <a:srgbClr val="000000"/>
                          </a:solidFill>
                          <a:effectLst/>
                          <a:ea typeface="等线" panose="02010600030101010101" pitchFamily="2" charset="-122"/>
                          <a:cs typeface="+mn-lt"/>
                          <a:sym typeface="+mn-ea"/>
                        </a:rPr>
                        <a:t>音乐，喜马拉雅等音源同属于一个</a:t>
                      </a:r>
                      <a:r>
                        <a:rPr lang="en-US" altLang="zh-CN" sz="900" dirty="0">
                          <a:solidFill>
                            <a:srgbClr val="000000"/>
                          </a:solidFill>
                          <a:effectLst/>
                          <a:ea typeface="等线" panose="02010600030101010101" pitchFamily="2" charset="-122"/>
                          <a:cs typeface="+mn-lt"/>
                          <a:sym typeface="+mn-ea"/>
                        </a:rPr>
                        <a:t>APK</a:t>
                      </a:r>
                      <a:r>
                        <a:rPr lang="zh-CN" altLang="en-US" sz="900" dirty="0">
                          <a:solidFill>
                            <a:srgbClr val="000000"/>
                          </a:solidFill>
                          <a:effectLst/>
                          <a:ea typeface="等线" panose="02010600030101010101" pitchFamily="2" charset="-122"/>
                          <a:cs typeface="+mn-lt"/>
                          <a:sym typeface="+mn-ea"/>
                        </a:rPr>
                        <a:t>，USB音源实际上也是要消耗车机流量的，比如埋点上报</a:t>
                      </a:r>
                      <a:r>
                        <a:rPr lang="en-US" altLang="zh-CN"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所以会有流量提示的</a:t>
                      </a:r>
                      <a:r>
                        <a:rPr lang="zh-CN" altLang="en-US" sz="900" dirty="0">
                          <a:solidFill>
                            <a:srgbClr val="000000"/>
                          </a:solidFill>
                          <a:effectLst/>
                          <a:ea typeface="等线" panose="02010600030101010101" pitchFamily="2" charset="-122"/>
                          <a:cs typeface="+mn-lt"/>
                          <a:sym typeface="+mn-ea"/>
                        </a:rPr>
                        <a:t>弹框，用户一旦点击一次”继续播放”</a:t>
                      </a:r>
                      <a:r>
                        <a:rPr lang="en-US" altLang="zh-CN" sz="900" dirty="0">
                          <a:solidFill>
                            <a:srgbClr val="000000"/>
                          </a:solidFill>
                          <a:effectLst/>
                          <a:ea typeface="等线" panose="02010600030101010101" pitchFamily="2" charset="-122"/>
                          <a:cs typeface="+mn-lt"/>
                          <a:sym typeface="+mn-ea"/>
                        </a:rPr>
                        <a:t> </a:t>
                      </a:r>
                      <a:r>
                        <a:rPr lang="zh-CN" altLang="en-US" sz="900" dirty="0">
                          <a:solidFill>
                            <a:srgbClr val="000000"/>
                          </a:solidFill>
                          <a:effectLst/>
                          <a:ea typeface="等线" panose="02010600030101010101" pitchFamily="2" charset="-122"/>
                          <a:cs typeface="+mn-lt"/>
                          <a:sym typeface="+mn-ea"/>
                        </a:rPr>
                        <a:t>后就不会有对应弹框弹出。</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680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AW2-15229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 Timberline 】【偶现】【随心看】在线视频播放界面切换清晰度，卡死并自动返回至爱奇艺主界面</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D</a:t>
                      </a:r>
                      <a:r>
                        <a:rPr lang="en-US" altLang="en-GB" sz="900" b="0" i="0" u="none" strike="noStrike" dirty="0">
                          <a:solidFill>
                            <a:srgbClr val="000000"/>
                          </a:solidFill>
                          <a:effectLst/>
                          <a:ea typeface="等线" panose="02010600030101010101" pitchFamily="2" charset="-122"/>
                          <a:cs typeface="+mn-lt"/>
                        </a:rPr>
                        <a:t>eveloping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1.出现概率：偶现（台架压测</a:t>
                      </a:r>
                      <a:r>
                        <a:rPr lang="en-US" altLang="zh-CN" sz="900" dirty="0">
                          <a:solidFill>
                            <a:srgbClr val="000000"/>
                          </a:solidFill>
                          <a:effectLst/>
                          <a:ea typeface="等线" panose="02010600030101010101" pitchFamily="2" charset="-122"/>
                          <a:cs typeface="+mn-lt"/>
                          <a:sym typeface="+mn-ea"/>
                        </a:rPr>
                        <a:t>200</a:t>
                      </a:r>
                      <a:r>
                        <a:rPr lang="zh-CN" altLang="en-US" sz="900" dirty="0">
                          <a:solidFill>
                            <a:srgbClr val="000000"/>
                          </a:solidFill>
                          <a:effectLst/>
                          <a:ea typeface="等线" panose="02010600030101010101" pitchFamily="2" charset="-122"/>
                          <a:cs typeface="+mn-lt"/>
                          <a:sym typeface="+mn-ea"/>
                        </a:rPr>
                        <a:t>次未复现</a:t>
                      </a:r>
                      <a:r>
                        <a:rPr lang="en-US" altLang="zh-CN"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（内部</a:t>
                      </a:r>
                      <a:r>
                        <a:rPr lang="en-US" altLang="zh-CN" sz="900" dirty="0">
                          <a:solidFill>
                            <a:srgbClr val="000000"/>
                          </a:solidFill>
                          <a:effectLst/>
                          <a:ea typeface="等线" panose="02010600030101010101" pitchFamily="2" charset="-122"/>
                          <a:cs typeface="+mn-lt"/>
                          <a:sym typeface="+mn-ea"/>
                        </a:rPr>
                        <a:t>7*12Monkey</a:t>
                      </a:r>
                      <a:r>
                        <a:rPr lang="zh-CN" altLang="en-US" sz="900" dirty="0">
                          <a:solidFill>
                            <a:srgbClr val="000000"/>
                          </a:solidFill>
                          <a:effectLst/>
                          <a:ea typeface="等线" panose="02010600030101010101" pitchFamily="2" charset="-122"/>
                          <a:cs typeface="+mn-lt"/>
                          <a:sym typeface="+mn-ea"/>
                        </a:rPr>
                        <a:t>未出现类似</a:t>
                      </a:r>
                      <a:r>
                        <a:rPr lang="en-US" altLang="zh-CN" sz="900" dirty="0">
                          <a:solidFill>
                            <a:srgbClr val="000000"/>
                          </a:solidFill>
                          <a:effectLst/>
                          <a:ea typeface="等线" panose="02010600030101010101" pitchFamily="2" charset="-122"/>
                          <a:cs typeface="+mn-lt"/>
                          <a:sym typeface="+mn-ea"/>
                        </a:rPr>
                        <a:t>ANR</a:t>
                      </a:r>
                      <a:r>
                        <a:rPr lang="zh-CN" altLang="en-US" sz="900" dirty="0">
                          <a:solidFill>
                            <a:srgbClr val="000000"/>
                          </a:solidFill>
                          <a:effectLst/>
                          <a:ea typeface="等线" panose="02010600030101010101" pitchFamily="2" charset="-122"/>
                          <a:cs typeface="+mn-lt"/>
                          <a:sym typeface="+mn-ea"/>
                        </a:rPr>
                        <a:t>）</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2.恢复方法：重新点击随心看</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lang="en-US" altLang="zh-CN" sz="900" dirty="0">
                          <a:solidFill>
                            <a:srgbClr val="000000"/>
                          </a:solidFill>
                          <a:effectLst/>
                          <a:ea typeface="等线" panose="02010600030101010101" pitchFamily="2" charset="-122"/>
                          <a:cs typeface="+mn-lt"/>
                          <a:sym typeface="+mn-ea"/>
                        </a:rPr>
                        <a:t>Low  </a:t>
                      </a:r>
                      <a:r>
                        <a:rPr lang="zh-CN" altLang="en-US" sz="900" dirty="0">
                          <a:solidFill>
                            <a:srgbClr val="000000"/>
                          </a:solidFill>
                          <a:effectLst/>
                          <a:ea typeface="等线" panose="02010600030101010101" pitchFamily="2" charset="-122"/>
                          <a:cs typeface="+mn-lt"/>
                          <a:sym typeface="+mn-ea"/>
                        </a:rPr>
                        <a:t>查询</a:t>
                      </a:r>
                      <a:r>
                        <a:rPr lang="en-US" altLang="zh-CN" sz="900" dirty="0">
                          <a:solidFill>
                            <a:srgbClr val="000000"/>
                          </a:solidFill>
                          <a:effectLst/>
                          <a:ea typeface="等线" panose="02010600030101010101" pitchFamily="2" charset="-122"/>
                          <a:cs typeface="+mn-lt"/>
                          <a:sym typeface="+mn-ea"/>
                        </a:rPr>
                        <a:t>CD764 2023/3/4-2023/3/10 WAT900074(</a:t>
                      </a:r>
                      <a:r>
                        <a:rPr lang="zh-CN" altLang="en-US" sz="900" dirty="0">
                          <a:solidFill>
                            <a:srgbClr val="000000"/>
                          </a:solidFill>
                          <a:effectLst/>
                          <a:ea typeface="等线" panose="02010600030101010101" pitchFamily="2" charset="-122"/>
                          <a:cs typeface="+mn-lt"/>
                          <a:sym typeface="+mn-ea"/>
                        </a:rPr>
                        <a:t>点击清晰度）出现事件</a:t>
                      </a:r>
                      <a:r>
                        <a:rPr lang="en-US" altLang="zh-CN" sz="900" dirty="0">
                          <a:solidFill>
                            <a:srgbClr val="000000"/>
                          </a:solidFill>
                          <a:effectLst/>
                          <a:ea typeface="等线" panose="02010600030101010101" pitchFamily="2" charset="-122"/>
                          <a:cs typeface="+mn-lt"/>
                          <a:sym typeface="+mn-ea"/>
                        </a:rPr>
                        <a:t>150</a:t>
                      </a:r>
                      <a:r>
                        <a:rPr lang="zh-CN" altLang="en-US" sz="900" dirty="0">
                          <a:solidFill>
                            <a:srgbClr val="000000"/>
                          </a:solidFill>
                          <a:effectLst/>
                          <a:ea typeface="等线" panose="02010600030101010101" pitchFamily="2" charset="-122"/>
                          <a:cs typeface="+mn-lt"/>
                          <a:sym typeface="+mn-ea"/>
                        </a:rPr>
                        <a:t>次</a:t>
                      </a:r>
                      <a:r>
                        <a:rPr lang="en-US" altLang="zh-CN" sz="900" dirty="0">
                          <a:solidFill>
                            <a:srgbClr val="000000"/>
                          </a:solidFill>
                          <a:effectLst/>
                          <a:ea typeface="等线" panose="02010600030101010101" pitchFamily="2" charset="-122"/>
                          <a:cs typeface="+mn-lt"/>
                          <a:sym typeface="+mn-ea"/>
                        </a:rPr>
                        <a:t>/</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WAT10144(</a:t>
                      </a:r>
                      <a:r>
                        <a:rPr lang="zh-CN" altLang="en-US" sz="900" dirty="0">
                          <a:solidFill>
                            <a:srgbClr val="000000"/>
                          </a:solidFill>
                          <a:effectLst/>
                          <a:ea typeface="等线" panose="02010600030101010101" pitchFamily="2" charset="-122"/>
                          <a:cs typeface="+mn-lt"/>
                          <a:sym typeface="+mn-ea"/>
                        </a:rPr>
                        <a:t>点击爱奇艺</a:t>
                      </a:r>
                      <a:r>
                        <a:rPr lang="en-US" altLang="zh-CN" sz="900" dirty="0">
                          <a:solidFill>
                            <a:srgbClr val="000000"/>
                          </a:solidFill>
                          <a:effectLst/>
                          <a:ea typeface="等线" panose="02010600030101010101" pitchFamily="2" charset="-122"/>
                          <a:cs typeface="+mn-lt"/>
                          <a:sym typeface="+mn-ea"/>
                        </a:rPr>
                        <a:t>Tab</a:t>
                      </a:r>
                      <a:r>
                        <a:rPr lang="zh-CN" altLang="en-US" sz="900" dirty="0">
                          <a:solidFill>
                            <a:srgbClr val="000000"/>
                          </a:solidFill>
                          <a:effectLst/>
                          <a:ea typeface="等线" panose="02010600030101010101" pitchFamily="2" charset="-122"/>
                          <a:cs typeface="+mn-lt"/>
                          <a:sym typeface="+mn-ea"/>
                        </a:rPr>
                        <a:t>）</a:t>
                      </a:r>
                      <a:r>
                        <a:rPr lang="en-US" altLang="zh-CN" sz="900" dirty="0">
                          <a:solidFill>
                            <a:srgbClr val="000000"/>
                          </a:solidFill>
                          <a:effectLst/>
                          <a:ea typeface="等线" panose="02010600030101010101" pitchFamily="2" charset="-122"/>
                          <a:cs typeface="+mn-lt"/>
                          <a:sym typeface="+mn-ea"/>
                        </a:rPr>
                        <a:t>694</a:t>
                      </a:r>
                      <a:r>
                        <a:rPr lang="zh-CN" altLang="en-US" sz="900" dirty="0">
                          <a:solidFill>
                            <a:srgbClr val="000000"/>
                          </a:solidFill>
                          <a:effectLst/>
                          <a:ea typeface="等线" panose="02010600030101010101" pitchFamily="2" charset="-122"/>
                          <a:cs typeface="+mn-lt"/>
                          <a:sym typeface="+mn-ea"/>
                        </a:rPr>
                        <a:t>次</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cause：从</a:t>
                      </a:r>
                      <a:r>
                        <a:rPr lang="en-US" altLang="zh-CN" sz="900" dirty="0">
                          <a:solidFill>
                            <a:srgbClr val="000000"/>
                          </a:solidFill>
                          <a:effectLst/>
                          <a:ea typeface="等线" panose="02010600030101010101" pitchFamily="2" charset="-122"/>
                          <a:cs typeface="+mn-lt"/>
                          <a:sym typeface="+mn-ea"/>
                        </a:rPr>
                        <a:t>Log</a:t>
                      </a:r>
                      <a:r>
                        <a:rPr lang="zh-CN" altLang="en-US" sz="900" dirty="0">
                          <a:solidFill>
                            <a:srgbClr val="000000"/>
                          </a:solidFill>
                          <a:effectLst/>
                          <a:ea typeface="等线" panose="02010600030101010101" pitchFamily="2" charset="-122"/>
                          <a:cs typeface="+mn-lt"/>
                          <a:sym typeface="+mn-ea"/>
                        </a:rPr>
                        <a:t>中看到爱奇艺</a:t>
                      </a:r>
                      <a:r>
                        <a:rPr lang="en-US" altLang="zh-CN" sz="900" dirty="0">
                          <a:solidFill>
                            <a:srgbClr val="000000"/>
                          </a:solidFill>
                          <a:effectLst/>
                          <a:ea typeface="等线" panose="02010600030101010101" pitchFamily="2" charset="-122"/>
                          <a:cs typeface="+mn-lt"/>
                          <a:sym typeface="+mn-ea"/>
                        </a:rPr>
                        <a:t>SDK</a:t>
                      </a:r>
                      <a:r>
                        <a:rPr lang="zh-CN" altLang="en-US" sz="900" dirty="0">
                          <a:solidFill>
                            <a:srgbClr val="000000"/>
                          </a:solidFill>
                          <a:effectLst/>
                          <a:ea typeface="等线" panose="02010600030101010101" pitchFamily="2" charset="-122"/>
                          <a:cs typeface="+mn-lt"/>
                          <a:sym typeface="+mn-ea"/>
                        </a:rPr>
                        <a:t>出现</a:t>
                      </a:r>
                      <a:r>
                        <a:rPr lang="en-US" altLang="zh-CN" sz="900" dirty="0">
                          <a:solidFill>
                            <a:srgbClr val="000000"/>
                          </a:solidFill>
                          <a:effectLst/>
                          <a:ea typeface="等线" panose="02010600030101010101" pitchFamily="2" charset="-122"/>
                          <a:cs typeface="+mn-lt"/>
                          <a:sym typeface="+mn-ea"/>
                        </a:rPr>
                        <a:t>ANR</a:t>
                      </a:r>
                      <a:r>
                        <a:rPr lang="zh-CN" altLang="en-US" sz="900" dirty="0">
                          <a:solidFill>
                            <a:srgbClr val="000000"/>
                          </a:solidFill>
                          <a:effectLst/>
                          <a:ea typeface="等线" panose="02010600030101010101" pitchFamily="2" charset="-122"/>
                          <a:cs typeface="+mn-lt"/>
                          <a:sym typeface="+mn-ea"/>
                        </a:rPr>
                        <a:t>，需要升级爱奇艺</a:t>
                      </a:r>
                      <a:r>
                        <a:rPr lang="en-US" altLang="zh-CN" sz="900" dirty="0">
                          <a:solidFill>
                            <a:srgbClr val="000000"/>
                          </a:solidFill>
                          <a:effectLst/>
                          <a:ea typeface="等线" panose="02010600030101010101" pitchFamily="2" charset="-122"/>
                          <a:cs typeface="+mn-lt"/>
                          <a:sym typeface="+mn-ea"/>
                        </a:rPr>
                        <a:t>SDK</a:t>
                      </a:r>
                      <a:r>
                        <a:rPr lang="zh-CN" altLang="en-US" sz="900" dirty="0">
                          <a:solidFill>
                            <a:srgbClr val="000000"/>
                          </a:solidFill>
                          <a:effectLst/>
                          <a:ea typeface="等线" panose="02010600030101010101" pitchFamily="2" charset="-122"/>
                          <a:cs typeface="+mn-lt"/>
                          <a:sym typeface="+mn-ea"/>
                        </a:rPr>
                        <a:t>修复该问题（平台</a:t>
                      </a:r>
                      <a:r>
                        <a:rPr lang="zh-CN" altLang="en-US" sz="900" dirty="0">
                          <a:solidFill>
                            <a:srgbClr val="000000"/>
                          </a:solidFill>
                          <a:effectLst/>
                          <a:ea typeface="等线" panose="02010600030101010101" pitchFamily="2" charset="-122"/>
                          <a:cs typeface="+mn-lt"/>
                          <a:sym typeface="+mn-ea"/>
                        </a:rPr>
                        <a:t>问题）</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a:t>
                      </a:r>
                      <a:r>
                        <a:rPr lang="zh-CN" altLang="en-US" sz="900" dirty="0">
                          <a:solidFill>
                            <a:srgbClr val="000000"/>
                          </a:solidFill>
                          <a:effectLst/>
                          <a:ea typeface="等线" panose="02010600030101010101" pitchFamily="2" charset="-122"/>
                          <a:cs typeface="+mn-lt"/>
                          <a:sym typeface="+mn-ea"/>
                        </a:rPr>
                        <a:t>，查询当前埋点使用情况，客户使用频次较低，且恢复机制简单，再次点击爱奇艺即可</a:t>
                      </a:r>
                      <a:r>
                        <a:rPr lang="zh-CN" altLang="en-US" sz="900" dirty="0">
                          <a:solidFill>
                            <a:srgbClr val="000000"/>
                          </a:solidFill>
                          <a:effectLst/>
                          <a:ea typeface="等线" panose="02010600030101010101" pitchFamily="2" charset="-122"/>
                          <a:cs typeface="+mn-lt"/>
                          <a:sym typeface="+mn-ea"/>
                        </a:rPr>
                        <a:t>恢复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en-US" altLang="zh-CN" sz="900" dirty="0">
                          <a:solidFill>
                            <a:srgbClr val="000000"/>
                          </a:solidFill>
                          <a:effectLst/>
                          <a:ea typeface="等线" panose="02010600030101010101" pitchFamily="2" charset="-122"/>
                          <a:cs typeface="+mn-lt"/>
                          <a:sym typeface="+mn-ea"/>
                        </a:rPr>
                        <a:t>27</a:t>
                      </a:r>
                      <a:r>
                        <a:rPr lang="zh-CN" altLang="en-US" sz="900" dirty="0">
                          <a:solidFill>
                            <a:srgbClr val="000000"/>
                          </a:solidFill>
                          <a:effectLst/>
                          <a:ea typeface="等线" panose="02010600030101010101" pitchFamily="2" charset="-122"/>
                          <a:cs typeface="+mn-lt"/>
                          <a:sym typeface="+mn-ea"/>
                        </a:rPr>
                        <a:t>寸屏计划</a:t>
                      </a:r>
                      <a:r>
                        <a:rPr lang="en-US" altLang="zh-CN" sz="900" dirty="0">
                          <a:solidFill>
                            <a:srgbClr val="000000"/>
                          </a:solidFill>
                          <a:effectLst/>
                          <a:ea typeface="等线" panose="02010600030101010101" pitchFamily="2" charset="-122"/>
                          <a:cs typeface="+mn-lt"/>
                          <a:sym typeface="+mn-ea"/>
                        </a:rPr>
                        <a:t>4</a:t>
                      </a:r>
                      <a:r>
                        <a:rPr lang="zh-CN" altLang="en-US" sz="900" dirty="0">
                          <a:solidFill>
                            <a:srgbClr val="000000"/>
                          </a:solidFill>
                          <a:effectLst/>
                          <a:ea typeface="等线" panose="02010600030101010101" pitchFamily="2" charset="-122"/>
                          <a:cs typeface="+mn-lt"/>
                          <a:sym typeface="+mn-ea"/>
                        </a:rPr>
                        <a:t>月低完成爱奇艺</a:t>
                      </a:r>
                      <a:r>
                        <a:rPr lang="en-US" altLang="zh-CN" sz="900" dirty="0">
                          <a:solidFill>
                            <a:srgbClr val="000000"/>
                          </a:solidFill>
                          <a:effectLst/>
                          <a:ea typeface="等线" panose="02010600030101010101" pitchFamily="2" charset="-122"/>
                          <a:cs typeface="+mn-lt"/>
                          <a:sym typeface="+mn-ea"/>
                        </a:rPr>
                        <a:t>SDK</a:t>
                      </a:r>
                      <a:r>
                        <a:rPr lang="zh-CN" altLang="en-US" sz="900" dirty="0">
                          <a:solidFill>
                            <a:srgbClr val="000000"/>
                          </a:solidFill>
                          <a:effectLst/>
                          <a:ea typeface="等线" panose="02010600030101010101" pitchFamily="2" charset="-122"/>
                          <a:cs typeface="+mn-lt"/>
                          <a:sym typeface="+mn-ea"/>
                        </a:rPr>
                        <a:t>升级（</a:t>
                      </a:r>
                      <a:r>
                        <a:rPr lang="en-US" altLang="zh-CN" sz="900" dirty="0">
                          <a:solidFill>
                            <a:srgbClr val="000000"/>
                          </a:solidFill>
                          <a:effectLst/>
                          <a:ea typeface="等线" panose="02010600030101010101" pitchFamily="2" charset="-122"/>
                          <a:cs typeface="+mn-lt"/>
                          <a:sym typeface="+mn-ea"/>
                        </a:rPr>
                        <a:t>2.0</a:t>
                      </a:r>
                      <a:r>
                        <a:rPr lang="zh-CN" altLang="en-US" sz="900" dirty="0">
                          <a:solidFill>
                            <a:srgbClr val="000000"/>
                          </a:solidFill>
                          <a:effectLst/>
                          <a:ea typeface="等线" panose="02010600030101010101" pitchFamily="2" charset="-122"/>
                          <a:cs typeface="+mn-lt"/>
                          <a:sym typeface="+mn-ea"/>
                        </a:rPr>
                        <a:t>升级至</a:t>
                      </a:r>
                      <a:r>
                        <a:rPr lang="en-US" altLang="zh-CN" sz="900" dirty="0">
                          <a:solidFill>
                            <a:srgbClr val="000000"/>
                          </a:solidFill>
                          <a:effectLst/>
                          <a:ea typeface="等线" panose="02010600030101010101" pitchFamily="2" charset="-122"/>
                          <a:cs typeface="+mn-lt"/>
                          <a:sym typeface="+mn-ea"/>
                        </a:rPr>
                        <a:t>3.0),R08</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131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AW2-16734</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【U625 Timberline】【用户体验】【地图】【必现】导航音量调节逻辑混乱。</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Developing</a:t>
                      </a:r>
                      <a:endParaRPr lang="en-US" altLang="en-GB"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1.</a:t>
                      </a:r>
                      <a:r>
                        <a:rPr lang="zh-CN" altLang="en-US" sz="900" dirty="0">
                          <a:solidFill>
                            <a:srgbClr val="000000"/>
                          </a:solidFill>
                          <a:effectLst/>
                          <a:ea typeface="等线" panose="02010600030101010101" pitchFamily="2" charset="-122"/>
                          <a:cs typeface="+mn-lt"/>
                          <a:sym typeface="+mn-ea"/>
                        </a:rPr>
                        <a:t>问题描述：</a:t>
                      </a:r>
                      <a:r>
                        <a:rPr lang="en-US" altLang="zh-CN" sz="900" dirty="0">
                          <a:solidFill>
                            <a:srgbClr val="000000"/>
                          </a:solidFill>
                          <a:effectLst/>
                          <a:ea typeface="等线" panose="02010600030101010101" pitchFamily="2" charset="-122"/>
                          <a:cs typeface="+mn-lt"/>
                          <a:sym typeface="+mn-ea"/>
                        </a:rPr>
                        <a:t>1. </a:t>
                      </a:r>
                      <a:r>
                        <a:rPr lang="zh-CN" altLang="en-US" sz="900" dirty="0">
                          <a:solidFill>
                            <a:srgbClr val="000000"/>
                          </a:solidFill>
                          <a:effectLst/>
                          <a:ea typeface="等线" panose="02010600030101010101" pitchFamily="2" charset="-122"/>
                          <a:cs typeface="+mn-lt"/>
                          <a:sym typeface="+mn-ea"/>
                        </a:rPr>
                        <a:t>点击地图音量加减键无反应</a:t>
                      </a:r>
                      <a:r>
                        <a:rPr lang="en-US" altLang="zh-CN" sz="900" dirty="0">
                          <a:solidFill>
                            <a:srgbClr val="000000"/>
                          </a:solidFill>
                          <a:effectLst/>
                          <a:ea typeface="等线" panose="02010600030101010101" pitchFamily="2" charset="-122"/>
                          <a:cs typeface="+mn-lt"/>
                          <a:sym typeface="+mn-ea"/>
                        </a:rPr>
                        <a:t> 2.</a:t>
                      </a:r>
                      <a:r>
                        <a:rPr lang="zh-CN" altLang="en-US" sz="900" dirty="0">
                          <a:solidFill>
                            <a:srgbClr val="000000"/>
                          </a:solidFill>
                          <a:effectLst/>
                          <a:ea typeface="等线" panose="02010600030101010101" pitchFamily="2" charset="-122"/>
                          <a:cs typeface="+mn-lt"/>
                          <a:sym typeface="+mn-ea"/>
                        </a:rPr>
                        <a:t>在</a:t>
                      </a:r>
                      <a:r>
                        <a:rPr lang="en-US" altLang="zh-CN" sz="900" dirty="0">
                          <a:solidFill>
                            <a:srgbClr val="000000"/>
                          </a:solidFill>
                          <a:effectLst/>
                          <a:ea typeface="等线" panose="02010600030101010101" pitchFamily="2" charset="-122"/>
                          <a:cs typeface="+mn-lt"/>
                          <a:sym typeface="+mn-ea"/>
                        </a:rPr>
                        <a:t>TTS</a:t>
                      </a:r>
                      <a:r>
                        <a:rPr lang="zh-CN" altLang="en-US" sz="900" dirty="0">
                          <a:solidFill>
                            <a:srgbClr val="000000"/>
                          </a:solidFill>
                          <a:effectLst/>
                          <a:ea typeface="等线" panose="02010600030101010101" pitchFamily="2" charset="-122"/>
                          <a:cs typeface="+mn-lt"/>
                          <a:sym typeface="+mn-ea"/>
                        </a:rPr>
                        <a:t>播报时手动点击地图音量条，显示音量出现异常</a:t>
                      </a:r>
                      <a:r>
                        <a:rPr lang="en-US" altLang="zh-CN" sz="900" dirty="0">
                          <a:solidFill>
                            <a:srgbClr val="000000"/>
                          </a:solidFill>
                          <a:effectLst/>
                          <a:ea typeface="等线" panose="02010600030101010101" pitchFamily="2" charset="-122"/>
                          <a:cs typeface="+mn-lt"/>
                          <a:sym typeface="+mn-ea"/>
                        </a:rPr>
                        <a:t> 3.</a:t>
                      </a:r>
                      <a:r>
                        <a:rPr lang="zh-CN" altLang="en-US" sz="900" dirty="0">
                          <a:solidFill>
                            <a:srgbClr val="000000"/>
                          </a:solidFill>
                          <a:effectLst/>
                          <a:ea typeface="等线" panose="02010600030101010101" pitchFamily="2" charset="-122"/>
                          <a:cs typeface="+mn-lt"/>
                          <a:sym typeface="+mn-ea"/>
                        </a:rPr>
                        <a:t>静音按钮未跟随音量</a:t>
                      </a:r>
                      <a:r>
                        <a:rPr lang="zh-CN" altLang="en-US" sz="900" dirty="0">
                          <a:solidFill>
                            <a:srgbClr val="000000"/>
                          </a:solidFill>
                          <a:effectLst/>
                          <a:ea typeface="等线" panose="02010600030101010101" pitchFamily="2" charset="-122"/>
                          <a:cs typeface="+mn-lt"/>
                          <a:sym typeface="+mn-ea"/>
                        </a:rPr>
                        <a:t>变化</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2</a:t>
                      </a:r>
                      <a:r>
                        <a:rPr lang="zh-CN" altLang="en-US" sz="900" dirty="0">
                          <a:solidFill>
                            <a:srgbClr val="000000"/>
                          </a:solidFill>
                          <a:effectLst/>
                          <a:ea typeface="等线" panose="02010600030101010101" pitchFamily="2" charset="-122"/>
                          <a:cs typeface="+mn-lt"/>
                          <a:sym typeface="+mn-ea"/>
                        </a:rPr>
                        <a:t>.出现概率：</a:t>
                      </a:r>
                      <a:r>
                        <a:rPr lang="en-US" altLang="zh-CN" sz="900" dirty="0">
                          <a:solidFill>
                            <a:srgbClr val="000000"/>
                          </a:solidFill>
                          <a:effectLst/>
                          <a:ea typeface="等线" panose="02010600030101010101" pitchFamily="2" charset="-122"/>
                          <a:cs typeface="+mn-lt"/>
                          <a:sym typeface="+mn-ea"/>
                        </a:rPr>
                        <a:t>1. </a:t>
                      </a:r>
                      <a:r>
                        <a:rPr lang="zh-CN" altLang="en-US" sz="900" dirty="0">
                          <a:solidFill>
                            <a:srgbClr val="000000"/>
                          </a:solidFill>
                          <a:effectLst/>
                          <a:ea typeface="等线" panose="02010600030101010101" pitchFamily="2" charset="-122"/>
                          <a:cs typeface="+mn-lt"/>
                          <a:sym typeface="+mn-ea"/>
                        </a:rPr>
                        <a:t>点击地图音量加减键无反应（</a:t>
                      </a:r>
                      <a:r>
                        <a:rPr lang="en-US" altLang="zh-CN" sz="900" dirty="0">
                          <a:solidFill>
                            <a:srgbClr val="000000"/>
                          </a:solidFill>
                          <a:effectLst/>
                          <a:ea typeface="等线" panose="02010600030101010101" pitchFamily="2" charset="-122"/>
                          <a:cs typeface="+mn-lt"/>
                          <a:sym typeface="+mn-ea"/>
                        </a:rPr>
                        <a:t>2/200) </a:t>
                      </a:r>
                      <a:r>
                        <a:rPr lang="en-US" altLang="zh-CN" sz="900" dirty="0">
                          <a:solidFill>
                            <a:srgbClr val="000000"/>
                          </a:solidFill>
                          <a:effectLst/>
                          <a:ea typeface="等线" panose="02010600030101010101" pitchFamily="2" charset="-122"/>
                          <a:cs typeface="+mn-lt"/>
                          <a:sym typeface="+mn-ea"/>
                        </a:rPr>
                        <a:t>;</a:t>
                      </a:r>
                      <a:r>
                        <a:rPr lang="en-US" altLang="zh-CN" sz="900" dirty="0">
                          <a:solidFill>
                            <a:srgbClr val="000000"/>
                          </a:solidFill>
                          <a:effectLst/>
                          <a:ea typeface="等线" panose="02010600030101010101" pitchFamily="2" charset="-122"/>
                          <a:cs typeface="+mn-lt"/>
                          <a:sym typeface="+mn-ea"/>
                        </a:rPr>
                        <a:t>2.</a:t>
                      </a:r>
                      <a:r>
                        <a:rPr lang="zh-CN" altLang="en-US" sz="900" dirty="0">
                          <a:solidFill>
                            <a:srgbClr val="000000"/>
                          </a:solidFill>
                          <a:effectLst/>
                          <a:ea typeface="等线" panose="02010600030101010101" pitchFamily="2" charset="-122"/>
                          <a:cs typeface="+mn-lt"/>
                          <a:sym typeface="+mn-ea"/>
                        </a:rPr>
                        <a:t>在</a:t>
                      </a:r>
                      <a:r>
                        <a:rPr lang="en-US" altLang="zh-CN" sz="900" dirty="0">
                          <a:solidFill>
                            <a:srgbClr val="000000"/>
                          </a:solidFill>
                          <a:effectLst/>
                          <a:ea typeface="等线" panose="02010600030101010101" pitchFamily="2" charset="-122"/>
                          <a:cs typeface="+mn-lt"/>
                          <a:sym typeface="+mn-ea"/>
                        </a:rPr>
                        <a:t>TTS</a:t>
                      </a:r>
                      <a:r>
                        <a:rPr lang="zh-CN" altLang="en-US" sz="900" dirty="0">
                          <a:solidFill>
                            <a:srgbClr val="000000"/>
                          </a:solidFill>
                          <a:effectLst/>
                          <a:ea typeface="等线" panose="02010600030101010101" pitchFamily="2" charset="-122"/>
                          <a:cs typeface="+mn-lt"/>
                          <a:sym typeface="+mn-ea"/>
                        </a:rPr>
                        <a:t>播报时手动点击地图音量条，显示音量出现异常</a:t>
                      </a:r>
                      <a:r>
                        <a:rPr lang="en-US" altLang="zh-CN"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压测概率</a:t>
                      </a:r>
                      <a:r>
                        <a:rPr lang="en-US" altLang="zh-CN" sz="900" dirty="0">
                          <a:solidFill>
                            <a:srgbClr val="000000"/>
                          </a:solidFill>
                          <a:effectLst/>
                          <a:ea typeface="等线" panose="02010600030101010101" pitchFamily="2" charset="-122"/>
                          <a:cs typeface="+mn-lt"/>
                          <a:sym typeface="+mn-ea"/>
                        </a:rPr>
                        <a:t>1/200)</a:t>
                      </a:r>
                      <a:r>
                        <a:rPr lang="en-US" altLang="zh-CN" sz="900" dirty="0">
                          <a:solidFill>
                            <a:srgbClr val="000000"/>
                          </a:solidFill>
                          <a:effectLst/>
                          <a:ea typeface="等线" panose="02010600030101010101" pitchFamily="2" charset="-122"/>
                          <a:cs typeface="+mn-lt"/>
                          <a:sym typeface="+mn-ea"/>
                        </a:rPr>
                        <a:t>;</a:t>
                      </a:r>
                      <a:r>
                        <a:rPr lang="en-US" altLang="zh-CN" sz="900" dirty="0">
                          <a:solidFill>
                            <a:srgbClr val="000000"/>
                          </a:solidFill>
                          <a:effectLst/>
                          <a:ea typeface="等线" panose="02010600030101010101" pitchFamily="2" charset="-122"/>
                          <a:cs typeface="+mn-lt"/>
                          <a:sym typeface="+mn-ea"/>
                        </a:rPr>
                        <a:t>3.</a:t>
                      </a:r>
                      <a:r>
                        <a:rPr lang="zh-CN" altLang="en-US" sz="900" dirty="0">
                          <a:solidFill>
                            <a:srgbClr val="000000"/>
                          </a:solidFill>
                          <a:effectLst/>
                          <a:ea typeface="等线" panose="02010600030101010101" pitchFamily="2" charset="-122"/>
                          <a:cs typeface="+mn-lt"/>
                          <a:sym typeface="+mn-ea"/>
                        </a:rPr>
                        <a:t>静音按钮未跟随音量变化</a:t>
                      </a:r>
                      <a:r>
                        <a:rPr lang="en-US" altLang="zh-CN" sz="900" dirty="0">
                          <a:solidFill>
                            <a:srgbClr val="000000"/>
                          </a:solidFill>
                          <a:effectLst/>
                          <a:ea typeface="等线" panose="02010600030101010101" pitchFamily="2" charset="-122"/>
                          <a:cs typeface="+mn-lt"/>
                          <a:sym typeface="+mn-ea"/>
                        </a:rPr>
                        <a:t>(0/200)</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3</a:t>
                      </a:r>
                      <a:r>
                        <a:rPr lang="zh-CN" altLang="en-US" sz="900" dirty="0">
                          <a:solidFill>
                            <a:srgbClr val="000000"/>
                          </a:solidFill>
                          <a:effectLst/>
                          <a:ea typeface="等线" panose="02010600030101010101" pitchFamily="2" charset="-122"/>
                          <a:cs typeface="+mn-lt"/>
                          <a:sym typeface="+mn-ea"/>
                        </a:rPr>
                        <a:t>.恢复方法：重新登录地图</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4</a:t>
                      </a:r>
                      <a:r>
                        <a:rPr lang="zh-CN" altLang="en-US" sz="900" dirty="0">
                          <a:solidFill>
                            <a:srgbClr val="000000"/>
                          </a:solidFill>
                          <a:effectLst/>
                          <a:ea typeface="等线" panose="02010600030101010101" pitchFamily="2" charset="-122"/>
                          <a:cs typeface="+mn-lt"/>
                          <a:sym typeface="+mn-ea"/>
                        </a:rPr>
                        <a:t>.用户使用频次：</a:t>
                      </a:r>
                      <a:r>
                        <a:rPr lang="en-US" altLang="zh-CN" sz="900" dirty="0">
                          <a:solidFill>
                            <a:srgbClr val="000000"/>
                          </a:solidFill>
                          <a:effectLst/>
                          <a:ea typeface="等线" panose="02010600030101010101" pitchFamily="2" charset="-122"/>
                          <a:cs typeface="+mn-lt"/>
                          <a:sym typeface="+mn-ea"/>
                        </a:rPr>
                        <a:t>Low  </a:t>
                      </a:r>
                      <a:r>
                        <a:rPr lang="zh-CN" altLang="en-US" sz="900" dirty="0">
                          <a:solidFill>
                            <a:srgbClr val="000000"/>
                          </a:solidFill>
                          <a:effectLst/>
                          <a:ea typeface="等线" panose="02010600030101010101" pitchFamily="2" charset="-122"/>
                          <a:cs typeface="+mn-lt"/>
                          <a:sym typeface="+mn-ea"/>
                        </a:rPr>
                        <a:t>查询</a:t>
                      </a:r>
                      <a:r>
                        <a:rPr lang="en-US" altLang="zh-CN" sz="900" dirty="0">
                          <a:solidFill>
                            <a:srgbClr val="000000"/>
                          </a:solidFill>
                          <a:effectLst/>
                          <a:ea typeface="等线" panose="02010600030101010101" pitchFamily="2" charset="-122"/>
                          <a:cs typeface="+mn-lt"/>
                          <a:sym typeface="+mn-ea"/>
                        </a:rPr>
                        <a:t>CD764 2023/3/4-2023/3/10 NAV10043(</a:t>
                      </a:r>
                      <a:r>
                        <a:rPr lang="zh-CN" altLang="en-US" sz="900" dirty="0">
                          <a:solidFill>
                            <a:srgbClr val="000000"/>
                          </a:solidFill>
                          <a:effectLst/>
                          <a:ea typeface="等线" panose="02010600030101010101" pitchFamily="2" charset="-122"/>
                          <a:cs typeface="+mn-lt"/>
                          <a:sym typeface="+mn-ea"/>
                        </a:rPr>
                        <a:t>调节导航音量）出现事件</a:t>
                      </a:r>
                      <a:r>
                        <a:rPr lang="en-US" altLang="zh-CN" sz="900" dirty="0">
                          <a:solidFill>
                            <a:srgbClr val="000000"/>
                          </a:solidFill>
                          <a:effectLst/>
                          <a:ea typeface="等线" panose="02010600030101010101" pitchFamily="2" charset="-122"/>
                          <a:cs typeface="+mn-lt"/>
                          <a:sym typeface="+mn-ea"/>
                        </a:rPr>
                        <a:t>754</a:t>
                      </a:r>
                      <a:r>
                        <a:rPr lang="zh-CN" altLang="en-US" sz="900" dirty="0">
                          <a:solidFill>
                            <a:srgbClr val="000000"/>
                          </a:solidFill>
                          <a:effectLst/>
                          <a:ea typeface="等线" panose="02010600030101010101" pitchFamily="2" charset="-122"/>
                          <a:cs typeface="+mn-lt"/>
                          <a:sym typeface="+mn-ea"/>
                        </a:rPr>
                        <a:t>次</a:t>
                      </a:r>
                      <a:r>
                        <a:rPr lang="en-US" altLang="zh-CN" sz="900" dirty="0">
                          <a:solidFill>
                            <a:srgbClr val="000000"/>
                          </a:solidFill>
                          <a:effectLst/>
                          <a:ea typeface="等线" panose="02010600030101010101" pitchFamily="2" charset="-122"/>
                          <a:cs typeface="+mn-lt"/>
                          <a:sym typeface="+mn-ea"/>
                        </a:rPr>
                        <a:t>5</a:t>
                      </a:r>
                      <a:r>
                        <a:rPr lang="zh-CN" altLang="en-US" sz="900" dirty="0">
                          <a:solidFill>
                            <a:srgbClr val="000000"/>
                          </a:solidFill>
                          <a:effectLst/>
                          <a:ea typeface="等线" panose="02010600030101010101" pitchFamily="2" charset="-122"/>
                          <a:cs typeface="+mn-lt"/>
                          <a:sym typeface="+mn-ea"/>
                        </a:rPr>
                        <a:t>.Root cause：当前地图音量加减逻辑异常</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6</a:t>
                      </a:r>
                      <a:r>
                        <a:rPr lang="zh-CN" altLang="en-US" sz="900" dirty="0">
                          <a:solidFill>
                            <a:srgbClr val="000000"/>
                          </a:solidFill>
                          <a:effectLst/>
                          <a:ea typeface="等线" panose="02010600030101010101" pitchFamily="2" charset="-122"/>
                          <a:cs typeface="+mn-lt"/>
                          <a:sym typeface="+mn-ea"/>
                        </a:rPr>
                        <a:t>.影响评估：</a:t>
                      </a:r>
                      <a:r>
                        <a:rPr lang="en-US" altLang="zh-CN" sz="900" dirty="0">
                          <a:solidFill>
                            <a:srgbClr val="000000"/>
                          </a:solidFill>
                          <a:effectLst/>
                          <a:ea typeface="等线" panose="02010600030101010101" pitchFamily="2" charset="-122"/>
                          <a:cs typeface="+mn-lt"/>
                          <a:sym typeface="+mn-ea"/>
                        </a:rPr>
                        <a:t>Medium</a:t>
                      </a:r>
                      <a:r>
                        <a:rPr lang="zh-CN" altLang="en-US" sz="900" dirty="0">
                          <a:solidFill>
                            <a:srgbClr val="000000"/>
                          </a:solidFill>
                          <a:effectLst/>
                          <a:ea typeface="等线" panose="02010600030101010101" pitchFamily="2" charset="-122"/>
                          <a:cs typeface="+mn-lt"/>
                          <a:sym typeface="+mn-ea"/>
                        </a:rPr>
                        <a:t>，查询当前埋点使用情况，虽然客户使用频次较低，且恢复机制简单，但整体</a:t>
                      </a:r>
                      <a:r>
                        <a:rPr lang="en-US" altLang="zh-CN" sz="900" dirty="0">
                          <a:solidFill>
                            <a:srgbClr val="000000"/>
                          </a:solidFill>
                          <a:effectLst/>
                          <a:ea typeface="等线" panose="02010600030101010101" pitchFamily="2" charset="-122"/>
                          <a:cs typeface="+mn-lt"/>
                          <a:sym typeface="+mn-ea"/>
                        </a:rPr>
                        <a:t>UI</a:t>
                      </a:r>
                      <a:r>
                        <a:rPr lang="zh-CN" altLang="en-US" sz="900" dirty="0">
                          <a:solidFill>
                            <a:srgbClr val="000000"/>
                          </a:solidFill>
                          <a:effectLst/>
                          <a:ea typeface="等线" panose="02010600030101010101" pitchFamily="2" charset="-122"/>
                          <a:cs typeface="+mn-lt"/>
                          <a:sym typeface="+mn-ea"/>
                        </a:rPr>
                        <a:t>异常对于客户地图体验</a:t>
                      </a:r>
                      <a:r>
                        <a:rPr lang="zh-CN" altLang="en-US" sz="900" dirty="0">
                          <a:solidFill>
                            <a:srgbClr val="000000"/>
                          </a:solidFill>
                          <a:effectLst/>
                          <a:ea typeface="等线" panose="02010600030101010101" pitchFamily="2" charset="-122"/>
                          <a:cs typeface="+mn-lt"/>
                          <a:sym typeface="+mn-ea"/>
                        </a:rPr>
                        <a:t>较差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7</a:t>
                      </a:r>
                      <a:r>
                        <a:rPr lang="zh-CN" altLang="en-US" sz="900" dirty="0">
                          <a:solidFill>
                            <a:srgbClr val="000000"/>
                          </a:solidFill>
                          <a:effectLst/>
                          <a:ea typeface="等线" panose="02010600030101010101" pitchFamily="2" charset="-122"/>
                          <a:cs typeface="+mn-lt"/>
                          <a:sym typeface="+mn-ea"/>
                        </a:rPr>
                        <a:t>.修复计划：下版本</a:t>
                      </a:r>
                      <a:r>
                        <a:rPr lang="zh-CN" altLang="en-US" sz="900" dirty="0">
                          <a:solidFill>
                            <a:srgbClr val="000000"/>
                          </a:solidFill>
                          <a:effectLst/>
                          <a:ea typeface="等线" panose="02010600030101010101" pitchFamily="2" charset="-122"/>
                          <a:cs typeface="+mn-lt"/>
                          <a:sym typeface="+mn-ea"/>
                        </a:rPr>
                        <a:t>修复组入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0" y="6162040"/>
            <a:ext cx="1290320" cy="245110"/>
          </a:xfrm>
          <a:prstGeom prst="rect">
            <a:avLst/>
          </a:prstGeom>
          <a:noFill/>
        </p:spPr>
        <p:txBody>
          <a:bodyPr wrap="none" rtlCol="0">
            <a:spAutoFit/>
          </a:bodyPr>
          <a:p>
            <a:r>
              <a:rPr lang="zh-CN" altLang="en-US" sz="1000"/>
              <a:t>路试里程：</a:t>
            </a:r>
            <a:r>
              <a:rPr lang="en-US" altLang="zh-CN" sz="1000"/>
              <a:t>2500KM</a:t>
            </a:r>
            <a:endParaRPr lang="en-US" altLang="zh-CN" sz="1000"/>
          </a:p>
        </p:txBody>
      </p:sp>
      <p:graphicFrame>
        <p:nvGraphicFramePr>
          <p:cNvPr id="4" name="对象 3">
            <a:hlinkClick r:id="" action="ppaction://ole?verb="/>
          </p:cNvPr>
          <p:cNvGraphicFramePr>
            <a:graphicFrameLocks noChangeAspect="1"/>
          </p:cNvGraphicFramePr>
          <p:nvPr/>
        </p:nvGraphicFramePr>
        <p:xfrm>
          <a:off x="158115" y="5485130"/>
          <a:ext cx="676910" cy="676910"/>
        </p:xfrm>
        <a:graphic>
          <a:graphicData uri="http://schemas.openxmlformats.org/presentationml/2006/ole">
            <mc:AlternateContent xmlns:mc="http://schemas.openxmlformats.org/markup-compatibility/2006">
              <mc:Choice xmlns:v="urn:schemas-microsoft-com:vml" Requires="v">
                <p:oleObj spid="_x0000_s1026" name="" showAsIcon="1" r:id="rId2" imgW="1524000" imgH="1524000" progId="Excel.Sheet.12">
                  <p:embed/>
                </p:oleObj>
              </mc:Choice>
              <mc:Fallback>
                <p:oleObj name="" showAsIcon="1" r:id="rId2" imgW="1524000" imgH="1524000" progId="Excel.Sheet.12">
                  <p:embed/>
                  <p:pic>
                    <p:nvPicPr>
                      <p:cNvPr id="0" name="图片 1025"/>
                      <p:cNvPicPr/>
                      <p:nvPr/>
                    </p:nvPicPr>
                    <p:blipFill>
                      <a:blip r:embed="rId3"/>
                      <a:stretch>
                        <a:fillRect/>
                      </a:stretch>
                    </p:blipFill>
                    <p:spPr>
                      <a:xfrm>
                        <a:off x="158115" y="5485130"/>
                        <a:ext cx="676910" cy="67691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69558" y="10350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400" dirty="0">
                <a:solidFill>
                  <a:srgbClr val="0000CC"/>
                </a:solidFill>
              </a:rPr>
              <a:t>{</a:t>
            </a:r>
            <a:r>
              <a:rPr lang="en-US" altLang="en-US" sz="2400" dirty="0">
                <a:solidFill>
                  <a:srgbClr val="0000CC"/>
                </a:solidFill>
                <a:sym typeface="+mn-ea"/>
              </a:rPr>
              <a:t>U625 TBL</a:t>
            </a:r>
            <a:r>
              <a:rPr lang="en-US" altLang="zh-CN" sz="2400" dirty="0">
                <a:solidFill>
                  <a:srgbClr val="0000CC"/>
                </a:solidFill>
                <a:sym typeface="+mn-ea"/>
              </a:rPr>
              <a:t>_R07 HF2</a:t>
            </a:r>
            <a:r>
              <a:rPr lang="en-US" altLang="en-US" sz="2400" dirty="0">
                <a:solidFill>
                  <a:srgbClr val="0000CC"/>
                </a:solidFill>
              </a:rPr>
              <a:t>} </a:t>
            </a:r>
            <a:r>
              <a:rPr lang="zh-CN" altLang="en-US" sz="2400" dirty="0"/>
              <a:t>内存泄漏专项测试</a:t>
            </a:r>
            <a:endParaRPr lang="zh-CN" altLang="en-US" sz="2400" b="0" dirty="0">
              <a:ea typeface="SimHei" panose="02010609060101010101" pitchFamily="49" charset="-122"/>
            </a:endParaRPr>
          </a:p>
        </p:txBody>
      </p:sp>
      <p:sp>
        <p:nvSpPr>
          <p:cNvPr id="13" name="文本框 12"/>
          <p:cNvSpPr txBox="1"/>
          <p:nvPr/>
        </p:nvSpPr>
        <p:spPr>
          <a:xfrm>
            <a:off x="7354711" y="208598"/>
            <a:ext cx="3948158" cy="368300"/>
          </a:xfrm>
          <a:prstGeom prst="rect">
            <a:avLst/>
          </a:prstGeom>
          <a:noFill/>
        </p:spPr>
        <p:txBody>
          <a:bodyPr wrap="square" rtlCol="0">
            <a:spAutoFit/>
          </a:bodyPr>
          <a:p>
            <a:r>
              <a:rPr kumimoji="1" lang="zh-CN" altLang="en-US" dirty="0"/>
              <a:t>内存泄漏</a:t>
            </a:r>
            <a:r>
              <a:rPr kumimoji="1" lang="zh-CN" altLang="en-US" dirty="0"/>
              <a:t>测试：   </a:t>
            </a:r>
            <a:r>
              <a:rPr kumimoji="1" lang="en-GB" altLang="zh-CN" dirty="0">
                <a:highlight>
                  <a:srgbClr val="00FF00"/>
                </a:highlight>
              </a:rPr>
              <a:t>Pass</a:t>
            </a:r>
            <a:endParaRPr kumimoji="1" lang="zh-CN" altLang="en-US" dirty="0">
              <a:highlight>
                <a:srgbClr val="00FF00"/>
              </a:highligh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875" y="871220"/>
            <a:ext cx="1856740" cy="153479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 y="2593975"/>
            <a:ext cx="1856105" cy="151447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10" y="4296410"/>
            <a:ext cx="1856740" cy="1511935"/>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1010" y="882650"/>
            <a:ext cx="1856105" cy="1511300"/>
          </a:xfrm>
          <a:prstGeom prst="rect">
            <a:avLst/>
          </a:prstGeom>
        </p:spPr>
      </p:pic>
      <p:pic>
        <p:nvPicPr>
          <p:cNvPr id="33" name="图片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1010" y="2641600"/>
            <a:ext cx="1856105" cy="1545590"/>
          </a:xfrm>
          <a:prstGeom prst="rect">
            <a:avLst/>
          </a:prstGeom>
        </p:spPr>
      </p:pic>
      <p:pic>
        <p:nvPicPr>
          <p:cNvPr id="35" name="图片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1010" y="4296410"/>
            <a:ext cx="1856105" cy="1514475"/>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3440" y="882650"/>
            <a:ext cx="1897380" cy="1544955"/>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3440" y="2626995"/>
            <a:ext cx="1898650" cy="1546225"/>
          </a:xfrm>
          <a:prstGeom prst="rect">
            <a:avLst/>
          </a:prstGeom>
        </p:spPr>
      </p:pic>
      <p:pic>
        <p:nvPicPr>
          <p:cNvPr id="27" name="图片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8680" y="4296410"/>
            <a:ext cx="1868805" cy="1544955"/>
          </a:xfrm>
          <a:prstGeom prst="rect">
            <a:avLst/>
          </a:prstGeom>
        </p:spPr>
      </p:pic>
      <p:pic>
        <p:nvPicPr>
          <p:cNvPr id="19" name="图片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07145" y="892810"/>
            <a:ext cx="1880870" cy="1534795"/>
          </a:xfrm>
          <a:prstGeom prst="rect">
            <a:avLst/>
          </a:prstGeom>
        </p:spPr>
      </p:pic>
      <p:pic>
        <p:nvPicPr>
          <p:cNvPr id="17" name="图片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58580" y="2602865"/>
            <a:ext cx="1880870" cy="15309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563563" y="1581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400" dirty="0">
                <a:solidFill>
                  <a:srgbClr val="0000CC"/>
                </a:solidFill>
              </a:rPr>
              <a:t>{</a:t>
            </a:r>
            <a:r>
              <a:rPr lang="en-US" altLang="en-US" sz="2400" dirty="0">
                <a:solidFill>
                  <a:srgbClr val="0000CC"/>
                </a:solidFill>
                <a:sym typeface="+mn-ea"/>
              </a:rPr>
              <a:t>U625 TBL</a:t>
            </a:r>
            <a:r>
              <a:rPr lang="en-US" altLang="zh-CN" sz="2400" dirty="0">
                <a:solidFill>
                  <a:srgbClr val="0000CC"/>
                </a:solidFill>
                <a:sym typeface="+mn-ea"/>
              </a:rPr>
              <a:t>_R07 HF2</a:t>
            </a:r>
            <a:r>
              <a:rPr lang="en-US" altLang="en-US" sz="2400" dirty="0">
                <a:solidFill>
                  <a:srgbClr val="0000CC"/>
                </a:solidFill>
              </a:rPr>
              <a:t>} </a:t>
            </a:r>
            <a:r>
              <a:rPr lang="zh-CN" altLang="en-US" sz="2400" dirty="0"/>
              <a:t>语音专项测试</a:t>
            </a:r>
            <a:endParaRPr lang="zh-CN" altLang="en-US" sz="24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374189" y="2055390"/>
          <a:ext cx="1990725" cy="1496153"/>
        </p:xfrm>
        <a:graphic>
          <a:graphicData uri="http://schemas.openxmlformats.org/drawingml/2006/table">
            <a:tbl>
              <a:tblPr/>
              <a:tblGrid>
                <a:gridCol w="355600"/>
                <a:gridCol w="376555"/>
                <a:gridCol w="406400"/>
                <a:gridCol w="382270"/>
                <a:gridCol w="46990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小度小度</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92%</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99%</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98%</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你好福特</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92%</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99%</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2"/>
            </p:custDataLst>
          </p:nvPr>
        </p:nvGraphicFramePr>
        <p:xfrm>
          <a:off x="2647769" y="2052559"/>
          <a:ext cx="2626995" cy="4415205"/>
        </p:xfrm>
        <a:graphic>
          <a:graphicData uri="http://schemas.openxmlformats.org/drawingml/2006/table">
            <a:tbl>
              <a:tblPr/>
              <a:tblGrid>
                <a:gridCol w="525363"/>
                <a:gridCol w="525363"/>
                <a:gridCol w="525363"/>
                <a:gridCol w="525145"/>
                <a:gridCol w="525581"/>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暂停播放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接听电话</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挂断电话</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4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3"/>
            </p:custDataLst>
          </p:nvPr>
        </p:nvGraphicFramePr>
        <p:xfrm>
          <a:off x="5387340" y="2052320"/>
          <a:ext cx="2956560" cy="4507230"/>
        </p:xfrm>
        <a:graphic>
          <a:graphicData uri="http://schemas.openxmlformats.org/drawingml/2006/table">
            <a:tbl>
              <a:tblPr/>
              <a:tblGrid>
                <a:gridCol w="591185"/>
                <a:gridCol w="591185"/>
                <a:gridCol w="591820"/>
                <a:gridCol w="591185"/>
                <a:gridCol w="591185"/>
              </a:tblGrid>
              <a:tr h="173355">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跟随模式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车头朝上</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正北模式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放大地图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缩小地图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打开路况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关闭路况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开始导航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custDataLst>
              <p:tags r:id="rId4"/>
            </p:custDataLst>
          </p:nvPr>
        </p:nvGraphicFramePr>
        <p:xfrm>
          <a:off x="8589010" y="2052320"/>
          <a:ext cx="3018790" cy="4755515"/>
        </p:xfrm>
        <a:graphic>
          <a:graphicData uri="http://schemas.openxmlformats.org/drawingml/2006/table">
            <a:tbl>
              <a:tblPr/>
              <a:tblGrid>
                <a:gridCol w="603885"/>
                <a:gridCol w="603885"/>
                <a:gridCol w="603885"/>
                <a:gridCol w="603250"/>
                <a:gridCol w="603885"/>
              </a:tblGrid>
              <a:tr h="1485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922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继续导航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确定</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91%</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取消</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第一个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第二个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第三个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855663"/>
            <a:ext cx="3948158"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02578" y="977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400" dirty="0">
                <a:solidFill>
                  <a:srgbClr val="0000CC"/>
                </a:solidFill>
              </a:rPr>
              <a:t>{</a:t>
            </a:r>
            <a:r>
              <a:rPr lang="en-US" altLang="en-US" sz="2400" dirty="0">
                <a:solidFill>
                  <a:srgbClr val="0000CC"/>
                </a:solidFill>
                <a:sym typeface="+mn-ea"/>
              </a:rPr>
              <a:t>U625 TBL</a:t>
            </a:r>
            <a:r>
              <a:rPr lang="en-US" altLang="zh-CN" sz="2400" dirty="0">
                <a:solidFill>
                  <a:srgbClr val="0000CC"/>
                </a:solidFill>
                <a:sym typeface="+mn-ea"/>
              </a:rPr>
              <a:t>_R07 HF2</a:t>
            </a:r>
            <a:r>
              <a:rPr lang="en-US" altLang="en-US" sz="2400" dirty="0">
                <a:solidFill>
                  <a:srgbClr val="0000CC"/>
                </a:solidFill>
              </a:rPr>
              <a:t>} </a:t>
            </a:r>
            <a:r>
              <a:rPr lang="zh-CN" altLang="en-US" sz="2400" dirty="0"/>
              <a:t>语音专项测试</a:t>
            </a:r>
            <a:endParaRPr lang="en-US" altLang="en-US" sz="2400" b="0" dirty="0">
              <a:ea typeface="SimHei" panose="02010609060101010101" pitchFamily="49" charset="-122"/>
            </a:endParaRPr>
          </a:p>
        </p:txBody>
      </p:sp>
      <p:sp>
        <p:nvSpPr>
          <p:cNvPr id="13" name="文本框 12"/>
          <p:cNvSpPr txBox="1"/>
          <p:nvPr/>
        </p:nvSpPr>
        <p:spPr>
          <a:xfrm>
            <a:off x="303036" y="735648"/>
            <a:ext cx="3948158" cy="645160"/>
          </a:xfrm>
          <a:prstGeom prst="rect">
            <a:avLst/>
          </a:prstGeom>
          <a:noFill/>
        </p:spPr>
        <p:txBody>
          <a:bodyPr wrap="square" rtlCol="0">
            <a:spAutoFit/>
          </a:bodyPr>
          <a:lstStyle/>
          <a:p>
            <a:r>
              <a:rPr kumimoji="1" lang="zh-CN" altLang="en-US" dirty="0"/>
              <a:t>误唤醒测试：</a:t>
            </a:r>
            <a:r>
              <a:rPr kumimoji="1" lang="en-US" altLang="zh-CN" dirty="0">
                <a:highlight>
                  <a:srgbClr val="00FF00"/>
                </a:highlight>
              </a:rPr>
              <a:t>Pass</a:t>
            </a:r>
            <a:endParaRPr kumimoji="1" lang="en-US" altLang="zh-CN" dirty="0">
              <a:solidFill>
                <a:srgbClr val="FF0000"/>
              </a:solidFill>
              <a:highlight>
                <a:srgbClr val="00FF00"/>
              </a:highlight>
            </a:endParaRPr>
          </a:p>
          <a:p>
            <a:endParaRPr kumimoji="1" lang="zh-CN" altLang="en-US" dirty="0"/>
          </a:p>
        </p:txBody>
      </p:sp>
      <p:graphicFrame>
        <p:nvGraphicFramePr>
          <p:cNvPr id="2" name="表格 1"/>
          <p:cNvGraphicFramePr/>
          <p:nvPr>
            <p:custDataLst>
              <p:tags r:id="rId1"/>
            </p:custDataLst>
          </p:nvPr>
        </p:nvGraphicFramePr>
        <p:xfrm>
          <a:off x="1691640" y="1503680"/>
          <a:ext cx="6978650" cy="1465580"/>
        </p:xfrm>
        <a:graphic>
          <a:graphicData uri="http://schemas.openxmlformats.org/drawingml/2006/table">
            <a:tbl>
              <a:tblPr firstRow="1" bandRow="1">
                <a:tableStyleId>{5C22544A-7EE6-4342-B048-85BDC9FD1C3A}</a:tableStyleId>
              </a:tblPr>
              <a:tblGrid>
                <a:gridCol w="1515745"/>
                <a:gridCol w="1729740"/>
                <a:gridCol w="664210"/>
                <a:gridCol w="870585"/>
                <a:gridCol w="2198370"/>
              </a:tblGrid>
              <a:tr h="254000">
                <a:tc>
                  <a:txBody>
                    <a:bodyPr/>
                    <a:p>
                      <a:pPr indent="0" algn="l">
                        <a:buNone/>
                      </a:pPr>
                      <a:r>
                        <a:rPr lang="zh-CN" sz="1050" b="1">
                          <a:solidFill>
                            <a:srgbClr val="000000"/>
                          </a:solidFill>
                          <a:latin typeface="Arial" panose="020B0604020202020204" pitchFamily="34" charset="0"/>
                          <a:ea typeface="宋体" pitchFamily="2" charset="-122"/>
                        </a:rPr>
                        <a:t>AI能力</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测试时长</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buNone/>
                      </a:pPr>
                      <a:r>
                        <a:rPr lang="zh-CN" sz="1050" b="1">
                          <a:solidFill>
                            <a:srgbClr val="000000"/>
                          </a:solidFill>
                          <a:latin typeface="Arial" panose="020B0604020202020204" pitchFamily="34" charset="0"/>
                          <a:ea typeface="宋体" pitchFamily="2" charset="-122"/>
                        </a:rPr>
                        <a:t>通过标准</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实测结果</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测试结论</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r>
              <a:tr h="254635">
                <a:tc>
                  <a:txBody>
                    <a:bodyPr/>
                    <a:p>
                      <a:pPr indent="0" algn="l">
                        <a:buNone/>
                      </a:pPr>
                      <a:r>
                        <a:rPr lang="zh-CN" sz="1000" b="0">
                          <a:solidFill>
                            <a:srgbClr val="000000"/>
                          </a:solidFill>
                          <a:latin typeface="Arial" panose="020B0604020202020204" pitchFamily="34" charset="0"/>
                          <a:ea typeface="宋体" pitchFamily="2" charset="-122"/>
                        </a:rPr>
                        <a:t>小度小度</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测试场景/时长</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itchFamily="2" charset="-122"/>
                        </a:rPr>
                        <a:t>&lt;0.3次/h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110">
                <a:tc>
                  <a:txBody>
                    <a:bodyPr/>
                    <a:p>
                      <a:pPr indent="0" algn="l">
                        <a:buNone/>
                      </a:pPr>
                      <a:r>
                        <a:rPr lang="zh-CN" sz="1000" b="0">
                          <a:solidFill>
                            <a:srgbClr val="000000"/>
                          </a:solidFill>
                          <a:latin typeface="Arial" panose="020B0604020202020204" pitchFamily="34" charset="0"/>
                          <a:ea typeface="宋体" pitchFamily="2" charset="-122"/>
                        </a:rPr>
                        <a:t>你好福特</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静态测试</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noFill/>
                  </a:tcPr>
                </a:tc>
                <a:tc>
                  <a:txBody>
                    <a:bodyPr/>
                    <a:p>
                      <a:pPr indent="0">
                        <a:buNone/>
                      </a:pPr>
                      <a:r>
                        <a:rPr lang="zh-CN" sz="1000" b="0">
                          <a:solidFill>
                            <a:srgbClr val="000000"/>
                          </a:solidFill>
                          <a:latin typeface="Arial" panose="020B0604020202020204" pitchFamily="34" charset="0"/>
                          <a:ea typeface="宋体" pitchFamily="2" charset="-122"/>
                        </a:rPr>
                        <a:t>&lt;1.2次/h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8770">
                <a:tc>
                  <a:txBody>
                    <a:bodyPr/>
                    <a:p>
                      <a:pPr indent="0" algn="l">
                        <a:buNone/>
                      </a:pPr>
                      <a:r>
                        <a:rPr lang="zh-CN" sz="1000" b="0">
                          <a:solidFill>
                            <a:srgbClr val="000000"/>
                          </a:solidFill>
                          <a:latin typeface="Arial" panose="020B0604020202020204" pitchFamily="34" charset="0"/>
                          <a:ea typeface="宋体" pitchFamily="2" charset="-122"/>
                        </a:rPr>
                        <a:t>小度小度</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（互相聊天对话）4小时</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itchFamily="2" charset="-122"/>
                        </a:rPr>
                        <a:t>&lt;0.3次/h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6065">
                <a:tc>
                  <a:txBody>
                    <a:bodyPr/>
                    <a:p>
                      <a:pPr indent="0" algn="l">
                        <a:buNone/>
                      </a:pPr>
                      <a:r>
                        <a:rPr lang="zh-CN" sz="1000" b="0">
                          <a:solidFill>
                            <a:srgbClr val="000000"/>
                          </a:solidFill>
                          <a:latin typeface="Arial" panose="020B0604020202020204" pitchFamily="34" charset="0"/>
                          <a:ea typeface="宋体" pitchFamily="2" charset="-122"/>
                        </a:rPr>
                        <a:t>你好福特</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播放爱情公寓5</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noFill/>
                  </a:tcPr>
                </a:tc>
                <a:tc>
                  <a:txBody>
                    <a:bodyPr/>
                    <a:p>
                      <a:pPr indent="0">
                        <a:buNone/>
                      </a:pPr>
                      <a:r>
                        <a:rPr lang="zh-CN" sz="1000" b="0">
                          <a:solidFill>
                            <a:srgbClr val="000000"/>
                          </a:solidFill>
                          <a:latin typeface="Arial" panose="020B0604020202020204" pitchFamily="34" charset="0"/>
                          <a:ea typeface="宋体" pitchFamily="2" charset="-122"/>
                        </a:rPr>
                        <a:t>&lt;1.2次/h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09880" y="0"/>
            <a:ext cx="10836275" cy="3517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400" dirty="0">
                <a:solidFill>
                  <a:srgbClr val="0000CC"/>
                </a:solidFill>
              </a:rPr>
              <a:t>{</a:t>
            </a:r>
            <a:r>
              <a:rPr lang="en-US" altLang="en-US" sz="2400" dirty="0">
                <a:solidFill>
                  <a:srgbClr val="0000CC"/>
                </a:solidFill>
                <a:sym typeface="+mn-ea"/>
              </a:rPr>
              <a:t>U625 TBL</a:t>
            </a:r>
            <a:r>
              <a:rPr lang="en-US" altLang="zh-CN" sz="2400" dirty="0">
                <a:solidFill>
                  <a:srgbClr val="0000CC"/>
                </a:solidFill>
                <a:sym typeface="+mn-ea"/>
              </a:rPr>
              <a:t>_R07 HF2</a:t>
            </a:r>
            <a:r>
              <a:rPr lang="en-US" altLang="en-US" sz="2400" dirty="0">
                <a:solidFill>
                  <a:srgbClr val="0000CC"/>
                </a:solidFill>
              </a:rPr>
              <a:t>} </a:t>
            </a:r>
            <a:r>
              <a:rPr lang="zh-CN" altLang="en-US" sz="2400" dirty="0"/>
              <a:t>性能测试</a:t>
            </a:r>
            <a:endParaRPr lang="zh-CN" altLang="en-US" sz="2400" b="0" dirty="0">
              <a:ea typeface="SimHei" panose="02010609060101010101" pitchFamily="49" charset="-122"/>
            </a:endParaRPr>
          </a:p>
        </p:txBody>
      </p:sp>
      <p:sp>
        <p:nvSpPr>
          <p:cNvPr id="13" name="文本框 12"/>
          <p:cNvSpPr txBox="1"/>
          <p:nvPr/>
        </p:nvSpPr>
        <p:spPr>
          <a:xfrm>
            <a:off x="7298831" y="50483"/>
            <a:ext cx="3948158" cy="645160"/>
          </a:xfrm>
          <a:prstGeom prst="rect">
            <a:avLst/>
          </a:prstGeom>
          <a:noFill/>
        </p:spPr>
        <p:txBody>
          <a:bodyPr wrap="square" rtlCol="0">
            <a:spAutoFit/>
          </a:bodyPr>
          <a:p>
            <a:r>
              <a:rPr kumimoji="1" lang="zh-CN" altLang="en-US" dirty="0"/>
              <a:t>性能测试：</a:t>
            </a:r>
            <a:r>
              <a:rPr kumimoji="1" lang="en-US" altLang="zh-CN" dirty="0">
                <a:highlight>
                  <a:srgbClr val="00FF00"/>
                </a:highlight>
              </a:rPr>
              <a:t>Pass</a:t>
            </a:r>
            <a:endParaRPr kumimoji="1" lang="en-US" altLang="zh-CN" dirty="0">
              <a:solidFill>
                <a:srgbClr val="FF0000"/>
              </a:solidFill>
              <a:highlight>
                <a:srgbClr val="00FF00"/>
              </a:highlight>
            </a:endParaRPr>
          </a:p>
          <a:p>
            <a:endParaRPr kumimoji="1" lang="zh-CN" altLang="en-US" dirty="0"/>
          </a:p>
        </p:txBody>
      </p:sp>
      <p:graphicFrame>
        <p:nvGraphicFramePr>
          <p:cNvPr id="2" name="表格 1"/>
          <p:cNvGraphicFramePr/>
          <p:nvPr>
            <p:custDataLst>
              <p:tags r:id="rId1"/>
            </p:custDataLst>
          </p:nvPr>
        </p:nvGraphicFramePr>
        <p:xfrm>
          <a:off x="309880" y="351790"/>
          <a:ext cx="11805285" cy="6134100"/>
        </p:xfrm>
        <a:graphic>
          <a:graphicData uri="http://schemas.openxmlformats.org/drawingml/2006/table">
            <a:tbl>
              <a:tblPr firstRow="1" bandRow="1">
                <a:tableStyleId>{5C22544A-7EE6-4342-B048-85BDC9FD1C3A}</a:tableStyleId>
              </a:tblPr>
              <a:tblGrid>
                <a:gridCol w="387350"/>
                <a:gridCol w="3034030"/>
                <a:gridCol w="2250440"/>
                <a:gridCol w="612775"/>
                <a:gridCol w="436245"/>
                <a:gridCol w="638175"/>
                <a:gridCol w="591185"/>
                <a:gridCol w="856615"/>
                <a:gridCol w="2998470"/>
              </a:tblGrid>
              <a:tr h="210820">
                <a:tc>
                  <a:txBody>
                    <a:bodyPr/>
                    <a:p>
                      <a:pPr indent="0" algn="l">
                        <a:buNone/>
                      </a:pPr>
                      <a:r>
                        <a:rPr lang="zh-CN" altLang="en-US" sz="1000" b="1">
                          <a:solidFill>
                            <a:srgbClr val="000000"/>
                          </a:solidFill>
                          <a:latin typeface="Arial Regular" panose="020B0604020202020204" charset="0"/>
                          <a:ea typeface="宋体" charset="0"/>
                          <a:cs typeface="Arial Narrow Regular" panose="020B0606020202030204" charset="0"/>
                        </a:rPr>
                        <a:t>序号</a:t>
                      </a:r>
                      <a:endParaRPr lang="zh-CN" altLang="en-US" sz="1000" b="1">
                        <a:solidFill>
                          <a:srgbClr val="000000"/>
                        </a:solidFill>
                        <a:latin typeface="Arial Regular" panose="020B0604020202020204" charset="0"/>
                        <a:ea typeface="宋体" charset="0"/>
                        <a:cs typeface="Arial Narrow Regular" panose="020B060602020203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1000" b="1">
                          <a:solidFill>
                            <a:srgbClr val="000000"/>
                          </a:solidFill>
                          <a:latin typeface="Arial Regular" panose="020B0604020202020204" charset="0"/>
                          <a:ea typeface="宋体" charset="0"/>
                        </a:rPr>
                        <a:t>影响因素</a:t>
                      </a:r>
                      <a:endParaRPr lang="zh-CN" altLang="en-US" sz="10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1000" b="1">
                          <a:solidFill>
                            <a:srgbClr val="000000"/>
                          </a:solidFill>
                          <a:latin typeface="Arial Regular" panose="020B0604020202020204" charset="0"/>
                          <a:ea typeface="宋体" charset="0"/>
                        </a:rPr>
                        <a:t>测试前提条件</a:t>
                      </a:r>
                      <a:endParaRPr lang="zh-CN" altLang="en-US" sz="10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1000" b="1">
                          <a:solidFill>
                            <a:srgbClr val="000000"/>
                          </a:solidFill>
                          <a:latin typeface="Arial Regular" panose="020B0604020202020204" charset="0"/>
                          <a:ea typeface="宋体" charset="0"/>
                          <a:cs typeface="Arial Regular" panose="020B0604020202020204" charset="0"/>
                        </a:rPr>
                        <a:t>R05</a:t>
                      </a:r>
                      <a:endParaRPr lang="en-US" altLang="en-US" sz="10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1000" b="1">
                          <a:solidFill>
                            <a:srgbClr val="000000"/>
                          </a:solidFill>
                          <a:latin typeface="Arial Regular" panose="020B0604020202020204" charset="0"/>
                          <a:ea typeface="宋体" charset="0"/>
                          <a:cs typeface="Arial Regular" panose="020B0604020202020204" charset="0"/>
                        </a:rPr>
                        <a:t>R07</a:t>
                      </a:r>
                      <a:endParaRPr lang="en-US" altLang="en-US" sz="10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1000" b="1">
                          <a:solidFill>
                            <a:srgbClr val="000000"/>
                          </a:solidFill>
                          <a:latin typeface="Arial Regular" panose="020B0604020202020204" charset="0"/>
                          <a:ea typeface="宋体" charset="0"/>
                        </a:rPr>
                        <a:t>偏差</a:t>
                      </a:r>
                      <a:endParaRPr lang="zh-CN" altLang="en-US" sz="10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1000" b="1">
                          <a:solidFill>
                            <a:srgbClr val="000000"/>
                          </a:solidFill>
                          <a:latin typeface="Arial Regular" panose="020B0604020202020204" charset="0"/>
                          <a:ea typeface="宋体" charset="0"/>
                          <a:cs typeface="Arial Regular" panose="020B0604020202020204" charset="0"/>
                        </a:rPr>
                        <a:t>Target</a:t>
                      </a:r>
                      <a:endParaRPr lang="en-US" altLang="en-US" sz="10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zh-CN" sz="1000" b="1">
                          <a:solidFill>
                            <a:srgbClr val="000000"/>
                          </a:solidFill>
                          <a:latin typeface="Arial Regular" panose="020B0604020202020204" charset="0"/>
                          <a:ea typeface="宋体" charset="0"/>
                        </a:rPr>
                        <a:t>允许偏差上限</a:t>
                      </a:r>
                      <a:endParaRPr lang="zh-CN" altLang="en-US" sz="1000" b="1">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l">
                        <a:buNone/>
                      </a:pPr>
                      <a:r>
                        <a:rPr lang="en-US" sz="1000" b="1">
                          <a:solidFill>
                            <a:srgbClr val="000000"/>
                          </a:solidFill>
                          <a:latin typeface="Arial Regular" panose="020B0604020202020204" charset="0"/>
                          <a:ea typeface="宋体" charset="0"/>
                          <a:cs typeface="Arial Regular" panose="020B0604020202020204" charset="0"/>
                        </a:rPr>
                        <a:t>Comments</a:t>
                      </a:r>
                      <a:endParaRPr lang="en-US" altLang="en-US" sz="1000" b="1">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Launcher显示到QQ音乐首次启动（默认未播放）</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关机前QQ音乐是暂停状态</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5.2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5.29</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1.73%</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Launcher显示到QQ音乐首次启动（默认播放）</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默认关机前是播放QQ音乐</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6.7</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-10.45%</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5.5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6.325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Launcher显示到QQ音乐选择歌单</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0.00%</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1.8</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Launcher显示到QQ音乐选择歌曲</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0.00%</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2.4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Launcher显示到在线电台首次启动</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关机前是USB音乐</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0.00%</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5.5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6.325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Launcher显示到语音导航</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3.69</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3.67</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-0.54%</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4.6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3274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7</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Launcher显示到语音导航规划完成</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15.5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17</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FF0000"/>
                          </a:solidFill>
                          <a:latin typeface="Arial Regular" panose="020B0604020202020204" charset="0"/>
                          <a:ea typeface="宋体" charset="0"/>
                          <a:cs typeface="Arial Regular" panose="020B0604020202020204" charset="0"/>
                        </a:rPr>
                        <a:t>9.68%</a:t>
                      </a:r>
                      <a:endParaRPr lang="en-US" altLang="en-US" sz="900" b="0">
                        <a:solidFill>
                          <a:srgbClr val="FF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15.75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altLang="en-US" sz="900" b="0">
                          <a:solidFill>
                            <a:srgbClr val="000000"/>
                          </a:solidFill>
                          <a:latin typeface="Arial Regular" panose="020B0604020202020204" charset="0"/>
                          <a:ea typeface="宋体" charset="0"/>
                          <a:cs typeface="Arial Regular" panose="020B0604020202020204" charset="0"/>
                        </a:rPr>
                        <a:t>导航规划和网络波动较大，复测后数据如下：</a:t>
                      </a:r>
                      <a:r>
                        <a:rPr lang="en-US" altLang="en-US" sz="900" b="0">
                          <a:solidFill>
                            <a:srgbClr val="000000"/>
                          </a:solidFill>
                          <a:latin typeface="Arial Regular" panose="020B0604020202020204" charset="0"/>
                          <a:ea typeface="宋体" charset="0"/>
                          <a:cs typeface="Arial Regular" panose="020B0604020202020204" charset="0"/>
                        </a:rPr>
                        <a:t>15.07  16.59  14.30  平均：15.32</a:t>
                      </a:r>
                      <a:r>
                        <a:rPr lang="zh-CN" altLang="en-US" sz="900" b="0">
                          <a:solidFill>
                            <a:srgbClr val="000000"/>
                          </a:solidFill>
                          <a:latin typeface="Arial Regular" panose="020B0604020202020204" charset="0"/>
                          <a:ea typeface="宋体" charset="0"/>
                          <a:cs typeface="Arial Regular" panose="020B0604020202020204" charset="0"/>
                        </a:rPr>
                        <a:t>，已达到</a:t>
                      </a:r>
                      <a:r>
                        <a:rPr lang="en-US" altLang="zh-CN" sz="900" b="0">
                          <a:solidFill>
                            <a:srgbClr val="000000"/>
                          </a:solidFill>
                          <a:latin typeface="Arial Regular" panose="020B0604020202020204" charset="0"/>
                          <a:ea typeface="宋体" charset="0"/>
                          <a:cs typeface="Arial Regular" panose="020B0604020202020204" charset="0"/>
                        </a:rPr>
                        <a:t>Ta</a:t>
                      </a:r>
                      <a:r>
                        <a:rPr lang="en-US" altLang="zh-CN" sz="900" b="0">
                          <a:solidFill>
                            <a:srgbClr val="000000"/>
                          </a:solidFill>
                          <a:latin typeface="Arial Regular" panose="020B0604020202020204" charset="0"/>
                          <a:ea typeface="宋体" charset="0"/>
                          <a:cs typeface="Arial Regular" panose="020B0604020202020204" charset="0"/>
                        </a:rPr>
                        <a:t>rget</a:t>
                      </a:r>
                      <a:endParaRPr lang="en-US" altLang="zh-CN"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8</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Launcher显示到导航启动时间</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12.1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11.8</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-2.48%</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12.6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9</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Launcher显示到导航界面点击输入框出现下拉框</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-33.33%</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10</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Launcher显示到导航搜索地址完成</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4.17%</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2.5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Launcher显示到选择目的地后路线规划完成</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1.9</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26.32%</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2.4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Launcher显示到PTT可用</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5.6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7.14%</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16.8</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Launcher显示到语音可用</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5.9</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7.1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20.34%</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16.5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17.325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Launcher显示到语音播放音乐</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3.3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3.3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0.00%</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5.75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Launcher显示到车机网络时间同步完成</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11.2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11.5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2.68%</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13.65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Launcher显示到在线电台音源恢复</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rPr>
                        <a:t>车机播放在线电台</a:t>
                      </a:r>
                      <a:endParaRPr lang="zh-CN" altLang="en-US" sz="900" b="0">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5.9</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0.6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-89.83%</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4.6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17</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Launcher显示到根目录两首歌的USB音源恢复</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1.1.U盘根目录存放两首歌曲</a:t>
                      </a:r>
                      <a:endParaRPr lang="zh-CN" sz="900" b="0">
                        <a:solidFill>
                          <a:srgbClr val="000000"/>
                        </a:solidFill>
                        <a:latin typeface="Arial Regular" panose="020B0604020202020204" charset="0"/>
                        <a:ea typeface="宋体" charset="0"/>
                        <a:cs typeface="Arial Regular" panose="020B0604020202020204" charset="0"/>
                      </a:endParaRPr>
                    </a:p>
                    <a:p>
                      <a:pPr indent="0">
                        <a:buNone/>
                      </a:pPr>
                      <a:r>
                        <a:rPr lang="zh-CN" sz="900" b="0">
                          <a:solidFill>
                            <a:srgbClr val="000000"/>
                          </a:solidFill>
                          <a:latin typeface="Arial Regular" panose="020B0604020202020204" charset="0"/>
                          <a:ea typeface="宋体" charset="0"/>
                          <a:cs typeface="Arial Regular" panose="020B0604020202020204" charset="0"/>
                        </a:rPr>
                        <a:t>2.车机播放U盘音乐</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0.9</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0.9</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a:solidFill>
                            <a:srgbClr val="00B050"/>
                          </a:solidFill>
                          <a:latin typeface="Arial Regular" panose="020B0604020202020204" charset="0"/>
                          <a:ea typeface="宋体" charset="0"/>
                          <a:cs typeface="Arial Regular" panose="020B0604020202020204" charset="0"/>
                          <a:sym typeface="+mn-ea"/>
                        </a:rPr>
                        <a:t>0.00%</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18</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Launcher显示到QQ音源恢复</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1.强网</a:t>
                      </a:r>
                      <a:endParaRPr lang="zh-CN" sz="900" b="0">
                        <a:solidFill>
                          <a:srgbClr val="000000"/>
                        </a:solidFill>
                        <a:latin typeface="Arial Regular" panose="020B0604020202020204" charset="0"/>
                        <a:ea typeface="宋体" charset="0"/>
                        <a:cs typeface="Arial Regular" panose="020B0604020202020204" charset="0"/>
                      </a:endParaRPr>
                    </a:p>
                    <a:p>
                      <a:pPr indent="0">
                        <a:buNone/>
                      </a:pPr>
                      <a:r>
                        <a:rPr lang="zh-CN" sz="900" b="0">
                          <a:solidFill>
                            <a:srgbClr val="000000"/>
                          </a:solidFill>
                          <a:latin typeface="Arial Regular" panose="020B0604020202020204" charset="0"/>
                          <a:ea typeface="宋体" charset="0"/>
                          <a:cs typeface="Arial Regular" panose="020B0604020202020204" charset="0"/>
                        </a:rPr>
                        <a:t>2.车机播放QQ音乐</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4.3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-69.77%</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4.6</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19</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Launcher显示到账号自动登录时间</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rPr>
                        <a:t>强网，账号已登录，未开启人脸识别</a:t>
                      </a:r>
                      <a:endParaRPr lang="zh-CN" altLang="en-US" sz="900" b="0">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0.1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0</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-100.00%</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2.4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20</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Launcher显示到账号二维码出现时间</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rPr>
                        <a:t>强网，账号未登录，未开启人脸识别</a:t>
                      </a:r>
                      <a:endParaRPr lang="zh-CN" altLang="en-US" sz="900" b="0">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9.94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3.33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b="0">
                          <a:solidFill>
                            <a:srgbClr val="00B050"/>
                          </a:solidFill>
                          <a:latin typeface="Arial Regular" panose="020B0604020202020204" charset="0"/>
                          <a:ea typeface="宋体" charset="0"/>
                          <a:cs typeface="Arial Regular" panose="020B0604020202020204" charset="0"/>
                        </a:rPr>
                        <a:t>-198%</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7</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8</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系统稳定状态下QQ音乐首次启动（默认未播放）</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默认关机前QQ音乐暂停</a:t>
                      </a:r>
                      <a:endParaRPr lang="zh-CN" sz="900" b="0">
                        <a:solidFill>
                          <a:srgbClr val="000000"/>
                        </a:solidFill>
                        <a:latin typeface="Arial Regular" panose="020B0604020202020204" charset="0"/>
                        <a:ea typeface="宋体" charset="0"/>
                        <a:cs typeface="Arial Regular" panose="020B0604020202020204" charset="0"/>
                      </a:endParaRPr>
                    </a:p>
                    <a:p>
                      <a:pPr indent="0">
                        <a:buNone/>
                      </a:pPr>
                      <a:r>
                        <a:rPr lang="zh-CN" sz="900" b="0">
                          <a:solidFill>
                            <a:srgbClr val="000000"/>
                          </a:solidFill>
                          <a:latin typeface="Arial Regular" panose="020B0604020202020204" charset="0"/>
                          <a:ea typeface="宋体" charset="0"/>
                          <a:cs typeface="Arial Regular" panose="020B0604020202020204" charset="0"/>
                        </a:rPr>
                        <a:t>测试时处于导航状态</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5.23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Arial Regular" panose="020B0604020202020204" charset="0"/>
                          <a:ea typeface="宋体" charset="0"/>
                          <a:cs typeface="Arial Regular" panose="020B0604020202020204" charset="0"/>
                        </a:rPr>
                        <a:t>5.34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altLang="en-US" sz="900" b="0">
                          <a:solidFill>
                            <a:srgbClr val="00B050"/>
                          </a:solidFill>
                          <a:latin typeface="Arial Regular" panose="020B0604020202020204" charset="0"/>
                          <a:ea typeface="宋体" charset="0"/>
                          <a:cs typeface="Arial Regular" panose="020B0604020202020204" charset="0"/>
                        </a:rPr>
                        <a:t>0.37%</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系统稳定状态下QQ音乐首次启动（默认播放）</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测试时处于导航状态</a:t>
                      </a:r>
                      <a:endParaRPr lang="en-US" sz="900" b="0">
                        <a:solidFill>
                          <a:srgbClr val="000000"/>
                        </a:solidFill>
                        <a:latin typeface="Arial Regular" panose="020B0604020202020204" charset="0"/>
                        <a:ea typeface="宋体" charset="0"/>
                        <a:cs typeface="Arial Regular" panose="020B0604020202020204" charset="0"/>
                      </a:endParaRPr>
                    </a:p>
                    <a:p>
                      <a:pPr indent="0">
                        <a:buNone/>
                      </a:pPr>
                      <a:r>
                        <a:rPr lang="en-US" sz="900" b="0">
                          <a:solidFill>
                            <a:srgbClr val="000000"/>
                          </a:solidFill>
                          <a:latin typeface="Arial Regular" panose="020B0604020202020204" charset="0"/>
                          <a:ea typeface="宋体" charset="0"/>
                          <a:cs typeface="Arial Regular" panose="020B0604020202020204" charset="0"/>
                        </a:rPr>
                        <a:t>默认关机前是播放QQ音乐</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3.1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3.4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15.81%</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3.45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系统稳定状态下QQ音乐选择歌单</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rPr>
                        <a:t>测试时处于导航状态</a:t>
                      </a:r>
                      <a:endParaRPr lang="zh-CN" altLang="en-US" sz="900" b="0">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1.3</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18.18%</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1.5</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1.8</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indent="0">
                        <a:buNone/>
                      </a:pPr>
                      <a:r>
                        <a:rPr lang="en-US" sz="900" b="0">
                          <a:solidFill>
                            <a:srgbClr val="000000"/>
                          </a:solidFill>
                          <a:latin typeface="Arial Regular" panose="020B0604020202020204" charset="0"/>
                          <a:ea typeface="宋体" charset="0"/>
                          <a:cs typeface="Arial Regular" panose="020B0604020202020204" charset="0"/>
                        </a:rPr>
                        <a:t>24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cs typeface="Arial Regular" panose="020B0604020202020204" charset="0"/>
                        </a:rPr>
                        <a:t>系统稳定状态下QQ音乐选择歌曲</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宋体" charset="0"/>
                        </a:rPr>
                        <a:t>测试时处于导航状态</a:t>
                      </a:r>
                      <a:endParaRPr lang="zh-CN" altLang="en-US" sz="900" b="0">
                        <a:solidFill>
                          <a:srgbClr val="000000"/>
                        </a:solidFill>
                        <a:latin typeface="Arial Regular" panose="020B0604020202020204" charset="0"/>
                        <a:ea typeface="宋体"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Regular" panose="020B0604020202020204" charset="0"/>
                          <a:ea typeface="宋体" charset="0"/>
                          <a:cs typeface="Arial Regular" panose="020B0604020202020204" charset="0"/>
                        </a:rPr>
                        <a:t>1.9</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B050"/>
                          </a:solidFill>
                          <a:latin typeface="Arial Regular" panose="020B0604020202020204" charset="0"/>
                          <a:ea typeface="宋体" charset="0"/>
                          <a:cs typeface="Arial Regular" panose="020B0604020202020204" charset="0"/>
                        </a:rPr>
                        <a:t>90.00%</a:t>
                      </a:r>
                      <a:endParaRPr lang="en-US" altLang="en-US" sz="900" b="0">
                        <a:solidFill>
                          <a:srgbClr val="00B05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2</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000000"/>
                          </a:solidFill>
                          <a:latin typeface="Arial Regular" panose="020B0604020202020204" charset="0"/>
                          <a:ea typeface="宋体" charset="0"/>
                          <a:cs typeface="Arial Regular" panose="020B0604020202020204" charset="0"/>
                        </a:rPr>
                        <a:t>2.4</a:t>
                      </a: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Verdana Pro" charset="-122"/>
                          <a:cs typeface="Arial Regular" panose="020B0604020202020204" charset="0"/>
                        </a:rPr>
                        <a:t>系统稳定状态下USB音乐首次启动</a:t>
                      </a:r>
                      <a:endParaRPr lang="zh-CN" altLang="en-US" sz="10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Verdana Pro" charset="-122"/>
                          <a:cs typeface="Arial Regular" panose="020B0604020202020204" charset="0"/>
                        </a:rPr>
                        <a:t>关机前是QQ音乐</a:t>
                      </a:r>
                      <a:endParaRPr lang="zh-CN" altLang="en-US" sz="10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B050"/>
                          </a:solidFill>
                          <a:latin typeface="Arial Regular" panose="020B0604020202020204" charset="0"/>
                          <a:cs typeface="Arial Regular" panose="020B0604020202020204" charset="0"/>
                        </a:rPr>
                        <a:t>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Verdana Pro" charset="-122"/>
                        </a:rPr>
                        <a:t>系统稳定状态下在线电台首次启动</a:t>
                      </a:r>
                      <a:endParaRPr lang="zh-CN" altLang="en-US" sz="1000" b="0">
                        <a:solidFill>
                          <a:srgbClr val="000000"/>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Regular" panose="020B0604020202020204" charset="0"/>
                          <a:ea typeface="Verdana Pro" charset="-122"/>
                          <a:cs typeface="Arial Regular" panose="020B0604020202020204" charset="0"/>
                        </a:rPr>
                        <a:t>关机前是USB音乐</a:t>
                      </a:r>
                      <a:endParaRPr lang="zh-CN" altLang="en-US" sz="900" b="0">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900" b="0">
                          <a:solidFill>
                            <a:srgbClr val="FF0000"/>
                          </a:solidFill>
                          <a:latin typeface="Arial Regular" panose="020B0604020202020204" charset="0"/>
                          <a:cs typeface="Arial Regular" panose="020B0604020202020204" charset="0"/>
                        </a:rPr>
                        <a:t>40.00%</a:t>
                      </a:r>
                      <a:endParaRPr lang="en-US" altLang="en-US" sz="900" b="0">
                        <a:solidFill>
                          <a:srgbClr val="FF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altLang="en-US" sz="900" b="0">
                          <a:solidFill>
                            <a:srgbClr val="000000"/>
                          </a:solidFill>
                          <a:latin typeface="Arial Regular" panose="020B0604020202020204" charset="0"/>
                          <a:ea typeface="宋体" charset="0"/>
                          <a:cs typeface="Arial Regular" panose="020B0604020202020204" charset="0"/>
                        </a:rPr>
                        <a:t>已重新安排复测：2.77，2.81，2.74 平均：2.77</a:t>
                      </a:r>
                      <a:endParaRPr lang="zh-CN" altLang="en-US" sz="900" b="0">
                        <a:solidFill>
                          <a:srgbClr val="000000"/>
                        </a:solidFill>
                        <a:latin typeface="Arial Regular" panose="020B0604020202020204" charset="0"/>
                        <a:ea typeface="宋体" charset="0"/>
                        <a:cs typeface="Arial Regular" panose="020B0604020202020204" charset="0"/>
                      </a:endParaRPr>
                    </a:p>
                    <a:p>
                      <a:pPr algn="l">
                        <a:buClrTx/>
                        <a:buSzTx/>
                        <a:buFontTx/>
                        <a:buNone/>
                      </a:pPr>
                      <a:r>
                        <a:rPr lang="zh-CN" altLang="en-US" sz="900" b="0">
                          <a:solidFill>
                            <a:srgbClr val="000000"/>
                          </a:solidFill>
                          <a:latin typeface="Arial Regular" panose="020B0604020202020204" charset="0"/>
                          <a:ea typeface="宋体" charset="0"/>
                          <a:cs typeface="Arial Regular" panose="020B0604020202020204" charset="0"/>
                        </a:rPr>
                        <a:t>当前与偏差值整体相差较低，客户感知低，下版本优化处理</a:t>
                      </a:r>
                      <a:endParaRPr lang="zh-CN" altLang="en-US" sz="900" b="0">
                        <a:solidFill>
                          <a:srgbClr val="000000"/>
                        </a:solidFill>
                        <a:latin typeface="Arial Regular" panose="020B0604020202020204" charset="0"/>
                        <a:ea typeface="宋体"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539fc31c-d51d-4286-a380-594e5e3050b0}"/>
  <p:tag name="TABLE_ENDDRAG_ORIGIN_RECT" val="942*462"/>
  <p:tag name="TABLE_ENDDRAG_RECT" val="17*26*942*462"/>
</p:tagLst>
</file>

<file path=ppt/tags/tag10.xml><?xml version="1.0" encoding="utf-8"?>
<p:tagLst xmlns:p="http://schemas.openxmlformats.org/presentationml/2006/main">
  <p:tag name="KSO_WM_UNIT_TABLE_BEAUTIFY" val="smartTable{9a35c46e-40fb-4436-bf52-24fa16a69b17}"/>
  <p:tag name="TABLE_ENDDRAG_ORIGIN_RECT" val="919*11655"/>
  <p:tag name="TABLE_ENDDRAG_RECT" val="24*27*919*11655"/>
</p:tagLst>
</file>

<file path=ppt/tags/tag11.xml><?xml version="1.0" encoding="utf-8"?>
<p:tagLst xmlns:p="http://schemas.openxmlformats.org/presentationml/2006/main">
  <p:tag name="KSO_WM_UNIT_TABLE_BEAUTIFY" val="smartTable{9a35c46e-40fb-4436-bf52-24fa16a69b17}"/>
  <p:tag name="TABLE_ENDDRAG_ORIGIN_RECT" val="919*50"/>
  <p:tag name="TABLE_ENDDRAG_RECT" val="24*27*919*50"/>
</p:tagLst>
</file>

<file path=ppt/tags/tag2.xml><?xml version="1.0" encoding="utf-8"?>
<p:tagLst xmlns:p="http://schemas.openxmlformats.org/presentationml/2006/main">
  <p:tag name="KSO_WM_UNIT_TABLE_BEAUTIFY" val="smartTable{8c193dc1-8ad3-40c5-9594-d6f717baa8f6}"/>
  <p:tag name="TABLE_ENDDRAG_ORIGIN_RECT" val="942*309"/>
  <p:tag name="TABLE_ENDDRAG_RECT" val="17*38*942*309"/>
</p:tagLst>
</file>

<file path=ppt/tags/tag3.xml><?xml version="1.0" encoding="utf-8"?>
<p:tagLst xmlns:p="http://schemas.openxmlformats.org/presentationml/2006/main">
  <p:tag name="KSO_WM_UNIT_TABLE_BEAUTIFY" val="smartTable{8c193dc1-8ad3-40c5-9594-d6f717baa8f6}"/>
  <p:tag name="TABLE_ENDDRAG_ORIGIN_RECT" val="942*358"/>
  <p:tag name="TABLE_ENDDRAG_RECT" val="17*38*942*358"/>
</p:tagLst>
</file>

<file path=ppt/tags/tag4.xml><?xml version="1.0" encoding="utf-8"?>
<p:tagLst xmlns:p="http://schemas.openxmlformats.org/presentationml/2006/main">
  <p:tag name="KSO_WM_UNIT_TABLE_BEAUTIFY" val="smartTable{993dee1c-9612-48b2-8abb-99a8205e1c68}"/>
</p:tagLst>
</file>

<file path=ppt/tags/tag5.xml><?xml version="1.0" encoding="utf-8"?>
<p:tagLst xmlns:p="http://schemas.openxmlformats.org/presentationml/2006/main">
  <p:tag name="KSO_WM_UNIT_TABLE_BEAUTIFY" val="smartTable{cc8c889f-6de4-4285-aea9-f66c2979bae8}"/>
</p:tagLst>
</file>

<file path=ppt/tags/tag6.xml><?xml version="1.0" encoding="utf-8"?>
<p:tagLst xmlns:p="http://schemas.openxmlformats.org/presentationml/2006/main">
  <p:tag name="KSO_WM_UNIT_TABLE_BEAUTIFY" val="smartTable{33ac29f1-87cd-4fbd-8e3e-b1e5a61791ab}"/>
  <p:tag name="TABLE_ENDDRAG_ORIGIN_RECT" val="232*353"/>
  <p:tag name="TABLE_ENDDRAG_RECT" val="424*161*232*353"/>
</p:tagLst>
</file>

<file path=ppt/tags/tag7.xml><?xml version="1.0" encoding="utf-8"?>
<p:tagLst xmlns:p="http://schemas.openxmlformats.org/presentationml/2006/main">
  <p:tag name="KSO_WM_UNIT_TABLE_BEAUTIFY" val="smartTable{c5bf1b66-87fc-42b1-a2e0-860e0a7b4633}"/>
  <p:tag name="TABLE_ENDDRAG_ORIGIN_RECT" val="237*354"/>
  <p:tag name="TABLE_ENDDRAG_RECT" val="665*161*237*354"/>
</p:tagLst>
</file>

<file path=ppt/tags/tag8.xml><?xml version="1.0" encoding="utf-8"?>
<p:tagLst xmlns:p="http://schemas.openxmlformats.org/presentationml/2006/main">
  <p:tag name="KSO_WM_UNIT_TABLE_BEAUTIFY" val="smartTable{134436b7-d748-4724-ade0-581c9f177760}"/>
  <p:tag name="TABLE_ENDDRAG_ORIGIN_RECT" val="549*115"/>
  <p:tag name="TABLE_ENDDRAG_RECT" val="50*118*549*115"/>
</p:tagLst>
</file>

<file path=ppt/tags/tag9.xml><?xml version="1.0" encoding="utf-8"?>
<p:tagLst xmlns:p="http://schemas.openxmlformats.org/presentationml/2006/main">
  <p:tag name="KSO_WM_UNIT_TABLE_BEAUTIFY" val="smartTable{9a35c46e-40fb-4436-bf52-24fa16a69b17}"/>
  <p:tag name="TABLE_ENDDRAG_ORIGIN_RECT" val="929*187"/>
  <p:tag name="TABLE_ENDDRAG_RECT" val="24*27*929*187"/>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10455</Words>
  <Application>WPS 演示</Application>
  <PresentationFormat>宽屏</PresentationFormat>
  <Paragraphs>2271</Paragraphs>
  <Slides>11</Slides>
  <Notes>3</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2</vt:i4>
      </vt:variant>
      <vt:variant>
        <vt:lpstr>幻灯片标题</vt:lpstr>
      </vt:variant>
      <vt:variant>
        <vt:i4>11</vt:i4>
      </vt:variant>
    </vt:vector>
  </HeadingPairs>
  <TitlesOfParts>
    <vt:vector size="41"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Arial Regular</vt:lpstr>
      <vt:lpstr>宋体</vt:lpstr>
      <vt:lpstr>Arial Narrow Regular</vt:lpstr>
      <vt:lpstr>Verdana Pro</vt:lpstr>
      <vt:lpstr>微软雅黑</vt:lpstr>
      <vt:lpstr>汉仪旗黑</vt:lpstr>
      <vt:lpstr>Arial Unicode MS</vt:lpstr>
      <vt:lpstr>黑体</vt:lpstr>
      <vt:lpstr>汉仪中等线KW</vt:lpstr>
      <vt:lpstr>1_Corp Presentations 2018</vt:lpstr>
      <vt:lpstr>Excel.Sheet.12</vt:lpstr>
      <vt:lpstr>Excel.Sheet.12</vt:lpstr>
      <vt:lpstr>PowerPoint 演示文稿</vt:lpstr>
      <vt:lpstr>{U625 TBL_R07 HF2} Software overall status  {Green}</vt:lpstr>
      <vt:lpstr>{U625 TBL_R07 HF2} Open IG/G with risk evaluation</vt:lpstr>
      <vt:lpstr>{U625 TBL_R07 HF2} Open IG/G with risk evaluation</vt:lpstr>
      <vt:lpstr>{U625 TBL_R07 HF2} Open IG/G with risk evaluation</vt:lpstr>
      <vt:lpstr>{U625 TBL_R07 HF2} 内存泄漏专项测试</vt:lpstr>
      <vt:lpstr>{U625 TBL_R07 HF2} 语音专项测试</vt:lpstr>
      <vt:lpstr>{U625 TBL_R07 HF2} 语音专项测试</vt:lpstr>
      <vt:lpstr>{U625 TBL_R07 HF2} 性能测试</vt:lpstr>
      <vt:lpstr>{U625 TBL_R07 HF2} 性能测试</vt:lpstr>
      <vt:lpstr>{U625 TBL_R07 HF2} 性能测试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51</cp:revision>
  <cp:lastPrinted>2023-03-14T13:12:43Z</cp:lastPrinted>
  <dcterms:created xsi:type="dcterms:W3CDTF">2023-03-14T13:12:43Z</dcterms:created>
  <dcterms:modified xsi:type="dcterms:W3CDTF">2023-03-14T13:12:43Z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17514F6E38FFBC6714AD58638D4BFCCB</vt:lpwstr>
  </property>
</Properties>
</file>