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747" r:id="rId2"/>
    <p:sldId id="895" r:id="rId3"/>
    <p:sldId id="934" r:id="rId4"/>
    <p:sldId id="954" r:id="rId5"/>
    <p:sldId id="1001" r:id="rId6"/>
    <p:sldId id="932" r:id="rId7"/>
    <p:sldId id="941" r:id="rId8"/>
    <p:sldId id="967" r:id="rId9"/>
    <p:sldId id="968" r:id="rId10"/>
    <p:sldId id="935" r:id="rId11"/>
    <p:sldId id="936" r:id="rId12"/>
    <p:sldId id="970" r:id="rId13"/>
    <p:sldId id="937" r:id="rId14"/>
    <p:sldId id="957" r:id="rId15"/>
    <p:sldId id="938" r:id="rId16"/>
    <p:sldId id="958" r:id="rId17"/>
    <p:sldId id="971" r:id="rId18"/>
    <p:sldId id="972" r:id="rId19"/>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78" autoAdjust="0"/>
    <p:restoredTop sz="95118" autoAdjust="0"/>
  </p:normalViewPr>
  <p:slideViewPr>
    <p:cSldViewPr snapToGrid="0">
      <p:cViewPr varScale="1">
        <p:scale>
          <a:sx n="113" d="100"/>
          <a:sy n="113" d="100"/>
        </p:scale>
        <p:origin x="1008"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t>2/8/23</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t>2</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t>3</a:t>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t>10</a:t>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t>11</a:t>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t>12</a:t>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t>‹#›</a:t>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hyperlink" Target="https://ford-jira-basic.atlassian.net/browse/AW2-13039" TargetMode="External"/><Relationship Id="rId3" Type="http://schemas.openxmlformats.org/officeDocument/2006/relationships/notesSlide" Target="../notesSlides/notesSlide4.xml"/><Relationship Id="rId7" Type="http://schemas.openxmlformats.org/officeDocument/2006/relationships/hyperlink" Target="https://ford-jira-basic.atlassian.net/browse/AW2-13493" TargetMode="External"/><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hyperlink" Target="https://ford-jira-basic.atlassian.net/browse/AW2-13542" TargetMode="External"/><Relationship Id="rId5" Type="http://schemas.openxmlformats.org/officeDocument/2006/relationships/hyperlink" Target="https://ford-jira-basic.atlassian.net/browse/AW2-13666" TargetMode="External"/><Relationship Id="rId4" Type="http://schemas.openxmlformats.org/officeDocument/2006/relationships/hyperlink" Target="https://ford-jira-basic.atlassian.net/browse/AW2-13692"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ford-jira-basic.atlassian.net/browse/AW2-12300" TargetMode="External"/><Relationship Id="rId3" Type="http://schemas.openxmlformats.org/officeDocument/2006/relationships/slideLayout" Target="../slideLayouts/slideLayout12.xml"/><Relationship Id="rId7" Type="http://schemas.openxmlformats.org/officeDocument/2006/relationships/hyperlink" Target="https://ford-jira-basic.atlassian.net/browse/AW2-12699" TargetMode="External"/><Relationship Id="rId12" Type="http://schemas.openxmlformats.org/officeDocument/2006/relationships/image" Target="../media/image23.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hyperlink" Target="https://ford-jira-basic.atlassian.net/browse/AW2-13141" TargetMode="External"/><Relationship Id="rId11" Type="http://schemas.openxmlformats.org/officeDocument/2006/relationships/package" Target="../embeddings/Microsoft_Excel____.xlsx"/><Relationship Id="rId5" Type="http://schemas.openxmlformats.org/officeDocument/2006/relationships/hyperlink" Target="https://ford-jira-basic.atlassian.net/browse/AW2-13446" TargetMode="External"/><Relationship Id="rId10" Type="http://schemas.openxmlformats.org/officeDocument/2006/relationships/hyperlink" Target="https://ford-jira-basic.atlassian.net/browse/AW2-12220" TargetMode="External"/><Relationship Id="rId4" Type="http://schemas.openxmlformats.org/officeDocument/2006/relationships/notesSlide" Target="../notesSlides/notesSlide5.xml"/><Relationship Id="rId9" Type="http://schemas.openxmlformats.org/officeDocument/2006/relationships/hyperlink" Target="https://ford-jira-basic.atlassian.net/browse/AW2-12247"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Layout" Target="../slideLayouts/slideLayout12.xml"/><Relationship Id="rId4"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ford-jira-basic.atlassian.net/browse/AW2-13553" TargetMode="External"/><Relationship Id="rId3" Type="http://schemas.openxmlformats.org/officeDocument/2006/relationships/notesSlide" Target="../notesSlides/notesSlide2.xml"/><Relationship Id="rId7" Type="http://schemas.openxmlformats.org/officeDocument/2006/relationships/hyperlink" Target="https://ford-jira-basic.atlassian.net/browse/AW2-13554" TargetMode="External"/><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hyperlink" Target="https://ford-jira-basic.atlassian.net/browse/AW2-13555" TargetMode="External"/><Relationship Id="rId5" Type="http://schemas.openxmlformats.org/officeDocument/2006/relationships/hyperlink" Target="https://ford-jira-basic.atlassian.net/browse/AW2-13556" TargetMode="External"/><Relationship Id="rId10" Type="http://schemas.openxmlformats.org/officeDocument/2006/relationships/hyperlink" Target="https://ford-jira-basic.atlassian.net/browse/AW2-12959" TargetMode="External"/><Relationship Id="rId4" Type="http://schemas.openxmlformats.org/officeDocument/2006/relationships/hyperlink" Target="https://ford-jira-basic.atlassian.net/browse/AW2-13622" TargetMode="External"/><Relationship Id="rId9" Type="http://schemas.openxmlformats.org/officeDocument/2006/relationships/hyperlink" Target="https://ford-jira-basic.atlassian.net/browse/AW2-13150"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a:t>
            </a:r>
            <a:r>
              <a:rPr lang="en-US" altLang="zh-CN" sz="3200" dirty="0">
                <a:solidFill>
                  <a:srgbClr val="0000CC"/>
                </a:solidFill>
              </a:rPr>
              <a:t>CD542ICA_R05 HF1</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3</a:t>
            </a:r>
            <a:r>
              <a:rPr lang="en-US" altLang="en-US" sz="1600" dirty="0">
                <a:solidFill>
                  <a:srgbClr val="0000CC"/>
                </a:solidFill>
              </a:rPr>
              <a:t>-1-</a:t>
            </a:r>
            <a:r>
              <a:rPr lang="en-US" altLang="zh-CN" sz="1600" dirty="0">
                <a:solidFill>
                  <a:srgbClr val="0000CC"/>
                </a:solidFill>
              </a:rPr>
              <a:t>17</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345F"/>
                </a:solidFill>
                <a:cs typeface="Arial" panose="020B060402020202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{CD542ICA </a:t>
            </a:r>
            <a:r>
              <a:rPr lang="en-US" altLang="zh-CN" sz="2800" dirty="0">
                <a:solidFill>
                  <a:srgbClr val="0000CC"/>
                </a:solidFill>
                <a:ea typeface="SimHei" panose="02010609060101010101" pitchFamily="49" charset="-122"/>
              </a:rPr>
              <a:t>H</a:t>
            </a:r>
            <a:r>
              <a:rPr lang="en-US" altLang="en-US" sz="2800" dirty="0">
                <a:solidFill>
                  <a:srgbClr val="0000CC"/>
                </a:solidFill>
                <a:ea typeface="SimHei" panose="02010609060101010101" pitchFamily="49" charset="-122"/>
              </a:rPr>
              <a:t>_R05</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HF2</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p>
          <a:p>
            <a:pPr lvl="1">
              <a:spcBef>
                <a:spcPct val="0"/>
              </a:spcBef>
              <a:buFont typeface="Arial" panose="020B0604020202020204" pitchFamily="34" charset="0"/>
              <a:buChar char="•"/>
            </a:pPr>
            <a:r>
              <a:rPr lang="en-US" altLang="zh-CN" sz="1800" dirty="0">
                <a:ea typeface="宋体" pitchFamily="2" charset="-122"/>
              </a:rPr>
              <a:t>Refer SWAD for the details:</a:t>
            </a: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20221128_557_PRO</a:t>
            </a: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a:t>
            </a:r>
            <a:r>
              <a:rPr lang="en-US" altLang="zh-CN" sz="1800" dirty="0">
                <a:solidFill>
                  <a:srgbClr val="080808"/>
                </a:solidFill>
                <a:ea typeface="宋体" pitchFamily="2" charset="-122"/>
              </a:rPr>
              <a:t> </a:t>
            </a:r>
            <a:r>
              <a:rPr lang="en-GB" altLang="zh-CN" sz="1800" dirty="0">
                <a:solidFill>
                  <a:srgbClr val="080808"/>
                </a:solidFill>
                <a:ea typeface="宋体" pitchFamily="2" charset="-122"/>
              </a:rPr>
              <a:t>20230114_0872_F2F27_R05.PRO.HF2 _Debug</a:t>
            </a: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99.8%,  0 </a:t>
            </a:r>
            <a:r>
              <a:rPr lang="en-US" altLang="zh-CN" sz="1800" dirty="0">
                <a:ea typeface="宋体" pitchFamily="2" charset="-122"/>
              </a:rPr>
              <a:t>P1 and </a:t>
            </a:r>
            <a:r>
              <a:rPr lang="en-US" altLang="zh-CN" sz="1800" dirty="0">
                <a:solidFill>
                  <a:srgbClr val="0000CC"/>
                </a:solidFill>
                <a:ea typeface="宋体" pitchFamily="2" charset="-122"/>
              </a:rPr>
              <a:t>13 </a:t>
            </a:r>
            <a:r>
              <a:rPr lang="en-US" altLang="zh-CN" sz="1800" dirty="0">
                <a:ea typeface="宋体" pitchFamily="2" charset="-122"/>
              </a:rPr>
              <a:t>P2 issues found and not fixed and  </a:t>
            </a:r>
            <a:r>
              <a:rPr lang="en-US" altLang="zh-CN" sz="1800" dirty="0">
                <a:solidFill>
                  <a:srgbClr val="0000CC"/>
                </a:solidFill>
                <a:ea typeface="宋体" pitchFamily="2" charset="-122"/>
              </a:rPr>
              <a:t>20 </a:t>
            </a:r>
            <a:r>
              <a:rPr lang="en-US" altLang="zh-CN" sz="1800" dirty="0">
                <a:ea typeface="宋体" pitchFamily="2" charset="-122"/>
              </a:rPr>
              <a:t>P2 issues </a:t>
            </a:r>
            <a:r>
              <a:rPr lang="en-US" altLang="zh-CN" sz="1800" dirty="0">
                <a:ea typeface="宋体" pitchFamily="2" charset="-122"/>
                <a:sym typeface="+mn-ea"/>
              </a:rPr>
              <a:t>in Verfication</a:t>
            </a:r>
            <a:r>
              <a:rPr lang="en-US" altLang="zh-CN" sz="1800" dirty="0">
                <a:ea typeface="宋体" pitchFamily="2" charset="-122"/>
              </a:rPr>
              <a:t> . Refer test report for detail.</a:t>
            </a:r>
          </a:p>
          <a:p>
            <a:pPr>
              <a:spcBef>
                <a:spcPct val="0"/>
              </a:spcBef>
            </a:pPr>
            <a:r>
              <a:rPr lang="en-US" altLang="zh-CN" sz="1800" dirty="0">
                <a:ea typeface="宋体" pitchFamily="2" charset="-122"/>
              </a:rPr>
              <a:t>Main changes compared with previous version, refer RN for the details, highlights listed below:</a:t>
            </a:r>
          </a:p>
          <a:p>
            <a:pPr lvl="2">
              <a:spcBef>
                <a:spcPct val="0"/>
              </a:spcBef>
              <a:buFont typeface="Arial" panose="020B0604020202020204" pitchFamily="34" charset="0"/>
              <a:buChar char="•"/>
            </a:pPr>
            <a:r>
              <a:rPr lang="en-US" altLang="zh-CN" dirty="0"/>
              <a:t>Non-compliance issue list, refer attached file for detail, P1 issues listed below:</a:t>
            </a:r>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p>
          <a:p>
            <a:pPr lvl="2">
              <a:spcBef>
                <a:spcPct val="0"/>
              </a:spcBef>
              <a:buFont typeface="Arial" panose="020B0604020202020204" pitchFamily="34" charset="0"/>
              <a:buChar char="•"/>
            </a:pPr>
            <a:r>
              <a:rPr lang="en-US" altLang="zh-CN" dirty="0">
                <a:ea typeface="宋体" pitchFamily="2" charset="-122"/>
              </a:rPr>
              <a:t>Open AIMS with risk evaluation – refer slide 4</a:t>
            </a: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455930" y="0"/>
            <a:ext cx="11057890" cy="5797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en-US" altLang="zh-CN" sz="2800" dirty="0"/>
              <a:t>Open IG/Gating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579755"/>
          <a:ext cx="11690985" cy="6207125"/>
        </p:xfrm>
        <a:graphic>
          <a:graphicData uri="http://schemas.openxmlformats.org/drawingml/2006/table">
            <a:tbl>
              <a:tblPr/>
              <a:tblGrid>
                <a:gridCol w="909955">
                  <a:extLst>
                    <a:ext uri="{9D8B030D-6E8A-4147-A177-3AD203B41FA5}">
                      <a16:colId xmlns:a16="http://schemas.microsoft.com/office/drawing/2014/main" val="20000"/>
                    </a:ext>
                  </a:extLst>
                </a:gridCol>
                <a:gridCol w="3516630">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39165">
                  <a:extLst>
                    <a:ext uri="{9D8B030D-6E8A-4147-A177-3AD203B41FA5}">
                      <a16:colId xmlns:a16="http://schemas.microsoft.com/office/drawing/2014/main" val="20003"/>
                    </a:ext>
                  </a:extLst>
                </a:gridCol>
                <a:gridCol w="751840">
                  <a:extLst>
                    <a:ext uri="{9D8B030D-6E8A-4147-A177-3AD203B41FA5}">
                      <a16:colId xmlns:a16="http://schemas.microsoft.com/office/drawing/2014/main" val="20004"/>
                    </a:ext>
                  </a:extLst>
                </a:gridCol>
                <a:gridCol w="4703445">
                  <a:extLst>
                    <a:ext uri="{9D8B030D-6E8A-4147-A177-3AD203B41FA5}">
                      <a16:colId xmlns:a16="http://schemas.microsoft.com/office/drawing/2014/main" val="20005"/>
                    </a:ext>
                  </a:extLst>
                </a:gridCol>
              </a:tblGrid>
              <a:tr h="186690">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a:solidFill>
                        <a:schemeClr val="tx1"/>
                      </a:solidFill>
                      <a:prstDash val="soli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a:solidFill>
                        <a:schemeClr val="tx1"/>
                      </a:solidFill>
                      <a:prstDash val="soli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a:solidFill>
                        <a:schemeClr val="tx1"/>
                      </a:solidFill>
                      <a:prstDash val="soli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a:solidFill>
                        <a:schemeClr val="tx1"/>
                      </a:solidFill>
                      <a:prstDash val="soli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a:solidFill>
                        <a:schemeClr val="tx1"/>
                      </a:solidFill>
                      <a:prstDash val="soli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a:solidFill>
                        <a:schemeClr val="tx1"/>
                      </a:solidFill>
                      <a:prstDash val="solid"/>
                    </a:lnB>
                    <a:solidFill>
                      <a:srgbClr val="0070C0"/>
                    </a:solidFill>
                  </a:tcPr>
                </a:tc>
                <a:extLst>
                  <a:ext uri="{0D108BD9-81ED-4DB2-BD59-A6C34878D82A}">
                    <a16:rowId xmlns:a16="http://schemas.microsoft.com/office/drawing/2014/main" val="10000"/>
                  </a:ext>
                </a:extLst>
              </a:tr>
              <a:tr h="685800">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4"/>
                        </a:rPr>
                        <a:t>AW2-13692</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4"/>
                      </a:endParaRPr>
                    </a:p>
                  </a:txBody>
                  <a:tcPr marL="12700" marR="12700" marT="1270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 H】【必现】【地图】退出AR导航时右侧闪现小地图</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sz="900">
                          <a:solidFill>
                            <a:srgbClr val="000000"/>
                          </a:solidFill>
                          <a:latin typeface="Times New Roman Regular" panose="02020603050405020304" charset="0"/>
                          <a:cs typeface="Times New Roman Regular" panose="02020603050405020304" charset="0"/>
                          <a:sym typeface="+mn-ea"/>
                        </a:rPr>
                        <a:t>Analysis</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sym typeface="+mn-ea"/>
                      </a:endParaRP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R07</a:t>
                      </a:r>
                      <a:endPar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sym typeface="+mn-ea"/>
                      </a:endParaRP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1. Rootcause：退出导航小地图展示状态错误，接口传参错误</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a:t>
                      </a: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必现</a:t>
                      </a:r>
                      <a:endParaRPr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a:t>
                      </a:r>
                      <a:r>
                        <a:rPr lang="en-US" sz="900" dirty="0">
                          <a:solidFill>
                            <a:srgbClr val="000000"/>
                          </a:solidFill>
                          <a:effectLst/>
                          <a:latin typeface="Times New Roman Regular" panose="02020603050405020304" charset="0"/>
                          <a:ea typeface="宋体" charset="0"/>
                          <a:cs typeface="Times New Roman Regular" panose="02020603050405020304" charset="0"/>
                          <a:sym typeface="+mn-ea"/>
                        </a:rPr>
                        <a:t>NA</a:t>
                      </a:r>
                      <a:endParaRPr lang="zh-CN"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风险等级：Low</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风险理由：客户体验不友好，</a:t>
                      </a: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不影响功能使用</a:t>
                      </a:r>
                    </a:p>
                  </a:txBody>
                  <a:tcPr marL="3619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695325">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5"/>
                        </a:rPr>
                        <a:t>AW2-13666</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5"/>
                      </a:endParaRPr>
                    </a:p>
                  </a:txBody>
                  <a:tcPr marL="12700" marR="12700" marT="1270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【CD542ICA_H】【必现】【地图】已下载离线地图，离线环境下无法发起导航,提示网络异常</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sz="900">
                          <a:solidFill>
                            <a:srgbClr val="000000"/>
                          </a:solidFill>
                          <a:latin typeface="Times New Roman Regular" panose="02020603050405020304" charset="0"/>
                          <a:cs typeface="Times New Roman Regular" panose="02020603050405020304" charset="0"/>
                          <a:sym typeface="+mn-ea"/>
                        </a:rPr>
                        <a:t>Analysis</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sym typeface="+mn-ea"/>
                      </a:endParaRP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R07</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sym typeface="+mn-ea"/>
                      </a:endParaRP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1. Rootcause：离线地图下载完需要重启车机才能生效</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a:t>
                      </a: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必现</a:t>
                      </a:r>
                      <a:endParaRPr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恢复机制：重新发起离线地图导航</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风险等级：Low</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风险理由：离线地图使用场景较少，整体风险较低</a:t>
                      </a:r>
                    </a:p>
                  </a:txBody>
                  <a:tcPr marL="3619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832485">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6"/>
                        </a:rPr>
                        <a:t>AW2-13542</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6"/>
                      </a:endParaRPr>
                    </a:p>
                  </a:txBody>
                  <a:tcPr marL="12700" marR="12700" marT="1270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[DX542ICAH] [地图] [必现] 副屏导航中，点击AR实景导航按键会退出地图</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sym typeface="+mn-ea"/>
                        </a:rPr>
                        <a:t>Verification</a:t>
                      </a: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R07</a:t>
                      </a:r>
                      <a:endPar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1. Rootcause：传入AR展示区域时下标为空</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a:t>
                      </a: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必现</a:t>
                      </a:r>
                      <a:endParaRPr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a:t>
                      </a:r>
                      <a:r>
                        <a:rPr lang="en-US" sz="900" dirty="0">
                          <a:solidFill>
                            <a:srgbClr val="000000"/>
                          </a:solidFill>
                          <a:effectLst/>
                          <a:latin typeface="Times New Roman Regular" panose="02020603050405020304" charset="0"/>
                          <a:ea typeface="宋体" charset="0"/>
                          <a:cs typeface="Times New Roman Regular" panose="02020603050405020304" charset="0"/>
                          <a:sym typeface="+mn-ea"/>
                        </a:rPr>
                        <a:t>NA</a:t>
                      </a:r>
                      <a:endParaRPr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a:t>
                      </a:r>
                      <a:r>
                        <a:rPr lang="en-US" sz="900" dirty="0">
                          <a:solidFill>
                            <a:srgbClr val="000000"/>
                          </a:solidFill>
                          <a:effectLst/>
                          <a:latin typeface="Times New Roman Regular" panose="02020603050405020304" charset="0"/>
                          <a:ea typeface="宋体" charset="0"/>
                          <a:cs typeface="Times New Roman Regular" panose="02020603050405020304" charset="0"/>
                          <a:sym typeface="+mn-ea"/>
                        </a:rPr>
                        <a:t>Medium</a:t>
                      </a:r>
                      <a:endParaRPr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a:t>
                      </a: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当用户发起专业导航后点击『</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AR</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』按钮，会必现闪退。</a:t>
                      </a: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用户只可通过发起实景导航使用</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AR</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功能</a:t>
                      </a: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r h="1106805">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7"/>
                        </a:rPr>
                        <a:t>AW2-13493</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7"/>
                      </a:endParaRPr>
                    </a:p>
                  </a:txBody>
                  <a:tcPr marL="12700" marR="12700" marT="1270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 H】【偶现】【KTV】未打开录制作品开关，不弹出打开录音提示弹窗</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sz="900">
                          <a:solidFill>
                            <a:srgbClr val="000000"/>
                          </a:solidFill>
                          <a:latin typeface="Times New Roman Regular" panose="02020603050405020304" charset="0"/>
                          <a:cs typeface="Times New Roman Regular" panose="02020603050405020304" charset="0"/>
                          <a:sym typeface="+mn-ea"/>
                        </a:rPr>
                        <a:t>Analysis</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sym typeface="+mn-ea"/>
                      </a:endParaRP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t">
                        <a:buNone/>
                      </a:pPr>
                      <a:r>
                        <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R07</a:t>
                      </a: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1. Rootcause：无问题点日志，已安排复现分析：1.进入演唱页面前，麦克风没有正常连接（需炉石分析）；2.歌曲没有打分，不会弹出录音弹窗（非</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bug</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）；3.打分文件未下载，没有进行歌曲打分（需日志）</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发生概率：偶现</a:t>
                      </a:r>
                      <a:endParaRPr lang="zh-CN" altLang="en-US" sz="900" b="0" i="0" u="none" strike="noStrike" kern="12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NA</a:t>
                      </a:r>
                      <a:endParaRPr lang="zh-CN" altLang="en-US" sz="900" b="0" i="0" u="none" strike="noStrike" kern="12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风险等级：Low</a:t>
                      </a:r>
                      <a:endParaRPr lang="zh-CN" altLang="en-US" sz="900" b="0" i="0" u="none" strike="noStrike" kern="12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风险理由：前提用户已主动关闭录制作品开关，此场景下无弹窗用户感知较弱，可主动打开开关录制作品</a:t>
                      </a: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4"/>
                  </a:ext>
                </a:extLst>
              </a:tr>
              <a:tr h="969645">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8"/>
                        </a:rPr>
                        <a:t>AW2-13039</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8"/>
                      </a:endParaRPr>
                    </a:p>
                  </a:txBody>
                  <a:tcPr marL="12700" marR="12700" marT="1270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 H】【必现】【随心听】分屏模式下，在U盘搜索页面点击返回键闪现键盘</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a:buNone/>
                      </a:pPr>
                      <a:r>
                        <a:rPr lang="en-US" altLang="en-US" sz="900" b="0">
                          <a:solidFill>
                            <a:srgbClr val="000000"/>
                          </a:solidFill>
                          <a:latin typeface="Times New Roman Regular" panose="02020603050405020304" charset="0"/>
                          <a:cs typeface="Times New Roman Regular" panose="02020603050405020304" charset="0"/>
                        </a:rPr>
                        <a:t>Analysis</a:t>
                      </a:r>
                    </a:p>
                  </a:txBody>
                  <a:tcPr marL="12700" marR="12700" marT="1270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t">
                        <a:buNone/>
                      </a:pPr>
                      <a:r>
                        <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R07</a:t>
                      </a: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1. Rootcause：车机的屏幕只能存在唯一的一个有View视图的Touncher触摸焦点，在切换到主屏时弹出键盘后又被</a:t>
                      </a: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副屏</a:t>
                      </a:r>
                      <a:r>
                        <a:rPr sz="900" dirty="0">
                          <a:solidFill>
                            <a:srgbClr val="000000"/>
                          </a:solidFill>
                          <a:effectLst/>
                          <a:latin typeface="Times New Roman Regular" panose="02020603050405020304" charset="0"/>
                          <a:ea typeface="宋体" charset="0"/>
                          <a:cs typeface="Times New Roman Regular" panose="02020603050405020304" charset="0"/>
                          <a:sym typeface="+mn-ea"/>
                        </a:rPr>
                        <a:t>抢占了焦点所以会出现闪一下消失的现象。</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发生概率：必现</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a:t>
                      </a:r>
                      <a:r>
                        <a:rPr lang="en-US" sz="900" dirty="0">
                          <a:solidFill>
                            <a:srgbClr val="000000"/>
                          </a:solidFill>
                          <a:effectLst/>
                          <a:latin typeface="Times New Roman Regular" panose="02020603050405020304" charset="0"/>
                          <a:ea typeface="宋体" charset="0"/>
                          <a:cs typeface="Times New Roman Regular" panose="02020603050405020304" charset="0"/>
                          <a:sym typeface="+mn-ea"/>
                        </a:rPr>
                        <a:t>NA</a:t>
                      </a:r>
                      <a:endParaRPr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风险等级：Low</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a:t>
                      </a: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出现场景为已调起键盘与返回上一级操作的分屏不同。实际用户场景较少，键盘闪现体验不佳，但不影响功能使用。</a:t>
                      </a:r>
                    </a:p>
                  </a:txBody>
                  <a:tcPr marL="9525" marR="9525" marT="9525"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77545" y="0"/>
            <a:ext cx="11113770" cy="5797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en-US" altLang="zh-CN" sz="2800" dirty="0"/>
              <a:t>Open </a:t>
            </a:r>
            <a:r>
              <a:rPr lang="en-US" altLang="zh-CN" sz="2800" dirty="0">
                <a:sym typeface="+mn-ea"/>
              </a:rPr>
              <a:t>IG/Gating</a:t>
            </a:r>
            <a:r>
              <a:rPr lang="en-US" altLang="zh-CN" sz="2800" dirty="0"/>
              <a:t>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4635" y="579755"/>
          <a:ext cx="11682095" cy="5602614"/>
        </p:xfrm>
        <a:graphic>
          <a:graphicData uri="http://schemas.openxmlformats.org/drawingml/2006/table">
            <a:tbl>
              <a:tblPr/>
              <a:tblGrid>
                <a:gridCol w="909320">
                  <a:extLst>
                    <a:ext uri="{9D8B030D-6E8A-4147-A177-3AD203B41FA5}">
                      <a16:colId xmlns:a16="http://schemas.microsoft.com/office/drawing/2014/main" val="20000"/>
                    </a:ext>
                  </a:extLst>
                </a:gridCol>
                <a:gridCol w="3524250">
                  <a:extLst>
                    <a:ext uri="{9D8B030D-6E8A-4147-A177-3AD203B41FA5}">
                      <a16:colId xmlns:a16="http://schemas.microsoft.com/office/drawing/2014/main" val="20001"/>
                    </a:ext>
                  </a:extLst>
                </a:gridCol>
                <a:gridCol w="868680">
                  <a:extLst>
                    <a:ext uri="{9D8B030D-6E8A-4147-A177-3AD203B41FA5}">
                      <a16:colId xmlns:a16="http://schemas.microsoft.com/office/drawing/2014/main" val="20002"/>
                    </a:ext>
                  </a:extLst>
                </a:gridCol>
                <a:gridCol w="929005">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4707890">
                  <a:extLst>
                    <a:ext uri="{9D8B030D-6E8A-4147-A177-3AD203B41FA5}">
                      <a16:colId xmlns:a16="http://schemas.microsoft.com/office/drawing/2014/main" val="20005"/>
                    </a:ext>
                  </a:extLst>
                </a:gridCol>
              </a:tblGrid>
              <a:tr h="186690">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969645">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5"/>
                        </a:rPr>
                        <a:t>AW2-13446</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5"/>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Phase 4：【必现】【Performance】【CD542ICA_H】系统可用资源不足（调用AR导航，CPU Free不足25%）</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Analysis</a:t>
                      </a:r>
                      <a:endParaRPr lang="en-GB" altLang="zh-CN"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R07</a:t>
                      </a:r>
                      <a:endPar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p>
                      <a:pPr algn="ctr" fontAlgn="t">
                        <a:buNone/>
                      </a:pP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1. Rootcause：1、当前AR带出了前车识别检测框、前车启动提醒、违章提醒、主被动变道提醒的功能，会占用部分性能，下个版本取消这部分功能性能会有改善；2、我们将根据top数据分析具体CPU占用情况，再确认优化方向（如降帧等）</a:t>
                      </a:r>
                    </a:p>
                    <a:p>
                      <a:pPr marL="0" marR="0" lvl="0" indent="0" algn="l" defTabSz="914400" rtl="0" eaLnBrk="1" fontAlgn="t" latinLnBrk="0" hangingPunct="1">
                        <a:lnSpc>
                          <a:spcPct val="100000"/>
                        </a:lnSpc>
                        <a:spcBef>
                          <a:spcPts val="0"/>
                        </a:spcBef>
                        <a:spcAft>
                          <a:spcPts val="0"/>
                        </a:spcAft>
                        <a:buClrTx/>
                        <a:buSzTx/>
                        <a:buFontTx/>
                        <a:buNone/>
                        <a:defRPr/>
                      </a:pP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发生概率：必现</a:t>
                      </a:r>
                    </a:p>
                    <a:p>
                      <a:pPr marL="0" marR="0" lvl="0" indent="0" algn="l" defTabSz="914400" rtl="0" eaLnBrk="1" fontAlgn="t" latinLnBrk="0" hangingPunct="1">
                        <a:lnSpc>
                          <a:spcPct val="100000"/>
                        </a:lnSpc>
                        <a:spcBef>
                          <a:spcPts val="0"/>
                        </a:spcBef>
                        <a:spcAft>
                          <a:spcPts val="0"/>
                        </a:spcAft>
                        <a:buClrTx/>
                        <a:buSzTx/>
                        <a:buFontTx/>
                        <a:buNone/>
                        <a:defRPr/>
                      </a:pP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NA</a:t>
                      </a:r>
                      <a:endParaRPr lang="zh-CN"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Medium</a:t>
                      </a:r>
                      <a:endParaRPr lang="zh-CN"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风险理由：车机表现卡顿，用户体验不佳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5325">
                <a:tc>
                  <a:txBody>
                    <a:bodyPr/>
                    <a:lstStyle/>
                    <a:p>
                      <a:pPr algn="l">
                        <a:buClrTx/>
                        <a:buSzTx/>
                        <a:buFontTx/>
                        <a:buNone/>
                      </a:pPr>
                      <a:r>
                        <a:rPr lang="zh-CN" sz="900" b="0">
                          <a:solidFill>
                            <a:srgbClr val="000000"/>
                          </a:solidFill>
                          <a:latin typeface="Times New Roman Regular" panose="02020603050405020304" charset="0"/>
                          <a:ea typeface="宋体" charset="0"/>
                          <a:cs typeface="Times New Roman Regular" panose="02020603050405020304" charset="0"/>
                          <a:hlinkClick r:id="rId6"/>
                        </a:rPr>
                        <a:t>AW2-1</a:t>
                      </a:r>
                      <a:r>
                        <a:rPr lang="en-US" altLang="zh-CN" sz="900" b="0">
                          <a:solidFill>
                            <a:srgbClr val="000000"/>
                          </a:solidFill>
                          <a:latin typeface="Times New Roman Regular" panose="02020603050405020304" charset="0"/>
                          <a:ea typeface="宋体" charset="0"/>
                          <a:cs typeface="Times New Roman Regular" panose="02020603050405020304" charset="0"/>
                          <a:hlinkClick r:id="rId6"/>
                        </a:rPr>
                        <a:t>2407</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buClrTx/>
                        <a:buSzTx/>
                        <a:buFontTx/>
                        <a:buNone/>
                      </a:pPr>
                      <a:r>
                        <a:rPr lang="zh-CN" sz="900" b="0">
                          <a:solidFill>
                            <a:srgbClr val="000000"/>
                          </a:solidFill>
                          <a:latin typeface="Times New Roman Regular" panose="02020603050405020304" charset="0"/>
                          <a:ea typeface="宋体" charset="0"/>
                          <a:cs typeface="Times New Roman Regular" panose="02020603050405020304" charset="0"/>
                        </a:rPr>
                        <a:t>【CD542ICA_H】【地图】【偶现】车机重启后首次打开地图闪退</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sym typeface="+mn-ea"/>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R07</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sym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p>
                      <a:pPr algn="ctr" fontAlgn="t">
                        <a:buNone/>
                      </a:pP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1. Rootcause：addGuideInfoListenerOnSubThread的调用在初始化完成之前</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  极低概率偶现，实车压测</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60</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次未复现</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NA</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  </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 Medium</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 复现概率低，但用户体验差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95325">
                <a:tc>
                  <a:txBody>
                    <a:bodyPr/>
                    <a:lstStyle/>
                    <a:p>
                      <a:pPr algn="l">
                        <a:buClrTx/>
                        <a:buSzTx/>
                        <a:buFontTx/>
                        <a:buNone/>
                      </a:pPr>
                      <a:r>
                        <a:rPr lang="zh-CN" sz="900" b="0">
                          <a:solidFill>
                            <a:srgbClr val="000000"/>
                          </a:solidFill>
                          <a:latin typeface="Times New Roman Regular" panose="02020603050405020304" charset="0"/>
                          <a:ea typeface="宋体" charset="0"/>
                          <a:cs typeface="Times New Roman Regular" panose="02020603050405020304" charset="0"/>
                          <a:hlinkClick r:id="rId6"/>
                        </a:rPr>
                        <a:t>AW2-1</a:t>
                      </a:r>
                      <a:r>
                        <a:rPr lang="en-US" altLang="zh-CN" sz="900" b="0">
                          <a:solidFill>
                            <a:srgbClr val="000000"/>
                          </a:solidFill>
                          <a:latin typeface="Times New Roman Regular" panose="02020603050405020304" charset="0"/>
                          <a:ea typeface="宋体" charset="0"/>
                          <a:cs typeface="Times New Roman Regular" panose="02020603050405020304" charset="0"/>
                          <a:hlinkClick r:id="rId6"/>
                        </a:rPr>
                        <a:t>2292</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buClrTx/>
                        <a:buSzTx/>
                        <a:buFontTx/>
                        <a:buNone/>
                      </a:pPr>
                      <a:r>
                        <a:rPr lang="zh-CN" sz="900" b="0">
                          <a:solidFill>
                            <a:srgbClr val="000000"/>
                          </a:solidFill>
                          <a:latin typeface="Times New Roman Regular" panose="02020603050405020304" charset="0"/>
                          <a:ea typeface="宋体" charset="0"/>
                          <a:cs typeface="Times New Roman Regular" panose="02020603050405020304" charset="0"/>
                        </a:rPr>
                        <a:t>[CD542ICAH] [偶现][地图] 车机未登录，首次上车双击主界面地图卡片打开导航发生闪退</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sym typeface="+mn-ea"/>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R07</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sym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p>
                      <a:pPr algn="ctr" fontAlgn="t">
                        <a:buNone/>
                      </a:pP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1. Rootcause：在遍历的监听list时候，list被更改导致报错（添加list和遍历可能不是同一个线程）</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  极低概率偶现，实车压测</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60</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次未复现</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NA</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  </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 Medium</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 复现概率低，但用户体验差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32485">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7"/>
                        </a:rPr>
                        <a:t>AW2-12699</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7"/>
                      </a:endParaRPr>
                    </a:p>
                  </a:txBody>
                  <a:tcPr marL="12700" marR="12700" marT="12700" anchor="ctr">
                    <a:lnT w="6350" cap="flat" cmpd="sng" algn="ctr">
                      <a:solidFill>
                        <a:srgbClr val="000000"/>
                      </a:solidFill>
                      <a:prstDash val="solid"/>
                      <a:round/>
                      <a:headEnd type="none" w="med" len="med"/>
                      <a:tailEnd type="none" w="med" len="med"/>
                    </a:lnT>
                  </a:tcPr>
                </a:tc>
                <a:tc>
                  <a:txBody>
                    <a:bodyPr/>
                    <a:lstStyle/>
                    <a:p>
                      <a:pPr indent="0">
                        <a:buNone/>
                      </a:pPr>
                      <a:r>
                        <a:rPr lang="en-US" sz="900" b="0">
                          <a:solidFill>
                            <a:srgbClr val="000000"/>
                          </a:solidFill>
                          <a:latin typeface="Times New Roman Regular" panose="02020603050405020304" charset="0"/>
                          <a:ea typeface="宋体" charset="0"/>
                          <a:cs typeface="Times New Roman Regular" panose="02020603050405020304" charset="0"/>
                        </a:rPr>
                        <a:t>Phase4:[CD542ICA_H][Occasionally]Avatar still exists when account logout</a:t>
                      </a:r>
                      <a:endParaRPr lang="en-US"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T w="6350" cap="flat" cmpd="sng" algn="ctr">
                      <a:solidFill>
                        <a:srgbClr val="000000"/>
                      </a:solidFill>
                      <a:prstDash val="solid"/>
                      <a:round/>
                      <a:headEnd type="none" w="med" len="med"/>
                      <a:tailEnd type="none" w="med" len="med"/>
                    </a:lnT>
                  </a:tcPr>
                </a:tc>
                <a:tc>
                  <a:txBody>
                    <a:bodyPr/>
                    <a:lstStyle/>
                    <a:p>
                      <a:pPr indent="0" algn="ctr">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Analysis</a:t>
                      </a:r>
                      <a:endParaRPr lang="en-US" altLang="en-US" sz="900" b="0">
                        <a:solidFill>
                          <a:srgbClr val="000000"/>
                        </a:solidFill>
                        <a:latin typeface="Times New Roman Regular" panose="02020603050405020304" charset="0"/>
                        <a:cs typeface="Times New Roman Regular" panose="02020603050405020304" charset="0"/>
                      </a:endParaRPr>
                    </a:p>
                  </a:txBody>
                  <a:tcPr marL="12700" marR="12700" marT="12700" anchor="ctr">
                    <a:lnT w="6350" cap="flat" cmpd="sng" algn="ctr">
                      <a:solidFill>
                        <a:srgbClr val="000000"/>
                      </a:solidFill>
                      <a:prstDash val="solid"/>
                      <a:round/>
                      <a:headEnd type="none" w="med" len="med"/>
                      <a:tailEnd type="none" w="med" len="med"/>
                    </a:lnT>
                  </a:tcPr>
                </a:tc>
                <a:tc>
                  <a:txBody>
                    <a:bodyPr/>
                    <a:lstStyle/>
                    <a:p>
                      <a:pPr algn="ctr" fontAlgn="t">
                        <a:buNone/>
                      </a:pPr>
                      <a:r>
                        <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R07</a:t>
                      </a:r>
                    </a:p>
                  </a:txBody>
                  <a:tcPr marL="9525" marR="9525" marT="9525" marB="0" anchor="ctr">
                    <a:lnT w="6350" cap="flat" cmpd="sng" algn="ctr">
                      <a:solidFill>
                        <a:srgbClr val="000000"/>
                      </a:solidFill>
                      <a:prstDash val="solid"/>
                      <a:round/>
                      <a:headEnd type="none" w="med" len="med"/>
                      <a:tailEnd type="none" w="med" len="med"/>
                    </a:lnT>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T w="6350" cap="flat" cmpd="sng" algn="ctr">
                      <a:solidFill>
                        <a:srgbClr val="000000"/>
                      </a:solidFill>
                      <a:prstDash val="solid"/>
                      <a:round/>
                      <a:headEnd type="none" w="med" len="med"/>
                      <a:tailEnd type="none" w="med" len="med"/>
                    </a:lnT>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1. Rootcause：Glide第三方加载图片控件缓存导致，当显示默认头像时使用Android原生api设置为默认头像，glide缓存会覆盖掉Android原生的默认头像</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1/20</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（同一设备大量登退）</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恢复机制：返回</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launcher</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页即可恢复</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Low</a:t>
                      </a:r>
                      <a:endPar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风险理由：用户场景极少遇到，且不阻碍功能使用</a:t>
                      </a:r>
                    </a:p>
                  </a:txBody>
                  <a:tcPr marL="9525" marR="9525" marT="9525" marB="0" anchor="ctr">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4"/>
                  </a:ext>
                </a:extLst>
              </a:tr>
              <a:tr h="695325">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8"/>
                        </a:rPr>
                        <a:t>AW2-12300</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8"/>
                      </a:endParaRPr>
                    </a:p>
                  </a:txBody>
                  <a:tcPr marL="12700" marR="12700" marT="12700" anchor="ct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[CD542ICAH] [偶现][语音] 车机语音弹出是否打开空调的提示，回答打开后，再次唤醒VR无法唤醒， com.baidu.xiaoduos.messageserver发生crash</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tc>
                <a:tc>
                  <a:txBody>
                    <a:bodyPr/>
                    <a:lstStyle/>
                    <a:p>
                      <a:pPr indent="0" algn="ctr">
                        <a:buNone/>
                      </a:pPr>
                      <a:r>
                        <a:rPr lang="en-US" sz="900" b="0">
                          <a:solidFill>
                            <a:srgbClr val="000000"/>
                          </a:solidFill>
                          <a:latin typeface="Times New Roman Regular" panose="02020603050405020304" charset="0"/>
                          <a:cs typeface="Times New Roman Regular" panose="02020603050405020304" charset="0"/>
                        </a:rPr>
                        <a:t>Analysis</a:t>
                      </a:r>
                      <a:endParaRPr lang="en-US" altLang="en-US" sz="900" b="0">
                        <a:solidFill>
                          <a:srgbClr val="000000"/>
                        </a:solidFill>
                        <a:latin typeface="Times New Roman Regular" panose="02020603050405020304" charset="0"/>
                        <a:cs typeface="Times New Roman Regular" panose="02020603050405020304" charset="0"/>
                      </a:endParaRPr>
                    </a:p>
                  </a:txBody>
                  <a:tcPr marL="12700" marR="12700" marT="12700" anchor="ct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R07</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sym typeface="+mn-ea"/>
                      </a:endParaRPr>
                    </a:p>
                  </a:txBody>
                  <a:tcPr marL="9525" marR="9525" marT="9525" marB="0" anchor="ct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1. Rootcause：语音技术团队分析中，已安排实车压测</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发生概率：偶现一次</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恢复机制：重启车机</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风险等级：Medium</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风险理由：问题概率较低，但出现后无法唤醒语音</a:t>
                      </a:r>
                    </a:p>
                  </a:txBody>
                  <a:tcPr marL="9525" marR="9525" marT="9525" marB="0" anchor="ctr"/>
                </a:tc>
                <a:extLst>
                  <a:ext uri="{0D108BD9-81ED-4DB2-BD59-A6C34878D82A}">
                    <a16:rowId xmlns:a16="http://schemas.microsoft.com/office/drawing/2014/main" val="10005"/>
                  </a:ext>
                </a:extLst>
              </a:tr>
              <a:tr h="695325">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9"/>
                        </a:rPr>
                        <a:t>AW2-12247</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9"/>
                      </a:endParaRPr>
                    </a:p>
                  </a:txBody>
                  <a:tcPr marL="12700" marR="12700" marT="12700" anchor="ct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 H】【必现】仪表导航显示部分蒙层，遮挡路况气泡</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tc>
                <a:tc>
                  <a:txBody>
                    <a:bodyPr/>
                    <a:lstStyle/>
                    <a:p>
                      <a:pPr indent="0" algn="ctr">
                        <a:buNone/>
                      </a:pPr>
                      <a:r>
                        <a:rPr lang="en-US" sz="900" b="0">
                          <a:solidFill>
                            <a:srgbClr val="000000"/>
                          </a:solidFill>
                          <a:latin typeface="Times New Roman Regular" panose="02020603050405020304" charset="0"/>
                          <a:cs typeface="Times New Roman Regular" panose="02020603050405020304" charset="0"/>
                        </a:rPr>
                        <a:t>Analysis</a:t>
                      </a:r>
                      <a:endParaRPr lang="en-US" altLang="en-US" sz="900" b="0">
                        <a:solidFill>
                          <a:srgbClr val="000000"/>
                        </a:solidFill>
                        <a:latin typeface="Times New Roman Regular" panose="02020603050405020304" charset="0"/>
                        <a:cs typeface="Times New Roman Regular" panose="02020603050405020304" charset="0"/>
                      </a:endParaRPr>
                    </a:p>
                  </a:txBody>
                  <a:tcPr marL="12700" marR="12700" marT="12700" anchor="ct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R07</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1. Rootcause：仪表蒙层尺寸未优化，仪表气泡尺寸过大</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发生概率：必现</a:t>
                      </a: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NA</a:t>
                      </a:r>
                      <a:endPar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Medium</a:t>
                      </a:r>
                      <a:endPar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风险理由：遮挡重要信息，用户体验不佳</a:t>
                      </a:r>
                    </a:p>
                  </a:txBody>
                  <a:tcPr marL="9525" marR="9525" marT="9525" marB="0" anchor="ctr"/>
                </a:tc>
                <a:extLst>
                  <a:ext uri="{0D108BD9-81ED-4DB2-BD59-A6C34878D82A}">
                    <a16:rowId xmlns:a16="http://schemas.microsoft.com/office/drawing/2014/main" val="10006"/>
                  </a:ext>
                </a:extLst>
              </a:tr>
              <a:tr h="832485">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10"/>
                        </a:rPr>
                        <a:t>AW2-12220</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10"/>
                      </a:endParaRPr>
                    </a:p>
                  </a:txBody>
                  <a:tcPr marL="12700" marR="12700" marT="12700" anchor="ct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[CD542ICAH] [必现][地图] 打开地图点击地图设置再关闭地图设置，提示音量条会出现跳动，会导致导航在播报时声音突然变大或变小</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tc>
                <a:tc>
                  <a:txBody>
                    <a:bodyPr/>
                    <a:lstStyle/>
                    <a:p>
                      <a:pPr indent="0" algn="ctr">
                        <a:buNone/>
                      </a:pPr>
                      <a:r>
                        <a:rPr lang="en-US" sz="900" b="0">
                          <a:solidFill>
                            <a:srgbClr val="000000"/>
                          </a:solidFill>
                          <a:latin typeface="Times New Roman Regular" panose="02020603050405020304" charset="0"/>
                          <a:cs typeface="Times New Roman Regular" panose="02020603050405020304" charset="0"/>
                        </a:rPr>
                        <a:t>Analysis</a:t>
                      </a:r>
                      <a:endParaRPr lang="en-US" altLang="en-US" sz="900" b="0">
                        <a:solidFill>
                          <a:srgbClr val="000000"/>
                        </a:solidFill>
                        <a:latin typeface="Times New Roman Regular" panose="02020603050405020304" charset="0"/>
                        <a:cs typeface="Times New Roman Regular" panose="02020603050405020304" charset="0"/>
                      </a:endParaRPr>
                    </a:p>
                  </a:txBody>
                  <a:tcPr marL="12700" marR="12700" marT="12700" anchor="ctr"/>
                </a:tc>
                <a:tc>
                  <a:txBody>
                    <a:bodyPr/>
                    <a:lstStyle/>
                    <a:p>
                      <a:pPr algn="ctr" fontAlgn="t">
                        <a:buNone/>
                      </a:pPr>
                      <a:r>
                        <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R07</a:t>
                      </a:r>
                    </a:p>
                  </a:txBody>
                  <a:tcPr marL="9525" marR="9525" marT="9525" marB="0" anchor="ct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1. Rootcause：错误的修改了音量，增加判断，防止误改音量</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发生概率：必现</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恢复机制：NA</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   Low</a:t>
                      </a: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a:t>
                      </a: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问题复现路径较长，需打开地图设置</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点击关于我们</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关闭关于我们</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再点击地图设置图标，实际用户出现此场景情况较少，</a:t>
                      </a: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且</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1s</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内音量会回复到原来位置附近</a:t>
                      </a:r>
                    </a:p>
                  </a:txBody>
                  <a:tcPr marL="9525" marR="9525" marT="9525" marB="0" anchor="ctr"/>
                </a:tc>
                <a:extLst>
                  <a:ext uri="{0D108BD9-81ED-4DB2-BD59-A6C34878D82A}">
                    <a16:rowId xmlns:a16="http://schemas.microsoft.com/office/drawing/2014/main" val="10007"/>
                  </a:ext>
                </a:extLst>
              </a:tr>
            </a:tbl>
          </a:graphicData>
        </a:graphic>
      </p:graphicFrame>
      <p:graphicFrame>
        <p:nvGraphicFramePr>
          <p:cNvPr id="4" name="表格 3"/>
          <p:cNvGraphicFramePr/>
          <p:nvPr>
            <p:custDataLst>
              <p:tags r:id="rId2"/>
            </p:custDataLst>
          </p:nvPr>
        </p:nvGraphicFramePr>
        <p:xfrm>
          <a:off x="1776095" y="6290945"/>
          <a:ext cx="1897380" cy="541020"/>
        </p:xfrm>
        <a:graphic>
          <a:graphicData uri="http://schemas.openxmlformats.org/drawingml/2006/table">
            <a:tbl>
              <a:tblPr firstRow="1" bandRow="1">
                <a:tableStyleId>{5C22544A-7EE6-4342-B048-85BDC9FD1C3A}</a:tableStyleId>
              </a:tblPr>
              <a:tblGrid>
                <a:gridCol w="474345">
                  <a:extLst>
                    <a:ext uri="{9D8B030D-6E8A-4147-A177-3AD203B41FA5}">
                      <a16:colId xmlns:a16="http://schemas.microsoft.com/office/drawing/2014/main" val="20000"/>
                    </a:ext>
                  </a:extLst>
                </a:gridCol>
                <a:gridCol w="474345">
                  <a:extLst>
                    <a:ext uri="{9D8B030D-6E8A-4147-A177-3AD203B41FA5}">
                      <a16:colId xmlns:a16="http://schemas.microsoft.com/office/drawing/2014/main" val="20001"/>
                    </a:ext>
                  </a:extLst>
                </a:gridCol>
                <a:gridCol w="474345">
                  <a:extLst>
                    <a:ext uri="{9D8B030D-6E8A-4147-A177-3AD203B41FA5}">
                      <a16:colId xmlns:a16="http://schemas.microsoft.com/office/drawing/2014/main" val="20002"/>
                    </a:ext>
                  </a:extLst>
                </a:gridCol>
                <a:gridCol w="474345">
                  <a:extLst>
                    <a:ext uri="{9D8B030D-6E8A-4147-A177-3AD203B41FA5}">
                      <a16:colId xmlns:a16="http://schemas.microsoft.com/office/drawing/2014/main" val="20003"/>
                    </a:ext>
                  </a:extLst>
                </a:gridCol>
              </a:tblGrid>
              <a:tr h="180340">
                <a:tc>
                  <a:txBody>
                    <a:bodyPr/>
                    <a:lstStyle/>
                    <a:p>
                      <a:pPr indent="0">
                        <a:buNone/>
                      </a:pPr>
                      <a:r>
                        <a:rPr lang="zh-CN" altLang="en-US" sz="800" b="1">
                          <a:solidFill>
                            <a:schemeClr val="bg1"/>
                          </a:solidFill>
                          <a:latin typeface="Arial" panose="020B0604020202020204" charset="-122"/>
                        </a:rPr>
                        <a:t>地图模块</a:t>
                      </a:r>
                    </a:p>
                  </a:txBody>
                  <a:tcPr marL="12700" marR="12700" marT="12700" anchor="ctr"/>
                </a:tc>
                <a:tc>
                  <a:txBody>
                    <a:bodyPr/>
                    <a:lstStyle/>
                    <a:p>
                      <a:pPr indent="0">
                        <a:buNone/>
                      </a:pPr>
                      <a:r>
                        <a:rPr lang="zh-CN" sz="800" b="1">
                          <a:solidFill>
                            <a:schemeClr val="bg1"/>
                          </a:solidFill>
                          <a:latin typeface="Arial" panose="020B0604020202020204" pitchFamily="34" charset="0"/>
                          <a:ea typeface="宋体-简" panose="02010600040101010101" charset="-122"/>
                        </a:rPr>
                        <a:t>已知</a:t>
                      </a:r>
                      <a:endParaRPr lang="zh-CN" altLang="en-US" sz="800" b="1">
                        <a:solidFill>
                          <a:schemeClr val="bg1"/>
                        </a:solidFill>
                        <a:latin typeface="Arial" panose="020B0604020202020204" pitchFamily="34" charset="0"/>
                        <a:ea typeface="宋体-简" panose="02010600040101010101" charset="-122"/>
                      </a:endParaRPr>
                    </a:p>
                  </a:txBody>
                  <a:tcPr marL="12700" marR="12700" marT="12700" anchor="ctr"/>
                </a:tc>
                <a:tc>
                  <a:txBody>
                    <a:bodyPr/>
                    <a:lstStyle/>
                    <a:p>
                      <a:pPr indent="0">
                        <a:buNone/>
                      </a:pPr>
                      <a:r>
                        <a:rPr lang="zh-CN" sz="800" b="1">
                          <a:solidFill>
                            <a:schemeClr val="bg1"/>
                          </a:solidFill>
                          <a:latin typeface="Arial" panose="020B0604020202020204" pitchFamily="34" charset="0"/>
                          <a:ea typeface="宋体-简" panose="02010600040101010101" charset="-122"/>
                        </a:rPr>
                        <a:t>新增模块</a:t>
                      </a:r>
                      <a:endParaRPr lang="zh-CN" altLang="en-US" sz="800" b="1">
                        <a:solidFill>
                          <a:schemeClr val="bg1"/>
                        </a:solidFill>
                        <a:latin typeface="Arial" panose="020B0604020202020204" pitchFamily="34" charset="0"/>
                        <a:ea typeface="宋体-简" panose="02010600040101010101" charset="-122"/>
                      </a:endParaRPr>
                    </a:p>
                  </a:txBody>
                  <a:tcPr marL="12700" marR="12700" marT="12700" anchor="ctr"/>
                </a:tc>
                <a:tc>
                  <a:txBody>
                    <a:bodyPr/>
                    <a:lstStyle/>
                    <a:p>
                      <a:pPr indent="0">
                        <a:buNone/>
                      </a:pPr>
                      <a:r>
                        <a:rPr lang="zh-CN" sz="800" b="1">
                          <a:solidFill>
                            <a:schemeClr val="bg1"/>
                          </a:solidFill>
                          <a:latin typeface="Arial" panose="020B0604020202020204" pitchFamily="34" charset="0"/>
                          <a:ea typeface="宋体-简" panose="02010600040101010101" charset="-122"/>
                        </a:rPr>
                        <a:t>漏测</a:t>
                      </a:r>
                      <a:endParaRPr lang="zh-CN" altLang="en-US" sz="800" b="1">
                        <a:solidFill>
                          <a:schemeClr val="bg1"/>
                        </a:solidFill>
                        <a:latin typeface="Arial" panose="020B0604020202020204" pitchFamily="34" charset="0"/>
                        <a:ea typeface="宋体-简" panose="02010600040101010101" charset="-122"/>
                      </a:endParaRPr>
                    </a:p>
                  </a:txBody>
                  <a:tcPr marL="12700" marR="12700" marT="12700" anchor="ctr"/>
                </a:tc>
                <a:extLst>
                  <a:ext uri="{0D108BD9-81ED-4DB2-BD59-A6C34878D82A}">
                    <a16:rowId xmlns:a16="http://schemas.microsoft.com/office/drawing/2014/main" val="10000"/>
                  </a:ext>
                </a:extLst>
              </a:tr>
              <a:tr h="180340">
                <a:tc>
                  <a:txBody>
                    <a:bodyPr/>
                    <a:lstStyle/>
                    <a:p>
                      <a:pPr indent="0">
                        <a:buNone/>
                      </a:pPr>
                      <a:r>
                        <a:rPr lang="zh-CN" sz="800" b="0">
                          <a:solidFill>
                            <a:srgbClr val="000000"/>
                          </a:solidFill>
                          <a:latin typeface="Arial" panose="020B0604020202020204" pitchFamily="34" charset="0"/>
                          <a:ea typeface="宋体-简" panose="02010600040101010101" charset="-122"/>
                        </a:rPr>
                        <a:t>高配</a:t>
                      </a:r>
                      <a:endParaRPr lang="zh-CN" altLang="en-US" sz="800" b="0">
                        <a:solidFill>
                          <a:srgbClr val="000000"/>
                        </a:solidFill>
                        <a:latin typeface="Arial" panose="020B0604020202020204" pitchFamily="34" charset="0"/>
                        <a:ea typeface="宋体-简" panose="02010600040101010101" charset="-122"/>
                      </a:endParaRPr>
                    </a:p>
                  </a:txBody>
                  <a:tcPr marL="12700" marR="12700" marT="12700" anchor="ctr"/>
                </a:tc>
                <a:tc>
                  <a:txBody>
                    <a:bodyPr/>
                    <a:lstStyle/>
                    <a:p>
                      <a:pPr indent="0">
                        <a:buNone/>
                      </a:pPr>
                      <a:r>
                        <a:rPr lang="en-US" sz="800" b="0">
                          <a:solidFill>
                            <a:srgbClr val="000000"/>
                          </a:solidFill>
                          <a:latin typeface="Arial" panose="020B0604020202020204" charset="-122"/>
                        </a:rPr>
                        <a:t>7</a:t>
                      </a:r>
                      <a:endParaRPr lang="en-US" altLang="en-US" sz="800" b="0">
                        <a:solidFill>
                          <a:srgbClr val="000000"/>
                        </a:solidFill>
                        <a:latin typeface="Arial" panose="020B0604020202020204" charset="-122"/>
                      </a:endParaRPr>
                    </a:p>
                  </a:txBody>
                  <a:tcPr marL="12700" marR="12700" marT="12700" anchor="ctr"/>
                </a:tc>
                <a:tc>
                  <a:txBody>
                    <a:bodyPr/>
                    <a:lstStyle/>
                    <a:p>
                      <a:pPr indent="0">
                        <a:buNone/>
                      </a:pPr>
                      <a:r>
                        <a:rPr lang="en-US" sz="800" b="0">
                          <a:solidFill>
                            <a:srgbClr val="000000"/>
                          </a:solidFill>
                          <a:latin typeface="Arial" panose="020B0604020202020204" charset="-122"/>
                        </a:rPr>
                        <a:t>9</a:t>
                      </a:r>
                      <a:endParaRPr lang="en-US" altLang="en-US" sz="800" b="0">
                        <a:solidFill>
                          <a:srgbClr val="000000"/>
                        </a:solidFill>
                        <a:latin typeface="Arial" panose="020B0604020202020204" charset="-122"/>
                      </a:endParaRPr>
                    </a:p>
                  </a:txBody>
                  <a:tcPr marL="12700" marR="12700" marT="12700" anchor="ctr"/>
                </a:tc>
                <a:tc>
                  <a:txBody>
                    <a:bodyPr/>
                    <a:lstStyle/>
                    <a:p>
                      <a:pPr indent="0">
                        <a:buNone/>
                      </a:pPr>
                      <a:r>
                        <a:rPr lang="en-US" sz="800" b="0">
                          <a:solidFill>
                            <a:srgbClr val="000000"/>
                          </a:solidFill>
                          <a:latin typeface="Arial" panose="020B0604020202020204" charset="-122"/>
                        </a:rPr>
                        <a:t>3</a:t>
                      </a:r>
                      <a:endParaRPr lang="en-US" altLang="en-US" sz="800" b="0">
                        <a:solidFill>
                          <a:srgbClr val="000000"/>
                        </a:solidFill>
                        <a:latin typeface="Arial" panose="020B0604020202020204" charset="-122"/>
                      </a:endParaRPr>
                    </a:p>
                  </a:txBody>
                  <a:tcPr marL="12700" marR="12700" marT="12700" anchor="ctr"/>
                </a:tc>
                <a:extLst>
                  <a:ext uri="{0D108BD9-81ED-4DB2-BD59-A6C34878D82A}">
                    <a16:rowId xmlns:a16="http://schemas.microsoft.com/office/drawing/2014/main" val="10001"/>
                  </a:ext>
                </a:extLst>
              </a:tr>
              <a:tr h="180340">
                <a:tc>
                  <a:txBody>
                    <a:bodyPr/>
                    <a:lstStyle/>
                    <a:p>
                      <a:pPr indent="0">
                        <a:buNone/>
                      </a:pPr>
                      <a:r>
                        <a:rPr lang="zh-CN" sz="800" b="0">
                          <a:solidFill>
                            <a:srgbClr val="000000"/>
                          </a:solidFill>
                          <a:latin typeface="Arial" panose="020B0604020202020204" pitchFamily="34" charset="0"/>
                          <a:ea typeface="宋体-简" panose="02010600040101010101" charset="-122"/>
                        </a:rPr>
                        <a:t>低配</a:t>
                      </a:r>
                      <a:endParaRPr lang="zh-CN" altLang="en-US" sz="800" b="0">
                        <a:solidFill>
                          <a:srgbClr val="000000"/>
                        </a:solidFill>
                        <a:latin typeface="Arial" panose="020B0604020202020204" pitchFamily="34" charset="0"/>
                        <a:ea typeface="宋体-简" panose="02010600040101010101" charset="-122"/>
                      </a:endParaRPr>
                    </a:p>
                  </a:txBody>
                  <a:tcPr marL="12700" marR="12700" marT="12700" anchor="ctr"/>
                </a:tc>
                <a:tc>
                  <a:txBody>
                    <a:bodyPr/>
                    <a:lstStyle/>
                    <a:p>
                      <a:pPr indent="0">
                        <a:buNone/>
                      </a:pPr>
                      <a:r>
                        <a:rPr lang="en-US" sz="800" b="0">
                          <a:solidFill>
                            <a:srgbClr val="000000"/>
                          </a:solidFill>
                          <a:latin typeface="Arial" panose="020B0604020202020204" charset="-122"/>
                        </a:rPr>
                        <a:t>15</a:t>
                      </a:r>
                      <a:endParaRPr lang="en-US" altLang="en-US" sz="800" b="0">
                        <a:solidFill>
                          <a:srgbClr val="000000"/>
                        </a:solidFill>
                        <a:latin typeface="Arial" panose="020B0604020202020204" charset="-122"/>
                      </a:endParaRPr>
                    </a:p>
                  </a:txBody>
                  <a:tcPr marL="12700" marR="12700" marT="12700" anchor="ctr"/>
                </a:tc>
                <a:tc>
                  <a:txBody>
                    <a:bodyPr/>
                    <a:lstStyle/>
                    <a:p>
                      <a:pPr indent="0">
                        <a:buNone/>
                      </a:pPr>
                      <a:r>
                        <a:rPr lang="en-US" sz="800" b="0">
                          <a:solidFill>
                            <a:srgbClr val="000000"/>
                          </a:solidFill>
                          <a:latin typeface="Arial" panose="020B0604020202020204" charset="-122"/>
                        </a:rPr>
                        <a:t>0</a:t>
                      </a:r>
                      <a:endParaRPr lang="en-US" altLang="en-US" sz="800" b="0">
                        <a:solidFill>
                          <a:srgbClr val="000000"/>
                        </a:solidFill>
                        <a:latin typeface="Arial" panose="020B0604020202020204" charset="-122"/>
                      </a:endParaRPr>
                    </a:p>
                  </a:txBody>
                  <a:tcPr marL="12700" marR="12700" marT="12700" anchor="ctr"/>
                </a:tc>
                <a:tc>
                  <a:txBody>
                    <a:bodyPr/>
                    <a:lstStyle/>
                    <a:p>
                      <a:pPr indent="0">
                        <a:buNone/>
                      </a:pPr>
                      <a:r>
                        <a:rPr lang="en-US" sz="800" b="0">
                          <a:solidFill>
                            <a:srgbClr val="000000"/>
                          </a:solidFill>
                          <a:latin typeface="Arial" panose="020B0604020202020204" charset="-122"/>
                        </a:rPr>
                        <a:t>3</a:t>
                      </a:r>
                      <a:endParaRPr lang="en-US" altLang="en-US" sz="800" b="0">
                        <a:solidFill>
                          <a:srgbClr val="000000"/>
                        </a:solidFill>
                        <a:latin typeface="Arial" panose="020B0604020202020204" charset="-122"/>
                      </a:endParaRPr>
                    </a:p>
                  </a:txBody>
                  <a:tcPr marL="12700" marR="12700" marT="12700" anchor="ctr"/>
                </a:tc>
                <a:extLst>
                  <a:ext uri="{0D108BD9-81ED-4DB2-BD59-A6C34878D82A}">
                    <a16:rowId xmlns:a16="http://schemas.microsoft.com/office/drawing/2014/main" val="10002"/>
                  </a:ext>
                </a:extLst>
              </a:tr>
            </a:tbl>
          </a:graphicData>
        </a:graphic>
      </p:graphicFrame>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3293348002"/>
              </p:ext>
            </p:extLst>
          </p:nvPr>
        </p:nvGraphicFramePr>
        <p:xfrm>
          <a:off x="4028440" y="6290945"/>
          <a:ext cx="628015" cy="469265"/>
        </p:xfrm>
        <a:graphic>
          <a:graphicData uri="http://schemas.openxmlformats.org/presentationml/2006/ole">
            <mc:AlternateContent xmlns:mc="http://schemas.openxmlformats.org/markup-compatibility/2006">
              <mc:Choice xmlns:v="urn:schemas-microsoft-com:vml" Requires="v">
                <p:oleObj name="工作表" showAsIcon="1" r:id="rId11" imgW="1524000" imgH="1524000" progId="Excel.Sheet.12">
                  <p:embed/>
                </p:oleObj>
              </mc:Choice>
              <mc:Fallback>
                <p:oleObj name="工作表" showAsIcon="1" r:id="rId11" imgW="1524000" imgH="1524000" progId="Excel.Sheet.12">
                  <p:embed/>
                  <p:pic>
                    <p:nvPicPr>
                      <p:cNvPr id="0" name="图片 1025"/>
                      <p:cNvPicPr/>
                      <p:nvPr/>
                    </p:nvPicPr>
                    <p:blipFill>
                      <a:blip r:embed="rId12"/>
                      <a:stretch>
                        <a:fillRect/>
                      </a:stretch>
                    </p:blipFill>
                    <p:spPr>
                      <a:xfrm>
                        <a:off x="4028440" y="6290945"/>
                        <a:ext cx="628015" cy="46926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77228"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ym typeface="+mn-ea"/>
              </a:rPr>
              <a:t>内存泄露专项测试</a:t>
            </a:r>
            <a:r>
              <a:rPr kumimoji="1" lang="zh-CN" altLang="en-US" sz="2800" dirty="0">
                <a:sym typeface="+mn-ea"/>
              </a:rPr>
              <a:t> </a:t>
            </a:r>
            <a:r>
              <a:rPr kumimoji="1" lang="en-GB" altLang="zh-CN" sz="1800" dirty="0">
                <a:highlight>
                  <a:srgbClr val="00FF00"/>
                </a:highlight>
                <a:sym typeface="+mn-ea"/>
              </a:rPr>
              <a:t>Pass</a:t>
            </a:r>
            <a:br>
              <a:rPr kumimoji="1" lang="zh-CN" altLang="en-US" sz="2800" dirty="0">
                <a:highlight>
                  <a:srgbClr val="00FF00"/>
                </a:highlight>
              </a:rPr>
            </a:br>
            <a:endParaRPr lang="en-US" altLang="en-US" sz="2800" b="0" dirty="0">
              <a:ea typeface="SimHei" panose="02010609060101010101" pitchFamily="49" charset="-122"/>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7595" y="1559560"/>
            <a:ext cx="1641475" cy="996315"/>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2905" y="4034790"/>
            <a:ext cx="1450975" cy="880745"/>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944880"/>
            <a:ext cx="2964815" cy="1815465"/>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030" y="2914015"/>
            <a:ext cx="2957195" cy="1799590"/>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8370" y="2863850"/>
            <a:ext cx="2964815" cy="1816100"/>
          </a:xfrm>
          <a:prstGeom prst="rect">
            <a:avLst/>
          </a:prstGeom>
        </p:spPr>
      </p:pic>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7255" y="961390"/>
            <a:ext cx="2964815" cy="1799590"/>
          </a:xfrm>
          <a:prstGeom prst="rect">
            <a:avLst/>
          </a:prstGeom>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370" y="4782820"/>
            <a:ext cx="2964815" cy="1798955"/>
          </a:xfrm>
          <a:prstGeom prst="rect">
            <a:avLst/>
          </a:prstGeom>
        </p:spPr>
      </p:pic>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6045" y="2832100"/>
            <a:ext cx="2964180" cy="1818640"/>
          </a:xfrm>
          <a:prstGeom prst="rect">
            <a:avLst/>
          </a:prstGeom>
        </p:spPr>
      </p:pic>
      <p:pic>
        <p:nvPicPr>
          <p:cNvPr id="27" name="图片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46820" y="944880"/>
            <a:ext cx="2939415" cy="1800225"/>
          </a:xfrm>
          <a:prstGeom prst="rect">
            <a:avLst/>
          </a:prstGeom>
        </p:spPr>
      </p:pic>
      <p:pic>
        <p:nvPicPr>
          <p:cNvPr id="28" name="图片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51880" y="2874010"/>
            <a:ext cx="2957195" cy="1795145"/>
          </a:xfrm>
          <a:prstGeom prst="rect">
            <a:avLst/>
          </a:prstGeom>
        </p:spPr>
      </p:pic>
      <p:pic>
        <p:nvPicPr>
          <p:cNvPr id="30" name="图片 29" descr="847e81877c3272db50cfd7b0281cc4f5"/>
          <p:cNvPicPr>
            <a:picLocks noChangeAspect="1"/>
          </p:cNvPicPr>
          <p:nvPr/>
        </p:nvPicPr>
        <p:blipFill>
          <a:blip r:embed="rId10"/>
          <a:stretch>
            <a:fillRect/>
          </a:stretch>
        </p:blipFill>
        <p:spPr>
          <a:xfrm>
            <a:off x="6281420" y="978535"/>
            <a:ext cx="2713990" cy="1743075"/>
          </a:xfrm>
          <a:prstGeom prst="rect">
            <a:avLst/>
          </a:prstGeom>
        </p:spPr>
      </p:pic>
      <p:pic>
        <p:nvPicPr>
          <p:cNvPr id="32" name="图片 31"/>
          <p:cNvPicPr>
            <a:picLocks noChangeAspect="1"/>
          </p:cNvPicPr>
          <p:nvPr/>
        </p:nvPicPr>
        <p:blipFill>
          <a:blip r:embed="rId11"/>
          <a:stretch>
            <a:fillRect/>
          </a:stretch>
        </p:blipFill>
        <p:spPr>
          <a:xfrm>
            <a:off x="6281420" y="4822190"/>
            <a:ext cx="2726055" cy="17360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ym typeface="+mn-ea"/>
              </a:rPr>
              <a:t>内存泄露专项测试</a:t>
            </a:r>
            <a:r>
              <a:rPr lang="en-US" altLang="zh-CN" sz="2800" dirty="0">
                <a:sym typeface="+mn-ea"/>
              </a:rPr>
              <a:t> </a:t>
            </a:r>
            <a:r>
              <a:rPr kumimoji="1" lang="en-GB" altLang="zh-CN" sz="1600" dirty="0">
                <a:highlight>
                  <a:srgbClr val="00FF00"/>
                </a:highlight>
                <a:sym typeface="+mn-ea"/>
              </a:rPr>
              <a:t>Pass</a:t>
            </a:r>
            <a:endParaRPr lang="en-US" altLang="en-US" sz="1600" b="0" dirty="0">
              <a:ea typeface="SimHei" panose="02010609060101010101" pitchFamily="49"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650" y="3077210"/>
            <a:ext cx="3020695" cy="182816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260" y="3077210"/>
            <a:ext cx="3025775" cy="1837055"/>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 y="1143635"/>
            <a:ext cx="3000375" cy="1828165"/>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7230" y="1143635"/>
            <a:ext cx="3011805" cy="1828165"/>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540" y="3077210"/>
            <a:ext cx="3025775" cy="1828800"/>
          </a:xfrm>
          <a:prstGeom prst="rect">
            <a:avLst/>
          </a:prstGeom>
        </p:spPr>
      </p:pic>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2650" y="1143635"/>
            <a:ext cx="2983865" cy="1828165"/>
          </a:xfrm>
          <a:prstGeom prst="rect">
            <a:avLst/>
          </a:prstGeom>
        </p:spPr>
      </p:pic>
      <p:pic>
        <p:nvPicPr>
          <p:cNvPr id="31" name="图片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12835" y="1143635"/>
            <a:ext cx="2973705" cy="1828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唤醒词唤醒率：高配   </a:t>
            </a:r>
            <a:r>
              <a:rPr kumimoji="1" lang="en-GB" altLang="zh-CN" dirty="0">
                <a:highlight>
                  <a:srgbClr val="00FF00"/>
                </a:highlight>
              </a:rPr>
              <a:t>Pass</a:t>
            </a:r>
            <a:endParaRPr kumimoji="1" lang="zh-CN" altLang="en-US" dirty="0">
              <a:highlight>
                <a:srgbClr val="00FF00"/>
              </a:highlight>
            </a:endParaRPr>
          </a:p>
        </p:txBody>
      </p:sp>
      <p:graphicFrame>
        <p:nvGraphicFramePr>
          <p:cNvPr id="11" name="表格 10"/>
          <p:cNvGraphicFramePr/>
          <p:nvPr>
            <p:custDataLst>
              <p:tags r:id="rId1"/>
            </p:custDataLst>
          </p:nvPr>
        </p:nvGraphicFramePr>
        <p:xfrm>
          <a:off x="2405380" y="1449070"/>
          <a:ext cx="2745105" cy="5253355"/>
        </p:xfrm>
        <a:graphic>
          <a:graphicData uri="http://schemas.openxmlformats.org/drawingml/2006/table">
            <a:tbl>
              <a:tblPr firstRow="1" bandRow="1">
                <a:tableStyleId>{5C22544A-7EE6-4342-B048-85BDC9FD1C3A}</a:tableStyleId>
              </a:tblPr>
              <a:tblGrid>
                <a:gridCol w="479425">
                  <a:extLst>
                    <a:ext uri="{9D8B030D-6E8A-4147-A177-3AD203B41FA5}">
                      <a16:colId xmlns:a16="http://schemas.microsoft.com/office/drawing/2014/main" val="20000"/>
                    </a:ext>
                  </a:extLst>
                </a:gridCol>
                <a:gridCol w="742315">
                  <a:extLst>
                    <a:ext uri="{9D8B030D-6E8A-4147-A177-3AD203B41FA5}">
                      <a16:colId xmlns:a16="http://schemas.microsoft.com/office/drawing/2014/main" val="20001"/>
                    </a:ext>
                  </a:extLst>
                </a:gridCol>
                <a:gridCol w="510540">
                  <a:extLst>
                    <a:ext uri="{9D8B030D-6E8A-4147-A177-3AD203B41FA5}">
                      <a16:colId xmlns:a16="http://schemas.microsoft.com/office/drawing/2014/main" val="20002"/>
                    </a:ext>
                  </a:extLst>
                </a:gridCol>
                <a:gridCol w="530225">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tblGrid>
              <a:tr h="165100">
                <a:tc gridSpan="5">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rPr>
                        <a:t>场景化命令词识别率</a:t>
                      </a:r>
                      <a:endParaRPr lang="zh-CN" altLang="en-US" sz="800" b="1">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hMerge="1">
                  <a:txBody>
                    <a:bodyPr/>
                    <a:lstStyle/>
                    <a:p>
                      <a:endParaRPr lang="zh-CN"/>
                    </a:p>
                  </a:txBody>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153670">
                <a:tc>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cs typeface="Times New Roman Regular" panose="02020603050405020304" charset="0"/>
                        </a:rPr>
                        <a:t>AI能力</a:t>
                      </a:r>
                      <a:endParaRPr lang="zh-CN" altLang="en-US" sz="800" b="1">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rPr>
                        <a:t>指标项</a:t>
                      </a:r>
                      <a:endParaRPr lang="zh-CN" altLang="en-US" sz="800" b="1">
                        <a:solidFill>
                          <a:srgbClr val="000000"/>
                        </a:solidFill>
                        <a:latin typeface="Times New Roman Regular" panose="02020603050405020304" charset="0"/>
                        <a:ea typeface="宋体" pitchFamily="2" charset="-122"/>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rPr>
                        <a:t>通过标准</a:t>
                      </a:r>
                      <a:endParaRPr lang="zh-CN" altLang="en-US" sz="800" b="1">
                        <a:solidFill>
                          <a:srgbClr val="000000"/>
                        </a:solidFill>
                        <a:latin typeface="Times New Roman Regular" panose="02020603050405020304" charset="0"/>
                        <a:ea typeface="宋体" pitchFamily="2" charset="-122"/>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rPr>
                        <a:t>实测结果</a:t>
                      </a:r>
                      <a:endParaRPr lang="zh-CN" altLang="en-US" sz="800" b="1">
                        <a:solidFill>
                          <a:srgbClr val="000000"/>
                        </a:solidFill>
                        <a:latin typeface="Times New Roman Regular" panose="02020603050405020304" charset="0"/>
                        <a:ea typeface="宋体" pitchFamily="2" charset="-122"/>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lnSpc>
                          <a:spcPct val="60000"/>
                        </a:lnSpc>
                        <a:buNone/>
                      </a:pPr>
                      <a:r>
                        <a:rPr lang="zh-CN" sz="800" b="1">
                          <a:solidFill>
                            <a:srgbClr val="000000"/>
                          </a:solidFill>
                          <a:latin typeface="Times New Roman Regular" panose="02020603050405020304" charset="0"/>
                          <a:ea typeface="宋体" pitchFamily="2" charset="-122"/>
                        </a:rPr>
                        <a:t>测试结论</a:t>
                      </a:r>
                      <a:endParaRPr lang="zh-CN" altLang="en-US" sz="800" b="1">
                        <a:solidFill>
                          <a:srgbClr val="000000"/>
                        </a:solidFill>
                        <a:latin typeface="Times New Roman Regular" panose="02020603050405020304" charset="0"/>
                        <a:ea typeface="宋体" pitchFamily="2" charset="-122"/>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extLst>
                  <a:ext uri="{0D108BD9-81ED-4DB2-BD59-A6C34878D82A}">
                    <a16:rowId xmlns:a16="http://schemas.microsoft.com/office/drawing/2014/main" val="10001"/>
                  </a:ext>
                </a:extLst>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小度小度</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92.00%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4465">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1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97.50%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6319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你好福特</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92.00%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51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94.17%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4465">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65100">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暂停播放</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6383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64465">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继续播放</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64465">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64465">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上一首</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64465">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64465">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65100">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上一曲</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64465">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6383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下一首</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93.33%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651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93.33%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64465">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下一曲</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16383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1651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163830">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接听电话</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r h="1651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r h="164465">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8"/>
                  </a:ext>
                </a:extLst>
              </a:tr>
              <a:tr h="164465">
                <a:tc rowSpan="3">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rPr>
                        <a:t>挂断电话</a:t>
                      </a:r>
                      <a:endParaRPr lang="zh-CN" altLang="en-US" sz="800" b="0">
                        <a:solidFill>
                          <a:srgbClr val="000000"/>
                        </a:solidFill>
                        <a:latin typeface="Times New Roman Regular" panose="02020603050405020304" charset="0"/>
                        <a:ea typeface="宋体" pitchFamily="2" charset="-122"/>
                      </a:endParaRPr>
                    </a:p>
                  </a:txBody>
                  <a:tcPr marL="12700" marR="12700" marT="7175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9"/>
                  </a:ext>
                </a:extLst>
              </a:tr>
              <a:tr h="16383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30"/>
                  </a:ext>
                </a:extLst>
              </a:tr>
              <a:tr h="1651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lnSpc>
                          <a:spcPct val="60000"/>
                        </a:lnSpc>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60000"/>
                        </a:lnSpc>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7175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31"/>
                  </a:ext>
                </a:extLst>
              </a:tr>
            </a:tbl>
          </a:graphicData>
        </a:graphic>
      </p:graphicFrame>
      <p:graphicFrame>
        <p:nvGraphicFramePr>
          <p:cNvPr id="12" name="表格 11"/>
          <p:cNvGraphicFramePr/>
          <p:nvPr>
            <p:custDataLst>
              <p:tags r:id="rId2"/>
            </p:custDataLst>
          </p:nvPr>
        </p:nvGraphicFramePr>
        <p:xfrm>
          <a:off x="5378450" y="1449070"/>
          <a:ext cx="2850515" cy="5252720"/>
        </p:xfrm>
        <a:graphic>
          <a:graphicData uri="http://schemas.openxmlformats.org/drawingml/2006/table">
            <a:tbl>
              <a:tblPr firstRow="1" bandRow="1">
                <a:tableStyleId>{5C22544A-7EE6-4342-B048-85BDC9FD1C3A}</a:tableStyleId>
              </a:tblPr>
              <a:tblGrid>
                <a:gridCol w="582930">
                  <a:extLst>
                    <a:ext uri="{9D8B030D-6E8A-4147-A177-3AD203B41FA5}">
                      <a16:colId xmlns:a16="http://schemas.microsoft.com/office/drawing/2014/main" val="20000"/>
                    </a:ext>
                  </a:extLst>
                </a:gridCol>
                <a:gridCol w="645160">
                  <a:extLst>
                    <a:ext uri="{9D8B030D-6E8A-4147-A177-3AD203B41FA5}">
                      <a16:colId xmlns:a16="http://schemas.microsoft.com/office/drawing/2014/main" val="20001"/>
                    </a:ext>
                  </a:extLst>
                </a:gridCol>
                <a:gridCol w="72263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42595">
                  <a:extLst>
                    <a:ext uri="{9D8B030D-6E8A-4147-A177-3AD203B41FA5}">
                      <a16:colId xmlns:a16="http://schemas.microsoft.com/office/drawing/2014/main" val="20004"/>
                    </a:ext>
                  </a:extLst>
                </a:gridCol>
              </a:tblGrid>
              <a:tr h="187325">
                <a:tc gridSpan="5">
                  <a:txBody>
                    <a:bodyPr/>
                    <a:lstStyle/>
                    <a:p>
                      <a:pPr indent="0" algn="ctr">
                        <a:buNone/>
                      </a:pPr>
                      <a:r>
                        <a:rPr lang="zh-CN" sz="800" b="1">
                          <a:solidFill>
                            <a:srgbClr val="000000"/>
                          </a:solidFill>
                          <a:latin typeface="Times New Roman Regular" panose="02020603050405020304" charset="0"/>
                          <a:ea typeface="宋体" pitchFamily="2" charset="-122"/>
                        </a:rPr>
                        <a:t>场景化命令词识别率</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hMerge="1">
                  <a:txBody>
                    <a:bodyPr/>
                    <a:lstStyle/>
                    <a:p>
                      <a:endParaRPr lang="zh-CN"/>
                    </a:p>
                  </a:txBody>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187325">
                <a:tc>
                  <a:txBody>
                    <a:bodyPr/>
                    <a:lstStyle/>
                    <a:p>
                      <a:pPr indent="0" algn="ctr">
                        <a:buNone/>
                      </a:pPr>
                      <a:r>
                        <a:rPr lang="zh-CN" sz="800" b="1">
                          <a:solidFill>
                            <a:srgbClr val="000000"/>
                          </a:solidFill>
                          <a:latin typeface="Times New Roman Regular" panose="02020603050405020304" charset="0"/>
                          <a:ea typeface="宋体" pitchFamily="2" charset="-122"/>
                          <a:cs typeface="Times New Roman Regular" panose="02020603050405020304" charset="0"/>
                        </a:rPr>
                        <a:t>AI能力</a:t>
                      </a:r>
                      <a:endParaRPr lang="zh-CN" altLang="en-US" sz="800" b="1">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指标项</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通过标准</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实测结果</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测试结论</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extLst>
                  <a:ext uri="{0D108BD9-81ED-4DB2-BD59-A6C34878D82A}">
                    <a16:rowId xmlns:a16="http://schemas.microsoft.com/office/drawing/2014/main" val="10001"/>
                  </a:ext>
                </a:extLst>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跟随模式</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3835">
                <a:tc rowSpan="3">
                  <a:txBody>
                    <a:bodyPr/>
                    <a:lstStyle/>
                    <a:p>
                      <a:pPr indent="0" algn="ctr">
                        <a:buNone/>
                      </a:pPr>
                      <a:r>
                        <a:rPr lang="zh-CN" sz="800" b="0">
                          <a:solidFill>
                            <a:srgbClr val="000000"/>
                          </a:solidFill>
                          <a:latin typeface="Times New Roman Regular" panose="02020603050405020304" charset="0"/>
                          <a:ea typeface="宋体" pitchFamily="2" charset="-122"/>
                        </a:rPr>
                        <a:t>车头朝上</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正北模式</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放大地图</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缩小地图</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打开路况</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03835">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关闭路况</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203200">
                <a:tc rowSpan="3">
                  <a:txBody>
                    <a:bodyPr/>
                    <a:lstStyle/>
                    <a:p>
                      <a:pPr indent="0" algn="ctr">
                        <a:buNone/>
                      </a:pPr>
                      <a:r>
                        <a:rPr lang="zh-CN" sz="800" b="0">
                          <a:solidFill>
                            <a:srgbClr val="000000"/>
                          </a:solidFill>
                          <a:latin typeface="Times New Roman Regular" panose="02020603050405020304" charset="0"/>
                          <a:ea typeface="宋体" pitchFamily="2" charset="-122"/>
                        </a:rPr>
                        <a:t>开始导航</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20320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bl>
          </a:graphicData>
        </a:graphic>
      </p:graphicFrame>
      <p:graphicFrame>
        <p:nvGraphicFramePr>
          <p:cNvPr id="14" name="表格 13"/>
          <p:cNvGraphicFramePr/>
          <p:nvPr>
            <p:custDataLst>
              <p:tags r:id="rId3"/>
            </p:custDataLst>
          </p:nvPr>
        </p:nvGraphicFramePr>
        <p:xfrm>
          <a:off x="8629650" y="1449070"/>
          <a:ext cx="3058160" cy="5266690"/>
        </p:xfrm>
        <a:graphic>
          <a:graphicData uri="http://schemas.openxmlformats.org/drawingml/2006/table">
            <a:tbl>
              <a:tblPr firstRow="1" bandRow="1">
                <a:tableStyleId>{5C22544A-7EE6-4342-B048-85BDC9FD1C3A}</a:tableStyleId>
              </a:tblPr>
              <a:tblGrid>
                <a:gridCol w="625475">
                  <a:extLst>
                    <a:ext uri="{9D8B030D-6E8A-4147-A177-3AD203B41FA5}">
                      <a16:colId xmlns:a16="http://schemas.microsoft.com/office/drawing/2014/main" val="20000"/>
                    </a:ext>
                  </a:extLst>
                </a:gridCol>
                <a:gridCol w="692150">
                  <a:extLst>
                    <a:ext uri="{9D8B030D-6E8A-4147-A177-3AD203B41FA5}">
                      <a16:colId xmlns:a16="http://schemas.microsoft.com/office/drawing/2014/main" val="20001"/>
                    </a:ext>
                  </a:extLst>
                </a:gridCol>
                <a:gridCol w="775335">
                  <a:extLst>
                    <a:ext uri="{9D8B030D-6E8A-4147-A177-3AD203B41FA5}">
                      <a16:colId xmlns:a16="http://schemas.microsoft.com/office/drawing/2014/main" val="20002"/>
                    </a:ext>
                  </a:extLst>
                </a:gridCol>
                <a:gridCol w="490855">
                  <a:extLst>
                    <a:ext uri="{9D8B030D-6E8A-4147-A177-3AD203B41FA5}">
                      <a16:colId xmlns:a16="http://schemas.microsoft.com/office/drawing/2014/main" val="20003"/>
                    </a:ext>
                  </a:extLst>
                </a:gridCol>
                <a:gridCol w="474345">
                  <a:extLst>
                    <a:ext uri="{9D8B030D-6E8A-4147-A177-3AD203B41FA5}">
                      <a16:colId xmlns:a16="http://schemas.microsoft.com/office/drawing/2014/main" val="20004"/>
                    </a:ext>
                  </a:extLst>
                </a:gridCol>
              </a:tblGrid>
              <a:tr h="181610">
                <a:tc gridSpan="5">
                  <a:txBody>
                    <a:bodyPr/>
                    <a:lstStyle/>
                    <a:p>
                      <a:pPr indent="0" algn="ctr">
                        <a:buNone/>
                      </a:pPr>
                      <a:r>
                        <a:rPr lang="zh-CN" sz="800" b="1">
                          <a:solidFill>
                            <a:srgbClr val="000000"/>
                          </a:solidFill>
                          <a:latin typeface="Times New Roman Regular" panose="02020603050405020304" charset="0"/>
                          <a:ea typeface="宋体" pitchFamily="2" charset="-122"/>
                        </a:rPr>
                        <a:t>场景化命令词识别率</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hMerge="1">
                  <a:txBody>
                    <a:bodyPr/>
                    <a:lstStyle/>
                    <a:p>
                      <a:endParaRPr lang="zh-CN"/>
                    </a:p>
                  </a:txBody>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181610">
                <a:tc>
                  <a:txBody>
                    <a:bodyPr/>
                    <a:lstStyle/>
                    <a:p>
                      <a:pPr indent="0" algn="ctr">
                        <a:buNone/>
                      </a:pPr>
                      <a:r>
                        <a:rPr lang="zh-CN" sz="800" b="1">
                          <a:solidFill>
                            <a:srgbClr val="000000"/>
                          </a:solidFill>
                          <a:latin typeface="Times New Roman Regular" panose="02020603050405020304" charset="0"/>
                          <a:ea typeface="宋体" pitchFamily="2" charset="-122"/>
                          <a:cs typeface="Times New Roman Regular" panose="02020603050405020304" charset="0"/>
                        </a:rPr>
                        <a:t>AI能力</a:t>
                      </a:r>
                      <a:endParaRPr lang="zh-CN" altLang="en-US" sz="800" b="1">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指标项</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通过标准</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实测结果</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zh-CN" sz="800" b="1">
                          <a:solidFill>
                            <a:srgbClr val="000000"/>
                          </a:solidFill>
                          <a:latin typeface="Times New Roman Regular" panose="02020603050405020304" charset="0"/>
                          <a:ea typeface="宋体" pitchFamily="2" charset="-122"/>
                        </a:rPr>
                        <a:t>测试结论</a:t>
                      </a:r>
                      <a:endParaRPr lang="zh-CN" altLang="en-US" sz="800" b="1">
                        <a:solidFill>
                          <a:srgbClr val="000000"/>
                        </a:solidFill>
                        <a:latin typeface="Times New Roman Regular" panose="02020603050405020304" charset="0"/>
                        <a:ea typeface="宋体" pitchFamily="2" charset="-122"/>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extLst>
                  <a:ext uri="{0D108BD9-81ED-4DB2-BD59-A6C34878D82A}">
                    <a16:rowId xmlns:a16="http://schemas.microsoft.com/office/drawing/2014/main" val="10001"/>
                  </a:ext>
                </a:extLst>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查看全程</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继续导航</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上一页</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93.33%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下一页</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93.33%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确定</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98.33%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取消</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第一个</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62.48%</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61.90%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97.50%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61.33%</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第二个</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60.76%</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60.19%</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59.62%</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85.00%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181610">
                <a:tc rowSpan="3">
                  <a:txBody>
                    <a:bodyPr/>
                    <a:lstStyle/>
                    <a:p>
                      <a:pPr indent="0" algn="ctr">
                        <a:buNone/>
                      </a:pPr>
                      <a:r>
                        <a:rPr lang="zh-CN" sz="800" b="0">
                          <a:solidFill>
                            <a:srgbClr val="000000"/>
                          </a:solidFill>
                          <a:latin typeface="Times New Roman Regular" panose="02020603050405020304" charset="0"/>
                          <a:ea typeface="宋体" pitchFamily="2" charset="-122"/>
                        </a:rPr>
                        <a:t>第三个</a:t>
                      </a:r>
                      <a:endParaRPr lang="zh-CN" altLang="en-US" sz="800" b="0">
                        <a:solidFill>
                          <a:srgbClr val="000000"/>
                        </a:solidFill>
                        <a:latin typeface="Times New Roman Regular" panose="02020603050405020304" charset="0"/>
                        <a:ea typeface="宋体" pitchFamily="2" charset="-122"/>
                      </a:endParaRPr>
                    </a:p>
                  </a:txBody>
                  <a:tcPr marL="12700"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唤醒率-低噪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59.05%</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100.00%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唤醒率-中噪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58.48%</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91.67%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r h="181610">
                <a:tc vMerge="1">
                  <a:txBody>
                    <a:bodyPr/>
                    <a:lstStyle/>
                    <a:p>
                      <a:endParaRPr lang="zh-CN"/>
                    </a:p>
                  </a:txBody>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800" b="0">
                          <a:solidFill>
                            <a:srgbClr val="000000"/>
                          </a:solidFill>
                          <a:latin typeface="Times New Roman Regular" panose="02020603050405020304" charset="0"/>
                          <a:ea typeface="宋体" pitchFamily="2" charset="-122"/>
                          <a:cs typeface="Times New Roman Regular" panose="02020603050405020304" charset="0"/>
                        </a:rPr>
                        <a:t>唤醒率-高噪</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57.90%</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Regular" panose="02020603050405020304" charset="0"/>
                          <a:cs typeface="Times New Roman Regular" panose="02020603050405020304" charset="0"/>
                        </a:rPr>
                        <a:t>86.67%</a:t>
                      </a:r>
                      <a:endParaRPr lang="en-US" altLang="en-US" sz="800" b="0">
                        <a:solidFill>
                          <a:srgbClr val="00000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B050"/>
                          </a:solidFill>
                          <a:latin typeface="Times New Roman Regular" panose="02020603050405020304" charset="0"/>
                          <a:cs typeface="Times New Roman Regular" panose="02020603050405020304" charset="0"/>
                        </a:rPr>
                        <a:t>PASS</a:t>
                      </a:r>
                      <a:endParaRPr lang="en-US" altLang="en-US" sz="800" b="0">
                        <a:solidFill>
                          <a:srgbClr val="00B050"/>
                        </a:solidFill>
                        <a:latin typeface="Times New Roman Regular" panose="02020603050405020304" charset="0"/>
                        <a:cs typeface="Times New Roman Regular" panose="02020603050405020304" charset="0"/>
                      </a:endParaRPr>
                    </a:p>
                  </a:txBody>
                  <a:tcPr marL="12700"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8"/>
                  </a:ext>
                </a:extLst>
              </a:tr>
            </a:tbl>
          </a:graphicData>
        </a:graphic>
      </p:graphicFrame>
      <p:graphicFrame>
        <p:nvGraphicFramePr>
          <p:cNvPr id="20" name="表格 19"/>
          <p:cNvGraphicFramePr>
            <a:graphicFrameLocks noGrp="1"/>
          </p:cNvGraphicFramePr>
          <p:nvPr>
            <p:custDataLst>
              <p:tags r:id="rId4"/>
            </p:custDataLst>
          </p:nvPr>
        </p:nvGraphicFramePr>
        <p:xfrm>
          <a:off x="129540" y="2894965"/>
          <a:ext cx="2123440" cy="1764665"/>
        </p:xfrm>
        <a:graphic>
          <a:graphicData uri="http://schemas.openxmlformats.org/drawingml/2006/table">
            <a:tbl>
              <a:tblPr/>
              <a:tblGrid>
                <a:gridCol w="381635">
                  <a:extLst>
                    <a:ext uri="{9D8B030D-6E8A-4147-A177-3AD203B41FA5}">
                      <a16:colId xmlns:a16="http://schemas.microsoft.com/office/drawing/2014/main" val="20000"/>
                    </a:ext>
                  </a:extLst>
                </a:gridCol>
                <a:gridCol w="59753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635">
                  <a:extLst>
                    <a:ext uri="{9D8B030D-6E8A-4147-A177-3AD203B41FA5}">
                      <a16:colId xmlns:a16="http://schemas.microsoft.com/office/drawing/2014/main" val="20003"/>
                    </a:ext>
                  </a:extLst>
                </a:gridCol>
                <a:gridCol w="381635">
                  <a:extLst>
                    <a:ext uri="{9D8B030D-6E8A-4147-A177-3AD203B41FA5}">
                      <a16:colId xmlns:a16="http://schemas.microsoft.com/office/drawing/2014/main" val="20004"/>
                    </a:ext>
                  </a:extLst>
                </a:gridCol>
              </a:tblGrid>
              <a:tr h="207645">
                <a:tc>
                  <a:txBody>
                    <a:bodyPr/>
                    <a:lstStyle/>
                    <a:p>
                      <a:pPr algn="ctr" fontAlgn="ctr"/>
                      <a:r>
                        <a:rPr lang="zh-CN" altLang="en-US" sz="800" b="1" i="0" u="none" strike="noStrike" dirty="0">
                          <a:solidFill>
                            <a:srgbClr val="000000"/>
                          </a:solidFill>
                          <a:effectLst/>
                          <a:latin typeface="宋体" pitchFamily="2" charset="-122"/>
                          <a:ea typeface="宋体" pitchFamily="2" charset="-122"/>
                        </a:rPr>
                        <a:t>误唤醒</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测试场景</a:t>
                      </a:r>
                      <a:r>
                        <a:rPr lang="en-US" altLang="zh-CN" sz="800" b="1" i="0" u="none" strike="noStrike" dirty="0">
                          <a:solidFill>
                            <a:srgbClr val="000000"/>
                          </a:solidFill>
                          <a:effectLst/>
                          <a:latin typeface="宋体" pitchFamily="2" charset="-122"/>
                          <a:ea typeface="宋体" pitchFamily="2" charset="-122"/>
                        </a:rPr>
                        <a:t>/</a:t>
                      </a:r>
                      <a:r>
                        <a:rPr lang="zh-CN" altLang="en-US" sz="800" b="1" i="0" u="none" strike="noStrike" dirty="0">
                          <a:solidFill>
                            <a:srgbClr val="000000"/>
                          </a:solidFill>
                          <a:effectLst/>
                          <a:latin typeface="宋体" pitchFamily="2" charset="-122"/>
                          <a:ea typeface="宋体" pitchFamily="2" charset="-122"/>
                        </a:rPr>
                        <a:t>时长</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r h="495300">
                <a:tc>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zh-CN" altLang="en-US" sz="800" b="0" i="0" u="none" strike="noStrike" dirty="0">
                          <a:solidFill>
                            <a:srgbClr val="000000"/>
                          </a:solidFill>
                          <a:effectLst/>
                          <a:latin typeface="宋体" pitchFamily="2" charset="-122"/>
                          <a:ea typeface="宋体" pitchFamily="2" charset="-122"/>
                        </a:rPr>
                        <a:t>静态测试</a:t>
                      </a:r>
                      <a:br>
                        <a:rPr lang="zh-CN" altLang="en-US" sz="800" b="0" i="0" u="none" strike="noStrike" dirty="0">
                          <a:solidFill>
                            <a:srgbClr val="000000"/>
                          </a:solidFill>
                          <a:effectLst/>
                          <a:latin typeface="宋体" pitchFamily="2" charset="-122"/>
                          <a:ea typeface="宋体" pitchFamily="2" charset="-122"/>
                        </a:rPr>
                      </a:br>
                      <a:r>
                        <a:rPr lang="zh-CN" altLang="en-US" sz="800" b="0" i="0" u="none" strike="noStrike" dirty="0">
                          <a:solidFill>
                            <a:srgbClr val="000000"/>
                          </a:solidFill>
                          <a:effectLst/>
                          <a:latin typeface="宋体" pitchFamily="2" charset="-122"/>
                          <a:ea typeface="宋体" pitchFamily="2" charset="-122"/>
                        </a:rPr>
                        <a:t>（互相聊天对话）</a:t>
                      </a:r>
                      <a:br>
                        <a:rPr lang="zh-CN" altLang="en-US" sz="800" b="0" i="0" u="none" strike="noStrike" dirty="0">
                          <a:solidFill>
                            <a:srgbClr val="000000"/>
                          </a:solidFill>
                          <a:effectLst/>
                          <a:latin typeface="宋体" pitchFamily="2" charset="-122"/>
                          <a:ea typeface="宋体" pitchFamily="2" charset="-122"/>
                        </a:rPr>
                      </a:br>
                      <a:r>
                        <a:rPr lang="en-US" altLang="zh-CN" sz="800" b="0" i="0" u="none" strike="noStrike" dirty="0">
                          <a:solidFill>
                            <a:srgbClr val="000000"/>
                          </a:solidFill>
                          <a:effectLst/>
                          <a:latin typeface="宋体" pitchFamily="2" charset="-122"/>
                          <a:ea typeface="宋体" pitchFamily="2" charset="-122"/>
                        </a:rPr>
                        <a:t>4</a:t>
                      </a:r>
                      <a:r>
                        <a:rPr lang="zh-CN" altLang="en-US" sz="800" b="0" i="0" u="none" strike="noStrike" dirty="0">
                          <a:solidFill>
                            <a:srgbClr val="000000"/>
                          </a:solidFill>
                          <a:effectLst/>
                          <a:latin typeface="宋体" pitchFamily="2" charset="-122"/>
                          <a:ea typeface="宋体" pitchFamily="2" charset="-122"/>
                        </a:rPr>
                        <a:t>小时</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&lt;0.3</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&lt;1.2</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zh-CN" altLang="en-US" sz="800" b="0" i="0" u="none" strike="noStrike">
                          <a:solidFill>
                            <a:srgbClr val="000000"/>
                          </a:solidFill>
                          <a:effectLst/>
                          <a:latin typeface="宋体" pitchFamily="2" charset="-122"/>
                          <a:ea typeface="宋体" pitchFamily="2" charset="-122"/>
                        </a:rPr>
                        <a:t>播放爱情公寓</a:t>
                      </a:r>
                      <a:r>
                        <a:rPr lang="en-US" altLang="zh-CN" sz="800" b="0" i="0" u="none" strike="noStrike">
                          <a:solidFill>
                            <a:srgbClr val="000000"/>
                          </a:solidFill>
                          <a:effectLst/>
                          <a:latin typeface="宋体" pitchFamily="2" charset="-122"/>
                          <a:ea typeface="宋体" pitchFamily="2" charset="-122"/>
                        </a:rPr>
                        <a:t>5</a:t>
                      </a:r>
                      <a:br>
                        <a:rPr lang="en-US" altLang="zh-CN" sz="800" b="0" i="0" u="none" strike="noStrike">
                          <a:solidFill>
                            <a:srgbClr val="000000"/>
                          </a:solidFill>
                          <a:effectLst/>
                          <a:latin typeface="宋体" pitchFamily="2" charset="-122"/>
                          <a:ea typeface="宋体" pitchFamily="2" charset="-122"/>
                        </a:rPr>
                      </a:br>
                      <a:r>
                        <a:rPr lang="en-US" altLang="zh-CN" sz="800" b="0" i="0" u="none" strike="noStrike">
                          <a:solidFill>
                            <a:srgbClr val="000000"/>
                          </a:solidFill>
                          <a:effectLst/>
                          <a:latin typeface="宋体" pitchFamily="2" charset="-122"/>
                          <a:ea typeface="宋体" pitchFamily="2" charset="-122"/>
                        </a:rPr>
                        <a:t>20</a:t>
                      </a:r>
                      <a:r>
                        <a:rPr lang="zh-CN" altLang="en-US" sz="800" b="0" i="0" u="none" strike="noStrike">
                          <a:solidFill>
                            <a:srgbClr val="000000"/>
                          </a:solidFill>
                          <a:effectLst/>
                          <a:latin typeface="宋体" pitchFamily="2" charset="-122"/>
                          <a:ea typeface="宋体" pitchFamily="2" charset="-122"/>
                        </a:rPr>
                        <a:t>小时</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&lt;0.3</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8300">
                <a:tc>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&lt;1.2</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0</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364490" y="652145"/>
          <a:ext cx="11426825" cy="5670550"/>
        </p:xfrm>
        <a:graphic>
          <a:graphicData uri="http://schemas.openxmlformats.org/drawingml/2006/table">
            <a:tbl>
              <a:tblPr firstRow="1" bandRow="1">
                <a:tableStyleId>{5C22544A-7EE6-4342-B048-85BDC9FD1C3A}</a:tableStyleId>
              </a:tblPr>
              <a:tblGrid>
                <a:gridCol w="563880">
                  <a:extLst>
                    <a:ext uri="{9D8B030D-6E8A-4147-A177-3AD203B41FA5}">
                      <a16:colId xmlns:a16="http://schemas.microsoft.com/office/drawing/2014/main" val="20000"/>
                    </a:ext>
                  </a:extLst>
                </a:gridCol>
                <a:gridCol w="3346450">
                  <a:extLst>
                    <a:ext uri="{9D8B030D-6E8A-4147-A177-3AD203B41FA5}">
                      <a16:colId xmlns:a16="http://schemas.microsoft.com/office/drawing/2014/main" val="20001"/>
                    </a:ext>
                  </a:extLst>
                </a:gridCol>
                <a:gridCol w="1128395">
                  <a:extLst>
                    <a:ext uri="{9D8B030D-6E8A-4147-A177-3AD203B41FA5}">
                      <a16:colId xmlns:a16="http://schemas.microsoft.com/office/drawing/2014/main" val="20002"/>
                    </a:ext>
                  </a:extLst>
                </a:gridCol>
                <a:gridCol w="1279525">
                  <a:extLst>
                    <a:ext uri="{9D8B030D-6E8A-4147-A177-3AD203B41FA5}">
                      <a16:colId xmlns:a16="http://schemas.microsoft.com/office/drawing/2014/main" val="20003"/>
                    </a:ext>
                  </a:extLst>
                </a:gridCol>
                <a:gridCol w="1661795">
                  <a:extLst>
                    <a:ext uri="{9D8B030D-6E8A-4147-A177-3AD203B41FA5}">
                      <a16:colId xmlns:a16="http://schemas.microsoft.com/office/drawing/2014/main" val="20004"/>
                    </a:ext>
                  </a:extLst>
                </a:gridCol>
                <a:gridCol w="1221105">
                  <a:extLst>
                    <a:ext uri="{9D8B030D-6E8A-4147-A177-3AD203B41FA5}">
                      <a16:colId xmlns:a16="http://schemas.microsoft.com/office/drawing/2014/main" val="20005"/>
                    </a:ext>
                  </a:extLst>
                </a:gridCol>
                <a:gridCol w="2225675">
                  <a:extLst>
                    <a:ext uri="{9D8B030D-6E8A-4147-A177-3AD203B41FA5}">
                      <a16:colId xmlns:a16="http://schemas.microsoft.com/office/drawing/2014/main" val="20006"/>
                    </a:ext>
                  </a:extLst>
                </a:gridCol>
              </a:tblGrid>
              <a:tr h="170180">
                <a:tc>
                  <a:txBody>
                    <a:bodyPr/>
                    <a:lstStyle/>
                    <a:p>
                      <a:pPr indent="0">
                        <a:buNone/>
                      </a:pPr>
                      <a:r>
                        <a:rPr lang="zh-CN" sz="800" b="1">
                          <a:solidFill>
                            <a:srgbClr val="000000"/>
                          </a:solidFill>
                          <a:latin typeface="Arial" panose="020B0604020202020204" pitchFamily="34" charset="0"/>
                          <a:ea typeface="宋体" pitchFamily="2" charset="-122"/>
                        </a:rPr>
                        <a:t>序号</a:t>
                      </a:r>
                      <a:endParaRPr lang="zh-CN" altLang="en-US" sz="800" b="1">
                        <a:solidFill>
                          <a:srgbClr val="000000"/>
                        </a:solidFill>
                        <a:latin typeface="Arial" panose="020B0604020202020204" pitchFamily="34" charset="0"/>
                        <a:ea typeface="宋体" pitchFamily="2"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1">
                          <a:solidFill>
                            <a:srgbClr val="000000"/>
                          </a:solidFill>
                          <a:latin typeface="Arial" panose="020B0604020202020204" pitchFamily="34" charset="0"/>
                          <a:ea typeface="宋体" pitchFamily="2" charset="-122"/>
                        </a:rPr>
                        <a:t>影响因素</a:t>
                      </a:r>
                      <a:endParaRPr lang="zh-CN" altLang="en-US" sz="800" b="1">
                        <a:solidFill>
                          <a:srgbClr val="000000"/>
                        </a:solidFill>
                        <a:latin typeface="Arial" panose="020B0604020202020204" pitchFamily="34" charset="0"/>
                        <a:ea typeface="宋体" pitchFamily="2"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en-US" sz="800" b="1">
                          <a:solidFill>
                            <a:srgbClr val="000000"/>
                          </a:solidFill>
                          <a:latin typeface="Times New Roman Regular" panose="02020603050405020304" charset="-122"/>
                        </a:rPr>
                        <a:t>R05</a:t>
                      </a:r>
                      <a:r>
                        <a:rPr lang="en-US" sz="800" b="1">
                          <a:solidFill>
                            <a:srgbClr val="000000"/>
                          </a:solidFill>
                          <a:latin typeface="宋体" pitchFamily="2" charset="-122"/>
                        </a:rPr>
                        <a:t>测试结果</a:t>
                      </a:r>
                      <a:endParaRPr lang="en-US" altLang="en-US" sz="800" b="1">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en-US" sz="800" b="1">
                          <a:solidFill>
                            <a:srgbClr val="000000"/>
                          </a:solidFill>
                          <a:latin typeface="Times New Roman Regular" panose="02020603050405020304" charset="-122"/>
                        </a:rPr>
                        <a:t>R04</a:t>
                      </a:r>
                      <a:r>
                        <a:rPr lang="en-US" sz="800" b="1">
                          <a:solidFill>
                            <a:srgbClr val="000000"/>
                          </a:solidFill>
                          <a:latin typeface="宋体" pitchFamily="2" charset="-122"/>
                        </a:rPr>
                        <a:t>测试结果</a:t>
                      </a:r>
                      <a:endParaRPr lang="en-US" altLang="en-US" sz="800" b="1">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en-US" sz="800" b="1">
                          <a:solidFill>
                            <a:srgbClr val="000000"/>
                          </a:solidFill>
                          <a:latin typeface="Times New Roman Regular" panose="02020603050405020304" charset="-122"/>
                        </a:rPr>
                        <a:t>R05</a:t>
                      </a:r>
                      <a:r>
                        <a:rPr lang="en-US" sz="800" b="1">
                          <a:solidFill>
                            <a:srgbClr val="000000"/>
                          </a:solidFill>
                          <a:latin typeface="宋体" pitchFamily="2" charset="-122"/>
                        </a:rPr>
                        <a:t>和</a:t>
                      </a:r>
                      <a:r>
                        <a:rPr lang="en-US" sz="800" b="1">
                          <a:solidFill>
                            <a:srgbClr val="000000"/>
                          </a:solidFill>
                          <a:latin typeface="Times New Roman Regular" panose="02020603050405020304" charset="-122"/>
                        </a:rPr>
                        <a:t>R04</a:t>
                      </a:r>
                      <a:r>
                        <a:rPr lang="en-US" sz="800" b="1">
                          <a:solidFill>
                            <a:srgbClr val="000000"/>
                          </a:solidFill>
                          <a:latin typeface="宋体" pitchFamily="2" charset="-122"/>
                        </a:rPr>
                        <a:t>结果对比</a:t>
                      </a:r>
                      <a:endParaRPr lang="en-US" altLang="en-US" sz="800" b="1">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1">
                          <a:solidFill>
                            <a:srgbClr val="000000"/>
                          </a:solidFill>
                          <a:latin typeface="Arial" panose="020B0604020202020204" pitchFamily="34" charset="0"/>
                          <a:ea typeface="宋体" pitchFamily="2" charset="-122"/>
                        </a:rPr>
                        <a:t>允许偏差上限</a:t>
                      </a:r>
                      <a:endParaRPr lang="zh-CN" altLang="en-US" sz="800" b="1">
                        <a:solidFill>
                          <a:srgbClr val="000000"/>
                        </a:solidFill>
                        <a:latin typeface="Arial" panose="020B0604020202020204" pitchFamily="34" charset="0"/>
                        <a:ea typeface="宋体" pitchFamily="2"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1">
                          <a:solidFill>
                            <a:srgbClr val="000000"/>
                          </a:solidFill>
                          <a:latin typeface="Arial" panose="020B0604020202020204" pitchFamily="34" charset="0"/>
                          <a:ea typeface="宋体" pitchFamily="2" charset="-122"/>
                        </a:rPr>
                        <a:t>百度</a:t>
                      </a:r>
                      <a:r>
                        <a:rPr lang="en-US" sz="800" b="1">
                          <a:solidFill>
                            <a:srgbClr val="000000"/>
                          </a:solidFill>
                          <a:latin typeface="Times New Roman Regular" panose="02020603050405020304" charset="-122"/>
                        </a:rPr>
                        <a:t>comments</a:t>
                      </a:r>
                      <a:endParaRPr lang="en-US" altLang="en-US" sz="800" b="1">
                        <a:solidFill>
                          <a:srgbClr val="000000"/>
                        </a:solidFill>
                        <a:latin typeface="宋体" pitchFamily="2"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extLst>
                  <a:ext uri="{0D108BD9-81ED-4DB2-BD59-A6C34878D82A}">
                    <a16:rowId xmlns:a16="http://schemas.microsoft.com/office/drawing/2014/main" val="10000"/>
                  </a:ext>
                </a:extLst>
              </a:tr>
              <a:tr h="168910">
                <a:tc>
                  <a:txBody>
                    <a:bodyPr/>
                    <a:lstStyle/>
                    <a:p>
                      <a:pPr indent="0">
                        <a:buNone/>
                      </a:pPr>
                      <a:r>
                        <a:rPr lang="en-US" sz="800" b="0">
                          <a:solidFill>
                            <a:srgbClr val="000000"/>
                          </a:solidFill>
                          <a:latin typeface="Times New Roman Regular" panose="02020603050405020304" charset="-122"/>
                        </a:rPr>
                        <a:t>1</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a:t>
                      </a:r>
                      <a:r>
                        <a:rPr lang="en-US" sz="800" b="0">
                          <a:solidFill>
                            <a:srgbClr val="000000"/>
                          </a:solidFill>
                          <a:latin typeface="Times New Roman Regular" panose="02020603050405020304" charset="-122"/>
                        </a:rPr>
                        <a:t>QQ</a:t>
                      </a:r>
                      <a:r>
                        <a:rPr lang="en-US" sz="800" b="0">
                          <a:solidFill>
                            <a:srgbClr val="000000"/>
                          </a:solidFill>
                          <a:latin typeface="宋体" pitchFamily="2" charset="-122"/>
                        </a:rPr>
                        <a:t>音乐首次启动（默认未播放）</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5.456666667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6.523333333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-16.35%</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14.8</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0815">
                <a:tc>
                  <a:txBody>
                    <a:bodyPr/>
                    <a:lstStyle/>
                    <a:p>
                      <a:pPr indent="0">
                        <a:buNone/>
                      </a:pPr>
                      <a:r>
                        <a:rPr lang="en-US" sz="800" b="0">
                          <a:solidFill>
                            <a:srgbClr val="000000"/>
                          </a:solidFill>
                          <a:latin typeface="Times New Roman Regular" panose="02020603050405020304" charset="-122"/>
                        </a:rPr>
                        <a:t>2</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a:t>
                      </a:r>
                      <a:r>
                        <a:rPr lang="en-US" sz="800" b="0">
                          <a:solidFill>
                            <a:srgbClr val="000000"/>
                          </a:solidFill>
                          <a:latin typeface="Times New Roman Regular" panose="02020603050405020304" charset="-122"/>
                        </a:rPr>
                        <a:t>QQ</a:t>
                      </a:r>
                      <a:r>
                        <a:rPr lang="en-US" sz="800" b="0">
                          <a:solidFill>
                            <a:srgbClr val="000000"/>
                          </a:solidFill>
                          <a:latin typeface="宋体" pitchFamily="2" charset="-122"/>
                        </a:rPr>
                        <a:t>音乐首次启动（默认播放）</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2.133333333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2.47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-13.63%</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5.9</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0815">
                <a:tc>
                  <a:txBody>
                    <a:bodyPr/>
                    <a:lstStyle/>
                    <a:p>
                      <a:pPr indent="0">
                        <a:buNone/>
                      </a:pPr>
                      <a:r>
                        <a:rPr lang="en-US" sz="800" b="0">
                          <a:solidFill>
                            <a:srgbClr val="000000"/>
                          </a:solidFill>
                          <a:latin typeface="Times New Roman Regular" panose="02020603050405020304" charset="-122"/>
                        </a:rPr>
                        <a:t>3</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a:t>
                      </a:r>
                      <a:r>
                        <a:rPr lang="en-US" sz="800" b="0">
                          <a:solidFill>
                            <a:srgbClr val="000000"/>
                          </a:solidFill>
                          <a:latin typeface="Times New Roman Regular" panose="02020603050405020304" charset="-122"/>
                        </a:rPr>
                        <a:t>QQ</a:t>
                      </a:r>
                      <a:r>
                        <a:rPr lang="en-US" sz="800" b="0">
                          <a:solidFill>
                            <a:srgbClr val="000000"/>
                          </a:solidFill>
                          <a:latin typeface="宋体" pitchFamily="2" charset="-122"/>
                        </a:rPr>
                        <a:t>音乐选择歌单</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2.066666667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2.22</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-6.91%</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3.9</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8910">
                <a:tc>
                  <a:txBody>
                    <a:bodyPr/>
                    <a:lstStyle/>
                    <a:p>
                      <a:pPr indent="0">
                        <a:buNone/>
                      </a:pPr>
                      <a:r>
                        <a:rPr lang="en-US" sz="800" b="0">
                          <a:solidFill>
                            <a:srgbClr val="000000"/>
                          </a:solidFill>
                          <a:latin typeface="Times New Roman Regular" panose="02020603050405020304" charset="-122"/>
                        </a:rPr>
                        <a:t>4</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a:t>
                      </a:r>
                      <a:r>
                        <a:rPr lang="en-US" sz="800" b="0">
                          <a:solidFill>
                            <a:srgbClr val="000000"/>
                          </a:solidFill>
                          <a:latin typeface="Times New Roman Regular" panose="02020603050405020304" charset="-122"/>
                        </a:rPr>
                        <a:t>QQ</a:t>
                      </a:r>
                      <a:r>
                        <a:rPr lang="en-US" sz="800" b="0">
                          <a:solidFill>
                            <a:srgbClr val="000000"/>
                          </a:solidFill>
                          <a:latin typeface="宋体" pitchFamily="2" charset="-122"/>
                        </a:rPr>
                        <a:t>音乐选择歌曲</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2.293333333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3.106666667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-26.18%</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1.9</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0180">
                <a:tc>
                  <a:txBody>
                    <a:bodyPr/>
                    <a:lstStyle/>
                    <a:p>
                      <a:pPr indent="0">
                        <a:buNone/>
                      </a:pPr>
                      <a:r>
                        <a:rPr lang="en-US" sz="800" b="0">
                          <a:solidFill>
                            <a:srgbClr val="000000"/>
                          </a:solidFill>
                          <a:latin typeface="Times New Roman Regular" panose="02020603050405020304" charset="-122"/>
                        </a:rPr>
                        <a:t>5</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显示到在线电台首次启动</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1.896666667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R04</a:t>
                      </a:r>
                      <a:r>
                        <a:rPr lang="en-US" sz="800" b="0">
                          <a:solidFill>
                            <a:srgbClr val="000000"/>
                          </a:solidFill>
                          <a:latin typeface="宋体-简" panose="02010600040101010101" charset="-122"/>
                        </a:rPr>
                        <a:t>无此</a:t>
                      </a:r>
                      <a:r>
                        <a:rPr lang="en-US" sz="800" b="0">
                          <a:solidFill>
                            <a:srgbClr val="000000"/>
                          </a:solidFill>
                          <a:latin typeface="Times New Roman Regular" panose="02020603050405020304" charset="-122"/>
                        </a:rPr>
                        <a:t>case</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6.2</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R05</a:t>
                      </a:r>
                      <a:r>
                        <a:rPr lang="en-US" sz="800" b="0">
                          <a:solidFill>
                            <a:srgbClr val="000000"/>
                          </a:solidFill>
                          <a:latin typeface="宋体-简" panose="02010600040101010101" charset="-122"/>
                        </a:rPr>
                        <a:t>新增</a:t>
                      </a:r>
                      <a:r>
                        <a:rPr lang="en-US" sz="800" b="0">
                          <a:solidFill>
                            <a:srgbClr val="000000"/>
                          </a:solidFill>
                          <a:latin typeface="Times New Roman Regular" panose="02020603050405020304" charset="-122"/>
                        </a:rPr>
                        <a:t>case</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0180">
                <a:tc>
                  <a:txBody>
                    <a:bodyPr/>
                    <a:lstStyle/>
                    <a:p>
                      <a:pPr indent="0">
                        <a:buNone/>
                      </a:pPr>
                      <a:r>
                        <a:rPr lang="en-US" sz="800" b="0">
                          <a:solidFill>
                            <a:srgbClr val="000000"/>
                          </a:solidFill>
                          <a:latin typeface="Times New Roman Regular" panose="02020603050405020304" charset="-122"/>
                        </a:rPr>
                        <a:t>6</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显示到语音导航</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3.23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3.31</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-2.42%</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2.8</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0180">
                <a:tc>
                  <a:txBody>
                    <a:bodyPr/>
                    <a:lstStyle/>
                    <a:p>
                      <a:pPr indent="0">
                        <a:buNone/>
                      </a:pPr>
                      <a:r>
                        <a:rPr lang="en-US" sz="800" b="0">
                          <a:solidFill>
                            <a:srgbClr val="000000"/>
                          </a:solidFill>
                          <a:latin typeface="Times New Roman Regular" panose="02020603050405020304" charset="-122"/>
                        </a:rPr>
                        <a:t>7</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显示到语音导航规划完成</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13.75333333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16.68666667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-17.58%</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25.1</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69545">
                <a:tc>
                  <a:txBody>
                    <a:bodyPr/>
                    <a:lstStyle/>
                    <a:p>
                      <a:pPr indent="0">
                        <a:buNone/>
                      </a:pPr>
                      <a:r>
                        <a:rPr lang="en-US" sz="800" b="0">
                          <a:solidFill>
                            <a:srgbClr val="000000"/>
                          </a:solidFill>
                          <a:latin typeface="Times New Roman Regular" panose="02020603050405020304" charset="-122"/>
                        </a:rPr>
                        <a:t>8</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显示到导航启动时间</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9.89</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16.88333333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-41.42%</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13.7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0180">
                <a:tc>
                  <a:txBody>
                    <a:bodyPr/>
                    <a:lstStyle/>
                    <a:p>
                      <a:pPr indent="0">
                        <a:buNone/>
                      </a:pPr>
                      <a:r>
                        <a:rPr lang="en-US" sz="800" b="0">
                          <a:solidFill>
                            <a:srgbClr val="000000"/>
                          </a:solidFill>
                          <a:latin typeface="Times New Roman Regular" panose="02020603050405020304" charset="-122"/>
                        </a:rPr>
                        <a:t>9</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显示到导航界面点击输入框出现下拉框</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2.143333333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1.816666667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FF0000"/>
                          </a:solidFill>
                          <a:latin typeface="Times New Roman Regular" panose="02020603050405020304" charset="-122"/>
                        </a:rPr>
                        <a:t>17.98%</a:t>
                      </a:r>
                      <a:endParaRPr lang="en-US" altLang="en-US" sz="800" b="0">
                        <a:solidFill>
                          <a:srgbClr val="FF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1.8</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Arial" panose="020B0604020202020204" pitchFamily="34" charset="0"/>
                          <a:ea typeface="宋体-简" panose="02010600040101010101" charset="-122"/>
                        </a:rPr>
                        <a:t>偏差毫秒级别，正常偏差范围</a:t>
                      </a:r>
                      <a:endParaRPr lang="zh-CN" altLang="en-US" sz="800" b="0">
                        <a:solidFill>
                          <a:srgbClr val="000000"/>
                        </a:solidFill>
                        <a:latin typeface="Arial" panose="020B0604020202020204" pitchFamily="34" charset="0"/>
                        <a:ea typeface="宋体-简" panose="02010600040101010101"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70180">
                <a:tc>
                  <a:txBody>
                    <a:bodyPr/>
                    <a:lstStyle/>
                    <a:p>
                      <a:pPr indent="0">
                        <a:buNone/>
                      </a:pPr>
                      <a:r>
                        <a:rPr lang="en-US" sz="800" b="0">
                          <a:solidFill>
                            <a:srgbClr val="000000"/>
                          </a:solidFill>
                          <a:latin typeface="Times New Roman Regular" panose="02020603050405020304" charset="-122"/>
                        </a:rPr>
                        <a:t>10</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显示到导航搜索地址完成</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3.146666667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3.113333333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1.07%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2B2B2B"/>
                          </a:solidFill>
                          <a:latin typeface="Times New Roman Regular" panose="02020603050405020304" charset="-122"/>
                        </a:rPr>
                        <a:t>1.1</a:t>
                      </a:r>
                      <a:endParaRPr lang="en-US" altLang="en-US" sz="800" b="0">
                        <a:solidFill>
                          <a:srgbClr val="2B2B2B"/>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zh-CN" altLang="en-US" sz="800" b="0">
                        <a:solidFill>
                          <a:srgbClr val="000000"/>
                        </a:solidFill>
                        <a:latin typeface="Arial" panose="020B0604020202020204" pitchFamily="34" charset="0"/>
                        <a:ea typeface="宋体-简" panose="02010600040101010101"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68910">
                <a:tc>
                  <a:txBody>
                    <a:bodyPr/>
                    <a:lstStyle/>
                    <a:p>
                      <a:pPr indent="0">
                        <a:buNone/>
                      </a:pPr>
                      <a:r>
                        <a:rPr lang="en-US" sz="800" b="0">
                          <a:solidFill>
                            <a:srgbClr val="000000"/>
                          </a:solidFill>
                          <a:latin typeface="Times New Roman Regular" panose="02020603050405020304" charset="-122"/>
                        </a:rPr>
                        <a:t>11</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显示到选择目的地后路线规划完成</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2.126666667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3.046666667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-30.20%</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2B2B2B"/>
                          </a:solidFill>
                          <a:latin typeface="Times New Roman Regular" panose="02020603050405020304" charset="-122"/>
                        </a:rPr>
                        <a:t>2.4</a:t>
                      </a:r>
                      <a:endParaRPr lang="en-US" altLang="en-US" sz="800" b="0">
                        <a:solidFill>
                          <a:srgbClr val="2B2B2B"/>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70180">
                <a:tc>
                  <a:txBody>
                    <a:bodyPr/>
                    <a:lstStyle/>
                    <a:p>
                      <a:pPr indent="0">
                        <a:buNone/>
                      </a:pPr>
                      <a:r>
                        <a:rPr lang="en-US" sz="800" b="0">
                          <a:solidFill>
                            <a:srgbClr val="000000"/>
                          </a:solidFill>
                          <a:latin typeface="Times New Roman Regular" panose="02020603050405020304" charset="-122"/>
                        </a:rPr>
                        <a:t>12</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a:t>
                      </a:r>
                      <a:r>
                        <a:rPr lang="en-US" sz="800" b="0">
                          <a:solidFill>
                            <a:srgbClr val="000000"/>
                          </a:solidFill>
                          <a:latin typeface="Times New Roman Regular" panose="02020603050405020304" charset="-122"/>
                        </a:rPr>
                        <a:t>PTT</a:t>
                      </a:r>
                      <a:r>
                        <a:rPr lang="en-US" sz="800" b="0">
                          <a:solidFill>
                            <a:srgbClr val="000000"/>
                          </a:solidFill>
                          <a:latin typeface="宋体" pitchFamily="2" charset="-122"/>
                        </a:rPr>
                        <a:t>可用</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9.596666667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13.27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-27.68%</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12.9</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70180">
                <a:tc>
                  <a:txBody>
                    <a:bodyPr/>
                    <a:lstStyle/>
                    <a:p>
                      <a:pPr indent="0">
                        <a:buNone/>
                      </a:pPr>
                      <a:r>
                        <a:rPr lang="en-US" sz="800" b="0">
                          <a:solidFill>
                            <a:srgbClr val="000000"/>
                          </a:solidFill>
                          <a:latin typeface="Times New Roman Regular" panose="02020603050405020304" charset="-122"/>
                        </a:rPr>
                        <a:t>13</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显示到语音可用</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19.21</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18.34</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4.74%</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13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69545">
                <a:tc>
                  <a:txBody>
                    <a:bodyPr/>
                    <a:lstStyle/>
                    <a:p>
                      <a:pPr indent="0">
                        <a:buNone/>
                      </a:pPr>
                      <a:r>
                        <a:rPr lang="en-US" sz="800" b="0">
                          <a:solidFill>
                            <a:srgbClr val="000000"/>
                          </a:solidFill>
                          <a:latin typeface="Times New Roman Regular" panose="02020603050405020304" charset="-122"/>
                        </a:rPr>
                        <a:t>14</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显示到语音播放音乐</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4.23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5.9</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-28.31%</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5.2</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5750">
                <a:tc>
                  <a:txBody>
                    <a:bodyPr/>
                    <a:lstStyle/>
                    <a:p>
                      <a:pPr indent="0">
                        <a:buNone/>
                      </a:pPr>
                      <a:r>
                        <a:rPr lang="en-US" sz="800" b="0">
                          <a:solidFill>
                            <a:srgbClr val="000000"/>
                          </a:solidFill>
                          <a:latin typeface="Times New Roman Regular" panose="02020603050405020304" charset="-122"/>
                        </a:rPr>
                        <a:t>15</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显示到在线电台音源恢复</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4.99</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4.36</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FF0000"/>
                          </a:solidFill>
                          <a:latin typeface="Times New Roman Regular" panose="02020603050405020304" charset="-122"/>
                        </a:rPr>
                        <a:t>14.45%</a:t>
                      </a:r>
                      <a:endParaRPr lang="en-US" altLang="en-US" sz="800" b="0">
                        <a:solidFill>
                          <a:srgbClr val="FF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5.1</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Arial" panose="020B0604020202020204" pitchFamily="34" charset="0"/>
                          <a:ea typeface="宋体-简" panose="02010600040101010101" charset="-122"/>
                        </a:rPr>
                        <a:t>网络情况强依赖，偏差毫秒级别，正常偏差范围</a:t>
                      </a:r>
                      <a:endParaRPr lang="zh-CN" altLang="en-US" sz="800" b="0">
                        <a:solidFill>
                          <a:srgbClr val="000000"/>
                        </a:solidFill>
                        <a:latin typeface="Arial" panose="020B0604020202020204" pitchFamily="34" charset="0"/>
                        <a:ea typeface="宋体-简" panose="02010600040101010101"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70180">
                <a:tc>
                  <a:txBody>
                    <a:bodyPr/>
                    <a:lstStyle/>
                    <a:p>
                      <a:pPr indent="0">
                        <a:buNone/>
                      </a:pPr>
                      <a:r>
                        <a:rPr lang="en-US" sz="800" b="0">
                          <a:solidFill>
                            <a:srgbClr val="000000"/>
                          </a:solidFill>
                          <a:latin typeface="Times New Roman Regular" panose="02020603050405020304" charset="-122"/>
                        </a:rPr>
                        <a:t>16</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显示到根目录两首歌的</a:t>
                      </a:r>
                      <a:r>
                        <a:rPr lang="en-US" sz="800" b="0">
                          <a:solidFill>
                            <a:srgbClr val="000000"/>
                          </a:solidFill>
                          <a:latin typeface="Times New Roman Regular" panose="02020603050405020304" charset="-122"/>
                        </a:rPr>
                        <a:t>USB</a:t>
                      </a:r>
                      <a:r>
                        <a:rPr lang="en-US" sz="800" b="0">
                          <a:solidFill>
                            <a:srgbClr val="000000"/>
                          </a:solidFill>
                          <a:latin typeface="宋体" pitchFamily="2" charset="-122"/>
                        </a:rPr>
                        <a:t>音源恢复</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3.053333333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3.353333333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-8.95%</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1.4</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70180">
                <a:tc>
                  <a:txBody>
                    <a:bodyPr/>
                    <a:lstStyle/>
                    <a:p>
                      <a:pPr indent="0">
                        <a:buNone/>
                      </a:pPr>
                      <a:r>
                        <a:rPr lang="en-US" sz="800" b="0">
                          <a:solidFill>
                            <a:srgbClr val="000000"/>
                          </a:solidFill>
                          <a:latin typeface="Times New Roman Regular" panose="02020603050405020304" charset="-122"/>
                        </a:rPr>
                        <a:t>17</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FF0000"/>
                          </a:solidFill>
                          <a:latin typeface="Times New Roman Regular" panose="02020603050405020304" charset="-122"/>
                        </a:rPr>
                        <a:t>Launcher</a:t>
                      </a:r>
                      <a:r>
                        <a:rPr lang="en-US" sz="800" b="0">
                          <a:solidFill>
                            <a:srgbClr val="FF0000"/>
                          </a:solidFill>
                          <a:latin typeface="宋体" pitchFamily="2" charset="-122"/>
                        </a:rPr>
                        <a:t>显示到</a:t>
                      </a:r>
                      <a:r>
                        <a:rPr lang="en-US" sz="800" b="0">
                          <a:solidFill>
                            <a:srgbClr val="FF0000"/>
                          </a:solidFill>
                          <a:latin typeface="Times New Roman Regular" panose="02020603050405020304" charset="-122"/>
                        </a:rPr>
                        <a:t>QQ</a:t>
                      </a:r>
                      <a:r>
                        <a:rPr lang="en-US" sz="800" b="0">
                          <a:solidFill>
                            <a:srgbClr val="FF0000"/>
                          </a:solidFill>
                          <a:latin typeface="宋体" pitchFamily="2" charset="-122"/>
                        </a:rPr>
                        <a:t>音源恢复</a:t>
                      </a:r>
                      <a:endParaRPr lang="en-US" altLang="en-US" sz="800" b="0">
                        <a:solidFill>
                          <a:srgbClr val="FF0000"/>
                        </a:solidFill>
                        <a:latin typeface="宋体" pitchFamily="2"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4.393333333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4.676666667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-6.06%</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3.2</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宋体" charset="0"/>
                          <a:ea typeface="宋体" charset="0"/>
                          <a:cs typeface="宋体" charset="0"/>
                        </a:rPr>
                        <a:t>百度侧测试</a:t>
                      </a:r>
                      <a:r>
                        <a:rPr lang="en-US" altLang="zh-CN" sz="800" b="0">
                          <a:solidFill>
                            <a:srgbClr val="000000"/>
                          </a:solidFill>
                          <a:latin typeface="宋体" charset="0"/>
                          <a:ea typeface="宋体" charset="0"/>
                          <a:cs typeface="宋体" charset="0"/>
                        </a:rPr>
                        <a:t>4s</a:t>
                      </a:r>
                      <a:r>
                        <a:rPr lang="zh-CN" altLang="en-US" sz="800" b="0">
                          <a:solidFill>
                            <a:srgbClr val="000000"/>
                          </a:solidFill>
                          <a:latin typeface="宋体" charset="0"/>
                          <a:ea typeface="宋体" charset="0"/>
                          <a:cs typeface="宋体" charset="0"/>
                        </a:rPr>
                        <a:t>左右，福特测试</a:t>
                      </a:r>
                      <a:r>
                        <a:rPr lang="en-US" altLang="zh-CN" sz="800" b="0">
                          <a:solidFill>
                            <a:srgbClr val="000000"/>
                          </a:solidFill>
                          <a:latin typeface="宋体" charset="0"/>
                          <a:ea typeface="宋体" charset="0"/>
                          <a:cs typeface="宋体" charset="0"/>
                        </a:rPr>
                        <a:t>7.9s</a:t>
                      </a:r>
                      <a:r>
                        <a:rPr lang="zh-CN" altLang="en-US" sz="800" b="0">
                          <a:solidFill>
                            <a:srgbClr val="000000"/>
                          </a:solidFill>
                          <a:latin typeface="宋体" charset="0"/>
                          <a:ea typeface="宋体" charset="0"/>
                          <a:cs typeface="宋体" charset="0"/>
                        </a:rPr>
                        <a:t>，将依据福特测试相关日志分析异常原因</a:t>
                      </a: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69545">
                <a:tc>
                  <a:txBody>
                    <a:bodyPr/>
                    <a:lstStyle/>
                    <a:p>
                      <a:pPr indent="0">
                        <a:buNone/>
                      </a:pPr>
                      <a:r>
                        <a:rPr lang="en-US" sz="800" b="0">
                          <a:solidFill>
                            <a:srgbClr val="000000"/>
                          </a:solidFill>
                          <a:latin typeface="Times New Roman Regular" panose="02020603050405020304" charset="-122"/>
                        </a:rPr>
                        <a:t>18</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显示到账号自动登录时间</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0.613333333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3.216666667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-80.93%</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1.4</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69545">
                <a:tc>
                  <a:txBody>
                    <a:bodyPr/>
                    <a:lstStyle/>
                    <a:p>
                      <a:pPr indent="0">
                        <a:buNone/>
                      </a:pPr>
                      <a:r>
                        <a:rPr lang="en-US" sz="800" b="0">
                          <a:solidFill>
                            <a:srgbClr val="000000"/>
                          </a:solidFill>
                          <a:latin typeface="Times New Roman Regular" panose="02020603050405020304" charset="-122"/>
                        </a:rPr>
                        <a:t>19</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显示到账号二维码出现时间</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3.036666667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9.143333333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-66.79%</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5.8</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70815">
                <a:tc>
                  <a:txBody>
                    <a:bodyPr/>
                    <a:lstStyle/>
                    <a:p>
                      <a:pPr indent="0">
                        <a:buNone/>
                      </a:pPr>
                      <a:r>
                        <a:rPr lang="en-US" sz="800" b="0">
                          <a:solidFill>
                            <a:srgbClr val="000000"/>
                          </a:solidFill>
                          <a:latin typeface="Times New Roman Regular" panose="02020603050405020304" charset="-122"/>
                        </a:rPr>
                        <a:t>20</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显示到人脸识别时间</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1.828333333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R04</a:t>
                      </a:r>
                      <a:r>
                        <a:rPr lang="en-US" sz="800" b="0">
                          <a:solidFill>
                            <a:srgbClr val="000000"/>
                          </a:solidFill>
                          <a:latin typeface="宋体-简" panose="02010600040101010101" charset="-122"/>
                        </a:rPr>
                        <a:t>无此</a:t>
                      </a:r>
                      <a:r>
                        <a:rPr lang="en-US" sz="800" b="0">
                          <a:solidFill>
                            <a:srgbClr val="000000"/>
                          </a:solidFill>
                          <a:latin typeface="Times New Roman Regular" panose="02020603050405020304" charset="-122"/>
                        </a:rPr>
                        <a:t>case</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2B2B2B"/>
                          </a:solidFill>
                          <a:latin typeface="Times New Roman Regular" panose="02020603050405020304" charset="-122"/>
                        </a:rPr>
                        <a:t>5.8</a:t>
                      </a:r>
                      <a:endParaRPr lang="en-US" altLang="en-US" sz="800" b="0">
                        <a:solidFill>
                          <a:srgbClr val="2B2B2B"/>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R05</a:t>
                      </a:r>
                      <a:r>
                        <a:rPr lang="en-US" sz="800" b="0">
                          <a:solidFill>
                            <a:srgbClr val="000000"/>
                          </a:solidFill>
                          <a:latin typeface="宋体-简" panose="02010600040101010101" charset="-122"/>
                        </a:rPr>
                        <a:t>新增</a:t>
                      </a:r>
                      <a:r>
                        <a:rPr lang="en-US" sz="800" b="0">
                          <a:solidFill>
                            <a:srgbClr val="000000"/>
                          </a:solidFill>
                          <a:latin typeface="Times New Roman Regular" panose="02020603050405020304" charset="-122"/>
                        </a:rPr>
                        <a:t>case</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69545">
                <a:tc>
                  <a:txBody>
                    <a:bodyPr/>
                    <a:lstStyle/>
                    <a:p>
                      <a:pPr indent="0">
                        <a:buNone/>
                      </a:pPr>
                      <a:r>
                        <a:rPr lang="en-US" sz="800" b="0">
                          <a:solidFill>
                            <a:srgbClr val="000000"/>
                          </a:solidFill>
                          <a:latin typeface="Times New Roman Regular" panose="02020603050405020304" charset="-122"/>
                        </a:rPr>
                        <a:t>21</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Launcher</a:t>
                      </a:r>
                      <a:r>
                        <a:rPr lang="en-US" sz="800" b="0">
                          <a:solidFill>
                            <a:srgbClr val="000000"/>
                          </a:solidFill>
                          <a:latin typeface="宋体" pitchFamily="2" charset="-122"/>
                        </a:rPr>
                        <a:t>显示到人脸识别成功，账号成功登录时间</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11.537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R04</a:t>
                      </a:r>
                      <a:r>
                        <a:rPr lang="en-US" sz="800" b="0">
                          <a:solidFill>
                            <a:srgbClr val="000000"/>
                          </a:solidFill>
                          <a:latin typeface="宋体-简" panose="02010600040101010101" charset="-122"/>
                        </a:rPr>
                        <a:t>无此</a:t>
                      </a:r>
                      <a:r>
                        <a:rPr lang="en-US" sz="800" b="0">
                          <a:solidFill>
                            <a:srgbClr val="000000"/>
                          </a:solidFill>
                          <a:latin typeface="Times New Roman Regular" panose="02020603050405020304" charset="-122"/>
                        </a:rPr>
                        <a:t>case</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2B2B2B"/>
                          </a:solidFill>
                          <a:latin typeface="Times New Roman Regular" panose="02020603050405020304" charset="-122"/>
                        </a:rPr>
                        <a:t>14.6</a:t>
                      </a:r>
                      <a:endParaRPr lang="en-US" altLang="en-US" sz="800" b="0">
                        <a:solidFill>
                          <a:srgbClr val="2B2B2B"/>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R05</a:t>
                      </a:r>
                      <a:r>
                        <a:rPr lang="en-US" sz="800" b="0">
                          <a:solidFill>
                            <a:srgbClr val="000000"/>
                          </a:solidFill>
                          <a:latin typeface="宋体-简" panose="02010600040101010101" charset="-122"/>
                        </a:rPr>
                        <a:t>新增</a:t>
                      </a:r>
                      <a:r>
                        <a:rPr lang="en-US" sz="800" b="0">
                          <a:solidFill>
                            <a:srgbClr val="000000"/>
                          </a:solidFill>
                          <a:latin typeface="Times New Roman Regular" panose="02020603050405020304" charset="-122"/>
                        </a:rPr>
                        <a:t>case</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85115">
                <a:tc>
                  <a:txBody>
                    <a:bodyPr/>
                    <a:lstStyle/>
                    <a:p>
                      <a:pPr indent="0">
                        <a:buNone/>
                      </a:pPr>
                      <a:r>
                        <a:rPr lang="en-US" sz="800" b="0">
                          <a:solidFill>
                            <a:srgbClr val="000000"/>
                          </a:solidFill>
                          <a:latin typeface="Times New Roman Regular" panose="02020603050405020304" charset="-122"/>
                        </a:rPr>
                        <a:t>22</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Arial" panose="020B0604020202020204" pitchFamily="34" charset="0"/>
                          <a:ea typeface="宋体" pitchFamily="2" charset="-122"/>
                        </a:rPr>
                        <a:t>系统稳定状态下</a:t>
                      </a:r>
                      <a:r>
                        <a:rPr lang="en-US" sz="800" b="0">
                          <a:solidFill>
                            <a:srgbClr val="000000"/>
                          </a:solidFill>
                          <a:latin typeface="Times New Roman Regular" panose="02020603050405020304" charset="-122"/>
                        </a:rPr>
                        <a:t>QQ</a:t>
                      </a:r>
                      <a:r>
                        <a:rPr lang="en-US" sz="800" b="0">
                          <a:solidFill>
                            <a:srgbClr val="000000"/>
                          </a:solidFill>
                          <a:latin typeface="宋体" pitchFamily="2" charset="-122"/>
                        </a:rPr>
                        <a:t>音乐首次启动</a:t>
                      </a:r>
                      <a:endParaRPr lang="en-US" altLang="en-US" sz="800" b="0">
                        <a:solidFill>
                          <a:srgbClr val="000000"/>
                        </a:solidFill>
                        <a:latin typeface="宋体" pitchFamily="2"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800" b="0">
                          <a:solidFill>
                            <a:srgbClr val="000000"/>
                          </a:solidFill>
                          <a:latin typeface="Times New Roman Regular" panose="02020603050405020304" charset="-122"/>
                        </a:rPr>
                        <a:t>4.01</a:t>
                      </a: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80808"/>
                          </a:solidFill>
                          <a:latin typeface="Times New Roman Regular" panose="02020603050405020304" charset="-122"/>
                        </a:rPr>
                        <a:t>3.673333333</a:t>
                      </a:r>
                      <a:endParaRPr lang="en-US" altLang="en-US" sz="800" b="0">
                        <a:solidFill>
                          <a:srgbClr val="080808"/>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80808"/>
                          </a:solidFill>
                          <a:latin typeface="Times New Roman Regular" panose="02020603050405020304" charset="-122"/>
                        </a:rPr>
                        <a:t>9.26%</a:t>
                      </a:r>
                      <a:endParaRPr lang="en-US" altLang="en-US" sz="800" b="0">
                        <a:solidFill>
                          <a:srgbClr val="080808"/>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3.8</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zh-CN" altLang="en-US" sz="800" b="0">
                        <a:solidFill>
                          <a:srgbClr val="000000"/>
                        </a:solidFill>
                        <a:latin typeface="Arial" panose="020B0604020202020204" pitchFamily="34" charset="0"/>
                        <a:ea typeface="宋体-简" panose="02010600040101010101"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170815">
                <a:tc>
                  <a:txBody>
                    <a:bodyPr/>
                    <a:lstStyle/>
                    <a:p>
                      <a:pPr indent="0">
                        <a:buNone/>
                      </a:pPr>
                      <a:r>
                        <a:rPr lang="en-US" sz="800" b="0">
                          <a:solidFill>
                            <a:srgbClr val="000000"/>
                          </a:solidFill>
                          <a:latin typeface="Times New Roman Regular" panose="02020603050405020304" charset="-122"/>
                        </a:rPr>
                        <a:t>23</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Arial" panose="020B0604020202020204" pitchFamily="34" charset="0"/>
                          <a:ea typeface="宋体" pitchFamily="2" charset="-122"/>
                        </a:rPr>
                        <a:t>系统稳定状态下</a:t>
                      </a:r>
                      <a:r>
                        <a:rPr lang="en-US" sz="800" b="0">
                          <a:solidFill>
                            <a:srgbClr val="000000"/>
                          </a:solidFill>
                          <a:latin typeface="Times New Roman Regular" panose="02020603050405020304" charset="-122"/>
                        </a:rPr>
                        <a:t>QQ</a:t>
                      </a:r>
                      <a:r>
                        <a:rPr lang="en-US" sz="800" b="0">
                          <a:solidFill>
                            <a:srgbClr val="000000"/>
                          </a:solidFill>
                          <a:latin typeface="宋体" pitchFamily="2" charset="-122"/>
                        </a:rPr>
                        <a:t>音乐首次启动</a:t>
                      </a:r>
                      <a:endParaRPr lang="en-US" altLang="en-US" sz="800" b="0">
                        <a:solidFill>
                          <a:srgbClr val="000000"/>
                        </a:solidFill>
                        <a:latin typeface="宋体" pitchFamily="2"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2.2</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2.49</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-11.65%</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3.8</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168910">
                <a:tc>
                  <a:txBody>
                    <a:bodyPr/>
                    <a:lstStyle/>
                    <a:p>
                      <a:pPr indent="0">
                        <a:buNone/>
                      </a:pPr>
                      <a:r>
                        <a:rPr lang="en-US" sz="800" b="0">
                          <a:solidFill>
                            <a:srgbClr val="000000"/>
                          </a:solidFill>
                          <a:latin typeface="Times New Roman Regular" panose="02020603050405020304" charset="-122"/>
                        </a:rPr>
                        <a:t>24</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Arial" panose="020B0604020202020204" pitchFamily="34" charset="0"/>
                          <a:ea typeface="宋体" pitchFamily="2" charset="-122"/>
                        </a:rPr>
                        <a:t>系统稳定状态下</a:t>
                      </a:r>
                      <a:r>
                        <a:rPr lang="en-US" sz="800" b="0">
                          <a:solidFill>
                            <a:srgbClr val="000000"/>
                          </a:solidFill>
                          <a:latin typeface="Times New Roman Regular" panose="02020603050405020304" charset="-122"/>
                        </a:rPr>
                        <a:t>QQ</a:t>
                      </a:r>
                      <a:r>
                        <a:rPr lang="en-US" sz="800" b="0">
                          <a:solidFill>
                            <a:srgbClr val="000000"/>
                          </a:solidFill>
                          <a:latin typeface="宋体" pitchFamily="2" charset="-122"/>
                        </a:rPr>
                        <a:t>音乐选择歌单</a:t>
                      </a:r>
                      <a:endParaRPr lang="en-US" altLang="en-US" sz="800" b="0">
                        <a:solidFill>
                          <a:srgbClr val="000000"/>
                        </a:solidFill>
                        <a:latin typeface="宋体" pitchFamily="2"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2.05</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3.203333333</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-36.00%</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2.4</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170180">
                <a:tc>
                  <a:txBody>
                    <a:bodyPr/>
                    <a:lstStyle/>
                    <a:p>
                      <a:pPr indent="0">
                        <a:buNone/>
                      </a:pPr>
                      <a:r>
                        <a:rPr lang="en-US" sz="800" b="0">
                          <a:solidFill>
                            <a:srgbClr val="000000"/>
                          </a:solidFill>
                          <a:latin typeface="Times New Roman Regular" panose="02020603050405020304" charset="-122"/>
                        </a:rPr>
                        <a:t>25</a:t>
                      </a:r>
                      <a:endParaRPr lang="en-US" altLang="en-US" sz="800" b="0">
                        <a:solidFill>
                          <a:srgbClr val="000000"/>
                        </a:solidFill>
                        <a:latin typeface="Times New Roman Regular" panose="02020603050405020304" charset="-122"/>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Arial" panose="020B0604020202020204" pitchFamily="34" charset="0"/>
                          <a:ea typeface="宋体" pitchFamily="2" charset="-122"/>
                        </a:rPr>
                        <a:t>系统稳定状态下</a:t>
                      </a:r>
                      <a:r>
                        <a:rPr lang="en-US" sz="800" b="0">
                          <a:solidFill>
                            <a:srgbClr val="000000"/>
                          </a:solidFill>
                          <a:latin typeface="Times New Roman Regular" panose="02020603050405020304" charset="-122"/>
                        </a:rPr>
                        <a:t>QQ</a:t>
                      </a:r>
                      <a:r>
                        <a:rPr lang="en-US" sz="800" b="0">
                          <a:solidFill>
                            <a:srgbClr val="000000"/>
                          </a:solidFill>
                          <a:latin typeface="宋体" pitchFamily="2" charset="-122"/>
                        </a:rPr>
                        <a:t>音乐选择歌曲</a:t>
                      </a:r>
                      <a:endParaRPr lang="en-US" altLang="en-US" sz="800" b="0">
                        <a:solidFill>
                          <a:srgbClr val="000000"/>
                        </a:solidFill>
                        <a:latin typeface="宋体" pitchFamily="2"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2.706666667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122"/>
                        </a:rPr>
                        <a:t>4.386666667</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122"/>
                        </a:rPr>
                        <a:t>-38.30%</a:t>
                      </a:r>
                      <a:endParaRPr lang="en-US" altLang="en-US" sz="800" b="0">
                        <a:solidFill>
                          <a:srgbClr val="00B05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122"/>
                        </a:rPr>
                        <a:t>2.1</a:t>
                      </a: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122"/>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17018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cs typeface="Times New Roman Regular" panose="02020603050405020304" charset="0"/>
                        </a:rPr>
                        <a:t>系统稳定状态下</a:t>
                      </a:r>
                      <a:r>
                        <a:rPr lang="en-US" sz="800" b="0">
                          <a:solidFill>
                            <a:srgbClr val="000000"/>
                          </a:solidFill>
                          <a:latin typeface="Times New Roman Regular" panose="02020603050405020304" charset="0"/>
                          <a:ea typeface="宋体" charset="0"/>
                          <a:cs typeface="Times New Roman Regular" panose="02020603050405020304" charset="0"/>
                        </a:rPr>
                        <a:t>USB音乐首次启动</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2.246666667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2.536666667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-11.43%</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2B2B2B"/>
                          </a:solidFill>
                          <a:latin typeface="Times New Roman Regular" panose="02020603050405020304" charset="0"/>
                          <a:ea typeface="宋体" charset="0"/>
                          <a:cs typeface="Times New Roman Regular" panose="02020603050405020304" charset="0"/>
                        </a:rPr>
                        <a:t>2.3</a:t>
                      </a:r>
                      <a:endParaRPr lang="en-US" altLang="en-US" sz="800" b="0">
                        <a:solidFill>
                          <a:srgbClr val="2B2B2B"/>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FF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r h="17018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系统稳定状态下在线电台首次启动</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3.003333333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r h="17018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系统稳定状态下喜马拉雅首次启动</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3.583333333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4.433333333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-19.17%</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8"/>
                  </a:ext>
                </a:extLst>
              </a:tr>
              <a:tr h="17018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系统稳定状态下新闻首次启动</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2.68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9"/>
                  </a:ext>
                </a:extLst>
              </a:tr>
              <a:tr h="17018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30</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cs typeface="Times New Roman Regular" panose="02020603050405020304" charset="0"/>
                        </a:rPr>
                        <a:t>系统稳定状态下</a:t>
                      </a:r>
                      <a:r>
                        <a:rPr lang="en-US" sz="800" b="0">
                          <a:solidFill>
                            <a:srgbClr val="000000"/>
                          </a:solidFill>
                          <a:latin typeface="Times New Roman Regular" panose="02020603050405020304" charset="0"/>
                          <a:ea typeface="宋体" charset="0"/>
                          <a:cs typeface="Times New Roman Regular" panose="02020603050405020304" charset="0"/>
                        </a:rPr>
                        <a:t>Navigation首次启动</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4.666666667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6.403333333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-27.12%</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3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295910" y="652145"/>
          <a:ext cx="11566525" cy="5668645"/>
        </p:xfrm>
        <a:graphic>
          <a:graphicData uri="http://schemas.openxmlformats.org/drawingml/2006/table">
            <a:tbl>
              <a:tblPr firstRow="1" bandRow="1">
                <a:tableStyleId>{5C22544A-7EE6-4342-B048-85BDC9FD1C3A}</a:tableStyleId>
              </a:tblPr>
              <a:tblGrid>
                <a:gridCol w="570865">
                  <a:extLst>
                    <a:ext uri="{9D8B030D-6E8A-4147-A177-3AD203B41FA5}">
                      <a16:colId xmlns:a16="http://schemas.microsoft.com/office/drawing/2014/main" val="20000"/>
                    </a:ext>
                  </a:extLst>
                </a:gridCol>
                <a:gridCol w="3387725">
                  <a:extLst>
                    <a:ext uri="{9D8B030D-6E8A-4147-A177-3AD203B41FA5}">
                      <a16:colId xmlns:a16="http://schemas.microsoft.com/office/drawing/2014/main" val="20001"/>
                    </a:ext>
                  </a:extLst>
                </a:gridCol>
                <a:gridCol w="1141730">
                  <a:extLst>
                    <a:ext uri="{9D8B030D-6E8A-4147-A177-3AD203B41FA5}">
                      <a16:colId xmlns:a16="http://schemas.microsoft.com/office/drawing/2014/main" val="20002"/>
                    </a:ext>
                  </a:extLst>
                </a:gridCol>
                <a:gridCol w="1294765">
                  <a:extLst>
                    <a:ext uri="{9D8B030D-6E8A-4147-A177-3AD203B41FA5}">
                      <a16:colId xmlns:a16="http://schemas.microsoft.com/office/drawing/2014/main" val="20003"/>
                    </a:ext>
                  </a:extLst>
                </a:gridCol>
                <a:gridCol w="1681480">
                  <a:extLst>
                    <a:ext uri="{9D8B030D-6E8A-4147-A177-3AD203B41FA5}">
                      <a16:colId xmlns:a16="http://schemas.microsoft.com/office/drawing/2014/main" val="20004"/>
                    </a:ext>
                  </a:extLst>
                </a:gridCol>
                <a:gridCol w="1237615">
                  <a:extLst>
                    <a:ext uri="{9D8B030D-6E8A-4147-A177-3AD203B41FA5}">
                      <a16:colId xmlns:a16="http://schemas.microsoft.com/office/drawing/2014/main" val="20005"/>
                    </a:ext>
                  </a:extLst>
                </a:gridCol>
                <a:gridCol w="2252345">
                  <a:extLst>
                    <a:ext uri="{9D8B030D-6E8A-4147-A177-3AD203B41FA5}">
                      <a16:colId xmlns:a16="http://schemas.microsoft.com/office/drawing/2014/main" val="20006"/>
                    </a:ext>
                  </a:extLst>
                </a:gridCol>
              </a:tblGrid>
              <a:tr h="194310">
                <a:tc>
                  <a:txBody>
                    <a:bodyPr/>
                    <a:lstStyle/>
                    <a:p>
                      <a:pPr indent="0">
                        <a:buNone/>
                      </a:pPr>
                      <a:r>
                        <a:rPr lang="zh-CN" sz="800" b="1">
                          <a:solidFill>
                            <a:srgbClr val="000000"/>
                          </a:solidFill>
                          <a:latin typeface="Times New Roman Regular" panose="02020603050405020304" charset="0"/>
                          <a:ea typeface="宋体" charset="0"/>
                        </a:rPr>
                        <a:t>序号</a:t>
                      </a:r>
                      <a:endParaRPr lang="zh-CN" altLang="en-US" sz="800" b="1">
                        <a:solidFill>
                          <a:srgbClr val="000000"/>
                        </a:solidFill>
                        <a:latin typeface="Times New Roman Regular" panose="02020603050405020304" charset="0"/>
                        <a:ea typeface="宋体"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1">
                          <a:solidFill>
                            <a:srgbClr val="000000"/>
                          </a:solidFill>
                          <a:latin typeface="Times New Roman Regular" panose="02020603050405020304" charset="0"/>
                          <a:ea typeface="宋体" charset="0"/>
                        </a:rPr>
                        <a:t>影响因素</a:t>
                      </a:r>
                      <a:endParaRPr lang="zh-CN" altLang="en-US" sz="800" b="1">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en-US" sz="800" b="1">
                          <a:solidFill>
                            <a:srgbClr val="000000"/>
                          </a:solidFill>
                          <a:latin typeface="Times New Roman Regular" panose="02020603050405020304" charset="0"/>
                          <a:ea typeface="宋体" charset="0"/>
                          <a:cs typeface="Times New Roman Regular" panose="02020603050405020304" charset="0"/>
                        </a:rPr>
                        <a:t>R05测试结果</a:t>
                      </a:r>
                      <a:endParaRPr lang="en-US" altLang="en-US" sz="800" b="1">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en-US" sz="800" b="1">
                          <a:solidFill>
                            <a:srgbClr val="000000"/>
                          </a:solidFill>
                          <a:latin typeface="Times New Roman Regular" panose="02020603050405020304" charset="0"/>
                          <a:ea typeface="宋体" charset="0"/>
                          <a:cs typeface="Times New Roman Regular" panose="02020603050405020304" charset="0"/>
                        </a:rPr>
                        <a:t>R04测试结果</a:t>
                      </a:r>
                      <a:endParaRPr lang="en-US" altLang="en-US" sz="800" b="1">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en-US" sz="800" b="1">
                          <a:solidFill>
                            <a:srgbClr val="000000"/>
                          </a:solidFill>
                          <a:latin typeface="Times New Roman Regular" panose="02020603050405020304" charset="0"/>
                          <a:ea typeface="宋体" charset="0"/>
                          <a:cs typeface="Times New Roman Regular" panose="02020603050405020304" charset="0"/>
                        </a:rPr>
                        <a:t>R05和R04结果对比</a:t>
                      </a:r>
                      <a:endParaRPr lang="en-US" altLang="en-US" sz="800" b="1">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1">
                          <a:solidFill>
                            <a:srgbClr val="000000"/>
                          </a:solidFill>
                          <a:latin typeface="Times New Roman Regular" panose="02020603050405020304" charset="0"/>
                          <a:ea typeface="宋体" charset="0"/>
                        </a:rPr>
                        <a:t>允许偏差上限</a:t>
                      </a:r>
                      <a:endParaRPr lang="zh-CN" altLang="en-US" sz="800" b="1">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1">
                          <a:solidFill>
                            <a:srgbClr val="000000"/>
                          </a:solidFill>
                          <a:latin typeface="Times New Roman Regular" panose="02020603050405020304" charset="0"/>
                          <a:ea typeface="宋体" charset="0"/>
                          <a:cs typeface="Times New Roman Regular" panose="02020603050405020304" charset="0"/>
                        </a:rPr>
                        <a:t>百度</a:t>
                      </a:r>
                      <a:r>
                        <a:rPr lang="en-US" sz="800" b="1">
                          <a:solidFill>
                            <a:srgbClr val="000000"/>
                          </a:solidFill>
                          <a:latin typeface="Times New Roman Regular" panose="02020603050405020304" charset="0"/>
                          <a:ea typeface="宋体" charset="0"/>
                          <a:cs typeface="Times New Roman Regular" panose="02020603050405020304" charset="0"/>
                        </a:rPr>
                        <a:t>comments</a:t>
                      </a:r>
                      <a:endParaRPr lang="en-US" altLang="en-US" sz="800" b="1">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extLst>
                  <a:ext uri="{0D108BD9-81ED-4DB2-BD59-A6C34878D82A}">
                    <a16:rowId xmlns:a16="http://schemas.microsoft.com/office/drawing/2014/main" val="10000"/>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系统稳定状态下导航界面点击输入框出现下拉框</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1.346666667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1.133333333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FF0000"/>
                          </a:solidFill>
                          <a:latin typeface="Times New Roman Regular" panose="02020603050405020304" charset="0"/>
                          <a:ea typeface="宋体" charset="0"/>
                          <a:cs typeface="Times New Roman Regular" panose="02020603050405020304" charset="0"/>
                        </a:rPr>
                        <a:t>18.82%</a:t>
                      </a:r>
                      <a:endParaRPr lang="en-US" altLang="en-US" sz="800" b="0">
                        <a:solidFill>
                          <a:srgbClr val="FF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偏差毫秒级别，正常偏差范围</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稳定状态下音量硬按键响应速度</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1.126666667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稳定状态下切换歌曲硬按键响应速度</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1.296666667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QQ热启动</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0.756666667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-15.93%</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447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喜马拉雅热启动</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0.72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在线电台热启动</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0.75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USB音乐热启动</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0.71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0.79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-10.13%</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新闻热启动</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0.753333333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Navigation热启动</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0.306666667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40</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24小时Monkey测试中的CPU Free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103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113.24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-9.04%</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24小时Monkey测试中的RAM Free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0.285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80808"/>
                          </a:solidFill>
                          <a:latin typeface="Times New Roman Regular" panose="02020603050405020304" charset="0"/>
                          <a:ea typeface="宋体" charset="0"/>
                          <a:cs typeface="Times New Roman Regular" panose="02020603050405020304" charset="0"/>
                        </a:rPr>
                        <a:t>0.185</a:t>
                      </a:r>
                      <a:endParaRPr lang="en-US" altLang="en-US" sz="800" b="0">
                        <a:solidFill>
                          <a:srgbClr val="080808"/>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80808"/>
                          </a:solidFill>
                          <a:latin typeface="Times New Roman Regular" panose="02020603050405020304" charset="0"/>
                          <a:ea typeface="宋体" charset="0"/>
                          <a:cs typeface="Times New Roman Regular" panose="02020603050405020304" charset="0"/>
                        </a:rPr>
                        <a:t>54.05%</a:t>
                      </a:r>
                      <a:endParaRPr lang="en-US" altLang="en-US" sz="800" b="0">
                        <a:solidFill>
                          <a:srgbClr val="080808"/>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24小时Monkey测试中的GPU Free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70.83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-99.05%</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845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80808"/>
                          </a:solidFill>
                          <a:latin typeface="Times New Roman Regular" panose="02020603050405020304" charset="0"/>
                          <a:ea typeface="宋体" charset="0"/>
                          <a:cs typeface="Times New Roman Regular" panose="02020603050405020304" charset="0"/>
                        </a:rPr>
                        <a:t>24小时Monkey中的ANR次数</a:t>
                      </a:r>
                      <a:endParaRPr lang="en-US" altLang="en-US" sz="800" b="0">
                        <a:solidFill>
                          <a:srgbClr val="080808"/>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800" b="0">
                          <a:solidFill>
                            <a:srgbClr val="080808"/>
                          </a:solidFill>
                          <a:latin typeface="Times New Roman Regular" panose="02020603050405020304" charset="0"/>
                          <a:ea typeface="宋体" charset="0"/>
                          <a:cs typeface="Times New Roman Regular" panose="02020603050405020304" charset="0"/>
                        </a:rPr>
                        <a:t>2</a:t>
                      </a: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chemeClr val="tx1"/>
                          </a:solidFill>
                          <a:latin typeface="Times New Roman Regular" panose="02020603050405020304" charset="0"/>
                          <a:ea typeface="宋体" charset="0"/>
                          <a:cs typeface="Times New Roman Regular" panose="02020603050405020304" charset="0"/>
                        </a:rPr>
                        <a:t>2</a:t>
                      </a:r>
                      <a:endParaRPr lang="en-US" altLang="en-US" sz="800" b="0">
                        <a:solidFill>
                          <a:schemeClr val="tx1"/>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0.00%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2B2B2B"/>
                          </a:solidFill>
                          <a:latin typeface="Times New Roman Regular" panose="02020603050405020304" charset="0"/>
                          <a:ea typeface="宋体" charset="0"/>
                          <a:cs typeface="Times New Roman Regular" panose="02020603050405020304" charset="0"/>
                        </a:rPr>
                        <a:t>0</a:t>
                      </a:r>
                      <a:endParaRPr lang="en-US" altLang="en-US" sz="800" b="0">
                        <a:solidFill>
                          <a:srgbClr val="2B2B2B"/>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a:solidFill>
                            <a:srgbClr val="080808"/>
                          </a:solidFill>
                          <a:latin typeface="Times New Roman Regular" panose="02020603050405020304" charset="0"/>
                          <a:ea typeface="宋体" charset="0"/>
                          <a:cs typeface="Times New Roman Regular" panose="02020603050405020304" charset="0"/>
                          <a:sym typeface="+mn-ea"/>
                        </a:rPr>
                        <a:t>地图、</a:t>
                      </a:r>
                      <a:r>
                        <a:rPr lang="en-US" altLang="zh-CN" sz="800">
                          <a:solidFill>
                            <a:srgbClr val="080808"/>
                          </a:solidFill>
                          <a:latin typeface="Times New Roman Regular" panose="02020603050405020304" charset="0"/>
                          <a:ea typeface="宋体" charset="0"/>
                          <a:cs typeface="Times New Roman Regular" panose="02020603050405020304" charset="0"/>
                          <a:sym typeface="+mn-ea"/>
                        </a:rPr>
                        <a:t>launcher </a:t>
                      </a:r>
                      <a:r>
                        <a:rPr lang="en-US" sz="800">
                          <a:solidFill>
                            <a:srgbClr val="080808"/>
                          </a:solidFill>
                          <a:latin typeface="Times New Roman Regular" panose="02020603050405020304" charset="0"/>
                          <a:ea typeface="宋体" charset="0"/>
                          <a:cs typeface="Times New Roman Regular" panose="02020603050405020304" charset="0"/>
                          <a:sym typeface="+mn-ea"/>
                        </a:rPr>
                        <a:t>，已修复，在R07组入</a:t>
                      </a:r>
                      <a:endParaRPr lang="en-US" sz="800" b="0">
                        <a:solidFill>
                          <a:srgbClr val="080808"/>
                        </a:solidFill>
                        <a:latin typeface="Times New Roman Regular" panose="02020603050405020304" charset="0"/>
                        <a:ea typeface="宋体" charset="0"/>
                        <a:cs typeface="Times New Roman Regular" panose="02020603050405020304" charset="0"/>
                        <a:sym typeface="+mn-ea"/>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81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24小时Monkey中的Crash次数</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800" b="0">
                          <a:solidFill>
                            <a:schemeClr val="tx1"/>
                          </a:solidFill>
                          <a:latin typeface="Times New Roman Regular" panose="02020603050405020304" charset="0"/>
                          <a:ea typeface="宋体" charset="0"/>
                          <a:cs typeface="Times New Roman Regular" panose="02020603050405020304" charset="0"/>
                        </a:rPr>
                        <a:t>2</a:t>
                      </a: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chemeClr val="tx1"/>
                          </a:solidFill>
                          <a:latin typeface="Times New Roman Regular" panose="02020603050405020304" charset="0"/>
                          <a:ea typeface="宋体" charset="0"/>
                          <a:cs typeface="Times New Roman Regular" panose="02020603050405020304" charset="0"/>
                        </a:rPr>
                        <a:t>4</a:t>
                      </a:r>
                      <a:endParaRPr lang="en-US" altLang="en-US" sz="800" b="0">
                        <a:solidFill>
                          <a:schemeClr val="tx1"/>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0.00%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2B2B2B"/>
                          </a:solidFill>
                          <a:latin typeface="Times New Roman Regular" panose="02020603050405020304" charset="0"/>
                          <a:ea typeface="宋体" charset="0"/>
                          <a:cs typeface="Times New Roman Regular" panose="02020603050405020304" charset="0"/>
                        </a:rPr>
                        <a:t>0</a:t>
                      </a:r>
                      <a:endParaRPr lang="en-US" altLang="en-US" sz="800" b="0">
                        <a:solidFill>
                          <a:srgbClr val="080808"/>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80808"/>
                          </a:solidFill>
                          <a:latin typeface="Times New Roman Regular" panose="02020603050405020304" charset="0"/>
                          <a:ea typeface="宋体" charset="0"/>
                          <a:cs typeface="Times New Roman Regular" panose="02020603050405020304" charset="0"/>
                        </a:rPr>
                        <a:t>地图、</a:t>
                      </a:r>
                      <a:r>
                        <a:rPr lang="en-US" altLang="zh-CN" sz="800" b="0">
                          <a:solidFill>
                            <a:srgbClr val="080808"/>
                          </a:solidFill>
                          <a:latin typeface="Times New Roman Regular" panose="02020603050405020304" charset="0"/>
                          <a:ea typeface="宋体" charset="0"/>
                          <a:cs typeface="Times New Roman Regular" panose="02020603050405020304" charset="0"/>
                        </a:rPr>
                        <a:t>KTV</a:t>
                      </a:r>
                      <a:r>
                        <a:rPr lang="en-US" sz="800" b="0">
                          <a:solidFill>
                            <a:srgbClr val="080808"/>
                          </a:solidFill>
                          <a:latin typeface="Times New Roman Regular" panose="02020603050405020304" charset="0"/>
                          <a:ea typeface="宋体" charset="0"/>
                          <a:cs typeface="Times New Roman Regular" panose="02020603050405020304" charset="0"/>
                        </a:rPr>
                        <a:t>，已修复，在R07组入</a:t>
                      </a:r>
                      <a:endParaRPr lang="en-US" altLang="en-US" sz="800" b="0">
                        <a:solidFill>
                          <a:srgbClr val="080808"/>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24小时Monkey中内存泄露进程数</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0.00%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系统稳定状态下导航搜索</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2.926666667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3.15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-7.09%</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系统稳定状态下导航路径规划</a:t>
                      </a:r>
                      <a:endParaRPr lang="zh-CN" altLang="en-US" sz="800" b="0">
                        <a:solidFill>
                          <a:srgbClr val="000000"/>
                        </a:solidFill>
                        <a:latin typeface="Times New Roman Regular" panose="02020603050405020304" charset="0"/>
                        <a:ea typeface="宋体"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2.15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3.483333333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-38.28%</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cs typeface="Times New Roman Regular" panose="02020603050405020304" charset="0"/>
                        </a:rPr>
                        <a:t>系统稳定状态下在线</a:t>
                      </a:r>
                      <a:r>
                        <a:rPr lang="en-US" sz="800" b="0">
                          <a:solidFill>
                            <a:srgbClr val="000000"/>
                          </a:solidFill>
                          <a:latin typeface="Times New Roman Regular" panose="02020603050405020304" charset="0"/>
                          <a:ea typeface="宋体" charset="0"/>
                          <a:cs typeface="Times New Roman Regular" panose="02020603050405020304" charset="0"/>
                        </a:rPr>
                        <a:t>QQ音乐切歌</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1.46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36195"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系统稳定状态下在线电台切换</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0.99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2B2B2B"/>
                          </a:solidFill>
                          <a:latin typeface="Times New Roman Regular" panose="02020603050405020304" charset="0"/>
                          <a:ea typeface="宋体" charset="0"/>
                          <a:cs typeface="Times New Roman Regular" panose="02020603050405020304" charset="0"/>
                        </a:rPr>
                        <a:t>1.2</a:t>
                      </a:r>
                      <a:endParaRPr lang="en-US" altLang="en-US" sz="800" b="0">
                        <a:solidFill>
                          <a:srgbClr val="2B2B2B"/>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50</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系统稳定下，语音导航搜索时间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3.89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3.523333333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10.41%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偏差毫秒级别，正常偏差范围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导航中，语音目的地切换搜索时间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4.456666667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4.446666667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0.22%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导航中，语音目的地切换路径规划</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8.32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-33.89%</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7.4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系统稳定下，语音播放音乐</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3.65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-34.82%</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18415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系统稳定下，语音车控</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1.373333333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1.09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FF0000"/>
                          </a:solidFill>
                          <a:latin typeface="Times New Roman Regular" panose="02020603050405020304" charset="0"/>
                          <a:ea typeface="宋体" charset="0"/>
                          <a:cs typeface="Times New Roman Regular" panose="02020603050405020304" charset="0"/>
                        </a:rPr>
                        <a:t>25.99%</a:t>
                      </a:r>
                      <a:endParaRPr lang="en-US" altLang="en-US" sz="800" b="0">
                        <a:solidFill>
                          <a:srgbClr val="FF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偏差毫秒级别，正常偏差范围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系统稳定下，语音系统控制</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1.023333333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0.646666667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FF0000"/>
                          </a:solidFill>
                          <a:latin typeface="Times New Roman Regular" panose="02020603050405020304" charset="0"/>
                          <a:ea typeface="宋体" charset="0"/>
                          <a:cs typeface="Times New Roman Regular" panose="02020603050405020304" charset="0"/>
                        </a:rPr>
                        <a:t>58.25%</a:t>
                      </a:r>
                      <a:endParaRPr lang="en-US" altLang="en-US" sz="800" b="0">
                        <a:solidFill>
                          <a:srgbClr val="FF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偏差毫秒级别，正常偏差范围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语音热启动时间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0.34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ea typeface="宋体" charset="0"/>
                          <a:cs typeface="Times New Roman Regular" panose="02020603050405020304" charset="0"/>
                        </a:rPr>
                        <a:t>-43.33%</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r h="194310">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车机管家冷启动时间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1.14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1.05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8.57%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CD542ICA </a:t>
            </a:r>
            <a:r>
              <a:rPr lang="en-US" altLang="zh-CN" sz="2800" dirty="0">
                <a:solidFill>
                  <a:srgbClr val="0000CC"/>
                </a:solidFill>
                <a:ea typeface="SimHei" panose="02010609060101010101" pitchFamily="49" charset="-122"/>
                <a:sym typeface="+mn-ea"/>
              </a:rPr>
              <a:t>H</a:t>
            </a:r>
            <a:r>
              <a:rPr lang="en-US" altLang="en-US" sz="2800" dirty="0">
                <a:solidFill>
                  <a:srgbClr val="0000CC"/>
                </a:solidFill>
                <a:ea typeface="SimHei" panose="02010609060101010101" pitchFamily="49" charset="-122"/>
                <a:sym typeface="+mn-ea"/>
              </a:rPr>
              <a:t>_R05</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3" name="表格 2"/>
          <p:cNvGraphicFramePr/>
          <p:nvPr>
            <p:custDataLst>
              <p:tags r:id="rId1"/>
            </p:custDataLst>
          </p:nvPr>
        </p:nvGraphicFramePr>
        <p:xfrm>
          <a:off x="342265" y="575945"/>
          <a:ext cx="11261725" cy="5808345"/>
        </p:xfrm>
        <a:graphic>
          <a:graphicData uri="http://schemas.openxmlformats.org/drawingml/2006/table">
            <a:tbl>
              <a:tblPr firstRow="1" bandRow="1">
                <a:tableStyleId>{5C22544A-7EE6-4342-B048-85BDC9FD1C3A}</a:tableStyleId>
              </a:tblPr>
              <a:tblGrid>
                <a:gridCol w="555625">
                  <a:extLst>
                    <a:ext uri="{9D8B030D-6E8A-4147-A177-3AD203B41FA5}">
                      <a16:colId xmlns:a16="http://schemas.microsoft.com/office/drawing/2014/main" val="20000"/>
                    </a:ext>
                  </a:extLst>
                </a:gridCol>
                <a:gridCol w="3298190">
                  <a:extLst>
                    <a:ext uri="{9D8B030D-6E8A-4147-A177-3AD203B41FA5}">
                      <a16:colId xmlns:a16="http://schemas.microsoft.com/office/drawing/2014/main" val="20001"/>
                    </a:ext>
                  </a:extLst>
                </a:gridCol>
                <a:gridCol w="1112520">
                  <a:extLst>
                    <a:ext uri="{9D8B030D-6E8A-4147-A177-3AD203B41FA5}">
                      <a16:colId xmlns:a16="http://schemas.microsoft.com/office/drawing/2014/main" val="20002"/>
                    </a:ext>
                  </a:extLst>
                </a:gridCol>
                <a:gridCol w="125984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gridCol w="1204595">
                  <a:extLst>
                    <a:ext uri="{9D8B030D-6E8A-4147-A177-3AD203B41FA5}">
                      <a16:colId xmlns:a16="http://schemas.microsoft.com/office/drawing/2014/main" val="20005"/>
                    </a:ext>
                  </a:extLst>
                </a:gridCol>
                <a:gridCol w="2192655">
                  <a:extLst>
                    <a:ext uri="{9D8B030D-6E8A-4147-A177-3AD203B41FA5}">
                      <a16:colId xmlns:a16="http://schemas.microsoft.com/office/drawing/2014/main" val="20006"/>
                    </a:ext>
                  </a:extLst>
                </a:gridCol>
              </a:tblGrid>
              <a:tr h="299720">
                <a:tc>
                  <a:txBody>
                    <a:bodyPr/>
                    <a:lstStyle/>
                    <a:p>
                      <a:pPr indent="0" algn="l">
                        <a:buNone/>
                      </a:pPr>
                      <a:r>
                        <a:rPr lang="zh-CN" sz="800" b="0">
                          <a:solidFill>
                            <a:srgbClr val="000000"/>
                          </a:solidFill>
                          <a:latin typeface="Times New Roman Regular" panose="02020603050405020304" charset="0"/>
                          <a:ea typeface="宋体" charset="0"/>
                        </a:rPr>
                        <a:t>序号</a:t>
                      </a:r>
                      <a:endParaRPr lang="zh-CN" altLang="en-US" sz="800" b="0">
                        <a:solidFill>
                          <a:srgbClr val="000000"/>
                        </a:solidFill>
                        <a:latin typeface="Times New Roman Regular" panose="02020603050405020304" charset="0"/>
                        <a:ea typeface="宋体"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lgn="l">
                        <a:buNone/>
                      </a:pPr>
                      <a:r>
                        <a:rPr lang="zh-CN" sz="800" b="0">
                          <a:solidFill>
                            <a:srgbClr val="000000"/>
                          </a:solidFill>
                          <a:latin typeface="Times New Roman Regular" panose="02020603050405020304" charset="0"/>
                          <a:ea typeface="宋体" charset="0"/>
                        </a:rPr>
                        <a:t>影响因素</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R05测试结果</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R04测试结果</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R05和R04结果对比</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lgn="l">
                        <a:buNone/>
                      </a:pPr>
                      <a:r>
                        <a:rPr lang="zh-CN" sz="800" b="0">
                          <a:solidFill>
                            <a:srgbClr val="000000"/>
                          </a:solidFill>
                          <a:latin typeface="Times New Roman Regular" panose="02020603050405020304" charset="0"/>
                          <a:ea typeface="宋体" charset="0"/>
                        </a:rPr>
                        <a:t>允许偏差上限</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lgn="l">
                        <a:buNone/>
                      </a:pPr>
                      <a:r>
                        <a:rPr lang="zh-CN" sz="800" b="0">
                          <a:solidFill>
                            <a:srgbClr val="000000"/>
                          </a:solidFill>
                          <a:latin typeface="Times New Roman Regular" panose="02020603050405020304" charset="0"/>
                          <a:ea typeface="宋体" charset="0"/>
                          <a:cs typeface="Times New Roman Regular" panose="02020603050405020304" charset="0"/>
                        </a:rPr>
                        <a:t>百度</a:t>
                      </a:r>
                      <a:r>
                        <a:rPr lang="en-US" sz="800" b="0">
                          <a:solidFill>
                            <a:srgbClr val="000000"/>
                          </a:solidFill>
                          <a:latin typeface="Times New Roman Regular" panose="02020603050405020304" charset="0"/>
                          <a:ea typeface="宋体" charset="0"/>
                          <a:cs typeface="Times New Roman Regular" panose="02020603050405020304" charset="0"/>
                        </a:rPr>
                        <a:t>comments</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extLst>
                  <a:ext uri="{0D108BD9-81ED-4DB2-BD59-A6C34878D82A}">
                    <a16:rowId xmlns:a16="http://schemas.microsoft.com/office/drawing/2014/main" val="10000"/>
                  </a:ext>
                </a:extLst>
              </a:tr>
              <a:tr h="29908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58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车机管家热启动时间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0.806666667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FF0000"/>
                          </a:solidFill>
                          <a:latin typeface="Times New Roman Regular" panose="02020603050405020304" charset="0"/>
                          <a:ea typeface="宋体" charset="0"/>
                          <a:cs typeface="Times New Roman Regular" panose="02020603050405020304" charset="0"/>
                        </a:rPr>
                        <a:t>15.24%</a:t>
                      </a:r>
                      <a:endParaRPr lang="en-US" altLang="en-US" sz="800" b="0">
                        <a:solidFill>
                          <a:srgbClr val="FF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偏差毫秒级别，正常偏差范围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59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消息中心冷启动时间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0.62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0.793333333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-21.85%</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60</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消息中心热启动时间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0.676666667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0.686666667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-1.46%</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随心看冷启动时间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12.36666667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-46.63%</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7.4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随心看热启动时间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0.623333333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0.736666667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-15.38%</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车家互联冷启动时间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4.406666667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4.733333333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-6.90%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车家互联热启动时间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4.636666667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4.7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-1.35%</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图像冷启动时间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1.514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2B2B2B"/>
                          </a:solidFill>
                          <a:latin typeface="Times New Roman Regular" panose="02020603050405020304" charset="0"/>
                          <a:ea typeface="宋体" charset="0"/>
                          <a:cs typeface="Times New Roman Regular" panose="02020603050405020304" charset="0"/>
                        </a:rPr>
                        <a:t>1.5</a:t>
                      </a:r>
                      <a:endParaRPr lang="en-US" altLang="en-US" sz="800" b="0">
                        <a:solidFill>
                          <a:srgbClr val="2B2B2B"/>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图像热启动时间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1.221666667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R04无此case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2B2B2B"/>
                          </a:solidFill>
                          <a:latin typeface="Times New Roman Regular" panose="02020603050405020304" charset="0"/>
                          <a:ea typeface="宋体" charset="0"/>
                          <a:cs typeface="Times New Roman Regular" panose="02020603050405020304" charset="0"/>
                        </a:rPr>
                        <a:t>1.2</a:t>
                      </a:r>
                      <a:endParaRPr lang="en-US" altLang="en-US" sz="800" b="0">
                        <a:solidFill>
                          <a:srgbClr val="2B2B2B"/>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R05新增case</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账号冷启动时间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0.963333333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1.223333333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-21.25%</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账号热启动时间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0.576666667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0.843333333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-31.62%</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cs typeface="Times New Roman Regular" panose="02020603050405020304" charset="0"/>
                        </a:rPr>
                        <a:t>普通导航</a:t>
                      </a:r>
                      <a:r>
                        <a:rPr lang="en-US" sz="800" b="0">
                          <a:solidFill>
                            <a:srgbClr val="000000"/>
                          </a:solidFill>
                          <a:latin typeface="Times New Roman Regular" panose="02020603050405020304" charset="0"/>
                          <a:ea typeface="宋体" charset="0"/>
                          <a:cs typeface="Times New Roman Regular" panose="02020603050405020304" charset="0"/>
                        </a:rPr>
                        <a:t>-全屏过渡期间冷启动时间</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10.31333333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14.02333333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-26.46%</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13.5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70</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cs typeface="Times New Roman Regular" panose="02020603050405020304" charset="0"/>
                        </a:rPr>
                        <a:t>普通导航</a:t>
                      </a:r>
                      <a:r>
                        <a:rPr lang="en-US" sz="800" b="0">
                          <a:solidFill>
                            <a:srgbClr val="000000"/>
                          </a:solidFill>
                          <a:latin typeface="Times New Roman Regular" panose="02020603050405020304" charset="0"/>
                          <a:ea typeface="宋体" charset="0"/>
                          <a:cs typeface="Times New Roman Regular" panose="02020603050405020304" charset="0"/>
                        </a:rPr>
                        <a:t>-分屏冷启动时间</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8.486666667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12.40333333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-31.58%</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13.5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71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cs typeface="Times New Roman Regular" panose="02020603050405020304" charset="0"/>
                        </a:rPr>
                        <a:t>普通导航</a:t>
                      </a:r>
                      <a:r>
                        <a:rPr lang="en-US" sz="800" b="0">
                          <a:solidFill>
                            <a:srgbClr val="000000"/>
                          </a:solidFill>
                          <a:latin typeface="Times New Roman Regular" panose="02020603050405020304" charset="0"/>
                          <a:ea typeface="宋体" charset="0"/>
                          <a:cs typeface="Times New Roman Regular" panose="02020603050405020304" charset="0"/>
                        </a:rPr>
                        <a:t>-分屏热启动时间</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0.586666667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-43.75%</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72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输入法冷启动时间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0.613333333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1.36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-54.90%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2.7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86055">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73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输入法热启动时间</a:t>
                      </a:r>
                      <a:endParaRPr lang="zh-CN" altLang="en-US" sz="800" b="0">
                        <a:solidFill>
                          <a:srgbClr val="000000"/>
                        </a:solidFill>
                        <a:latin typeface="Times New Roman Regular" panose="02020603050405020304" charset="0"/>
                        <a:ea typeface="宋体"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0.353333333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-6.60%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0820">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74</a:t>
                      </a: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预约保养冷启动时间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3.123333333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3.17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-1.47%</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3.3</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86055">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75</a:t>
                      </a: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预约保养热启动时间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0.226666667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0.203333333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11.48%</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0.2</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86055">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76</a:t>
                      </a: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电影票冷启动时间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4.32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4.323333333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-0.08%</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en-US" sz="800" b="0">
                          <a:solidFill>
                            <a:srgbClr val="2B2B2B"/>
                          </a:solidFill>
                          <a:latin typeface="Times New Roman Regular" panose="02020603050405020304" charset="0"/>
                          <a:ea typeface="宋体" charset="0"/>
                          <a:cs typeface="Times New Roman Regular" panose="02020603050405020304" charset="0"/>
                        </a:rPr>
                        <a:t>4.4</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86055">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77</a:t>
                      </a: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电影票热启动时间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0.19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57.89%</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en-US" sz="800" b="0">
                          <a:solidFill>
                            <a:srgbClr val="2B2B2B"/>
                          </a:solidFill>
                          <a:latin typeface="Times New Roman Regular" panose="02020603050405020304" charset="0"/>
                          <a:ea typeface="宋体" charset="0"/>
                          <a:cs typeface="Times New Roman Regular" panose="02020603050405020304" charset="0"/>
                        </a:rPr>
                        <a:t>0.3</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86055">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78</a:t>
                      </a: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智慧停车场冷启动时间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5.516666667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5.086666667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8.45%</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en-US" sz="800" b="0">
                          <a:solidFill>
                            <a:srgbClr val="2B2B2B"/>
                          </a:solidFill>
                          <a:latin typeface="Times New Roman Regular" panose="02020603050405020304" charset="0"/>
                          <a:ea typeface="宋体" charset="0"/>
                          <a:cs typeface="Times New Roman Regular" panose="02020603050405020304" charset="0"/>
                        </a:rPr>
                        <a:t>3.2</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86055">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79</a:t>
                      </a: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智慧停车场热启动时间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0.223333333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0.203333333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9.84%</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0.5</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186055">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80</a:t>
                      </a: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外卖冷启动时间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6.866666667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6.023333333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14.00%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4.3</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186055">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81</a:t>
                      </a: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外卖热启动时间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0.746666667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0.74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0.90%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0.7</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186055">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82</a:t>
                      </a: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酒店预定冷启动时间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2.133333333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2.586666667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-17.53%</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3.8</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186055">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83</a:t>
                      </a:r>
                    </a:p>
                  </a:txBody>
                  <a:tcPr marL="36195" marR="12700" marT="36195" marB="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zh-CN" sz="800" b="0">
                          <a:solidFill>
                            <a:srgbClr val="000000"/>
                          </a:solidFill>
                          <a:latin typeface="Times New Roman Regular" panose="02020603050405020304" charset="0"/>
                          <a:ea typeface="宋体" charset="0"/>
                        </a:rPr>
                        <a:t>酒店预定热启动时间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0.243333333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0.176666667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37.74%</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en-US" sz="800" b="0">
                          <a:solidFill>
                            <a:srgbClr val="2B2B2B"/>
                          </a:solidFill>
                          <a:latin typeface="Times New Roman Regular" panose="02020603050405020304" charset="0"/>
                          <a:ea typeface="宋体" charset="0"/>
                          <a:cs typeface="Times New Roman Regular" panose="02020603050405020304" charset="0"/>
                        </a:rPr>
                        <a:t>0.7</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36195" marR="12700" marT="36195" marB="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a:t>
            </a:r>
            <a:r>
              <a:rPr lang="en-US" altLang="zh-CN" sz="2800" dirty="0">
                <a:solidFill>
                  <a:srgbClr val="0000CC"/>
                </a:solidFill>
                <a:ea typeface="SimHei" panose="02010609060101010101" pitchFamily="49" charset="-122"/>
              </a:rPr>
              <a:t>D542ICA</a:t>
            </a:r>
            <a:r>
              <a:rPr lang="zh-CN" altLang="en-US" sz="2800" dirty="0">
                <a:solidFill>
                  <a:srgbClr val="0000CC"/>
                </a:solidFill>
                <a:ea typeface="SimHei" panose="02010609060101010101" pitchFamily="49" charset="-122"/>
              </a:rPr>
              <a:t> </a:t>
            </a:r>
            <a:r>
              <a:rPr lang="en-US" altLang="zh-CN" sz="2800" dirty="0">
                <a:solidFill>
                  <a:srgbClr val="0000CC"/>
                </a:solidFill>
                <a:ea typeface="SimHei" panose="02010609060101010101" pitchFamily="49" charset="-122"/>
              </a:rPr>
              <a:t>L</a:t>
            </a:r>
            <a:r>
              <a:rPr lang="en-US" altLang="en-US" sz="2800" dirty="0">
                <a:solidFill>
                  <a:srgbClr val="0000CC"/>
                </a:solidFill>
                <a:ea typeface="SimHei" panose="02010609060101010101" pitchFamily="49" charset="-122"/>
              </a:rPr>
              <a:t>_R0</a:t>
            </a:r>
            <a:r>
              <a:rPr lang="en-US" altLang="zh-CN" sz="2800" dirty="0">
                <a:solidFill>
                  <a:srgbClr val="0000CC"/>
                </a:solidFill>
                <a:ea typeface="SimHei" panose="02010609060101010101" pitchFamily="49" charset="-122"/>
              </a:rPr>
              <a:t>5 </a:t>
            </a:r>
            <a:r>
              <a:rPr lang="en-US" altLang="zh-CN" sz="2800" dirty="0">
                <a:solidFill>
                  <a:srgbClr val="0000CC"/>
                </a:solidFill>
                <a:sym typeface="+mn-ea"/>
              </a:rPr>
              <a:t>Pro</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p>
          <a:p>
            <a:pPr lvl="1">
              <a:spcBef>
                <a:spcPct val="0"/>
              </a:spcBef>
              <a:buFont typeface="Arial" panose="020B0604020202020204" pitchFamily="34" charset="0"/>
              <a:buChar char="•"/>
            </a:pPr>
            <a:r>
              <a:rPr lang="en-US" altLang="zh-CN" sz="1800" dirty="0">
                <a:ea typeface="宋体" pitchFamily="2" charset="-122"/>
              </a:rPr>
              <a:t>Refer SWAD for the details:</a:t>
            </a: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20221128_557_PRO </a:t>
            </a: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20221227_0856_G2F13_R05.PRO </a:t>
            </a: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99%,  0 </a:t>
            </a:r>
            <a:r>
              <a:rPr lang="en-US" altLang="zh-CN" sz="1800" dirty="0">
                <a:ea typeface="宋体" pitchFamily="2" charset="-122"/>
              </a:rPr>
              <a:t>P1 and </a:t>
            </a:r>
            <a:r>
              <a:rPr lang="en-US" altLang="zh-CN" sz="1800" dirty="0">
                <a:solidFill>
                  <a:srgbClr val="0000CC"/>
                </a:solidFill>
                <a:ea typeface="宋体" pitchFamily="2" charset="-122"/>
              </a:rPr>
              <a:t>7 </a:t>
            </a:r>
            <a:r>
              <a:rPr lang="en-US" altLang="zh-CN" sz="1800" dirty="0">
                <a:ea typeface="宋体" pitchFamily="2" charset="-122"/>
              </a:rPr>
              <a:t>P2 issues found and not fixed and </a:t>
            </a:r>
            <a:r>
              <a:rPr lang="en-US" altLang="zh-CN" sz="1800" dirty="0">
                <a:solidFill>
                  <a:srgbClr val="0000CC"/>
                </a:solidFill>
                <a:ea typeface="宋体" pitchFamily="2" charset="-122"/>
              </a:rPr>
              <a:t>16 </a:t>
            </a:r>
            <a:r>
              <a:rPr lang="en-US" altLang="zh-CN" sz="1800" dirty="0">
                <a:ea typeface="宋体" pitchFamily="2" charset="-122"/>
              </a:rPr>
              <a:t>P2 issues in Verfication. Refer test report for detail.</a:t>
            </a:r>
          </a:p>
          <a:p>
            <a:pPr>
              <a:spcBef>
                <a:spcPct val="0"/>
              </a:spcBef>
            </a:pPr>
            <a:r>
              <a:rPr lang="en-US" altLang="zh-CN" sz="1800" dirty="0">
                <a:ea typeface="宋体" pitchFamily="2" charset="-122"/>
              </a:rPr>
              <a:t>Main changes compared with previous version, refer RN for the details, highlights listed below:</a:t>
            </a:r>
          </a:p>
          <a:p>
            <a:pPr lvl="2">
              <a:spcBef>
                <a:spcPct val="0"/>
              </a:spcBef>
              <a:buFont typeface="Arial" panose="020B0604020202020204" pitchFamily="34" charset="0"/>
              <a:buChar char="•"/>
            </a:pPr>
            <a:r>
              <a:rPr lang="en-US" altLang="zh-CN" dirty="0"/>
              <a:t>Non-compliance issue list, refer attached file for detail, P1 issues listed below:</a:t>
            </a:r>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p>
          <a:p>
            <a:pPr lvl="2">
              <a:spcBef>
                <a:spcPct val="0"/>
              </a:spcBef>
              <a:buFont typeface="Arial" panose="020B0604020202020204" pitchFamily="34" charset="0"/>
              <a:buChar char="•"/>
            </a:pPr>
            <a:r>
              <a:rPr lang="en-US" altLang="zh-CN" dirty="0">
                <a:ea typeface="宋体" pitchFamily="2" charset="-122"/>
              </a:rPr>
              <a:t>Open AIMS with risk evaluation – refer slide 4</a:t>
            </a: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563563" y="12206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CD542ICA</a:t>
            </a:r>
            <a:r>
              <a:rPr lang="zh-CN" altLang="en-US" sz="2800" dirty="0">
                <a:solidFill>
                  <a:srgbClr val="0000CC"/>
                </a:solidFill>
              </a:rPr>
              <a:t> </a:t>
            </a:r>
            <a:r>
              <a:rPr lang="en-US" altLang="zh-CN" sz="2800" dirty="0">
                <a:solidFill>
                  <a:srgbClr val="0000CC"/>
                </a:solidFill>
              </a:rPr>
              <a:t>L</a:t>
            </a:r>
            <a:r>
              <a:rPr lang="zh-CN" altLang="en-US" sz="2800" dirty="0">
                <a:solidFill>
                  <a:srgbClr val="0000CC"/>
                </a:solidFill>
              </a:rPr>
              <a:t> </a:t>
            </a:r>
            <a:r>
              <a:rPr lang="en-US" altLang="zh-CN" sz="2800" dirty="0">
                <a:solidFill>
                  <a:srgbClr val="0000CC"/>
                </a:solidFill>
              </a:rPr>
              <a:t>R05 </a:t>
            </a:r>
            <a:r>
              <a:rPr lang="en-US" altLang="zh-CN" sz="2800" dirty="0">
                <a:solidFill>
                  <a:srgbClr val="0000CC"/>
                </a:solidFill>
                <a:sym typeface="+mn-ea"/>
              </a:rPr>
              <a:t>Pro</a:t>
            </a:r>
            <a:r>
              <a:rPr lang="en-US" altLang="en-US" sz="2800" dirty="0">
                <a:solidFill>
                  <a:srgbClr val="0000CC"/>
                </a:solidFill>
              </a:rPr>
              <a:t>} </a:t>
            </a:r>
            <a:r>
              <a:rPr lang="en-US" altLang="zh-CN" sz="2800" dirty="0"/>
              <a:t>Open IG/Gating with risk evaluation</a:t>
            </a:r>
            <a:endParaRPr lang="en-US" altLang="en-US" sz="2800" b="0" dirty="0">
              <a:ea typeface="SimHei" panose="02010609060101010101" pitchFamily="49" charset="-122"/>
            </a:endParaRPr>
          </a:p>
        </p:txBody>
      </p:sp>
      <p:graphicFrame>
        <p:nvGraphicFramePr>
          <p:cNvPr id="2" name="表格 1"/>
          <p:cNvGraphicFramePr>
            <a:graphicFrameLocks noGrp="1"/>
          </p:cNvGraphicFramePr>
          <p:nvPr>
            <p:custDataLst>
              <p:tags r:id="rId1"/>
            </p:custDataLst>
          </p:nvPr>
        </p:nvGraphicFramePr>
        <p:xfrm>
          <a:off x="666115" y="701675"/>
          <a:ext cx="10962640" cy="5845810"/>
        </p:xfrm>
        <a:graphic>
          <a:graphicData uri="http://schemas.openxmlformats.org/drawingml/2006/table">
            <a:tbl>
              <a:tblPr/>
              <a:tblGrid>
                <a:gridCol w="755015">
                  <a:extLst>
                    <a:ext uri="{9D8B030D-6E8A-4147-A177-3AD203B41FA5}">
                      <a16:colId xmlns:a16="http://schemas.microsoft.com/office/drawing/2014/main" val="20000"/>
                    </a:ext>
                  </a:extLst>
                </a:gridCol>
                <a:gridCol w="3590290">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gridCol w="890270">
                  <a:extLst>
                    <a:ext uri="{9D8B030D-6E8A-4147-A177-3AD203B41FA5}">
                      <a16:colId xmlns:a16="http://schemas.microsoft.com/office/drawing/2014/main" val="20003"/>
                    </a:ext>
                  </a:extLst>
                </a:gridCol>
                <a:gridCol w="890905">
                  <a:extLst>
                    <a:ext uri="{9D8B030D-6E8A-4147-A177-3AD203B41FA5}">
                      <a16:colId xmlns:a16="http://schemas.microsoft.com/office/drawing/2014/main" val="20004"/>
                    </a:ext>
                  </a:extLst>
                </a:gridCol>
                <a:gridCol w="3945255">
                  <a:extLst>
                    <a:ext uri="{9D8B030D-6E8A-4147-A177-3AD203B41FA5}">
                      <a16:colId xmlns:a16="http://schemas.microsoft.com/office/drawing/2014/main" val="20005"/>
                    </a:ext>
                  </a:extLst>
                </a:gridCol>
              </a:tblGrid>
              <a:tr h="195580">
                <a:tc>
                  <a:txBody>
                    <a:bodyPr/>
                    <a:lstStyle/>
                    <a:p>
                      <a:pPr algn="ctr" fontAlgn="ctr"/>
                      <a:r>
                        <a:rPr lang="en-GB" sz="1200" b="1" i="0" u="none" strike="noStrike" dirty="0">
                          <a:solidFill>
                            <a:srgbClr val="FFFFFF"/>
                          </a:solidFill>
                          <a:effectLst/>
                          <a:latin typeface="Arial Bold" panose="020B0604020202020204" charset="0"/>
                          <a:ea typeface="DengXian" panose="02010600030101010101" pitchFamily="2" charset="-122"/>
                          <a:cs typeface="Arial Bold" panose="020B0604020202020204" charset="0"/>
                        </a:rPr>
                        <a:t>Key</a:t>
                      </a:r>
                    </a:p>
                  </a:txBody>
                  <a:tcPr marL="3804"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1200" b="1" i="0" u="none" strike="noStrike" dirty="0">
                          <a:solidFill>
                            <a:srgbClr val="FFFFFF"/>
                          </a:solidFill>
                          <a:effectLst/>
                          <a:latin typeface="Arial Bold" panose="020B0604020202020204" charset="0"/>
                          <a:ea typeface="DengXian" panose="02010600030101010101" pitchFamily="2" charset="-122"/>
                          <a:cs typeface="Arial Bold" panose="020B0604020202020204" charset="0"/>
                        </a:rPr>
                        <a:t>Summary</a:t>
                      </a:r>
                    </a:p>
                  </a:txBody>
                  <a:tcPr marL="3804"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1200" b="1" i="0" u="none" strike="noStrike" dirty="0">
                          <a:solidFill>
                            <a:srgbClr val="FFFFFF"/>
                          </a:solidFill>
                          <a:effectLst/>
                          <a:latin typeface="Arial Bold" panose="020B0604020202020204" charset="0"/>
                          <a:ea typeface="DengXian" panose="02010600030101010101" pitchFamily="2" charset="-122"/>
                          <a:cs typeface="Arial Bold" panose="020B0604020202020204" charset="0"/>
                        </a:rPr>
                        <a:t>Status</a:t>
                      </a:r>
                    </a:p>
                  </a:txBody>
                  <a:tcPr marL="3804"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1200" b="1" i="0" u="none" strike="noStrike" dirty="0">
                          <a:solidFill>
                            <a:srgbClr val="FFFFFF"/>
                          </a:solidFill>
                          <a:effectLst/>
                          <a:latin typeface="Arial Bold" panose="020B0604020202020204" charset="0"/>
                          <a:ea typeface="DengXian" panose="02010600030101010101" pitchFamily="2" charset="-122"/>
                          <a:cs typeface="Arial Bold" panose="020B0604020202020204" charset="0"/>
                        </a:rPr>
                        <a:t>Fix version</a:t>
                      </a:r>
                    </a:p>
                  </a:txBody>
                  <a:tcPr marL="3804"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1200" b="1" i="0" u="none" strike="noStrike" dirty="0">
                          <a:solidFill>
                            <a:srgbClr val="FFFFFF"/>
                          </a:solidFill>
                          <a:effectLst/>
                          <a:latin typeface="Arial Bold" panose="020B0604020202020204" charset="0"/>
                          <a:ea typeface="DengXian" panose="02010600030101010101" pitchFamily="2" charset="-122"/>
                          <a:cs typeface="Arial Bold" panose="020B0604020202020204" charset="0"/>
                        </a:rPr>
                        <a:t>Priority</a:t>
                      </a:r>
                    </a:p>
                  </a:txBody>
                  <a:tcPr marL="3804"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GB" sz="1200" b="1" i="0" u="none" strike="noStrike" dirty="0">
                          <a:solidFill>
                            <a:srgbClr val="FFFFFF"/>
                          </a:solidFill>
                          <a:effectLst/>
                          <a:latin typeface="Arial Bold" panose="020B0604020202020204" charset="0"/>
                          <a:ea typeface="DengXian" panose="02010600030101010101" pitchFamily="2" charset="-122"/>
                          <a:cs typeface="Arial Bold" panose="020B0604020202020204" charset="0"/>
                        </a:rPr>
                        <a:t>Remark</a:t>
                      </a:r>
                    </a:p>
                  </a:txBody>
                  <a:tcPr marL="3804"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689610">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4"/>
                        </a:rPr>
                        <a:t>AW2-13622</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4"/>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[CD542ICA_L][必现][地图]无法使用U盘升级离线地图</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en-US" altLang="en-US" sz="900" b="0">
                          <a:solidFill>
                            <a:srgbClr val="000000"/>
                          </a:solidFill>
                          <a:latin typeface="Times New Roman Regular" panose="02020603050405020304" charset="0"/>
                          <a:ea typeface="宋体" charset="0"/>
                          <a:cs typeface="Times New Roman Regular" panose="02020603050405020304" charset="0"/>
                        </a:rPr>
                        <a:t>Analysis</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en-GB" sz="900" b="0" i="0" u="none" strike="noStrike">
                          <a:solidFill>
                            <a:srgbClr val="000000"/>
                          </a:solidFill>
                          <a:effectLst/>
                          <a:latin typeface="Times New Roman Regular" panose="02020603050405020304" charset="0"/>
                          <a:ea typeface="宋体" charset="0"/>
                          <a:cs typeface="Times New Roman Regular" panose="02020603050405020304" charset="0"/>
                        </a:rPr>
                        <a:t>NA</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Gating</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1. Rootcause：</a:t>
                      </a:r>
                      <a:r>
                        <a:rPr lang="en-US" altLang="en-GB" sz="900" b="0" i="0" u="none" strike="noStrike">
                          <a:solidFill>
                            <a:srgbClr val="000000"/>
                          </a:solidFill>
                          <a:effectLst/>
                          <a:latin typeface="Times New Roman Regular" panose="02020603050405020304" charset="0"/>
                          <a:ea typeface="宋体" charset="0"/>
                          <a:cs typeface="Times New Roman Regular" panose="02020603050405020304" charset="0"/>
                        </a:rPr>
                        <a:t>U</a:t>
                      </a:r>
                      <a: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t>盘格式不对，非</a:t>
                      </a:r>
                      <a:r>
                        <a:rPr lang="en-US" altLang="zh-CN" sz="900" b="0" i="0" u="none" strike="noStrike">
                          <a:solidFill>
                            <a:srgbClr val="000000"/>
                          </a:solidFill>
                          <a:effectLst/>
                          <a:latin typeface="Times New Roman Regular" panose="02020603050405020304" charset="0"/>
                          <a:ea typeface="宋体" charset="0"/>
                          <a:cs typeface="Times New Roman Regular" panose="02020603050405020304" charset="0"/>
                        </a:rPr>
                        <a:t>bug</a:t>
                      </a:r>
                      <a:endPar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endParaRPr>
                    </a:p>
                    <a:p>
                      <a:pPr algn="l" fontAlgn="ctr"/>
                      <a:r>
                        <a:rPr lang="en-US" altLang="zh-CN" sz="900" b="0" i="0" u="none" strike="noStrike">
                          <a:solidFill>
                            <a:srgbClr val="000000"/>
                          </a:solidFill>
                          <a:effectLst/>
                          <a:latin typeface="Times New Roman Regular" panose="02020603050405020304" charset="0"/>
                          <a:ea typeface="宋体" charset="0"/>
                          <a:cs typeface="Times New Roman Regular" panose="02020603050405020304" charset="0"/>
                        </a:rPr>
                        <a:t>2. </a:t>
                      </a:r>
                      <a: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t>发生概率：必现</a:t>
                      </a:r>
                      <a:b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br>
                      <a:r>
                        <a:rPr lang="en-US" altLang="zh-CN" sz="900" b="0" i="0" u="none" strike="noStrike">
                          <a:solidFill>
                            <a:srgbClr val="000000"/>
                          </a:solidFill>
                          <a:effectLst/>
                          <a:latin typeface="Times New Roman Regular" panose="02020603050405020304" charset="0"/>
                          <a:ea typeface="宋体" charset="0"/>
                          <a:cs typeface="Times New Roman Regular" panose="02020603050405020304" charset="0"/>
                        </a:rPr>
                        <a:t>3. </a:t>
                      </a:r>
                      <a: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t>恢复机制：</a:t>
                      </a:r>
                      <a:r>
                        <a:rPr lang="zh-CN" altLang="en-US" sz="900">
                          <a:solidFill>
                            <a:srgbClr val="000000"/>
                          </a:solidFill>
                          <a:effectLst/>
                          <a:latin typeface="Times New Roman Regular" panose="02020603050405020304" charset="0"/>
                          <a:ea typeface="宋体" charset="0"/>
                          <a:cs typeface="Times New Roman Regular" panose="02020603050405020304" charset="0"/>
                          <a:sym typeface="+mn-ea"/>
                        </a:rPr>
                        <a:t>使用</a:t>
                      </a:r>
                      <a:r>
                        <a:rPr lang="en-US" altLang="zh-CN" sz="900">
                          <a:solidFill>
                            <a:srgbClr val="000000"/>
                          </a:solidFill>
                          <a:effectLst/>
                          <a:latin typeface="Times New Roman Regular" panose="02020603050405020304" charset="0"/>
                          <a:ea typeface="宋体" charset="0"/>
                          <a:cs typeface="Times New Roman Regular" panose="02020603050405020304" charset="0"/>
                          <a:sym typeface="+mn-ea"/>
                        </a:rPr>
                        <a:t>FAT32</a:t>
                      </a:r>
                      <a:r>
                        <a:rPr lang="zh-CN" altLang="en-US" sz="900">
                          <a:solidFill>
                            <a:srgbClr val="000000"/>
                          </a:solidFill>
                          <a:effectLst/>
                          <a:latin typeface="Times New Roman Regular" panose="02020603050405020304" charset="0"/>
                          <a:ea typeface="宋体" charset="0"/>
                          <a:cs typeface="Times New Roman Regular" panose="02020603050405020304" charset="0"/>
                          <a:sym typeface="+mn-ea"/>
                        </a:rPr>
                        <a:t>的</a:t>
                      </a:r>
                      <a:r>
                        <a:rPr lang="en-US" altLang="zh-CN" sz="900">
                          <a:solidFill>
                            <a:srgbClr val="000000"/>
                          </a:solidFill>
                          <a:effectLst/>
                          <a:latin typeface="Times New Roman Regular" panose="02020603050405020304" charset="0"/>
                          <a:ea typeface="宋体" charset="0"/>
                          <a:cs typeface="Times New Roman Regular" panose="02020603050405020304" charset="0"/>
                          <a:sym typeface="+mn-ea"/>
                        </a:rPr>
                        <a:t>U</a:t>
                      </a:r>
                      <a:r>
                        <a:rPr lang="zh-CN" altLang="en-US" sz="900">
                          <a:solidFill>
                            <a:srgbClr val="000000"/>
                          </a:solidFill>
                          <a:effectLst/>
                          <a:latin typeface="Times New Roman Regular" panose="02020603050405020304" charset="0"/>
                          <a:ea typeface="宋体" charset="0"/>
                          <a:cs typeface="Times New Roman Regular" panose="02020603050405020304" charset="0"/>
                          <a:sym typeface="+mn-ea"/>
                        </a:rPr>
                        <a:t>盘</a:t>
                      </a:r>
                      <a:br>
                        <a:rPr lang="zh-CN" altLang="en-US" sz="900">
                          <a:solidFill>
                            <a:srgbClr val="000000"/>
                          </a:solidFill>
                          <a:effectLst/>
                          <a:latin typeface="Times New Roman Regular" panose="02020603050405020304" charset="0"/>
                          <a:ea typeface="宋体" charset="0"/>
                          <a:cs typeface="Times New Roman Regular" panose="02020603050405020304" charset="0"/>
                          <a:sym typeface="+mn-ea"/>
                        </a:rPr>
                      </a:br>
                      <a:r>
                        <a:rPr lang="en-US" altLang="zh-CN" sz="900" b="0" i="0" u="none" strike="noStrike">
                          <a:solidFill>
                            <a:srgbClr val="000000"/>
                          </a:solidFill>
                          <a:effectLst/>
                          <a:latin typeface="Times New Roman Regular" panose="02020603050405020304" charset="0"/>
                          <a:ea typeface="宋体" charset="0"/>
                          <a:cs typeface="Times New Roman Regular" panose="02020603050405020304" charset="0"/>
                        </a:rPr>
                        <a:t>4. </a:t>
                      </a:r>
                      <a: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t>风险等级：</a:t>
                      </a:r>
                      <a:r>
                        <a:rPr lang="en-US" altLang="zh-CN" sz="900" b="0" i="0" u="none" strike="noStrike">
                          <a:solidFill>
                            <a:srgbClr val="000000"/>
                          </a:solidFill>
                          <a:effectLst/>
                          <a:latin typeface="Times New Roman Regular" panose="02020603050405020304" charset="0"/>
                          <a:ea typeface="宋体" charset="0"/>
                          <a:cs typeface="Times New Roman Regular" panose="02020603050405020304" charset="0"/>
                        </a:rPr>
                        <a:t>Low</a:t>
                      </a:r>
                      <a:b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b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5. </a:t>
                      </a:r>
                      <a: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t>风险理由：</a:t>
                      </a:r>
                      <a:r>
                        <a:rPr lang="en-US" altLang="zh-CN" sz="900" b="0" i="0" u="none" strike="noStrike">
                          <a:solidFill>
                            <a:srgbClr val="000000"/>
                          </a:solidFill>
                          <a:effectLst/>
                          <a:latin typeface="Times New Roman Regular" panose="02020603050405020304" charset="0"/>
                          <a:ea typeface="宋体" charset="0"/>
                          <a:cs typeface="Times New Roman Regular" panose="02020603050405020304" charset="0"/>
                        </a:rPr>
                        <a:t>NA</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6770">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5"/>
                        </a:rPr>
                        <a:t>AW2-13556</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5"/>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[CD542ICA_L][必现][地图]导航比例尺默认是200米</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en-US" altLang="en-US" sz="900">
                          <a:solidFill>
                            <a:srgbClr val="000000"/>
                          </a:solidFill>
                          <a:latin typeface="Times New Roman Regular" panose="02020603050405020304" charset="0"/>
                          <a:ea typeface="宋体" charset="0"/>
                          <a:cs typeface="Times New Roman Regular" panose="02020603050405020304" charset="0"/>
                          <a:sym typeface="+mn-ea"/>
                        </a:rPr>
                        <a:t>Analysis</a:t>
                      </a:r>
                      <a:endParaRPr lang="en-US"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R07</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Gating</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1. Rootcause：</a:t>
                      </a:r>
                      <a:r>
                        <a:rPr lang="zh-CN" altLang="en-GB" sz="900" b="0" i="0" u="none" strike="noStrike">
                          <a:solidFill>
                            <a:srgbClr val="000000"/>
                          </a:solidFill>
                          <a:effectLst/>
                          <a:latin typeface="Times New Roman Regular" panose="02020603050405020304" charset="0"/>
                          <a:ea typeface="宋体" charset="0"/>
                          <a:cs typeface="Times New Roman Regular" panose="02020603050405020304" charset="0"/>
                        </a:rPr>
                        <a:t>功能设计偏差</a:t>
                      </a:r>
                      <a:b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br>
                      <a:r>
                        <a:rPr lang="en-US" altLang="zh-CN" sz="900" b="0" i="0" u="none" strike="noStrike">
                          <a:solidFill>
                            <a:srgbClr val="000000"/>
                          </a:solidFill>
                          <a:effectLst/>
                          <a:latin typeface="Times New Roman Regular" panose="02020603050405020304" charset="0"/>
                          <a:ea typeface="宋体" charset="0"/>
                          <a:cs typeface="Times New Roman Regular" panose="02020603050405020304" charset="0"/>
                        </a:rPr>
                        <a:t>2. </a:t>
                      </a:r>
                      <a: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t>发生概率：必现</a:t>
                      </a:r>
                      <a:b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br>
                      <a:r>
                        <a:rPr lang="en-US" altLang="zh-CN" sz="900" b="0" i="0" u="none" strike="noStrike">
                          <a:solidFill>
                            <a:srgbClr val="000000"/>
                          </a:solidFill>
                          <a:effectLst/>
                          <a:latin typeface="Times New Roman Regular" panose="02020603050405020304" charset="0"/>
                          <a:ea typeface="宋体" charset="0"/>
                          <a:cs typeface="Times New Roman Regular" panose="02020603050405020304" charset="0"/>
                        </a:rPr>
                        <a:t>3. </a:t>
                      </a:r>
                      <a: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t>恢复机制：</a:t>
                      </a: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NA</a:t>
                      </a:r>
                      <a:b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b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4. </a:t>
                      </a:r>
                      <a: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t>风险等级：</a:t>
                      </a: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Low</a:t>
                      </a:r>
                      <a:b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b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5. </a:t>
                      </a:r>
                      <a: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t>风险理由：目前福特全系车型均如此，该问题</a:t>
                      </a:r>
                      <a:r>
                        <a:rPr lang="zh-CN" altLang="en-US" sz="900">
                          <a:solidFill>
                            <a:srgbClr val="000000"/>
                          </a:solidFill>
                          <a:effectLst/>
                          <a:latin typeface="Times New Roman Regular" panose="02020603050405020304" charset="0"/>
                          <a:ea typeface="宋体" charset="0"/>
                          <a:cs typeface="Times New Roman Regular" panose="02020603050405020304" charset="0"/>
                          <a:sym typeface="+mn-ea"/>
                        </a:rPr>
                        <a:t>用户感知较弱且</a:t>
                      </a:r>
                      <a:r>
                        <a:rPr lang="zh-CN" altLang="en-US" sz="900" b="0" i="0" u="none" strike="noStrike">
                          <a:solidFill>
                            <a:srgbClr val="000000"/>
                          </a:solidFill>
                          <a:effectLst/>
                          <a:latin typeface="Times New Roman Regular" panose="02020603050405020304" charset="0"/>
                          <a:ea typeface="宋体" charset="0"/>
                          <a:cs typeface="Times New Roman Regular" panose="02020603050405020304" charset="0"/>
                        </a:rPr>
                        <a:t>不影响用户使用导航功能，下个版本修复</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63930">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6"/>
                        </a:rPr>
                        <a:t>AW2-13555</a:t>
                      </a:r>
                    </a:p>
                    <a:p>
                      <a:pPr indent="0">
                        <a:buNone/>
                      </a:pPr>
                      <a:r>
                        <a:rPr lang="en-US" sz="900" u="sng">
                          <a:solidFill>
                            <a:srgbClr val="0000FF"/>
                          </a:solidFill>
                          <a:uFill>
                            <a:solidFill>
                              <a:srgbClr val="000000"/>
                            </a:solidFill>
                          </a:uFill>
                          <a:latin typeface="Times New Roman Regular" panose="02020603050405020304" charset="0"/>
                          <a:ea typeface="宋体" charset="0"/>
                          <a:cs typeface="Times New Roman Regular" panose="02020603050405020304" charset="0"/>
                          <a:sym typeface="+mn-ea"/>
                          <a:hlinkClick r:id="rId7"/>
                        </a:rPr>
                        <a:t>AW2-13554</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sym typeface="+mn-ea"/>
                        <a:hlinkClick r:id="rId7"/>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[CD542ICA_L][必现][地图]导航中，“路线全览模式自动关闭”开关</a:t>
                      </a:r>
                      <a:r>
                        <a:rPr lang="en-US" altLang="zh-CN" sz="900" b="0">
                          <a:solidFill>
                            <a:srgbClr val="000000"/>
                          </a:solidFill>
                          <a:latin typeface="Times New Roman Regular" panose="02020603050405020304" charset="0"/>
                          <a:ea typeface="宋体" charset="0"/>
                          <a:cs typeface="Times New Roman Regular" panose="02020603050405020304" charset="0"/>
                        </a:rPr>
                        <a:t>&amp;</a:t>
                      </a:r>
                      <a:r>
                        <a:rPr lang="zh-CN" sz="900" b="0">
                          <a:solidFill>
                            <a:srgbClr val="000000"/>
                          </a:solidFill>
                          <a:latin typeface="Times New Roman Regular" panose="02020603050405020304" charset="0"/>
                          <a:ea typeface="宋体" charset="0"/>
                          <a:cs typeface="Times New Roman Regular" panose="02020603050405020304" charset="0"/>
                        </a:rPr>
                        <a:t>功能异常</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en-US" altLang="en-US" sz="900">
                          <a:solidFill>
                            <a:srgbClr val="000000"/>
                          </a:solidFill>
                          <a:latin typeface="Times New Roman Regular" panose="02020603050405020304" charset="0"/>
                          <a:ea typeface="宋体" charset="0"/>
                          <a:cs typeface="Times New Roman Regular" panose="02020603050405020304" charset="0"/>
                          <a:sym typeface="+mn-ea"/>
                        </a:rPr>
                        <a:t>Analysis</a:t>
                      </a:r>
                      <a:endParaRPr lang="en-US" altLang="en-US" sz="900" b="0">
                        <a:solidFill>
                          <a:srgbClr val="000000"/>
                        </a:solidFill>
                        <a:latin typeface="Times New Roman Regular" panose="02020603050405020304" charset="0"/>
                        <a:ea typeface="宋体" charset="0"/>
                        <a:cs typeface="Times New Roman Regular" panose="02020603050405020304" charset="0"/>
                      </a:endParaRPr>
                    </a:p>
                    <a:p>
                      <a:pPr indent="0">
                        <a:buNone/>
                      </a:pPr>
                      <a:endParaRPr lang="en-US"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R07</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Gating</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1. </a:t>
                      </a:r>
                      <a:r>
                        <a:rPr lang="en-GB" sz="900" b="0" i="0" u="none" strike="noStrike" dirty="0" err="1">
                          <a:solidFill>
                            <a:srgbClr val="000000"/>
                          </a:solidFill>
                          <a:effectLst/>
                          <a:latin typeface="Times New Roman Regular" panose="02020603050405020304" charset="0"/>
                          <a:ea typeface="宋体" charset="0"/>
                          <a:cs typeface="Times New Roman Regular" panose="02020603050405020304" charset="0"/>
                        </a:rPr>
                        <a:t>Rootcause</a:t>
                      </a:r>
                      <a:r>
                        <a:rPr lang="zh-CN" altLang="en-GB" sz="900" b="0" i="0" u="none" strike="noStrike" dirty="0" err="1">
                          <a:solidFill>
                            <a:srgbClr val="000000"/>
                          </a:solidFill>
                          <a:effectLst/>
                          <a:latin typeface="Times New Roman Regular" panose="02020603050405020304" charset="0"/>
                          <a:ea typeface="宋体" charset="0"/>
                          <a:cs typeface="Times New Roman Regular" panose="02020603050405020304" charset="0"/>
                        </a:rPr>
                        <a:t>：功能设计偏差</a:t>
                      </a:r>
                      <a:b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br>
                      <a:r>
                        <a:rPr lang="en-US" altLang="zh-CN" sz="900" b="0" i="0" u="none" strike="noStrike" dirty="0">
                          <a:solidFill>
                            <a:srgbClr val="000000"/>
                          </a:solidFill>
                          <a:effectLst/>
                          <a:latin typeface="Times New Roman Regular" panose="02020603050405020304" charset="0"/>
                          <a:ea typeface="宋体" charset="0"/>
                          <a:cs typeface="Times New Roman Regular" panose="02020603050405020304" charset="0"/>
                        </a:rPr>
                        <a:t>2. </a:t>
                      </a:r>
                      <a: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t>发生概率：必现</a:t>
                      </a:r>
                      <a:b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br>
                      <a:r>
                        <a:rPr lang="en-US" altLang="zh-CN" sz="900" b="0" i="0" u="none" strike="noStrike" dirty="0">
                          <a:solidFill>
                            <a:srgbClr val="000000"/>
                          </a:solidFill>
                          <a:effectLst/>
                          <a:latin typeface="Times New Roman Regular" panose="02020603050405020304" charset="0"/>
                          <a:ea typeface="宋体" charset="0"/>
                          <a:cs typeface="Times New Roman Regular" panose="02020603050405020304" charset="0"/>
                        </a:rPr>
                        <a:t>3. </a:t>
                      </a:r>
                      <a: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t>恢复机制：</a:t>
                      </a: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NA</a:t>
                      </a:r>
                      <a:b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b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4. </a:t>
                      </a:r>
                      <a: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t>风险等级：</a:t>
                      </a:r>
                      <a:r>
                        <a:rPr lang="en-US" altLang="zh-CN" sz="900" b="0" i="0" u="none" strike="noStrike" dirty="0">
                          <a:solidFill>
                            <a:srgbClr val="000000"/>
                          </a:solidFill>
                          <a:effectLst/>
                          <a:latin typeface="Times New Roman Regular" panose="02020603050405020304" charset="0"/>
                          <a:ea typeface="宋体" charset="0"/>
                          <a:cs typeface="Times New Roman Regular" panose="02020603050405020304" charset="0"/>
                        </a:rPr>
                        <a:t>Low</a:t>
                      </a:r>
                      <a:b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b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5. </a:t>
                      </a:r>
                      <a: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t>风险理由：</a:t>
                      </a:r>
                      <a:r>
                        <a:rPr lang="zh-CN" altLang="en-US" sz="900">
                          <a:solidFill>
                            <a:srgbClr val="000000"/>
                          </a:solidFill>
                          <a:effectLst/>
                          <a:latin typeface="Times New Roman Regular" panose="02020603050405020304" charset="0"/>
                          <a:ea typeface="宋体" charset="0"/>
                          <a:cs typeface="Times New Roman Regular" panose="02020603050405020304" charset="0"/>
                          <a:sym typeface="+mn-ea"/>
                        </a:rPr>
                        <a:t>目前福特全系车型均如此，</a:t>
                      </a:r>
                      <a: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t>需用户主动关闭全览模式，暂未收到客户相关投诉。</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26770">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8"/>
                        </a:rPr>
                        <a:t>AW2-13553</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8"/>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[CD542ICA_L][偶现][地图]导航中使用车速图标，超速后车速图标不报红显示</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en-US" altLang="en-US" sz="900">
                          <a:solidFill>
                            <a:srgbClr val="000000"/>
                          </a:solidFill>
                          <a:latin typeface="Times New Roman Regular" panose="02020603050405020304" charset="0"/>
                          <a:ea typeface="宋体" charset="0"/>
                          <a:cs typeface="Times New Roman Regular" panose="02020603050405020304" charset="0"/>
                          <a:sym typeface="+mn-ea"/>
                        </a:rPr>
                        <a:t>Analysis</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en-GB" sz="900" b="0" i="0" u="none" strike="noStrike">
                          <a:solidFill>
                            <a:srgbClr val="000000"/>
                          </a:solidFill>
                          <a:effectLst/>
                          <a:latin typeface="Times New Roman Regular" panose="02020603050405020304" charset="0"/>
                          <a:ea typeface="宋体" charset="0"/>
                          <a:cs typeface="Times New Roman Regular" panose="02020603050405020304" charset="0"/>
                        </a:rPr>
                        <a:t>NA</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Gating</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1. </a:t>
                      </a:r>
                      <a:r>
                        <a:rPr lang="en-GB" sz="900" b="0" i="0" u="none" strike="noStrike" dirty="0" err="1">
                          <a:solidFill>
                            <a:srgbClr val="000000"/>
                          </a:solidFill>
                          <a:effectLst/>
                          <a:latin typeface="Times New Roman Regular" panose="02020603050405020304" charset="0"/>
                          <a:ea typeface="宋体" charset="0"/>
                          <a:cs typeface="Times New Roman Regular" panose="02020603050405020304" charset="0"/>
                        </a:rPr>
                        <a:t>Rootcause</a:t>
                      </a: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a:t>
                      </a:r>
                      <a:r>
                        <a:rPr lang="zh-CN"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若</a:t>
                      </a:r>
                      <a:r>
                        <a:rPr lang="zh-CN" altLang="en-US" sz="900" b="0" i="0" u="none" strike="noStrike" dirty="0">
                          <a:solidFill>
                            <a:srgbClr val="080808"/>
                          </a:solidFill>
                          <a:effectLst/>
                          <a:latin typeface="Times New Roman Regular" panose="02020603050405020304" charset="0"/>
                          <a:ea typeface="宋体" charset="0"/>
                          <a:cs typeface="Times New Roman Regular" panose="02020603050405020304" charset="0"/>
                        </a:rPr>
                        <a:t>无限速摄像头则车标不飘红，待确认前方摄像头信息</a:t>
                      </a:r>
                      <a:b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br>
                      <a:r>
                        <a:rPr lang="en-US" altLang="zh-CN" sz="900" b="0" i="0" u="none" strike="noStrike" dirty="0">
                          <a:solidFill>
                            <a:srgbClr val="000000"/>
                          </a:solidFill>
                          <a:effectLst/>
                          <a:latin typeface="Times New Roman Regular" panose="02020603050405020304" charset="0"/>
                          <a:ea typeface="宋体" charset="0"/>
                          <a:cs typeface="Times New Roman Regular" panose="02020603050405020304" charset="0"/>
                        </a:rPr>
                        <a:t>2. </a:t>
                      </a:r>
                      <a: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t>发生概率：必现</a:t>
                      </a:r>
                      <a:b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br>
                      <a:r>
                        <a:rPr lang="en-US" altLang="zh-CN" sz="900" b="0" i="0" u="none" strike="noStrike" dirty="0">
                          <a:solidFill>
                            <a:srgbClr val="000000"/>
                          </a:solidFill>
                          <a:effectLst/>
                          <a:latin typeface="Times New Roman Regular" panose="02020603050405020304" charset="0"/>
                          <a:ea typeface="宋体" charset="0"/>
                          <a:cs typeface="Times New Roman Regular" panose="02020603050405020304" charset="0"/>
                        </a:rPr>
                        <a:t>3. </a:t>
                      </a:r>
                      <a: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t>恢复机制：</a:t>
                      </a: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NA</a:t>
                      </a:r>
                      <a:b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b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4. </a:t>
                      </a:r>
                      <a: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t>风险等级：</a:t>
                      </a: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Low</a:t>
                      </a:r>
                      <a:b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br>
                      <a:r>
                        <a:rPr lang="en-GB" sz="900" b="0" i="0" u="none" strike="noStrike" dirty="0">
                          <a:solidFill>
                            <a:srgbClr val="000000"/>
                          </a:solidFill>
                          <a:effectLst/>
                          <a:latin typeface="Times New Roman Regular" panose="02020603050405020304" charset="0"/>
                          <a:ea typeface="宋体" charset="0"/>
                          <a:cs typeface="Times New Roman Regular" panose="02020603050405020304" charset="0"/>
                        </a:rPr>
                        <a:t>5. </a:t>
                      </a:r>
                      <a:r>
                        <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rPr>
                        <a:t>风险理由：仅针对存在限速拍照点设计车标飘红，避免高频率飘红影响用户驾驶体验</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9610">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9"/>
                        </a:rPr>
                        <a:t>AW2-13150</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9"/>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[CD542ICA_L][必现][地图]组队出行，熟路模式下，队长更新途径点位置提示字体偏小</a:t>
                      </a:r>
                      <a:endParaRPr lang="zh-CN"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en-US" altLang="en-US" sz="900">
                          <a:solidFill>
                            <a:srgbClr val="000000"/>
                          </a:solidFill>
                          <a:latin typeface="Times New Roman Regular" panose="02020603050405020304" charset="0"/>
                          <a:ea typeface="宋体" charset="0"/>
                          <a:cs typeface="Times New Roman Regular" panose="02020603050405020304" charset="0"/>
                          <a:sym typeface="+mn-ea"/>
                        </a:rPr>
                        <a:t>Analysis</a:t>
                      </a:r>
                      <a:endParaRPr lang="en-US"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R07</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Gating</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buNone/>
                      </a:pPr>
                      <a: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t>1. </a:t>
                      </a:r>
                      <a:r>
                        <a:rPr lang="en-GB" sz="900" dirty="0" err="1">
                          <a:solidFill>
                            <a:srgbClr val="000000"/>
                          </a:solidFill>
                          <a:effectLst/>
                          <a:latin typeface="Times New Roman Regular" panose="02020603050405020304" charset="0"/>
                          <a:ea typeface="宋体" charset="0"/>
                          <a:cs typeface="Times New Roman Regular" panose="02020603050405020304" charset="0"/>
                          <a:sym typeface="+mn-ea"/>
                        </a:rPr>
                        <a:t>Rootcause</a:t>
                      </a:r>
                      <a: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t>：</a:t>
                      </a: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UI</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适配异常</a:t>
                      </a:r>
                      <a:b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b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2. </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发生概率：必现</a:t>
                      </a:r>
                      <a:b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b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3. </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恢复机制：</a:t>
                      </a:r>
                      <a: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t>NA</a:t>
                      </a:r>
                      <a:b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br>
                      <a: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t>4. </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风险等级：</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Low</a:t>
                      </a:r>
                      <a:b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br>
                      <a: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t>5. </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风险理由：用户体验差，导航过程中看不清信息</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89610">
                <a:tc>
                  <a:txBody>
                    <a:bodyPr/>
                    <a:lstStyle/>
                    <a:p>
                      <a:pPr indent="0">
                        <a:buNone/>
                      </a:pPr>
                      <a:r>
                        <a:rPr lang="en-US" sz="900" u="sng">
                          <a:solidFill>
                            <a:srgbClr val="0000FF"/>
                          </a:solidFill>
                          <a:uFill>
                            <a:solidFill>
                              <a:srgbClr val="000000"/>
                            </a:solidFill>
                          </a:uFill>
                          <a:latin typeface="Times New Roman Regular" panose="02020603050405020304" charset="0"/>
                          <a:ea typeface="宋体" charset="0"/>
                          <a:cs typeface="Times New Roman Regular" panose="02020603050405020304" charset="0"/>
                          <a:sym typeface="+mn-ea"/>
                          <a:hlinkClick r:id="rId9"/>
                        </a:rPr>
                        <a:t>AW2-13</a:t>
                      </a:r>
                      <a:r>
                        <a:rPr lang="en-US" sz="900" u="sng">
                          <a:solidFill>
                            <a:srgbClr val="0000FF"/>
                          </a:solidFill>
                          <a:uFill>
                            <a:solidFill>
                              <a:srgbClr val="000000"/>
                            </a:solidFill>
                          </a:uFill>
                          <a:latin typeface="Times New Roman Regular" panose="02020603050405020304" charset="0"/>
                          <a:ea typeface="宋体" charset="0"/>
                          <a:cs typeface="Times New Roman Regular" panose="02020603050405020304" charset="0"/>
                          <a:sym typeface="+mn-ea"/>
                        </a:rPr>
                        <a:t>244</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9"/>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zh-CN" altLang="en-US" sz="900" b="0">
                          <a:solidFill>
                            <a:srgbClr val="000000"/>
                          </a:solidFill>
                          <a:latin typeface="Times New Roman Regular" panose="02020603050405020304" charset="0"/>
                          <a:ea typeface="宋体" charset="0"/>
                          <a:cs typeface="Times New Roman Regular" panose="02020603050405020304" charset="0"/>
                        </a:rPr>
                        <a:t>【CD542ICA_L】【必现】【随心听】播放喜马拉雅，断电重启设备后播放QQ音乐</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en-US" altLang="en-US" sz="900">
                          <a:solidFill>
                            <a:srgbClr val="000000"/>
                          </a:solidFill>
                          <a:latin typeface="Times New Roman Regular" panose="02020603050405020304" charset="0"/>
                          <a:ea typeface="宋体" charset="0"/>
                          <a:cs typeface="Times New Roman Regular" panose="02020603050405020304" charset="0"/>
                          <a:sym typeface="+mn-ea"/>
                        </a:rPr>
                        <a:t>Analysis</a:t>
                      </a:r>
                      <a:endParaRPr lang="en-US" altLang="en-US" sz="9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R07</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900" b="0" i="0" u="none" strike="noStrike">
                          <a:solidFill>
                            <a:srgbClr val="000000"/>
                          </a:solidFill>
                          <a:effectLst/>
                          <a:latin typeface="Times New Roman Regular" panose="02020603050405020304" charset="0"/>
                          <a:ea typeface="宋体" charset="0"/>
                          <a:cs typeface="Times New Roman Regular" panose="02020603050405020304" charset="0"/>
                        </a:rPr>
                        <a:t>Gating</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buNone/>
                      </a:pPr>
                      <a: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t>1. </a:t>
                      </a:r>
                      <a:r>
                        <a:rPr lang="en-GB" sz="900" dirty="0" err="1">
                          <a:solidFill>
                            <a:srgbClr val="000000"/>
                          </a:solidFill>
                          <a:effectLst/>
                          <a:latin typeface="Times New Roman Regular" panose="02020603050405020304" charset="0"/>
                          <a:ea typeface="宋体" charset="0"/>
                          <a:cs typeface="Times New Roman Regular" panose="02020603050405020304" charset="0"/>
                          <a:sym typeface="+mn-ea"/>
                        </a:rPr>
                        <a:t>Rootcause</a:t>
                      </a:r>
                      <a: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t>：</a:t>
                      </a:r>
                      <a:r>
                        <a:rPr sz="900" dirty="0">
                          <a:solidFill>
                            <a:srgbClr val="000000"/>
                          </a:solidFill>
                          <a:effectLst/>
                          <a:latin typeface="Times New Roman Regular" panose="02020603050405020304" charset="0"/>
                          <a:ea typeface="宋体" charset="0"/>
                          <a:cs typeface="Times New Roman Regular" panose="02020603050405020304" charset="0"/>
                          <a:sym typeface="+mn-ea"/>
                        </a:rPr>
                        <a:t>播放audio 场景下并未重新请求音频焦点 导致执行了 lastsource 执行了online_music  的播放</a:t>
                      </a:r>
                      <a:r>
                        <a:rPr lang="zh-CN" sz="900" dirty="0">
                          <a:solidFill>
                            <a:srgbClr val="000000"/>
                          </a:solidFill>
                          <a:effectLst/>
                          <a:latin typeface="Times New Roman Regular" panose="02020603050405020304" charset="0"/>
                          <a:ea typeface="宋体" charset="0"/>
                          <a:cs typeface="Times New Roman Regular" panose="02020603050405020304" charset="0"/>
                          <a:sym typeface="+mn-ea"/>
                        </a:rPr>
                        <a:t>，</a:t>
                      </a:r>
                      <a:r>
                        <a:rPr sz="900" dirty="0">
                          <a:solidFill>
                            <a:srgbClr val="000000"/>
                          </a:solidFill>
                          <a:effectLst/>
                          <a:latin typeface="Times New Roman Regular" panose="02020603050405020304" charset="0"/>
                          <a:ea typeface="宋体" charset="0"/>
                          <a:cs typeface="Times New Roman Regular" panose="02020603050405020304" charset="0"/>
                          <a:sym typeface="+mn-ea"/>
                        </a:rPr>
                        <a:t>需要处理较多场景下随心听切换源播放申请焦点播放逻辑</a:t>
                      </a:r>
                      <a:b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b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2. </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发生概率：必现</a:t>
                      </a:r>
                      <a:b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b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3. </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恢复机制：</a:t>
                      </a:r>
                      <a: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t>NA</a:t>
                      </a:r>
                      <a:b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br>
                      <a: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t>4. </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风险等级：</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Medium</a:t>
                      </a:r>
                      <a:b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br>
                      <a:r>
                        <a:rPr lang="en-GB" sz="900" dirty="0">
                          <a:solidFill>
                            <a:srgbClr val="000000"/>
                          </a:solidFill>
                          <a:effectLst/>
                          <a:latin typeface="Times New Roman Regular" panose="02020603050405020304" charset="0"/>
                          <a:ea typeface="宋体" charset="0"/>
                          <a:cs typeface="Times New Roman Regular" panose="02020603050405020304" charset="0"/>
                          <a:sym typeface="+mn-ea"/>
                        </a:rPr>
                        <a:t>5. </a:t>
                      </a: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风险理由：用户体验差，重启后需用户主动调整音源</a:t>
                      </a:r>
                    </a:p>
                  </a:txBody>
                  <a:tcPr marL="71755" marR="3804" marT="38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89610">
                <a:tc>
                  <a:txBody>
                    <a:bodyPr/>
                    <a:lstStyle/>
                    <a:p>
                      <a:pPr indent="0">
                        <a:buNone/>
                      </a:pPr>
                      <a:r>
                        <a:rPr 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10"/>
                        </a:rPr>
                        <a:t>AW2-12140</a:t>
                      </a:r>
                      <a:endParaRPr lang="en-US" altLang="en-US" sz="900" b="0" u="sng">
                        <a:solidFill>
                          <a:srgbClr val="0000FF"/>
                        </a:solidFill>
                        <a:uFill>
                          <a:solidFill>
                            <a:srgbClr val="000000"/>
                          </a:solidFill>
                        </a:uFill>
                        <a:latin typeface="Times New Roman Regular" panose="02020603050405020304" charset="0"/>
                        <a:ea typeface="宋体" charset="0"/>
                        <a:cs typeface="Times New Roman Regular" panose="02020603050405020304" charset="0"/>
                        <a:hlinkClick r:id="rId1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buNone/>
                      </a:pPr>
                      <a:r>
                        <a:rPr lang="zh-CN" sz="900" b="0">
                          <a:solidFill>
                            <a:srgbClr val="000000"/>
                          </a:solidFill>
                          <a:latin typeface="Times New Roman Regular" panose="02020603050405020304" charset="0"/>
                          <a:ea typeface="宋体" charset="0"/>
                          <a:cs typeface="Times New Roman Regular" panose="02020603050405020304" charset="0"/>
                        </a:rPr>
                        <a:t>[CD542ICA_L][必现][地图]白天，地图自动模式，地图背景显示成夜间</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0" algn="ctr">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Verification</a:t>
                      </a:r>
                      <a:endParaRPr lang="en-US" altLang="en-US" sz="900" b="0">
                        <a:solidFill>
                          <a:srgbClr val="000000"/>
                        </a:solidFill>
                        <a:latin typeface="Times New Roman Regular" panose="02020603050405020304" charset="0"/>
                        <a:cs typeface="Times New Roman Regular" panose="02020603050405020304" charset="0"/>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R07</a:t>
                      </a:r>
                      <a:endParaRPr lang="zh-CN" altLang="en-US"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None/>
                      </a:pPr>
                      <a:r>
                        <a:rPr lang="en-US" altLang="en-GB" sz="900" dirty="0">
                          <a:solidFill>
                            <a:srgbClr val="000000"/>
                          </a:solidFill>
                          <a:effectLst/>
                          <a:latin typeface="Times New Roman Regular" panose="02020603050405020304" charset="0"/>
                          <a:ea typeface="宋体" charset="0"/>
                          <a:cs typeface="Times New Roman Regular" panose="02020603050405020304" charset="0"/>
                          <a:sym typeface="+mn-ea"/>
                        </a:rPr>
                        <a:t>Gating</a:t>
                      </a:r>
                      <a:endParaRPr lang="en-US" altLang="en-GB" sz="900" b="0" i="0" u="none" strike="noStrike" dirty="0">
                        <a:solidFill>
                          <a:srgbClr val="000000"/>
                        </a:solidFill>
                        <a:effectLst/>
                        <a:latin typeface="Times New Roman Regular" panose="02020603050405020304" charset="0"/>
                        <a:ea typeface="宋体" charset="0"/>
                        <a:cs typeface="Times New Roman Regular" panose="0202060305040502030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buNone/>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1. Rootcause：</a:t>
                      </a:r>
                      <a:r>
                        <a:rPr lang="zh-CN" sz="900">
                          <a:solidFill>
                            <a:srgbClr val="000000"/>
                          </a:solidFill>
                          <a:latin typeface="Times New Roman Regular" panose="02020603050405020304" charset="0"/>
                          <a:ea typeface="宋体" charset="0"/>
                          <a:cs typeface="Times New Roman Regular" panose="02020603050405020304" charset="0"/>
                          <a:sym typeface="+mn-ea"/>
                        </a:rPr>
                        <a:t>日夜间判断出现异常</a:t>
                      </a:r>
                    </a:p>
                    <a:p>
                      <a:pPr algn="l">
                        <a:buNone/>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2. 发生概率：偶现</a:t>
                      </a:r>
                      <a:endParaRPr lang="zh-CN" altLang="en-US" sz="900" b="0" i="0" u="none" strike="noStrike" kern="1200" dirty="0">
                        <a:solidFill>
                          <a:srgbClr val="000000"/>
                        </a:solidFill>
                        <a:effectLst/>
                        <a:latin typeface="Times New Roman Regular" panose="02020603050405020304" charset="0"/>
                        <a:ea typeface="宋体" charset="0"/>
                        <a:cs typeface="Times New Roman Regular" panose="02020603050405020304" charset="0"/>
                      </a:endParaRPr>
                    </a:p>
                    <a:p>
                      <a:pPr algn="l">
                        <a:buNone/>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3. 恢复机制：</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NA</a:t>
                      </a:r>
                      <a:endParaRPr lang="zh-CN" altLang="en-US" sz="900" b="0" i="0" u="none" strike="noStrike" kern="1200" dirty="0">
                        <a:solidFill>
                          <a:srgbClr val="000000"/>
                        </a:solidFill>
                        <a:effectLst/>
                        <a:latin typeface="Times New Roman Regular" panose="02020603050405020304" charset="0"/>
                        <a:ea typeface="宋体" charset="0"/>
                        <a:cs typeface="Times New Roman Regular" panose="02020603050405020304" charset="0"/>
                      </a:endParaRPr>
                    </a:p>
                    <a:p>
                      <a:pPr algn="l">
                        <a:buNone/>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4. 风险等级：</a:t>
                      </a:r>
                      <a:r>
                        <a:rPr lang="en-US" altLang="zh-CN" sz="900" dirty="0">
                          <a:solidFill>
                            <a:srgbClr val="000000"/>
                          </a:solidFill>
                          <a:effectLst/>
                          <a:latin typeface="Times New Roman Regular" panose="02020603050405020304" charset="0"/>
                          <a:ea typeface="宋体" charset="0"/>
                          <a:cs typeface="Times New Roman Regular" panose="02020603050405020304" charset="0"/>
                          <a:sym typeface="+mn-ea"/>
                        </a:rPr>
                        <a:t>Medium</a:t>
                      </a:r>
                      <a:endParaRPr lang="zh-CN" altLang="en-US" sz="900" b="0" i="0" u="none" strike="noStrike" kern="1200" dirty="0">
                        <a:solidFill>
                          <a:srgbClr val="000000"/>
                        </a:solidFill>
                        <a:effectLst/>
                        <a:latin typeface="Times New Roman Regular" panose="02020603050405020304" charset="0"/>
                        <a:ea typeface="宋体" charset="0"/>
                        <a:cs typeface="Times New Roman Regular" panose="02020603050405020304" charset="0"/>
                      </a:endParaRPr>
                    </a:p>
                    <a:p>
                      <a:pPr algn="l">
                        <a:buNone/>
                      </a:pPr>
                      <a:r>
                        <a:rPr lang="zh-CN" altLang="en-US" sz="900" dirty="0">
                          <a:solidFill>
                            <a:srgbClr val="000000"/>
                          </a:solidFill>
                          <a:effectLst/>
                          <a:latin typeface="Times New Roman Regular" panose="02020603050405020304" charset="0"/>
                          <a:ea typeface="宋体" charset="0"/>
                          <a:cs typeface="Times New Roman Regular" panose="02020603050405020304" charset="0"/>
                          <a:sym typeface="+mn-ea"/>
                        </a:rPr>
                        <a:t>5. 风险理由：功能异常，影响用户体验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683656" y="749618"/>
            <a:ext cx="2760726" cy="2069546"/>
          </a:xfrm>
          <a:prstGeom prst="rect">
            <a:avLst/>
          </a:prstGeom>
        </p:spPr>
      </p:pic>
      <p:pic>
        <p:nvPicPr>
          <p:cNvPr id="6" name="图片 5"/>
          <p:cNvPicPr>
            <a:picLocks noChangeAspect="1"/>
          </p:cNvPicPr>
          <p:nvPr/>
        </p:nvPicPr>
        <p:blipFill>
          <a:blip r:embed="rId3"/>
          <a:stretch>
            <a:fillRect/>
          </a:stretch>
        </p:blipFill>
        <p:spPr>
          <a:xfrm>
            <a:off x="4982764" y="749618"/>
            <a:ext cx="2760726" cy="2069546"/>
          </a:xfrm>
          <a:prstGeom prst="rect">
            <a:avLst/>
          </a:prstGeom>
        </p:spPr>
      </p:pic>
      <p:pic>
        <p:nvPicPr>
          <p:cNvPr id="7" name="图片 6"/>
          <p:cNvPicPr>
            <a:picLocks noChangeAspect="1"/>
          </p:cNvPicPr>
          <p:nvPr/>
        </p:nvPicPr>
        <p:blipFill>
          <a:blip r:embed="rId4"/>
          <a:stretch>
            <a:fillRect/>
          </a:stretch>
        </p:blipFill>
        <p:spPr>
          <a:xfrm>
            <a:off x="8265450" y="749618"/>
            <a:ext cx="2760726" cy="2069545"/>
          </a:xfrm>
          <a:prstGeom prst="rect">
            <a:avLst/>
          </a:prstGeom>
        </p:spPr>
      </p:pic>
      <p:pic>
        <p:nvPicPr>
          <p:cNvPr id="8" name="图片 7"/>
          <p:cNvPicPr>
            <a:picLocks noChangeAspect="1"/>
          </p:cNvPicPr>
          <p:nvPr/>
        </p:nvPicPr>
        <p:blipFill>
          <a:blip r:embed="rId5"/>
          <a:stretch>
            <a:fillRect/>
          </a:stretch>
        </p:blipFill>
        <p:spPr>
          <a:xfrm>
            <a:off x="1683654" y="2703939"/>
            <a:ext cx="2760727" cy="2069546"/>
          </a:xfrm>
          <a:prstGeom prst="rect">
            <a:avLst/>
          </a:prstGeom>
        </p:spPr>
      </p:pic>
      <p:pic>
        <p:nvPicPr>
          <p:cNvPr id="9" name="图片 8"/>
          <p:cNvPicPr>
            <a:picLocks noChangeAspect="1"/>
          </p:cNvPicPr>
          <p:nvPr/>
        </p:nvPicPr>
        <p:blipFill rotWithShape="1">
          <a:blip r:embed="rId6"/>
          <a:srcRect t="2422"/>
          <a:stretch>
            <a:fillRect/>
          </a:stretch>
        </p:blipFill>
        <p:spPr>
          <a:xfrm>
            <a:off x="4966338" y="2754065"/>
            <a:ext cx="2760727" cy="2019420"/>
          </a:xfrm>
          <a:prstGeom prst="rect">
            <a:avLst/>
          </a:prstGeom>
        </p:spPr>
      </p:pic>
      <p:pic>
        <p:nvPicPr>
          <p:cNvPr id="10" name="图片 9"/>
          <p:cNvPicPr>
            <a:picLocks noChangeAspect="1"/>
          </p:cNvPicPr>
          <p:nvPr/>
        </p:nvPicPr>
        <p:blipFill rotWithShape="1">
          <a:blip r:embed="rId7"/>
          <a:srcRect t="2422"/>
          <a:stretch>
            <a:fillRect/>
          </a:stretch>
        </p:blipFill>
        <p:spPr>
          <a:xfrm>
            <a:off x="8265450" y="2769035"/>
            <a:ext cx="2760726" cy="2019420"/>
          </a:xfrm>
          <a:prstGeom prst="rect">
            <a:avLst/>
          </a:prstGeom>
        </p:spPr>
      </p:pic>
      <p:pic>
        <p:nvPicPr>
          <p:cNvPr id="11" name="图片 10"/>
          <p:cNvPicPr>
            <a:picLocks noChangeAspect="1"/>
          </p:cNvPicPr>
          <p:nvPr/>
        </p:nvPicPr>
        <p:blipFill>
          <a:blip r:embed="rId8"/>
          <a:stretch>
            <a:fillRect/>
          </a:stretch>
        </p:blipFill>
        <p:spPr>
          <a:xfrm>
            <a:off x="1683654" y="4658260"/>
            <a:ext cx="2760727" cy="2069546"/>
          </a:xfrm>
          <a:prstGeom prst="rect">
            <a:avLst/>
          </a:prstGeom>
        </p:spPr>
      </p:pic>
      <p:pic>
        <p:nvPicPr>
          <p:cNvPr id="12" name="图片 11"/>
          <p:cNvPicPr>
            <a:picLocks noChangeAspect="1"/>
          </p:cNvPicPr>
          <p:nvPr/>
        </p:nvPicPr>
        <p:blipFill>
          <a:blip r:embed="rId9"/>
          <a:stretch>
            <a:fillRect/>
          </a:stretch>
        </p:blipFill>
        <p:spPr>
          <a:xfrm>
            <a:off x="4982764" y="4658261"/>
            <a:ext cx="2760726" cy="2069545"/>
          </a:xfrm>
          <a:prstGeom prst="rect">
            <a:avLst/>
          </a:prstGeom>
        </p:spPr>
      </p:pic>
      <p:pic>
        <p:nvPicPr>
          <p:cNvPr id="13" name="图片 12"/>
          <p:cNvPicPr>
            <a:picLocks noChangeAspect="1"/>
          </p:cNvPicPr>
          <p:nvPr/>
        </p:nvPicPr>
        <p:blipFill>
          <a:blip r:embed="rId10"/>
          <a:stretch>
            <a:fillRect/>
          </a:stretch>
        </p:blipFill>
        <p:spPr>
          <a:xfrm>
            <a:off x="8281873" y="4618274"/>
            <a:ext cx="2760727" cy="2069546"/>
          </a:xfrm>
          <a:prstGeom prst="rect">
            <a:avLst/>
          </a:prstGeom>
        </p:spPr>
      </p:pic>
      <p:sp>
        <p:nvSpPr>
          <p:cNvPr id="14" name="Title 4"/>
          <p:cNvSpPr txBox="1">
            <a:spLocks noChangeArrowheads="1"/>
          </p:cNvSpPr>
          <p:nvPr/>
        </p:nvSpPr>
        <p:spPr bwMode="auto">
          <a:xfrm>
            <a:off x="244920" y="17018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zh-CN" sz="2800" dirty="0">
                <a:solidFill>
                  <a:srgbClr val="0000CC"/>
                </a:solidFill>
                <a:sym typeface="+mn-ea"/>
              </a:rPr>
              <a:t>CD542ICA</a:t>
            </a:r>
            <a:r>
              <a:rPr lang="zh-CN" altLang="en-US" sz="2800" dirty="0">
                <a:solidFill>
                  <a:srgbClr val="0000CC"/>
                </a:solidFill>
                <a:sym typeface="+mn-ea"/>
              </a:rPr>
              <a:t> </a:t>
            </a:r>
            <a:r>
              <a:rPr lang="en-US" altLang="zh-CN" sz="2800" dirty="0">
                <a:solidFill>
                  <a:srgbClr val="0000CC"/>
                </a:solidFill>
                <a:sym typeface="+mn-ea"/>
              </a:rPr>
              <a:t>L</a:t>
            </a:r>
            <a:r>
              <a:rPr lang="zh-CN" altLang="en-US" sz="2800" dirty="0">
                <a:solidFill>
                  <a:srgbClr val="0000CC"/>
                </a:solidFill>
                <a:sym typeface="+mn-ea"/>
              </a:rPr>
              <a:t> </a:t>
            </a:r>
            <a:r>
              <a:rPr lang="en-US" altLang="zh-CN" sz="2800" dirty="0">
                <a:solidFill>
                  <a:srgbClr val="0000CC"/>
                </a:solidFill>
                <a:sym typeface="+mn-ea"/>
              </a:rPr>
              <a:t>R05 Pro</a:t>
            </a:r>
            <a:r>
              <a:rPr lang="en-US" altLang="en-US" sz="2800" dirty="0">
                <a:solidFill>
                  <a:srgbClr val="0000CC"/>
                </a:solidFill>
              </a:rPr>
              <a:t>} </a:t>
            </a:r>
            <a:r>
              <a:rPr lang="zh-CN" altLang="en-US" sz="2800" dirty="0"/>
              <a:t>内存泄露专项测试</a:t>
            </a:r>
            <a:r>
              <a:rPr lang="en-US" altLang="zh-CN" sz="2800" dirty="0"/>
              <a:t> </a:t>
            </a:r>
            <a:r>
              <a:rPr kumimoji="1" lang="en-GB" altLang="zh-CN" sz="1800" b="0" dirty="0">
                <a:highlight>
                  <a:srgbClr val="00FF00"/>
                </a:highlight>
                <a:sym typeface="+mn-ea"/>
              </a:rPr>
              <a:t>Pass</a:t>
            </a:r>
            <a:br>
              <a:rPr kumimoji="1" lang="zh-CN" altLang="en-US" sz="2800" dirty="0">
                <a:highlight>
                  <a:srgbClr val="00FF00"/>
                </a:highlight>
              </a:rPr>
            </a:br>
            <a:endParaRPr lang="en-US" altLang="en-US" sz="2800" b="0" dirty="0">
              <a:ea typeface="SimHei"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noChangeArrowheads="1"/>
          </p:cNvSpPr>
          <p:nvPr/>
        </p:nvSpPr>
        <p:spPr bwMode="auto">
          <a:xfrm>
            <a:off x="244920" y="17018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zh-CN" sz="2800" dirty="0">
                <a:solidFill>
                  <a:srgbClr val="0000CC"/>
                </a:solidFill>
                <a:sym typeface="+mn-ea"/>
              </a:rPr>
              <a:t>CD542ICA</a:t>
            </a:r>
            <a:r>
              <a:rPr lang="zh-CN" altLang="en-US" sz="2800" dirty="0">
                <a:solidFill>
                  <a:srgbClr val="0000CC"/>
                </a:solidFill>
                <a:sym typeface="+mn-ea"/>
              </a:rPr>
              <a:t> </a:t>
            </a:r>
            <a:r>
              <a:rPr lang="en-US" altLang="zh-CN" sz="2800" dirty="0">
                <a:solidFill>
                  <a:srgbClr val="0000CC"/>
                </a:solidFill>
                <a:sym typeface="+mn-ea"/>
              </a:rPr>
              <a:t>L</a:t>
            </a:r>
            <a:r>
              <a:rPr lang="zh-CN" altLang="en-US" sz="2800" dirty="0">
                <a:solidFill>
                  <a:srgbClr val="0000CC"/>
                </a:solidFill>
                <a:sym typeface="+mn-ea"/>
              </a:rPr>
              <a:t> </a:t>
            </a:r>
            <a:r>
              <a:rPr lang="en-US" altLang="zh-CN" sz="2800" dirty="0">
                <a:solidFill>
                  <a:srgbClr val="0000CC"/>
                </a:solidFill>
                <a:sym typeface="+mn-ea"/>
              </a:rPr>
              <a:t>R05 Pro</a:t>
            </a:r>
            <a:r>
              <a:rPr lang="en-US" altLang="en-US" sz="2800" dirty="0">
                <a:solidFill>
                  <a:srgbClr val="0000CC"/>
                </a:solidFill>
              </a:rPr>
              <a:t>} </a:t>
            </a:r>
            <a:r>
              <a:rPr lang="zh-CN" altLang="en-US" sz="2800" dirty="0"/>
              <a:t>内存泄露专项测试</a:t>
            </a:r>
            <a:r>
              <a:rPr lang="en-US" altLang="zh-CN" sz="2800" dirty="0"/>
              <a:t> </a:t>
            </a:r>
            <a:r>
              <a:rPr kumimoji="1" lang="en-GB" altLang="zh-CN" sz="1800" b="0" dirty="0">
                <a:highlight>
                  <a:srgbClr val="00FF00"/>
                </a:highlight>
                <a:sym typeface="+mn-ea"/>
              </a:rPr>
              <a:t>Pass</a:t>
            </a:r>
            <a:endParaRPr lang="en-US" altLang="en-US" sz="2800" b="0" dirty="0">
              <a:ea typeface="SimHei" panose="02010609060101010101" pitchFamily="49" charset="-122"/>
            </a:endParaRPr>
          </a:p>
        </p:txBody>
      </p:sp>
      <p:pic>
        <p:nvPicPr>
          <p:cNvPr id="2" name="图片 1"/>
          <p:cNvPicPr>
            <a:picLocks noChangeAspect="1"/>
          </p:cNvPicPr>
          <p:nvPr/>
        </p:nvPicPr>
        <p:blipFill>
          <a:blip r:embed="rId2"/>
          <a:stretch>
            <a:fillRect/>
          </a:stretch>
        </p:blipFill>
        <p:spPr>
          <a:xfrm>
            <a:off x="568938" y="749618"/>
            <a:ext cx="2809986" cy="2106472"/>
          </a:xfrm>
          <a:prstGeom prst="rect">
            <a:avLst/>
          </a:prstGeom>
        </p:spPr>
      </p:pic>
      <p:pic>
        <p:nvPicPr>
          <p:cNvPr id="3" name="图片 2"/>
          <p:cNvPicPr>
            <a:picLocks noChangeAspect="1"/>
          </p:cNvPicPr>
          <p:nvPr/>
        </p:nvPicPr>
        <p:blipFill>
          <a:blip r:embed="rId3"/>
          <a:stretch>
            <a:fillRect/>
          </a:stretch>
        </p:blipFill>
        <p:spPr>
          <a:xfrm>
            <a:off x="3368590" y="749618"/>
            <a:ext cx="2809986" cy="2106472"/>
          </a:xfrm>
          <a:prstGeom prst="rect">
            <a:avLst/>
          </a:prstGeom>
        </p:spPr>
      </p:pic>
      <p:pic>
        <p:nvPicPr>
          <p:cNvPr id="4" name="图片 3"/>
          <p:cNvPicPr>
            <a:picLocks noChangeAspect="1"/>
          </p:cNvPicPr>
          <p:nvPr/>
        </p:nvPicPr>
        <p:blipFill>
          <a:blip r:embed="rId4"/>
          <a:stretch>
            <a:fillRect/>
          </a:stretch>
        </p:blipFill>
        <p:spPr>
          <a:xfrm>
            <a:off x="6168242" y="749618"/>
            <a:ext cx="2809986" cy="2106472"/>
          </a:xfrm>
          <a:prstGeom prst="rect">
            <a:avLst/>
          </a:prstGeom>
        </p:spPr>
      </p:pic>
      <p:pic>
        <p:nvPicPr>
          <p:cNvPr id="15" name="图片 14"/>
          <p:cNvPicPr>
            <a:picLocks noChangeAspect="1"/>
          </p:cNvPicPr>
          <p:nvPr/>
        </p:nvPicPr>
        <p:blipFill>
          <a:blip r:embed="rId5"/>
          <a:stretch>
            <a:fillRect/>
          </a:stretch>
        </p:blipFill>
        <p:spPr>
          <a:xfrm>
            <a:off x="8813077" y="749618"/>
            <a:ext cx="2809985" cy="2106472"/>
          </a:xfrm>
          <a:prstGeom prst="rect">
            <a:avLst/>
          </a:prstGeom>
        </p:spPr>
      </p:pic>
      <p:pic>
        <p:nvPicPr>
          <p:cNvPr id="16" name="图片 15"/>
          <p:cNvPicPr>
            <a:picLocks noChangeAspect="1"/>
          </p:cNvPicPr>
          <p:nvPr/>
        </p:nvPicPr>
        <p:blipFill>
          <a:blip r:embed="rId6"/>
          <a:stretch>
            <a:fillRect/>
          </a:stretch>
        </p:blipFill>
        <p:spPr>
          <a:xfrm>
            <a:off x="588940" y="2856090"/>
            <a:ext cx="2809985" cy="2106472"/>
          </a:xfrm>
          <a:prstGeom prst="rect">
            <a:avLst/>
          </a:prstGeom>
        </p:spPr>
      </p:pic>
      <p:pic>
        <p:nvPicPr>
          <p:cNvPr id="17" name="图片 16"/>
          <p:cNvPicPr>
            <a:picLocks noChangeAspect="1"/>
          </p:cNvPicPr>
          <p:nvPr/>
        </p:nvPicPr>
        <p:blipFill>
          <a:blip r:embed="rId7"/>
          <a:stretch>
            <a:fillRect/>
          </a:stretch>
        </p:blipFill>
        <p:spPr>
          <a:xfrm>
            <a:off x="3358590" y="2856090"/>
            <a:ext cx="2809985" cy="2106472"/>
          </a:xfrm>
          <a:prstGeom prst="rect">
            <a:avLst/>
          </a:prstGeom>
        </p:spPr>
      </p:pic>
      <p:pic>
        <p:nvPicPr>
          <p:cNvPr id="18" name="图片 17"/>
          <p:cNvPicPr>
            <a:picLocks noChangeAspect="1"/>
          </p:cNvPicPr>
          <p:nvPr/>
        </p:nvPicPr>
        <p:blipFill>
          <a:blip r:embed="rId8"/>
          <a:stretch>
            <a:fillRect/>
          </a:stretch>
        </p:blipFill>
        <p:spPr>
          <a:xfrm>
            <a:off x="6202427" y="2856090"/>
            <a:ext cx="2809985" cy="21064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CD542ICA</a:t>
            </a:r>
            <a:r>
              <a:rPr lang="zh-CN" altLang="en-US" sz="2800" dirty="0">
                <a:solidFill>
                  <a:srgbClr val="0000CC"/>
                </a:solidFill>
              </a:rPr>
              <a:t> </a:t>
            </a:r>
            <a:r>
              <a:rPr lang="en-US" altLang="zh-CN" sz="2800" dirty="0">
                <a:solidFill>
                  <a:srgbClr val="0000CC"/>
                </a:solidFill>
              </a:rPr>
              <a:t>L</a:t>
            </a:r>
            <a:r>
              <a:rPr lang="zh-CN" altLang="en-US" sz="2800" dirty="0">
                <a:solidFill>
                  <a:srgbClr val="0000CC"/>
                </a:solidFill>
              </a:rPr>
              <a:t> </a:t>
            </a:r>
            <a:r>
              <a:rPr lang="en-US" altLang="zh-CN" sz="2800" dirty="0">
                <a:solidFill>
                  <a:srgbClr val="0000CC"/>
                </a:solidFill>
              </a:rPr>
              <a:t>R05 </a:t>
            </a:r>
            <a:r>
              <a:rPr lang="en-US" altLang="zh-CN" sz="2800" dirty="0">
                <a:solidFill>
                  <a:srgbClr val="0000CC"/>
                </a:solidFill>
                <a:sym typeface="+mn-ea"/>
              </a:rPr>
              <a:t>Pro</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08000" y="944880"/>
            <a:ext cx="6157595" cy="368300"/>
          </a:xfrm>
          <a:prstGeom prst="rect">
            <a:avLst/>
          </a:prstGeom>
          <a:noFill/>
        </p:spPr>
        <p:txBody>
          <a:bodyPr wrap="square" rtlCol="0">
            <a:spAutoFit/>
          </a:bodyPr>
          <a:lstStyle/>
          <a:p>
            <a:r>
              <a:rPr kumimoji="1" lang="zh-CN" altLang="en-US" dirty="0"/>
              <a:t>唤醒词唤醒率：低配   </a:t>
            </a:r>
            <a:r>
              <a:rPr kumimoji="1" lang="en-GB" altLang="zh-CN" dirty="0">
                <a:highlight>
                  <a:srgbClr val="00FF00"/>
                </a:highlight>
              </a:rPr>
              <a:t>Pass</a:t>
            </a:r>
            <a:endParaRPr kumimoji="1" lang="zh-CN" altLang="en-US" dirty="0">
              <a:highlight>
                <a:srgbClr val="00FF00"/>
              </a:highlight>
            </a:endParaRPr>
          </a:p>
        </p:txBody>
      </p:sp>
      <p:graphicFrame>
        <p:nvGraphicFramePr>
          <p:cNvPr id="11" name="表格 10"/>
          <p:cNvGraphicFramePr>
            <a:graphicFrameLocks noGrp="1"/>
          </p:cNvGraphicFramePr>
          <p:nvPr>
            <p:custDataLst>
              <p:tags r:id="rId1"/>
            </p:custDataLst>
          </p:nvPr>
        </p:nvGraphicFramePr>
        <p:xfrm>
          <a:off x="2661054" y="1401428"/>
          <a:ext cx="2796623" cy="5091494"/>
        </p:xfrm>
        <a:graphic>
          <a:graphicData uri="http://schemas.openxmlformats.org/drawingml/2006/table">
            <a:tbl>
              <a:tblPr/>
              <a:tblGrid>
                <a:gridCol w="654049">
                  <a:extLst>
                    <a:ext uri="{9D8B030D-6E8A-4147-A177-3AD203B41FA5}">
                      <a16:colId xmlns:a16="http://schemas.microsoft.com/office/drawing/2014/main" val="20000"/>
                    </a:ext>
                  </a:extLst>
                </a:gridCol>
                <a:gridCol w="654049">
                  <a:extLst>
                    <a:ext uri="{9D8B030D-6E8A-4147-A177-3AD203B41FA5}">
                      <a16:colId xmlns:a16="http://schemas.microsoft.com/office/drawing/2014/main" val="20001"/>
                    </a:ext>
                  </a:extLst>
                </a:gridCol>
                <a:gridCol w="459421">
                  <a:extLst>
                    <a:ext uri="{9D8B030D-6E8A-4147-A177-3AD203B41FA5}">
                      <a16:colId xmlns:a16="http://schemas.microsoft.com/office/drawing/2014/main" val="20002"/>
                    </a:ext>
                  </a:extLst>
                </a:gridCol>
                <a:gridCol w="514552">
                  <a:extLst>
                    <a:ext uri="{9D8B030D-6E8A-4147-A177-3AD203B41FA5}">
                      <a16:colId xmlns:a16="http://schemas.microsoft.com/office/drawing/2014/main" val="20003"/>
                    </a:ext>
                  </a:extLst>
                </a:gridCol>
                <a:gridCol w="514552">
                  <a:extLst>
                    <a:ext uri="{9D8B030D-6E8A-4147-A177-3AD203B41FA5}">
                      <a16:colId xmlns:a16="http://schemas.microsoft.com/office/drawing/2014/main" val="20004"/>
                    </a:ext>
                  </a:extLst>
                </a:gridCol>
              </a:tblGrid>
              <a:tr h="233781">
                <a:tc gridSpan="5">
                  <a:txBody>
                    <a:bodyPr/>
                    <a:lstStyle/>
                    <a:p>
                      <a:pPr algn="ctr" fontAlgn="ctr">
                        <a:spcBef>
                          <a:spcPts val="600"/>
                        </a:spcBef>
                      </a:pPr>
                      <a:r>
                        <a:rPr lang="zh-CN" altLang="en-US" sz="800" b="1" i="0" u="none" strike="noStrike" dirty="0">
                          <a:solidFill>
                            <a:srgbClr val="000000"/>
                          </a:solidFill>
                          <a:effectLst/>
                          <a:latin typeface="宋体" pitchFamily="2" charset="-122"/>
                          <a:ea typeface="宋体" pitchFamily="2" charset="-122"/>
                        </a:rPr>
                        <a:t>场景化命令词识别率</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199609">
                <a:tc>
                  <a:txBody>
                    <a:bodyPr/>
                    <a:lstStyle/>
                    <a:p>
                      <a:pPr algn="ctr" fontAlgn="ctr">
                        <a:spcBef>
                          <a:spcPts val="600"/>
                        </a:spcBef>
                      </a:pP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spcBef>
                          <a:spcPts val="600"/>
                        </a:spcBef>
                      </a:pPr>
                      <a:r>
                        <a:rPr lang="zh-CN" altLang="en-US" sz="800" b="1" i="0" u="none" strike="noStrike" dirty="0">
                          <a:solidFill>
                            <a:srgbClr val="000000"/>
                          </a:solidFill>
                          <a:effectLst/>
                          <a:latin typeface="宋体" pitchFamily="2" charset="-122"/>
                          <a:ea typeface="宋体" pitchFamily="2" charset="-122"/>
                        </a:rPr>
                        <a:t>指标项</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spcBef>
                          <a:spcPts val="600"/>
                        </a:spcBef>
                      </a:pPr>
                      <a:r>
                        <a:rPr lang="zh-CN" altLang="en-US" sz="800" b="1" i="0" u="none" strike="noStrike">
                          <a:solidFill>
                            <a:srgbClr val="000000"/>
                          </a:solidFill>
                          <a:effectLst/>
                          <a:latin typeface="宋体" pitchFamily="2" charset="-122"/>
                          <a:ea typeface="宋体" pitchFamily="2" charset="-122"/>
                        </a:rPr>
                        <a:t>通过标准</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spcBef>
                          <a:spcPts val="600"/>
                        </a:spcBef>
                      </a:pPr>
                      <a:r>
                        <a:rPr lang="zh-CN" altLang="en-US" sz="800" b="1" i="0" u="none" strike="noStrike" dirty="0">
                          <a:solidFill>
                            <a:srgbClr val="000000"/>
                          </a:solidFill>
                          <a:effectLst/>
                          <a:latin typeface="宋体" pitchFamily="2" charset="-122"/>
                          <a:ea typeface="宋体" pitchFamily="2" charset="-122"/>
                        </a:rPr>
                        <a:t>实测结果</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spcBef>
                          <a:spcPts val="600"/>
                        </a:spcBef>
                      </a:pPr>
                      <a:r>
                        <a:rPr lang="zh-CN" altLang="en-US" sz="800" b="1" i="0" u="none" strike="noStrike" dirty="0">
                          <a:solidFill>
                            <a:srgbClr val="000000"/>
                          </a:solidFill>
                          <a:effectLst/>
                          <a:latin typeface="宋体" pitchFamily="2" charset="-122"/>
                          <a:ea typeface="宋体" pitchFamily="2" charset="-122"/>
                        </a:rPr>
                        <a:t>测试结论</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0001"/>
                  </a:ext>
                </a:extLst>
              </a:tr>
              <a:tr h="155869">
                <a:tc rowSpan="3">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小度小度</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92%</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99%</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99%</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5575">
                <a:tc rowSpan="3">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你好福特</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92%</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90%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6210">
                <a:tc rowSpan="3">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暂停播放</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5869">
                <a:tc rowSpan="3">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继续播放</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上一首</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96%</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96%</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91%</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上一曲</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91%</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96%</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下一首</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98%</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98%</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下一曲</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5869">
                <a:tc vMerge="1">
                  <a:txBody>
                    <a:bodyPr/>
                    <a:lstStyle/>
                    <a:p>
                      <a:endParaRPr lang="zh-CN"/>
                    </a:p>
                  </a:txBody>
                  <a:tcPr/>
                </a:tc>
                <a:tc>
                  <a:txBody>
                    <a:bodyPr/>
                    <a:lstStyle/>
                    <a:p>
                      <a:pPr algn="ctr" fontAlgn="ctr">
                        <a:spcBef>
                          <a:spcPts val="600"/>
                        </a:spcBef>
                      </a:pP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98%</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5869">
                <a:tc vMerge="1">
                  <a:txBody>
                    <a:bodyPr/>
                    <a:lstStyle/>
                    <a:p>
                      <a:endParaRPr lang="zh-CN"/>
                    </a:p>
                  </a:txBody>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96%</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接听电话</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55869">
                <a:tc vMerge="1">
                  <a:txBody>
                    <a:bodyPr/>
                    <a:lstStyle/>
                    <a:p>
                      <a:endParaRPr lang="zh-CN"/>
                    </a:p>
                  </a:txBody>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55869">
                <a:tc vMerge="1">
                  <a:txBody>
                    <a:bodyPr/>
                    <a:lstStyle/>
                    <a:p>
                      <a:endParaRPr lang="zh-CN"/>
                    </a:p>
                  </a:txBody>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99%</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r h="155869">
                <a:tc rowSpan="3">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挂断电话</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9"/>
                  </a:ext>
                </a:extLst>
              </a:tr>
              <a:tr h="137856">
                <a:tc vMerge="1">
                  <a:txBody>
                    <a:bodyPr/>
                    <a:lstStyle/>
                    <a:p>
                      <a:endParaRPr lang="zh-CN"/>
                    </a:p>
                  </a:txBody>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85%</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0"/>
                  </a:ext>
                </a:extLst>
              </a:tr>
              <a:tr h="155869">
                <a:tc vMerge="1">
                  <a:txBody>
                    <a:bodyPr/>
                    <a:lstStyle/>
                    <a:p>
                      <a:endParaRPr lang="zh-CN"/>
                    </a:p>
                  </a:txBody>
                  <a:tcPr/>
                </a:tc>
                <a:tc>
                  <a:txBody>
                    <a:bodyPr/>
                    <a:lstStyle/>
                    <a:p>
                      <a:pPr algn="ctr" fontAlgn="ctr">
                        <a:spcBef>
                          <a:spcPts val="600"/>
                        </a:spcBef>
                      </a:pP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a:solidFill>
                            <a:srgbClr val="000000"/>
                          </a:solidFill>
                          <a:effectLst/>
                          <a:latin typeface="宋体" pitchFamily="2" charset="-122"/>
                          <a:ea typeface="宋体" pitchFamily="2" charset="-122"/>
                        </a:rPr>
                        <a:t>80%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US" altLang="zh-CN" sz="800" b="0" i="0" u="none" strike="noStrike" dirty="0">
                          <a:solidFill>
                            <a:srgbClr val="000000"/>
                          </a:solidFill>
                          <a:effectLst/>
                          <a:latin typeface="宋体" pitchFamily="2" charset="-122"/>
                          <a:ea typeface="宋体" pitchFamily="2" charset="-122"/>
                        </a:rPr>
                        <a:t>100%</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600"/>
                        </a:spcBef>
                      </a:pPr>
                      <a:r>
                        <a:rPr lang="en-GB" sz="800" b="0" i="0" u="none" strike="noStrike" dirty="0">
                          <a:solidFill>
                            <a:srgbClr val="00B050"/>
                          </a:solidFill>
                          <a:effectLst/>
                          <a:latin typeface="宋体" pitchFamily="2" charset="-122"/>
                          <a:ea typeface="宋体" pitchFamily="2" charset="-122"/>
                        </a:rPr>
                        <a:t>PASS</a:t>
                      </a:r>
                    </a:p>
                  </a:txBody>
                  <a:tcPr marL="0"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1"/>
                  </a:ext>
                </a:extLst>
              </a:tr>
            </a:tbl>
          </a:graphicData>
        </a:graphic>
      </p:graphicFrame>
      <p:graphicFrame>
        <p:nvGraphicFramePr>
          <p:cNvPr id="16" name="表格 15"/>
          <p:cNvGraphicFramePr>
            <a:graphicFrameLocks noGrp="1"/>
          </p:cNvGraphicFramePr>
          <p:nvPr>
            <p:custDataLst>
              <p:tags r:id="rId2"/>
            </p:custDataLst>
          </p:nvPr>
        </p:nvGraphicFramePr>
        <p:xfrm>
          <a:off x="5652245" y="1408665"/>
          <a:ext cx="2796624" cy="5091452"/>
        </p:xfrm>
        <a:graphic>
          <a:graphicData uri="http://schemas.openxmlformats.org/drawingml/2006/table">
            <a:tbl>
              <a:tblPr/>
              <a:tblGrid>
                <a:gridCol w="654050">
                  <a:extLst>
                    <a:ext uri="{9D8B030D-6E8A-4147-A177-3AD203B41FA5}">
                      <a16:colId xmlns:a16="http://schemas.microsoft.com/office/drawing/2014/main" val="20000"/>
                    </a:ext>
                  </a:extLst>
                </a:gridCol>
                <a:gridCol w="654049">
                  <a:extLst>
                    <a:ext uri="{9D8B030D-6E8A-4147-A177-3AD203B41FA5}">
                      <a16:colId xmlns:a16="http://schemas.microsoft.com/office/drawing/2014/main" val="20001"/>
                    </a:ext>
                  </a:extLst>
                </a:gridCol>
                <a:gridCol w="459421">
                  <a:extLst>
                    <a:ext uri="{9D8B030D-6E8A-4147-A177-3AD203B41FA5}">
                      <a16:colId xmlns:a16="http://schemas.microsoft.com/office/drawing/2014/main" val="20002"/>
                    </a:ext>
                  </a:extLst>
                </a:gridCol>
                <a:gridCol w="514552">
                  <a:extLst>
                    <a:ext uri="{9D8B030D-6E8A-4147-A177-3AD203B41FA5}">
                      <a16:colId xmlns:a16="http://schemas.microsoft.com/office/drawing/2014/main" val="20003"/>
                    </a:ext>
                  </a:extLst>
                </a:gridCol>
                <a:gridCol w="514552">
                  <a:extLst>
                    <a:ext uri="{9D8B030D-6E8A-4147-A177-3AD203B41FA5}">
                      <a16:colId xmlns:a16="http://schemas.microsoft.com/office/drawing/2014/main" val="20004"/>
                    </a:ext>
                  </a:extLst>
                </a:gridCol>
              </a:tblGrid>
              <a:tr h="228355">
                <a:tc gridSpan="5">
                  <a:txBody>
                    <a:bodyPr/>
                    <a:lstStyle/>
                    <a:p>
                      <a:pPr algn="ctr" fontAlgn="ctr"/>
                      <a:r>
                        <a:rPr lang="zh-CN" altLang="en-US" sz="800" b="1" i="0" u="none" strike="noStrike" dirty="0">
                          <a:solidFill>
                            <a:srgbClr val="000000"/>
                          </a:solidFill>
                          <a:effectLst/>
                          <a:latin typeface="宋体" pitchFamily="2" charset="-122"/>
                          <a:ea typeface="宋体" pitchFamily="2" charset="-122"/>
                        </a:rPr>
                        <a:t>场景化命令词识别率</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07967">
                <a:tc>
                  <a:txBody>
                    <a:bodyPr/>
                    <a:lstStyle/>
                    <a:p>
                      <a:pPr algn="ctr" fontAlgn="ctr"/>
                      <a:r>
                        <a:rPr lang="en-GB" sz="800" b="1" i="0" u="none" strike="noStrike">
                          <a:solidFill>
                            <a:srgbClr val="000000"/>
                          </a:solidFill>
                          <a:effectLst/>
                          <a:latin typeface="宋体" pitchFamily="2" charset="-122"/>
                          <a:ea typeface="宋体" pitchFamily="2" charset="-122"/>
                        </a:rPr>
                        <a:t>AI</a:t>
                      </a:r>
                      <a:r>
                        <a:rPr lang="zh-CN" altLang="en-US" sz="800" b="1" i="0" u="none" strike="noStrike">
                          <a:solidFill>
                            <a:srgbClr val="000000"/>
                          </a:solidFill>
                          <a:effectLst/>
                          <a:latin typeface="宋体" pitchFamily="2" charset="-122"/>
                          <a:ea typeface="宋体" pitchFamily="2" charset="-122"/>
                        </a:rPr>
                        <a:t>能力</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0001"/>
                  </a:ext>
                </a:extLst>
              </a:tr>
              <a:tr h="155171">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跟随模式</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99%</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5171">
                <a:tc vMerge="1">
                  <a:txBody>
                    <a:bodyPr/>
                    <a:lstStyle/>
                    <a:p>
                      <a:endParaRPr lang="zh-CN"/>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5171">
                <a:tc vMerge="1">
                  <a:txBody>
                    <a:bodyPr/>
                    <a:lstStyle/>
                    <a:p>
                      <a:endParaRPr lang="zh-CN"/>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高噪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低噪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99%</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5171">
                <a:tc vMerge="1">
                  <a:txBody>
                    <a:bodyPr/>
                    <a:lstStyle/>
                    <a:p>
                      <a:endParaRPr lang="zh-CN"/>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唤醒率</a:t>
                      </a:r>
                      <a:r>
                        <a:rPr lang="en-US" altLang="zh-CN" sz="800" b="0" i="0" u="none" strike="noStrike" dirty="0">
                          <a:solidFill>
                            <a:srgbClr val="000000"/>
                          </a:solidFill>
                          <a:effectLst/>
                          <a:latin typeface="宋体" pitchFamily="2" charset="-122"/>
                          <a:ea typeface="宋体" pitchFamily="2" charset="-122"/>
                        </a:rPr>
                        <a:t>-</a:t>
                      </a:r>
                      <a:r>
                        <a:rPr lang="zh-CN" altLang="en-US" sz="800" b="0" i="0" u="none" strike="noStrike" dirty="0">
                          <a:solidFill>
                            <a:srgbClr val="000000"/>
                          </a:solidFill>
                          <a:effectLst/>
                          <a:latin typeface="宋体" pitchFamily="2" charset="-122"/>
                          <a:ea typeface="宋体" pitchFamily="2" charset="-122"/>
                        </a:rPr>
                        <a:t>中噪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99%</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98%</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99%</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99%</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98%</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99%</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5171">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打开路况</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5171">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关闭路况</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99%</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98%</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r h="155171">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低噪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96%</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9"/>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中噪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0"/>
                  </a:ext>
                </a:extLst>
              </a:tr>
              <a:tr h="155171">
                <a:tc vMerge="1">
                  <a:txBody>
                    <a:bodyPr/>
                    <a:lstStyle/>
                    <a:p>
                      <a:endParaRPr lang="zh-CN"/>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唤醒率</a:t>
                      </a:r>
                      <a:r>
                        <a:rPr lang="en-US" altLang="zh-CN" sz="800" b="0" i="0" u="none" strike="noStrike">
                          <a:solidFill>
                            <a:srgbClr val="000000"/>
                          </a:solidFill>
                          <a:effectLst/>
                          <a:latin typeface="宋体" pitchFamily="2" charset="-122"/>
                          <a:ea typeface="宋体" pitchFamily="2" charset="-122"/>
                        </a:rPr>
                        <a:t>-</a:t>
                      </a:r>
                      <a:r>
                        <a:rPr lang="zh-CN" altLang="en-US" sz="800" b="0" i="0" u="none" strike="noStrike">
                          <a:solidFill>
                            <a:srgbClr val="000000"/>
                          </a:solidFill>
                          <a:effectLst/>
                          <a:latin typeface="宋体" pitchFamily="2" charset="-122"/>
                          <a:ea typeface="宋体" pitchFamily="2" charset="-122"/>
                        </a:rPr>
                        <a:t>高噪</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100%</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6089" marR="6089" marT="60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1"/>
                  </a:ext>
                </a:extLst>
              </a:tr>
            </a:tbl>
          </a:graphicData>
        </a:graphic>
      </p:graphicFrame>
      <p:graphicFrame>
        <p:nvGraphicFramePr>
          <p:cNvPr id="18" name="表格 17"/>
          <p:cNvGraphicFramePr>
            <a:graphicFrameLocks noGrp="1"/>
          </p:cNvGraphicFramePr>
          <p:nvPr/>
        </p:nvGraphicFramePr>
        <p:xfrm>
          <a:off x="8643436" y="1415898"/>
          <a:ext cx="3399974" cy="5084219"/>
        </p:xfrm>
        <a:graphic>
          <a:graphicData uri="http://schemas.openxmlformats.org/drawingml/2006/table">
            <a:tbl>
              <a:tblPr/>
              <a:tblGrid>
                <a:gridCol w="795155">
                  <a:extLst>
                    <a:ext uri="{9D8B030D-6E8A-4147-A177-3AD203B41FA5}">
                      <a16:colId xmlns:a16="http://schemas.microsoft.com/office/drawing/2014/main" val="20000"/>
                    </a:ext>
                  </a:extLst>
                </a:gridCol>
                <a:gridCol w="795155">
                  <a:extLst>
                    <a:ext uri="{9D8B030D-6E8A-4147-A177-3AD203B41FA5}">
                      <a16:colId xmlns:a16="http://schemas.microsoft.com/office/drawing/2014/main" val="20001"/>
                    </a:ext>
                  </a:extLst>
                </a:gridCol>
                <a:gridCol w="558538">
                  <a:extLst>
                    <a:ext uri="{9D8B030D-6E8A-4147-A177-3AD203B41FA5}">
                      <a16:colId xmlns:a16="http://schemas.microsoft.com/office/drawing/2014/main" val="20002"/>
                    </a:ext>
                  </a:extLst>
                </a:gridCol>
                <a:gridCol w="625563">
                  <a:extLst>
                    <a:ext uri="{9D8B030D-6E8A-4147-A177-3AD203B41FA5}">
                      <a16:colId xmlns:a16="http://schemas.microsoft.com/office/drawing/2014/main" val="20003"/>
                    </a:ext>
                  </a:extLst>
                </a:gridCol>
                <a:gridCol w="625563">
                  <a:extLst>
                    <a:ext uri="{9D8B030D-6E8A-4147-A177-3AD203B41FA5}">
                      <a16:colId xmlns:a16="http://schemas.microsoft.com/office/drawing/2014/main" val="20004"/>
                    </a:ext>
                  </a:extLst>
                </a:gridCol>
              </a:tblGrid>
              <a:tr h="221053">
                <a:tc gridSpan="5">
                  <a:txBody>
                    <a:bodyPr/>
                    <a:lstStyle/>
                    <a:p>
                      <a:pPr algn="ctr" fontAlgn="ctr"/>
                      <a:r>
                        <a:rPr lang="zh-CN" altLang="en-US" sz="900" b="1" i="0" u="none" strike="noStrike" dirty="0">
                          <a:solidFill>
                            <a:srgbClr val="000000"/>
                          </a:solidFill>
                          <a:effectLst/>
                          <a:latin typeface="宋体" pitchFamily="2" charset="-122"/>
                          <a:ea typeface="宋体" pitchFamily="2" charset="-122"/>
                        </a:rPr>
                        <a:t>场景化命令词识别率</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21053">
                <a:tc>
                  <a:txBody>
                    <a:bodyPr/>
                    <a:lstStyle/>
                    <a:p>
                      <a:pPr algn="ctr" fontAlgn="ctr"/>
                      <a:r>
                        <a:rPr lang="en-GB" sz="900" b="1" i="0" u="none" strike="noStrike">
                          <a:solidFill>
                            <a:srgbClr val="000000"/>
                          </a:solidFill>
                          <a:effectLst/>
                          <a:latin typeface="宋体" pitchFamily="2" charset="-122"/>
                          <a:ea typeface="宋体" pitchFamily="2" charset="-122"/>
                        </a:rPr>
                        <a:t>AI</a:t>
                      </a:r>
                      <a:r>
                        <a:rPr lang="zh-CN" altLang="en-US" sz="900" b="1" i="0" u="none" strike="noStrike">
                          <a:solidFill>
                            <a:srgbClr val="000000"/>
                          </a:solidFill>
                          <a:effectLst/>
                          <a:latin typeface="宋体" pitchFamily="2" charset="-122"/>
                          <a:ea typeface="宋体" pitchFamily="2" charset="-122"/>
                        </a:rPr>
                        <a:t>能力</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900" b="1" i="0" u="none" strike="noStrike">
                          <a:solidFill>
                            <a:srgbClr val="000000"/>
                          </a:solidFill>
                          <a:effectLst/>
                          <a:latin typeface="宋体" pitchFamily="2" charset="-122"/>
                          <a:ea typeface="宋体" pitchFamily="2" charset="-122"/>
                        </a:rPr>
                        <a:t>指标项</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900" b="1" i="0" u="none" strike="noStrike">
                          <a:solidFill>
                            <a:srgbClr val="000000"/>
                          </a:solidFill>
                          <a:effectLst/>
                          <a:latin typeface="宋体" pitchFamily="2" charset="-122"/>
                          <a:ea typeface="宋体" pitchFamily="2" charset="-122"/>
                        </a:rPr>
                        <a:t>通过标准</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900" b="1" i="0" u="none" strike="noStrike">
                          <a:solidFill>
                            <a:srgbClr val="000000"/>
                          </a:solidFill>
                          <a:effectLst/>
                          <a:latin typeface="宋体" pitchFamily="2" charset="-122"/>
                          <a:ea typeface="宋体" pitchFamily="2" charset="-122"/>
                        </a:rPr>
                        <a:t>实测结果</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900" b="1" i="0" u="none" strike="noStrike">
                          <a:solidFill>
                            <a:srgbClr val="000000"/>
                          </a:solidFill>
                          <a:effectLst/>
                          <a:latin typeface="宋体" pitchFamily="2" charset="-122"/>
                          <a:ea typeface="宋体" pitchFamily="2" charset="-122"/>
                        </a:rPr>
                        <a:t>测试结论</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0001"/>
                  </a:ext>
                </a:extLst>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上一页</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99%</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96%</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98%</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下一页</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确定</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dirty="0">
                          <a:solidFill>
                            <a:srgbClr val="000000"/>
                          </a:solidFill>
                          <a:effectLst/>
                          <a:latin typeface="宋体" pitchFamily="2" charset="-122"/>
                          <a:ea typeface="宋体" pitchFamily="2" charset="-122"/>
                        </a:rPr>
                        <a:t>唤醒率</a:t>
                      </a:r>
                      <a:r>
                        <a:rPr lang="en-US" altLang="zh-CN" sz="900" b="0" i="0" u="none" strike="noStrike" dirty="0">
                          <a:solidFill>
                            <a:srgbClr val="000000"/>
                          </a:solidFill>
                          <a:effectLst/>
                          <a:latin typeface="宋体" pitchFamily="2" charset="-122"/>
                          <a:ea typeface="宋体" pitchFamily="2" charset="-122"/>
                        </a:rPr>
                        <a:t>-</a:t>
                      </a:r>
                      <a:r>
                        <a:rPr lang="zh-CN" altLang="en-US" sz="900" b="0" i="0" u="none" strike="noStrike" dirty="0">
                          <a:solidFill>
                            <a:srgbClr val="000000"/>
                          </a:solidFill>
                          <a:effectLst/>
                          <a:latin typeface="宋体" pitchFamily="2" charset="-122"/>
                          <a:ea typeface="宋体" pitchFamily="2" charset="-122"/>
                        </a:rPr>
                        <a:t>低噪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取消</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98%</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第一个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99%</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99%</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第二个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94%</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94%</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21053">
                <a:tc rowSpan="3">
                  <a:txBody>
                    <a:bodyPr/>
                    <a:lstStyle/>
                    <a:p>
                      <a:pPr algn="ctr" fontAlgn="ctr"/>
                      <a:r>
                        <a:rPr lang="zh-CN" altLang="en-US" sz="900" b="0" i="0" u="none" strike="noStrike">
                          <a:solidFill>
                            <a:srgbClr val="000000"/>
                          </a:solidFill>
                          <a:effectLst/>
                          <a:latin typeface="宋体" pitchFamily="2" charset="-122"/>
                          <a:ea typeface="宋体" pitchFamily="2" charset="-122"/>
                        </a:rPr>
                        <a:t>第三个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低噪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99%</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中噪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85%</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221053">
                <a:tc vMerge="1">
                  <a:txBody>
                    <a:bodyPr/>
                    <a:lstStyle/>
                    <a:p>
                      <a:endParaRPr lang="zh-CN"/>
                    </a:p>
                  </a:txBody>
                  <a:tcPr/>
                </a:tc>
                <a:tc>
                  <a:txBody>
                    <a:bodyPr/>
                    <a:lstStyle/>
                    <a:p>
                      <a:pPr algn="ctr" fontAlgn="ctr"/>
                      <a:r>
                        <a:rPr lang="zh-CN" altLang="en-US" sz="900" b="0" i="0" u="none" strike="noStrike">
                          <a:solidFill>
                            <a:srgbClr val="000000"/>
                          </a:solidFill>
                          <a:effectLst/>
                          <a:latin typeface="宋体" pitchFamily="2" charset="-122"/>
                          <a:ea typeface="宋体" pitchFamily="2" charset="-122"/>
                        </a:rPr>
                        <a:t>唤醒率</a:t>
                      </a:r>
                      <a:r>
                        <a:rPr lang="en-US" altLang="zh-CN" sz="900" b="0" i="0" u="none" strike="noStrike">
                          <a:solidFill>
                            <a:srgbClr val="000000"/>
                          </a:solidFill>
                          <a:effectLst/>
                          <a:latin typeface="宋体" pitchFamily="2" charset="-122"/>
                          <a:ea typeface="宋体" pitchFamily="2" charset="-122"/>
                        </a:rPr>
                        <a:t>-</a:t>
                      </a:r>
                      <a:r>
                        <a:rPr lang="zh-CN" altLang="en-US" sz="900" b="0" i="0" u="none" strike="noStrike">
                          <a:solidFill>
                            <a:srgbClr val="000000"/>
                          </a:solidFill>
                          <a:effectLst/>
                          <a:latin typeface="宋体" pitchFamily="2" charset="-122"/>
                          <a:ea typeface="宋体" pitchFamily="2" charset="-122"/>
                        </a:rPr>
                        <a:t>高噪</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80%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宋体" pitchFamily="2" charset="-122"/>
                          <a:ea typeface="宋体" pitchFamily="2" charset="-122"/>
                        </a:rPr>
                        <a:t>100%</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a:solidFill>
                            <a:srgbClr val="00B050"/>
                          </a:solidFill>
                          <a:effectLst/>
                          <a:latin typeface="宋体" pitchFamily="2" charset="-122"/>
                          <a:ea typeface="宋体" pitchFamily="2" charset="-122"/>
                        </a:rPr>
                        <a:t>PASS</a:t>
                      </a:r>
                    </a:p>
                  </a:txBody>
                  <a:tcPr marL="8471" marR="8471" marT="847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graphicFrame>
        <p:nvGraphicFramePr>
          <p:cNvPr id="20" name="表格 19"/>
          <p:cNvGraphicFramePr>
            <a:graphicFrameLocks noGrp="1"/>
          </p:cNvGraphicFramePr>
          <p:nvPr>
            <p:custDataLst>
              <p:tags r:id="rId3"/>
            </p:custDataLst>
          </p:nvPr>
        </p:nvGraphicFramePr>
        <p:xfrm>
          <a:off x="129473" y="2894686"/>
          <a:ext cx="2428376" cy="1718945"/>
        </p:xfrm>
        <a:graphic>
          <a:graphicData uri="http://schemas.openxmlformats.org/drawingml/2006/table">
            <a:tbl>
              <a:tblPr/>
              <a:tblGrid>
                <a:gridCol w="436354">
                  <a:extLst>
                    <a:ext uri="{9D8B030D-6E8A-4147-A177-3AD203B41FA5}">
                      <a16:colId xmlns:a16="http://schemas.microsoft.com/office/drawing/2014/main" val="20000"/>
                    </a:ext>
                  </a:extLst>
                </a:gridCol>
                <a:gridCol w="682960">
                  <a:extLst>
                    <a:ext uri="{9D8B030D-6E8A-4147-A177-3AD203B41FA5}">
                      <a16:colId xmlns:a16="http://schemas.microsoft.com/office/drawing/2014/main" val="20001"/>
                    </a:ext>
                  </a:extLst>
                </a:gridCol>
                <a:gridCol w="436354">
                  <a:extLst>
                    <a:ext uri="{9D8B030D-6E8A-4147-A177-3AD203B41FA5}">
                      <a16:colId xmlns:a16="http://schemas.microsoft.com/office/drawing/2014/main" val="20002"/>
                    </a:ext>
                  </a:extLst>
                </a:gridCol>
                <a:gridCol w="436354">
                  <a:extLst>
                    <a:ext uri="{9D8B030D-6E8A-4147-A177-3AD203B41FA5}">
                      <a16:colId xmlns:a16="http://schemas.microsoft.com/office/drawing/2014/main" val="20003"/>
                    </a:ext>
                  </a:extLst>
                </a:gridCol>
                <a:gridCol w="436354">
                  <a:extLst>
                    <a:ext uri="{9D8B030D-6E8A-4147-A177-3AD203B41FA5}">
                      <a16:colId xmlns:a16="http://schemas.microsoft.com/office/drawing/2014/main" val="20004"/>
                    </a:ext>
                  </a:extLst>
                </a:gridCol>
              </a:tblGrid>
              <a:tr h="207645">
                <a:tc>
                  <a:txBody>
                    <a:bodyPr/>
                    <a:lstStyle/>
                    <a:p>
                      <a:pPr algn="ctr" fontAlgn="ctr"/>
                      <a:r>
                        <a:rPr lang="zh-CN" altLang="en-US" sz="800" b="1" i="0" u="none" strike="noStrike" dirty="0">
                          <a:solidFill>
                            <a:srgbClr val="000000"/>
                          </a:solidFill>
                          <a:effectLst/>
                          <a:latin typeface="宋体" pitchFamily="2" charset="-122"/>
                          <a:ea typeface="宋体" pitchFamily="2" charset="-122"/>
                        </a:rPr>
                        <a:t>误唤醒</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测试场景</a:t>
                      </a:r>
                      <a:r>
                        <a:rPr lang="en-US" altLang="zh-CN" sz="800" b="1" i="0" u="none" strike="noStrike" dirty="0">
                          <a:solidFill>
                            <a:srgbClr val="000000"/>
                          </a:solidFill>
                          <a:effectLst/>
                          <a:latin typeface="宋体" pitchFamily="2" charset="-122"/>
                          <a:ea typeface="宋体" pitchFamily="2" charset="-122"/>
                        </a:rPr>
                        <a:t>/</a:t>
                      </a:r>
                      <a:r>
                        <a:rPr lang="zh-CN" altLang="en-US" sz="800" b="1" i="0" u="none" strike="noStrike" dirty="0">
                          <a:solidFill>
                            <a:srgbClr val="000000"/>
                          </a:solidFill>
                          <a:effectLst/>
                          <a:latin typeface="宋体" pitchFamily="2" charset="-122"/>
                          <a:ea typeface="宋体" pitchFamily="2" charset="-122"/>
                        </a:rPr>
                        <a:t>时长</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0000"/>
                  </a:ext>
                </a:extLst>
              </a:tr>
              <a:tr h="495300">
                <a:tc>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zh-CN" altLang="en-US" sz="800" b="0" i="0" u="none" strike="noStrike" dirty="0">
                          <a:solidFill>
                            <a:srgbClr val="000000"/>
                          </a:solidFill>
                          <a:effectLst/>
                          <a:latin typeface="宋体" pitchFamily="2" charset="-122"/>
                          <a:ea typeface="宋体" pitchFamily="2" charset="-122"/>
                        </a:rPr>
                        <a:t>静态测试</a:t>
                      </a:r>
                      <a:br>
                        <a:rPr lang="zh-CN" altLang="en-US" sz="800" b="0" i="0" u="none" strike="noStrike" dirty="0">
                          <a:solidFill>
                            <a:srgbClr val="000000"/>
                          </a:solidFill>
                          <a:effectLst/>
                          <a:latin typeface="宋体" pitchFamily="2" charset="-122"/>
                          <a:ea typeface="宋体" pitchFamily="2" charset="-122"/>
                        </a:rPr>
                      </a:br>
                      <a:r>
                        <a:rPr lang="zh-CN" altLang="en-US" sz="800" b="0" i="0" u="none" strike="noStrike" dirty="0">
                          <a:solidFill>
                            <a:srgbClr val="000000"/>
                          </a:solidFill>
                          <a:effectLst/>
                          <a:latin typeface="宋体" pitchFamily="2" charset="-122"/>
                          <a:ea typeface="宋体" pitchFamily="2" charset="-122"/>
                        </a:rPr>
                        <a:t>（互相聊天对话）</a:t>
                      </a:r>
                      <a:br>
                        <a:rPr lang="zh-CN" altLang="en-US" sz="800" b="0" i="0" u="none" strike="noStrike" dirty="0">
                          <a:solidFill>
                            <a:srgbClr val="000000"/>
                          </a:solidFill>
                          <a:effectLst/>
                          <a:latin typeface="宋体" pitchFamily="2" charset="-122"/>
                          <a:ea typeface="宋体" pitchFamily="2" charset="-122"/>
                        </a:rPr>
                      </a:br>
                      <a:r>
                        <a:rPr lang="en-US" altLang="zh-CN" sz="800" b="0" i="0" u="none" strike="noStrike" dirty="0">
                          <a:solidFill>
                            <a:srgbClr val="000000"/>
                          </a:solidFill>
                          <a:effectLst/>
                          <a:latin typeface="宋体" pitchFamily="2" charset="-122"/>
                          <a:ea typeface="宋体" pitchFamily="2" charset="-122"/>
                        </a:rPr>
                        <a:t>4</a:t>
                      </a:r>
                      <a:r>
                        <a:rPr lang="zh-CN" altLang="en-US" sz="800" b="0" i="0" u="none" strike="noStrike" dirty="0">
                          <a:solidFill>
                            <a:srgbClr val="000000"/>
                          </a:solidFill>
                          <a:effectLst/>
                          <a:latin typeface="宋体" pitchFamily="2" charset="-122"/>
                          <a:ea typeface="宋体" pitchFamily="2" charset="-122"/>
                        </a:rPr>
                        <a:t>小时</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&lt;0.3</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0200">
                <a:tc>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&lt;1.2</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宋体" pitchFamily="2" charset="-122"/>
                          <a:ea typeface="宋体"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zh-CN" altLang="en-US" sz="800" b="0" i="0" u="none" strike="noStrike">
                          <a:solidFill>
                            <a:srgbClr val="000000"/>
                          </a:solidFill>
                          <a:effectLst/>
                          <a:latin typeface="宋体" pitchFamily="2" charset="-122"/>
                          <a:ea typeface="宋体" pitchFamily="2" charset="-122"/>
                        </a:rPr>
                        <a:t>播放爱情公寓</a:t>
                      </a:r>
                      <a:r>
                        <a:rPr lang="en-US" altLang="zh-CN" sz="800" b="0" i="0" u="none" strike="noStrike">
                          <a:solidFill>
                            <a:srgbClr val="000000"/>
                          </a:solidFill>
                          <a:effectLst/>
                          <a:latin typeface="宋体" pitchFamily="2" charset="-122"/>
                          <a:ea typeface="宋体" pitchFamily="2" charset="-122"/>
                        </a:rPr>
                        <a:t>5</a:t>
                      </a:r>
                      <a:br>
                        <a:rPr lang="en-US" altLang="zh-CN" sz="800" b="0" i="0" u="none" strike="noStrike">
                          <a:solidFill>
                            <a:srgbClr val="000000"/>
                          </a:solidFill>
                          <a:effectLst/>
                          <a:latin typeface="宋体" pitchFamily="2" charset="-122"/>
                          <a:ea typeface="宋体" pitchFamily="2" charset="-122"/>
                        </a:rPr>
                      </a:br>
                      <a:r>
                        <a:rPr lang="en-US" altLang="zh-CN" sz="800" b="0" i="0" u="none" strike="noStrike">
                          <a:solidFill>
                            <a:srgbClr val="000000"/>
                          </a:solidFill>
                          <a:effectLst/>
                          <a:latin typeface="宋体" pitchFamily="2" charset="-122"/>
                          <a:ea typeface="宋体" pitchFamily="2" charset="-122"/>
                        </a:rPr>
                        <a:t>20</a:t>
                      </a:r>
                      <a:r>
                        <a:rPr lang="zh-CN" altLang="en-US" sz="800" b="0" i="0" u="none" strike="noStrike">
                          <a:solidFill>
                            <a:srgbClr val="000000"/>
                          </a:solidFill>
                          <a:effectLst/>
                          <a:latin typeface="宋体" pitchFamily="2" charset="-122"/>
                          <a:ea typeface="宋体" pitchFamily="2" charset="-122"/>
                        </a:rPr>
                        <a:t>小时</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&lt;0.3</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0.05</a:t>
                      </a:r>
                      <a:r>
                        <a:rPr lang="zh-CN" altLang="en-US" sz="800" b="0" i="0" u="none" strike="noStrike" dirty="0">
                          <a:solidFill>
                            <a:srgbClr val="000000"/>
                          </a:solidFill>
                          <a:effectLst/>
                          <a:latin typeface="宋体" pitchFamily="2" charset="-122"/>
                          <a:ea typeface="宋体" pitchFamily="2" charset="-122"/>
                        </a:rPr>
                        <a:t>次</a:t>
                      </a:r>
                      <a:r>
                        <a:rPr lang="en-US" altLang="zh-CN" sz="800" b="0" i="0" u="none" strike="noStrike" dirty="0">
                          <a:solidFill>
                            <a:srgbClr val="000000"/>
                          </a:solidFill>
                          <a:effectLst/>
                          <a:latin typeface="宋体" pitchFamily="2" charset="-122"/>
                          <a:ea typeface="宋体" pitchFamily="2" charset="-122"/>
                        </a:rPr>
                        <a:t>/</a:t>
                      </a:r>
                      <a:r>
                        <a:rPr lang="en-GB" sz="800" b="0" i="0" u="none" strike="noStrike" dirty="0">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8300">
                <a:tc>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tc>
                  <a:txBody>
                    <a:bodyPr/>
                    <a:lstStyle/>
                    <a:p>
                      <a:pPr algn="ctr" fontAlgn="ctr"/>
                      <a:r>
                        <a:rPr lang="en-US" altLang="zh-CN" sz="800" b="0" i="0" u="none" strike="noStrike">
                          <a:solidFill>
                            <a:srgbClr val="000000"/>
                          </a:solidFill>
                          <a:effectLst/>
                          <a:latin typeface="宋体" pitchFamily="2" charset="-122"/>
                          <a:ea typeface="宋体" pitchFamily="2" charset="-122"/>
                        </a:rPr>
                        <a:t>&lt;1.2</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0</a:t>
                      </a:r>
                      <a:r>
                        <a:rPr lang="zh-CN" altLang="en-US" sz="800" b="0" i="0" u="none" strike="noStrike">
                          <a:solidFill>
                            <a:srgbClr val="000000"/>
                          </a:solidFill>
                          <a:effectLst/>
                          <a:latin typeface="宋体" pitchFamily="2" charset="-122"/>
                          <a:ea typeface="宋体" pitchFamily="2" charset="-122"/>
                        </a:rPr>
                        <a:t>次</a:t>
                      </a:r>
                      <a:r>
                        <a:rPr lang="en-US" altLang="zh-CN" sz="800" b="0" i="0" u="none" strike="noStrike">
                          <a:solidFill>
                            <a:srgbClr val="000000"/>
                          </a:solidFill>
                          <a:effectLst/>
                          <a:latin typeface="宋体" pitchFamily="2" charset="-122"/>
                          <a:ea typeface="宋体" pitchFamily="2" charset="-122"/>
                        </a:rPr>
                        <a:t>/</a:t>
                      </a:r>
                      <a:r>
                        <a:rPr lang="en-GB" sz="800" b="0" i="0" u="none" strike="noStrike">
                          <a:solidFill>
                            <a:srgbClr val="000000"/>
                          </a:solidFill>
                          <a:effectLst/>
                          <a:latin typeface="宋体" pitchFamily="2" charset="-122"/>
                          <a:ea typeface="宋体" pitchFamily="2" charset="-122"/>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宋体" pitchFamily="2" charset="-122"/>
                          <a:ea typeface="宋体"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CD542ICA</a:t>
            </a:r>
            <a:r>
              <a:rPr lang="zh-CN" altLang="en-US" sz="2800" dirty="0">
                <a:solidFill>
                  <a:srgbClr val="0000CC"/>
                </a:solidFill>
                <a:sym typeface="+mn-ea"/>
              </a:rPr>
              <a:t> </a:t>
            </a:r>
            <a:r>
              <a:rPr lang="en-US" altLang="zh-CN" sz="2800" dirty="0">
                <a:solidFill>
                  <a:srgbClr val="0000CC"/>
                </a:solidFill>
                <a:sym typeface="+mn-ea"/>
              </a:rPr>
              <a:t>L</a:t>
            </a:r>
            <a:r>
              <a:rPr lang="zh-CN" altLang="en-US" sz="2800" dirty="0">
                <a:solidFill>
                  <a:srgbClr val="0000CC"/>
                </a:solidFill>
                <a:sym typeface="+mn-ea"/>
              </a:rPr>
              <a:t> </a:t>
            </a:r>
            <a:r>
              <a:rPr lang="en-US" altLang="zh-CN" sz="2800" dirty="0">
                <a:solidFill>
                  <a:srgbClr val="0000CC"/>
                </a:solidFill>
                <a:sym typeface="+mn-ea"/>
              </a:rPr>
              <a:t>R05 Pro</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290195" y="617220"/>
          <a:ext cx="11505565" cy="5481320"/>
        </p:xfrm>
        <a:graphic>
          <a:graphicData uri="http://schemas.openxmlformats.org/drawingml/2006/table">
            <a:tbl>
              <a:tblPr firstRow="1" bandRow="1">
                <a:tableStyleId>{5C22544A-7EE6-4342-B048-85BDC9FD1C3A}</a:tableStyleId>
              </a:tblPr>
              <a:tblGrid>
                <a:gridCol w="616585">
                  <a:extLst>
                    <a:ext uri="{9D8B030D-6E8A-4147-A177-3AD203B41FA5}">
                      <a16:colId xmlns:a16="http://schemas.microsoft.com/office/drawing/2014/main" val="20000"/>
                    </a:ext>
                  </a:extLst>
                </a:gridCol>
                <a:gridCol w="4551045">
                  <a:extLst>
                    <a:ext uri="{9D8B030D-6E8A-4147-A177-3AD203B41FA5}">
                      <a16:colId xmlns:a16="http://schemas.microsoft.com/office/drawing/2014/main" val="20001"/>
                    </a:ext>
                  </a:extLst>
                </a:gridCol>
                <a:gridCol w="1156335">
                  <a:extLst>
                    <a:ext uri="{9D8B030D-6E8A-4147-A177-3AD203B41FA5}">
                      <a16:colId xmlns:a16="http://schemas.microsoft.com/office/drawing/2014/main" val="20002"/>
                    </a:ext>
                  </a:extLst>
                </a:gridCol>
                <a:gridCol w="1153795">
                  <a:extLst>
                    <a:ext uri="{9D8B030D-6E8A-4147-A177-3AD203B41FA5}">
                      <a16:colId xmlns:a16="http://schemas.microsoft.com/office/drawing/2014/main" val="20003"/>
                    </a:ext>
                  </a:extLst>
                </a:gridCol>
                <a:gridCol w="1156970">
                  <a:extLst>
                    <a:ext uri="{9D8B030D-6E8A-4147-A177-3AD203B41FA5}">
                      <a16:colId xmlns:a16="http://schemas.microsoft.com/office/drawing/2014/main" val="20004"/>
                    </a:ext>
                  </a:extLst>
                </a:gridCol>
                <a:gridCol w="963930">
                  <a:extLst>
                    <a:ext uri="{9D8B030D-6E8A-4147-A177-3AD203B41FA5}">
                      <a16:colId xmlns:a16="http://schemas.microsoft.com/office/drawing/2014/main" val="20005"/>
                    </a:ext>
                  </a:extLst>
                </a:gridCol>
                <a:gridCol w="1906905">
                  <a:extLst>
                    <a:ext uri="{9D8B030D-6E8A-4147-A177-3AD203B41FA5}">
                      <a16:colId xmlns:a16="http://schemas.microsoft.com/office/drawing/2014/main" val="20006"/>
                    </a:ext>
                  </a:extLst>
                </a:gridCol>
              </a:tblGrid>
              <a:tr h="219075">
                <a:tc>
                  <a:txBody>
                    <a:bodyPr/>
                    <a:lstStyle/>
                    <a:p>
                      <a:pPr indent="0">
                        <a:buNone/>
                      </a:pPr>
                      <a:r>
                        <a:rPr lang="zh-CN" sz="900" b="1">
                          <a:solidFill>
                            <a:srgbClr val="000000"/>
                          </a:solidFill>
                          <a:latin typeface="Times New Roman Regular" panose="02020603050405020304" charset="0"/>
                          <a:ea typeface="宋体" pitchFamily="2" charset="-122"/>
                        </a:rPr>
                        <a:t>序号</a:t>
                      </a:r>
                      <a:endParaRPr lang="zh-CN" altLang="en-US" sz="900" b="1">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900" b="1">
                          <a:solidFill>
                            <a:srgbClr val="000000"/>
                          </a:solidFill>
                          <a:latin typeface="Times New Roman Regular" panose="02020603050405020304" charset="0"/>
                          <a:ea typeface="宋体" pitchFamily="2" charset="-122"/>
                        </a:rPr>
                        <a:t>影响因素</a:t>
                      </a:r>
                      <a:endParaRPr lang="zh-CN" altLang="en-US" sz="900" b="1">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900" b="1">
                          <a:solidFill>
                            <a:srgbClr val="000000"/>
                          </a:solidFill>
                          <a:latin typeface="Times New Roman Regular" panose="02020603050405020304" charset="0"/>
                          <a:ea typeface="宋体" pitchFamily="2" charset="-122"/>
                          <a:cs typeface="Times New Roman Regular" panose="02020603050405020304" charset="0"/>
                        </a:rPr>
                        <a:t>R05测试结果</a:t>
                      </a:r>
                      <a:endParaRPr lang="zh-CN" altLang="en-US" sz="900" b="1">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900" b="1">
                          <a:solidFill>
                            <a:srgbClr val="000000"/>
                          </a:solidFill>
                          <a:latin typeface="Times New Roman Regular" panose="02020603050405020304" charset="0"/>
                          <a:ea typeface="宋体" pitchFamily="2" charset="-122"/>
                          <a:cs typeface="Times New Roman Regular" panose="02020603050405020304" charset="0"/>
                        </a:rPr>
                        <a:t>R04测试结果</a:t>
                      </a:r>
                      <a:endParaRPr lang="zh-CN" altLang="en-US" sz="900" b="1">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900" b="1">
                          <a:solidFill>
                            <a:srgbClr val="000000"/>
                          </a:solidFill>
                          <a:latin typeface="Times New Roman Regular" panose="02020603050405020304" charset="0"/>
                          <a:ea typeface="宋体" pitchFamily="2" charset="-122"/>
                          <a:cs typeface="Times New Roman Regular" panose="02020603050405020304" charset="0"/>
                        </a:rPr>
                        <a:t>R05和R04结果对比</a:t>
                      </a:r>
                      <a:endParaRPr lang="zh-CN" altLang="en-US" sz="900" b="1">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900" b="1">
                          <a:solidFill>
                            <a:srgbClr val="000000"/>
                          </a:solidFill>
                          <a:latin typeface="Times New Roman Regular" panose="02020603050405020304" charset="0"/>
                          <a:ea typeface="宋体" pitchFamily="2" charset="-122"/>
                        </a:rPr>
                        <a:t>允许偏差上限</a:t>
                      </a:r>
                      <a:endParaRPr lang="zh-CN" altLang="en-US" sz="900" b="1">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900" b="1">
                          <a:solidFill>
                            <a:srgbClr val="000000"/>
                          </a:solidFill>
                          <a:latin typeface="Times New Roman Regular" panose="02020603050405020304" charset="0"/>
                          <a:ea typeface="宋体" pitchFamily="2" charset="-122"/>
                          <a:cs typeface="Times New Roman Regular" panose="02020603050405020304" charset="0"/>
                        </a:rPr>
                        <a:t>百度comments</a:t>
                      </a:r>
                      <a:endParaRPr lang="zh-CN" altLang="en-US" sz="900" b="1">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extLst>
                  <a:ext uri="{0D108BD9-81ED-4DB2-BD59-A6C34878D82A}">
                    <a16:rowId xmlns:a16="http://schemas.microsoft.com/office/drawing/2014/main" val="10000"/>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Launcher显示到QQ音乐首次启动（默认未播放）</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2.833333333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4.316666667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-34.36%</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3.6</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Launcher显示到QQ音乐首次启动（默认播放）</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3.196666667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3.29</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-2.84%</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3.6</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Launcher显示到QQ音乐选择歌单</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1.486666667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1.956666667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-24.02%</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4</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Launcher显示到QQ音乐选择歌曲</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2.876666667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2.81</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2.37%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3.2</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rPr>
                        <a:t>偏差毫秒级别，正常偏差范围</a:t>
                      </a:r>
                      <a:endParaRPr lang="zh-CN" altLang="en-US" sz="900" b="0">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5</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Launcher显示到在线电台首次启动</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1.42</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R04无此场景</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2.4</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R05新增case</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6</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Launcher显示到语音导航</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3.95</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4.046666667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-2.39%</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2.5</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Launcher显示到语音导航规划完成</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20.34666667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18.45666667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10.24%</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17.7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rPr>
                        <a:t>网络波动较大，属于正常偏差</a:t>
                      </a:r>
                      <a:endParaRPr lang="zh-CN" altLang="en-US" sz="900" b="0">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8</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Launcher显示到导航启动时间</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11.23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14.80333333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-24.14%</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9.4</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9</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Launcher显示到导航界面点击输入框出现下拉框</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2.156666667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2.253333333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-4.29%</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10</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Launcher显示到导航搜索地址完成</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2.686666667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4.2</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-36.03%</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2.4</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11</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Launcher显示到选择目的地后路线规划完成</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4.086666667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3.386666667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FF0000"/>
                          </a:solidFill>
                          <a:latin typeface="Times New Roman Regular" panose="02020603050405020304" charset="0"/>
                          <a:cs typeface="Times New Roman Regular" panose="02020603050405020304" charset="0"/>
                        </a:rPr>
                        <a:t>20.67%</a:t>
                      </a:r>
                      <a:endParaRPr lang="en-US" altLang="en-US" sz="900" b="0">
                        <a:solidFill>
                          <a:srgbClr val="FF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3.2</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rPr>
                        <a:t>偏差毫秒级别，正常偏差范围</a:t>
                      </a:r>
                      <a:endParaRPr lang="zh-CN" altLang="en-US" sz="900" b="0">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12</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Launcher显示到语音可用</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17.07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R04无此场景</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10.5</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R05新增case</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Launcher显示到语音播放音乐</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4.476666667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5.333333333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-16.06%</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2.8</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14</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Launcher显示到在线电台音源恢复</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7.44</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8.426666667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-11.71%</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15</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Launcher显示到根目录两首歌的USB音源恢复</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3.97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3.216666667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FF0000"/>
                          </a:solidFill>
                          <a:latin typeface="Times New Roman Regular" panose="02020603050405020304" charset="0"/>
                          <a:cs typeface="Times New Roman Regular" panose="02020603050405020304" charset="0"/>
                        </a:rPr>
                        <a:t>23.42%</a:t>
                      </a:r>
                      <a:endParaRPr lang="en-US" altLang="en-US" sz="900" b="0">
                        <a:solidFill>
                          <a:srgbClr val="FF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rPr>
                        <a:t>偏差毫秒级别，正常偏差范围</a:t>
                      </a:r>
                      <a:endParaRPr lang="zh-CN" altLang="en-US" sz="900" b="0">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16</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Launcher显示到QQ音源恢复</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5.02</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5.58</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-10.04%</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4.8</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Launcher显示到账号自动登录时间</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1.026666667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1.873333333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-45.20%</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0.7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18</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Launcher显示到账号二维码出现时间</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3.213333333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5.21</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-38.32%</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5.7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19</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系统稳定状态下QQ音乐首次启动（默认未播放）</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2.853333333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3.536666667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-19.32%</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3.2</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20</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系统稳定状态下QQ音乐首次启动（默认播放）</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1.46</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1.86</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-21.51%</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3.2</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21</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系统稳定状态下QQ音乐选择歌单</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1.276666667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-57.44%</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1.6</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22</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系统稳定状态下QQ音乐选择歌曲</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2.273333333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4.36</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-47.86%</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2.4</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219075">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系统稳定状态下USB音乐首次启动</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1.603333333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R04无此场景</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1.4</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cs typeface="Times New Roman Regular" panose="02020603050405020304" charset="0"/>
                        </a:rPr>
                        <a:t>R05新增case</a:t>
                      </a:r>
                      <a:endParaRPr lang="zh-CN" altLang="en-US" sz="9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223520">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24</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rPr>
                        <a:t>系统稳定状态下在线电台首次启动</a:t>
                      </a:r>
                      <a:endParaRPr lang="zh-CN" altLang="en-US" sz="900" b="0">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1.823333333</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2.266666667</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B050"/>
                          </a:solidFill>
                          <a:latin typeface="Times New Roman Regular" panose="02020603050405020304" charset="0"/>
                          <a:cs typeface="Times New Roman Regular" panose="02020603050405020304" charset="0"/>
                        </a:rPr>
                        <a:t>-19.56%</a:t>
                      </a:r>
                      <a:endParaRPr lang="en-US" altLang="en-US" sz="9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Times New Roman Regular" panose="02020603050405020304" charset="0"/>
                          <a:cs typeface="Times New Roman Regular" panose="02020603050405020304" charset="0"/>
                        </a:rPr>
                        <a:t>1.4</a:t>
                      </a:r>
                      <a:endParaRPr lang="en-US" altLang="en-US" sz="9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Times New Roman Regular" panose="02020603050405020304" charset="0"/>
                          <a:ea typeface="宋体" pitchFamily="2" charset="-122"/>
                        </a:rPr>
                        <a:t>偏差毫秒级别，正常偏差范围</a:t>
                      </a:r>
                      <a:endParaRPr lang="zh-CN" altLang="en-US" sz="900" b="0">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CD542ICA</a:t>
            </a:r>
            <a:r>
              <a:rPr lang="zh-CN" altLang="en-US" sz="2800" dirty="0">
                <a:solidFill>
                  <a:srgbClr val="0000CC"/>
                </a:solidFill>
                <a:sym typeface="+mn-ea"/>
              </a:rPr>
              <a:t> </a:t>
            </a:r>
            <a:r>
              <a:rPr lang="en-US" altLang="zh-CN" sz="2800" dirty="0">
                <a:solidFill>
                  <a:srgbClr val="0000CC"/>
                </a:solidFill>
                <a:sym typeface="+mn-ea"/>
              </a:rPr>
              <a:t>L</a:t>
            </a:r>
            <a:r>
              <a:rPr lang="zh-CN" altLang="en-US" sz="2800" dirty="0">
                <a:solidFill>
                  <a:srgbClr val="0000CC"/>
                </a:solidFill>
                <a:sym typeface="+mn-ea"/>
              </a:rPr>
              <a:t> </a:t>
            </a:r>
            <a:r>
              <a:rPr lang="en-US" altLang="zh-CN" sz="2800" dirty="0">
                <a:solidFill>
                  <a:srgbClr val="0000CC"/>
                </a:solidFill>
                <a:sym typeface="+mn-ea"/>
              </a:rPr>
              <a:t>R05 Pro</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302895" y="694690"/>
          <a:ext cx="11387455" cy="5655945"/>
        </p:xfrm>
        <a:graphic>
          <a:graphicData uri="http://schemas.openxmlformats.org/drawingml/2006/table">
            <a:tbl>
              <a:tblPr firstRow="1" bandRow="1">
                <a:tableStyleId>{5C22544A-7EE6-4342-B048-85BDC9FD1C3A}</a:tableStyleId>
              </a:tblPr>
              <a:tblGrid>
                <a:gridCol w="666115">
                  <a:extLst>
                    <a:ext uri="{9D8B030D-6E8A-4147-A177-3AD203B41FA5}">
                      <a16:colId xmlns:a16="http://schemas.microsoft.com/office/drawing/2014/main" val="20000"/>
                    </a:ext>
                  </a:extLst>
                </a:gridCol>
                <a:gridCol w="4480560">
                  <a:extLst>
                    <a:ext uri="{9D8B030D-6E8A-4147-A177-3AD203B41FA5}">
                      <a16:colId xmlns:a16="http://schemas.microsoft.com/office/drawing/2014/main" val="20001"/>
                    </a:ext>
                  </a:extLst>
                </a:gridCol>
                <a:gridCol w="1138555">
                  <a:extLst>
                    <a:ext uri="{9D8B030D-6E8A-4147-A177-3AD203B41FA5}">
                      <a16:colId xmlns:a16="http://schemas.microsoft.com/office/drawing/2014/main" val="20002"/>
                    </a:ext>
                  </a:extLst>
                </a:gridCol>
                <a:gridCol w="1136650">
                  <a:extLst>
                    <a:ext uri="{9D8B030D-6E8A-4147-A177-3AD203B41FA5}">
                      <a16:colId xmlns:a16="http://schemas.microsoft.com/office/drawing/2014/main" val="20003"/>
                    </a:ext>
                  </a:extLst>
                </a:gridCol>
                <a:gridCol w="113919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1877695">
                  <a:extLst>
                    <a:ext uri="{9D8B030D-6E8A-4147-A177-3AD203B41FA5}">
                      <a16:colId xmlns:a16="http://schemas.microsoft.com/office/drawing/2014/main" val="20006"/>
                    </a:ext>
                  </a:extLst>
                </a:gridCol>
              </a:tblGrid>
              <a:tr h="206375">
                <a:tc>
                  <a:txBody>
                    <a:bodyPr/>
                    <a:lstStyle/>
                    <a:p>
                      <a:pPr indent="0">
                        <a:buNone/>
                      </a:pPr>
                      <a:r>
                        <a:rPr lang="zh-CN" sz="800" b="0">
                          <a:solidFill>
                            <a:srgbClr val="000000"/>
                          </a:solidFill>
                          <a:latin typeface="Times New Roman Regular" panose="02020603050405020304" charset="0"/>
                          <a:ea typeface="宋体" pitchFamily="2" charset="-122"/>
                        </a:rPr>
                        <a:t>序号</a:t>
                      </a:r>
                      <a:endParaRPr lang="zh-CN" altLang="en-US" sz="800" b="0">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0">
                          <a:solidFill>
                            <a:srgbClr val="000000"/>
                          </a:solidFill>
                          <a:latin typeface="Times New Roman Regular" panose="02020603050405020304" charset="0"/>
                          <a:ea typeface="宋体" pitchFamily="2" charset="-122"/>
                        </a:rPr>
                        <a:t>影响因素</a:t>
                      </a:r>
                      <a:endParaRPr lang="zh-CN" altLang="en-US" sz="800" b="0">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R05测试结果</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R04测试结果</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R05和R04结果对比</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0">
                          <a:solidFill>
                            <a:srgbClr val="000000"/>
                          </a:solidFill>
                          <a:latin typeface="Times New Roman Regular" panose="02020603050405020304" charset="0"/>
                          <a:ea typeface="宋体" pitchFamily="2" charset="-122"/>
                        </a:rPr>
                        <a:t>允许偏差上限</a:t>
                      </a:r>
                      <a:endParaRPr lang="zh-CN" altLang="en-US" sz="800" b="0">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百度comments</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extLst>
                  <a:ext uri="{0D108BD9-81ED-4DB2-BD59-A6C34878D82A}">
                    <a16:rowId xmlns:a16="http://schemas.microsoft.com/office/drawing/2014/main" val="10000"/>
                  </a:ext>
                </a:extLst>
              </a:tr>
              <a:tr h="205740">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25</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系统稳定状态下喜马拉雅首次启动</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0.783333333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1.063333333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cs typeface="Times New Roman Regular" panose="02020603050405020304" charset="0"/>
                        </a:rPr>
                        <a:t>-26.33%</a:t>
                      </a:r>
                      <a:endParaRPr lang="en-US" altLang="en-US" sz="8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0.8</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26</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系统稳定状态下新闻首次启动</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1</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R04无此场景</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NA</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R05新增case</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27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系统稳定状态下Navigation首次启动</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6.04</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6.736666667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cs typeface="Times New Roman Regular" panose="02020603050405020304" charset="0"/>
                        </a:rPr>
                        <a:t>-10.34%</a:t>
                      </a:r>
                      <a:endParaRPr lang="en-US" altLang="en-US" sz="8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4.1</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28</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系统稳定状态下导航界面点击输入框出现下拉框</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0.93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1.84</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cs typeface="Times New Roman Regular" panose="02020603050405020304" charset="0"/>
                        </a:rPr>
                        <a:t>-49.46%</a:t>
                      </a:r>
                      <a:endParaRPr lang="en-US" altLang="en-US" sz="8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0.6</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29</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稳定状态下音量硬按键响应速度</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0.783333333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R04无此场景</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NA</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R05新增case</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30</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稳定状态下切换歌曲硬按键响应速度</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1.153333333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R04无此场景</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NA</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a:solidFill>
                            <a:srgbClr val="000000"/>
                          </a:solidFill>
                          <a:latin typeface="Times New Roman Regular" panose="02020603050405020304" charset="0"/>
                          <a:ea typeface="宋体" pitchFamily="2" charset="-122"/>
                          <a:cs typeface="Times New Roman Regular" panose="02020603050405020304" charset="0"/>
                          <a:sym typeface="+mn-ea"/>
                        </a:rPr>
                        <a:t>R05新增case</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31</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QQ热启动</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0.316666667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R04无此场景</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0.4</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a:t>
                      </a:r>
                      <a:r>
                        <a:rPr lang="en-US" altLang="zh-CN" sz="800" b="0">
                          <a:solidFill>
                            <a:srgbClr val="000000"/>
                          </a:solidFill>
                          <a:latin typeface="Times New Roman Regular" panose="02020603050405020304" charset="0"/>
                          <a:ea typeface="宋体" pitchFamily="2" charset="-122"/>
                          <a:cs typeface="Times New Roman Regular" panose="02020603050405020304" charset="0"/>
                        </a:rPr>
                        <a:t>5</a:t>
                      </a:r>
                      <a:r>
                        <a:rPr lang="zh-CN" sz="800" b="0">
                          <a:solidFill>
                            <a:srgbClr val="000000"/>
                          </a:solidFill>
                          <a:latin typeface="Times New Roman Regular" panose="02020603050405020304" charset="0"/>
                          <a:ea typeface="宋体" pitchFamily="2" charset="-122"/>
                          <a:cs typeface="Times New Roman Regular" panose="02020603050405020304" charset="0"/>
                        </a:rPr>
                        <a:t>新增case</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32</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喜马拉雅热启动</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0.326666667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R04无此场景</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0.4</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a:t>
                      </a:r>
                      <a:r>
                        <a:rPr lang="en-US" altLang="zh-CN" sz="800" b="0">
                          <a:solidFill>
                            <a:srgbClr val="000000"/>
                          </a:solidFill>
                          <a:latin typeface="Times New Roman Regular" panose="02020603050405020304" charset="0"/>
                          <a:ea typeface="宋体" pitchFamily="2" charset="-122"/>
                          <a:cs typeface="Times New Roman Regular" panose="02020603050405020304" charset="0"/>
                        </a:rPr>
                        <a:t>5</a:t>
                      </a:r>
                      <a:r>
                        <a:rPr lang="zh-CN" sz="800" b="0">
                          <a:solidFill>
                            <a:srgbClr val="000000"/>
                          </a:solidFill>
                          <a:latin typeface="Times New Roman Regular" panose="02020603050405020304" charset="0"/>
                          <a:ea typeface="宋体" pitchFamily="2" charset="-122"/>
                          <a:cs typeface="Times New Roman Regular" panose="02020603050405020304" charset="0"/>
                        </a:rPr>
                        <a:t>新增case</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在线电台热启动</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0.29</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R04无此场景</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a:t>
                      </a:r>
                      <a:r>
                        <a:rPr lang="en-US" altLang="zh-CN" sz="800" b="0">
                          <a:solidFill>
                            <a:srgbClr val="000000"/>
                          </a:solidFill>
                          <a:latin typeface="Times New Roman Regular" panose="02020603050405020304" charset="0"/>
                          <a:ea typeface="宋体" pitchFamily="2" charset="-122"/>
                          <a:cs typeface="Times New Roman Regular" panose="02020603050405020304" charset="0"/>
                        </a:rPr>
                        <a:t>5</a:t>
                      </a:r>
                      <a:r>
                        <a:rPr lang="zh-CN" sz="800" b="0">
                          <a:solidFill>
                            <a:srgbClr val="000000"/>
                          </a:solidFill>
                          <a:latin typeface="Times New Roman Regular" panose="02020603050405020304" charset="0"/>
                          <a:ea typeface="宋体" pitchFamily="2" charset="-122"/>
                          <a:cs typeface="Times New Roman Regular" panose="02020603050405020304" charset="0"/>
                        </a:rPr>
                        <a:t>新增case</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34</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USB音乐热启动</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0.316666667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R04无此场景</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1.1</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a:t>
                      </a:r>
                      <a:r>
                        <a:rPr lang="en-US" altLang="zh-CN" sz="800" b="0">
                          <a:solidFill>
                            <a:srgbClr val="000000"/>
                          </a:solidFill>
                          <a:latin typeface="Times New Roman Regular" panose="02020603050405020304" charset="0"/>
                          <a:ea typeface="宋体" pitchFamily="2" charset="-122"/>
                          <a:cs typeface="Times New Roman Regular" panose="02020603050405020304" charset="0"/>
                        </a:rPr>
                        <a:t>05</a:t>
                      </a:r>
                      <a:r>
                        <a:rPr lang="zh-CN" sz="800" b="0">
                          <a:solidFill>
                            <a:srgbClr val="000000"/>
                          </a:solidFill>
                          <a:latin typeface="Times New Roman Regular" panose="02020603050405020304" charset="0"/>
                          <a:ea typeface="宋体" pitchFamily="2" charset="-122"/>
                          <a:cs typeface="Times New Roman Regular" panose="02020603050405020304" charset="0"/>
                        </a:rPr>
                        <a:t>新增case</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35</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新闻热启动</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0.333333333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R04无此场景</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NA</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R</a:t>
                      </a:r>
                      <a:r>
                        <a:rPr lang="en-US" altLang="zh-CN" sz="800" b="0">
                          <a:solidFill>
                            <a:srgbClr val="000000"/>
                          </a:solidFill>
                          <a:latin typeface="Times New Roman Regular" panose="02020603050405020304" charset="0"/>
                          <a:ea typeface="宋体" pitchFamily="2" charset="-122"/>
                          <a:cs typeface="Times New Roman Regular" panose="02020603050405020304" charset="0"/>
                        </a:rPr>
                        <a:t>05</a:t>
                      </a:r>
                      <a:r>
                        <a:rPr lang="zh-CN" sz="800" b="0">
                          <a:solidFill>
                            <a:srgbClr val="000000"/>
                          </a:solidFill>
                          <a:latin typeface="Times New Roman Regular" panose="02020603050405020304" charset="0"/>
                          <a:ea typeface="宋体" pitchFamily="2" charset="-122"/>
                          <a:cs typeface="Times New Roman Regular" panose="02020603050405020304" charset="0"/>
                        </a:rPr>
                        <a:t>新增case</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5740">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36</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Navigation热启动</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0.446666667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0.62</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cs typeface="Times New Roman Regular" panose="02020603050405020304" charset="0"/>
                        </a:rPr>
                        <a:t>-27.96%</a:t>
                      </a:r>
                      <a:endParaRPr lang="en-US" altLang="en-US" sz="8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0.2</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24小时Monkey测试中的CPU Free</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106%</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109%</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80808"/>
                          </a:solidFill>
                          <a:latin typeface="Times New Roman Regular" panose="02020603050405020304" charset="0"/>
                          <a:cs typeface="Times New Roman Regular" panose="02020603050405020304" charset="0"/>
                        </a:rPr>
                        <a:t>-2.75%</a:t>
                      </a:r>
                      <a:endParaRPr lang="en-US" altLang="en-US" sz="800" b="0">
                        <a:solidFill>
                          <a:srgbClr val="080808"/>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NA</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38</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24小时Monkey测试中的RAM Free</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0.136</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0.25</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80808"/>
                          </a:solidFill>
                          <a:latin typeface="Times New Roman Regular" panose="02020603050405020304" charset="0"/>
                          <a:cs typeface="Times New Roman Regular" panose="02020603050405020304" charset="0"/>
                        </a:rPr>
                        <a:t>-45.60%</a:t>
                      </a:r>
                      <a:endParaRPr lang="en-US" altLang="en-US" sz="800" b="0">
                        <a:solidFill>
                          <a:srgbClr val="080808"/>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NA</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39</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24小时Monkey测试中的GPU Free</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89%</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68%</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80808"/>
                          </a:solidFill>
                          <a:latin typeface="Times New Roman Regular" panose="02020603050405020304" charset="0"/>
                          <a:cs typeface="Times New Roman Regular" panose="02020603050405020304" charset="0"/>
                        </a:rPr>
                        <a:t>30.88%</a:t>
                      </a:r>
                      <a:endParaRPr lang="en-US" altLang="en-US" sz="800" b="0">
                        <a:solidFill>
                          <a:srgbClr val="080808"/>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NA</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35280">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40</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24小时Monkey中的ANR次数</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800" b="0">
                          <a:solidFill>
                            <a:srgbClr val="000000"/>
                          </a:solidFill>
                          <a:latin typeface="Times New Roman Regular" panose="02020603050405020304" charset="0"/>
                          <a:cs typeface="Times New Roman Regular" panose="02020603050405020304" charset="0"/>
                        </a:rPr>
                        <a:t>2</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0.00%</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随心看、</a:t>
                      </a:r>
                      <a:r>
                        <a:rPr lang="en-US" altLang="zh-CN" sz="800" b="0">
                          <a:solidFill>
                            <a:srgbClr val="000000"/>
                          </a:solidFill>
                          <a:latin typeface="Times New Roman Regular" panose="02020603050405020304" charset="0"/>
                          <a:ea typeface="宋体" pitchFamily="2" charset="-122"/>
                          <a:cs typeface="Times New Roman Regular" panose="02020603050405020304" charset="0"/>
                        </a:rPr>
                        <a:t>launcher</a:t>
                      </a:r>
                      <a:r>
                        <a:rPr lang="zh-CN" sz="800" b="0">
                          <a:solidFill>
                            <a:srgbClr val="000000"/>
                          </a:solidFill>
                          <a:latin typeface="Times New Roman Regular" panose="02020603050405020304" charset="0"/>
                          <a:ea typeface="宋体" pitchFamily="2" charset="-122"/>
                          <a:cs typeface="Times New Roman Regular" panose="02020603050405020304" charset="0"/>
                        </a:rPr>
                        <a:t>，已修复（R07组入）</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6131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41</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24小时Monkey中的Crash次数</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800" b="0">
                          <a:solidFill>
                            <a:srgbClr val="000000"/>
                          </a:solidFill>
                          <a:latin typeface="Times New Roman Regular" panose="02020603050405020304" charset="0"/>
                          <a:cs typeface="Times New Roman Regular" panose="02020603050405020304" charset="0"/>
                        </a:rPr>
                        <a:t>1</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Times New Roman Regular" panose="02020603050405020304" charset="0"/>
                          <a:ea typeface="宋体" pitchFamily="2" charset="-122"/>
                          <a:cs typeface="Times New Roman Regular" panose="02020603050405020304" charset="0"/>
                        </a:rPr>
                        <a:t>地图，已修复（</a:t>
                      </a:r>
                      <a:r>
                        <a:rPr lang="en-US" altLang="zh-CN" sz="800" b="0">
                          <a:solidFill>
                            <a:srgbClr val="000000"/>
                          </a:solidFill>
                          <a:latin typeface="Times New Roman Regular" panose="02020603050405020304" charset="0"/>
                          <a:ea typeface="宋体" pitchFamily="2" charset="-122"/>
                          <a:cs typeface="Times New Roman Regular" panose="02020603050405020304" charset="0"/>
                        </a:rPr>
                        <a:t>R07</a:t>
                      </a:r>
                      <a:r>
                        <a:rPr lang="zh-CN" altLang="en-US" sz="800" b="0">
                          <a:solidFill>
                            <a:srgbClr val="000000"/>
                          </a:solidFill>
                          <a:latin typeface="Times New Roman Regular" panose="02020603050405020304" charset="0"/>
                          <a:ea typeface="宋体" pitchFamily="2" charset="-122"/>
                          <a:cs typeface="Times New Roman Regular" panose="02020603050405020304" charset="0"/>
                        </a:rPr>
                        <a:t>组入）</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1653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42</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24小时Monkey中内存泄露进程数</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0</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系统稳定状态下导航搜索</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3.1</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5.38</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cs typeface="Times New Roman Regular" panose="02020603050405020304" charset="0"/>
                        </a:rPr>
                        <a:t>-42.38%</a:t>
                      </a:r>
                      <a:endParaRPr lang="en-US" altLang="en-US" sz="8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2</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05740">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44</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系统稳定状态下导航路径规划</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4.026666667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3.706666667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8.63%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2.4</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偏差毫秒级别，正常偏差范围</a:t>
                      </a:r>
                      <a:endParaRPr lang="zh-CN" altLang="en-US" sz="800" b="0">
                        <a:solidFill>
                          <a:srgbClr val="000000"/>
                        </a:solidFill>
                        <a:latin typeface="Times New Roman Regular" panose="02020603050405020304" charset="0"/>
                        <a:ea typeface="宋体" pitchFamily="2" charset="-122"/>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45</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cs typeface="Times New Roman Regular" panose="02020603050405020304" charset="0"/>
                        </a:rPr>
                        <a:t>系统稳定状态下在线QQ音乐切歌</a:t>
                      </a:r>
                      <a:endParaRPr lang="zh-CN" altLang="en-US" sz="800" b="0">
                        <a:solidFill>
                          <a:srgbClr val="000000"/>
                        </a:solidFill>
                        <a:latin typeface="Times New Roman Regular" panose="02020603050405020304" charset="0"/>
                        <a:ea typeface="宋体" pitchFamily="2" charset="-122"/>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1.52</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5</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cs typeface="Times New Roman Regular" panose="02020603050405020304" charset="0"/>
                        </a:rPr>
                        <a:t>-69.60%</a:t>
                      </a:r>
                      <a:endParaRPr lang="en-US" altLang="en-US" sz="8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2</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46</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系统稳定状态下在线电台切换</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1.216666667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1.236666667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cs typeface="Times New Roman Regular" panose="02020603050405020304" charset="0"/>
                        </a:rPr>
                        <a:t>-1.62%</a:t>
                      </a:r>
                      <a:endParaRPr lang="en-US" altLang="en-US" sz="8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1.2</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系统稳定下，语音导航搜索时间</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3.953333333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4.426666667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cs typeface="Times New Roman Regular" panose="02020603050405020304" charset="0"/>
                        </a:rPr>
                        <a:t>-10.69%</a:t>
                      </a:r>
                      <a:endParaRPr lang="en-US" altLang="en-US" sz="8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2.7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205740">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48</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导航中，语音目的地切换搜索时间</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2.743333333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3.323333333</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cs typeface="Times New Roman Regular" panose="02020603050405020304" charset="0"/>
                        </a:rPr>
                        <a:t>-17.45%</a:t>
                      </a:r>
                      <a:endParaRPr lang="en-US" altLang="en-US" sz="8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2.2</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206375">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49</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pitchFamily="2" charset="-122"/>
                        </a:rPr>
                        <a:t>导航中，语音目的地切换路径规划</a:t>
                      </a:r>
                      <a:endParaRPr lang="zh-CN" altLang="en-US" sz="800" b="0">
                        <a:solidFill>
                          <a:srgbClr val="000000"/>
                        </a:solidFill>
                        <a:latin typeface="Times New Roman Regular" panose="02020603050405020304" charset="0"/>
                        <a:ea typeface="宋体" pitchFamily="2" charset="-122"/>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6.12</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9.556666667</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B050"/>
                          </a:solidFill>
                          <a:latin typeface="Times New Roman Regular" panose="02020603050405020304" charset="0"/>
                          <a:cs typeface="Times New Roman Regular" panose="02020603050405020304" charset="0"/>
                        </a:rPr>
                        <a:t>-35.96%</a:t>
                      </a:r>
                      <a:endParaRPr lang="en-US" altLang="en-US" sz="800" b="0">
                        <a:solidFill>
                          <a:srgbClr val="00B05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cs typeface="Times New Roman Regular" panose="02020603050405020304" charset="0"/>
                        </a:rPr>
                        <a:t>5</a:t>
                      </a: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94298" y="1397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CD542ICA</a:t>
            </a:r>
            <a:r>
              <a:rPr lang="zh-CN" altLang="en-US" sz="2800" dirty="0">
                <a:solidFill>
                  <a:srgbClr val="0000CC"/>
                </a:solidFill>
                <a:sym typeface="+mn-ea"/>
              </a:rPr>
              <a:t> </a:t>
            </a:r>
            <a:r>
              <a:rPr lang="en-US" altLang="zh-CN" sz="2800" dirty="0">
                <a:solidFill>
                  <a:srgbClr val="0000CC"/>
                </a:solidFill>
                <a:sym typeface="+mn-ea"/>
              </a:rPr>
              <a:t>L</a:t>
            </a:r>
            <a:r>
              <a:rPr lang="zh-CN" altLang="en-US" sz="2800" dirty="0">
                <a:solidFill>
                  <a:srgbClr val="0000CC"/>
                </a:solidFill>
                <a:sym typeface="+mn-ea"/>
              </a:rPr>
              <a:t> </a:t>
            </a:r>
            <a:r>
              <a:rPr lang="en-US" altLang="zh-CN" sz="2800" dirty="0">
                <a:solidFill>
                  <a:srgbClr val="0000CC"/>
                </a:solidFill>
                <a:sym typeface="+mn-ea"/>
              </a:rPr>
              <a:t>R05 Pro</a:t>
            </a:r>
            <a:r>
              <a:rPr lang="en-US" altLang="en-US" sz="2800" dirty="0">
                <a:solidFill>
                  <a:srgbClr val="0000CC"/>
                </a:solidFill>
              </a:rPr>
              <a:t>} </a:t>
            </a:r>
            <a:r>
              <a:rPr lang="zh-CN" altLang="en-US" sz="2800" dirty="0"/>
              <a:t>性能专题测试</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306070" y="512445"/>
          <a:ext cx="11404600" cy="5834380"/>
        </p:xfrm>
        <a:graphic>
          <a:graphicData uri="http://schemas.openxmlformats.org/drawingml/2006/table">
            <a:tbl>
              <a:tblPr firstRow="1" bandRow="1">
                <a:tableStyleId>{5C22544A-7EE6-4342-B048-85BDC9FD1C3A}</a:tableStyleId>
              </a:tblPr>
              <a:tblGrid>
                <a:gridCol w="611505">
                  <a:extLst>
                    <a:ext uri="{9D8B030D-6E8A-4147-A177-3AD203B41FA5}">
                      <a16:colId xmlns:a16="http://schemas.microsoft.com/office/drawing/2014/main" val="20000"/>
                    </a:ext>
                  </a:extLst>
                </a:gridCol>
                <a:gridCol w="4490085">
                  <a:extLst>
                    <a:ext uri="{9D8B030D-6E8A-4147-A177-3AD203B41FA5}">
                      <a16:colId xmlns:a16="http://schemas.microsoft.com/office/drawing/2014/main" val="20001"/>
                    </a:ext>
                  </a:extLst>
                </a:gridCol>
                <a:gridCol w="1167130">
                  <a:extLst>
                    <a:ext uri="{9D8B030D-6E8A-4147-A177-3AD203B41FA5}">
                      <a16:colId xmlns:a16="http://schemas.microsoft.com/office/drawing/2014/main" val="20002"/>
                    </a:ext>
                  </a:extLst>
                </a:gridCol>
                <a:gridCol w="1144270">
                  <a:extLst>
                    <a:ext uri="{9D8B030D-6E8A-4147-A177-3AD203B41FA5}">
                      <a16:colId xmlns:a16="http://schemas.microsoft.com/office/drawing/2014/main" val="20003"/>
                    </a:ext>
                  </a:extLst>
                </a:gridCol>
                <a:gridCol w="1146175">
                  <a:extLst>
                    <a:ext uri="{9D8B030D-6E8A-4147-A177-3AD203B41FA5}">
                      <a16:colId xmlns:a16="http://schemas.microsoft.com/office/drawing/2014/main" val="20004"/>
                    </a:ext>
                  </a:extLst>
                </a:gridCol>
                <a:gridCol w="955040">
                  <a:extLst>
                    <a:ext uri="{9D8B030D-6E8A-4147-A177-3AD203B41FA5}">
                      <a16:colId xmlns:a16="http://schemas.microsoft.com/office/drawing/2014/main" val="20005"/>
                    </a:ext>
                  </a:extLst>
                </a:gridCol>
                <a:gridCol w="1890395">
                  <a:extLst>
                    <a:ext uri="{9D8B030D-6E8A-4147-A177-3AD203B41FA5}">
                      <a16:colId xmlns:a16="http://schemas.microsoft.com/office/drawing/2014/main" val="20006"/>
                    </a:ext>
                  </a:extLst>
                </a:gridCol>
              </a:tblGrid>
              <a:tr h="203835">
                <a:tc>
                  <a:txBody>
                    <a:bodyPr/>
                    <a:lstStyle/>
                    <a:p>
                      <a:pPr indent="0">
                        <a:buNone/>
                      </a:pPr>
                      <a:r>
                        <a:rPr lang="zh-CN" sz="800" b="0">
                          <a:solidFill>
                            <a:srgbClr val="000000"/>
                          </a:solidFill>
                          <a:latin typeface="Times New Roman Regular" panose="02020603050405020304" charset="0"/>
                          <a:ea typeface="宋体" charset="0"/>
                        </a:rPr>
                        <a:t>序号</a:t>
                      </a:r>
                      <a:endParaRPr lang="zh-CN" altLang="en-US" sz="800" b="0">
                        <a:solidFill>
                          <a:srgbClr val="000000"/>
                        </a:solidFill>
                        <a:latin typeface="Times New Roman Regular" panose="02020603050405020304" charset="0"/>
                        <a:ea typeface="宋体"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0">
                          <a:solidFill>
                            <a:srgbClr val="000000"/>
                          </a:solidFill>
                          <a:latin typeface="Times New Roman Regular" panose="02020603050405020304" charset="0"/>
                          <a:ea typeface="宋体" charset="0"/>
                        </a:rPr>
                        <a:t>影响因素</a:t>
                      </a:r>
                      <a:endParaRPr lang="zh-CN" altLang="en-US" sz="800" b="0">
                        <a:solidFill>
                          <a:srgbClr val="000000"/>
                        </a:solidFill>
                        <a:latin typeface="Times New Roman Regular" panose="02020603050405020304" charset="0"/>
                        <a:ea typeface="宋体"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0">
                          <a:solidFill>
                            <a:srgbClr val="000000"/>
                          </a:solidFill>
                          <a:latin typeface="Times New Roman Regular" panose="02020603050405020304" charset="0"/>
                          <a:ea typeface="宋体" charset="0"/>
                          <a:cs typeface="Times New Roman Regular" panose="02020603050405020304" charset="0"/>
                        </a:rPr>
                        <a:t>R05测试结果</a:t>
                      </a:r>
                      <a:endParaRPr lang="zh-CN"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0">
                          <a:solidFill>
                            <a:srgbClr val="000000"/>
                          </a:solidFill>
                          <a:latin typeface="Times New Roman Regular" panose="02020603050405020304" charset="0"/>
                          <a:ea typeface="宋体" charset="0"/>
                          <a:cs typeface="Times New Roman Regular" panose="02020603050405020304" charset="0"/>
                        </a:rPr>
                        <a:t>R04测试结果</a:t>
                      </a:r>
                      <a:endParaRPr lang="zh-CN"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lgn="l">
                        <a:buNone/>
                      </a:pPr>
                      <a:r>
                        <a:rPr lang="zh-CN" sz="800" b="0">
                          <a:solidFill>
                            <a:srgbClr val="000000"/>
                          </a:solidFill>
                          <a:latin typeface="Times New Roman Regular" panose="02020603050405020304" charset="0"/>
                          <a:ea typeface="宋体" charset="0"/>
                          <a:cs typeface="Times New Roman Regular" panose="02020603050405020304" charset="0"/>
                        </a:rPr>
                        <a:t>R05和R04结果对比</a:t>
                      </a:r>
                      <a:endParaRPr lang="zh-CN"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lgn="l">
                        <a:buNone/>
                      </a:pPr>
                      <a:r>
                        <a:rPr lang="zh-CN" sz="800" b="0">
                          <a:solidFill>
                            <a:srgbClr val="000000"/>
                          </a:solidFill>
                          <a:latin typeface="Times New Roman Regular" panose="02020603050405020304" charset="0"/>
                          <a:ea typeface="宋体" charset="0"/>
                        </a:rPr>
                        <a:t>允许偏差上限</a:t>
                      </a:r>
                      <a:endParaRPr lang="zh-CN" altLang="en-US" sz="800" b="0">
                        <a:solidFill>
                          <a:srgbClr val="000000"/>
                        </a:solidFill>
                        <a:latin typeface="Times New Roman Regular" panose="02020603050405020304" charset="0"/>
                        <a:ea typeface="宋体"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tc>
                  <a:txBody>
                    <a:bodyPr/>
                    <a:lstStyle/>
                    <a:p>
                      <a:pPr indent="0">
                        <a:buNone/>
                      </a:pPr>
                      <a:r>
                        <a:rPr lang="zh-CN" sz="800" b="0">
                          <a:solidFill>
                            <a:srgbClr val="000000"/>
                          </a:solidFill>
                          <a:latin typeface="Times New Roman Regular" panose="02020603050405020304" charset="0"/>
                          <a:ea typeface="宋体" charset="0"/>
                          <a:cs typeface="Times New Roman Regular" panose="02020603050405020304" charset="0"/>
                        </a:rPr>
                        <a:t>百度comments</a:t>
                      </a:r>
                      <a:endParaRPr lang="zh-CN"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CC2E5"/>
                    </a:solidFill>
                  </a:tcPr>
                </a:tc>
                <a:extLst>
                  <a:ext uri="{0D108BD9-81ED-4DB2-BD59-A6C34878D82A}">
                    <a16:rowId xmlns:a16="http://schemas.microsoft.com/office/drawing/2014/main" val="10000"/>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50</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系统稳定下，语音播放音乐</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4.253333333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5.266666667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-19.24%</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2.1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系统稳定下，语音车控</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1.63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FF0000"/>
                          </a:solidFill>
                          <a:latin typeface="Times New Roman Regular" panose="02020603050405020304" charset="0"/>
                          <a:ea typeface="宋体" charset="0"/>
                          <a:cs typeface="Times New Roman Regular" panose="02020603050405020304" charset="0"/>
                        </a:rPr>
                        <a:t>48.18%</a:t>
                      </a:r>
                      <a:endParaRPr lang="en-US" altLang="en-US" sz="800" b="0">
                        <a:solidFill>
                          <a:srgbClr val="FF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网络波动较大，偏差毫秒级别，属于正常偏差</a:t>
                      </a:r>
                      <a:endParaRPr lang="zh-CN" altLang="en-US" sz="800" b="0">
                        <a:solidFill>
                          <a:srgbClr val="000000"/>
                        </a:solidFill>
                        <a:latin typeface="Times New Roman Regular" panose="02020603050405020304" charset="0"/>
                        <a:ea typeface="宋体"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系统稳定下，语音系统控制</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0.743333333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6.19%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偏差毫秒级别，正常偏差范围</a:t>
                      </a:r>
                      <a:endParaRPr lang="zh-CN" altLang="en-US" sz="800" b="0">
                        <a:solidFill>
                          <a:srgbClr val="000000"/>
                        </a:solidFill>
                        <a:latin typeface="Times New Roman Regular" panose="02020603050405020304" charset="0"/>
                        <a:ea typeface="宋体"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语音热启动时间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0.326666667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0.653333333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-50.00%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车机管家冷启动时间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0.956666667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1.033333333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-7.42%</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车机管家热启动时间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0.823333333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0.71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FF0000"/>
                          </a:solidFill>
                          <a:latin typeface="Times New Roman Regular" panose="02020603050405020304" charset="0"/>
                          <a:ea typeface="宋体" charset="0"/>
                          <a:cs typeface="Times New Roman Regular" panose="02020603050405020304" charset="0"/>
                        </a:rPr>
                        <a:t>15.96%</a:t>
                      </a:r>
                      <a:endParaRPr lang="en-US" altLang="en-US" sz="800" b="0">
                        <a:solidFill>
                          <a:srgbClr val="FF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偏差毫秒级别，正常偏差范围</a:t>
                      </a:r>
                      <a:endParaRPr lang="zh-CN" altLang="en-US" sz="800" b="0">
                        <a:solidFill>
                          <a:srgbClr val="000000"/>
                        </a:solidFill>
                        <a:latin typeface="Times New Roman Regular" panose="02020603050405020304" charset="0"/>
                        <a:ea typeface="宋体"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消息中心冷启动时间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0.863333333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1.056666667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-18.30%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消息中心热启动时间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0.59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0.636666667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-7.33%</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随心看冷启动时间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7.36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12.59333333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-41.56%</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8.1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随心看热启动时间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0.296666667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0.326666667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-9.18%</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60</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车家互联冷启动时间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4.23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-8.04%</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61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车家互联热启动时间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4.183333333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-7.04%</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62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账号冷启动时间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0.93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1.033333333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-10.00%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63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账号热启动时间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0.58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0.723333333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-19.82%</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64</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cs typeface="Times New Roman Regular" panose="02020603050405020304" charset="0"/>
                        </a:rPr>
                        <a:t>普通导航-全屏过渡期间冷启动时间</a:t>
                      </a:r>
                      <a:endParaRPr lang="zh-CN"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11.80333333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12.92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-8.64%</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NA</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65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输入法冷启动时间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0.406666667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0.503333333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-19.21%</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1.1</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03835">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66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输入法热启动时间</a:t>
                      </a:r>
                      <a:endParaRPr lang="zh-CN" altLang="en-US" sz="800" b="0">
                        <a:solidFill>
                          <a:srgbClr val="000000"/>
                        </a:solidFill>
                        <a:latin typeface="Times New Roman Regular" panose="02020603050405020304" charset="0"/>
                        <a:ea typeface="宋体" charset="0"/>
                      </a:endParaRPr>
                    </a:p>
                  </a:txBody>
                  <a:tcPr marL="71755" marR="12700" marT="36195"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0.273333333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0.37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-26.13%</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0000"/>
                          </a:solidFill>
                          <a:latin typeface="Times New Roman Regular" panose="02020603050405020304" charset="0"/>
                          <a:ea typeface="宋体" charset="0"/>
                          <a:cs typeface="Times New Roman Regular" panose="02020603050405020304" charset="0"/>
                        </a:rPr>
                        <a:t>0.5</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03835">
                <a:tc>
                  <a:txBody>
                    <a:bodyPr/>
                    <a:lstStyle/>
                    <a:p>
                      <a:pPr indent="0">
                        <a:buNone/>
                      </a:pPr>
                      <a:r>
                        <a:rPr lang="en-US" altLang="en-US" sz="800" b="0">
                          <a:solidFill>
                            <a:srgbClr val="000000"/>
                          </a:solidFill>
                          <a:latin typeface="Times New Roman Regular" panose="02020603050405020304" charset="0"/>
                          <a:ea typeface="宋体" charset="0"/>
                          <a:cs typeface="Times New Roman Regular" panose="02020603050405020304" charset="0"/>
                        </a:rPr>
                        <a:t>67</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预约保养冷启动时间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3.313333333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3.233333333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2.47%</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NA</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03835">
                <a:tc>
                  <a:txBody>
                    <a:bodyPr/>
                    <a:lstStyle/>
                    <a:p>
                      <a:pPr indent="0">
                        <a:buNone/>
                      </a:pPr>
                      <a:r>
                        <a:rPr lang="en-US" altLang="en-US" sz="800" b="0">
                          <a:solidFill>
                            <a:srgbClr val="000000"/>
                          </a:solidFill>
                          <a:latin typeface="Times New Roman Regular" panose="02020603050405020304" charset="0"/>
                          <a:ea typeface="宋体" charset="0"/>
                          <a:cs typeface="Times New Roman Regular" panose="02020603050405020304" charset="0"/>
                        </a:rPr>
                        <a:t>68</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预约保养热启动时间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0.18</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0.183333333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-1.82%</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NA</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03835">
                <a:tc>
                  <a:txBody>
                    <a:bodyPr/>
                    <a:lstStyle/>
                    <a:p>
                      <a:pPr indent="0">
                        <a:buNone/>
                      </a:pPr>
                      <a:r>
                        <a:rPr lang="en-US" altLang="en-US" sz="800" b="0">
                          <a:solidFill>
                            <a:srgbClr val="000000"/>
                          </a:solidFill>
                          <a:latin typeface="Times New Roman Regular" panose="02020603050405020304" charset="0"/>
                          <a:ea typeface="宋体" charset="0"/>
                          <a:cs typeface="Times New Roman Regular" panose="02020603050405020304" charset="0"/>
                        </a:rPr>
                        <a:t>69</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电影票冷启动时间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800" b="0">
                          <a:solidFill>
                            <a:srgbClr val="000000"/>
                          </a:solidFill>
                          <a:latin typeface="Times New Roman Regular" panose="02020603050405020304" charset="0"/>
                          <a:ea typeface="宋体" charset="0"/>
                          <a:cs typeface="Times New Roman Regular" panose="02020603050405020304" charset="0"/>
                        </a:rPr>
                        <a:t>3.63</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3.376666667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800" b="0">
                          <a:solidFill>
                            <a:srgbClr val="00B050"/>
                          </a:solidFill>
                          <a:latin typeface="Times New Roman Regular" panose="02020603050405020304" charset="0"/>
                          <a:ea typeface="宋体" charset="0"/>
                          <a:cs typeface="Times New Roman Regular" panose="02020603050405020304" charset="0"/>
                        </a:rPr>
                        <a:t>7.5%</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800" b="0">
                          <a:solidFill>
                            <a:srgbClr val="0D0015"/>
                          </a:solidFill>
                          <a:latin typeface="Times New Roman Regular" panose="02020603050405020304" charset="0"/>
                          <a:ea typeface="宋体" charset="0"/>
                          <a:cs typeface="Times New Roman Regular" panose="02020603050405020304" charset="0"/>
                        </a:rPr>
                        <a:t>5.6</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03835">
                <a:tc>
                  <a:txBody>
                    <a:bodyPr/>
                    <a:lstStyle/>
                    <a:p>
                      <a:pPr indent="0">
                        <a:buNone/>
                      </a:pPr>
                      <a:r>
                        <a:rPr lang="en-US" altLang="en-US" sz="800" b="0">
                          <a:solidFill>
                            <a:srgbClr val="000000"/>
                          </a:solidFill>
                          <a:latin typeface="Times New Roman Regular" panose="02020603050405020304" charset="0"/>
                          <a:ea typeface="宋体" charset="0"/>
                          <a:cs typeface="Times New Roman Regular" panose="02020603050405020304" charset="0"/>
                        </a:rPr>
                        <a:t>70</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电影票热启动时间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0.32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0.246666667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29.73%</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800" b="0">
                          <a:solidFill>
                            <a:srgbClr val="0D0015"/>
                          </a:solidFill>
                          <a:latin typeface="Times New Roman Regular" panose="02020603050405020304" charset="0"/>
                          <a:ea typeface="宋体" charset="0"/>
                          <a:cs typeface="Times New Roman Regular" panose="02020603050405020304" charset="0"/>
                        </a:rPr>
                        <a:t>0.5</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03835">
                <a:tc>
                  <a:txBody>
                    <a:bodyPr/>
                    <a:lstStyle/>
                    <a:p>
                      <a:pPr indent="0">
                        <a:buNone/>
                      </a:pPr>
                      <a:r>
                        <a:rPr lang="en-US" altLang="en-US" sz="800" b="0">
                          <a:solidFill>
                            <a:srgbClr val="000000"/>
                          </a:solidFill>
                          <a:latin typeface="Times New Roman Regular" panose="02020603050405020304" charset="0"/>
                          <a:ea typeface="宋体" charset="0"/>
                          <a:cs typeface="Times New Roman Regular" panose="02020603050405020304" charset="0"/>
                        </a:rPr>
                        <a:t>71</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智慧停车场冷启动时间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4.72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4.7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0.43%</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2.9</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203835">
                <a:tc>
                  <a:txBody>
                    <a:bodyPr/>
                    <a:lstStyle/>
                    <a:p>
                      <a:pPr indent="0">
                        <a:buNone/>
                      </a:pPr>
                      <a:r>
                        <a:rPr lang="en-US" altLang="en-US" sz="800" b="0">
                          <a:solidFill>
                            <a:srgbClr val="000000"/>
                          </a:solidFill>
                          <a:latin typeface="Times New Roman Regular" panose="02020603050405020304" charset="0"/>
                          <a:ea typeface="宋体" charset="0"/>
                          <a:cs typeface="Times New Roman Regular" panose="02020603050405020304" charset="0"/>
                        </a:rPr>
                        <a:t>72</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智慧停车场热启动时间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0.23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0.2</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15.00%</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0.2</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203835">
                <a:tc>
                  <a:txBody>
                    <a:bodyPr/>
                    <a:lstStyle/>
                    <a:p>
                      <a:pPr indent="0">
                        <a:buNone/>
                      </a:pPr>
                      <a:r>
                        <a:rPr lang="en-US" altLang="en-US" sz="800" b="0">
                          <a:solidFill>
                            <a:srgbClr val="000000"/>
                          </a:solidFill>
                          <a:latin typeface="Times New Roman Regular" panose="02020603050405020304" charset="0"/>
                          <a:ea typeface="宋体" charset="0"/>
                          <a:cs typeface="Times New Roman Regular" panose="02020603050405020304" charset="0"/>
                        </a:rPr>
                        <a:t>73</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外卖冷启动时间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5.803333333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5.16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12.47%</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800" b="0">
                          <a:solidFill>
                            <a:srgbClr val="0D0015"/>
                          </a:solidFill>
                          <a:latin typeface="Times New Roman Regular" panose="02020603050405020304" charset="0"/>
                          <a:ea typeface="宋体" charset="0"/>
                          <a:cs typeface="Times New Roman Regular" panose="02020603050405020304" charset="0"/>
                        </a:rPr>
                        <a:t>6</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203835">
                <a:tc>
                  <a:txBody>
                    <a:bodyPr/>
                    <a:lstStyle/>
                    <a:p>
                      <a:pPr indent="0">
                        <a:buNone/>
                      </a:pPr>
                      <a:r>
                        <a:rPr lang="en-US" altLang="en-US" sz="800" b="0">
                          <a:solidFill>
                            <a:srgbClr val="000000"/>
                          </a:solidFill>
                          <a:latin typeface="Times New Roman Regular" panose="02020603050405020304" charset="0"/>
                          <a:ea typeface="宋体" charset="0"/>
                          <a:cs typeface="Times New Roman Regular" panose="02020603050405020304" charset="0"/>
                        </a:rPr>
                        <a:t>74</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外卖热启动时间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0.323333333</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0.26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24.36%</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800" b="0">
                          <a:solidFill>
                            <a:srgbClr val="0D0015"/>
                          </a:solidFill>
                          <a:latin typeface="Times New Roman Regular" panose="02020603050405020304" charset="0"/>
                          <a:ea typeface="宋体" charset="0"/>
                          <a:cs typeface="Times New Roman Regular" panose="02020603050405020304" charset="0"/>
                        </a:rPr>
                        <a:t>0.7</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203835">
                <a:tc>
                  <a:txBody>
                    <a:bodyPr/>
                    <a:lstStyle/>
                    <a:p>
                      <a:pPr indent="0">
                        <a:buNone/>
                      </a:pPr>
                      <a:r>
                        <a:rPr lang="en-US" altLang="en-US" sz="800" b="0">
                          <a:solidFill>
                            <a:srgbClr val="000000"/>
                          </a:solidFill>
                          <a:latin typeface="Times New Roman Regular" panose="02020603050405020304" charset="0"/>
                          <a:ea typeface="宋体" charset="0"/>
                          <a:cs typeface="Times New Roman Regular" panose="02020603050405020304" charset="0"/>
                        </a:rPr>
                        <a:t>75</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酒店预定冷启动时间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2.416666667</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3.06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-21.02%</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3.7</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r h="203835">
                <a:tc>
                  <a:txBody>
                    <a:bodyPr/>
                    <a:lstStyle/>
                    <a:p>
                      <a:pPr indent="0">
                        <a:buNone/>
                      </a:pPr>
                      <a:r>
                        <a:rPr lang="en-US" altLang="en-US" sz="800" b="0">
                          <a:solidFill>
                            <a:srgbClr val="000000"/>
                          </a:solidFill>
                          <a:latin typeface="Times New Roman Regular" panose="02020603050405020304" charset="0"/>
                          <a:ea typeface="宋体" charset="0"/>
                          <a:cs typeface="Times New Roman Regular" panose="02020603050405020304" charset="0"/>
                        </a:rPr>
                        <a:t>76</a:t>
                      </a: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800" b="0">
                          <a:solidFill>
                            <a:srgbClr val="000000"/>
                          </a:solidFill>
                          <a:latin typeface="Times New Roman Regular" panose="02020603050405020304" charset="0"/>
                          <a:ea typeface="宋体" charset="0"/>
                        </a:rPr>
                        <a:t>酒店预定热启动时间</a:t>
                      </a:r>
                      <a:endParaRPr lang="zh-CN" altLang="en-US" sz="800" b="0">
                        <a:solidFill>
                          <a:srgbClr val="000000"/>
                        </a:solidFill>
                        <a:latin typeface="Times New Roman Regular" panose="02020603050405020304" charset="0"/>
                        <a:ea typeface="宋体"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0.26</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000000"/>
                          </a:solidFill>
                          <a:latin typeface="Times New Roman Regular" panose="02020603050405020304" charset="0"/>
                          <a:ea typeface="宋体" charset="0"/>
                          <a:cs typeface="Times New Roman Regular" panose="02020603050405020304" charset="0"/>
                        </a:rPr>
                        <a:t>0.29</a:t>
                      </a: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800" b="0">
                          <a:solidFill>
                            <a:srgbClr val="00B050"/>
                          </a:solidFill>
                          <a:latin typeface="Times New Roman Regular" panose="02020603050405020304" charset="0"/>
                          <a:ea typeface="宋体" charset="0"/>
                          <a:cs typeface="Times New Roman Regular" panose="02020603050405020304" charset="0"/>
                        </a:rPr>
                        <a:t>-10.34%</a:t>
                      </a:r>
                      <a:endParaRPr lang="en-US" altLang="en-US" sz="800" b="0">
                        <a:solidFill>
                          <a:srgbClr val="00B050"/>
                        </a:solidFill>
                        <a:latin typeface="Times New Roman Regular" panose="02020603050405020304" charset="0"/>
                        <a:ea typeface="宋体" charset="0"/>
                        <a:cs typeface="Times New Roman Regular" panose="0202060305040502030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800" b="0">
                          <a:solidFill>
                            <a:srgbClr val="000000"/>
                          </a:solidFill>
                          <a:latin typeface="Times New Roman Regular" panose="02020603050405020304" charset="0"/>
                          <a:ea typeface="宋体" charset="0"/>
                          <a:cs typeface="Times New Roman Regular" panose="02020603050405020304" charset="0"/>
                        </a:rPr>
                        <a:t>0.2</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solidFill>
                          <a:srgbClr val="000000"/>
                        </a:solidFill>
                        <a:latin typeface="Times New Roman Regular" panose="02020603050405020304" charset="0"/>
                        <a:ea typeface="宋体" charset="0"/>
                        <a:cs typeface="Times New Roman Regular" panose="02020603050405020304" charset="0"/>
                      </a:endParaRPr>
                    </a:p>
                  </a:txBody>
                  <a:tcPr marL="71755" marR="12700" marT="36195"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b8362b77-9285-4bf0-a10c-6c815f02536b}"/>
  <p:tag name="TABLE_ENDDRAG_ORIGIN_RECT" val="863*439"/>
  <p:tag name="TABLE_ENDDRAG_RECT" val="52*55*863*439"/>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fbdd3f54-a448-4ce6-979f-6916a1ee1c2e}"/>
  <p:tag name="TABLE_ENDDRAG_ORIGIN_RECT" val="149*52"/>
  <p:tag name="TABLE_ENDDRAG_RECT" val="166*495*149*52"/>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7607fe8d-435c-49a3-b3ac-f8cbd886aee5}"/>
  <p:tag name="TABLE_ENDDRAG_ORIGIN_RECT" val="216*413"/>
  <p:tag name="TABLE_ENDDRAG_RECT" val="189*114*216*413"/>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d6cbb420-314a-4722-9db9-2734643802ab}"/>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8cfd56ba-62c7-4b8d-9ed6-95a2da03e14d}"/>
  <p:tag name="TABLE_ENDDRAG_ORIGIN_RECT" val="240*413"/>
  <p:tag name="TABLE_ENDDRAG_RECT" val="679*114*240*413"/>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4ea537b7-001e-4366-95b3-96fb1c4401a2}"/>
  <p:tag name="TABLE_ENDDRAG_ORIGIN_RECT" val="167*135"/>
  <p:tag name="TABLE_ENDDRAG_RECT" val="10*227*167*135"/>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173b00be-db8c-4182-b537-54dfa6840e6b}"/>
  <p:tag name="TABLE_ENDDRAG_ORIGIN_RECT" val="899*365"/>
  <p:tag name="TABLE_ENDDRAG_RECT" val="28*51*899*365"/>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05c2911b-9612-4ba4-8610-e4bb1b8570f2}"/>
  <p:tag name="TABLE_ENDDRAG_ORIGIN_RECT" val="910*303"/>
  <p:tag name="TABLE_ENDDRAG_RECT" val="23*51*910*304"/>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58517501-8016-413e-9f20-fa9254653939}"/>
  <p:tag name="TABLE_ENDDRAG_ORIGIN_RECT" val="886*266"/>
  <p:tag name="TABLE_ENDDRAG_RECT" val="26*45*886*266"/>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e6e3ae2-a98b-4482-929d-a93acc7f21a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20b27bbe-b959-4e96-88ba-17241856af55}"/>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44837a12-430d-4913-b4c7-477dfb4a636b}"/>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2decb642-38ab-4b37-b440-797a6ab50bcb}"/>
  <p:tag name="TABLE_ENDDRAG_ORIGIN_RECT" val="905*446"/>
  <p:tag name="TABLE_ENDDRAG_RECT" val="22*48*905*446"/>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ea1a4db2-c770-4843-965e-8de4a01e45b9}"/>
  <p:tag name="TABLE_ENDDRAG_ORIGIN_RECT" val="892*444"/>
  <p:tag name="TABLE_ENDDRAG_RECT" val="28*54*892*444"/>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ca724105-f476-4fb6-9311-398aeac7066d}"/>
  <p:tag name="TABLE_ENDDRAG_ORIGIN_RECT" val="898*471"/>
  <p:tag name="TABLE_ENDDRAG_RECT" val="24*40*898*471"/>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ff93db47-8379-4758-8585-222c04886eca}"/>
  <p:tag name="TABLE_ENDDRAG_ORIGIN_RECT" val="920*439"/>
  <p:tag name="TABLE_ENDDRAG_RECT" val="19*45*920*439"/>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ff93db47-8379-4758-8585-222c04886eca}"/>
  <p:tag name="TABLE_ENDDRAG_ORIGIN_RECT" val="919*377"/>
  <p:tag name="TABLE_ENDDRAG_RECT" val="20*45*919*377"/>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6676</Words>
  <Application>Microsoft Macintosh PowerPoint</Application>
  <PresentationFormat>宽屏</PresentationFormat>
  <Paragraphs>2090</Paragraphs>
  <Slides>18</Slides>
  <Notes>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9" baseType="lpstr">
      <vt:lpstr>宋体</vt:lpstr>
      <vt:lpstr>宋体-简</vt:lpstr>
      <vt:lpstr>Arial Bold</vt:lpstr>
      <vt:lpstr>Ford Antenna Cond Light</vt:lpstr>
      <vt:lpstr>Ford Antenna Medium</vt:lpstr>
      <vt:lpstr>Times New Roman Regular</vt:lpstr>
      <vt:lpstr>Arial</vt:lpstr>
      <vt:lpstr>Calibri</vt:lpstr>
      <vt:lpstr>Wingdings</vt:lpstr>
      <vt:lpstr>1_Corp Presentations 2018</vt:lpstr>
      <vt:lpstr>Microsoft Excel 工作表</vt:lpstr>
      <vt:lpstr>PowerPoint 演示文稿</vt:lpstr>
      <vt:lpstr>{CD542ICA L_R05 Pro} Software overall status  {Green}</vt:lpstr>
      <vt:lpstr>{CD542ICA L R05 Pro} Open IG/Gating with risk evaluation</vt:lpstr>
      <vt:lpstr>PowerPoint 演示文稿</vt:lpstr>
      <vt:lpstr>PowerPoint 演示文稿</vt:lpstr>
      <vt:lpstr>{CD542ICA L R05 Pro} 语音专项测试</vt:lpstr>
      <vt:lpstr>{CD542ICA L R05 Pro} 性能专题测试</vt:lpstr>
      <vt:lpstr>{CD542ICA L R05 Pro} 性能专题测试</vt:lpstr>
      <vt:lpstr>{CD542ICA L R05 Pro} 性能专题测试</vt:lpstr>
      <vt:lpstr>{CD542ICA H_R05 Pro HF2} Software overall status  {yellow}</vt:lpstr>
      <vt:lpstr>{CD542ICA H_R05 Pro HF2} Open IG/Gating with risk evaluation</vt:lpstr>
      <vt:lpstr>{CD542ICA H_R05 Pro HF2} Open IG/Gating with risk evaluation</vt:lpstr>
      <vt:lpstr>{CD542ICA H_R05 Pro HF2} 内存泄露专项测试 Pass </vt:lpstr>
      <vt:lpstr>{CD542ICA H_R05 Pro HF2} 内存泄露专项测试 Pass</vt:lpstr>
      <vt:lpstr>{CD542ICA H_R05 Pro HF2} 语音专项测试</vt:lpstr>
      <vt:lpstr>{CD542ICA H_R05 Pro HF2} 性能专题测试</vt:lpstr>
      <vt:lpstr>{CD542ICA H_R05 Pro HF2} 性能专题测试</vt:lpstr>
      <vt:lpstr>{CD542ICA H_R05 Pro HF2} 性能专题测试</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Microsoft Office User</cp:lastModifiedBy>
  <cp:revision>2074</cp:revision>
  <cp:lastPrinted>2023-01-18T10:21:34Z</cp:lastPrinted>
  <dcterms:created xsi:type="dcterms:W3CDTF">2023-01-18T10:21:34Z</dcterms:created>
  <dcterms:modified xsi:type="dcterms:W3CDTF">2023-02-09T07:24:07Z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7AA88733DED766D78BA4B0627A3CF117</vt:lpwstr>
  </property>
</Properties>
</file>