
<file path=[Content_Types].xml><?xml version="1.0" encoding="utf-8"?>
<Types xmlns="http://schemas.openxmlformats.org/package/2006/content-types">
  <Default Extension="vml" ContentType="application/vnd.openxmlformats-officedocument.vmlDrawing"/>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747" r:id="rId3"/>
    <p:sldId id="895" r:id="rId4"/>
    <p:sldId id="934" r:id="rId6"/>
    <p:sldId id="954" r:id="rId7"/>
    <p:sldId id="932" r:id="rId8"/>
    <p:sldId id="941" r:id="rId9"/>
    <p:sldId id="967" r:id="rId10"/>
    <p:sldId id="968" r:id="rId11"/>
    <p:sldId id="935" r:id="rId12"/>
    <p:sldId id="936" r:id="rId13"/>
    <p:sldId id="970" r:id="rId14"/>
    <p:sldId id="937" r:id="rId15"/>
    <p:sldId id="938" r:id="rId16"/>
    <p:sldId id="958" r:id="rId17"/>
    <p:sldId id="971" r:id="rId18"/>
    <p:sldId id="972" r:id="rId19"/>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75" autoAdjust="0"/>
    <p:restoredTop sz="95118" autoAdjust="0"/>
  </p:normalViewPr>
  <p:slideViewPr>
    <p:cSldViewPr snapToGrid="0">
      <p:cViewPr varScale="1">
        <p:scale>
          <a:sx n="156" d="100"/>
          <a:sy n="156" d="100"/>
        </p:scale>
        <p:origin x="1208" y="1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package" Target="../embeddings/Workbook1.xlsx"/><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2.xml"/><Relationship Id="rId6" Type="http://schemas.openxmlformats.org/officeDocument/2006/relationships/hyperlink" Target="https://ford-jira-basic.atlassian.net/browse/AW2-18435" TargetMode="External"/><Relationship Id="rId5" Type="http://schemas.openxmlformats.org/officeDocument/2006/relationships/hyperlink" Target="https://ford-jira-basic.atlassian.net/browse/AW2-17936" TargetMode="External"/><Relationship Id="rId4" Type="http://schemas.openxmlformats.org/officeDocument/2006/relationships/hyperlink" Target="https://ford-jira-basic.atlassian.net/browse/AW2-18031" TargetMode="External"/><Relationship Id="rId3" Type="http://schemas.openxmlformats.org/officeDocument/2006/relationships/hyperlink" Target="https://ford-jira-basic.atlassian.net/browse/AW2-18132" TargetMode="External"/><Relationship Id="rId2" Type="http://schemas.openxmlformats.org/officeDocument/2006/relationships/hyperlink" Target="https://ford-jira-basic.atlassian.net/browse/AW2-18149" TargetMode="Externa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2.xml"/><Relationship Id="rId5" Type="http://schemas.openxmlformats.org/officeDocument/2006/relationships/hyperlink" Target="https://ford-jira-basic.atlassian.net/browse/AW2-9032" TargetMode="External"/><Relationship Id="rId4" Type="http://schemas.openxmlformats.org/officeDocument/2006/relationships/hyperlink" Target="https://ford-jira-basic.atlassian.net/browse/AW2-12192" TargetMode="External"/><Relationship Id="rId3" Type="http://schemas.openxmlformats.org/officeDocument/2006/relationships/hyperlink" Target="https://ford-jira-basic.atlassian.net/browse/AW2-13029" TargetMode="External"/><Relationship Id="rId2" Type="http://schemas.openxmlformats.org/officeDocument/2006/relationships/hyperlink" Target="https://ford-jira-basic.atlassian.net/browse/AW2-13921" TargetMode="Externa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2.xml"/><Relationship Id="rId5" Type="http://schemas.openxmlformats.org/officeDocument/2006/relationships/hyperlink" Target="https://ford-jira-basic.atlassian.net/browse/AW2-18012" TargetMode="External"/><Relationship Id="rId4" Type="http://schemas.openxmlformats.org/officeDocument/2006/relationships/hyperlink" Target="https://ford-jira-basic.atlassian.net/browse/AW2-8658" TargetMode="External"/><Relationship Id="rId3" Type="http://schemas.openxmlformats.org/officeDocument/2006/relationships/hyperlink" Target="https://ford-jira-basic.atlassian.net/browse/AW2-12917" TargetMode="External"/><Relationship Id="rId2" Type="http://schemas.openxmlformats.org/officeDocument/2006/relationships/hyperlink" Target="https://ford-jira-basic.atlassian.net/browse/AW2-18082" TargetMode="Externa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3022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endParaRPr lang="en-US" altLang="en-US" sz="3200" dirty="0"/>
          </a:p>
          <a:p>
            <a:pPr algn="ctr" eaLnBrk="1" hangingPunct="1">
              <a:lnSpc>
                <a:spcPct val="90000"/>
              </a:lnSpc>
            </a:pPr>
            <a:r>
              <a:rPr lang="en-US" altLang="en-US" sz="3200" dirty="0">
                <a:solidFill>
                  <a:srgbClr val="0000CC"/>
                </a:solidFill>
              </a:rPr>
              <a:t>Phase4_</a:t>
            </a:r>
            <a:r>
              <a:rPr lang="en-US" altLang="zh-CN" sz="3200" dirty="0">
                <a:solidFill>
                  <a:srgbClr val="0000CC"/>
                </a:solidFill>
              </a:rPr>
              <a:t>CD542ICA_R07</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3</a:t>
            </a:r>
            <a:r>
              <a:rPr lang="en-US" altLang="en-US" sz="1600" dirty="0">
                <a:solidFill>
                  <a:srgbClr val="0000CC"/>
                </a:solidFill>
              </a:rPr>
              <a:t>-4-</a:t>
            </a:r>
            <a:r>
              <a:rPr lang="en-US" altLang="zh-CN" sz="1600" dirty="0">
                <a:solidFill>
                  <a:srgbClr val="0000CC"/>
                </a:solidFill>
              </a:rPr>
              <a:t>7</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endParaRPr lang="en-US" sz="1600" b="1" dirty="0">
                  <a:solidFill>
                    <a:srgbClr val="C8CCD1">
                      <a:lumMod val="25000"/>
                    </a:srgbClr>
                  </a:solidFill>
                  <a:cs typeface="Arial" panose="020B0604020202020204" pitchFamily="34" charset="0"/>
                </a:endParaRP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endParaRPr lang="en-US" sz="1600" b="1" dirty="0">
                  <a:solidFill>
                    <a:srgbClr val="C8CCD1">
                      <a:lumMod val="25000"/>
                    </a:srgbClr>
                  </a:solidFill>
                  <a:cs typeface="Arial" panose="020B0604020202020204" pitchFamily="34" charset="0"/>
                </a:endParaRP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endParaRPr lang="en-US" sz="1600" b="1" dirty="0">
                  <a:solidFill>
                    <a:srgbClr val="FFFFFF"/>
                  </a:solidFill>
                  <a:cs typeface="Arial" panose="020B0604020202020204" pitchFamily="34" charset="0"/>
                </a:endParaRP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endParaRPr lang="en-US" sz="1600" b="1" dirty="0">
                  <a:solidFill>
                    <a:srgbClr val="FFFFFF"/>
                  </a:solidFill>
                  <a:cs typeface="Arial" panose="020B0604020202020204" pitchFamily="34" charset="0"/>
                </a:endParaRP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endParaRPr lang="en-US" altLang="en-US" b="1">
              <a:solidFill>
                <a:srgbClr val="00345F"/>
              </a:solidFill>
              <a:cs typeface="Arial" panose="020B0604020202020204" pitchFamily="34" charset="0"/>
            </a:endParaRP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endParaRPr lang="en-US" altLang="en-US" sz="1400" b="1">
              <a:solidFill>
                <a:srgbClr val="00345F"/>
              </a:solidFill>
              <a:cs typeface="Arial" panose="020B0604020202020204" pitchFamily="34" charset="0"/>
            </a:endParaRP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rgbClr val="00345F"/>
                </a:solidFill>
                <a:cs typeface="Arial" panose="020B0604020202020204" pitchFamily="34" charset="0"/>
              </a:rPr>
              <a:t>Decision</a:t>
            </a:r>
            <a:endParaRPr lang="en-US" altLang="en-US" sz="1400" b="1" dirty="0">
              <a:solidFill>
                <a:srgbClr val="00345F"/>
              </a:solidFill>
              <a:cs typeface="Arial" panose="020B0604020202020204" pitchFamily="34" charset="0"/>
            </a:endParaRP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endParaRPr lang="en-US" altLang="en-US" sz="1400" b="1">
              <a:solidFill>
                <a:srgbClr val="00345F"/>
              </a:solidFill>
              <a:cs typeface="Arial" panose="020B0604020202020204" pitchFamily="34" charset="0"/>
            </a:endParaRPr>
          </a:p>
        </p:txBody>
      </p:sp>
      <p:pic>
        <p:nvPicPr>
          <p:cNvPr id="47116"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a:hlinkClick r:id="" action="ppaction://ole?verb="/>
          </p:cNvPr>
          <p:cNvGraphicFramePr>
            <a:graphicFrameLocks noChangeAspect="1"/>
          </p:cNvGraphicFramePr>
          <p:nvPr/>
        </p:nvGraphicFramePr>
        <p:xfrm>
          <a:off x="4413250" y="5775325"/>
          <a:ext cx="854075" cy="854075"/>
        </p:xfrm>
        <a:graphic>
          <a:graphicData uri="http://schemas.openxmlformats.org/presentationml/2006/ole">
            <mc:AlternateContent xmlns:mc="http://schemas.openxmlformats.org/markup-compatibility/2006">
              <mc:Choice xmlns:v="urn:schemas-microsoft-com:vml" Requires="v">
                <p:oleObj spid="_x0000_s1025" name="" showAsIcon="1" r:id="rId2" imgW="1524000" imgH="1524000" progId="Excel.Sheet.12">
                  <p:embed/>
                </p:oleObj>
              </mc:Choice>
              <mc:Fallback>
                <p:oleObj name="" showAsIcon="1" r:id="rId2" imgW="1524000" imgH="1524000" progId="Excel.Sheet.12">
                  <p:embed/>
                  <p:pic>
                    <p:nvPicPr>
                      <p:cNvPr id="0" name="图片 1024"/>
                      <p:cNvPicPr/>
                      <p:nvPr/>
                    </p:nvPicPr>
                    <p:blipFill>
                      <a:blip r:embed="rId3"/>
                      <a:stretch>
                        <a:fillRect/>
                      </a:stretch>
                    </p:blipFill>
                    <p:spPr>
                      <a:xfrm>
                        <a:off x="4413250" y="5775325"/>
                        <a:ext cx="854075" cy="854075"/>
                      </a:xfrm>
                      <a:prstGeom prst="rect">
                        <a:avLst/>
                      </a:prstGeom>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455930" y="0"/>
            <a:ext cx="11057890" cy="57975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CD542ICA </a:t>
            </a:r>
            <a:r>
              <a:rPr lang="en-US" altLang="zh-CN" sz="2800" dirty="0">
                <a:solidFill>
                  <a:srgbClr val="0000CC"/>
                </a:solidFill>
                <a:ea typeface="SimHei" panose="02010609060101010101" pitchFamily="49" charset="-122"/>
                <a:sym typeface="+mn-ea"/>
              </a:rPr>
              <a:t>H</a:t>
            </a:r>
            <a:r>
              <a:rPr lang="en-US" altLang="en-US" sz="2800" dirty="0">
                <a:solidFill>
                  <a:srgbClr val="0000CC"/>
                </a:solidFill>
                <a:ea typeface="SimHei" panose="02010609060101010101" pitchFamily="49" charset="-122"/>
                <a:sym typeface="+mn-ea"/>
              </a:rPr>
              <a:t>_R0</a:t>
            </a:r>
            <a:r>
              <a:rPr lang="en-US" altLang="zh-CN" sz="2800" dirty="0">
                <a:solidFill>
                  <a:srgbClr val="0000CC"/>
                </a:solidFill>
                <a:ea typeface="SimHei" panose="02010609060101010101" pitchFamily="49" charset="-122"/>
                <a:sym typeface="+mn-ea"/>
              </a:rPr>
              <a:t>7 </a:t>
            </a:r>
            <a:r>
              <a:rPr lang="en-US" altLang="zh-CN" sz="2800" dirty="0">
                <a:solidFill>
                  <a:srgbClr val="0000CC"/>
                </a:solidFill>
                <a:sym typeface="+mn-ea"/>
              </a:rPr>
              <a:t>Pro</a:t>
            </a:r>
            <a:r>
              <a:rPr lang="en-US" altLang="en-US" sz="2800" dirty="0">
                <a:solidFill>
                  <a:srgbClr val="0000CC"/>
                </a:solidFill>
              </a:rPr>
              <a:t>} </a:t>
            </a:r>
            <a:r>
              <a:rPr lang="en-US" altLang="zh-CN" sz="2800" dirty="0"/>
              <a:t>Open IG/Gating with risk evaluation</a:t>
            </a:r>
            <a:endParaRPr lang="en-US" altLang="en-US" sz="2800" b="0" dirty="0">
              <a:ea typeface="SimHei" panose="02010609060101010101" pitchFamily="49" charset="-122"/>
            </a:endParaRPr>
          </a:p>
        </p:txBody>
      </p:sp>
      <p:graphicFrame>
        <p:nvGraphicFramePr>
          <p:cNvPr id="3" name="表格 2"/>
          <p:cNvGraphicFramePr>
            <a:graphicFrameLocks noGrp="1"/>
          </p:cNvGraphicFramePr>
          <p:nvPr>
            <p:custDataLst>
              <p:tags r:id="rId1"/>
            </p:custDataLst>
          </p:nvPr>
        </p:nvGraphicFramePr>
        <p:xfrm>
          <a:off x="346075" y="579755"/>
          <a:ext cx="11277600" cy="5703207"/>
        </p:xfrm>
        <a:graphic>
          <a:graphicData uri="http://schemas.openxmlformats.org/drawingml/2006/table">
            <a:tbl>
              <a:tblPr/>
              <a:tblGrid>
                <a:gridCol w="683260"/>
                <a:gridCol w="2751455"/>
                <a:gridCol w="812800"/>
                <a:gridCol w="993140"/>
                <a:gridCol w="677545"/>
                <a:gridCol w="5359400"/>
              </a:tblGrid>
              <a:tr h="246380">
                <a:tc>
                  <a:txBody>
                    <a:bodyPr/>
                    <a:lstStyle/>
                    <a:p>
                      <a:pPr algn="ctr" fontAlgn="ctr"/>
                      <a:r>
                        <a:rPr lang="en-GB" sz="900" b="1" i="0" u="none" strike="noStrike" dirty="0">
                          <a:solidFill>
                            <a:srgbClr val="FFFFFF"/>
                          </a:solidFill>
                          <a:effectLst/>
                          <a:latin typeface="Arial Bold" panose="020B0604020202020204"/>
                          <a:ea typeface="等线" panose="02010600030101010101" pitchFamily="2" charset="-122"/>
                        </a:rPr>
                        <a:t>Key</a:t>
                      </a:r>
                      <a:endParaRPr lang="en-GB" sz="900" b="1" i="0" u="none" strike="noStrike" dirty="0">
                        <a:solidFill>
                          <a:srgbClr val="FFFFFF"/>
                        </a:solidFill>
                        <a:effectLst/>
                        <a:latin typeface="Arial Bold" panose="020B0604020202020204"/>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900" b="1" i="0" u="none" strike="noStrike" dirty="0">
                          <a:solidFill>
                            <a:srgbClr val="FFFFFF"/>
                          </a:solidFill>
                          <a:effectLst/>
                          <a:latin typeface="Arial Bold" panose="020B0604020202020204"/>
                          <a:ea typeface="等线" panose="02010600030101010101" pitchFamily="2" charset="-122"/>
                        </a:rPr>
                        <a:t>Summary</a:t>
                      </a:r>
                      <a:endParaRPr lang="en-GB" sz="900" b="1" i="0" u="none" strike="noStrike" dirty="0">
                        <a:solidFill>
                          <a:srgbClr val="FFFFFF"/>
                        </a:solidFill>
                        <a:effectLst/>
                        <a:latin typeface="Arial Bold" panose="020B0604020202020204"/>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900" b="1" i="0" u="none" strike="noStrike">
                          <a:solidFill>
                            <a:srgbClr val="FFFFFF"/>
                          </a:solidFill>
                          <a:effectLst/>
                          <a:latin typeface="Arial Bold" panose="020B0604020202020204"/>
                          <a:ea typeface="等线" panose="02010600030101010101" pitchFamily="2" charset="-122"/>
                        </a:rPr>
                        <a:t>Status</a:t>
                      </a:r>
                      <a:endParaRPr lang="en-GB" sz="900" b="1" i="0" u="none" strike="noStrike">
                        <a:solidFill>
                          <a:srgbClr val="FFFFFF"/>
                        </a:solidFill>
                        <a:effectLst/>
                        <a:latin typeface="Arial Bold" panose="020B0604020202020204"/>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900" b="1" i="0" u="none" strike="noStrike">
                          <a:solidFill>
                            <a:srgbClr val="FFFFFF"/>
                          </a:solidFill>
                          <a:effectLst/>
                          <a:latin typeface="Arial Bold" panose="020B0604020202020204"/>
                          <a:ea typeface="等线" panose="02010600030101010101" pitchFamily="2" charset="-122"/>
                        </a:rPr>
                        <a:t>Fix version</a:t>
                      </a:r>
                      <a:endParaRPr lang="en-GB" sz="900" b="1" i="0" u="none" strike="noStrike">
                        <a:solidFill>
                          <a:srgbClr val="FFFFFF"/>
                        </a:solidFill>
                        <a:effectLst/>
                        <a:latin typeface="Arial Bold" panose="020B0604020202020204"/>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900" b="1" i="0" u="none" strike="noStrike">
                          <a:solidFill>
                            <a:srgbClr val="FFFFFF"/>
                          </a:solidFill>
                          <a:effectLst/>
                          <a:latin typeface="Arial Bold" panose="020B0604020202020204"/>
                          <a:ea typeface="等线" panose="02010600030101010101" pitchFamily="2" charset="-122"/>
                        </a:rPr>
                        <a:t>Priority</a:t>
                      </a:r>
                      <a:endParaRPr lang="en-GB" sz="900" b="1" i="0" u="none" strike="noStrike">
                        <a:solidFill>
                          <a:srgbClr val="FFFFFF"/>
                        </a:solidFill>
                        <a:effectLst/>
                        <a:latin typeface="Arial Bold" panose="020B0604020202020204"/>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900" b="1" i="0" u="none" strike="noStrike" dirty="0">
                          <a:solidFill>
                            <a:srgbClr val="FFFFFF"/>
                          </a:solidFill>
                          <a:effectLst/>
                          <a:latin typeface="Arial Bold" panose="020B0604020202020204"/>
                          <a:ea typeface="等线" panose="02010600030101010101" pitchFamily="2" charset="-122"/>
                        </a:rPr>
                        <a:t>Remark</a:t>
                      </a:r>
                      <a:endParaRPr lang="en-GB" sz="900" b="1" i="0" u="none" strike="noStrike" dirty="0">
                        <a:solidFill>
                          <a:srgbClr val="FFFFFF"/>
                        </a:solidFill>
                        <a:effectLst/>
                        <a:latin typeface="Arial Bold" panose="020B0604020202020204"/>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1278255">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hlinkClick r:id="rId2"/>
                        </a:rPr>
                        <a:t>AW2-18149</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【CD542ICAH】【</a:t>
                      </a:r>
                      <a:r>
                        <a:rPr lang="zh-CN" altLang="en-US" sz="900" b="0" i="0" u="none" strike="noStrike" dirty="0">
                          <a:solidFill>
                            <a:srgbClr val="000000"/>
                          </a:solidFill>
                          <a:effectLst/>
                          <a:latin typeface="等线" panose="02010600030101010101" pitchFamily="2" charset="-122"/>
                          <a:ea typeface="等线" panose="02010600030101010101" pitchFamily="2" charset="-122"/>
                        </a:rPr>
                        <a:t>偶现</a:t>
                      </a:r>
                      <a:r>
                        <a:rPr lang="en-US" altLang="zh-CN"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切换福特牌账号，地图账号还显示上一个账号</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Analysis</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R07.1</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Gating</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1.</a:t>
                      </a:r>
                      <a:r>
                        <a:rPr lang="zh-CN" altLang="en-US" sz="900" b="0" i="0" u="none" strike="noStrike" dirty="0">
                          <a:solidFill>
                            <a:srgbClr val="000000"/>
                          </a:solidFill>
                          <a:effectLst/>
                          <a:latin typeface="等线" panose="02010600030101010101" pitchFamily="2" charset="-122"/>
                          <a:ea typeface="等线" panose="02010600030101010101" pitchFamily="2" charset="-122"/>
                        </a:rPr>
                        <a:t>出现概率：偶现（</a:t>
                      </a:r>
                      <a:r>
                        <a:rPr lang="en-US" altLang="zh-CN" sz="900" b="0" i="0" u="none" strike="noStrike" dirty="0">
                          <a:solidFill>
                            <a:srgbClr val="000000"/>
                          </a:solidFill>
                          <a:effectLst/>
                          <a:latin typeface="等线" panose="02010600030101010101" pitchFamily="2" charset="-122"/>
                          <a:ea typeface="等线" panose="02010600030101010101" pitchFamily="2" charset="-122"/>
                        </a:rPr>
                        <a:t>2/10)</a:t>
                      </a:r>
                      <a:br>
                        <a:rPr lang="en-US" altLang="zh-CN"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2.</a:t>
                      </a:r>
                      <a:r>
                        <a:rPr lang="zh-CN" altLang="en-US" sz="900" b="0" i="0" u="none" strike="noStrike" dirty="0">
                          <a:solidFill>
                            <a:srgbClr val="000000"/>
                          </a:solidFill>
                          <a:effectLst/>
                          <a:latin typeface="等线" panose="02010600030101010101" pitchFamily="2" charset="-122"/>
                          <a:ea typeface="等线" panose="02010600030101010101" pitchFamily="2" charset="-122"/>
                        </a:rPr>
                        <a:t>恢复方法：重启车机或重新登录账号</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3.</a:t>
                      </a:r>
                      <a:r>
                        <a:rPr lang="zh-CN" altLang="en-US" sz="900" b="0" i="0" u="none" strike="noStrike" dirty="0">
                          <a:solidFill>
                            <a:srgbClr val="000000"/>
                          </a:solidFill>
                          <a:effectLst/>
                          <a:latin typeface="等线" panose="02010600030101010101" pitchFamily="2" charset="-122"/>
                          <a:ea typeface="等线" panose="02010600030101010101" pitchFamily="2" charset="-122"/>
                        </a:rPr>
                        <a:t>用户使用频次：高频 当前暂无可查询埋点</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4.</a:t>
                      </a:r>
                      <a:r>
                        <a:rPr lang="en-GB" sz="900" b="0" i="0" u="none" strike="noStrike" dirty="0">
                          <a:solidFill>
                            <a:srgbClr val="000000"/>
                          </a:solidFill>
                          <a:effectLst/>
                          <a:latin typeface="等线" panose="02010600030101010101" pitchFamily="2" charset="-122"/>
                          <a:ea typeface="等线" panose="02010600030101010101" pitchFamily="2" charset="-122"/>
                        </a:rPr>
                        <a:t>Root cause：</a:t>
                      </a:r>
                      <a:r>
                        <a:rPr lang="zh-CN" altLang="en-US" sz="900" b="0" i="0" u="none" strike="noStrike" dirty="0">
                          <a:solidFill>
                            <a:srgbClr val="000000"/>
                          </a:solidFill>
                          <a:effectLst/>
                          <a:latin typeface="等线" panose="02010600030101010101" pitchFamily="2" charset="-122"/>
                          <a:ea typeface="等线" panose="02010600030101010101" pitchFamily="2" charset="-122"/>
                        </a:rPr>
                        <a:t>地图主线账号支持登录登出回调，现在福特登录登出不在地图内部处理，地图同步账号属于异步操作，需要主线账号同步回调</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5.</a:t>
                      </a:r>
                      <a:r>
                        <a:rPr lang="zh-CN" altLang="en-US" sz="900" b="0" i="0" u="none" strike="noStrike" dirty="0">
                          <a:solidFill>
                            <a:srgbClr val="000000"/>
                          </a:solidFill>
                          <a:effectLst/>
                          <a:latin typeface="等线" panose="02010600030101010101" pitchFamily="2" charset="-122"/>
                          <a:ea typeface="等线" panose="02010600030101010101" pitchFamily="2" charset="-122"/>
                        </a:rPr>
                        <a:t>影响评估：</a:t>
                      </a:r>
                      <a:r>
                        <a:rPr lang="en-GB" sz="900" b="0" i="0" u="none" strike="noStrike" dirty="0">
                          <a:solidFill>
                            <a:srgbClr val="000000"/>
                          </a:solidFill>
                          <a:effectLst/>
                          <a:latin typeface="等线" panose="02010600030101010101" pitchFamily="2" charset="-122"/>
                          <a:ea typeface="等线" panose="02010600030101010101" pitchFamily="2" charset="-122"/>
                        </a:rPr>
                        <a:t>Medium，</a:t>
                      </a:r>
                      <a:r>
                        <a:rPr lang="zh-CN" altLang="en-US" sz="900" b="0" i="0" u="none" strike="noStrike" dirty="0">
                          <a:solidFill>
                            <a:srgbClr val="000000"/>
                          </a:solidFill>
                          <a:effectLst/>
                          <a:latin typeface="等线" panose="02010600030101010101" pitchFamily="2" charset="-122"/>
                          <a:ea typeface="等线" panose="02010600030101010101" pitchFamily="2" charset="-122"/>
                        </a:rPr>
                        <a:t>若账号不登录，地图部分功能无法正常使用</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6.</a:t>
                      </a:r>
                      <a:r>
                        <a:rPr lang="zh-CN" altLang="en-US" sz="900" b="0" i="0" u="none" strike="noStrike" dirty="0">
                          <a:solidFill>
                            <a:srgbClr val="000000"/>
                          </a:solidFill>
                          <a:effectLst/>
                          <a:latin typeface="等线" panose="02010600030101010101" pitchFamily="2" charset="-122"/>
                          <a:ea typeface="等线" panose="02010600030101010101" pitchFamily="2" charset="-122"/>
                        </a:rPr>
                        <a:t>修复计划：同账号联调</a:t>
                      </a:r>
                      <a:r>
                        <a:rPr lang="zh-CN" altLang="en-US" sz="900" b="0" i="0" u="none" strike="noStrike" dirty="0">
                          <a:solidFill>
                            <a:srgbClr val="000000"/>
                          </a:solidFill>
                          <a:effectLst/>
                          <a:latin typeface="等线" panose="02010600030101010101" pitchFamily="2" charset="-122"/>
                          <a:ea typeface="等线" panose="02010600030101010101" pitchFamily="2" charset="-122"/>
                        </a:rPr>
                        <a:t>中，下版本带入</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57217">
                <a:tc>
                  <a:txBody>
                    <a:bodyPr/>
                    <a:lstStyle/>
                    <a:p>
                      <a:pPr algn="l" fontAlgn="ctr"/>
                      <a:r>
                        <a:rPr lang="en-GB" sz="900" b="0" i="0" u="none" strike="noStrike">
                          <a:solidFill>
                            <a:srgbClr val="000000"/>
                          </a:solidFill>
                          <a:effectLst/>
                          <a:latin typeface="等线" panose="02010600030101010101" pitchFamily="2" charset="-122"/>
                          <a:ea typeface="等线" panose="02010600030101010101" pitchFamily="2" charset="-122"/>
                          <a:hlinkClick r:id="rId3"/>
                        </a:rPr>
                        <a:t>AW2-18132</a:t>
                      </a:r>
                      <a:endParaRPr lang="en-GB" sz="900" b="0" i="0" u="none" strike="noStrike">
                        <a:solidFill>
                          <a:srgbClr val="000000"/>
                        </a:solidFill>
                        <a:effectLst/>
                        <a:latin typeface="等线" panose="02010600030101010101" pitchFamily="2" charset="-122"/>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【CD542ICAH】【</a:t>
                      </a:r>
                      <a:r>
                        <a:rPr lang="zh-CN" altLang="en-US" sz="900" b="0" i="0" u="none" strike="noStrike" dirty="0">
                          <a:solidFill>
                            <a:srgbClr val="000000"/>
                          </a:solidFill>
                          <a:effectLst/>
                          <a:latin typeface="等线" panose="02010600030101010101" pitchFamily="2" charset="-122"/>
                          <a:ea typeface="等线" panose="02010600030101010101" pitchFamily="2" charset="-122"/>
                        </a:rPr>
                        <a:t>必现</a:t>
                      </a:r>
                      <a:r>
                        <a:rPr lang="en-US" altLang="zh-CN"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重庆路测，当日尾号限行，导航推荐路线未避开限行路段</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a:solidFill>
                            <a:srgbClr val="000000"/>
                          </a:solidFill>
                          <a:effectLst/>
                          <a:latin typeface="等线" panose="02010600030101010101" pitchFamily="2" charset="-122"/>
                          <a:ea typeface="等线" panose="02010600030101010101" pitchFamily="2" charset="-122"/>
                        </a:rPr>
                        <a:t>Analysis</a:t>
                      </a:r>
                      <a:endParaRPr lang="en-GB" sz="900" b="0" i="0" u="none" strike="noStrike">
                        <a:solidFill>
                          <a:srgbClr val="000000"/>
                        </a:solidFill>
                        <a:effectLst/>
                        <a:latin typeface="等线" panose="02010600030101010101" pitchFamily="2" charset="-122"/>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lang="en-US" altLang="zh-CN" sz="900" b="0" i="0" u="none" strike="noStrike" dirty="0">
                          <a:solidFill>
                            <a:srgbClr val="000000"/>
                          </a:solidFill>
                          <a:effectLst/>
                          <a:latin typeface="等线" panose="02010600030101010101" pitchFamily="2" charset="-122"/>
                          <a:ea typeface="等线" panose="02010600030101010101" pitchFamily="2" charset="-122"/>
                        </a:rPr>
                        <a:t>R07.1</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Gating</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1.</a:t>
                      </a:r>
                      <a:r>
                        <a:rPr lang="zh-CN" altLang="en-US" sz="900" b="0" i="0" u="none" strike="noStrike" dirty="0">
                          <a:solidFill>
                            <a:srgbClr val="000000"/>
                          </a:solidFill>
                          <a:effectLst/>
                          <a:latin typeface="等线" panose="02010600030101010101" pitchFamily="2" charset="-122"/>
                          <a:ea typeface="等线" panose="02010600030101010101" pitchFamily="2" charset="-122"/>
                        </a:rPr>
                        <a:t>出现概率：特殊场景必现</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p>
                      <a:pPr algn="l"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2.</a:t>
                      </a:r>
                      <a:r>
                        <a:rPr lang="zh-CN" altLang="en-US" sz="900" b="0" i="0" u="none" strike="noStrike" dirty="0">
                          <a:solidFill>
                            <a:srgbClr val="000000"/>
                          </a:solidFill>
                          <a:effectLst/>
                          <a:latin typeface="等线" panose="02010600030101010101" pitchFamily="2" charset="-122"/>
                          <a:ea typeface="等线" panose="02010600030101010101" pitchFamily="2" charset="-122"/>
                        </a:rPr>
                        <a:t>恢复方法：</a:t>
                      </a:r>
                      <a:r>
                        <a:rPr lang="en-GB" altLang="zh-CN" sz="900" b="0" i="0" u="none" strike="noStrike" dirty="0">
                          <a:solidFill>
                            <a:srgbClr val="000000"/>
                          </a:solidFill>
                          <a:effectLst/>
                          <a:latin typeface="等线" panose="02010600030101010101" pitchFamily="2" charset="-122"/>
                          <a:ea typeface="等线" panose="02010600030101010101" pitchFamily="2" charset="-122"/>
                        </a:rPr>
                        <a:t>NA</a:t>
                      </a:r>
                      <a:endParaRPr lang="en-GB" altLang="zh-CN" sz="900" b="0" i="0" u="none" strike="noStrike" dirty="0">
                        <a:solidFill>
                          <a:srgbClr val="000000"/>
                        </a:solidFill>
                        <a:effectLst/>
                        <a:latin typeface="等线" panose="02010600030101010101" pitchFamily="2" charset="-122"/>
                        <a:ea typeface="等线" panose="02010600030101010101" pitchFamily="2" charset="-122"/>
                      </a:endParaRPr>
                    </a:p>
                    <a:p>
                      <a:pPr algn="l" fontAlgn="ctr"/>
                      <a:r>
                        <a:rPr lang="en-GB" altLang="zh-CN" sz="900" b="0" i="0" u="none" strike="noStrike" dirty="0">
                          <a:solidFill>
                            <a:srgbClr val="000000"/>
                          </a:solidFill>
                          <a:effectLst/>
                          <a:latin typeface="等线" panose="02010600030101010101" pitchFamily="2" charset="-122"/>
                          <a:ea typeface="等线" panose="02010600030101010101" pitchFamily="2" charset="-122"/>
                        </a:rPr>
                        <a:t>3.</a:t>
                      </a:r>
                      <a:r>
                        <a:rPr lang="zh-CN" altLang="en-US" sz="900" b="0" i="0" u="none" strike="noStrike" dirty="0">
                          <a:solidFill>
                            <a:srgbClr val="000000"/>
                          </a:solidFill>
                          <a:effectLst/>
                          <a:latin typeface="等线" panose="02010600030101010101" pitchFamily="2" charset="-122"/>
                          <a:ea typeface="等线" panose="02010600030101010101" pitchFamily="2" charset="-122"/>
                        </a:rPr>
                        <a:t>用户使用频次：高频</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p>
                      <a:pPr algn="l"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4.</a:t>
                      </a:r>
                      <a:r>
                        <a:rPr lang="en-GB" altLang="zh-CN" sz="900" b="0" i="0" u="none" strike="noStrike" dirty="0">
                          <a:solidFill>
                            <a:srgbClr val="000000"/>
                          </a:solidFill>
                          <a:effectLst/>
                          <a:latin typeface="等线" panose="02010600030101010101" pitchFamily="2" charset="-122"/>
                          <a:ea typeface="等线" panose="02010600030101010101" pitchFamily="2" charset="-122"/>
                        </a:rPr>
                        <a:t>Root Cause</a:t>
                      </a:r>
                      <a:r>
                        <a:rPr lang="zh-CN" altLang="en-GB"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当限行路段为起终点必经之路时，路径规划无法避开限行路段。</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p>
                      <a:pPr algn="l"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5.</a:t>
                      </a:r>
                      <a:r>
                        <a:rPr lang="zh-CN" altLang="en-US" sz="900" b="0" i="0" u="none" strike="noStrike" dirty="0">
                          <a:solidFill>
                            <a:srgbClr val="000000"/>
                          </a:solidFill>
                          <a:effectLst/>
                          <a:latin typeface="等线" panose="02010600030101010101" pitchFamily="2" charset="-122"/>
                          <a:ea typeface="等线" panose="02010600030101010101" pitchFamily="2" charset="-122"/>
                        </a:rPr>
                        <a:t>影响评估：</a:t>
                      </a:r>
                      <a:r>
                        <a:rPr lang="en-GB" altLang="zh-CN" sz="900" b="0" i="0" u="none" strike="noStrike" dirty="0">
                          <a:solidFill>
                            <a:srgbClr val="000000"/>
                          </a:solidFill>
                          <a:effectLst/>
                          <a:latin typeface="等线" panose="02010600030101010101" pitchFamily="2" charset="-122"/>
                          <a:ea typeface="等线" panose="02010600030101010101" pitchFamily="2" charset="-122"/>
                        </a:rPr>
                        <a:t>Medium</a:t>
                      </a:r>
                      <a:r>
                        <a:rPr lang="zh-CN" altLang="en-GB"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规划路线时无限行提醒可能导致用户违章</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p>
                      <a:pPr algn="l"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6.</a:t>
                      </a:r>
                      <a:r>
                        <a:rPr lang="zh-CN" altLang="en-US" sz="900" b="0" i="0" u="none" strike="noStrike" dirty="0">
                          <a:solidFill>
                            <a:srgbClr val="000000"/>
                          </a:solidFill>
                          <a:effectLst/>
                          <a:latin typeface="等线" panose="02010600030101010101" pitchFamily="2" charset="-122"/>
                          <a:ea typeface="等线" panose="02010600030101010101" pitchFamily="2" charset="-122"/>
                        </a:rPr>
                        <a:t>修复计划：正对齐</a:t>
                      </a:r>
                      <a:r>
                        <a:rPr lang="en-US" altLang="zh-CN" sz="900" b="0" i="0" u="none" strike="noStrike" dirty="0">
                          <a:solidFill>
                            <a:srgbClr val="000000"/>
                          </a:solidFill>
                          <a:effectLst/>
                          <a:latin typeface="等线" panose="02010600030101010101" pitchFamily="2" charset="-122"/>
                          <a:ea typeface="等线" panose="02010600030101010101" pitchFamily="2" charset="-122"/>
                        </a:rPr>
                        <a:t>727</a:t>
                      </a:r>
                      <a:r>
                        <a:rPr lang="zh-CN" altLang="en-US" sz="900" b="0" i="0" u="none" strike="noStrike" dirty="0">
                          <a:solidFill>
                            <a:srgbClr val="000000"/>
                          </a:solidFill>
                          <a:effectLst/>
                          <a:latin typeface="等线" panose="02010600030101010101" pitchFamily="2" charset="-122"/>
                          <a:ea typeface="等线" panose="02010600030101010101" pitchFamily="2" charset="-122"/>
                        </a:rPr>
                        <a:t>的文案方案进行需求优化</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6930" marR="6930" marT="693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61415">
                <a:tc>
                  <a:txBody>
                    <a:bodyPr/>
                    <a:lstStyle/>
                    <a:p>
                      <a:pPr algn="l" fontAlgn="ctr"/>
                      <a:r>
                        <a:rPr lang="en-GB" sz="900" b="0" i="0" u="none" strike="noStrike">
                          <a:solidFill>
                            <a:srgbClr val="000000"/>
                          </a:solidFill>
                          <a:effectLst/>
                          <a:latin typeface="等线" panose="02010600030101010101" pitchFamily="2" charset="-122"/>
                          <a:ea typeface="等线" panose="02010600030101010101" pitchFamily="2" charset="-122"/>
                          <a:hlinkClick r:id="rId4"/>
                        </a:rPr>
                        <a:t>AW2-18031</a:t>
                      </a:r>
                      <a:endParaRPr lang="en-GB" sz="900" b="0" i="0" u="none" strike="noStrike">
                        <a:solidFill>
                          <a:srgbClr val="000000"/>
                        </a:solidFill>
                        <a:effectLst/>
                        <a:latin typeface="等线" panose="02010600030101010101" pitchFamily="2" charset="-122"/>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chemeClr val="tx1"/>
                          </a:solidFill>
                          <a:effectLst/>
                          <a:latin typeface="宋体-简" panose="02010600040101010101" pitchFamily="2" charset="-122"/>
                          <a:ea typeface="宋体-简" panose="02010600040101010101" pitchFamily="2" charset="-122"/>
                        </a:rPr>
                        <a:t>【</a:t>
                      </a:r>
                      <a:r>
                        <a:rPr lang="en-GB" sz="900" b="0" i="0" u="none" strike="noStrike" dirty="0">
                          <a:solidFill>
                            <a:schemeClr val="tx1"/>
                          </a:solidFill>
                          <a:effectLst/>
                          <a:latin typeface="Arial" panose="020B0604020202020204" pitchFamily="34" charset="0"/>
                          <a:ea typeface="等线" panose="02010600030101010101" pitchFamily="2" charset="-122"/>
                        </a:rPr>
                        <a:t>CD542ICA_ H</a:t>
                      </a:r>
                      <a:r>
                        <a:rPr lang="en-GB" sz="900" b="0" i="0" u="none" strike="noStrike" dirty="0">
                          <a:solidFill>
                            <a:schemeClr val="tx1"/>
                          </a:solidFill>
                          <a:effectLst/>
                          <a:latin typeface="宋体-简" panose="02010600040101010101" pitchFamily="2" charset="-122"/>
                          <a:ea typeface="宋体-简" panose="02010600040101010101" pitchFamily="2" charset="-122"/>
                        </a:rPr>
                        <a:t>】【</a:t>
                      </a:r>
                      <a:r>
                        <a:rPr lang="zh-CN" altLang="en-US" sz="900" b="0" i="0" u="none" strike="noStrike" dirty="0">
                          <a:solidFill>
                            <a:schemeClr val="tx1"/>
                          </a:solidFill>
                          <a:effectLst/>
                          <a:latin typeface="宋体-简" panose="02010600040101010101" pitchFamily="2" charset="-122"/>
                          <a:ea typeface="宋体-简" panose="02010600040101010101" pitchFamily="2" charset="-122"/>
                        </a:rPr>
                        <a:t>必现</a:t>
                      </a:r>
                      <a:r>
                        <a:rPr lang="en-US" altLang="zh-CN" sz="900" b="0" i="0" u="none" strike="noStrike" dirty="0">
                          <a:solidFill>
                            <a:schemeClr val="tx1"/>
                          </a:solidFill>
                          <a:effectLst/>
                          <a:latin typeface="宋体-简" panose="02010600040101010101" pitchFamily="2" charset="-122"/>
                          <a:ea typeface="宋体-简" panose="02010600040101010101" pitchFamily="2" charset="-122"/>
                        </a:rPr>
                        <a:t>】【</a:t>
                      </a:r>
                      <a:r>
                        <a:rPr lang="en-GB" sz="900" b="0" i="0" u="none" strike="noStrike" dirty="0">
                          <a:solidFill>
                            <a:schemeClr val="tx1"/>
                          </a:solidFill>
                          <a:effectLst/>
                          <a:latin typeface="Arial" panose="020B0604020202020204" pitchFamily="34" charset="0"/>
                          <a:ea typeface="等线" panose="02010600030101010101" pitchFamily="2" charset="-122"/>
                        </a:rPr>
                        <a:t>Maps</a:t>
                      </a:r>
                      <a:r>
                        <a:rPr lang="en-GB" sz="900" b="0" i="0" u="none" strike="noStrike" dirty="0">
                          <a:solidFill>
                            <a:schemeClr val="tx1"/>
                          </a:solidFill>
                          <a:effectLst/>
                          <a:latin typeface="宋体-简" panose="02010600040101010101" pitchFamily="2" charset="-122"/>
                          <a:ea typeface="宋体-简" panose="02010600040101010101" pitchFamily="2" charset="-122"/>
                        </a:rPr>
                        <a:t>】</a:t>
                      </a:r>
                      <a:r>
                        <a:rPr lang="zh-CN" altLang="en-US" sz="900" b="0" i="0" u="none" strike="noStrike" dirty="0">
                          <a:solidFill>
                            <a:schemeClr val="tx1"/>
                          </a:solidFill>
                          <a:effectLst/>
                          <a:latin typeface="宋体-简" panose="02010600040101010101" pitchFamily="2" charset="-122"/>
                          <a:ea typeface="宋体-简" panose="02010600040101010101" pitchFamily="2" charset="-122"/>
                        </a:rPr>
                        <a:t>唤醒词：黑夜模式、白天模式，在导航中，</a:t>
                      </a:r>
                      <a:r>
                        <a:rPr lang="en-GB" sz="900" b="0" i="0" u="none" strike="noStrike" dirty="0" err="1">
                          <a:solidFill>
                            <a:schemeClr val="tx1"/>
                          </a:solidFill>
                          <a:effectLst/>
                          <a:latin typeface="Arial" panose="020B0604020202020204" pitchFamily="34" charset="0"/>
                          <a:ea typeface="等线" panose="02010600030101010101" pitchFamily="2" charset="-122"/>
                        </a:rPr>
                        <a:t>tts</a:t>
                      </a:r>
                      <a:r>
                        <a:rPr lang="en-GB" sz="900" b="0" i="0" u="none" strike="noStrike" dirty="0">
                          <a:solidFill>
                            <a:schemeClr val="tx1"/>
                          </a:solidFill>
                          <a:effectLst/>
                          <a:latin typeface="宋体-简" panose="02010600040101010101" pitchFamily="2" charset="-122"/>
                          <a:ea typeface="宋体-简" panose="02010600040101010101" pitchFamily="2" charset="-122"/>
                        </a:rPr>
                        <a:t>：</a:t>
                      </a:r>
                      <a:r>
                        <a:rPr lang="zh-CN" altLang="en-US" sz="900" b="0" i="0" u="none" strike="noStrike" dirty="0">
                          <a:solidFill>
                            <a:schemeClr val="tx1"/>
                          </a:solidFill>
                          <a:effectLst/>
                          <a:latin typeface="宋体-简" panose="02010600040101010101" pitchFamily="2" charset="-122"/>
                          <a:ea typeface="宋体-简" panose="02010600040101010101" pitchFamily="2" charset="-122"/>
                        </a:rPr>
                        <a:t>已切换导航视角</a:t>
                      </a:r>
                      <a:endParaRPr lang="zh-CN" altLang="en-US" sz="900" b="0" i="0" u="none" strike="noStrike" dirty="0">
                        <a:solidFill>
                          <a:schemeClr val="tx1"/>
                        </a:solidFill>
                        <a:effectLst/>
                        <a:latin typeface="等线" panose="02010600030101010101" pitchFamily="2" charset="-122"/>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a:solidFill>
                            <a:srgbClr val="000000"/>
                          </a:solidFill>
                          <a:effectLst/>
                          <a:latin typeface="等线" panose="02010600030101010101" pitchFamily="2" charset="-122"/>
                          <a:ea typeface="等线" panose="02010600030101010101" pitchFamily="2" charset="-122"/>
                        </a:rPr>
                        <a:t>Developing</a:t>
                      </a:r>
                      <a:endParaRPr lang="en-GB" sz="900" b="0" i="0" u="none" strike="noStrike">
                        <a:solidFill>
                          <a:srgbClr val="000000"/>
                        </a:solidFill>
                        <a:effectLst/>
                        <a:latin typeface="等线" panose="02010600030101010101" pitchFamily="2" charset="-122"/>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dirty="0">
                          <a:solidFill>
                            <a:srgbClr val="000000"/>
                          </a:solidFill>
                          <a:effectLst/>
                          <a:latin typeface="等线" panose="02010600030101010101" pitchFamily="2" charset="-122"/>
                          <a:ea typeface="等线" panose="02010600030101010101" pitchFamily="2" charset="-122"/>
                        </a:rPr>
                        <a:t>后续</a:t>
                      </a:r>
                      <a:r>
                        <a:rPr lang="en-GB" altLang="zh-CN" sz="900" b="0" i="0" u="none" strike="noStrike" dirty="0">
                          <a:solidFill>
                            <a:srgbClr val="000000"/>
                          </a:solidFill>
                          <a:effectLst/>
                          <a:latin typeface="等线" panose="02010600030101010101" pitchFamily="2" charset="-122"/>
                          <a:ea typeface="等线" panose="02010600030101010101" pitchFamily="2" charset="-122"/>
                        </a:rPr>
                        <a:t>OTA</a:t>
                      </a:r>
                      <a:r>
                        <a:rPr lang="zh-CN" altLang="en-US" sz="900" b="0" i="0" u="none" strike="noStrike" dirty="0">
                          <a:solidFill>
                            <a:srgbClr val="000000"/>
                          </a:solidFill>
                          <a:effectLst/>
                          <a:latin typeface="等线" panose="02010600030101010101" pitchFamily="2" charset="-122"/>
                          <a:ea typeface="等线" panose="02010600030101010101" pitchFamily="2" charset="-122"/>
                        </a:rPr>
                        <a:t>版本</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Gating</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1.</a:t>
                      </a:r>
                      <a:r>
                        <a:rPr lang="zh-CN" altLang="en-US" sz="900" b="0" i="0" u="none" strike="noStrike" dirty="0">
                          <a:solidFill>
                            <a:srgbClr val="000000"/>
                          </a:solidFill>
                          <a:effectLst/>
                          <a:latin typeface="等线" panose="02010600030101010101" pitchFamily="2" charset="-122"/>
                          <a:ea typeface="等线" panose="02010600030101010101" pitchFamily="2" charset="-122"/>
                        </a:rPr>
                        <a:t>出现概率：开启免唤醒后必现</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p>
                      <a:pPr algn="l"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2.</a:t>
                      </a:r>
                      <a:r>
                        <a:rPr lang="zh-CN" altLang="en-US" sz="900" b="0" i="0" u="none" strike="noStrike" dirty="0">
                          <a:solidFill>
                            <a:srgbClr val="000000"/>
                          </a:solidFill>
                          <a:effectLst/>
                          <a:latin typeface="等线" panose="02010600030101010101" pitchFamily="2" charset="-122"/>
                          <a:ea typeface="等线" panose="02010600030101010101" pitchFamily="2" charset="-122"/>
                        </a:rPr>
                        <a:t>恢复方法：</a:t>
                      </a:r>
                      <a:r>
                        <a:rPr lang="en-GB" altLang="zh-CN" sz="900" b="0" i="0" u="none" strike="noStrike" dirty="0">
                          <a:solidFill>
                            <a:srgbClr val="000000"/>
                          </a:solidFill>
                          <a:effectLst/>
                          <a:latin typeface="等线" panose="02010600030101010101" pitchFamily="2" charset="-122"/>
                          <a:ea typeface="等线" panose="02010600030101010101" pitchFamily="2" charset="-122"/>
                        </a:rPr>
                        <a:t>NA</a:t>
                      </a:r>
                      <a:endParaRPr lang="en-GB" altLang="zh-CN" sz="900" b="0" i="0" u="none" strike="noStrike" dirty="0">
                        <a:solidFill>
                          <a:srgbClr val="000000"/>
                        </a:solidFill>
                        <a:effectLst/>
                        <a:latin typeface="等线" panose="02010600030101010101" pitchFamily="2" charset="-122"/>
                        <a:ea typeface="等线" panose="02010600030101010101" pitchFamily="2" charset="-122"/>
                      </a:endParaRPr>
                    </a:p>
                    <a:p>
                      <a:pPr algn="l" fontAlgn="ctr"/>
                      <a:r>
                        <a:rPr lang="en-GB" altLang="zh-CN" sz="900" b="0" i="0" u="none" strike="noStrike" dirty="0">
                          <a:solidFill>
                            <a:srgbClr val="000000"/>
                          </a:solidFill>
                          <a:effectLst/>
                          <a:latin typeface="等线" panose="02010600030101010101" pitchFamily="2" charset="-122"/>
                          <a:ea typeface="等线" panose="02010600030101010101" pitchFamily="2" charset="-122"/>
                        </a:rPr>
                        <a:t>3.</a:t>
                      </a:r>
                      <a:r>
                        <a:rPr lang="zh-CN" altLang="en-US" sz="900" b="0" i="0" u="none" strike="noStrike" dirty="0">
                          <a:solidFill>
                            <a:srgbClr val="000000"/>
                          </a:solidFill>
                          <a:effectLst/>
                          <a:latin typeface="等线" panose="02010600030101010101" pitchFamily="2" charset="-122"/>
                          <a:ea typeface="等线" panose="02010600030101010101" pitchFamily="2" charset="-122"/>
                        </a:rPr>
                        <a:t>用户使用频次：高频</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p>
                      <a:pPr algn="l"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4.</a:t>
                      </a:r>
                      <a:r>
                        <a:rPr lang="en-GB" altLang="zh-CN" sz="900" b="0" i="0" u="none" strike="noStrike" dirty="0">
                          <a:solidFill>
                            <a:srgbClr val="000000"/>
                          </a:solidFill>
                          <a:effectLst/>
                          <a:latin typeface="等线" panose="02010600030101010101" pitchFamily="2" charset="-122"/>
                          <a:ea typeface="等线" panose="02010600030101010101" pitchFamily="2" charset="-122"/>
                        </a:rPr>
                        <a:t>Root Cause</a:t>
                      </a:r>
                      <a:r>
                        <a:rPr lang="zh-CN" altLang="en-GB"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在免唤醒的场景下，说</a:t>
                      </a:r>
                      <a:r>
                        <a:rPr lang="en-US" altLang="zh-CN"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黑夜</a:t>
                      </a:r>
                      <a:r>
                        <a:rPr lang="en-US" altLang="zh-CN"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白天模式</a:t>
                      </a:r>
                      <a:r>
                        <a:rPr lang="en-US" altLang="zh-CN"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会触发</a:t>
                      </a:r>
                      <a:r>
                        <a:rPr lang="en-US" altLang="zh-CN"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跟随模式</a:t>
                      </a:r>
                      <a:r>
                        <a:rPr lang="en-US" altLang="zh-CN"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，因为</a:t>
                      </a:r>
                      <a:r>
                        <a:rPr lang="en-US" altLang="zh-CN"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黑夜</a:t>
                      </a:r>
                      <a:r>
                        <a:rPr lang="en-US" altLang="zh-CN"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白天模式</a:t>
                      </a:r>
                      <a:r>
                        <a:rPr lang="en-US" altLang="zh-CN"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非免唤醒词而</a:t>
                      </a:r>
                      <a:r>
                        <a:rPr lang="en-US" altLang="zh-CN"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跟随模式</a:t>
                      </a:r>
                      <a:r>
                        <a:rPr lang="en-US" altLang="zh-CN"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是免唤醒词导致误触</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p>
                      <a:pPr algn="l"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5.</a:t>
                      </a:r>
                      <a:r>
                        <a:rPr lang="zh-CN" altLang="en-US" sz="900" b="0" i="0" u="none" strike="noStrike" dirty="0">
                          <a:solidFill>
                            <a:srgbClr val="000000"/>
                          </a:solidFill>
                          <a:effectLst/>
                          <a:latin typeface="等线" panose="02010600030101010101" pitchFamily="2" charset="-122"/>
                          <a:ea typeface="等线" panose="02010600030101010101" pitchFamily="2" charset="-122"/>
                        </a:rPr>
                        <a:t>影响评估：</a:t>
                      </a:r>
                      <a:r>
                        <a:rPr lang="en-GB" altLang="zh-CN" sz="900" b="0" i="0" u="none" strike="noStrike" dirty="0">
                          <a:solidFill>
                            <a:srgbClr val="000000"/>
                          </a:solidFill>
                          <a:effectLst/>
                          <a:latin typeface="等线" panose="02010600030101010101" pitchFamily="2" charset="-122"/>
                          <a:ea typeface="等线" panose="02010600030101010101" pitchFamily="2" charset="-122"/>
                        </a:rPr>
                        <a:t>Medium</a:t>
                      </a:r>
                      <a:r>
                        <a:rPr lang="zh-CN" altLang="en-GB" sz="900" b="0" i="0" u="none" strike="noStrike" dirty="0">
                          <a:solidFill>
                            <a:srgbClr val="000000"/>
                          </a:solidFill>
                          <a:effectLst/>
                          <a:latin typeface="等线" panose="02010600030101010101" pitchFamily="2" charset="-122"/>
                          <a:ea typeface="等线" panose="02010600030101010101" pitchFamily="2" charset="-122"/>
                        </a:rPr>
                        <a:t>，</a:t>
                      </a:r>
                      <a:r>
                        <a:rPr lang="zh-CN" altLang="en-GB" sz="900" dirty="0">
                          <a:solidFill>
                            <a:srgbClr val="000000"/>
                          </a:solidFill>
                          <a:effectLst/>
                          <a:latin typeface="等线" panose="02010600030101010101" pitchFamily="2" charset="-122"/>
                          <a:ea typeface="等线" panose="02010600030101010101" pitchFamily="2" charset="-122"/>
                          <a:sym typeface="+mn-ea"/>
                        </a:rPr>
                        <a:t>免唤醒功能</a:t>
                      </a:r>
                      <a:r>
                        <a:rPr lang="zh-CN" altLang="en-GB" sz="900" b="0" i="0" u="none" strike="noStrike" dirty="0">
                          <a:solidFill>
                            <a:srgbClr val="000000"/>
                          </a:solidFill>
                          <a:effectLst/>
                          <a:latin typeface="等线" panose="02010600030101010101" pitchFamily="2" charset="-122"/>
                          <a:ea typeface="等线" panose="02010600030101010101" pitchFamily="2" charset="-122"/>
                        </a:rPr>
                        <a:t>需用户手动主动打开，不打开免唤醒功能下无此问题</a:t>
                      </a:r>
                      <a:endParaRPr lang="en-GB" altLang="zh-CN" sz="900" b="0" i="0" u="none" strike="noStrike" dirty="0">
                        <a:solidFill>
                          <a:srgbClr val="000000"/>
                        </a:solidFill>
                        <a:effectLst/>
                        <a:latin typeface="等线" panose="02010600030101010101" pitchFamily="2" charset="-122"/>
                        <a:ea typeface="等线" panose="02010600030101010101" pitchFamily="2" charset="-122"/>
                      </a:endParaRPr>
                    </a:p>
                    <a:p>
                      <a:pPr algn="l" fontAlgn="ctr"/>
                      <a:r>
                        <a:rPr lang="en-GB" altLang="zh-CN" sz="900" b="0" i="0" u="none" strike="noStrike" dirty="0">
                          <a:solidFill>
                            <a:srgbClr val="000000"/>
                          </a:solidFill>
                          <a:effectLst/>
                          <a:latin typeface="等线" panose="02010600030101010101" pitchFamily="2" charset="-122"/>
                          <a:ea typeface="等线" panose="02010600030101010101" pitchFamily="2" charset="-122"/>
                        </a:rPr>
                        <a:t>6.</a:t>
                      </a:r>
                      <a:r>
                        <a:rPr lang="zh-CN" altLang="en-US" sz="900" b="0" i="0" u="none" strike="noStrike" dirty="0">
                          <a:solidFill>
                            <a:srgbClr val="000000"/>
                          </a:solidFill>
                          <a:effectLst/>
                          <a:latin typeface="等线" panose="02010600030101010101" pitchFamily="2" charset="-122"/>
                          <a:ea typeface="等线" panose="02010600030101010101" pitchFamily="2" charset="-122"/>
                        </a:rPr>
                        <a:t>修复计划：语音技术部正在进行模型优化，周期较久，将在</a:t>
                      </a:r>
                      <a:r>
                        <a:rPr lang="en-GB" altLang="zh-CN" sz="900" b="0" i="0" u="none" strike="noStrike" dirty="0">
                          <a:solidFill>
                            <a:srgbClr val="000000"/>
                          </a:solidFill>
                          <a:effectLst/>
                          <a:latin typeface="等线" panose="02010600030101010101" pitchFamily="2" charset="-122"/>
                          <a:ea typeface="等线" panose="02010600030101010101" pitchFamily="2" charset="-122"/>
                        </a:rPr>
                        <a:t>OTA</a:t>
                      </a:r>
                      <a:r>
                        <a:rPr lang="zh-CN" altLang="en-US" sz="900" b="0" i="0" u="none" strike="noStrike" dirty="0">
                          <a:solidFill>
                            <a:srgbClr val="000000"/>
                          </a:solidFill>
                          <a:effectLst/>
                          <a:latin typeface="等线" panose="02010600030101010101" pitchFamily="2" charset="-122"/>
                          <a:ea typeface="等线" panose="02010600030101010101" pitchFamily="2" charset="-122"/>
                        </a:rPr>
                        <a:t>版本带出</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6930" marR="6930" marT="693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02665">
                <a:tc>
                  <a:txBody>
                    <a:bodyPr/>
                    <a:lstStyle/>
                    <a:p>
                      <a:pPr algn="l" fontAlgn="ctr"/>
                      <a:r>
                        <a:rPr lang="en-GB" sz="900" b="0" i="0" u="none" strike="noStrike">
                          <a:solidFill>
                            <a:srgbClr val="000000"/>
                          </a:solidFill>
                          <a:effectLst/>
                          <a:latin typeface="等线" panose="02010600030101010101" pitchFamily="2" charset="-122"/>
                          <a:ea typeface="等线" panose="02010600030101010101" pitchFamily="2" charset="-122"/>
                          <a:hlinkClick r:id="rId5"/>
                        </a:rPr>
                        <a:t>AW2-17936</a:t>
                      </a:r>
                      <a:endParaRPr lang="en-GB" sz="900" b="0" i="0" u="none" strike="noStrike">
                        <a:solidFill>
                          <a:srgbClr val="000000"/>
                        </a:solidFill>
                        <a:effectLst/>
                        <a:latin typeface="等线" panose="02010600030101010101" pitchFamily="2" charset="-122"/>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Phase 4：【CD542ICA_H】【</a:t>
                      </a:r>
                      <a:r>
                        <a:rPr lang="zh-CN" altLang="en-US" sz="900" b="0" i="0" u="none" strike="noStrike" dirty="0">
                          <a:solidFill>
                            <a:srgbClr val="000000"/>
                          </a:solidFill>
                          <a:effectLst/>
                          <a:latin typeface="等线" panose="02010600030101010101" pitchFamily="2" charset="-122"/>
                          <a:ea typeface="等线" panose="02010600030101010101" pitchFamily="2" charset="-122"/>
                        </a:rPr>
                        <a:t>地图</a:t>
                      </a:r>
                      <a:r>
                        <a:rPr lang="en-US" altLang="zh-CN"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偶现</a:t>
                      </a:r>
                      <a:r>
                        <a:rPr lang="en-US" altLang="zh-CN"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诱导直行，实际左转，导航由在线转成离线，并一直离线自动偏航</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Analysis</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NA</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Gating</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1.</a:t>
                      </a:r>
                      <a:r>
                        <a:rPr lang="zh-CN" altLang="en-US" sz="900" b="0" i="0" u="none" strike="noStrike" dirty="0">
                          <a:solidFill>
                            <a:srgbClr val="000000"/>
                          </a:solidFill>
                          <a:effectLst/>
                          <a:latin typeface="等线" panose="02010600030101010101" pitchFamily="2" charset="-122"/>
                          <a:ea typeface="等线" panose="02010600030101010101" pitchFamily="2" charset="-122"/>
                        </a:rPr>
                        <a:t>出现概率：仅出现一次</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p>
                      <a:pPr algn="l"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2.</a:t>
                      </a:r>
                      <a:r>
                        <a:rPr lang="zh-CN" altLang="en-US" sz="900" b="0" i="0" u="none" strike="noStrike" dirty="0">
                          <a:solidFill>
                            <a:srgbClr val="000000"/>
                          </a:solidFill>
                          <a:effectLst/>
                          <a:latin typeface="等线" panose="02010600030101010101" pitchFamily="2" charset="-122"/>
                          <a:ea typeface="等线" panose="02010600030101010101" pitchFamily="2" charset="-122"/>
                        </a:rPr>
                        <a:t>恢复方法：重新发起导航</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p>
                      <a:pPr algn="l"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3.</a:t>
                      </a:r>
                      <a:r>
                        <a:rPr lang="zh-CN" altLang="en-US" sz="900" b="0" i="0" u="none" strike="noStrike" dirty="0">
                          <a:solidFill>
                            <a:srgbClr val="000000"/>
                          </a:solidFill>
                          <a:effectLst/>
                          <a:latin typeface="等线" panose="02010600030101010101" pitchFamily="2" charset="-122"/>
                          <a:ea typeface="等线" panose="02010600030101010101" pitchFamily="2" charset="-122"/>
                        </a:rPr>
                        <a:t>用户使用频次：高频</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p>
                      <a:pPr algn="l"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4.</a:t>
                      </a:r>
                      <a:r>
                        <a:rPr lang="en-GB" altLang="zh-CN" sz="900" b="0" i="0" u="none" strike="noStrike" dirty="0">
                          <a:solidFill>
                            <a:srgbClr val="000000"/>
                          </a:solidFill>
                          <a:effectLst/>
                          <a:latin typeface="等线" panose="02010600030101010101" pitchFamily="2" charset="-122"/>
                          <a:ea typeface="等线" panose="02010600030101010101" pitchFamily="2" charset="-122"/>
                        </a:rPr>
                        <a:t>Root Cause</a:t>
                      </a:r>
                      <a:r>
                        <a:rPr lang="zh-CN" altLang="en-GB"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无引擎日志，且未复现</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p>
                      <a:pPr algn="l"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5.</a:t>
                      </a:r>
                      <a:r>
                        <a:rPr lang="zh-CN" altLang="en-US" sz="900" b="0" i="0" u="none" strike="noStrike" dirty="0">
                          <a:solidFill>
                            <a:srgbClr val="000000"/>
                          </a:solidFill>
                          <a:effectLst/>
                          <a:latin typeface="等线" panose="02010600030101010101" pitchFamily="2" charset="-122"/>
                          <a:ea typeface="等线" panose="02010600030101010101" pitchFamily="2" charset="-122"/>
                        </a:rPr>
                        <a:t>影响评估：</a:t>
                      </a:r>
                      <a:r>
                        <a:rPr lang="en-GB" altLang="zh-CN" sz="900" b="0" i="0" u="none" strike="noStrike" dirty="0">
                          <a:solidFill>
                            <a:srgbClr val="000000"/>
                          </a:solidFill>
                          <a:effectLst/>
                          <a:latin typeface="等线" panose="02010600030101010101" pitchFamily="2" charset="-122"/>
                          <a:ea typeface="等线" panose="02010600030101010101" pitchFamily="2" charset="-122"/>
                        </a:rPr>
                        <a:t>Medium</a:t>
                      </a:r>
                      <a:r>
                        <a:rPr lang="zh-CN" altLang="en-GB"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出现该场景后用户体验很差</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p>
                      <a:pPr algn="l"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6.</a:t>
                      </a:r>
                      <a:r>
                        <a:rPr lang="zh-CN" altLang="en-US" sz="900" b="0" i="0" u="none" strike="noStrike" dirty="0">
                          <a:solidFill>
                            <a:srgbClr val="000000"/>
                          </a:solidFill>
                          <a:effectLst/>
                          <a:latin typeface="等线" panose="02010600030101010101" pitchFamily="2" charset="-122"/>
                          <a:ea typeface="等线" panose="02010600030101010101" pitchFamily="2" charset="-122"/>
                        </a:rPr>
                        <a:t>修复计划：实车压测</a:t>
                      </a:r>
                      <a:r>
                        <a:rPr lang="en-US" altLang="zh-CN" sz="900" b="0" i="0" u="none" strike="noStrike" dirty="0">
                          <a:solidFill>
                            <a:srgbClr val="000000"/>
                          </a:solidFill>
                          <a:effectLst/>
                          <a:latin typeface="等线" panose="02010600030101010101" pitchFamily="2" charset="-122"/>
                          <a:ea typeface="等线" panose="02010600030101010101" pitchFamily="2" charset="-122"/>
                        </a:rPr>
                        <a:t>100</a:t>
                      </a:r>
                      <a:r>
                        <a:rPr lang="zh-CN" altLang="en-US" sz="900" b="0" i="0" u="none" strike="noStrike" dirty="0">
                          <a:solidFill>
                            <a:srgbClr val="000000"/>
                          </a:solidFill>
                          <a:effectLst/>
                          <a:latin typeface="等线" panose="02010600030101010101" pitchFamily="2" charset="-122"/>
                          <a:ea typeface="等线" panose="02010600030101010101" pitchFamily="2" charset="-122"/>
                        </a:rPr>
                        <a:t>次未复现，将持续跟踪</a:t>
                      </a:r>
                      <a:r>
                        <a:rPr lang="en-US" altLang="zh-CN" sz="900" b="0" i="0" u="none" strike="noStrike" dirty="0">
                          <a:solidFill>
                            <a:srgbClr val="000000"/>
                          </a:solidFill>
                          <a:effectLst/>
                          <a:latin typeface="等线" panose="02010600030101010101" pitchFamily="2" charset="-122"/>
                          <a:ea typeface="等线" panose="02010600030101010101" pitchFamily="2" charset="-122"/>
                        </a:rPr>
                        <a:t>3</a:t>
                      </a:r>
                      <a:r>
                        <a:rPr lang="zh-CN" altLang="en-US" sz="900" b="0" i="0" u="none" strike="noStrike" dirty="0">
                          <a:solidFill>
                            <a:srgbClr val="000000"/>
                          </a:solidFill>
                          <a:effectLst/>
                          <a:latin typeface="等线" panose="02010600030101010101" pitchFamily="2" charset="-122"/>
                          <a:ea typeface="等线" panose="02010600030101010101" pitchFamily="2" charset="-122"/>
                        </a:rPr>
                        <a:t>个版本</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6930" marR="6930" marT="693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57275">
                <a:tc>
                  <a:txBody>
                    <a:bodyPr/>
                    <a:lstStyle/>
                    <a:p>
                      <a:pPr algn="l" fontAlgn="ctr">
                        <a:buClrTx/>
                        <a:buSzTx/>
                        <a:buFontTx/>
                        <a:buNone/>
                      </a:pPr>
                      <a:r>
                        <a:rPr lang="en-US" altLang="zh-CN" sz="900" b="0" dirty="0">
                          <a:solidFill>
                            <a:srgbClr val="000000"/>
                          </a:solidFill>
                          <a:effectLst/>
                          <a:latin typeface="等线" panose="02010600030101010101" pitchFamily="2" charset="-122"/>
                          <a:ea typeface="等线" panose="02010600030101010101" pitchFamily="2" charset="-122"/>
                          <a:hlinkClick r:id="rId6"/>
                        </a:rPr>
                        <a:t>AW2-18435</a:t>
                      </a:r>
                      <a:endParaRPr lang="en-US" altLang="zh-CN" sz="900" b="0" dirty="0">
                        <a:solidFill>
                          <a:srgbClr val="000000"/>
                        </a:solidFill>
                        <a:effectLst/>
                        <a:latin typeface="等线" panose="02010600030101010101" pitchFamily="2" charset="-122"/>
                        <a:ea typeface="等线" panose="02010600030101010101" pitchFamily="2"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buClrTx/>
                        <a:buSzTx/>
                        <a:buFontTx/>
                        <a:buNone/>
                      </a:pPr>
                      <a:r>
                        <a:rPr lang="en-US" altLang="zh-CN" sz="900" b="0" dirty="0">
                          <a:solidFill>
                            <a:srgbClr val="000000"/>
                          </a:solidFill>
                          <a:effectLst/>
                          <a:latin typeface="等线" panose="02010600030101010101" pitchFamily="2" charset="-122"/>
                          <a:ea typeface="等线" panose="02010600030101010101" pitchFamily="2" charset="-122"/>
                        </a:rPr>
                        <a:t>【用户体验】【导航】【CD542ICA H】【偶现】区间测速icon飘到屏幕上方</a:t>
                      </a:r>
                      <a:endParaRPr lang="en-US" altLang="zh-CN" sz="900" b="0" dirty="0">
                        <a:solidFill>
                          <a:srgbClr val="000000"/>
                        </a:solidFill>
                        <a:effectLst/>
                        <a:latin typeface="等线" panose="02010600030101010101" pitchFamily="2" charset="-122"/>
                        <a:ea typeface="等线" panose="02010600030101010101" pitchFamily="2"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buClrTx/>
                        <a:buSzTx/>
                        <a:buFontTx/>
                        <a:buNone/>
                      </a:pPr>
                      <a:r>
                        <a:rPr lang="en-US" altLang="zh-CN" sz="900" b="0" dirty="0">
                          <a:solidFill>
                            <a:srgbClr val="000000"/>
                          </a:solidFill>
                          <a:effectLst/>
                          <a:latin typeface="等线" panose="02010600030101010101" pitchFamily="2" charset="-122"/>
                          <a:ea typeface="等线" panose="02010600030101010101" pitchFamily="2" charset="-122"/>
                        </a:rPr>
                        <a:t>Analysis</a:t>
                      </a:r>
                      <a:endParaRPr lang="en-US" altLang="zh-CN" sz="900" b="0" dirty="0">
                        <a:solidFill>
                          <a:srgbClr val="000000"/>
                        </a:solidFill>
                        <a:effectLst/>
                        <a:latin typeface="等线" panose="02010600030101010101" pitchFamily="2" charset="-122"/>
                        <a:ea typeface="等线" panose="02010600030101010101" pitchFamily="2"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buClrTx/>
                        <a:buSzTx/>
                        <a:buFontTx/>
                        <a:buNone/>
                      </a:pPr>
                      <a:r>
                        <a:rPr lang="en-US" altLang="zh-CN" sz="900" b="0" dirty="0">
                          <a:solidFill>
                            <a:srgbClr val="000000"/>
                          </a:solidFill>
                          <a:effectLst/>
                          <a:latin typeface="等线" panose="02010600030101010101" pitchFamily="2" charset="-122"/>
                          <a:ea typeface="等线" panose="02010600030101010101" pitchFamily="2" charset="-122"/>
                        </a:rPr>
                        <a:t>R07.1</a:t>
                      </a:r>
                      <a:endParaRPr lang="en-US" altLang="zh-CN" sz="900" b="0" dirty="0">
                        <a:solidFill>
                          <a:srgbClr val="000000"/>
                        </a:solidFill>
                        <a:effectLst/>
                        <a:latin typeface="等线" panose="02010600030101010101" pitchFamily="2" charset="-122"/>
                        <a:ea typeface="等线" panose="02010600030101010101" pitchFamily="2"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buClrTx/>
                        <a:buSzTx/>
                        <a:buFontTx/>
                        <a:buNone/>
                      </a:pPr>
                      <a:r>
                        <a:rPr lang="en-US" altLang="zh-CN" sz="900" b="0" dirty="0">
                          <a:solidFill>
                            <a:srgbClr val="000000"/>
                          </a:solidFill>
                          <a:effectLst/>
                          <a:latin typeface="等线" panose="02010600030101010101" pitchFamily="2" charset="-122"/>
                          <a:ea typeface="等线" panose="02010600030101010101" pitchFamily="2" charset="-122"/>
                        </a:rPr>
                        <a:t>Gating</a:t>
                      </a:r>
                      <a:endParaRPr lang="en-US" altLang="zh-CN" sz="900" b="0" dirty="0">
                        <a:solidFill>
                          <a:srgbClr val="000000"/>
                        </a:solidFill>
                        <a:effectLst/>
                        <a:latin typeface="等线" panose="02010600030101010101" pitchFamily="2" charset="-122"/>
                        <a:ea typeface="等线" panose="02010600030101010101" pitchFamily="2"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buClrTx/>
                        <a:buSzTx/>
                        <a:buFontTx/>
                        <a:buNone/>
                      </a:pPr>
                      <a:r>
                        <a:rPr lang="en-US" altLang="zh-CN" sz="900" b="0" dirty="0">
                          <a:solidFill>
                            <a:srgbClr val="000000"/>
                          </a:solidFill>
                          <a:effectLst/>
                          <a:latin typeface="等线" panose="02010600030101010101" pitchFamily="2" charset="-122"/>
                          <a:ea typeface="等线" panose="02010600030101010101" pitchFamily="2" charset="-122"/>
                        </a:rPr>
                        <a:t>1.出现概率：偶现</a:t>
                      </a:r>
                      <a:endParaRPr lang="en-US" altLang="zh-CN" sz="900" b="0" dirty="0">
                        <a:solidFill>
                          <a:srgbClr val="000000"/>
                        </a:solidFill>
                        <a:effectLst/>
                        <a:latin typeface="等线" panose="02010600030101010101" pitchFamily="2" charset="-122"/>
                        <a:ea typeface="等线" panose="02010600030101010101" pitchFamily="2" charset="-122"/>
                      </a:endParaRPr>
                    </a:p>
                    <a:p>
                      <a:pPr algn="l" fontAlgn="ctr">
                        <a:buClrTx/>
                        <a:buSzTx/>
                        <a:buFontTx/>
                        <a:buNone/>
                      </a:pPr>
                      <a:r>
                        <a:rPr lang="en-US" altLang="zh-CN" sz="900" b="0" dirty="0">
                          <a:solidFill>
                            <a:srgbClr val="000000"/>
                          </a:solidFill>
                          <a:effectLst/>
                          <a:latin typeface="等线" panose="02010600030101010101" pitchFamily="2" charset="-122"/>
                          <a:ea typeface="等线" panose="02010600030101010101" pitchFamily="2" charset="-122"/>
                        </a:rPr>
                        <a:t>2.恢复方法：进入区间限速后自动恢复</a:t>
                      </a:r>
                      <a:endParaRPr lang="en-US" altLang="zh-CN" sz="900" b="0" dirty="0">
                        <a:solidFill>
                          <a:srgbClr val="000000"/>
                        </a:solidFill>
                        <a:effectLst/>
                        <a:latin typeface="等线" panose="02010600030101010101" pitchFamily="2" charset="-122"/>
                        <a:ea typeface="等线" panose="02010600030101010101" pitchFamily="2" charset="-122"/>
                      </a:endParaRPr>
                    </a:p>
                    <a:p>
                      <a:pPr algn="l" fontAlgn="ctr">
                        <a:buClrTx/>
                        <a:buSzTx/>
                        <a:buFontTx/>
                        <a:buNone/>
                      </a:pPr>
                      <a:r>
                        <a:rPr lang="en-US" altLang="zh-CN" sz="900" b="0" dirty="0">
                          <a:solidFill>
                            <a:srgbClr val="000000"/>
                          </a:solidFill>
                          <a:effectLst/>
                          <a:latin typeface="等线" panose="02010600030101010101" pitchFamily="2" charset="-122"/>
                          <a:ea typeface="等线" panose="02010600030101010101" pitchFamily="2" charset="-122"/>
                        </a:rPr>
                        <a:t>3.用户使用频次：高频</a:t>
                      </a:r>
                      <a:endParaRPr lang="en-US" altLang="zh-CN" sz="900" b="0" dirty="0">
                        <a:solidFill>
                          <a:srgbClr val="000000"/>
                        </a:solidFill>
                        <a:effectLst/>
                        <a:latin typeface="等线" panose="02010600030101010101" pitchFamily="2" charset="-122"/>
                        <a:ea typeface="等线" panose="02010600030101010101" pitchFamily="2" charset="-122"/>
                      </a:endParaRPr>
                    </a:p>
                    <a:p>
                      <a:pPr algn="l" fontAlgn="ctr">
                        <a:buClrTx/>
                        <a:buSzTx/>
                        <a:buFontTx/>
                        <a:buNone/>
                      </a:pPr>
                      <a:r>
                        <a:rPr lang="en-US" altLang="zh-CN" sz="900" b="0" dirty="0">
                          <a:solidFill>
                            <a:srgbClr val="000000"/>
                          </a:solidFill>
                          <a:effectLst/>
                          <a:latin typeface="等线" panose="02010600030101010101" pitchFamily="2" charset="-122"/>
                          <a:ea typeface="等线" panose="02010600030101010101" pitchFamily="2" charset="-122"/>
                        </a:rPr>
                        <a:t>4.Root cause：怀疑为修改区间限速图标新引入</a:t>
                      </a:r>
                      <a:endParaRPr lang="en-US" altLang="zh-CN" sz="900" b="0" dirty="0">
                        <a:solidFill>
                          <a:srgbClr val="000000"/>
                        </a:solidFill>
                        <a:effectLst/>
                        <a:latin typeface="等线" panose="02010600030101010101" pitchFamily="2" charset="-122"/>
                        <a:ea typeface="等线" panose="02010600030101010101" pitchFamily="2" charset="-122"/>
                      </a:endParaRPr>
                    </a:p>
                    <a:p>
                      <a:pPr algn="l" fontAlgn="ctr">
                        <a:buClrTx/>
                        <a:buSzTx/>
                        <a:buFontTx/>
                        <a:buNone/>
                      </a:pPr>
                      <a:r>
                        <a:rPr lang="en-US" altLang="zh-CN" sz="900" b="0" dirty="0">
                          <a:solidFill>
                            <a:srgbClr val="000000"/>
                          </a:solidFill>
                          <a:effectLst/>
                          <a:latin typeface="等线" panose="02010600030101010101" pitchFamily="2" charset="-122"/>
                          <a:ea typeface="等线" panose="02010600030101010101" pitchFamily="2" charset="-122"/>
                        </a:rPr>
                        <a:t>5.影响评估：Low</a:t>
                      </a:r>
                      <a:endParaRPr lang="en-US" altLang="zh-CN" sz="900" b="0" dirty="0">
                        <a:solidFill>
                          <a:srgbClr val="000000"/>
                        </a:solidFill>
                        <a:effectLst/>
                        <a:latin typeface="等线" panose="02010600030101010101" pitchFamily="2" charset="-122"/>
                        <a:ea typeface="等线" panose="02010600030101010101" pitchFamily="2" charset="-122"/>
                      </a:endParaRPr>
                    </a:p>
                    <a:p>
                      <a:pPr algn="l" fontAlgn="ctr">
                        <a:buClrTx/>
                        <a:buSzTx/>
                        <a:buFontTx/>
                        <a:buNone/>
                      </a:pPr>
                      <a:r>
                        <a:rPr lang="en-US" altLang="zh-CN" sz="900" b="0" dirty="0">
                          <a:solidFill>
                            <a:srgbClr val="000000"/>
                          </a:solidFill>
                          <a:effectLst/>
                          <a:latin typeface="等线" panose="02010600030101010101" pitchFamily="2" charset="-122"/>
                          <a:ea typeface="等线" panose="02010600030101010101" pitchFamily="2" charset="-122"/>
                        </a:rPr>
                        <a:t>6.修复计划：计划下个版本带出</a:t>
                      </a:r>
                      <a:endParaRPr lang="en-US" altLang="zh-CN" sz="900" b="0" dirty="0">
                        <a:solidFill>
                          <a:srgbClr val="000000"/>
                        </a:solidFill>
                        <a:effectLst/>
                        <a:latin typeface="等线" panose="02010600030101010101" pitchFamily="2" charset="-122"/>
                        <a:ea typeface="等线" panose="02010600030101010101" pitchFamily="2"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77545" y="0"/>
            <a:ext cx="11113770" cy="57975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CD542ICA </a:t>
            </a:r>
            <a:r>
              <a:rPr lang="en-US" altLang="zh-CN" sz="2800" dirty="0">
                <a:solidFill>
                  <a:srgbClr val="0000CC"/>
                </a:solidFill>
                <a:ea typeface="SimHei" panose="02010609060101010101" pitchFamily="49" charset="-122"/>
                <a:sym typeface="+mn-ea"/>
              </a:rPr>
              <a:t>H</a:t>
            </a:r>
            <a:r>
              <a:rPr lang="en-US" altLang="en-US" sz="2800" dirty="0">
                <a:solidFill>
                  <a:srgbClr val="0000CC"/>
                </a:solidFill>
                <a:ea typeface="SimHei" panose="02010609060101010101" pitchFamily="49" charset="-122"/>
                <a:sym typeface="+mn-ea"/>
              </a:rPr>
              <a:t>_R0</a:t>
            </a:r>
            <a:r>
              <a:rPr lang="en-US" altLang="zh-CN" sz="2800" dirty="0">
                <a:solidFill>
                  <a:srgbClr val="0000CC"/>
                </a:solidFill>
                <a:ea typeface="SimHei" panose="02010609060101010101" pitchFamily="49" charset="-122"/>
                <a:sym typeface="+mn-ea"/>
              </a:rPr>
              <a:t>7 </a:t>
            </a:r>
            <a:r>
              <a:rPr lang="en-US" altLang="zh-CN" sz="2800" dirty="0">
                <a:solidFill>
                  <a:srgbClr val="0000CC"/>
                </a:solidFill>
                <a:sym typeface="+mn-ea"/>
              </a:rPr>
              <a:t>Pro</a:t>
            </a:r>
            <a:r>
              <a:rPr lang="en-US" altLang="en-US" sz="2800" dirty="0">
                <a:solidFill>
                  <a:srgbClr val="0000CC"/>
                </a:solidFill>
              </a:rPr>
              <a:t>} </a:t>
            </a:r>
            <a:r>
              <a:rPr lang="en-US" altLang="zh-CN" sz="2800" dirty="0"/>
              <a:t>Open </a:t>
            </a:r>
            <a:r>
              <a:rPr lang="en-US" altLang="zh-CN" sz="2800" dirty="0">
                <a:sym typeface="+mn-ea"/>
              </a:rPr>
              <a:t>IG/Gating</a:t>
            </a:r>
            <a:r>
              <a:rPr lang="en-US" altLang="zh-CN" sz="2800" dirty="0"/>
              <a:t> with risk evaluation</a:t>
            </a:r>
            <a:endParaRPr lang="en-US" altLang="en-US" sz="2800" b="0" dirty="0">
              <a:ea typeface="SimHei" panose="02010609060101010101" pitchFamily="49" charset="-122"/>
            </a:endParaRPr>
          </a:p>
        </p:txBody>
      </p:sp>
      <p:graphicFrame>
        <p:nvGraphicFramePr>
          <p:cNvPr id="2" name="表格 1"/>
          <p:cNvGraphicFramePr>
            <a:graphicFrameLocks noGrp="1"/>
          </p:cNvGraphicFramePr>
          <p:nvPr>
            <p:custDataLst>
              <p:tags r:id="rId1"/>
            </p:custDataLst>
          </p:nvPr>
        </p:nvGraphicFramePr>
        <p:xfrm>
          <a:off x="677545" y="579755"/>
          <a:ext cx="10916144" cy="5515249"/>
        </p:xfrm>
        <a:graphic>
          <a:graphicData uri="http://schemas.openxmlformats.org/drawingml/2006/table">
            <a:tbl>
              <a:tblPr/>
              <a:tblGrid>
                <a:gridCol w="733566"/>
                <a:gridCol w="2494915"/>
                <a:gridCol w="722418"/>
                <a:gridCol w="1151467"/>
                <a:gridCol w="1219200"/>
                <a:gridCol w="4594578"/>
              </a:tblGrid>
              <a:tr h="289489">
                <a:tc>
                  <a:txBody>
                    <a:bodyPr/>
                    <a:lstStyle/>
                    <a:p>
                      <a:pPr algn="ctr" fontAlgn="ctr"/>
                      <a:r>
                        <a:rPr lang="en-GB" sz="900" b="1" i="0" u="none" strike="noStrike" dirty="0">
                          <a:solidFill>
                            <a:srgbClr val="FFFFFF"/>
                          </a:solidFill>
                          <a:effectLst/>
                          <a:latin typeface="Arial Bold" panose="020B0604020202020204"/>
                          <a:ea typeface="等线" panose="02010600030101010101" pitchFamily="2" charset="-122"/>
                        </a:rPr>
                        <a:t>Key</a:t>
                      </a:r>
                      <a:endParaRPr lang="en-GB" sz="900" b="1" i="0" u="none" strike="noStrike" dirty="0">
                        <a:solidFill>
                          <a:srgbClr val="FFFFFF"/>
                        </a:solidFill>
                        <a:effectLst/>
                        <a:latin typeface="Arial Bold" panose="020B0604020202020204"/>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900" b="1" i="0" u="none" strike="noStrike" dirty="0">
                          <a:solidFill>
                            <a:srgbClr val="FFFFFF"/>
                          </a:solidFill>
                          <a:effectLst/>
                          <a:latin typeface="Arial Bold" panose="020B0604020202020204"/>
                          <a:ea typeface="等线" panose="02010600030101010101" pitchFamily="2" charset="-122"/>
                        </a:rPr>
                        <a:t>Summary</a:t>
                      </a:r>
                      <a:endParaRPr lang="en-GB" sz="900" b="1" i="0" u="none" strike="noStrike" dirty="0">
                        <a:solidFill>
                          <a:srgbClr val="FFFFFF"/>
                        </a:solidFill>
                        <a:effectLst/>
                        <a:latin typeface="Arial Bold" panose="020B0604020202020204"/>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900" b="1" i="0" u="none" strike="noStrike">
                          <a:solidFill>
                            <a:srgbClr val="FFFFFF"/>
                          </a:solidFill>
                          <a:effectLst/>
                          <a:latin typeface="Arial Bold" panose="020B0604020202020204"/>
                          <a:ea typeface="等线" panose="02010600030101010101" pitchFamily="2" charset="-122"/>
                        </a:rPr>
                        <a:t>Status</a:t>
                      </a:r>
                      <a:endParaRPr lang="en-GB" sz="900" b="1" i="0" u="none" strike="noStrike">
                        <a:solidFill>
                          <a:srgbClr val="FFFFFF"/>
                        </a:solidFill>
                        <a:effectLst/>
                        <a:latin typeface="Arial Bold" panose="020B0604020202020204"/>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900" b="1" i="0" u="none" strike="noStrike">
                          <a:solidFill>
                            <a:srgbClr val="FFFFFF"/>
                          </a:solidFill>
                          <a:effectLst/>
                          <a:latin typeface="Arial Bold" panose="020B0604020202020204"/>
                          <a:ea typeface="等线" panose="02010600030101010101" pitchFamily="2" charset="-122"/>
                        </a:rPr>
                        <a:t>Fix version</a:t>
                      </a:r>
                      <a:endParaRPr lang="en-GB" sz="900" b="1" i="0" u="none" strike="noStrike">
                        <a:solidFill>
                          <a:srgbClr val="FFFFFF"/>
                        </a:solidFill>
                        <a:effectLst/>
                        <a:latin typeface="Arial Bold" panose="020B0604020202020204"/>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900" b="1" i="0" u="none" strike="noStrike">
                          <a:solidFill>
                            <a:srgbClr val="FFFFFF"/>
                          </a:solidFill>
                          <a:effectLst/>
                          <a:latin typeface="Arial Bold" panose="020B0604020202020204"/>
                          <a:ea typeface="等线" panose="02010600030101010101" pitchFamily="2" charset="-122"/>
                        </a:rPr>
                        <a:t>Priority</a:t>
                      </a:r>
                      <a:endParaRPr lang="en-GB" sz="900" b="1" i="0" u="none" strike="noStrike">
                        <a:solidFill>
                          <a:srgbClr val="FFFFFF"/>
                        </a:solidFill>
                        <a:effectLst/>
                        <a:latin typeface="Arial Bold" panose="020B0604020202020204"/>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900" b="1" i="0" u="none" strike="noStrike" dirty="0">
                          <a:solidFill>
                            <a:srgbClr val="FFFFFF"/>
                          </a:solidFill>
                          <a:effectLst/>
                          <a:latin typeface="Arial Bold" panose="020B0604020202020204"/>
                          <a:ea typeface="等线" panose="02010600030101010101" pitchFamily="2" charset="-122"/>
                        </a:rPr>
                        <a:t>Remark</a:t>
                      </a:r>
                      <a:endParaRPr lang="en-GB" sz="900" b="1" i="0" u="none" strike="noStrike" dirty="0">
                        <a:solidFill>
                          <a:srgbClr val="FFFFFF"/>
                        </a:solidFill>
                        <a:effectLst/>
                        <a:latin typeface="Arial Bold" panose="020B0604020202020204"/>
                        <a:ea typeface="等线" panose="02010600030101010101" pitchFamily="2" charset="-122"/>
                      </a:endParaRPr>
                    </a:p>
                  </a:txBody>
                  <a:tcPr marL="6930" marR="6930" marT="6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1581150">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hlinkClick r:id="rId2"/>
                        </a:rPr>
                        <a:t>AW2-13921</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chemeClr val="tx1"/>
                          </a:solidFill>
                          <a:effectLst/>
                          <a:latin typeface="Arial" panose="020B0604020202020204" pitchFamily="34" charset="0"/>
                          <a:ea typeface="等线" panose="02010600030101010101" pitchFamily="2" charset="-122"/>
                        </a:rPr>
                        <a:t>[CD542ICAH] [</a:t>
                      </a:r>
                      <a:r>
                        <a:rPr lang="zh-CN" altLang="en-US" sz="900" b="0" i="0" u="none" strike="noStrike" dirty="0">
                          <a:solidFill>
                            <a:schemeClr val="tx1"/>
                          </a:solidFill>
                          <a:effectLst/>
                          <a:latin typeface="宋体-简" panose="02010600040101010101" pitchFamily="2" charset="-122"/>
                          <a:ea typeface="宋体-简" panose="02010600040101010101" pitchFamily="2" charset="-122"/>
                        </a:rPr>
                        <a:t>地图</a:t>
                      </a:r>
                      <a:r>
                        <a:rPr lang="en-US" altLang="zh-CN" sz="900" b="0" i="0" u="none" strike="noStrike" dirty="0">
                          <a:solidFill>
                            <a:schemeClr val="tx1"/>
                          </a:solidFill>
                          <a:effectLst/>
                          <a:latin typeface="Arial" panose="020B0604020202020204" pitchFamily="34" charset="0"/>
                          <a:ea typeface="等线" panose="02010600030101010101" pitchFamily="2" charset="-122"/>
                        </a:rPr>
                        <a:t>] [</a:t>
                      </a:r>
                      <a:r>
                        <a:rPr lang="zh-CN" altLang="en-US" sz="900" b="0" i="0" u="none" strike="noStrike" dirty="0">
                          <a:solidFill>
                            <a:schemeClr val="tx1"/>
                          </a:solidFill>
                          <a:effectLst/>
                          <a:latin typeface="宋体-简" panose="02010600040101010101" pitchFamily="2" charset="-122"/>
                          <a:ea typeface="宋体-简" panose="02010600040101010101" pitchFamily="2" charset="-122"/>
                        </a:rPr>
                        <a:t>必现</a:t>
                      </a:r>
                      <a:r>
                        <a:rPr lang="en-US" altLang="zh-CN" sz="900" b="0" i="0" u="none" strike="noStrike" dirty="0">
                          <a:solidFill>
                            <a:schemeClr val="tx1"/>
                          </a:solidFill>
                          <a:effectLst/>
                          <a:latin typeface="Arial" panose="020B0604020202020204" pitchFamily="34" charset="0"/>
                          <a:ea typeface="等线" panose="02010600030101010101" pitchFamily="2" charset="-122"/>
                        </a:rPr>
                        <a:t>]</a:t>
                      </a:r>
                      <a:r>
                        <a:rPr lang="en-GB" sz="900" b="0" i="0" u="none" strike="noStrike" dirty="0">
                          <a:solidFill>
                            <a:schemeClr val="tx1"/>
                          </a:solidFill>
                          <a:effectLst/>
                          <a:latin typeface="Arial" panose="020B0604020202020204" pitchFamily="34" charset="0"/>
                          <a:ea typeface="等线" panose="02010600030101010101" pitchFamily="2" charset="-122"/>
                        </a:rPr>
                        <a:t>AR</a:t>
                      </a:r>
                      <a:r>
                        <a:rPr lang="zh-CN" altLang="en-US" sz="900" b="0" i="0" u="none" strike="noStrike" dirty="0">
                          <a:solidFill>
                            <a:schemeClr val="tx1"/>
                          </a:solidFill>
                          <a:effectLst/>
                          <a:latin typeface="宋体-简" panose="02010600040101010101" pitchFamily="2" charset="-122"/>
                          <a:ea typeface="宋体-简" panose="02010600040101010101" pitchFamily="2" charset="-122"/>
                        </a:rPr>
                        <a:t>导航中，点击</a:t>
                      </a:r>
                      <a:r>
                        <a:rPr lang="en-GB" sz="900" b="0" i="0" u="none" strike="noStrike" dirty="0">
                          <a:solidFill>
                            <a:schemeClr val="tx1"/>
                          </a:solidFill>
                          <a:effectLst/>
                          <a:latin typeface="Arial" panose="020B0604020202020204" pitchFamily="34" charset="0"/>
                          <a:ea typeface="等线" panose="02010600030101010101" pitchFamily="2" charset="-122"/>
                        </a:rPr>
                        <a:t>Home</a:t>
                      </a:r>
                      <a:r>
                        <a:rPr lang="zh-CN" altLang="en-US" sz="900" b="0" i="0" u="none" strike="noStrike" dirty="0">
                          <a:solidFill>
                            <a:schemeClr val="tx1"/>
                          </a:solidFill>
                          <a:effectLst/>
                          <a:latin typeface="宋体-简" panose="02010600040101010101" pitchFamily="2" charset="-122"/>
                          <a:ea typeface="宋体-简" panose="02010600040101010101" pitchFamily="2" charset="-122"/>
                        </a:rPr>
                        <a:t>键回到</a:t>
                      </a:r>
                      <a:r>
                        <a:rPr lang="en-GB" sz="900" b="0" i="0" u="none" strike="noStrike" dirty="0">
                          <a:solidFill>
                            <a:schemeClr val="tx1"/>
                          </a:solidFill>
                          <a:effectLst/>
                          <a:latin typeface="Arial" panose="020B0604020202020204" pitchFamily="34" charset="0"/>
                          <a:ea typeface="等线" panose="02010600030101010101" pitchFamily="2" charset="-122"/>
                        </a:rPr>
                        <a:t>launcher</a:t>
                      </a:r>
                      <a:r>
                        <a:rPr lang="zh-CN" altLang="en-US" sz="900" b="0" i="0" u="none" strike="noStrike" dirty="0">
                          <a:solidFill>
                            <a:schemeClr val="tx1"/>
                          </a:solidFill>
                          <a:effectLst/>
                          <a:latin typeface="宋体-简" panose="02010600040101010101" pitchFamily="2" charset="-122"/>
                          <a:ea typeface="宋体-简" panose="02010600040101010101" pitchFamily="2" charset="-122"/>
                        </a:rPr>
                        <a:t>界面后再进入地图，会闪一下</a:t>
                      </a:r>
                      <a:endParaRPr lang="zh-CN" altLang="en-US" sz="900" b="0" i="0" u="none" strike="noStrike" dirty="0">
                        <a:solidFill>
                          <a:schemeClr val="tx1"/>
                        </a:solidFill>
                        <a:effectLst/>
                        <a:latin typeface="等线" panose="02010600030101010101" pitchFamily="2" charset="-122"/>
                        <a:ea typeface="等线" panose="02010600030101010101" pitchFamily="2" charset="-122"/>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Analysis</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en-GB" sz="900" b="0" i="0" u="none" strike="noStrike" dirty="0">
                          <a:solidFill>
                            <a:srgbClr val="000000"/>
                          </a:solidFill>
                          <a:effectLst/>
                          <a:latin typeface="等线" panose="02010600030101010101" pitchFamily="2" charset="-122"/>
                          <a:ea typeface="等线" panose="02010600030101010101" pitchFamily="2" charset="-122"/>
                        </a:rPr>
                        <a:t>NA</a:t>
                      </a:r>
                      <a:endParaRPr lang="en-US" altLang="en-GB" sz="900" b="0" i="0" u="none" strike="noStrike" dirty="0">
                        <a:solidFill>
                          <a:srgbClr val="000000"/>
                        </a:solidFill>
                        <a:effectLst/>
                        <a:latin typeface="等线" panose="02010600030101010101" pitchFamily="2" charset="-122"/>
                        <a:ea typeface="等线" panose="02010600030101010101" pitchFamily="2" charset="-122"/>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Gating</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1.</a:t>
                      </a:r>
                      <a:r>
                        <a:rPr lang="zh-CN" altLang="en-US" sz="900" b="0" i="0" u="none" strike="noStrike" dirty="0">
                          <a:solidFill>
                            <a:srgbClr val="000000"/>
                          </a:solidFill>
                          <a:effectLst/>
                          <a:latin typeface="等线" panose="02010600030101010101" pitchFamily="2" charset="-122"/>
                          <a:ea typeface="等线" panose="02010600030101010101" pitchFamily="2" charset="-122"/>
                        </a:rPr>
                        <a:t>出现概率：必现</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2.</a:t>
                      </a:r>
                      <a:r>
                        <a:rPr lang="zh-CN" altLang="en-US" sz="900" b="0" i="0" u="none" strike="noStrike" dirty="0">
                          <a:solidFill>
                            <a:srgbClr val="000000"/>
                          </a:solidFill>
                          <a:effectLst/>
                          <a:latin typeface="等线" panose="02010600030101010101" pitchFamily="2" charset="-122"/>
                          <a:ea typeface="等线" panose="02010600030101010101" pitchFamily="2" charset="-122"/>
                        </a:rPr>
                        <a:t>恢复方法：</a:t>
                      </a:r>
                      <a:r>
                        <a:rPr lang="en-GB" sz="900" b="0" i="0" u="none" strike="noStrike" dirty="0">
                          <a:solidFill>
                            <a:srgbClr val="000000"/>
                          </a:solidFill>
                          <a:effectLst/>
                          <a:latin typeface="等线" panose="02010600030101010101" pitchFamily="2" charset="-122"/>
                          <a:ea typeface="等线" panose="02010600030101010101" pitchFamily="2" charset="-122"/>
                        </a:rPr>
                        <a:t>NA</a:t>
                      </a:r>
                      <a:br>
                        <a:rPr lang="en-GB" sz="900" b="0" i="0" u="none" strike="noStrike" dirty="0">
                          <a:solidFill>
                            <a:srgbClr val="000000"/>
                          </a:solidFill>
                          <a:effectLst/>
                          <a:latin typeface="等线" panose="02010600030101010101" pitchFamily="2" charset="-122"/>
                          <a:ea typeface="等线" panose="02010600030101010101" pitchFamily="2" charset="-122"/>
                        </a:rPr>
                      </a:br>
                      <a:r>
                        <a:rPr lang="en-GB" sz="900" b="0" i="0" u="none" strike="noStrike" dirty="0">
                          <a:solidFill>
                            <a:srgbClr val="000000"/>
                          </a:solidFill>
                          <a:effectLst/>
                          <a:latin typeface="等线" panose="02010600030101010101" pitchFamily="2" charset="-122"/>
                          <a:ea typeface="等线" panose="02010600030101010101" pitchFamily="2" charset="-122"/>
                        </a:rPr>
                        <a:t>3.</a:t>
                      </a:r>
                      <a:r>
                        <a:rPr lang="zh-CN" altLang="en-US" sz="900" b="0" i="0" u="none" strike="noStrike" dirty="0">
                          <a:solidFill>
                            <a:srgbClr val="000000"/>
                          </a:solidFill>
                          <a:effectLst/>
                          <a:latin typeface="等线" panose="02010600030101010101" pitchFamily="2" charset="-122"/>
                          <a:ea typeface="等线" panose="02010600030101010101" pitchFamily="2" charset="-122"/>
                        </a:rPr>
                        <a:t>用户使用频次：中频（</a:t>
                      </a:r>
                      <a:r>
                        <a:rPr lang="en-US" altLang="zh-CN" sz="900" b="0" i="0" u="none" strike="noStrike" dirty="0">
                          <a:solidFill>
                            <a:srgbClr val="000000"/>
                          </a:solidFill>
                          <a:effectLst/>
                          <a:latin typeface="等线" panose="02010600030101010101" pitchFamily="2" charset="-122"/>
                          <a:ea typeface="等线" panose="02010600030101010101" pitchFamily="2" charset="-122"/>
                        </a:rPr>
                        <a:t>55000+</a:t>
                      </a:r>
                      <a:r>
                        <a:rPr lang="zh-CN" altLang="en-US" sz="900" b="0" i="0" u="none" strike="noStrike" dirty="0">
                          <a:solidFill>
                            <a:srgbClr val="000000"/>
                          </a:solidFill>
                          <a:effectLst/>
                          <a:latin typeface="等线" panose="02010600030101010101" pitchFamily="2" charset="-122"/>
                          <a:ea typeface="等线" panose="02010600030101010101" pitchFamily="2" charset="-122"/>
                        </a:rPr>
                        <a:t>用户车，</a:t>
                      </a:r>
                      <a:r>
                        <a:rPr lang="en-US" altLang="zh-CN" sz="900" b="0" i="0" u="none" strike="noStrike" dirty="0">
                          <a:solidFill>
                            <a:srgbClr val="000000"/>
                          </a:solidFill>
                          <a:effectLst/>
                          <a:latin typeface="等线" panose="02010600030101010101" pitchFamily="2" charset="-122"/>
                          <a:ea typeface="等线" panose="02010600030101010101" pitchFamily="2" charset="-122"/>
                        </a:rPr>
                        <a:t>4/1~4/6 </a:t>
                      </a:r>
                      <a:r>
                        <a:rPr lang="zh-CN" altLang="en-US" sz="900" b="0" i="0" u="none" strike="noStrike" dirty="0">
                          <a:solidFill>
                            <a:srgbClr val="000000"/>
                          </a:solidFill>
                          <a:effectLst/>
                          <a:latin typeface="等线" panose="02010600030101010101" pitchFamily="2" charset="-122"/>
                          <a:ea typeface="等线" panose="02010600030101010101" pitchFamily="2" charset="-122"/>
                        </a:rPr>
                        <a:t>导航中</a:t>
                      </a:r>
                      <a:r>
                        <a:rPr lang="en-GB" sz="900" b="0" i="0" u="none" strike="noStrike" dirty="0">
                          <a:solidFill>
                            <a:srgbClr val="000000"/>
                          </a:solidFill>
                          <a:effectLst/>
                          <a:latin typeface="等线" panose="02010600030101010101" pitchFamily="2" charset="-122"/>
                          <a:ea typeface="等线" panose="02010600030101010101" pitchFamily="2" charset="-122"/>
                        </a:rPr>
                        <a:t>AR</a:t>
                      </a:r>
                      <a:r>
                        <a:rPr lang="zh-CN" altLang="en-US" sz="900" b="0" i="0" u="none" strike="noStrike" dirty="0">
                          <a:solidFill>
                            <a:srgbClr val="000000"/>
                          </a:solidFill>
                          <a:effectLst/>
                          <a:latin typeface="等线" panose="02010600030101010101" pitchFamily="2" charset="-122"/>
                          <a:ea typeface="等线" panose="02010600030101010101" pitchFamily="2" charset="-122"/>
                        </a:rPr>
                        <a:t>导航切换数为</a:t>
                      </a:r>
                      <a:r>
                        <a:rPr lang="en-US" altLang="zh-CN" sz="900" b="0" i="0" u="none" strike="noStrike" dirty="0">
                          <a:solidFill>
                            <a:srgbClr val="000000"/>
                          </a:solidFill>
                          <a:effectLst/>
                          <a:latin typeface="等线" panose="02010600030101010101" pitchFamily="2" charset="-122"/>
                          <a:ea typeface="等线" panose="02010600030101010101" pitchFamily="2" charset="-122"/>
                        </a:rPr>
                        <a:t>612</a:t>
                      </a:r>
                      <a:r>
                        <a:rPr lang="zh-CN" altLang="en-US" sz="900" b="0" i="0" u="none" strike="noStrike" dirty="0">
                          <a:solidFill>
                            <a:srgbClr val="000000"/>
                          </a:solidFill>
                          <a:effectLst/>
                          <a:latin typeface="等线" panose="02010600030101010101" pitchFamily="2" charset="-122"/>
                          <a:ea typeface="等线" panose="02010600030101010101" pitchFamily="2" charset="-122"/>
                        </a:rPr>
                        <a:t>次），但单一用户在导航中不断切换</a:t>
                      </a:r>
                      <a:r>
                        <a:rPr lang="en-GB" sz="900" b="0" i="0" u="none" strike="noStrike" dirty="0">
                          <a:solidFill>
                            <a:srgbClr val="000000"/>
                          </a:solidFill>
                          <a:effectLst/>
                          <a:latin typeface="等线" panose="02010600030101010101" pitchFamily="2" charset="-122"/>
                          <a:ea typeface="等线" panose="02010600030101010101" pitchFamily="2" charset="-122"/>
                        </a:rPr>
                        <a:t>AR</a:t>
                      </a:r>
                      <a:r>
                        <a:rPr lang="zh-CN" altLang="en-US" sz="900" b="0" i="0" u="none" strike="noStrike" dirty="0">
                          <a:solidFill>
                            <a:srgbClr val="000000"/>
                          </a:solidFill>
                          <a:effectLst/>
                          <a:latin typeface="等线" panose="02010600030101010101" pitchFamily="2" charset="-122"/>
                          <a:ea typeface="等线" panose="02010600030101010101" pitchFamily="2" charset="-122"/>
                        </a:rPr>
                        <a:t>和</a:t>
                      </a:r>
                      <a:r>
                        <a:rPr lang="en-GB" sz="900" b="0" i="0" u="none" strike="noStrike" dirty="0">
                          <a:solidFill>
                            <a:srgbClr val="000000"/>
                          </a:solidFill>
                          <a:effectLst/>
                          <a:latin typeface="等线" panose="02010600030101010101" pitchFamily="2" charset="-122"/>
                          <a:ea typeface="等线" panose="02010600030101010101" pitchFamily="2" charset="-122"/>
                        </a:rPr>
                        <a:t>launcher</a:t>
                      </a:r>
                      <a:r>
                        <a:rPr lang="zh-CN" altLang="en-US" sz="900" b="0" i="0" u="none" strike="noStrike" dirty="0">
                          <a:solidFill>
                            <a:srgbClr val="000000"/>
                          </a:solidFill>
                          <a:effectLst/>
                          <a:latin typeface="等线" panose="02010600030101010101" pitchFamily="2" charset="-122"/>
                          <a:ea typeface="等线" panose="02010600030101010101" pitchFamily="2" charset="-122"/>
                        </a:rPr>
                        <a:t>页面的可能性较低</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4.</a:t>
                      </a:r>
                      <a:r>
                        <a:rPr lang="en-GB" sz="900" b="0" i="0" u="none" strike="noStrike" dirty="0">
                          <a:solidFill>
                            <a:srgbClr val="000000"/>
                          </a:solidFill>
                          <a:effectLst/>
                          <a:latin typeface="等线" panose="02010600030101010101" pitchFamily="2" charset="-122"/>
                          <a:ea typeface="等线" panose="02010600030101010101" pitchFamily="2" charset="-122"/>
                        </a:rPr>
                        <a:t>Root </a:t>
                      </a:r>
                      <a:r>
                        <a:rPr lang="en-GB" sz="900" b="0" i="0" u="none" strike="noStrike" dirty="0" err="1">
                          <a:solidFill>
                            <a:srgbClr val="000000"/>
                          </a:solidFill>
                          <a:effectLst/>
                          <a:latin typeface="等线" panose="02010600030101010101" pitchFamily="2" charset="-122"/>
                          <a:ea typeface="等线" panose="02010600030101010101" pitchFamily="2" charset="-122"/>
                        </a:rPr>
                        <a:t>Cause：AR</a:t>
                      </a:r>
                      <a:r>
                        <a:rPr lang="zh-CN" altLang="en-US" sz="900" b="0" i="0" u="none" strike="noStrike" dirty="0">
                          <a:solidFill>
                            <a:srgbClr val="000000"/>
                          </a:solidFill>
                          <a:effectLst/>
                          <a:latin typeface="等线" panose="02010600030101010101" pitchFamily="2" charset="-122"/>
                          <a:ea typeface="等线" panose="02010600030101010101" pitchFamily="2" charset="-122"/>
                        </a:rPr>
                        <a:t>视频</a:t>
                      </a:r>
                      <a:r>
                        <a:rPr lang="en-GB" sz="900" b="0" i="0" u="none" strike="noStrike" dirty="0">
                          <a:solidFill>
                            <a:srgbClr val="000000"/>
                          </a:solidFill>
                          <a:effectLst/>
                          <a:latin typeface="等线" panose="02010600030101010101" pitchFamily="2" charset="-122"/>
                          <a:ea typeface="等线" panose="02010600030101010101" pitchFamily="2" charset="-122"/>
                        </a:rPr>
                        <a:t>view</a:t>
                      </a:r>
                      <a:r>
                        <a:rPr lang="zh-CN" altLang="en-US" sz="900" b="0" i="0" u="none" strike="noStrike" dirty="0">
                          <a:solidFill>
                            <a:srgbClr val="000000"/>
                          </a:solidFill>
                          <a:effectLst/>
                          <a:latin typeface="等线" panose="02010600030101010101" pitchFamily="2" charset="-122"/>
                          <a:ea typeface="等线" panose="02010600030101010101" pitchFamily="2" charset="-122"/>
                        </a:rPr>
                        <a:t>控件和地图展示控制都使用的 </a:t>
                      </a:r>
                      <a:r>
                        <a:rPr lang="en-GB" sz="900" b="0" i="0" u="none" strike="noStrike" dirty="0" err="1">
                          <a:solidFill>
                            <a:srgbClr val="000000"/>
                          </a:solidFill>
                          <a:effectLst/>
                          <a:latin typeface="等线" panose="02010600030101010101" pitchFamily="2" charset="-122"/>
                          <a:ea typeface="等线" panose="02010600030101010101" pitchFamily="2" charset="-122"/>
                        </a:rPr>
                        <a:t>Sufaceview</a:t>
                      </a:r>
                      <a:r>
                        <a:rPr lang="zh-CN" altLang="en-US" sz="900" b="0" i="0" u="none" strike="noStrike" dirty="0">
                          <a:solidFill>
                            <a:srgbClr val="000000"/>
                          </a:solidFill>
                          <a:effectLst/>
                          <a:latin typeface="等线" panose="02010600030101010101" pitchFamily="2" charset="-122"/>
                          <a:ea typeface="等线" panose="02010600030101010101" pitchFamily="2" charset="-122"/>
                        </a:rPr>
                        <a:t>双缓存绘制，地图前后进行调度时，系统会对 </a:t>
                      </a:r>
                      <a:r>
                        <a:rPr lang="en-GB" sz="900" b="0" i="0" u="none" strike="noStrike" dirty="0">
                          <a:solidFill>
                            <a:srgbClr val="000000"/>
                          </a:solidFill>
                          <a:effectLst/>
                          <a:latin typeface="等线" panose="02010600030101010101" pitchFamily="2" charset="-122"/>
                          <a:ea typeface="等线" panose="02010600030101010101" pitchFamily="2" charset="-122"/>
                        </a:rPr>
                        <a:t>view </a:t>
                      </a:r>
                      <a:r>
                        <a:rPr lang="zh-CN" altLang="en-US" sz="900" b="0" i="0" u="none" strike="noStrike" dirty="0">
                          <a:solidFill>
                            <a:srgbClr val="000000"/>
                          </a:solidFill>
                          <a:effectLst/>
                          <a:latin typeface="等线" panose="02010600030101010101" pitchFamily="2" charset="-122"/>
                          <a:ea typeface="等线" panose="02010600030101010101" pitchFamily="2" charset="-122"/>
                        </a:rPr>
                        <a:t>的生命周期产生影响，返回前台时对</a:t>
                      </a:r>
                      <a:r>
                        <a:rPr lang="en-GB" sz="900" b="0" i="0" u="none" strike="noStrike" dirty="0">
                          <a:solidFill>
                            <a:srgbClr val="000000"/>
                          </a:solidFill>
                          <a:effectLst/>
                          <a:latin typeface="等线" panose="02010600030101010101" pitchFamily="2" charset="-122"/>
                          <a:ea typeface="等线" panose="02010600030101010101" pitchFamily="2" charset="-122"/>
                        </a:rPr>
                        <a:t>view </a:t>
                      </a:r>
                      <a:r>
                        <a:rPr lang="zh-CN" altLang="en-US" sz="900" b="0" i="0" u="none" strike="noStrike" dirty="0">
                          <a:solidFill>
                            <a:srgbClr val="000000"/>
                          </a:solidFill>
                          <a:effectLst/>
                          <a:latin typeface="等线" panose="02010600030101010101" pitchFamily="2" charset="-122"/>
                          <a:ea typeface="等线" panose="02010600030101010101" pitchFamily="2" charset="-122"/>
                        </a:rPr>
                        <a:t>的绘制的顺序产生影响。因为地图的</a:t>
                      </a:r>
                      <a:r>
                        <a:rPr lang="en-GB" sz="900" b="0" i="0" u="none" strike="noStrike" dirty="0">
                          <a:solidFill>
                            <a:srgbClr val="000000"/>
                          </a:solidFill>
                          <a:effectLst/>
                          <a:latin typeface="等线" panose="02010600030101010101" pitchFamily="2" charset="-122"/>
                          <a:ea typeface="等线" panose="02010600030101010101" pitchFamily="2" charset="-122"/>
                        </a:rPr>
                        <a:t>view</a:t>
                      </a:r>
                      <a:r>
                        <a:rPr lang="zh-CN" altLang="en-US" sz="900" b="0" i="0" u="none" strike="noStrike" dirty="0">
                          <a:solidFill>
                            <a:srgbClr val="000000"/>
                          </a:solidFill>
                          <a:effectLst/>
                          <a:latin typeface="等线" panose="02010600030101010101" pitchFamily="2" charset="-122"/>
                          <a:ea typeface="等线" panose="02010600030101010101" pitchFamily="2" charset="-122"/>
                        </a:rPr>
                        <a:t>优先级高于</a:t>
                      </a:r>
                      <a:r>
                        <a:rPr lang="en-GB" sz="900" b="0" i="0" u="none" strike="noStrike" dirty="0">
                          <a:solidFill>
                            <a:srgbClr val="000000"/>
                          </a:solidFill>
                          <a:effectLst/>
                          <a:latin typeface="等线" panose="02010600030101010101" pitchFamily="2" charset="-122"/>
                          <a:ea typeface="等线" panose="02010600030101010101" pitchFamily="2" charset="-122"/>
                        </a:rPr>
                        <a:t>VPA</a:t>
                      </a:r>
                      <a:r>
                        <a:rPr lang="zh-CN" altLang="en-US" sz="900" b="0" i="0" u="none" strike="noStrike" dirty="0">
                          <a:solidFill>
                            <a:srgbClr val="000000"/>
                          </a:solidFill>
                          <a:effectLst/>
                          <a:latin typeface="等线" panose="02010600030101010101" pitchFamily="2" charset="-122"/>
                          <a:ea typeface="等线" panose="02010600030101010101" pitchFamily="2" charset="-122"/>
                        </a:rPr>
                        <a:t>图片，所以先绘制完地图，再绘制</a:t>
                      </a:r>
                      <a:r>
                        <a:rPr lang="en-GB" sz="900" b="0" i="0" u="none" strike="noStrike" dirty="0">
                          <a:solidFill>
                            <a:srgbClr val="000000"/>
                          </a:solidFill>
                          <a:effectLst/>
                          <a:latin typeface="等线" panose="02010600030101010101" pitchFamily="2" charset="-122"/>
                          <a:ea typeface="等线" panose="02010600030101010101" pitchFamily="2" charset="-122"/>
                        </a:rPr>
                        <a:t>VPA</a:t>
                      </a:r>
                      <a:r>
                        <a:rPr lang="zh-CN" altLang="en-US" sz="900" b="0" i="0" u="none" strike="noStrike" dirty="0">
                          <a:solidFill>
                            <a:srgbClr val="000000"/>
                          </a:solidFill>
                          <a:effectLst/>
                          <a:latin typeface="等线" panose="02010600030101010101" pitchFamily="2" charset="-122"/>
                          <a:ea typeface="等线" panose="02010600030101010101" pitchFamily="2" charset="-122"/>
                        </a:rPr>
                        <a:t>的</a:t>
                      </a:r>
                      <a:r>
                        <a:rPr lang="en-GB" sz="900" b="0" i="0" u="none" strike="noStrike" dirty="0">
                          <a:solidFill>
                            <a:srgbClr val="000000"/>
                          </a:solidFill>
                          <a:effectLst/>
                          <a:latin typeface="等线" panose="02010600030101010101" pitchFamily="2" charset="-122"/>
                          <a:ea typeface="等线" panose="02010600030101010101" pitchFamily="2" charset="-122"/>
                        </a:rPr>
                        <a:t>view，</a:t>
                      </a:r>
                      <a:r>
                        <a:rPr lang="zh-CN" altLang="en-US" sz="900" b="0" i="0" u="none" strike="noStrike" dirty="0">
                          <a:solidFill>
                            <a:srgbClr val="000000"/>
                          </a:solidFill>
                          <a:effectLst/>
                          <a:latin typeface="等线" panose="02010600030101010101" pitchFamily="2" charset="-122"/>
                          <a:ea typeface="等线" panose="02010600030101010101" pitchFamily="2" charset="-122"/>
                        </a:rPr>
                        <a:t>进而产生了闪烁的现象</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5.</a:t>
                      </a:r>
                      <a:r>
                        <a:rPr lang="zh-CN" altLang="en-US" sz="900" b="0" i="0" u="none" strike="noStrike" dirty="0">
                          <a:solidFill>
                            <a:srgbClr val="000000"/>
                          </a:solidFill>
                          <a:effectLst/>
                          <a:latin typeface="等线" panose="02010600030101010101" pitchFamily="2" charset="-122"/>
                          <a:ea typeface="等线" panose="02010600030101010101" pitchFamily="2" charset="-122"/>
                        </a:rPr>
                        <a:t>影响评估：</a:t>
                      </a:r>
                      <a:r>
                        <a:rPr lang="en-GB" sz="900" b="0" i="0" u="none" strike="noStrike" dirty="0">
                          <a:solidFill>
                            <a:srgbClr val="000000"/>
                          </a:solidFill>
                          <a:effectLst/>
                          <a:latin typeface="等线" panose="02010600030101010101" pitchFamily="2" charset="-122"/>
                          <a:ea typeface="等线" panose="02010600030101010101" pitchFamily="2" charset="-122"/>
                        </a:rPr>
                        <a:t>high，</a:t>
                      </a:r>
                      <a:r>
                        <a:rPr lang="zh-CN" altLang="en-US" sz="900" b="0" i="0" u="none" strike="noStrike" dirty="0">
                          <a:solidFill>
                            <a:srgbClr val="000000"/>
                          </a:solidFill>
                          <a:effectLst/>
                          <a:latin typeface="等线" panose="02010600030101010101" pitchFamily="2" charset="-122"/>
                          <a:ea typeface="等线" panose="02010600030101010101" pitchFamily="2" charset="-122"/>
                        </a:rPr>
                        <a:t>用户体验很差，但不影响功能</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6.</a:t>
                      </a:r>
                      <a:r>
                        <a:rPr lang="zh-CN" altLang="en-US" sz="900" b="0" i="0" u="none" strike="noStrike" dirty="0">
                          <a:solidFill>
                            <a:srgbClr val="000000"/>
                          </a:solidFill>
                          <a:effectLst/>
                          <a:latin typeface="等线" panose="02010600030101010101" pitchFamily="2" charset="-122"/>
                          <a:ea typeface="等线" panose="02010600030101010101" pitchFamily="2" charset="-122"/>
                        </a:rPr>
                        <a:t>修复计划：问题涉及安卓底层逻辑，暂未找到解决方案，仍在分析中，</a:t>
                      </a:r>
                      <a:r>
                        <a:rPr lang="zh-CN" altLang="en-US" sz="900" dirty="0">
                          <a:solidFill>
                            <a:srgbClr val="000000"/>
                          </a:solidFill>
                          <a:effectLst/>
                          <a:latin typeface="等线" panose="02010600030101010101" pitchFamily="2" charset="-122"/>
                          <a:ea typeface="等线" panose="02010600030101010101" pitchFamily="2" charset="-122"/>
                          <a:sym typeface="+mn-ea"/>
                        </a:rPr>
                        <a:t>依赖主线发版解决，随时和</a:t>
                      </a:r>
                      <a:r>
                        <a:rPr lang="en-US" altLang="zh-CN" sz="900" dirty="0">
                          <a:solidFill>
                            <a:srgbClr val="000000"/>
                          </a:solidFill>
                          <a:effectLst/>
                          <a:latin typeface="等线" panose="02010600030101010101" pitchFamily="2" charset="-122"/>
                          <a:ea typeface="等线" panose="02010600030101010101" pitchFamily="2" charset="-122"/>
                          <a:sym typeface="+mn-ea"/>
                        </a:rPr>
                        <a:t>FO</a:t>
                      </a:r>
                      <a:r>
                        <a:rPr lang="zh-CN" altLang="en-US" sz="900" dirty="0">
                          <a:solidFill>
                            <a:srgbClr val="000000"/>
                          </a:solidFill>
                          <a:effectLst/>
                          <a:latin typeface="等线" panose="02010600030101010101" pitchFamily="2" charset="-122"/>
                          <a:ea typeface="等线" panose="02010600030101010101" pitchFamily="2" charset="-122"/>
                          <a:sym typeface="+mn-ea"/>
                        </a:rPr>
                        <a:t>对齐</a:t>
                      </a:r>
                      <a:endParaRPr lang="zh-CN" altLang="en-US" sz="900" dirty="0">
                        <a:solidFill>
                          <a:srgbClr val="000000"/>
                        </a:solidFill>
                        <a:effectLst/>
                        <a:latin typeface="等线" panose="02010600030101010101" pitchFamily="2" charset="-122"/>
                        <a:ea typeface="等线" panose="02010600030101010101" pitchFamily="2" charset="-122"/>
                        <a:sym typeface="+mn-ea"/>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39495">
                <a:tc>
                  <a:txBody>
                    <a:bodyPr/>
                    <a:lstStyle/>
                    <a:p>
                      <a:pPr algn="l" fontAlgn="ctr"/>
                      <a:r>
                        <a:rPr lang="en-GB" sz="900" b="0" i="0" u="none" strike="noStrike">
                          <a:solidFill>
                            <a:srgbClr val="000000"/>
                          </a:solidFill>
                          <a:effectLst/>
                          <a:latin typeface="等线" panose="02010600030101010101" pitchFamily="2" charset="-122"/>
                          <a:ea typeface="等线" panose="02010600030101010101" pitchFamily="2" charset="-122"/>
                          <a:hlinkClick r:id="rId3"/>
                        </a:rPr>
                        <a:t>AW2-13029</a:t>
                      </a:r>
                      <a:endParaRPr lang="en-GB" sz="900" b="0" i="0" u="none" strike="noStrike">
                        <a:solidFill>
                          <a:srgbClr val="000000"/>
                        </a:solidFill>
                        <a:effectLst/>
                        <a:latin typeface="等线" panose="02010600030101010101" pitchFamily="2" charset="-122"/>
                        <a:ea typeface="等线" panose="02010600030101010101" pitchFamily="2" charset="-122"/>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chemeClr val="tx1"/>
                          </a:solidFill>
                          <a:effectLst/>
                          <a:latin typeface="宋体-简" panose="02010600040101010101" pitchFamily="2" charset="-122"/>
                          <a:ea typeface="宋体-简" panose="02010600040101010101" pitchFamily="2" charset="-122"/>
                        </a:rPr>
                        <a:t>【</a:t>
                      </a:r>
                      <a:r>
                        <a:rPr lang="en-GB" sz="900" b="0" i="0" u="none" strike="noStrike" dirty="0">
                          <a:solidFill>
                            <a:schemeClr val="tx1"/>
                          </a:solidFill>
                          <a:effectLst/>
                          <a:latin typeface="Arial" panose="020B0604020202020204" pitchFamily="34" charset="0"/>
                          <a:ea typeface="等线" panose="02010600030101010101" pitchFamily="2" charset="-122"/>
                        </a:rPr>
                        <a:t>CD542ICA H</a:t>
                      </a:r>
                      <a:r>
                        <a:rPr lang="en-GB" sz="900" b="0" i="0" u="none" strike="noStrike" dirty="0">
                          <a:solidFill>
                            <a:schemeClr val="tx1"/>
                          </a:solidFill>
                          <a:effectLst/>
                          <a:latin typeface="宋体-简" panose="02010600040101010101" pitchFamily="2" charset="-122"/>
                          <a:ea typeface="宋体-简" panose="02010600040101010101" pitchFamily="2" charset="-122"/>
                        </a:rPr>
                        <a:t>】【</a:t>
                      </a:r>
                      <a:r>
                        <a:rPr lang="zh-CN" altLang="en-US" sz="900" b="0" i="0" u="none" strike="noStrike" dirty="0">
                          <a:solidFill>
                            <a:schemeClr val="tx1"/>
                          </a:solidFill>
                          <a:effectLst/>
                          <a:latin typeface="宋体-简" panose="02010600040101010101" pitchFamily="2" charset="-122"/>
                          <a:ea typeface="宋体-简" panose="02010600040101010101" pitchFamily="2" charset="-122"/>
                        </a:rPr>
                        <a:t>偶现</a:t>
                      </a:r>
                      <a:r>
                        <a:rPr lang="en-US" altLang="zh-CN" sz="900" b="0" i="0" u="none" strike="noStrike" dirty="0">
                          <a:solidFill>
                            <a:schemeClr val="tx1"/>
                          </a:solidFill>
                          <a:effectLst/>
                          <a:latin typeface="宋体-简" panose="02010600040101010101" pitchFamily="2" charset="-122"/>
                          <a:ea typeface="宋体-简" panose="02010600040101010101" pitchFamily="2" charset="-122"/>
                        </a:rPr>
                        <a:t>】</a:t>
                      </a:r>
                      <a:r>
                        <a:rPr lang="zh-CN" altLang="en-US" sz="900" b="0" i="0" u="none" strike="noStrike" dirty="0">
                          <a:solidFill>
                            <a:schemeClr val="tx1"/>
                          </a:solidFill>
                          <a:effectLst/>
                          <a:latin typeface="宋体-简" panose="02010600040101010101" pitchFamily="2" charset="-122"/>
                          <a:ea typeface="宋体-简" panose="02010600040101010101" pitchFamily="2" charset="-122"/>
                        </a:rPr>
                        <a:t>导航中，路口放大图展示黑框，没有图片</a:t>
                      </a:r>
                      <a:endParaRPr lang="zh-CN" altLang="en-US" sz="900" b="0" i="0" u="none" strike="noStrike" dirty="0">
                        <a:solidFill>
                          <a:schemeClr val="tx1"/>
                        </a:solidFill>
                        <a:effectLst/>
                        <a:latin typeface="等线" panose="02010600030101010101" pitchFamily="2" charset="-122"/>
                        <a:ea typeface="等线" panose="02010600030101010101" pitchFamily="2" charset="-122"/>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Analysis</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等线" panose="02010600030101010101" pitchFamily="2" charset="-122"/>
                          <a:ea typeface="等线" panose="02010600030101010101" pitchFamily="2" charset="-122"/>
                        </a:rPr>
                        <a:t>NA</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Gating</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1.</a:t>
                      </a:r>
                      <a:r>
                        <a:rPr lang="zh-CN" altLang="en-US" sz="900" b="0" i="0" u="none" strike="noStrike" dirty="0">
                          <a:solidFill>
                            <a:srgbClr val="000000"/>
                          </a:solidFill>
                          <a:effectLst/>
                          <a:latin typeface="等线" panose="02010600030101010101" pitchFamily="2" charset="-122"/>
                          <a:ea typeface="等线" panose="02010600030101010101" pitchFamily="2" charset="-122"/>
                        </a:rPr>
                        <a:t>出现概率：偶现 </a:t>
                      </a:r>
                      <a:r>
                        <a:rPr lang="en-US" altLang="zh-CN" sz="900" b="0" i="0" u="none" strike="noStrike" dirty="0">
                          <a:solidFill>
                            <a:srgbClr val="000000"/>
                          </a:solidFill>
                          <a:effectLst/>
                          <a:latin typeface="等线" panose="02010600030101010101" pitchFamily="2" charset="-122"/>
                          <a:ea typeface="等线" panose="02010600030101010101" pitchFamily="2" charset="-122"/>
                        </a:rPr>
                        <a:t>1/50</a:t>
                      </a:r>
                      <a:br>
                        <a:rPr lang="en-US" altLang="zh-CN"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2.</a:t>
                      </a:r>
                      <a:r>
                        <a:rPr lang="zh-CN" altLang="en-US" sz="900" b="0" i="0" u="none" strike="noStrike" dirty="0">
                          <a:solidFill>
                            <a:srgbClr val="000000"/>
                          </a:solidFill>
                          <a:effectLst/>
                          <a:latin typeface="等线" panose="02010600030101010101" pitchFamily="2" charset="-122"/>
                          <a:ea typeface="等线" panose="02010600030101010101" pitchFamily="2" charset="-122"/>
                        </a:rPr>
                        <a:t>恢复方法：放大图自动恢复</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3.</a:t>
                      </a:r>
                      <a:r>
                        <a:rPr lang="zh-CN" altLang="en-US" sz="900" b="0" i="0" u="none" strike="noStrike" dirty="0">
                          <a:solidFill>
                            <a:srgbClr val="000000"/>
                          </a:solidFill>
                          <a:effectLst/>
                          <a:latin typeface="等线" panose="02010600030101010101" pitchFamily="2" charset="-122"/>
                          <a:ea typeface="等线" panose="02010600030101010101" pitchFamily="2" charset="-122"/>
                        </a:rPr>
                        <a:t>用户使用频次： 高频</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4.</a:t>
                      </a:r>
                      <a:r>
                        <a:rPr lang="en-GB" sz="900" b="0" i="0" u="none" strike="noStrike" dirty="0">
                          <a:solidFill>
                            <a:srgbClr val="000000"/>
                          </a:solidFill>
                          <a:effectLst/>
                          <a:latin typeface="等线" panose="02010600030101010101" pitchFamily="2" charset="-122"/>
                          <a:ea typeface="等线" panose="02010600030101010101" pitchFamily="2" charset="-122"/>
                        </a:rPr>
                        <a:t>Root cause：</a:t>
                      </a:r>
                      <a:r>
                        <a:rPr lang="zh-CN" altLang="en-US" sz="900" b="0" i="0" u="none" strike="noStrike" dirty="0">
                          <a:solidFill>
                            <a:srgbClr val="000000"/>
                          </a:solidFill>
                          <a:effectLst/>
                          <a:latin typeface="等线" panose="02010600030101010101" pitchFamily="2" charset="-122"/>
                          <a:ea typeface="等线" panose="02010600030101010101" pitchFamily="2" charset="-122"/>
                        </a:rPr>
                        <a:t>前期分析原因为上层代码放大图隐藏显示交互逻辑异常。此部分已修复。目前分析复现原因为</a:t>
                      </a:r>
                      <a:r>
                        <a:rPr lang="en-US" altLang="zh-CN" sz="900" b="0" i="0" u="none" strike="noStrike" dirty="0">
                          <a:solidFill>
                            <a:srgbClr val="000000"/>
                          </a:solidFill>
                          <a:effectLst/>
                          <a:latin typeface="等线" panose="02010600030101010101" pitchFamily="2" charset="-122"/>
                          <a:ea typeface="等线" panose="02010600030101010101" pitchFamily="2" charset="-122"/>
                        </a:rPr>
                        <a:t>bitmap</a:t>
                      </a:r>
                      <a:r>
                        <a:rPr lang="zh-CN" altLang="en-US" sz="900" b="0" i="0" u="none" strike="noStrike" dirty="0">
                          <a:solidFill>
                            <a:srgbClr val="000000"/>
                          </a:solidFill>
                          <a:effectLst/>
                          <a:latin typeface="等线" panose="02010600030101010101" pitchFamily="2" charset="-122"/>
                          <a:ea typeface="等线" panose="02010600030101010101" pitchFamily="2" charset="-122"/>
                        </a:rPr>
                        <a:t>被回收导致副驾黑屏，此部分修复</a:t>
                      </a:r>
                      <a:r>
                        <a:rPr lang="zh-CN" altLang="en-US" sz="900" b="0" i="0" u="none" strike="noStrike" dirty="0">
                          <a:solidFill>
                            <a:srgbClr val="000000"/>
                          </a:solidFill>
                          <a:effectLst/>
                          <a:latin typeface="等线" panose="02010600030101010101" pitchFamily="2" charset="-122"/>
                          <a:ea typeface="等线" panose="02010600030101010101" pitchFamily="2" charset="-122"/>
                        </a:rPr>
                        <a:t>方案仍在分析中</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5.</a:t>
                      </a:r>
                      <a:r>
                        <a:rPr lang="zh-CN" altLang="en-US" sz="900" b="0" i="0" u="none" strike="noStrike" dirty="0">
                          <a:solidFill>
                            <a:srgbClr val="000000"/>
                          </a:solidFill>
                          <a:effectLst/>
                          <a:latin typeface="等线" panose="02010600030101010101" pitchFamily="2" charset="-122"/>
                          <a:ea typeface="等线" panose="02010600030101010101" pitchFamily="2" charset="-122"/>
                        </a:rPr>
                        <a:t>影响评估：</a:t>
                      </a:r>
                      <a:r>
                        <a:rPr lang="en-GB" sz="900" b="0" i="0" u="none" strike="noStrike" dirty="0">
                          <a:solidFill>
                            <a:srgbClr val="000000"/>
                          </a:solidFill>
                          <a:effectLst/>
                          <a:latin typeface="等线" panose="02010600030101010101" pitchFamily="2" charset="-122"/>
                          <a:ea typeface="等线" panose="02010600030101010101" pitchFamily="2" charset="-122"/>
                        </a:rPr>
                        <a:t>High，</a:t>
                      </a:r>
                      <a:r>
                        <a:rPr lang="zh-CN" altLang="en-US" sz="900" b="0" i="0" u="none" strike="noStrike" dirty="0">
                          <a:solidFill>
                            <a:srgbClr val="000000"/>
                          </a:solidFill>
                          <a:effectLst/>
                          <a:latin typeface="等线" panose="02010600030101010101" pitchFamily="2" charset="-122"/>
                          <a:ea typeface="等线" panose="02010600030101010101" pitchFamily="2" charset="-122"/>
                        </a:rPr>
                        <a:t>影响用户获取关键路口信息</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6.</a:t>
                      </a:r>
                      <a:r>
                        <a:rPr lang="zh-CN" altLang="en-US" sz="900" b="0" i="0" u="none" strike="noStrike" dirty="0">
                          <a:solidFill>
                            <a:srgbClr val="000000"/>
                          </a:solidFill>
                          <a:effectLst/>
                          <a:latin typeface="等线" panose="02010600030101010101" pitchFamily="2" charset="-122"/>
                          <a:ea typeface="等线" panose="02010600030101010101" pitchFamily="2" charset="-122"/>
                        </a:rPr>
                        <a:t>修复计划：仍在分析中，</a:t>
                      </a:r>
                      <a:r>
                        <a:rPr lang="zh-CN" altLang="en-US" sz="900" dirty="0">
                          <a:solidFill>
                            <a:srgbClr val="000000"/>
                          </a:solidFill>
                          <a:effectLst/>
                          <a:latin typeface="等线" panose="02010600030101010101" pitchFamily="2" charset="-122"/>
                          <a:ea typeface="等线" panose="02010600030101010101" pitchFamily="2" charset="-122"/>
                          <a:sym typeface="+mn-ea"/>
                        </a:rPr>
                        <a:t>计划</a:t>
                      </a:r>
                      <a:r>
                        <a:rPr lang="en-US" altLang="zh-CN" sz="900" dirty="0">
                          <a:solidFill>
                            <a:srgbClr val="000000"/>
                          </a:solidFill>
                          <a:effectLst/>
                          <a:latin typeface="等线" panose="02010600030101010101" pitchFamily="2" charset="-122"/>
                          <a:ea typeface="等线" panose="02010600030101010101" pitchFamily="2" charset="-122"/>
                          <a:sym typeface="+mn-ea"/>
                        </a:rPr>
                        <a:t>R07.1</a:t>
                      </a:r>
                      <a:r>
                        <a:rPr lang="zh-CN" altLang="en-US" sz="900" dirty="0">
                          <a:solidFill>
                            <a:srgbClr val="000000"/>
                          </a:solidFill>
                          <a:effectLst/>
                          <a:latin typeface="等线" panose="02010600030101010101" pitchFamily="2" charset="-122"/>
                          <a:ea typeface="等线" panose="02010600030101010101" pitchFamily="2" charset="-122"/>
                          <a:sym typeface="+mn-ea"/>
                        </a:rPr>
                        <a:t>带出</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38163">
                <a:tc>
                  <a:txBody>
                    <a:bodyPr/>
                    <a:lstStyle/>
                    <a:p>
                      <a:pPr algn="l" fontAlgn="ctr"/>
                      <a:r>
                        <a:rPr lang="en-GB" sz="900" b="0" i="0" u="none" strike="noStrike">
                          <a:solidFill>
                            <a:srgbClr val="000000"/>
                          </a:solidFill>
                          <a:effectLst/>
                          <a:latin typeface="等线" panose="02010600030101010101" pitchFamily="2" charset="-122"/>
                          <a:ea typeface="等线" panose="02010600030101010101" pitchFamily="2" charset="-122"/>
                          <a:hlinkClick r:id="rId4"/>
                        </a:rPr>
                        <a:t>AW2-12192</a:t>
                      </a:r>
                      <a:endParaRPr lang="en-GB" sz="900" b="0" i="0" u="none" strike="noStrike">
                        <a:solidFill>
                          <a:srgbClr val="000000"/>
                        </a:solidFill>
                        <a:effectLst/>
                        <a:latin typeface="等线" panose="02010600030101010101" pitchFamily="2" charset="-122"/>
                        <a:ea typeface="等线" panose="02010600030101010101" pitchFamily="2" charset="-122"/>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chemeClr val="tx1"/>
                          </a:solidFill>
                          <a:effectLst/>
                          <a:latin typeface="宋体-简" panose="02010600040101010101" pitchFamily="2" charset="-122"/>
                          <a:ea typeface="宋体-简" panose="02010600040101010101" pitchFamily="2" charset="-122"/>
                        </a:rPr>
                        <a:t>【</a:t>
                      </a:r>
                      <a:r>
                        <a:rPr lang="en-GB" sz="900" b="0" i="0" u="none" strike="noStrike" dirty="0">
                          <a:solidFill>
                            <a:schemeClr val="tx1"/>
                          </a:solidFill>
                          <a:effectLst/>
                          <a:latin typeface="Arial" panose="020B0604020202020204" pitchFamily="34" charset="0"/>
                          <a:ea typeface="等线" panose="02010600030101010101" pitchFamily="2" charset="-122"/>
                        </a:rPr>
                        <a:t>CD542ICA H</a:t>
                      </a:r>
                      <a:r>
                        <a:rPr lang="en-GB" sz="900" b="0" i="0" u="none" strike="noStrike" dirty="0">
                          <a:solidFill>
                            <a:schemeClr val="tx1"/>
                          </a:solidFill>
                          <a:effectLst/>
                          <a:latin typeface="宋体-简" panose="02010600040101010101" pitchFamily="2" charset="-122"/>
                          <a:ea typeface="宋体-简" panose="02010600040101010101" pitchFamily="2" charset="-122"/>
                        </a:rPr>
                        <a:t>】【</a:t>
                      </a:r>
                      <a:r>
                        <a:rPr lang="zh-CN" altLang="en-US" sz="900" b="0" i="0" u="none" strike="noStrike" dirty="0">
                          <a:solidFill>
                            <a:schemeClr val="tx1"/>
                          </a:solidFill>
                          <a:effectLst/>
                          <a:latin typeface="宋体-简" panose="02010600040101010101" pitchFamily="2" charset="-122"/>
                          <a:ea typeface="宋体-简" panose="02010600040101010101" pitchFamily="2" charset="-122"/>
                        </a:rPr>
                        <a:t>偶现</a:t>
                      </a:r>
                      <a:r>
                        <a:rPr lang="en-US" altLang="zh-CN" sz="900" b="0" i="0" u="none" strike="noStrike" dirty="0">
                          <a:solidFill>
                            <a:schemeClr val="tx1"/>
                          </a:solidFill>
                          <a:effectLst/>
                          <a:latin typeface="宋体-简" panose="02010600040101010101" pitchFamily="2" charset="-122"/>
                          <a:ea typeface="宋体-简" panose="02010600040101010101" pitchFamily="2" charset="-122"/>
                        </a:rPr>
                        <a:t>】</a:t>
                      </a:r>
                      <a:r>
                        <a:rPr lang="zh-CN" altLang="en-US" sz="900" b="0" i="0" u="none" strike="noStrike" dirty="0">
                          <a:solidFill>
                            <a:schemeClr val="tx1"/>
                          </a:solidFill>
                          <a:effectLst/>
                          <a:latin typeface="宋体-简" panose="02010600040101010101" pitchFamily="2" charset="-122"/>
                          <a:ea typeface="宋体-简" panose="02010600040101010101" pitchFamily="2" charset="-122"/>
                        </a:rPr>
                        <a:t>行驶中，发起实景导航，摄像头显示黑色</a:t>
                      </a:r>
                      <a:endParaRPr lang="zh-CN" altLang="en-US" sz="900" b="0" i="0" u="none" strike="noStrike" dirty="0">
                        <a:solidFill>
                          <a:schemeClr val="tx1"/>
                        </a:solidFill>
                        <a:effectLst/>
                        <a:latin typeface="等线" panose="02010600030101010101" pitchFamily="2" charset="-122"/>
                        <a:ea typeface="等线" panose="02010600030101010101" pitchFamily="2" charset="-122"/>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Analysis</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等线" panose="02010600030101010101" pitchFamily="2" charset="-122"/>
                          <a:ea typeface="等线" panose="02010600030101010101" pitchFamily="2" charset="-122"/>
                        </a:rPr>
                        <a:t>NA</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Gating</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1.</a:t>
                      </a:r>
                      <a:r>
                        <a:rPr lang="zh-CN" altLang="en-US" sz="900" b="0" i="0" u="none" strike="noStrike" dirty="0">
                          <a:solidFill>
                            <a:srgbClr val="000000"/>
                          </a:solidFill>
                          <a:effectLst/>
                          <a:latin typeface="等线" panose="02010600030101010101" pitchFamily="2" charset="-122"/>
                          <a:ea typeface="等线" panose="02010600030101010101" pitchFamily="2" charset="-122"/>
                        </a:rPr>
                        <a:t>出现概率：偶现 </a:t>
                      </a:r>
                      <a:r>
                        <a:rPr lang="en-US" altLang="zh-CN" sz="900" b="0" i="0" u="none" strike="noStrike" dirty="0">
                          <a:solidFill>
                            <a:srgbClr val="000000"/>
                          </a:solidFill>
                          <a:effectLst/>
                          <a:latin typeface="等线" panose="02010600030101010101" pitchFamily="2" charset="-122"/>
                          <a:ea typeface="等线" panose="02010600030101010101" pitchFamily="2" charset="-122"/>
                        </a:rPr>
                        <a:t>1/20</a:t>
                      </a:r>
                      <a:br>
                        <a:rPr lang="en-US" altLang="zh-CN" sz="900" b="0" i="0" u="none" strike="noStrike" dirty="0">
                          <a:solidFill>
                            <a:srgbClr val="000000"/>
                          </a:solidFill>
                          <a:effectLst/>
                          <a:latin typeface="等线" panose="02010600030101010101" pitchFamily="2" charset="-122"/>
                          <a:ea typeface="等线" panose="02010600030101010101" pitchFamily="2" charset="-122"/>
                        </a:rPr>
                      </a:br>
                      <a:r>
                        <a:rPr lang="zh-CN" altLang="en-US" sz="900" b="0" i="0" u="none" strike="noStrike" dirty="0">
                          <a:solidFill>
                            <a:srgbClr val="000000"/>
                          </a:solidFill>
                          <a:effectLst/>
                          <a:latin typeface="等线" panose="02010600030101010101" pitchFamily="2" charset="-122"/>
                          <a:ea typeface="等线" panose="02010600030101010101" pitchFamily="2" charset="-122"/>
                        </a:rPr>
                        <a:t>单一用户在一次导航过程中累积切换</a:t>
                      </a:r>
                      <a:r>
                        <a:rPr lang="en-US" altLang="zh-CN" sz="900" b="0" i="0" u="none" strike="noStrike" dirty="0">
                          <a:solidFill>
                            <a:srgbClr val="000000"/>
                          </a:solidFill>
                          <a:effectLst/>
                          <a:latin typeface="等线" panose="02010600030101010101" pitchFamily="2" charset="-122"/>
                          <a:ea typeface="等线" panose="02010600030101010101" pitchFamily="2" charset="-122"/>
                        </a:rPr>
                        <a:t>20</a:t>
                      </a:r>
                      <a:r>
                        <a:rPr lang="zh-CN" altLang="en-US" sz="900" b="0" i="0" u="none" strike="noStrike" dirty="0">
                          <a:solidFill>
                            <a:srgbClr val="000000"/>
                          </a:solidFill>
                          <a:effectLst/>
                          <a:latin typeface="等线" panose="02010600030101010101" pitchFamily="2" charset="-122"/>
                          <a:ea typeface="等线" panose="02010600030101010101" pitchFamily="2" charset="-122"/>
                        </a:rPr>
                        <a:t>次出现</a:t>
                      </a:r>
                      <a:r>
                        <a:rPr lang="en-US" altLang="zh-CN" sz="900" b="0" i="0" u="none" strike="noStrike" dirty="0">
                          <a:solidFill>
                            <a:srgbClr val="000000"/>
                          </a:solidFill>
                          <a:effectLst/>
                          <a:latin typeface="等线" panose="02010600030101010101" pitchFamily="2" charset="-122"/>
                          <a:ea typeface="等线" panose="02010600030101010101" pitchFamily="2" charset="-122"/>
                        </a:rPr>
                        <a:t>1</a:t>
                      </a:r>
                      <a:r>
                        <a:rPr lang="zh-CN" altLang="en-US" sz="900" b="0" i="0" u="none" strike="noStrike" dirty="0">
                          <a:solidFill>
                            <a:srgbClr val="000000"/>
                          </a:solidFill>
                          <a:effectLst/>
                          <a:latin typeface="等线" panose="02010600030101010101" pitchFamily="2" charset="-122"/>
                          <a:ea typeface="等线" panose="02010600030101010101" pitchFamily="2" charset="-122"/>
                        </a:rPr>
                        <a:t>次</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2.</a:t>
                      </a:r>
                      <a:r>
                        <a:rPr lang="zh-CN" altLang="en-US" sz="900" b="0" i="0" u="none" strike="noStrike" dirty="0">
                          <a:solidFill>
                            <a:srgbClr val="000000"/>
                          </a:solidFill>
                          <a:effectLst/>
                          <a:latin typeface="等线" panose="02010600030101010101" pitchFamily="2" charset="-122"/>
                          <a:ea typeface="等线" panose="02010600030101010101" pitchFamily="2" charset="-122"/>
                        </a:rPr>
                        <a:t>恢复方法：重启地图</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3.</a:t>
                      </a:r>
                      <a:r>
                        <a:rPr lang="zh-CN" altLang="en-US" sz="900" b="0" i="0" u="none" strike="noStrike" dirty="0">
                          <a:solidFill>
                            <a:srgbClr val="000000"/>
                          </a:solidFill>
                          <a:effectLst/>
                          <a:latin typeface="等线" panose="02010600030101010101" pitchFamily="2" charset="-122"/>
                          <a:ea typeface="等线" panose="02010600030101010101" pitchFamily="2" charset="-122"/>
                        </a:rPr>
                        <a:t>用户使用频次： 中频（</a:t>
                      </a:r>
                      <a:r>
                        <a:rPr lang="en-US" altLang="zh-CN" sz="900" b="0" i="0" u="none" strike="noStrike" dirty="0">
                          <a:solidFill>
                            <a:srgbClr val="000000"/>
                          </a:solidFill>
                          <a:effectLst/>
                          <a:latin typeface="等线" panose="02010600030101010101" pitchFamily="2" charset="-122"/>
                          <a:ea typeface="等线" panose="02010600030101010101" pitchFamily="2" charset="-122"/>
                        </a:rPr>
                        <a:t>55000+</a:t>
                      </a:r>
                      <a:r>
                        <a:rPr lang="zh-CN" altLang="en-US" sz="900" b="0" i="0" u="none" strike="noStrike" dirty="0">
                          <a:solidFill>
                            <a:srgbClr val="000000"/>
                          </a:solidFill>
                          <a:effectLst/>
                          <a:latin typeface="等线" panose="02010600030101010101" pitchFamily="2" charset="-122"/>
                          <a:ea typeface="等线" panose="02010600030101010101" pitchFamily="2" charset="-122"/>
                        </a:rPr>
                        <a:t>用户车，</a:t>
                      </a:r>
                      <a:r>
                        <a:rPr lang="en-US" altLang="zh-CN" sz="900" b="0" i="0" u="none" strike="noStrike" dirty="0">
                          <a:solidFill>
                            <a:srgbClr val="000000"/>
                          </a:solidFill>
                          <a:effectLst/>
                          <a:latin typeface="等线" panose="02010600030101010101" pitchFamily="2" charset="-122"/>
                          <a:ea typeface="等线" panose="02010600030101010101" pitchFamily="2" charset="-122"/>
                        </a:rPr>
                        <a:t>4/1~4/6 </a:t>
                      </a:r>
                      <a:r>
                        <a:rPr lang="zh-CN" altLang="en-US" sz="900" b="0" i="0" u="none" strike="noStrike" dirty="0">
                          <a:solidFill>
                            <a:srgbClr val="000000"/>
                          </a:solidFill>
                          <a:effectLst/>
                          <a:latin typeface="等线" panose="02010600030101010101" pitchFamily="2" charset="-122"/>
                          <a:ea typeface="等线" panose="02010600030101010101" pitchFamily="2" charset="-122"/>
                        </a:rPr>
                        <a:t>导航中</a:t>
                      </a:r>
                      <a:r>
                        <a:rPr lang="en-GB" sz="900" b="0" i="0" u="none" strike="noStrike" dirty="0">
                          <a:solidFill>
                            <a:srgbClr val="000000"/>
                          </a:solidFill>
                          <a:effectLst/>
                          <a:latin typeface="等线" panose="02010600030101010101" pitchFamily="2" charset="-122"/>
                          <a:ea typeface="等线" panose="02010600030101010101" pitchFamily="2" charset="-122"/>
                        </a:rPr>
                        <a:t>AR</a:t>
                      </a:r>
                      <a:r>
                        <a:rPr lang="zh-CN" altLang="en-US" sz="900" b="0" i="0" u="none" strike="noStrike" dirty="0">
                          <a:solidFill>
                            <a:srgbClr val="000000"/>
                          </a:solidFill>
                          <a:effectLst/>
                          <a:latin typeface="等线" panose="02010600030101010101" pitchFamily="2" charset="-122"/>
                          <a:ea typeface="等线" panose="02010600030101010101" pitchFamily="2" charset="-122"/>
                        </a:rPr>
                        <a:t>导航切换数为</a:t>
                      </a:r>
                      <a:r>
                        <a:rPr lang="en-US" altLang="zh-CN" sz="900" b="0" i="0" u="none" strike="noStrike" dirty="0">
                          <a:solidFill>
                            <a:srgbClr val="000000"/>
                          </a:solidFill>
                          <a:effectLst/>
                          <a:latin typeface="等线" panose="02010600030101010101" pitchFamily="2" charset="-122"/>
                          <a:ea typeface="等线" panose="02010600030101010101" pitchFamily="2" charset="-122"/>
                        </a:rPr>
                        <a:t>612</a:t>
                      </a:r>
                      <a:r>
                        <a:rPr lang="zh-CN" altLang="en-US" sz="900" b="0" i="0" u="none" strike="noStrike" dirty="0">
                          <a:solidFill>
                            <a:srgbClr val="000000"/>
                          </a:solidFill>
                          <a:effectLst/>
                          <a:latin typeface="等线" panose="02010600030101010101" pitchFamily="2" charset="-122"/>
                          <a:ea typeface="等线" panose="02010600030101010101" pitchFamily="2" charset="-122"/>
                        </a:rPr>
                        <a:t>次），但单一用户在导航中不断切换</a:t>
                      </a:r>
                      <a:r>
                        <a:rPr lang="en-GB" sz="900" b="0" i="0" u="none" strike="noStrike" dirty="0">
                          <a:solidFill>
                            <a:srgbClr val="000000"/>
                          </a:solidFill>
                          <a:effectLst/>
                          <a:latin typeface="等线" panose="02010600030101010101" pitchFamily="2" charset="-122"/>
                          <a:ea typeface="等线" panose="02010600030101010101" pitchFamily="2" charset="-122"/>
                        </a:rPr>
                        <a:t>AR</a:t>
                      </a:r>
                      <a:r>
                        <a:rPr lang="zh-CN" altLang="en-US" sz="900" b="0" i="0" u="none" strike="noStrike" dirty="0">
                          <a:solidFill>
                            <a:srgbClr val="000000"/>
                          </a:solidFill>
                          <a:effectLst/>
                          <a:latin typeface="等线" panose="02010600030101010101" pitchFamily="2" charset="-122"/>
                          <a:ea typeface="等线" panose="02010600030101010101" pitchFamily="2" charset="-122"/>
                        </a:rPr>
                        <a:t>前后台</a:t>
                      </a:r>
                      <a:r>
                        <a:rPr lang="en-US" altLang="zh-CN"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仪表</a:t>
                      </a:r>
                      <a:r>
                        <a:rPr lang="en-US" altLang="zh-CN"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中控页面的可能性较低</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4.</a:t>
                      </a:r>
                      <a:r>
                        <a:rPr lang="en-GB" sz="900" b="0" i="0" u="none" strike="noStrike" dirty="0">
                          <a:solidFill>
                            <a:srgbClr val="000000"/>
                          </a:solidFill>
                          <a:effectLst/>
                          <a:latin typeface="等线" panose="02010600030101010101" pitchFamily="2" charset="-122"/>
                          <a:ea typeface="等线" panose="02010600030101010101" pitchFamily="2" charset="-122"/>
                        </a:rPr>
                        <a:t>Root cause：</a:t>
                      </a:r>
                      <a:r>
                        <a:rPr lang="zh-CN" altLang="en-GB" sz="900" b="0" i="0" u="none" strike="noStrike" dirty="0">
                          <a:solidFill>
                            <a:srgbClr val="000000"/>
                          </a:solidFill>
                          <a:effectLst/>
                          <a:latin typeface="等线" panose="02010600030101010101" pitchFamily="2" charset="-122"/>
                          <a:ea typeface="等线" panose="02010600030101010101" pitchFamily="2" charset="-122"/>
                        </a:rPr>
                        <a:t>百度</a:t>
                      </a:r>
                      <a:r>
                        <a:rPr sz="900" b="0" i="0" u="none" strike="noStrike" dirty="0" err="1">
                          <a:solidFill>
                            <a:srgbClr val="000000"/>
                          </a:solidFill>
                          <a:effectLst/>
                          <a:latin typeface="等线" panose="02010600030101010101" pitchFamily="2" charset="-122"/>
                          <a:ea typeface="等线" panose="02010600030101010101" pitchFamily="2" charset="-122"/>
                        </a:rPr>
                        <a:t>现在查到是FordSDK.jar的内部的Camera类没有回调</a:t>
                      </a:r>
                      <a:r>
                        <a:rPr lang="zh-CN" sz="900" b="0" i="0" u="none" strike="noStrike" dirty="0">
                          <a:solidFill>
                            <a:srgbClr val="000000"/>
                          </a:solidFill>
                          <a:effectLst/>
                          <a:latin typeface="等线" panose="02010600030101010101" pitchFamily="2" charset="-122"/>
                          <a:ea typeface="等线" panose="02010600030101010101" pitchFamily="2" charset="-122"/>
                        </a:rPr>
                        <a:t>。</a:t>
                      </a:r>
                      <a:endParaRPr sz="900" b="0" i="0" u="none" strike="noStrike" dirty="0">
                        <a:solidFill>
                          <a:srgbClr val="000000"/>
                        </a:solidFill>
                        <a:effectLst/>
                        <a:latin typeface="等线" panose="02010600030101010101" pitchFamily="2" charset="-122"/>
                        <a:ea typeface="等线" panose="02010600030101010101" pitchFamily="2" charset="-122"/>
                      </a:endParaRPr>
                    </a:p>
                    <a:p>
                      <a:pPr algn="l" fontAlgn="ctr"/>
                      <a:r>
                        <a:rPr sz="900" b="0" i="0" u="none" strike="noStrike" dirty="0">
                          <a:solidFill>
                            <a:srgbClr val="000000"/>
                          </a:solidFill>
                          <a:effectLst/>
                          <a:latin typeface="等线" panose="02010600030101010101" pitchFamily="2" charset="-122"/>
                          <a:ea typeface="等线" panose="02010600030101010101" pitchFamily="2" charset="-122"/>
                        </a:rPr>
                        <a:t>调用FordEVSCameraManager.openCamera&amp;FordEVSCameraManager.startStream后，没有回调数据上来</a:t>
                      </a:r>
                      <a:r>
                        <a:rPr lang="zh-CN" sz="900" b="0" i="0" u="none" strike="noStrike" dirty="0">
                          <a:solidFill>
                            <a:srgbClr val="000000"/>
                          </a:solidFill>
                          <a:effectLst/>
                          <a:latin typeface="等线" panose="02010600030101010101" pitchFamily="2" charset="-122"/>
                          <a:ea typeface="等线" panose="02010600030101010101" pitchFamily="2" charset="-122"/>
                        </a:rPr>
                        <a:t>，需要德赛同学协助介入分析</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5.</a:t>
                      </a:r>
                      <a:r>
                        <a:rPr lang="zh-CN" altLang="en-US" sz="900" b="0" i="0" u="none" strike="noStrike" dirty="0">
                          <a:solidFill>
                            <a:srgbClr val="000000"/>
                          </a:solidFill>
                          <a:effectLst/>
                          <a:latin typeface="等线" panose="02010600030101010101" pitchFamily="2" charset="-122"/>
                          <a:ea typeface="等线" panose="02010600030101010101" pitchFamily="2" charset="-122"/>
                        </a:rPr>
                        <a:t>影响评估：</a:t>
                      </a:r>
                      <a:r>
                        <a:rPr lang="en-GB" sz="900" b="0" i="0" u="none" strike="noStrike" dirty="0">
                          <a:solidFill>
                            <a:srgbClr val="000000"/>
                          </a:solidFill>
                          <a:effectLst/>
                          <a:latin typeface="等线" panose="02010600030101010101" pitchFamily="2" charset="-122"/>
                          <a:ea typeface="等线" panose="02010600030101010101" pitchFamily="2" charset="-122"/>
                        </a:rPr>
                        <a:t>Medium，</a:t>
                      </a:r>
                      <a:r>
                        <a:rPr lang="zh-CN" altLang="en-US" sz="900" b="0" i="0" u="none" strike="noStrike" dirty="0">
                          <a:solidFill>
                            <a:srgbClr val="000000"/>
                          </a:solidFill>
                          <a:effectLst/>
                          <a:latin typeface="等线" panose="02010600030101010101" pitchFamily="2" charset="-122"/>
                          <a:ea typeface="等线" panose="02010600030101010101" pitchFamily="2" charset="-122"/>
                        </a:rPr>
                        <a:t>一旦出现问题必须重启地图，用户体验差</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6.</a:t>
                      </a:r>
                      <a:r>
                        <a:rPr lang="zh-CN" altLang="en-US" sz="900" b="0" i="0" u="none" strike="noStrike" dirty="0">
                          <a:solidFill>
                            <a:srgbClr val="000000"/>
                          </a:solidFill>
                          <a:effectLst/>
                          <a:latin typeface="等线" panose="02010600030101010101" pitchFamily="2" charset="-122"/>
                          <a:ea typeface="等线" panose="02010600030101010101" pitchFamily="2" charset="-122"/>
                        </a:rPr>
                        <a:t>修复计划：仍在分析中，</a:t>
                      </a:r>
                      <a:r>
                        <a:rPr lang="zh-CN" altLang="en-US" sz="900" dirty="0">
                          <a:solidFill>
                            <a:srgbClr val="000000"/>
                          </a:solidFill>
                          <a:effectLst/>
                          <a:latin typeface="等线" panose="02010600030101010101" pitchFamily="2" charset="-122"/>
                          <a:ea typeface="等线" panose="02010600030101010101" pitchFamily="2" charset="-122"/>
                          <a:sym typeface="+mn-ea"/>
                        </a:rPr>
                        <a:t>计划</a:t>
                      </a:r>
                      <a:r>
                        <a:rPr lang="en-US" altLang="zh-CN" sz="900" dirty="0">
                          <a:solidFill>
                            <a:srgbClr val="000000"/>
                          </a:solidFill>
                          <a:effectLst/>
                          <a:latin typeface="等线" panose="02010600030101010101" pitchFamily="2" charset="-122"/>
                          <a:ea typeface="等线" panose="02010600030101010101" pitchFamily="2" charset="-122"/>
                          <a:sym typeface="+mn-ea"/>
                        </a:rPr>
                        <a:t>R07.1</a:t>
                      </a:r>
                      <a:r>
                        <a:rPr lang="zh-CN" altLang="en-US" sz="900" dirty="0">
                          <a:solidFill>
                            <a:srgbClr val="000000"/>
                          </a:solidFill>
                          <a:effectLst/>
                          <a:latin typeface="等线" panose="02010600030101010101" pitchFamily="2" charset="-122"/>
                          <a:ea typeface="等线" panose="02010600030101010101" pitchFamily="2" charset="-122"/>
                          <a:sym typeface="+mn-ea"/>
                        </a:rPr>
                        <a:t>带出</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35623">
                <a:tc>
                  <a:txBody>
                    <a:bodyPr/>
                    <a:lstStyle/>
                    <a:p>
                      <a:pPr algn="l" fontAlgn="ctr"/>
                      <a:r>
                        <a:rPr lang="en-GB" sz="900" b="0" i="0" u="none" strike="noStrike">
                          <a:solidFill>
                            <a:srgbClr val="000000"/>
                          </a:solidFill>
                          <a:effectLst/>
                          <a:latin typeface="等线" panose="02010600030101010101" pitchFamily="2" charset="-122"/>
                          <a:ea typeface="等线" panose="02010600030101010101" pitchFamily="2" charset="-122"/>
                          <a:hlinkClick r:id="rId5"/>
                        </a:rPr>
                        <a:t>AW2-9032</a:t>
                      </a:r>
                      <a:endParaRPr lang="en-GB" sz="900" b="0" i="0" u="none" strike="noStrike">
                        <a:solidFill>
                          <a:srgbClr val="000000"/>
                        </a:solidFill>
                        <a:effectLst/>
                        <a:latin typeface="等线" panose="02010600030101010101" pitchFamily="2" charset="-122"/>
                        <a:ea typeface="等线" panose="02010600030101010101" pitchFamily="2" charset="-122"/>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chemeClr val="tx1"/>
                          </a:solidFill>
                          <a:effectLst/>
                          <a:latin typeface="Arial" panose="020B0604020202020204" pitchFamily="34" charset="0"/>
                          <a:ea typeface="等线" panose="02010600030101010101" pitchFamily="2" charset="-122"/>
                        </a:rPr>
                        <a:t>[CD542ICA H][</a:t>
                      </a:r>
                      <a:r>
                        <a:rPr lang="zh-CN" altLang="en-US" sz="900" b="0" i="0" u="none" strike="noStrike" dirty="0">
                          <a:solidFill>
                            <a:schemeClr val="tx1"/>
                          </a:solidFill>
                          <a:effectLst/>
                          <a:latin typeface="宋体-简" panose="02010600040101010101" pitchFamily="2" charset="-122"/>
                          <a:ea typeface="宋体-简" panose="02010600040101010101" pitchFamily="2" charset="-122"/>
                        </a:rPr>
                        <a:t>高频</a:t>
                      </a:r>
                      <a:r>
                        <a:rPr lang="en-US" altLang="zh-CN" sz="900" b="0" i="0" u="none" strike="noStrike" dirty="0">
                          <a:solidFill>
                            <a:schemeClr val="tx1"/>
                          </a:solidFill>
                          <a:effectLst/>
                          <a:latin typeface="Arial" panose="020B0604020202020204" pitchFamily="34" charset="0"/>
                          <a:ea typeface="等线" panose="02010600030101010101" pitchFamily="2" charset="-122"/>
                        </a:rPr>
                        <a:t>]</a:t>
                      </a:r>
                      <a:r>
                        <a:rPr lang="zh-CN" altLang="en-US" sz="900" b="0" i="0" u="none" strike="noStrike" dirty="0">
                          <a:solidFill>
                            <a:schemeClr val="tx1"/>
                          </a:solidFill>
                          <a:effectLst/>
                          <a:latin typeface="宋体-简" panose="02010600040101010101" pitchFamily="2" charset="-122"/>
                          <a:ea typeface="宋体-简" panose="02010600040101010101" pitchFamily="2" charset="-122"/>
                        </a:rPr>
                        <a:t>清除地图后台进程，再打开地图显示百度账号未登录</a:t>
                      </a:r>
                      <a:endParaRPr lang="zh-CN" altLang="en-US" sz="900" b="0" i="0" u="none" strike="noStrike" dirty="0">
                        <a:solidFill>
                          <a:schemeClr val="tx1"/>
                        </a:solidFill>
                        <a:effectLst/>
                        <a:latin typeface="等线" panose="02010600030101010101" pitchFamily="2" charset="-122"/>
                        <a:ea typeface="等线" panose="02010600030101010101" pitchFamily="2" charset="-122"/>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a:solidFill>
                            <a:srgbClr val="000000"/>
                          </a:solidFill>
                          <a:effectLst/>
                          <a:latin typeface="等线" panose="02010600030101010101" pitchFamily="2" charset="-122"/>
                          <a:ea typeface="等线" panose="02010600030101010101" pitchFamily="2" charset="-122"/>
                        </a:rPr>
                        <a:t>Analysis</a:t>
                      </a:r>
                      <a:endParaRPr lang="en-GB" sz="900" b="0" i="0" u="none" strike="noStrike">
                        <a:solidFill>
                          <a:srgbClr val="000000"/>
                        </a:solidFill>
                        <a:effectLst/>
                        <a:latin typeface="等线" panose="02010600030101010101" pitchFamily="2" charset="-122"/>
                        <a:ea typeface="等线" panose="02010600030101010101" pitchFamily="2" charset="-122"/>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en-GB" sz="900" b="0" i="0" u="none" strike="noStrike">
                          <a:solidFill>
                            <a:srgbClr val="000000"/>
                          </a:solidFill>
                          <a:effectLst/>
                          <a:latin typeface="等线" panose="02010600030101010101" pitchFamily="2" charset="-122"/>
                          <a:ea typeface="等线" panose="02010600030101010101" pitchFamily="2" charset="-122"/>
                        </a:rPr>
                        <a:t>R07.1</a:t>
                      </a:r>
                      <a:endParaRPr lang="en-US" altLang="en-GB" sz="900" b="0" i="0" u="none" strike="noStrike">
                        <a:solidFill>
                          <a:srgbClr val="000000"/>
                        </a:solidFill>
                        <a:effectLst/>
                        <a:latin typeface="等线" panose="02010600030101010101" pitchFamily="2" charset="-122"/>
                        <a:ea typeface="等线" panose="02010600030101010101" pitchFamily="2" charset="-122"/>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a:solidFill>
                            <a:srgbClr val="000000"/>
                          </a:solidFill>
                          <a:effectLst/>
                          <a:latin typeface="等线" panose="02010600030101010101" pitchFamily="2" charset="-122"/>
                          <a:ea typeface="等线" panose="02010600030101010101" pitchFamily="2" charset="-122"/>
                        </a:rPr>
                        <a:t>Gating</a:t>
                      </a:r>
                      <a:endParaRPr lang="en-GB" sz="900" b="0" i="0" u="none" strike="noStrike">
                        <a:solidFill>
                          <a:srgbClr val="000000"/>
                        </a:solidFill>
                        <a:effectLst/>
                        <a:latin typeface="等线" panose="02010600030101010101" pitchFamily="2" charset="-122"/>
                        <a:ea typeface="等线" panose="02010600030101010101" pitchFamily="2" charset="-122"/>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1.</a:t>
                      </a:r>
                      <a:r>
                        <a:rPr lang="zh-CN" altLang="en-US" sz="900" b="0" i="0" u="none" strike="noStrike" dirty="0">
                          <a:solidFill>
                            <a:srgbClr val="000000"/>
                          </a:solidFill>
                          <a:effectLst/>
                          <a:latin typeface="等线" panose="02010600030101010101" pitchFamily="2" charset="-122"/>
                          <a:ea typeface="等线" panose="02010600030101010101" pitchFamily="2" charset="-122"/>
                        </a:rPr>
                        <a:t>出现概率：偶现（</a:t>
                      </a:r>
                      <a:r>
                        <a:rPr lang="en-US" altLang="zh-CN" sz="900" b="0" i="0" u="none" strike="noStrike" dirty="0">
                          <a:solidFill>
                            <a:srgbClr val="000000"/>
                          </a:solidFill>
                          <a:effectLst/>
                          <a:latin typeface="等线" panose="02010600030101010101" pitchFamily="2" charset="-122"/>
                          <a:ea typeface="等线" panose="02010600030101010101" pitchFamily="2" charset="-122"/>
                        </a:rPr>
                        <a:t>2/10)</a:t>
                      </a:r>
                      <a:br>
                        <a:rPr lang="en-US" altLang="zh-CN"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2.</a:t>
                      </a:r>
                      <a:r>
                        <a:rPr lang="zh-CN" altLang="en-US" sz="900" b="0" i="0" u="none" strike="noStrike" dirty="0">
                          <a:solidFill>
                            <a:srgbClr val="000000"/>
                          </a:solidFill>
                          <a:effectLst/>
                          <a:latin typeface="等线" panose="02010600030101010101" pitchFamily="2" charset="-122"/>
                          <a:ea typeface="等线" panose="02010600030101010101" pitchFamily="2" charset="-122"/>
                        </a:rPr>
                        <a:t>恢复方法：重启车机或重新登录账号</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3.</a:t>
                      </a:r>
                      <a:r>
                        <a:rPr lang="zh-CN" altLang="en-US" sz="900" b="0" i="0" u="none" strike="noStrike" dirty="0">
                          <a:solidFill>
                            <a:srgbClr val="000000"/>
                          </a:solidFill>
                          <a:effectLst/>
                          <a:latin typeface="等线" panose="02010600030101010101" pitchFamily="2" charset="-122"/>
                          <a:ea typeface="等线" panose="02010600030101010101" pitchFamily="2" charset="-122"/>
                        </a:rPr>
                        <a:t>用户使用频次：高频 当前暂无可查询埋点</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4.</a:t>
                      </a:r>
                      <a:r>
                        <a:rPr lang="en-GB" sz="900" b="0" i="0" u="none" strike="noStrike" dirty="0">
                          <a:solidFill>
                            <a:srgbClr val="000000"/>
                          </a:solidFill>
                          <a:effectLst/>
                          <a:latin typeface="等线" panose="02010600030101010101" pitchFamily="2" charset="-122"/>
                          <a:ea typeface="等线" panose="02010600030101010101" pitchFamily="2" charset="-122"/>
                        </a:rPr>
                        <a:t>Root cause：</a:t>
                      </a:r>
                      <a:r>
                        <a:rPr lang="zh-CN" altLang="en-US" sz="900" b="0" i="0" u="none" strike="noStrike" dirty="0">
                          <a:solidFill>
                            <a:srgbClr val="000000"/>
                          </a:solidFill>
                          <a:effectLst/>
                          <a:latin typeface="等线" panose="02010600030101010101" pitchFamily="2" charset="-122"/>
                          <a:ea typeface="等线" panose="02010600030101010101" pitchFamily="2" charset="-122"/>
                        </a:rPr>
                        <a:t>地图主线账号支持登录登出回调，现在福特登录登出不在地图内部处理，地图同步账号属于异步操作，需要主线账号同步回调</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5.</a:t>
                      </a:r>
                      <a:r>
                        <a:rPr lang="zh-CN" altLang="en-US" sz="900" b="0" i="0" u="none" strike="noStrike" dirty="0">
                          <a:solidFill>
                            <a:srgbClr val="000000"/>
                          </a:solidFill>
                          <a:effectLst/>
                          <a:latin typeface="等线" panose="02010600030101010101" pitchFamily="2" charset="-122"/>
                          <a:ea typeface="等线" panose="02010600030101010101" pitchFamily="2" charset="-122"/>
                        </a:rPr>
                        <a:t>影响评估：</a:t>
                      </a:r>
                      <a:r>
                        <a:rPr lang="en-GB" sz="900" b="0" i="0" u="none" strike="noStrike" dirty="0">
                          <a:solidFill>
                            <a:srgbClr val="000000"/>
                          </a:solidFill>
                          <a:effectLst/>
                          <a:latin typeface="等线" panose="02010600030101010101" pitchFamily="2" charset="-122"/>
                          <a:ea typeface="等线" panose="02010600030101010101" pitchFamily="2" charset="-122"/>
                        </a:rPr>
                        <a:t>Medium，</a:t>
                      </a:r>
                      <a:r>
                        <a:rPr lang="zh-CN" altLang="en-US" sz="900" b="0" i="0" u="none" strike="noStrike" dirty="0">
                          <a:solidFill>
                            <a:srgbClr val="000000"/>
                          </a:solidFill>
                          <a:effectLst/>
                          <a:latin typeface="等线" panose="02010600030101010101" pitchFamily="2" charset="-122"/>
                          <a:ea typeface="等线" panose="02010600030101010101" pitchFamily="2" charset="-122"/>
                        </a:rPr>
                        <a:t>若账号不登录，地图部分功能无法正常使用</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6.</a:t>
                      </a:r>
                      <a:r>
                        <a:rPr lang="zh-CN" altLang="en-US" sz="900" b="0" i="0" u="none" strike="noStrike" dirty="0">
                          <a:solidFill>
                            <a:srgbClr val="000000"/>
                          </a:solidFill>
                          <a:effectLst/>
                          <a:latin typeface="等线" panose="02010600030101010101" pitchFamily="2" charset="-122"/>
                          <a:ea typeface="等线" panose="02010600030101010101" pitchFamily="2" charset="-122"/>
                        </a:rPr>
                        <a:t>修复计划：</a:t>
                      </a:r>
                      <a:r>
                        <a:rPr lang="zh-CN" altLang="en-US" sz="900" dirty="0">
                          <a:solidFill>
                            <a:srgbClr val="000000"/>
                          </a:solidFill>
                          <a:effectLst/>
                          <a:latin typeface="等线" panose="02010600030101010101" pitchFamily="2" charset="-122"/>
                          <a:ea typeface="等线" panose="02010600030101010101" pitchFamily="2" charset="-122"/>
                          <a:sym typeface="+mn-ea"/>
                        </a:rPr>
                        <a:t>同账号联调中，下版本带入</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3600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77228"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CD542ICA </a:t>
            </a:r>
            <a:r>
              <a:rPr lang="en-US" altLang="zh-CN" sz="2800" dirty="0">
                <a:solidFill>
                  <a:srgbClr val="0000CC"/>
                </a:solidFill>
                <a:ea typeface="SimHei" panose="02010609060101010101" pitchFamily="49" charset="-122"/>
                <a:sym typeface="+mn-ea"/>
              </a:rPr>
              <a:t>H</a:t>
            </a:r>
            <a:r>
              <a:rPr lang="en-US" altLang="en-US" sz="2800" dirty="0">
                <a:solidFill>
                  <a:srgbClr val="0000CC"/>
                </a:solidFill>
                <a:ea typeface="SimHei" panose="02010609060101010101" pitchFamily="49" charset="-122"/>
                <a:sym typeface="+mn-ea"/>
              </a:rPr>
              <a:t>_R0</a:t>
            </a:r>
            <a:r>
              <a:rPr lang="en-US" altLang="zh-CN" sz="2800" dirty="0">
                <a:solidFill>
                  <a:srgbClr val="0000CC"/>
                </a:solidFill>
                <a:ea typeface="SimHei" panose="02010609060101010101" pitchFamily="49" charset="-122"/>
                <a:sym typeface="+mn-ea"/>
              </a:rPr>
              <a:t>7 </a:t>
            </a:r>
            <a:r>
              <a:rPr lang="en-US" altLang="zh-CN" sz="2800" dirty="0">
                <a:solidFill>
                  <a:srgbClr val="0000CC"/>
                </a:solidFill>
                <a:sym typeface="+mn-ea"/>
              </a:rPr>
              <a:t>Pro</a:t>
            </a:r>
            <a:r>
              <a:rPr lang="en-US" altLang="en-US" sz="2800" dirty="0">
                <a:solidFill>
                  <a:srgbClr val="0000CC"/>
                </a:solidFill>
              </a:rPr>
              <a:t>} </a:t>
            </a:r>
            <a:r>
              <a:rPr lang="zh-CN" altLang="en-US" sz="2800" dirty="0">
                <a:sym typeface="+mn-ea"/>
              </a:rPr>
              <a:t>内存泄露专项测试</a:t>
            </a:r>
            <a:r>
              <a:rPr kumimoji="1" lang="zh-CN" altLang="en-US" sz="2800" dirty="0">
                <a:sym typeface="+mn-ea"/>
              </a:rPr>
              <a:t> </a:t>
            </a:r>
            <a:r>
              <a:rPr kumimoji="1" lang="en-GB" altLang="zh-CN" sz="1800" dirty="0">
                <a:highlight>
                  <a:srgbClr val="00FF00"/>
                </a:highlight>
                <a:sym typeface="+mn-ea"/>
              </a:rPr>
              <a:t>Pass</a:t>
            </a:r>
            <a:br>
              <a:rPr kumimoji="1" lang="zh-CN" altLang="en-US" sz="2800" dirty="0">
                <a:highlight>
                  <a:srgbClr val="00FF00"/>
                </a:highlight>
              </a:rPr>
            </a:br>
            <a:endParaRPr lang="en-US" altLang="en-US" sz="2800" b="0" dirty="0">
              <a:ea typeface="SimHei" panose="02010609060101010101" pitchFamily="49" charset="-122"/>
            </a:endParaRPr>
          </a:p>
        </p:txBody>
      </p:sp>
      <p:pic>
        <p:nvPicPr>
          <p:cNvPr id="19" name="图片 1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857595" y="1559560"/>
            <a:ext cx="1641475" cy="996315"/>
          </a:xfrm>
          <a:prstGeom prst="rect">
            <a:avLst/>
          </a:prstGeom>
        </p:spPr>
      </p:pic>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162905" y="4034790"/>
            <a:ext cx="1450975" cy="880745"/>
          </a:xfrm>
          <a:prstGeom prst="rect">
            <a:avLst/>
          </a:prstGeom>
        </p:spPr>
      </p:pic>
      <p:pic>
        <p:nvPicPr>
          <p:cNvPr id="2" name="图片 1"/>
          <p:cNvPicPr>
            <a:picLocks noChangeAspect="1"/>
          </p:cNvPicPr>
          <p:nvPr/>
        </p:nvPicPr>
        <p:blipFill>
          <a:blip r:embed="rId2"/>
          <a:stretch>
            <a:fillRect/>
          </a:stretch>
        </p:blipFill>
        <p:spPr>
          <a:xfrm>
            <a:off x="1197484" y="862267"/>
            <a:ext cx="9795762" cy="55227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CD542ICA </a:t>
            </a:r>
            <a:r>
              <a:rPr lang="en-US" altLang="zh-CN" sz="2800" dirty="0">
                <a:solidFill>
                  <a:srgbClr val="0000CC"/>
                </a:solidFill>
                <a:ea typeface="SimHei" panose="02010609060101010101" pitchFamily="49" charset="-122"/>
                <a:sym typeface="+mn-ea"/>
              </a:rPr>
              <a:t>H</a:t>
            </a:r>
            <a:r>
              <a:rPr lang="en-US" altLang="en-US" sz="2800" dirty="0">
                <a:solidFill>
                  <a:srgbClr val="0000CC"/>
                </a:solidFill>
                <a:ea typeface="SimHei" panose="02010609060101010101" pitchFamily="49" charset="-122"/>
                <a:sym typeface="+mn-ea"/>
              </a:rPr>
              <a:t>_R0</a:t>
            </a:r>
            <a:r>
              <a:rPr lang="en-US" altLang="zh-CN" sz="2800" dirty="0">
                <a:solidFill>
                  <a:srgbClr val="0000CC"/>
                </a:solidFill>
                <a:ea typeface="SimHei" panose="02010609060101010101" pitchFamily="49" charset="-122"/>
                <a:sym typeface="+mn-ea"/>
              </a:rPr>
              <a:t>7 </a:t>
            </a:r>
            <a:r>
              <a:rPr lang="en-US" altLang="zh-CN" sz="2800" dirty="0">
                <a:solidFill>
                  <a:srgbClr val="0000CC"/>
                </a:solidFill>
                <a:sym typeface="+mn-ea"/>
              </a:rPr>
              <a:t>Pro</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p:cNvSpPr txBox="1"/>
          <p:nvPr/>
        </p:nvSpPr>
        <p:spPr>
          <a:xfrm>
            <a:off x="564021" y="944563"/>
            <a:ext cx="3948158" cy="369332"/>
          </a:xfrm>
          <a:prstGeom prst="rect">
            <a:avLst/>
          </a:prstGeom>
          <a:noFill/>
        </p:spPr>
        <p:txBody>
          <a:bodyPr wrap="square" rtlCol="0">
            <a:spAutoFit/>
          </a:bodyPr>
          <a:lstStyle/>
          <a:p>
            <a:r>
              <a:rPr kumimoji="1" lang="zh-CN" altLang="en-US" dirty="0"/>
              <a:t>唤醒词唤醒率：高配   </a:t>
            </a:r>
            <a:r>
              <a:rPr kumimoji="1" lang="en-GB" altLang="zh-CN" dirty="0">
                <a:highlight>
                  <a:srgbClr val="00FF00"/>
                </a:highlight>
              </a:rPr>
              <a:t>Pass</a:t>
            </a:r>
            <a:endParaRPr kumimoji="1" lang="zh-CN" altLang="en-US" dirty="0">
              <a:highlight>
                <a:srgbClr val="00FF00"/>
              </a:highlight>
            </a:endParaRPr>
          </a:p>
        </p:txBody>
      </p:sp>
      <p:graphicFrame>
        <p:nvGraphicFramePr>
          <p:cNvPr id="11" name="表格 10"/>
          <p:cNvGraphicFramePr/>
          <p:nvPr>
            <p:custDataLst>
              <p:tags r:id="rId1"/>
            </p:custDataLst>
          </p:nvPr>
        </p:nvGraphicFramePr>
        <p:xfrm>
          <a:off x="2405380" y="1449070"/>
          <a:ext cx="2745105" cy="5253355"/>
        </p:xfrm>
        <a:graphic>
          <a:graphicData uri="http://schemas.openxmlformats.org/drawingml/2006/table">
            <a:tbl>
              <a:tblPr firstRow="1" bandRow="1">
                <a:tableStyleId>{5C22544A-7EE6-4342-B048-85BDC9FD1C3A}</a:tableStyleId>
              </a:tblPr>
              <a:tblGrid>
                <a:gridCol w="479425"/>
                <a:gridCol w="742315"/>
                <a:gridCol w="510540"/>
                <a:gridCol w="530225"/>
                <a:gridCol w="482600"/>
              </a:tblGrid>
              <a:tr h="165100">
                <a:tc gridSpan="5">
                  <a:txBody>
                    <a:bodyPr/>
                    <a:lstStyle/>
                    <a:p>
                      <a:pPr indent="0" algn="ctr">
                        <a:lnSpc>
                          <a:spcPct val="60000"/>
                        </a:lnSpc>
                        <a:buNone/>
                      </a:pPr>
                      <a:r>
                        <a:rPr lang="zh-CN" sz="800" b="1">
                          <a:solidFill>
                            <a:srgbClr val="000000"/>
                          </a:solidFill>
                          <a:latin typeface="Times New Roman Regular" panose="02020603050405020304" charset="0"/>
                          <a:ea typeface="宋体" pitchFamily="2" charset="-122"/>
                        </a:rPr>
                        <a:t>场景化命令词识别率</a:t>
                      </a:r>
                      <a:endParaRPr lang="zh-CN" altLang="en-US" sz="800" b="1">
                        <a:solidFill>
                          <a:srgbClr val="000000"/>
                        </a:solidFill>
                        <a:latin typeface="Times New Roman Regular" panose="02020603050405020304" charset="0"/>
                        <a:ea typeface="宋体" pitchFamily="2" charset="-122"/>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hMerge="1">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153670">
                <a:tc>
                  <a:txBody>
                    <a:bodyPr/>
                    <a:lstStyle/>
                    <a:p>
                      <a:pPr indent="0" algn="ctr">
                        <a:lnSpc>
                          <a:spcPct val="60000"/>
                        </a:lnSpc>
                        <a:buNone/>
                      </a:pPr>
                      <a:r>
                        <a:rPr lang="zh-CN" sz="800" b="1">
                          <a:solidFill>
                            <a:srgbClr val="000000"/>
                          </a:solidFill>
                          <a:latin typeface="Times New Roman Regular" panose="02020603050405020304" charset="0"/>
                          <a:ea typeface="宋体" pitchFamily="2" charset="-122"/>
                          <a:cs typeface="Times New Roman Regular" panose="02020603050405020304" charset="0"/>
                        </a:rPr>
                        <a:t>AI能力</a:t>
                      </a:r>
                      <a:endParaRPr lang="zh-CN" altLang="en-US" sz="800" b="1">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lnSpc>
                          <a:spcPct val="60000"/>
                        </a:lnSpc>
                        <a:buNone/>
                      </a:pPr>
                      <a:r>
                        <a:rPr lang="zh-CN" sz="800" b="1">
                          <a:solidFill>
                            <a:srgbClr val="000000"/>
                          </a:solidFill>
                          <a:latin typeface="Times New Roman Regular" panose="02020603050405020304" charset="0"/>
                          <a:ea typeface="宋体" pitchFamily="2" charset="-122"/>
                        </a:rPr>
                        <a:t>指标项</a:t>
                      </a:r>
                      <a:endParaRPr lang="zh-CN" altLang="en-US" sz="800" b="1">
                        <a:solidFill>
                          <a:srgbClr val="000000"/>
                        </a:solidFill>
                        <a:latin typeface="Times New Roman Regular" panose="02020603050405020304" charset="0"/>
                        <a:ea typeface="宋体" pitchFamily="2" charset="-122"/>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lnSpc>
                          <a:spcPct val="60000"/>
                        </a:lnSpc>
                        <a:buNone/>
                      </a:pPr>
                      <a:r>
                        <a:rPr lang="zh-CN" sz="800" b="1">
                          <a:solidFill>
                            <a:srgbClr val="000000"/>
                          </a:solidFill>
                          <a:latin typeface="Times New Roman Regular" panose="02020603050405020304" charset="0"/>
                          <a:ea typeface="宋体" pitchFamily="2" charset="-122"/>
                        </a:rPr>
                        <a:t>通过标准</a:t>
                      </a:r>
                      <a:endParaRPr lang="zh-CN" altLang="en-US" sz="800" b="1">
                        <a:solidFill>
                          <a:srgbClr val="000000"/>
                        </a:solidFill>
                        <a:latin typeface="Times New Roman Regular" panose="02020603050405020304" charset="0"/>
                        <a:ea typeface="宋体" pitchFamily="2" charset="-122"/>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lnSpc>
                          <a:spcPct val="60000"/>
                        </a:lnSpc>
                        <a:buNone/>
                      </a:pPr>
                      <a:r>
                        <a:rPr lang="zh-CN" sz="800" b="1">
                          <a:solidFill>
                            <a:srgbClr val="000000"/>
                          </a:solidFill>
                          <a:latin typeface="Times New Roman Regular" panose="02020603050405020304" charset="0"/>
                          <a:ea typeface="宋体" pitchFamily="2" charset="-122"/>
                        </a:rPr>
                        <a:t>实测结果</a:t>
                      </a:r>
                      <a:endParaRPr lang="zh-CN" altLang="en-US" sz="800" b="1">
                        <a:solidFill>
                          <a:srgbClr val="000000"/>
                        </a:solidFill>
                        <a:latin typeface="Times New Roman Regular" panose="02020603050405020304" charset="0"/>
                        <a:ea typeface="宋体" pitchFamily="2" charset="-122"/>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lnSpc>
                          <a:spcPct val="60000"/>
                        </a:lnSpc>
                        <a:buNone/>
                      </a:pPr>
                      <a:r>
                        <a:rPr lang="zh-CN" sz="800" b="1">
                          <a:solidFill>
                            <a:srgbClr val="000000"/>
                          </a:solidFill>
                          <a:latin typeface="Times New Roman Regular" panose="02020603050405020304" charset="0"/>
                          <a:ea typeface="宋体" pitchFamily="2" charset="-122"/>
                        </a:rPr>
                        <a:t>测试结论</a:t>
                      </a:r>
                      <a:endParaRPr lang="zh-CN" altLang="en-US" sz="800" b="1">
                        <a:solidFill>
                          <a:srgbClr val="000000"/>
                        </a:solidFill>
                        <a:latin typeface="Times New Roman Regular" panose="02020603050405020304" charset="0"/>
                        <a:ea typeface="宋体" pitchFamily="2" charset="-122"/>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r>
              <a:tr h="164465">
                <a:tc rowSpan="3">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rPr>
                        <a:t>小度小度</a:t>
                      </a:r>
                      <a:endParaRPr lang="zh-CN" altLang="en-US" sz="800" b="0">
                        <a:solidFill>
                          <a:srgbClr val="000000"/>
                        </a:solidFill>
                        <a:latin typeface="Times New Roman Regular" panose="02020603050405020304" charset="0"/>
                        <a:ea typeface="宋体" pitchFamily="2" charset="-122"/>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92.00%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4465">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510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97.50%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3195">
                <a:tc rowSpan="3">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rPr>
                        <a:t>你好福特</a:t>
                      </a:r>
                      <a:endParaRPr lang="zh-CN" altLang="en-US" sz="800" b="0">
                        <a:solidFill>
                          <a:srgbClr val="000000"/>
                        </a:solidFill>
                        <a:latin typeface="Times New Roman Regular" panose="02020603050405020304" charset="0"/>
                        <a:ea typeface="宋体" pitchFamily="2" charset="-122"/>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92.00%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510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94.17%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4465">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5100">
                <a:tc rowSpan="3">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rPr>
                        <a:t>暂停播放</a:t>
                      </a:r>
                      <a:endParaRPr lang="zh-CN" altLang="en-US" sz="800" b="0">
                        <a:solidFill>
                          <a:srgbClr val="000000"/>
                        </a:solidFill>
                        <a:latin typeface="Times New Roman Regular" panose="02020603050405020304" charset="0"/>
                        <a:ea typeface="宋体" pitchFamily="2" charset="-122"/>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383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4465">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4465">
                <a:tc rowSpan="3">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rPr>
                        <a:t>继续播放</a:t>
                      </a:r>
                      <a:endParaRPr lang="zh-CN" altLang="en-US" sz="800" b="0">
                        <a:solidFill>
                          <a:srgbClr val="000000"/>
                        </a:solidFill>
                        <a:latin typeface="Times New Roman Regular" panose="02020603050405020304" charset="0"/>
                        <a:ea typeface="宋体" pitchFamily="2" charset="-122"/>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4465">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4465">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4465">
                <a:tc rowSpan="3">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rPr>
                        <a:t>上一首</a:t>
                      </a:r>
                      <a:endParaRPr lang="zh-CN" altLang="en-US" sz="800" b="0">
                        <a:solidFill>
                          <a:srgbClr val="000000"/>
                        </a:solidFill>
                        <a:latin typeface="Times New Roman Regular" panose="02020603050405020304" charset="0"/>
                        <a:ea typeface="宋体" pitchFamily="2" charset="-122"/>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4465">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4465">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5100">
                <a:tc rowSpan="3">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rPr>
                        <a:t>上一曲</a:t>
                      </a:r>
                      <a:endParaRPr lang="zh-CN" altLang="en-US" sz="800" b="0">
                        <a:solidFill>
                          <a:srgbClr val="000000"/>
                        </a:solidFill>
                        <a:latin typeface="Times New Roman Regular" panose="02020603050405020304" charset="0"/>
                        <a:ea typeface="宋体" pitchFamily="2" charset="-122"/>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4465">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383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4465">
                <a:tc rowSpan="3">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rPr>
                        <a:t>下一首</a:t>
                      </a:r>
                      <a:endParaRPr lang="zh-CN" altLang="en-US" sz="800" b="0">
                        <a:solidFill>
                          <a:srgbClr val="000000"/>
                        </a:solidFill>
                        <a:latin typeface="Times New Roman Regular" panose="02020603050405020304" charset="0"/>
                        <a:ea typeface="宋体" pitchFamily="2" charset="-122"/>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93.33%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510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93.33%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4465">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4465">
                <a:tc rowSpan="3">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rPr>
                        <a:t>下一曲</a:t>
                      </a:r>
                      <a:endParaRPr lang="zh-CN" altLang="en-US" sz="800" b="0">
                        <a:solidFill>
                          <a:srgbClr val="000000"/>
                        </a:solidFill>
                        <a:latin typeface="Times New Roman Regular" panose="02020603050405020304" charset="0"/>
                        <a:ea typeface="宋体" pitchFamily="2" charset="-122"/>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383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510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3830">
                <a:tc rowSpan="3">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rPr>
                        <a:t>接听电话</a:t>
                      </a:r>
                      <a:endParaRPr lang="zh-CN" altLang="en-US" sz="800" b="0">
                        <a:solidFill>
                          <a:srgbClr val="000000"/>
                        </a:solidFill>
                        <a:latin typeface="Times New Roman Regular" panose="02020603050405020304" charset="0"/>
                        <a:ea typeface="宋体" pitchFamily="2" charset="-122"/>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510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4465">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4465">
                <a:tc rowSpan="3">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rPr>
                        <a:t>挂断电话</a:t>
                      </a:r>
                      <a:endParaRPr lang="zh-CN" altLang="en-US" sz="800" b="0">
                        <a:solidFill>
                          <a:srgbClr val="000000"/>
                        </a:solidFill>
                        <a:latin typeface="Times New Roman Regular" panose="02020603050405020304" charset="0"/>
                        <a:ea typeface="宋体" pitchFamily="2" charset="-122"/>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91.67%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383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510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2" name="表格 11"/>
          <p:cNvGraphicFramePr/>
          <p:nvPr>
            <p:custDataLst>
              <p:tags r:id="rId2"/>
            </p:custDataLst>
          </p:nvPr>
        </p:nvGraphicFramePr>
        <p:xfrm>
          <a:off x="5378450" y="1449070"/>
          <a:ext cx="2850515" cy="5252720"/>
        </p:xfrm>
        <a:graphic>
          <a:graphicData uri="http://schemas.openxmlformats.org/drawingml/2006/table">
            <a:tbl>
              <a:tblPr firstRow="1" bandRow="1">
                <a:tableStyleId>{5C22544A-7EE6-4342-B048-85BDC9FD1C3A}</a:tableStyleId>
              </a:tblPr>
              <a:tblGrid>
                <a:gridCol w="582930"/>
                <a:gridCol w="645160"/>
                <a:gridCol w="722630"/>
                <a:gridCol w="457200"/>
                <a:gridCol w="442595"/>
              </a:tblGrid>
              <a:tr h="187325">
                <a:tc gridSpan="5">
                  <a:txBody>
                    <a:bodyPr/>
                    <a:lstStyle/>
                    <a:p>
                      <a:pPr indent="0" algn="ctr">
                        <a:buNone/>
                      </a:pPr>
                      <a:r>
                        <a:rPr lang="zh-CN" sz="800" b="1">
                          <a:solidFill>
                            <a:srgbClr val="000000"/>
                          </a:solidFill>
                          <a:latin typeface="Times New Roman Regular" panose="02020603050405020304" charset="0"/>
                          <a:ea typeface="宋体" pitchFamily="2" charset="-122"/>
                        </a:rPr>
                        <a:t>场景化命令词识别率</a:t>
                      </a:r>
                      <a:endParaRPr lang="zh-CN" altLang="en-US" sz="800" b="1">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hMerge="1">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187325">
                <a:tc>
                  <a:txBody>
                    <a:bodyPr/>
                    <a:lstStyle/>
                    <a:p>
                      <a:pPr indent="0" algn="ctr">
                        <a:buNone/>
                      </a:pPr>
                      <a:r>
                        <a:rPr lang="zh-CN" sz="800" b="1">
                          <a:solidFill>
                            <a:srgbClr val="000000"/>
                          </a:solidFill>
                          <a:latin typeface="Times New Roman Regular" panose="02020603050405020304" charset="0"/>
                          <a:ea typeface="宋体" pitchFamily="2" charset="-122"/>
                          <a:cs typeface="Times New Roman Regular" panose="02020603050405020304" charset="0"/>
                        </a:rPr>
                        <a:t>AI能力</a:t>
                      </a:r>
                      <a:endParaRPr lang="zh-CN" altLang="en-US" sz="800" b="1">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buNone/>
                      </a:pPr>
                      <a:r>
                        <a:rPr lang="zh-CN" sz="800" b="1">
                          <a:solidFill>
                            <a:srgbClr val="000000"/>
                          </a:solidFill>
                          <a:latin typeface="Times New Roman Regular" panose="02020603050405020304" charset="0"/>
                          <a:ea typeface="宋体" pitchFamily="2" charset="-122"/>
                        </a:rPr>
                        <a:t>指标项</a:t>
                      </a:r>
                      <a:endParaRPr lang="zh-CN" altLang="en-US" sz="800" b="1">
                        <a:solidFill>
                          <a:srgbClr val="000000"/>
                        </a:solidFill>
                        <a:latin typeface="Times New Roman Regular" panose="02020603050405020304" charset="0"/>
                        <a:ea typeface="宋体" pitchFamily="2" charset="-122"/>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buNone/>
                      </a:pPr>
                      <a:r>
                        <a:rPr lang="zh-CN" sz="800" b="1">
                          <a:solidFill>
                            <a:srgbClr val="000000"/>
                          </a:solidFill>
                          <a:latin typeface="Times New Roman Regular" panose="02020603050405020304" charset="0"/>
                          <a:ea typeface="宋体" pitchFamily="2" charset="-122"/>
                        </a:rPr>
                        <a:t>通过标准</a:t>
                      </a:r>
                      <a:endParaRPr lang="zh-CN" altLang="en-US" sz="800" b="1">
                        <a:solidFill>
                          <a:srgbClr val="000000"/>
                        </a:solidFill>
                        <a:latin typeface="Times New Roman Regular" panose="02020603050405020304" charset="0"/>
                        <a:ea typeface="宋体" pitchFamily="2" charset="-122"/>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buNone/>
                      </a:pPr>
                      <a:r>
                        <a:rPr lang="zh-CN" sz="800" b="1">
                          <a:solidFill>
                            <a:srgbClr val="000000"/>
                          </a:solidFill>
                          <a:latin typeface="Times New Roman Regular" panose="02020603050405020304" charset="0"/>
                          <a:ea typeface="宋体" pitchFamily="2" charset="-122"/>
                        </a:rPr>
                        <a:t>实测结果</a:t>
                      </a:r>
                      <a:endParaRPr lang="zh-CN" altLang="en-US" sz="800" b="1">
                        <a:solidFill>
                          <a:srgbClr val="000000"/>
                        </a:solidFill>
                        <a:latin typeface="Times New Roman Regular" panose="02020603050405020304" charset="0"/>
                        <a:ea typeface="宋体" pitchFamily="2" charset="-122"/>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buNone/>
                      </a:pPr>
                      <a:r>
                        <a:rPr lang="zh-CN" sz="800" b="1">
                          <a:solidFill>
                            <a:srgbClr val="000000"/>
                          </a:solidFill>
                          <a:latin typeface="Times New Roman Regular" panose="02020603050405020304" charset="0"/>
                          <a:ea typeface="宋体" pitchFamily="2" charset="-122"/>
                        </a:rPr>
                        <a:t>测试结论</a:t>
                      </a:r>
                      <a:endParaRPr lang="zh-CN" altLang="en-US" sz="800" b="1">
                        <a:solidFill>
                          <a:srgbClr val="000000"/>
                        </a:solidFill>
                        <a:latin typeface="Times New Roman Regular" panose="02020603050405020304" charset="0"/>
                        <a:ea typeface="宋体" pitchFamily="2" charset="-122"/>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r>
              <a:tr h="203200">
                <a:tc rowSpan="3">
                  <a:txBody>
                    <a:bodyPr/>
                    <a:lstStyle/>
                    <a:p>
                      <a:pPr indent="0" algn="ctr">
                        <a:buNone/>
                      </a:pPr>
                      <a:r>
                        <a:rPr lang="zh-CN" sz="800" b="0">
                          <a:solidFill>
                            <a:srgbClr val="000000"/>
                          </a:solidFill>
                          <a:latin typeface="Times New Roman Regular" panose="02020603050405020304" charset="0"/>
                          <a:ea typeface="宋体" pitchFamily="2" charset="-122"/>
                        </a:rPr>
                        <a:t>跟随模式</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835">
                <a:tc rowSpan="3">
                  <a:txBody>
                    <a:bodyPr/>
                    <a:lstStyle/>
                    <a:p>
                      <a:pPr indent="0" algn="ctr">
                        <a:buNone/>
                      </a:pPr>
                      <a:r>
                        <a:rPr lang="zh-CN" sz="800" b="0">
                          <a:solidFill>
                            <a:srgbClr val="000000"/>
                          </a:solidFill>
                          <a:latin typeface="Times New Roman Regular" panose="02020603050405020304" charset="0"/>
                          <a:ea typeface="宋体" pitchFamily="2" charset="-122"/>
                        </a:rPr>
                        <a:t>车头朝上</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200">
                <a:tc rowSpan="3">
                  <a:txBody>
                    <a:bodyPr/>
                    <a:lstStyle/>
                    <a:p>
                      <a:pPr indent="0" algn="ctr">
                        <a:buNone/>
                      </a:pPr>
                      <a:r>
                        <a:rPr lang="zh-CN" sz="800" b="0">
                          <a:solidFill>
                            <a:srgbClr val="000000"/>
                          </a:solidFill>
                          <a:latin typeface="Times New Roman Regular" panose="02020603050405020304" charset="0"/>
                          <a:ea typeface="宋体" pitchFamily="2" charset="-122"/>
                        </a:rPr>
                        <a:t>正北模式</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200">
                <a:tc rowSpan="3">
                  <a:txBody>
                    <a:bodyPr/>
                    <a:lstStyle/>
                    <a:p>
                      <a:pPr indent="0" algn="ctr">
                        <a:buNone/>
                      </a:pPr>
                      <a:r>
                        <a:rPr lang="zh-CN" sz="800" b="0">
                          <a:solidFill>
                            <a:srgbClr val="000000"/>
                          </a:solidFill>
                          <a:latin typeface="Times New Roman Regular" panose="02020603050405020304" charset="0"/>
                          <a:ea typeface="宋体" pitchFamily="2" charset="-122"/>
                        </a:rPr>
                        <a:t>放大地图</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200">
                <a:tc rowSpan="3">
                  <a:txBody>
                    <a:bodyPr/>
                    <a:lstStyle/>
                    <a:p>
                      <a:pPr indent="0" algn="ctr">
                        <a:buNone/>
                      </a:pPr>
                      <a:r>
                        <a:rPr lang="zh-CN" sz="800" b="0">
                          <a:solidFill>
                            <a:srgbClr val="000000"/>
                          </a:solidFill>
                          <a:latin typeface="Times New Roman Regular" panose="02020603050405020304" charset="0"/>
                          <a:ea typeface="宋体" pitchFamily="2" charset="-122"/>
                        </a:rPr>
                        <a:t>缩小地图</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200">
                <a:tc rowSpan="3">
                  <a:txBody>
                    <a:bodyPr/>
                    <a:lstStyle/>
                    <a:p>
                      <a:pPr indent="0" algn="ctr">
                        <a:buNone/>
                      </a:pPr>
                      <a:r>
                        <a:rPr lang="zh-CN" sz="800" b="0">
                          <a:solidFill>
                            <a:srgbClr val="000000"/>
                          </a:solidFill>
                          <a:latin typeface="Times New Roman Regular" panose="02020603050405020304" charset="0"/>
                          <a:ea typeface="宋体" pitchFamily="2" charset="-122"/>
                        </a:rPr>
                        <a:t>打开路况</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835">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200">
                <a:tc rowSpan="3">
                  <a:txBody>
                    <a:bodyPr/>
                    <a:lstStyle/>
                    <a:p>
                      <a:pPr indent="0" algn="ctr">
                        <a:buNone/>
                      </a:pPr>
                      <a:r>
                        <a:rPr lang="zh-CN" sz="800" b="0">
                          <a:solidFill>
                            <a:srgbClr val="000000"/>
                          </a:solidFill>
                          <a:latin typeface="Times New Roman Regular" panose="02020603050405020304" charset="0"/>
                          <a:ea typeface="宋体" pitchFamily="2" charset="-122"/>
                        </a:rPr>
                        <a:t>关闭路况</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200">
                <a:tc rowSpan="3">
                  <a:txBody>
                    <a:bodyPr/>
                    <a:lstStyle/>
                    <a:p>
                      <a:pPr indent="0" algn="ctr">
                        <a:buNone/>
                      </a:pPr>
                      <a:r>
                        <a:rPr lang="zh-CN" sz="800" b="0">
                          <a:solidFill>
                            <a:srgbClr val="000000"/>
                          </a:solidFill>
                          <a:latin typeface="Times New Roman Regular" panose="02020603050405020304" charset="0"/>
                          <a:ea typeface="宋体" pitchFamily="2" charset="-122"/>
                        </a:rPr>
                        <a:t>开始导航</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4" name="表格 13"/>
          <p:cNvGraphicFramePr/>
          <p:nvPr>
            <p:custDataLst>
              <p:tags r:id="rId3"/>
            </p:custDataLst>
          </p:nvPr>
        </p:nvGraphicFramePr>
        <p:xfrm>
          <a:off x="8629650" y="1449070"/>
          <a:ext cx="3058160" cy="5266690"/>
        </p:xfrm>
        <a:graphic>
          <a:graphicData uri="http://schemas.openxmlformats.org/drawingml/2006/table">
            <a:tbl>
              <a:tblPr firstRow="1" bandRow="1">
                <a:tableStyleId>{5C22544A-7EE6-4342-B048-85BDC9FD1C3A}</a:tableStyleId>
              </a:tblPr>
              <a:tblGrid>
                <a:gridCol w="625475"/>
                <a:gridCol w="692150"/>
                <a:gridCol w="775335"/>
                <a:gridCol w="490855"/>
                <a:gridCol w="474345"/>
              </a:tblGrid>
              <a:tr h="181610">
                <a:tc gridSpan="5">
                  <a:txBody>
                    <a:bodyPr/>
                    <a:lstStyle/>
                    <a:p>
                      <a:pPr indent="0" algn="ctr">
                        <a:buNone/>
                      </a:pPr>
                      <a:r>
                        <a:rPr lang="zh-CN" sz="800" b="1">
                          <a:solidFill>
                            <a:srgbClr val="000000"/>
                          </a:solidFill>
                          <a:latin typeface="Times New Roman Regular" panose="02020603050405020304" charset="0"/>
                          <a:ea typeface="宋体" pitchFamily="2" charset="-122"/>
                        </a:rPr>
                        <a:t>场景化命令词识别率</a:t>
                      </a:r>
                      <a:endParaRPr lang="zh-CN" altLang="en-US" sz="800" b="1">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hMerge="1">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181610">
                <a:tc>
                  <a:txBody>
                    <a:bodyPr/>
                    <a:lstStyle/>
                    <a:p>
                      <a:pPr indent="0" algn="ctr">
                        <a:buNone/>
                      </a:pPr>
                      <a:r>
                        <a:rPr lang="zh-CN" sz="800" b="1">
                          <a:solidFill>
                            <a:srgbClr val="000000"/>
                          </a:solidFill>
                          <a:latin typeface="Times New Roman Regular" panose="02020603050405020304" charset="0"/>
                          <a:ea typeface="宋体" pitchFamily="2" charset="-122"/>
                          <a:cs typeface="Times New Roman Regular" panose="02020603050405020304" charset="0"/>
                        </a:rPr>
                        <a:t>AI能力</a:t>
                      </a:r>
                      <a:endParaRPr lang="zh-CN" altLang="en-US" sz="800" b="1">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buNone/>
                      </a:pPr>
                      <a:r>
                        <a:rPr lang="zh-CN" sz="800" b="1">
                          <a:solidFill>
                            <a:srgbClr val="000000"/>
                          </a:solidFill>
                          <a:latin typeface="Times New Roman Regular" panose="02020603050405020304" charset="0"/>
                          <a:ea typeface="宋体" pitchFamily="2" charset="-122"/>
                        </a:rPr>
                        <a:t>指标项</a:t>
                      </a:r>
                      <a:endParaRPr lang="zh-CN" altLang="en-US" sz="800" b="1">
                        <a:solidFill>
                          <a:srgbClr val="000000"/>
                        </a:solidFill>
                        <a:latin typeface="Times New Roman Regular" panose="02020603050405020304" charset="0"/>
                        <a:ea typeface="宋体" pitchFamily="2" charset="-122"/>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buNone/>
                      </a:pPr>
                      <a:r>
                        <a:rPr lang="zh-CN" sz="800" b="1">
                          <a:solidFill>
                            <a:srgbClr val="000000"/>
                          </a:solidFill>
                          <a:latin typeface="Times New Roman Regular" panose="02020603050405020304" charset="0"/>
                          <a:ea typeface="宋体" pitchFamily="2" charset="-122"/>
                        </a:rPr>
                        <a:t>通过标准</a:t>
                      </a:r>
                      <a:endParaRPr lang="zh-CN" altLang="en-US" sz="800" b="1">
                        <a:solidFill>
                          <a:srgbClr val="000000"/>
                        </a:solidFill>
                        <a:latin typeface="Times New Roman Regular" panose="02020603050405020304" charset="0"/>
                        <a:ea typeface="宋体" pitchFamily="2" charset="-122"/>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buNone/>
                      </a:pPr>
                      <a:r>
                        <a:rPr lang="zh-CN" sz="800" b="1">
                          <a:solidFill>
                            <a:srgbClr val="000000"/>
                          </a:solidFill>
                          <a:latin typeface="Times New Roman Regular" panose="02020603050405020304" charset="0"/>
                          <a:ea typeface="宋体" pitchFamily="2" charset="-122"/>
                        </a:rPr>
                        <a:t>实测结果</a:t>
                      </a:r>
                      <a:endParaRPr lang="zh-CN" altLang="en-US" sz="800" b="1">
                        <a:solidFill>
                          <a:srgbClr val="000000"/>
                        </a:solidFill>
                        <a:latin typeface="Times New Roman Regular" panose="02020603050405020304" charset="0"/>
                        <a:ea typeface="宋体" pitchFamily="2" charset="-122"/>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buNone/>
                      </a:pPr>
                      <a:r>
                        <a:rPr lang="zh-CN" sz="800" b="1">
                          <a:solidFill>
                            <a:srgbClr val="000000"/>
                          </a:solidFill>
                          <a:latin typeface="Times New Roman Regular" panose="02020603050405020304" charset="0"/>
                          <a:ea typeface="宋体" pitchFamily="2" charset="-122"/>
                        </a:rPr>
                        <a:t>测试结论</a:t>
                      </a:r>
                      <a:endParaRPr lang="zh-CN" altLang="en-US" sz="800" b="1">
                        <a:solidFill>
                          <a:srgbClr val="000000"/>
                        </a:solidFill>
                        <a:latin typeface="Times New Roman Regular" panose="02020603050405020304" charset="0"/>
                        <a:ea typeface="宋体" pitchFamily="2" charset="-122"/>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r>
              <a:tr h="181610">
                <a:tc rowSpan="3">
                  <a:txBody>
                    <a:bodyPr/>
                    <a:lstStyle/>
                    <a:p>
                      <a:pPr indent="0" algn="ctr">
                        <a:buNone/>
                      </a:pPr>
                      <a:r>
                        <a:rPr lang="zh-CN" sz="800" b="0">
                          <a:solidFill>
                            <a:srgbClr val="000000"/>
                          </a:solidFill>
                          <a:latin typeface="Times New Roman Regular" panose="02020603050405020304" charset="0"/>
                          <a:ea typeface="宋体" pitchFamily="2" charset="-122"/>
                        </a:rPr>
                        <a:t>查看全程</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rowSpan="3">
                  <a:txBody>
                    <a:bodyPr/>
                    <a:lstStyle/>
                    <a:p>
                      <a:pPr indent="0" algn="ctr">
                        <a:buNone/>
                      </a:pPr>
                      <a:r>
                        <a:rPr lang="zh-CN" sz="800" b="0">
                          <a:solidFill>
                            <a:srgbClr val="000000"/>
                          </a:solidFill>
                          <a:latin typeface="Times New Roman Regular" panose="02020603050405020304" charset="0"/>
                          <a:ea typeface="宋体" pitchFamily="2" charset="-122"/>
                        </a:rPr>
                        <a:t>继续导航</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rowSpan="3">
                  <a:txBody>
                    <a:bodyPr/>
                    <a:lstStyle/>
                    <a:p>
                      <a:pPr indent="0" algn="ctr">
                        <a:buNone/>
                      </a:pPr>
                      <a:r>
                        <a:rPr lang="zh-CN" sz="800" b="0">
                          <a:solidFill>
                            <a:srgbClr val="000000"/>
                          </a:solidFill>
                          <a:latin typeface="Times New Roman Regular" panose="02020603050405020304" charset="0"/>
                          <a:ea typeface="宋体" pitchFamily="2" charset="-122"/>
                        </a:rPr>
                        <a:t>上一页</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93.33%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91.67%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rowSpan="3">
                  <a:txBody>
                    <a:bodyPr/>
                    <a:lstStyle/>
                    <a:p>
                      <a:pPr indent="0" algn="ctr">
                        <a:buNone/>
                      </a:pPr>
                      <a:r>
                        <a:rPr lang="zh-CN" sz="800" b="0">
                          <a:solidFill>
                            <a:srgbClr val="000000"/>
                          </a:solidFill>
                          <a:latin typeface="Times New Roman Regular" panose="02020603050405020304" charset="0"/>
                          <a:ea typeface="宋体" pitchFamily="2" charset="-122"/>
                        </a:rPr>
                        <a:t>下一页</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93.33%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rowSpan="3">
                  <a:txBody>
                    <a:bodyPr/>
                    <a:lstStyle/>
                    <a:p>
                      <a:pPr indent="0" algn="ctr">
                        <a:buNone/>
                      </a:pPr>
                      <a:r>
                        <a:rPr lang="zh-CN" sz="800" b="0">
                          <a:solidFill>
                            <a:srgbClr val="000000"/>
                          </a:solidFill>
                          <a:latin typeface="Times New Roman Regular" panose="02020603050405020304" charset="0"/>
                          <a:ea typeface="宋体" pitchFamily="2" charset="-122"/>
                        </a:rPr>
                        <a:t>确定</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rowSpan="3">
                  <a:txBody>
                    <a:bodyPr/>
                    <a:lstStyle/>
                    <a:p>
                      <a:pPr indent="0" algn="ctr">
                        <a:buNone/>
                      </a:pPr>
                      <a:r>
                        <a:rPr lang="zh-CN" sz="800" b="0">
                          <a:solidFill>
                            <a:srgbClr val="000000"/>
                          </a:solidFill>
                          <a:latin typeface="Times New Roman Regular" panose="02020603050405020304" charset="0"/>
                          <a:ea typeface="宋体" pitchFamily="2" charset="-122"/>
                        </a:rPr>
                        <a:t>取消</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91.67%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rowSpan="3">
                  <a:txBody>
                    <a:bodyPr/>
                    <a:lstStyle/>
                    <a:p>
                      <a:pPr indent="0" algn="ctr">
                        <a:buNone/>
                      </a:pPr>
                      <a:r>
                        <a:rPr lang="zh-CN" sz="800" b="0">
                          <a:solidFill>
                            <a:srgbClr val="000000"/>
                          </a:solidFill>
                          <a:latin typeface="Times New Roman Regular" panose="02020603050405020304" charset="0"/>
                          <a:ea typeface="宋体" pitchFamily="2" charset="-122"/>
                        </a:rPr>
                        <a:t>第一个</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62.48%</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61.90%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97.50%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61.33%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91.67%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rowSpan="3">
                  <a:txBody>
                    <a:bodyPr/>
                    <a:lstStyle/>
                    <a:p>
                      <a:pPr indent="0" algn="ctr">
                        <a:buNone/>
                      </a:pPr>
                      <a:r>
                        <a:rPr lang="zh-CN" sz="800" b="0">
                          <a:solidFill>
                            <a:srgbClr val="000000"/>
                          </a:solidFill>
                          <a:latin typeface="Times New Roman Regular" panose="02020603050405020304" charset="0"/>
                          <a:ea typeface="宋体" pitchFamily="2" charset="-122"/>
                        </a:rPr>
                        <a:t>第二个</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60.76%</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91.67%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60.19%</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59.62%</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rowSpan="3">
                  <a:txBody>
                    <a:bodyPr/>
                    <a:lstStyle/>
                    <a:p>
                      <a:pPr indent="0" algn="ctr">
                        <a:buNone/>
                      </a:pPr>
                      <a:r>
                        <a:rPr lang="zh-CN" sz="800" b="0">
                          <a:solidFill>
                            <a:srgbClr val="000000"/>
                          </a:solidFill>
                          <a:latin typeface="Times New Roman Regular" panose="02020603050405020304" charset="0"/>
                          <a:ea typeface="宋体" pitchFamily="2" charset="-122"/>
                        </a:rPr>
                        <a:t>第三个</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59.05%</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58.48%</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91.67%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161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57.90%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0" name="表格 19"/>
          <p:cNvGraphicFramePr>
            <a:graphicFrameLocks noGrp="1"/>
          </p:cNvGraphicFramePr>
          <p:nvPr>
            <p:custDataLst>
              <p:tags r:id="rId4"/>
            </p:custDataLst>
          </p:nvPr>
        </p:nvGraphicFramePr>
        <p:xfrm>
          <a:off x="129540" y="2894965"/>
          <a:ext cx="2123440" cy="1764665"/>
        </p:xfrm>
        <a:graphic>
          <a:graphicData uri="http://schemas.openxmlformats.org/drawingml/2006/table">
            <a:tbl>
              <a:tblPr/>
              <a:tblGrid>
                <a:gridCol w="381635"/>
                <a:gridCol w="597535"/>
                <a:gridCol w="381000"/>
                <a:gridCol w="381635"/>
                <a:gridCol w="381635"/>
              </a:tblGrid>
              <a:tr h="207645">
                <a:tc>
                  <a:txBody>
                    <a:bodyPr/>
                    <a:lstStyle/>
                    <a:p>
                      <a:pPr algn="ctr" fontAlgn="ctr"/>
                      <a:r>
                        <a:rPr lang="zh-CN" altLang="en-US" sz="800" b="1" i="0" u="none" strike="noStrike" dirty="0">
                          <a:solidFill>
                            <a:srgbClr val="000000"/>
                          </a:solidFill>
                          <a:effectLst/>
                          <a:latin typeface="宋体" pitchFamily="2" charset="-122"/>
                          <a:ea typeface="宋体" pitchFamily="2" charset="-122"/>
                        </a:rPr>
                        <a:t>误唤醒</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测试场景</a:t>
                      </a:r>
                      <a:r>
                        <a:rPr lang="en-US" altLang="zh-CN" sz="800" b="1" i="0" u="none" strike="noStrike" dirty="0">
                          <a:solidFill>
                            <a:srgbClr val="000000"/>
                          </a:solidFill>
                          <a:effectLst/>
                          <a:latin typeface="宋体" pitchFamily="2" charset="-122"/>
                          <a:ea typeface="宋体" pitchFamily="2" charset="-122"/>
                        </a:rPr>
                        <a:t>/</a:t>
                      </a:r>
                      <a:r>
                        <a:rPr lang="zh-CN" altLang="en-US" sz="800" b="1" i="0" u="none" strike="noStrike" dirty="0">
                          <a:solidFill>
                            <a:srgbClr val="000000"/>
                          </a:solidFill>
                          <a:effectLst/>
                          <a:latin typeface="宋体" pitchFamily="2" charset="-122"/>
                          <a:ea typeface="宋体" pitchFamily="2" charset="-122"/>
                        </a:rPr>
                        <a:t>时长</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实测结果</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测试结论</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495300">
                <a:tc>
                  <a:txBody>
                    <a:bodyPr/>
                    <a:lstStyle/>
                    <a:p>
                      <a:pPr algn="ctr" fontAlgn="ctr"/>
                      <a:r>
                        <a:rPr lang="zh-CN" altLang="en-US" sz="800" b="0" i="0" u="none" strike="noStrike">
                          <a:solidFill>
                            <a:srgbClr val="000000"/>
                          </a:solidFill>
                          <a:effectLst/>
                          <a:latin typeface="宋体" pitchFamily="2" charset="-122"/>
                          <a:ea typeface="宋体" pitchFamily="2" charset="-122"/>
                        </a:rPr>
                        <a:t>小度小度</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zh-CN" altLang="en-US" sz="800" b="0" i="0" u="none" strike="noStrike" dirty="0">
                          <a:solidFill>
                            <a:srgbClr val="000000"/>
                          </a:solidFill>
                          <a:effectLst/>
                          <a:latin typeface="宋体" pitchFamily="2" charset="-122"/>
                          <a:ea typeface="宋体" pitchFamily="2" charset="-122"/>
                        </a:rPr>
                        <a:t>静态测试</a:t>
                      </a:r>
                      <a:br>
                        <a:rPr lang="zh-CN" altLang="en-US" sz="800" b="0" i="0" u="none" strike="noStrike" dirty="0">
                          <a:solidFill>
                            <a:srgbClr val="000000"/>
                          </a:solidFill>
                          <a:effectLst/>
                          <a:latin typeface="宋体" pitchFamily="2" charset="-122"/>
                          <a:ea typeface="宋体" pitchFamily="2" charset="-122"/>
                        </a:rPr>
                      </a:br>
                      <a:r>
                        <a:rPr lang="zh-CN" altLang="en-US" sz="800" b="0" i="0" u="none" strike="noStrike" dirty="0">
                          <a:solidFill>
                            <a:srgbClr val="000000"/>
                          </a:solidFill>
                          <a:effectLst/>
                          <a:latin typeface="宋体" pitchFamily="2" charset="-122"/>
                          <a:ea typeface="宋体" pitchFamily="2" charset="-122"/>
                        </a:rPr>
                        <a:t>（互相聊天对话）</a:t>
                      </a:r>
                      <a:br>
                        <a:rPr lang="zh-CN" altLang="en-US" sz="800" b="0" i="0" u="none" strike="noStrike" dirty="0">
                          <a:solidFill>
                            <a:srgbClr val="000000"/>
                          </a:solidFill>
                          <a:effectLst/>
                          <a:latin typeface="宋体" pitchFamily="2" charset="-122"/>
                          <a:ea typeface="宋体" pitchFamily="2" charset="-122"/>
                        </a:rPr>
                      </a:br>
                      <a:r>
                        <a:rPr lang="en-US" altLang="zh-CN" sz="800" b="0" i="0" u="none" strike="noStrike" dirty="0">
                          <a:solidFill>
                            <a:srgbClr val="000000"/>
                          </a:solidFill>
                          <a:effectLst/>
                          <a:latin typeface="宋体" pitchFamily="2" charset="-122"/>
                          <a:ea typeface="宋体" pitchFamily="2" charset="-122"/>
                        </a:rPr>
                        <a:t>4</a:t>
                      </a:r>
                      <a:r>
                        <a:rPr lang="zh-CN" altLang="en-US" sz="800" b="0" i="0" u="none" strike="noStrike" dirty="0">
                          <a:solidFill>
                            <a:srgbClr val="000000"/>
                          </a:solidFill>
                          <a:effectLst/>
                          <a:latin typeface="宋体" pitchFamily="2" charset="-122"/>
                          <a:ea typeface="宋体" pitchFamily="2" charset="-122"/>
                        </a:rPr>
                        <a:t>小时</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&lt;0.3</a:t>
                      </a:r>
                      <a:r>
                        <a:rPr lang="zh-CN" altLang="en-US" sz="800" b="0" i="0" u="none" strike="noStrike" dirty="0">
                          <a:solidFill>
                            <a:srgbClr val="000000"/>
                          </a:solidFill>
                          <a:effectLst/>
                          <a:latin typeface="宋体" pitchFamily="2" charset="-122"/>
                          <a:ea typeface="宋体" pitchFamily="2" charset="-122"/>
                        </a:rPr>
                        <a:t>次</a:t>
                      </a:r>
                      <a:r>
                        <a:rPr lang="en-US" altLang="zh-CN" sz="800" b="0" i="0" u="none" strike="noStrike" dirty="0">
                          <a:solidFill>
                            <a:srgbClr val="000000"/>
                          </a:solidFill>
                          <a:effectLst/>
                          <a:latin typeface="宋体" pitchFamily="2" charset="-122"/>
                          <a:ea typeface="宋体" pitchFamily="2" charset="-122"/>
                        </a:rPr>
                        <a:t>/</a:t>
                      </a:r>
                      <a:r>
                        <a:rPr lang="en-GB" sz="800" b="0" i="0" u="none" strike="noStrike" dirty="0">
                          <a:solidFill>
                            <a:srgbClr val="000000"/>
                          </a:solidFill>
                          <a:effectLst/>
                          <a:latin typeface="宋体" pitchFamily="2" charset="-122"/>
                          <a:ea typeface="宋体" pitchFamily="2" charset="-122"/>
                        </a:rPr>
                        <a:t>h</a:t>
                      </a:r>
                      <a:endParaRPr lang="en-GB"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0</a:t>
                      </a:r>
                      <a:r>
                        <a:rPr lang="zh-CN" altLang="en-US" sz="800" b="0" i="0" u="none" strike="noStrike" dirty="0">
                          <a:solidFill>
                            <a:srgbClr val="000000"/>
                          </a:solidFill>
                          <a:effectLst/>
                          <a:latin typeface="宋体" pitchFamily="2" charset="-122"/>
                          <a:ea typeface="宋体" pitchFamily="2" charset="-122"/>
                        </a:rPr>
                        <a:t>次</a:t>
                      </a:r>
                      <a:r>
                        <a:rPr lang="en-US" altLang="zh-CN" sz="800" b="0" i="0" u="none" strike="noStrike" dirty="0">
                          <a:solidFill>
                            <a:srgbClr val="000000"/>
                          </a:solidFill>
                          <a:effectLst/>
                          <a:latin typeface="宋体" pitchFamily="2" charset="-122"/>
                          <a:ea typeface="宋体" pitchFamily="2" charset="-122"/>
                        </a:rPr>
                        <a:t>/</a:t>
                      </a:r>
                      <a:r>
                        <a:rPr lang="en-GB" sz="800" b="0" i="0" u="none" strike="noStrike" dirty="0">
                          <a:solidFill>
                            <a:srgbClr val="000000"/>
                          </a:solidFill>
                          <a:effectLst/>
                          <a:latin typeface="宋体" pitchFamily="2" charset="-122"/>
                          <a:ea typeface="宋体" pitchFamily="2" charset="-122"/>
                        </a:rPr>
                        <a:t>h</a:t>
                      </a:r>
                      <a:endParaRPr lang="en-GB"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endParaRPr lang="en-GB" sz="800" b="0" i="0" u="none" strike="noStrike">
                        <a:solidFill>
                          <a:srgbClr val="00B05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algn="ctr" fontAlgn="ctr"/>
                      <a:r>
                        <a:rPr lang="zh-CN" altLang="en-US" sz="800" b="0" i="0" u="none" strike="noStrike">
                          <a:solidFill>
                            <a:srgbClr val="000000"/>
                          </a:solidFill>
                          <a:effectLst/>
                          <a:latin typeface="宋体" pitchFamily="2" charset="-122"/>
                          <a:ea typeface="宋体" pitchFamily="2" charset="-122"/>
                        </a:rPr>
                        <a:t>你好福特</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c>
                  <a:txBody>
                    <a:bodyPr/>
                    <a:lstStyle/>
                    <a:p>
                      <a:pPr algn="ctr" fontAlgn="ctr"/>
                      <a:r>
                        <a:rPr lang="en-US" altLang="zh-CN" sz="800" b="0" i="0" u="none" strike="noStrike">
                          <a:solidFill>
                            <a:srgbClr val="000000"/>
                          </a:solidFill>
                          <a:effectLst/>
                          <a:latin typeface="宋体" pitchFamily="2" charset="-122"/>
                          <a:ea typeface="宋体" pitchFamily="2" charset="-122"/>
                        </a:rPr>
                        <a:t>&lt;1.2</a:t>
                      </a:r>
                      <a:r>
                        <a:rPr lang="zh-CN" altLang="en-US" sz="800" b="0" i="0" u="none" strike="noStrike">
                          <a:solidFill>
                            <a:srgbClr val="000000"/>
                          </a:solidFill>
                          <a:effectLst/>
                          <a:latin typeface="宋体" pitchFamily="2" charset="-122"/>
                          <a:ea typeface="宋体" pitchFamily="2" charset="-122"/>
                        </a:rPr>
                        <a:t>次</a:t>
                      </a:r>
                      <a:r>
                        <a:rPr lang="en-US" altLang="zh-CN" sz="800" b="0" i="0" u="none" strike="noStrike">
                          <a:solidFill>
                            <a:srgbClr val="000000"/>
                          </a:solidFill>
                          <a:effectLst/>
                          <a:latin typeface="宋体" pitchFamily="2" charset="-122"/>
                          <a:ea typeface="宋体" pitchFamily="2" charset="-122"/>
                        </a:rPr>
                        <a:t>/</a:t>
                      </a:r>
                      <a:r>
                        <a:rPr lang="en-GB" sz="800" b="0" i="0" u="none" strike="noStrike">
                          <a:solidFill>
                            <a:srgbClr val="000000"/>
                          </a:solidFill>
                          <a:effectLst/>
                          <a:latin typeface="宋体" pitchFamily="2" charset="-122"/>
                          <a:ea typeface="宋体" pitchFamily="2" charset="-122"/>
                        </a:rPr>
                        <a:t>h</a:t>
                      </a:r>
                      <a:endParaRPr lang="en-GB"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0</a:t>
                      </a:r>
                      <a:r>
                        <a:rPr lang="zh-CN" altLang="en-US" sz="800" b="0" i="0" u="none" strike="noStrike" dirty="0">
                          <a:solidFill>
                            <a:srgbClr val="000000"/>
                          </a:solidFill>
                          <a:effectLst/>
                          <a:latin typeface="宋体" pitchFamily="2" charset="-122"/>
                          <a:ea typeface="宋体" pitchFamily="2" charset="-122"/>
                        </a:rPr>
                        <a:t>次</a:t>
                      </a:r>
                      <a:r>
                        <a:rPr lang="en-US" altLang="zh-CN" sz="800" b="0" i="0" u="none" strike="noStrike" dirty="0">
                          <a:solidFill>
                            <a:srgbClr val="000000"/>
                          </a:solidFill>
                          <a:effectLst/>
                          <a:latin typeface="宋体" pitchFamily="2" charset="-122"/>
                          <a:ea typeface="宋体" pitchFamily="2" charset="-122"/>
                        </a:rPr>
                        <a:t>/</a:t>
                      </a:r>
                      <a:r>
                        <a:rPr lang="en-GB" sz="800" b="0" i="0" u="none" strike="noStrike" dirty="0">
                          <a:solidFill>
                            <a:srgbClr val="000000"/>
                          </a:solidFill>
                          <a:effectLst/>
                          <a:latin typeface="宋体" pitchFamily="2" charset="-122"/>
                          <a:ea typeface="宋体" pitchFamily="2" charset="-122"/>
                        </a:rPr>
                        <a:t>h</a:t>
                      </a:r>
                      <a:endParaRPr lang="en-GB"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endParaRPr lang="en-GB" sz="800" b="0" i="0" u="none" strike="noStrike">
                        <a:solidFill>
                          <a:srgbClr val="00B05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500">
                <a:tc>
                  <a:txBody>
                    <a:bodyPr/>
                    <a:lstStyle/>
                    <a:p>
                      <a:pPr algn="ctr" fontAlgn="ctr"/>
                      <a:r>
                        <a:rPr lang="zh-CN" altLang="en-US" sz="800" b="0" i="0" u="none" strike="noStrike">
                          <a:solidFill>
                            <a:srgbClr val="000000"/>
                          </a:solidFill>
                          <a:effectLst/>
                          <a:latin typeface="宋体" pitchFamily="2" charset="-122"/>
                          <a:ea typeface="宋体" pitchFamily="2" charset="-122"/>
                        </a:rPr>
                        <a:t>小度小度</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zh-CN" altLang="en-US" sz="800" b="0" i="0" u="none" strike="noStrike">
                          <a:solidFill>
                            <a:srgbClr val="000000"/>
                          </a:solidFill>
                          <a:effectLst/>
                          <a:latin typeface="宋体" pitchFamily="2" charset="-122"/>
                          <a:ea typeface="宋体" pitchFamily="2" charset="-122"/>
                        </a:rPr>
                        <a:t>播放爱情公寓</a:t>
                      </a:r>
                      <a:r>
                        <a:rPr lang="en-US" altLang="zh-CN" sz="800" b="0" i="0" u="none" strike="noStrike">
                          <a:solidFill>
                            <a:srgbClr val="000000"/>
                          </a:solidFill>
                          <a:effectLst/>
                          <a:latin typeface="宋体" pitchFamily="2" charset="-122"/>
                          <a:ea typeface="宋体" pitchFamily="2" charset="-122"/>
                        </a:rPr>
                        <a:t>5</a:t>
                      </a:r>
                      <a:br>
                        <a:rPr lang="en-US" altLang="zh-CN" sz="800" b="0" i="0" u="none" strike="noStrike">
                          <a:solidFill>
                            <a:srgbClr val="000000"/>
                          </a:solidFill>
                          <a:effectLst/>
                          <a:latin typeface="宋体" pitchFamily="2" charset="-122"/>
                          <a:ea typeface="宋体" pitchFamily="2" charset="-122"/>
                        </a:rPr>
                      </a:br>
                      <a:r>
                        <a:rPr lang="en-US" altLang="zh-CN" sz="800" b="0" i="0" u="none" strike="noStrike">
                          <a:solidFill>
                            <a:srgbClr val="000000"/>
                          </a:solidFill>
                          <a:effectLst/>
                          <a:latin typeface="宋体" pitchFamily="2" charset="-122"/>
                          <a:ea typeface="宋体" pitchFamily="2" charset="-122"/>
                        </a:rPr>
                        <a:t>20</a:t>
                      </a:r>
                      <a:r>
                        <a:rPr lang="zh-CN" altLang="en-US" sz="800" b="0" i="0" u="none" strike="noStrike">
                          <a:solidFill>
                            <a:srgbClr val="000000"/>
                          </a:solidFill>
                          <a:effectLst/>
                          <a:latin typeface="宋体" pitchFamily="2" charset="-122"/>
                          <a:ea typeface="宋体" pitchFamily="2" charset="-122"/>
                        </a:rPr>
                        <a:t>小时</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&lt;0.3</a:t>
                      </a:r>
                      <a:r>
                        <a:rPr lang="zh-CN" altLang="en-US" sz="800" b="0" i="0" u="none" strike="noStrike">
                          <a:solidFill>
                            <a:srgbClr val="000000"/>
                          </a:solidFill>
                          <a:effectLst/>
                          <a:latin typeface="宋体" pitchFamily="2" charset="-122"/>
                          <a:ea typeface="宋体" pitchFamily="2" charset="-122"/>
                        </a:rPr>
                        <a:t>次</a:t>
                      </a:r>
                      <a:r>
                        <a:rPr lang="en-US" altLang="zh-CN" sz="800" b="0" i="0" u="none" strike="noStrike">
                          <a:solidFill>
                            <a:srgbClr val="000000"/>
                          </a:solidFill>
                          <a:effectLst/>
                          <a:latin typeface="宋体" pitchFamily="2" charset="-122"/>
                          <a:ea typeface="宋体" pitchFamily="2" charset="-122"/>
                        </a:rPr>
                        <a:t>/</a:t>
                      </a:r>
                      <a:r>
                        <a:rPr lang="en-GB" sz="800" b="0" i="0" u="none" strike="noStrike">
                          <a:solidFill>
                            <a:srgbClr val="000000"/>
                          </a:solidFill>
                          <a:effectLst/>
                          <a:latin typeface="宋体" pitchFamily="2" charset="-122"/>
                          <a:ea typeface="宋体" pitchFamily="2" charset="-122"/>
                        </a:rPr>
                        <a:t>h</a:t>
                      </a:r>
                      <a:endParaRPr lang="en-GB"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0</a:t>
                      </a:r>
                      <a:r>
                        <a:rPr lang="zh-CN" altLang="en-US" sz="800" b="0" i="0" u="none" strike="noStrike" dirty="0">
                          <a:solidFill>
                            <a:srgbClr val="000000"/>
                          </a:solidFill>
                          <a:effectLst/>
                          <a:latin typeface="宋体" pitchFamily="2" charset="-122"/>
                          <a:ea typeface="宋体" pitchFamily="2" charset="-122"/>
                        </a:rPr>
                        <a:t>次</a:t>
                      </a:r>
                      <a:r>
                        <a:rPr lang="en-US" altLang="zh-CN" sz="800" b="0" i="0" u="none" strike="noStrike" dirty="0">
                          <a:solidFill>
                            <a:srgbClr val="000000"/>
                          </a:solidFill>
                          <a:effectLst/>
                          <a:latin typeface="宋体" pitchFamily="2" charset="-122"/>
                          <a:ea typeface="宋体" pitchFamily="2" charset="-122"/>
                        </a:rPr>
                        <a:t>/</a:t>
                      </a:r>
                      <a:r>
                        <a:rPr lang="en-GB" sz="800" b="0" i="0" u="none" strike="noStrike" dirty="0">
                          <a:solidFill>
                            <a:srgbClr val="000000"/>
                          </a:solidFill>
                          <a:effectLst/>
                          <a:latin typeface="宋体" pitchFamily="2" charset="-122"/>
                          <a:ea typeface="宋体" pitchFamily="2" charset="-122"/>
                        </a:rPr>
                        <a:t>h</a:t>
                      </a:r>
                      <a:endParaRPr lang="en-GB"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300">
                <a:tc>
                  <a:txBody>
                    <a:bodyPr/>
                    <a:lstStyle/>
                    <a:p>
                      <a:pPr algn="ctr" fontAlgn="ctr"/>
                      <a:r>
                        <a:rPr lang="zh-CN" altLang="en-US" sz="800" b="0" i="0" u="none" strike="noStrike">
                          <a:solidFill>
                            <a:srgbClr val="000000"/>
                          </a:solidFill>
                          <a:effectLst/>
                          <a:latin typeface="宋体" pitchFamily="2" charset="-122"/>
                          <a:ea typeface="宋体" pitchFamily="2" charset="-122"/>
                        </a:rPr>
                        <a:t>你好福特</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c>
                  <a:txBody>
                    <a:bodyPr/>
                    <a:lstStyle/>
                    <a:p>
                      <a:pPr algn="ctr" fontAlgn="ctr"/>
                      <a:r>
                        <a:rPr lang="en-US" altLang="zh-CN" sz="800" b="0" i="0" u="none" strike="noStrike">
                          <a:solidFill>
                            <a:srgbClr val="000000"/>
                          </a:solidFill>
                          <a:effectLst/>
                          <a:latin typeface="宋体" pitchFamily="2" charset="-122"/>
                          <a:ea typeface="宋体" pitchFamily="2" charset="-122"/>
                        </a:rPr>
                        <a:t>&lt;1.2</a:t>
                      </a:r>
                      <a:r>
                        <a:rPr lang="zh-CN" altLang="en-US" sz="800" b="0" i="0" u="none" strike="noStrike">
                          <a:solidFill>
                            <a:srgbClr val="000000"/>
                          </a:solidFill>
                          <a:effectLst/>
                          <a:latin typeface="宋体" pitchFamily="2" charset="-122"/>
                          <a:ea typeface="宋体" pitchFamily="2" charset="-122"/>
                        </a:rPr>
                        <a:t>次</a:t>
                      </a:r>
                      <a:r>
                        <a:rPr lang="en-US" altLang="zh-CN" sz="800" b="0" i="0" u="none" strike="noStrike">
                          <a:solidFill>
                            <a:srgbClr val="000000"/>
                          </a:solidFill>
                          <a:effectLst/>
                          <a:latin typeface="宋体" pitchFamily="2" charset="-122"/>
                          <a:ea typeface="宋体" pitchFamily="2" charset="-122"/>
                        </a:rPr>
                        <a:t>/</a:t>
                      </a:r>
                      <a:r>
                        <a:rPr lang="en-GB" sz="800" b="0" i="0" u="none" strike="noStrike">
                          <a:solidFill>
                            <a:srgbClr val="000000"/>
                          </a:solidFill>
                          <a:effectLst/>
                          <a:latin typeface="宋体" pitchFamily="2" charset="-122"/>
                          <a:ea typeface="宋体" pitchFamily="2" charset="-122"/>
                        </a:rPr>
                        <a:t>h</a:t>
                      </a:r>
                      <a:endParaRPr lang="en-GB"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0</a:t>
                      </a:r>
                      <a:r>
                        <a:rPr lang="zh-CN" altLang="en-US" sz="800" b="0" i="0" u="none" strike="noStrike">
                          <a:solidFill>
                            <a:srgbClr val="000000"/>
                          </a:solidFill>
                          <a:effectLst/>
                          <a:latin typeface="宋体" pitchFamily="2" charset="-122"/>
                          <a:ea typeface="宋体" pitchFamily="2" charset="-122"/>
                        </a:rPr>
                        <a:t>次</a:t>
                      </a:r>
                      <a:r>
                        <a:rPr lang="en-US" altLang="zh-CN" sz="800" b="0" i="0" u="none" strike="noStrike">
                          <a:solidFill>
                            <a:srgbClr val="000000"/>
                          </a:solidFill>
                          <a:effectLst/>
                          <a:latin typeface="宋体" pitchFamily="2" charset="-122"/>
                          <a:ea typeface="宋体" pitchFamily="2" charset="-122"/>
                        </a:rPr>
                        <a:t>/</a:t>
                      </a:r>
                      <a:r>
                        <a:rPr lang="en-GB" sz="800" b="0" i="0" u="none" strike="noStrike">
                          <a:solidFill>
                            <a:srgbClr val="000000"/>
                          </a:solidFill>
                          <a:effectLst/>
                          <a:latin typeface="宋体" pitchFamily="2" charset="-122"/>
                          <a:ea typeface="宋体" pitchFamily="2" charset="-122"/>
                        </a:rPr>
                        <a:t>h</a:t>
                      </a:r>
                      <a:endParaRPr lang="en-GB"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06058" y="723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CD542ICA </a:t>
            </a:r>
            <a:r>
              <a:rPr lang="en-US" altLang="zh-CN" sz="2800" dirty="0">
                <a:solidFill>
                  <a:srgbClr val="0000CC"/>
                </a:solidFill>
                <a:ea typeface="SimHei" panose="02010609060101010101" pitchFamily="49" charset="-122"/>
                <a:sym typeface="+mn-ea"/>
              </a:rPr>
              <a:t>H</a:t>
            </a:r>
            <a:r>
              <a:rPr lang="en-US" altLang="en-US" sz="2800" dirty="0">
                <a:solidFill>
                  <a:srgbClr val="0000CC"/>
                </a:solidFill>
                <a:ea typeface="SimHei" panose="02010609060101010101" pitchFamily="49" charset="-122"/>
                <a:sym typeface="+mn-ea"/>
              </a:rPr>
              <a:t>_R0</a:t>
            </a:r>
            <a:r>
              <a:rPr lang="en-US" altLang="zh-CN" sz="2800" dirty="0">
                <a:solidFill>
                  <a:srgbClr val="0000CC"/>
                </a:solidFill>
                <a:ea typeface="SimHei" panose="02010609060101010101" pitchFamily="49" charset="-122"/>
                <a:sym typeface="+mn-ea"/>
              </a:rPr>
              <a:t>7 </a:t>
            </a:r>
            <a:r>
              <a:rPr lang="en-US" altLang="zh-CN" sz="2800" dirty="0">
                <a:solidFill>
                  <a:srgbClr val="0000CC"/>
                </a:solidFill>
                <a:sym typeface="+mn-ea"/>
              </a:rPr>
              <a:t>Pro</a:t>
            </a:r>
            <a:r>
              <a:rPr lang="en-US" altLang="en-US" sz="2800" dirty="0">
                <a:solidFill>
                  <a:srgbClr val="0000CC"/>
                </a:solidFill>
              </a:rPr>
              <a:t>} </a:t>
            </a:r>
            <a:r>
              <a:rPr lang="zh-CN" altLang="en-US" sz="2800" dirty="0"/>
              <a:t>性能专题测试</a:t>
            </a:r>
            <a:endParaRPr lang="en-US" altLang="en-US" sz="2800" b="0" dirty="0">
              <a:ea typeface="SimHei" panose="02010609060101010101" pitchFamily="49" charset="-122"/>
            </a:endParaRPr>
          </a:p>
        </p:txBody>
      </p:sp>
      <p:graphicFrame>
        <p:nvGraphicFramePr>
          <p:cNvPr id="3" name="表格 2"/>
          <p:cNvGraphicFramePr>
            <a:graphicFrameLocks noGrp="1"/>
          </p:cNvGraphicFramePr>
          <p:nvPr>
            <p:custDataLst>
              <p:tags r:id="rId1"/>
            </p:custDataLst>
          </p:nvPr>
        </p:nvGraphicFramePr>
        <p:xfrm>
          <a:off x="546848" y="717176"/>
          <a:ext cx="11044518" cy="5487371"/>
        </p:xfrm>
        <a:graphic>
          <a:graphicData uri="http://schemas.openxmlformats.org/drawingml/2006/table">
            <a:tbl>
              <a:tblPr/>
              <a:tblGrid>
                <a:gridCol w="573740"/>
                <a:gridCol w="1828800"/>
                <a:gridCol w="815788"/>
                <a:gridCol w="1014777"/>
                <a:gridCol w="948494"/>
                <a:gridCol w="869577"/>
                <a:gridCol w="977152"/>
                <a:gridCol w="1335742"/>
                <a:gridCol w="1192306"/>
                <a:gridCol w="1488142"/>
              </a:tblGrid>
              <a:tr h="177895">
                <a:tc>
                  <a:txBody>
                    <a:bodyPr/>
                    <a:lstStyle/>
                    <a:p>
                      <a:pPr algn="ctr" fontAlgn="ct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序号</a:t>
                      </a:r>
                      <a:endPar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影响因素</a:t>
                      </a:r>
                      <a:endPar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允许偏差上限</a:t>
                      </a:r>
                      <a:endPar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R05</a:t>
                      </a:r>
                      <a:endPar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百度</a:t>
                      </a:r>
                      <a:r>
                        <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测试</a:t>
                      </a:r>
                      <a:endPar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福特</a:t>
                      </a:r>
                      <a:r>
                        <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测试</a:t>
                      </a:r>
                      <a:endPar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和</a:t>
                      </a:r>
                      <a:r>
                        <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R05</a:t>
                      </a: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偏差</a:t>
                      </a:r>
                      <a:endPar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百度测试</a:t>
                      </a:r>
                      <a:r>
                        <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和上限偏差</a:t>
                      </a:r>
                      <a:endPar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福特测试</a:t>
                      </a:r>
                      <a:r>
                        <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和上限偏差</a:t>
                      </a:r>
                      <a:endPar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备注</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r>
              <a:tr h="260490">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Power on QQ</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音乐首次启动（默认未播放）</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5.45666667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5.246666667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block</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-3.85%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49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Power on QQ</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音乐首次启动（默认播放）</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6.325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2.13333333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2.096666667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block</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-1.72%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-66.85%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9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Power </a:t>
                      </a:r>
                      <a:r>
                        <a:rPr lang="en-GB" sz="800" b="0" i="0" u="none" strike="noStrike" dirty="0" err="1">
                          <a:solidFill>
                            <a:srgbClr val="000000"/>
                          </a:solidFill>
                          <a:effectLst/>
                          <a:latin typeface="Times New Roman" panose="02020603050405020304" pitchFamily="18" charset="0"/>
                          <a:ea typeface="宋体" pitchFamily="2" charset="-122"/>
                          <a:cs typeface="Times New Roman" panose="02020603050405020304" pitchFamily="18" charset="0"/>
                        </a:rPr>
                        <a:t>onQQ</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音乐选择歌单</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2.06666667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1.99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block</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-3.71%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10.56%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9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onQQ</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音乐选择歌曲</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2.29333333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2.503333333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block</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9.16%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4.31%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9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在线电台首次启动</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6.325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1.89666667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2.17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block</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14.41%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-65.69%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9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到语音导航</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4.6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3.23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3.343333333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block</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3.51%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-27.32%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4557">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Power on</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到语音导航规划完成</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13.7533333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15.61666667</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block</a:t>
                      </a:r>
                      <a:endPar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13.55%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FF0000"/>
                          </a:solidFill>
                          <a:effectLst/>
                          <a:latin typeface="Times New Roman" panose="02020603050405020304" pitchFamily="18" charset="0"/>
                          <a:ea typeface="宋体" pitchFamily="2" charset="-122"/>
                          <a:cs typeface="Times New Roman" panose="02020603050405020304" pitchFamily="18" charset="0"/>
                        </a:rPr>
                        <a:t>23.94%</a:t>
                      </a:r>
                      <a:endParaRPr lang="en-US" altLang="zh-CN" sz="800" b="0" i="0" u="none" strike="noStrike" dirty="0">
                        <a:solidFill>
                          <a:srgbClr val="FF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网络有一定程度影响，同时</a:t>
                      </a: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AR</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功能对资源也有一定影响</a:t>
                      </a:r>
                      <a:b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b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9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导航启动时间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9.89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7.556666667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-23.59%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-40.03%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-5.56%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98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power on</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导航界面点击输入框出现下拉框</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3.56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3.516666667</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dirty="0">
                          <a:solidFill>
                            <a:srgbClr val="FF0000"/>
                          </a:solidFill>
                          <a:effectLst/>
                          <a:latin typeface="Times New Roman" panose="02020603050405020304" pitchFamily="18" charset="0"/>
                          <a:ea typeface="宋体" pitchFamily="2" charset="-122"/>
                          <a:cs typeface="Times New Roman" panose="02020603050405020304" pitchFamily="18" charset="0"/>
                        </a:rPr>
                        <a:t>AW2-18353</a:t>
                      </a:r>
                      <a:endParaRPr lang="en-GB" sz="800" b="0" i="0" u="none" strike="noStrike" dirty="0">
                        <a:solidFill>
                          <a:srgbClr val="FF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FF0000"/>
                          </a:solidFill>
                          <a:effectLst/>
                          <a:latin typeface="Times New Roman" panose="02020603050405020304" pitchFamily="18" charset="0"/>
                          <a:ea typeface="宋体" pitchFamily="2" charset="-122"/>
                          <a:cs typeface="Times New Roman" panose="02020603050405020304" pitchFamily="18" charset="0"/>
                        </a:rPr>
                        <a:t>193.06%</a:t>
                      </a:r>
                      <a:endParaRPr lang="en-US" altLang="zh-CN" sz="800" b="0" i="0" u="none" strike="noStrike" dirty="0">
                        <a:solidFill>
                          <a:srgbClr val="FF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结合</a:t>
                      </a:r>
                      <a:r>
                        <a:rPr lang="en-GB" sz="800" b="0" i="0" u="none" strike="noStrike" dirty="0" err="1">
                          <a:solidFill>
                            <a:srgbClr val="000000"/>
                          </a:solidFill>
                          <a:effectLst/>
                          <a:latin typeface="Times New Roman" panose="02020603050405020304" pitchFamily="18" charset="0"/>
                          <a:ea typeface="宋体" pitchFamily="2" charset="-122"/>
                          <a:cs typeface="Times New Roman" panose="02020603050405020304" pitchFamily="18" charset="0"/>
                        </a:rPr>
                        <a:t>jira</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问题压测分析中，计划下周内分析原因并在</a:t>
                      </a: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R07.1</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改善</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9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导航搜索地址完成</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3.14666667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block</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-20.87%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-17.00%</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13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选择目的地后路线规划完成</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2.12666667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2.53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block</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18.97%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5.42%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81">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onPTT</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可用</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16.8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9.59666667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15.25666667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58.98%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-9.19%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-48.21%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9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语音可用</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17.325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23.2233333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17.11333333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-26.31%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-1.22%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-49.78%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9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语音播放音乐</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5.75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4.23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5.033333333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block</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18.99%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-12.46%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9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在线电台音源恢复</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4.6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6.03666667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5.406666667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block</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-10.44%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17.54%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49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到根目录两首歌的</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USB</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音源恢复</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3.05333333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1.85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-39.41%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54.17%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-50.00%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9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onQQ</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音源恢复</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4.6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4.39333333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2.156666667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block</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-50.91%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-53.12%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9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 </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到账号自动登录时间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2.4</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0.61333333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0.733333333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19.57%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-69.44%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-95.83%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13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 </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到账号二维码出现时间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3.03666667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3.413333333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12.40%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-57.33%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9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 </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到人脸识别时间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5.75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1.82833333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1.661666667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-9.12%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-71.10%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-60.00%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49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人脸识别成功，账号成功登录时间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13.65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11.537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10.51833333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-8.83%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-22.94%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-93.41%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49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QQ</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音乐首次启动（默认未播放）</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5.00333333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block</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-2.07%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49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QQ</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音乐首次启动（默认播放）</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3.45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2.12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-3.64%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-38.55%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-62.32%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9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QQ</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音乐选择歌单</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2.05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1.933333333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-5.69%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7.41%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-11.11%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9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QQ</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音乐选择歌曲</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2.4</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2.70666667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2.683333333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-0.86%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11.81%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-20.83%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799" marT="3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06058" y="723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CD542ICA </a:t>
            </a:r>
            <a:r>
              <a:rPr lang="en-US" altLang="zh-CN" sz="2800" dirty="0">
                <a:solidFill>
                  <a:srgbClr val="0000CC"/>
                </a:solidFill>
                <a:ea typeface="SimHei" panose="02010609060101010101" pitchFamily="49" charset="-122"/>
                <a:sym typeface="+mn-ea"/>
              </a:rPr>
              <a:t>H</a:t>
            </a:r>
            <a:r>
              <a:rPr lang="en-US" altLang="en-US" sz="2800" dirty="0">
                <a:solidFill>
                  <a:srgbClr val="0000CC"/>
                </a:solidFill>
                <a:ea typeface="SimHei" panose="02010609060101010101" pitchFamily="49" charset="-122"/>
                <a:sym typeface="+mn-ea"/>
              </a:rPr>
              <a:t>_R0</a:t>
            </a:r>
            <a:r>
              <a:rPr lang="en-US" altLang="zh-CN" sz="2800" dirty="0">
                <a:solidFill>
                  <a:srgbClr val="0000CC"/>
                </a:solidFill>
                <a:ea typeface="SimHei" panose="02010609060101010101" pitchFamily="49" charset="-122"/>
                <a:sym typeface="+mn-ea"/>
              </a:rPr>
              <a:t>7 </a:t>
            </a:r>
            <a:r>
              <a:rPr lang="en-US" altLang="zh-CN" sz="2800" dirty="0">
                <a:solidFill>
                  <a:srgbClr val="0000CC"/>
                </a:solidFill>
                <a:sym typeface="+mn-ea"/>
              </a:rPr>
              <a:t>Pro</a:t>
            </a:r>
            <a:r>
              <a:rPr lang="en-US" altLang="en-US" sz="2800" dirty="0">
                <a:solidFill>
                  <a:srgbClr val="0000CC"/>
                </a:solidFill>
              </a:rPr>
              <a:t>} </a:t>
            </a:r>
            <a:r>
              <a:rPr lang="zh-CN" altLang="en-US" sz="2800" dirty="0"/>
              <a:t>性能专题测试</a:t>
            </a:r>
            <a:endParaRPr lang="en-US" altLang="en-US" sz="2800" b="0" dirty="0">
              <a:ea typeface="SimHei" panose="02010609060101010101" pitchFamily="49" charset="-122"/>
            </a:endParaRPr>
          </a:p>
        </p:txBody>
      </p:sp>
      <p:graphicFrame>
        <p:nvGraphicFramePr>
          <p:cNvPr id="3" name="表格 2"/>
          <p:cNvGraphicFramePr>
            <a:graphicFrameLocks noGrp="1"/>
          </p:cNvGraphicFramePr>
          <p:nvPr>
            <p:custDataLst>
              <p:tags r:id="rId1"/>
            </p:custDataLst>
          </p:nvPr>
        </p:nvGraphicFramePr>
        <p:xfrm>
          <a:off x="502024" y="726141"/>
          <a:ext cx="11232515" cy="5699125"/>
        </p:xfrm>
        <a:graphic>
          <a:graphicData uri="http://schemas.openxmlformats.org/drawingml/2006/table">
            <a:tbl>
              <a:tblPr/>
              <a:tblGrid>
                <a:gridCol w="591670"/>
                <a:gridCol w="1608612"/>
                <a:gridCol w="886304"/>
                <a:gridCol w="902708"/>
                <a:gridCol w="1075764"/>
                <a:gridCol w="896471"/>
                <a:gridCol w="1102659"/>
                <a:gridCol w="1290917"/>
                <a:gridCol w="1326777"/>
                <a:gridCol w="1550894"/>
              </a:tblGrid>
              <a:tr h="222468">
                <a:tc>
                  <a:txBody>
                    <a:bodyPr/>
                    <a:lstStyle/>
                    <a:p>
                      <a:pPr algn="ctr"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序号</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影响因素</a:t>
                      </a:r>
                      <a:endPar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允许偏差上限</a:t>
                      </a:r>
                      <a:endPar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R05</a:t>
                      </a:r>
                      <a:endPar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百度</a:t>
                      </a:r>
                      <a:r>
                        <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测试</a:t>
                      </a:r>
                      <a:endPar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福特</a:t>
                      </a:r>
                      <a:r>
                        <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测试</a:t>
                      </a:r>
                      <a:endPar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和</a:t>
                      </a:r>
                      <a:r>
                        <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R05</a:t>
                      </a: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偏差</a:t>
                      </a:r>
                      <a:endPar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百度测试</a:t>
                      </a:r>
                      <a:r>
                        <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和上限偏差</a:t>
                      </a:r>
                      <a:endPar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福特测试</a:t>
                      </a:r>
                      <a:r>
                        <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和上限偏差</a:t>
                      </a:r>
                      <a:endPar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备注</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r>
              <a:tr h="22246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USB</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音乐首次启动</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2.24666667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2.353333333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4.75%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30.74%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-11.11%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FF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46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系统稳定状态下在线电台首次启动</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3.00333333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2.526666667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-15.87%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40.37%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38.89%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46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系统稳定状态下喜马拉雅首次启动</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3.58333333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2.706666667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-24.47%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50.37%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46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系统稳定状态下新闻首次启动</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2.68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2.416666667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-9.83%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34.26%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5.56%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5757">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Navigation</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首次启动</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5.75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4.66666667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-14.29%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-30.43%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-35.65%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5757">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系统稳定状态下导航界面点击输入框出现下拉框</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1.34666667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1.586666667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17.82%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32.22%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75.00%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46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稳定状态下音量硬按键响应速度</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0.65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1.12666667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1.25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10.95%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92.31%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-69.23%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46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稳定状态下切换歌曲硬按键响应速度</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0.65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1.29666667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1.183333333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-8.74%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82.05%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69.23%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QQ</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热启动</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0.52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0.75666667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0.693333333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-8.37%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-3.85%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喜马拉雅热启动</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0.52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0.72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0.763333333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6.02%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46.79%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在线电台热启动</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0.52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0.75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0.77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2.67%</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48.08%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34.62%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USB</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音乐热启动</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0.71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0.68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-4.23%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25.00%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新闻热启动</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0.52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0.75333333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0.686666667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-8.85%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32.05%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92.31%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402">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Navigation</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热启动</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0.30666667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0.296666667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-3.26%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-75.28%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-75.00%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5624">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小时</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Monkey</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测试中的</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CPU Free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103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114.83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11.49%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665.53%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5624">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小时</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Monkey</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测试中的</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RAM Free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400</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285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175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-38.60%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-56.25%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5624">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小时</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Monkey</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测试中的</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GPU Free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40</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82.71%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23.45%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-97.93%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25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小时</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Monkey</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中的</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ANR</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次数</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-60.00%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-60.00%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46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小时</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Monkey</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中的</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Crash</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次数</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-100.00%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-100.00%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46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小时</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Monkey</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中内存泄露进程数</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#DIV/0!</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-100.00%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46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组合场景下的</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ANR</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次数</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#DIV/0!</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-100.00%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46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组合场景下的</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Crash</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次数</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#DIV/0!</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-100.00%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46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IVI</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路测常用场景</a:t>
                      </a: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H</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后开启后倒车</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#DIV/0!</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#DIV/0!</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#DIV/0!</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46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系统稳定状态下导航搜索</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2.4</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2.92666667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2.323333333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-20.62%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-3.19%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-4.17%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46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系统稳定状态下导航路径规划</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1.68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2.15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2.75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27.91%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63.69%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13.10%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871" marT="48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06058" y="723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CD542ICA </a:t>
            </a:r>
            <a:r>
              <a:rPr lang="en-US" altLang="zh-CN" sz="2800" dirty="0">
                <a:solidFill>
                  <a:srgbClr val="0000CC"/>
                </a:solidFill>
                <a:ea typeface="SimHei" panose="02010609060101010101" pitchFamily="49" charset="-122"/>
                <a:sym typeface="+mn-ea"/>
              </a:rPr>
              <a:t>H</a:t>
            </a:r>
            <a:r>
              <a:rPr lang="en-US" altLang="en-US" sz="2800" dirty="0">
                <a:solidFill>
                  <a:srgbClr val="0000CC"/>
                </a:solidFill>
                <a:ea typeface="SimHei" panose="02010609060101010101" pitchFamily="49" charset="-122"/>
                <a:sym typeface="+mn-ea"/>
              </a:rPr>
              <a:t>_R0</a:t>
            </a:r>
            <a:r>
              <a:rPr lang="en-US" altLang="zh-CN" sz="2800" dirty="0">
                <a:solidFill>
                  <a:srgbClr val="0000CC"/>
                </a:solidFill>
                <a:ea typeface="SimHei" panose="02010609060101010101" pitchFamily="49" charset="-122"/>
                <a:sym typeface="+mn-ea"/>
              </a:rPr>
              <a:t>7 </a:t>
            </a:r>
            <a:r>
              <a:rPr lang="en-US" altLang="zh-CN" sz="2800" dirty="0">
                <a:solidFill>
                  <a:srgbClr val="0000CC"/>
                </a:solidFill>
                <a:sym typeface="+mn-ea"/>
              </a:rPr>
              <a:t>Pro</a:t>
            </a:r>
            <a:r>
              <a:rPr lang="en-US" altLang="en-US" sz="2800" dirty="0">
                <a:solidFill>
                  <a:srgbClr val="0000CC"/>
                </a:solidFill>
              </a:rPr>
              <a:t>} </a:t>
            </a:r>
            <a:r>
              <a:rPr lang="zh-CN" altLang="en-US" sz="2800" dirty="0"/>
              <a:t>性能专题测试</a:t>
            </a:r>
            <a:endParaRPr lang="en-US" altLang="en-US" sz="2800" b="0" dirty="0">
              <a:ea typeface="SimHei" panose="02010609060101010101" pitchFamily="49" charset="-122"/>
            </a:endParaRPr>
          </a:p>
        </p:txBody>
      </p:sp>
      <p:graphicFrame>
        <p:nvGraphicFramePr>
          <p:cNvPr id="3" name="表格 2"/>
          <p:cNvGraphicFramePr>
            <a:graphicFrameLocks noGrp="1"/>
          </p:cNvGraphicFramePr>
          <p:nvPr>
            <p:custDataLst>
              <p:tags r:id="rId1"/>
            </p:custDataLst>
          </p:nvPr>
        </p:nvGraphicFramePr>
        <p:xfrm>
          <a:off x="367553" y="537883"/>
          <a:ext cx="11322685" cy="5585460"/>
        </p:xfrm>
        <a:graphic>
          <a:graphicData uri="http://schemas.openxmlformats.org/drawingml/2006/table">
            <a:tbl>
              <a:tblPr/>
              <a:tblGrid>
                <a:gridCol w="528918"/>
                <a:gridCol w="1688928"/>
                <a:gridCol w="893378"/>
                <a:gridCol w="931859"/>
                <a:gridCol w="1039906"/>
                <a:gridCol w="887506"/>
                <a:gridCol w="1075764"/>
                <a:gridCol w="1425388"/>
                <a:gridCol w="1317812"/>
                <a:gridCol w="1532962"/>
              </a:tblGrid>
              <a:tr h="180699">
                <a:tc>
                  <a:txBody>
                    <a:bodyPr/>
                    <a:lstStyle/>
                    <a:p>
                      <a:pPr algn="ctr"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序号</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影响因素</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允许偏差上限</a:t>
                      </a:r>
                      <a:endPar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R05</a:t>
                      </a:r>
                      <a:endPar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百度</a:t>
                      </a:r>
                      <a:r>
                        <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测试</a:t>
                      </a:r>
                      <a:endPar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福特</a:t>
                      </a:r>
                      <a:r>
                        <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测试</a:t>
                      </a:r>
                      <a:endPar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en-GB"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和</a:t>
                      </a:r>
                      <a:r>
                        <a:rPr lang="en-GB"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R05</a:t>
                      </a: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偏差</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百度测试</a:t>
                      </a:r>
                      <a:r>
                        <a:rPr lang="en-GB"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和上限偏差</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福特测试</a:t>
                      </a:r>
                      <a:r>
                        <a:rPr lang="en-GB"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和上限偏差</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备注</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r>
              <a:tr h="180699">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系统稳定状态下在线</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QQ</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音乐切歌</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1.46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1.356666667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-7.08%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-24.63%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-38.89%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99">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系统稳定状态下在线电台切换</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0.99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15.15%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-38.89%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99">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系统稳定下，语音导航搜索时间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3.45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3.89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3.236666667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-16.80%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-6.18%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-18.84%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99">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导航中，语音目的地切换搜索时间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3.45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4.45666667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2.57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-42.33%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-25.51%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-21.74%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99">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导航中，语音目的地切换路径规划</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6.23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13.27%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-30.78%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-41.11%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99">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系统稳定下，语音播放音乐</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4.6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3.65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3.833333333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5.02%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-41.30%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99">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系统稳定下，语音车控</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1.37333333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1.413333333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2.91%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17.78%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-58.33%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699">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系统稳定下，语音系统控制</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1.02333333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1.43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39.74%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19.17%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-41.67%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语音热启动时间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0.34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0.373333333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9.80%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-68.89%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5899">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车机管家冷启动时间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1.503333333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31.87%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-67.32%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5899">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车机管家热启动时间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0.80666667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0.843333333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4.55%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-29.72%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随心拍冷启动时间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依赖实车</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1.934666667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block</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-57.94%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随心拍热启动时间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依赖实车</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0.148333333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block</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-87.64%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5899">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消息中心冷启动时间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0.62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0.663333333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6.99%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-85.58%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5899">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消息中心热启动时间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0.67666667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-50.00%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19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随心看冷启动时间</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4.6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6.6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7.123333333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block</a:t>
                      </a:r>
                      <a:endPar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7.93%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FF0000"/>
                          </a:solidFill>
                          <a:effectLst/>
                          <a:latin typeface="Times New Roman" panose="02020603050405020304" pitchFamily="18" charset="0"/>
                          <a:ea typeface="宋体" pitchFamily="2" charset="-122"/>
                          <a:cs typeface="Times New Roman" panose="02020603050405020304" pitchFamily="18" charset="0"/>
                        </a:rPr>
                        <a:t>54.86%</a:t>
                      </a:r>
                      <a:endParaRPr lang="en-US" altLang="zh-CN" sz="800" b="0" i="0" u="none" strike="noStrike" dirty="0">
                        <a:solidFill>
                          <a:srgbClr val="FF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如</a:t>
                      </a: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AW2-13936，</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随心看当前已无优化空间</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随心看热启动时间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0.65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0.62333333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0.593333333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block</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-4.81%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-8.72%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5899">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车家互联冷启动时间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3.45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4.40666667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3.306666667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-24.96%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-4.15%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926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车家互联热启动时间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4.63666667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3.12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-32.71%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FF0000"/>
                          </a:solidFill>
                          <a:effectLst/>
                          <a:latin typeface="Times New Roman" panose="02020603050405020304" pitchFamily="18" charset="0"/>
                          <a:ea typeface="宋体" pitchFamily="2" charset="-122"/>
                          <a:cs typeface="Times New Roman" panose="02020603050405020304" pitchFamily="18" charset="0"/>
                        </a:rPr>
                        <a:t>160.00%</a:t>
                      </a:r>
                      <a:endParaRPr lang="en-US" altLang="zh-CN" sz="800" b="0" i="0" u="none" strike="noStrike">
                        <a:solidFill>
                          <a:srgbClr val="FF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车家互联无热启动模式，进入后台自动退出，每次点击均为冷启动。需耗时</a:t>
                      </a: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a:t>
                      </a: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s</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左右</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73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图像冷启动时间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1.514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1.501666667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-0.81%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-16.57%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图像热启动时间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1.22166667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1.378666667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12.85%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14.89%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账号冷启动时间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0.96333333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0.883333333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-8.30%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-50.93%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5899">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普通导航</a:t>
                      </a: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全屏过渡期间冷启动时间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10.3133333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10.59666667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2.75%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-15.90%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-5.56%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5899">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普通导航</a:t>
                      </a: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分屏冷启动时间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10.5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8.48666667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8.68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2.28%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-17.33%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-70.48%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5899">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普通导航</a:t>
                      </a: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分屏热启动时间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0.393333333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19.19%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-67.22%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5899">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AR</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导航</a:t>
                      </a: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全屏冷启动时间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13.65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功能未开发完成</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3.536666667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-74.09%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-94.14%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5899">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AR</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导航</a:t>
                      </a: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全屏热启动时间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2.4</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功能未开发完成</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1.113333333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-53.61%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-75.00%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5899">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AR</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导航</a:t>
                      </a: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分屏冷启动时间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功能未开发完成</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5.76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-54.29%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-93.65%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5899">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AR</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导航</a:t>
                      </a: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分屏热启动时间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2.4</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功能未开发完成</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1.633333333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-31.94%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-70.83%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输入法冷启动时间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2.4</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0.61333333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0.503333333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-17.93%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-79.03%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-70.83%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输入法热启动时间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0.31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-6.06%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-74.17%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EM</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冷启动时间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依赖实车</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0.744666667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-68.97%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EM</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热启动时间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依赖实车</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0.344333333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#VALUE!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-71.31%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-75.00%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3907" marT="3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a:t>
            </a:r>
            <a:r>
              <a:rPr lang="en-US" altLang="zh-CN" sz="2800" dirty="0">
                <a:solidFill>
                  <a:srgbClr val="0000CC"/>
                </a:solidFill>
                <a:ea typeface="SimHei" panose="02010609060101010101" pitchFamily="49" charset="-122"/>
              </a:rPr>
              <a:t>D542ICA</a:t>
            </a:r>
            <a:r>
              <a:rPr lang="zh-CN" altLang="en-US" sz="2800" dirty="0">
                <a:solidFill>
                  <a:srgbClr val="0000CC"/>
                </a:solidFill>
                <a:ea typeface="SimHei" panose="02010609060101010101" pitchFamily="49" charset="-122"/>
              </a:rPr>
              <a:t> </a:t>
            </a:r>
            <a:r>
              <a:rPr lang="en-US" altLang="zh-CN" sz="2800" dirty="0">
                <a:solidFill>
                  <a:srgbClr val="0000CC"/>
                </a:solidFill>
                <a:ea typeface="SimHei" panose="02010609060101010101" pitchFamily="49" charset="-122"/>
              </a:rPr>
              <a:t>L</a:t>
            </a:r>
            <a:r>
              <a:rPr lang="en-US" altLang="en-US" sz="2800" dirty="0">
                <a:solidFill>
                  <a:srgbClr val="0000CC"/>
                </a:solidFill>
                <a:ea typeface="SimHei" panose="02010609060101010101" pitchFamily="49" charset="-122"/>
              </a:rPr>
              <a:t>_R07</a:t>
            </a:r>
            <a:r>
              <a:rPr lang="en-US" altLang="zh-CN" sz="2800" dirty="0">
                <a:solidFill>
                  <a:srgbClr val="0000CC"/>
                </a:solidFill>
                <a:ea typeface="SimHei" panose="02010609060101010101" pitchFamily="49" charset="-122"/>
              </a:rPr>
              <a:t> </a:t>
            </a:r>
            <a:r>
              <a:rPr lang="en-US" altLang="zh-CN" sz="2800" dirty="0">
                <a:solidFill>
                  <a:srgbClr val="0000CC"/>
                </a:solidFill>
                <a:sym typeface="+mn-ea"/>
              </a:rPr>
              <a:t>Pro</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zh-CN" sz="2800" dirty="0">
                <a:solidFill>
                  <a:srgbClr val="FFC000"/>
                </a:solidFill>
                <a:ea typeface="SimHei" panose="02010609060101010101" pitchFamily="49" charset="-122"/>
              </a:rPr>
              <a:t>Y</a:t>
            </a:r>
            <a:r>
              <a:rPr lang="en-US" altLang="en-US" sz="2800" dirty="0">
                <a:solidFill>
                  <a:srgbClr val="FFC000"/>
                </a:solidFill>
                <a:ea typeface="SimHei" panose="02010609060101010101" pitchFamily="49" charset="-122"/>
              </a:rPr>
              <a:t>ellow</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20230316_583_PRO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GB" altLang="zh-CN" sz="1800" dirty="0">
                <a:ea typeface="宋体" pitchFamily="2" charset="-122"/>
              </a:rPr>
              <a:t>20230316_0892_G2F13_R07.PRO_Debug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99.69%,  0 </a:t>
            </a:r>
            <a:r>
              <a:rPr lang="en-US" altLang="zh-CN" sz="1800" dirty="0">
                <a:ea typeface="宋体" pitchFamily="2" charset="-122"/>
              </a:rPr>
              <a:t>P1 and </a:t>
            </a:r>
            <a:r>
              <a:rPr lang="en-US" altLang="zh-CN" sz="1800" dirty="0">
                <a:solidFill>
                  <a:srgbClr val="0000CC"/>
                </a:solidFill>
                <a:ea typeface="宋体" pitchFamily="2" charset="-122"/>
              </a:rPr>
              <a:t>4 </a:t>
            </a:r>
            <a:r>
              <a:rPr lang="en-US" altLang="zh-CN" sz="1800" dirty="0">
                <a:ea typeface="宋体" pitchFamily="2" charset="-122"/>
              </a:rPr>
              <a:t>P2 issues found and not fixed and </a:t>
            </a:r>
            <a:r>
              <a:rPr lang="en-US" altLang="zh-CN" sz="1800" dirty="0">
                <a:solidFill>
                  <a:srgbClr val="0000CC"/>
                </a:solidFill>
                <a:ea typeface="宋体" pitchFamily="2" charset="-122"/>
              </a:rPr>
              <a:t>2 </a:t>
            </a:r>
            <a:r>
              <a:rPr lang="en-US" altLang="zh-CN" sz="1800" dirty="0">
                <a:ea typeface="宋体" pitchFamily="2" charset="-122"/>
              </a:rPr>
              <a:t>P2 issues in Verfication. Refer test report for detail.</a:t>
            </a:r>
            <a:endParaRPr lang="en-US" altLang="zh-CN" sz="1800" dirty="0">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sz="1800"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AIMS with risk evaluation – refer slide 3</a:t>
            </a:r>
            <a:endParaRPr lang="en-US" altLang="zh-CN" dirty="0">
              <a:ea typeface="宋体" pitchFamily="2" charset="-122"/>
            </a:endParaRPr>
          </a:p>
          <a:p>
            <a:pPr marL="1371600" lvl="3" indent="0">
              <a:spcBef>
                <a:spcPct val="0"/>
              </a:spcBef>
              <a:buNone/>
            </a:pPr>
            <a:endParaRPr lang="en-US" altLang="zh-CN" dirty="0">
              <a:ea typeface="宋体" pitchFamily="2" charset="-122"/>
            </a:endParaRPr>
          </a:p>
          <a:p>
            <a:pPr>
              <a:spcBef>
                <a:spcPct val="0"/>
              </a:spcBef>
            </a:pPr>
            <a:endParaRPr lang="en-US" altLang="zh-CN" dirty="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563563" y="122062"/>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CD542ICA</a:t>
            </a:r>
            <a:r>
              <a:rPr lang="zh-CN" altLang="en-US" sz="2800" dirty="0">
                <a:solidFill>
                  <a:srgbClr val="0000CC"/>
                </a:solidFill>
              </a:rPr>
              <a:t> </a:t>
            </a:r>
            <a:r>
              <a:rPr lang="en-US" altLang="zh-CN" sz="2800" dirty="0">
                <a:solidFill>
                  <a:srgbClr val="0000CC"/>
                </a:solidFill>
              </a:rPr>
              <a:t>L</a:t>
            </a:r>
            <a:r>
              <a:rPr lang="zh-CN" altLang="en-US" sz="2800" dirty="0">
                <a:solidFill>
                  <a:srgbClr val="0000CC"/>
                </a:solidFill>
              </a:rPr>
              <a:t> </a:t>
            </a:r>
            <a:r>
              <a:rPr lang="en-US" altLang="zh-CN" sz="2800" dirty="0">
                <a:solidFill>
                  <a:srgbClr val="0000CC"/>
                </a:solidFill>
              </a:rPr>
              <a:t>R07 </a:t>
            </a:r>
            <a:r>
              <a:rPr lang="en-US" altLang="zh-CN" sz="2800" dirty="0">
                <a:solidFill>
                  <a:srgbClr val="0000CC"/>
                </a:solidFill>
                <a:sym typeface="+mn-ea"/>
              </a:rPr>
              <a:t>Pro</a:t>
            </a:r>
            <a:r>
              <a:rPr lang="en-US" altLang="en-US" sz="2800" dirty="0">
                <a:solidFill>
                  <a:srgbClr val="0000CC"/>
                </a:solidFill>
              </a:rPr>
              <a:t>} </a:t>
            </a:r>
            <a:r>
              <a:rPr lang="en-US" altLang="zh-CN" sz="2800" dirty="0"/>
              <a:t>Open IG/Gating with risk evaluation</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custDataLst>
              <p:tags r:id="rId1"/>
            </p:custDataLst>
          </p:nvPr>
        </p:nvGraphicFramePr>
        <p:xfrm>
          <a:off x="563563" y="619493"/>
          <a:ext cx="11202831" cy="5943845"/>
        </p:xfrm>
        <a:graphic>
          <a:graphicData uri="http://schemas.openxmlformats.org/drawingml/2006/table">
            <a:tbl>
              <a:tblPr/>
              <a:tblGrid>
                <a:gridCol w="835694"/>
                <a:gridCol w="2417445"/>
                <a:gridCol w="856615"/>
                <a:gridCol w="849630"/>
                <a:gridCol w="864870"/>
                <a:gridCol w="5378577"/>
              </a:tblGrid>
              <a:tr h="191135">
                <a:tc>
                  <a:txBody>
                    <a:bodyPr/>
                    <a:lstStyle/>
                    <a:p>
                      <a:pPr algn="ctr" fontAlgn="ctr"/>
                      <a:r>
                        <a:rPr lang="en-GB" sz="900" b="1" i="0" u="none" strike="noStrike" dirty="0">
                          <a:solidFill>
                            <a:srgbClr val="FFFFFF"/>
                          </a:solidFill>
                          <a:effectLst/>
                          <a:latin typeface="Arial Bold" panose="020B0604020202020204"/>
                          <a:ea typeface="等线" panose="02010600030101010101" pitchFamily="2" charset="-122"/>
                        </a:rPr>
                        <a:t>Key</a:t>
                      </a:r>
                      <a:endParaRPr lang="en-GB" sz="900" b="1" i="0" u="none" strike="noStrike" dirty="0">
                        <a:solidFill>
                          <a:srgbClr val="FFFFFF"/>
                        </a:solidFill>
                        <a:effectLst/>
                        <a:latin typeface="Arial Bold" panose="020B0604020202020204"/>
                        <a:ea typeface="等线" panose="02010600030101010101" pitchFamily="2" charset="-122"/>
                      </a:endParaRPr>
                    </a:p>
                  </a:txBody>
                  <a:tcPr marL="4723" marR="4723" marT="4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900" b="1" i="0" u="none" strike="noStrike">
                          <a:solidFill>
                            <a:srgbClr val="FFFFFF"/>
                          </a:solidFill>
                          <a:effectLst/>
                          <a:latin typeface="Arial Bold" panose="020B0604020202020204"/>
                          <a:ea typeface="等线" panose="02010600030101010101" pitchFamily="2" charset="-122"/>
                        </a:rPr>
                        <a:t>Summary</a:t>
                      </a:r>
                      <a:endParaRPr lang="en-GB" sz="900" b="1" i="0" u="none" strike="noStrike">
                        <a:solidFill>
                          <a:srgbClr val="FFFFFF"/>
                        </a:solidFill>
                        <a:effectLst/>
                        <a:latin typeface="Arial Bold" panose="020B0604020202020204"/>
                        <a:ea typeface="等线" panose="02010600030101010101" pitchFamily="2" charset="-122"/>
                      </a:endParaRPr>
                    </a:p>
                  </a:txBody>
                  <a:tcPr marL="4723" marR="4723" marT="4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900" b="1" i="0" u="none" strike="noStrike">
                          <a:solidFill>
                            <a:srgbClr val="FFFFFF"/>
                          </a:solidFill>
                          <a:effectLst/>
                          <a:latin typeface="Arial Bold" panose="020B0604020202020204"/>
                          <a:ea typeface="等线" panose="02010600030101010101" pitchFamily="2" charset="-122"/>
                        </a:rPr>
                        <a:t>Status</a:t>
                      </a:r>
                      <a:endParaRPr lang="en-GB" sz="900" b="1" i="0" u="none" strike="noStrike">
                        <a:solidFill>
                          <a:srgbClr val="FFFFFF"/>
                        </a:solidFill>
                        <a:effectLst/>
                        <a:latin typeface="Arial Bold" panose="020B0604020202020204"/>
                        <a:ea typeface="等线" panose="02010600030101010101" pitchFamily="2" charset="-122"/>
                      </a:endParaRPr>
                    </a:p>
                  </a:txBody>
                  <a:tcPr marL="4723" marR="4723" marT="4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900" b="1" i="0" u="none" strike="noStrike">
                          <a:solidFill>
                            <a:srgbClr val="FFFFFF"/>
                          </a:solidFill>
                          <a:effectLst/>
                          <a:latin typeface="Arial Bold" panose="020B0604020202020204"/>
                          <a:ea typeface="等线" panose="02010600030101010101" pitchFamily="2" charset="-122"/>
                        </a:rPr>
                        <a:t>Fix version</a:t>
                      </a:r>
                      <a:endParaRPr lang="en-GB" sz="900" b="1" i="0" u="none" strike="noStrike">
                        <a:solidFill>
                          <a:srgbClr val="FFFFFF"/>
                        </a:solidFill>
                        <a:effectLst/>
                        <a:latin typeface="Arial Bold" panose="020B0604020202020204"/>
                        <a:ea typeface="等线" panose="02010600030101010101" pitchFamily="2" charset="-122"/>
                      </a:endParaRPr>
                    </a:p>
                  </a:txBody>
                  <a:tcPr marL="4723" marR="4723" marT="4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900" b="1" i="0" u="none" strike="noStrike">
                          <a:solidFill>
                            <a:srgbClr val="FFFFFF"/>
                          </a:solidFill>
                          <a:effectLst/>
                          <a:latin typeface="Arial Bold" panose="020B0604020202020204"/>
                          <a:ea typeface="等线" panose="02010600030101010101" pitchFamily="2" charset="-122"/>
                        </a:rPr>
                        <a:t>Priority</a:t>
                      </a:r>
                      <a:endParaRPr lang="en-GB" sz="900" b="1" i="0" u="none" strike="noStrike">
                        <a:solidFill>
                          <a:srgbClr val="FFFFFF"/>
                        </a:solidFill>
                        <a:effectLst/>
                        <a:latin typeface="Arial Bold" panose="020B0604020202020204"/>
                        <a:ea typeface="等线" panose="02010600030101010101" pitchFamily="2" charset="-122"/>
                      </a:endParaRPr>
                    </a:p>
                  </a:txBody>
                  <a:tcPr marL="4723" marR="4723" marT="4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900" b="1" i="0" u="none" strike="noStrike" dirty="0">
                          <a:solidFill>
                            <a:srgbClr val="FFFFFF"/>
                          </a:solidFill>
                          <a:effectLst/>
                          <a:latin typeface="Arial Bold" panose="020B0604020202020204"/>
                          <a:ea typeface="等线" panose="02010600030101010101" pitchFamily="2" charset="-122"/>
                        </a:rPr>
                        <a:t>Remark</a:t>
                      </a:r>
                      <a:endParaRPr lang="en-GB" sz="900" b="1" i="0" u="none" strike="noStrike" dirty="0">
                        <a:solidFill>
                          <a:srgbClr val="FFFFFF"/>
                        </a:solidFill>
                        <a:effectLst/>
                        <a:latin typeface="Arial Bold" panose="020B0604020202020204"/>
                        <a:ea typeface="等线" panose="02010600030101010101" pitchFamily="2" charset="-122"/>
                      </a:endParaRPr>
                    </a:p>
                  </a:txBody>
                  <a:tcPr marL="4723" marR="4723" marT="4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859155">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hlinkClick r:id="rId2"/>
                        </a:rPr>
                        <a:t>AW2-18082</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36000" marR="4723"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[CD542ICA_L][</a:t>
                      </a:r>
                      <a:r>
                        <a:rPr lang="zh-CN" altLang="en-US" sz="900" b="0" i="0" u="none" strike="noStrike" dirty="0">
                          <a:solidFill>
                            <a:srgbClr val="000000"/>
                          </a:solidFill>
                          <a:effectLst/>
                          <a:latin typeface="等线" panose="02010600030101010101" pitchFamily="2" charset="-122"/>
                          <a:ea typeface="等线" panose="02010600030101010101" pitchFamily="2" charset="-122"/>
                        </a:rPr>
                        <a:t>地图</a:t>
                      </a:r>
                      <a:r>
                        <a:rPr lang="en-US" altLang="zh-CN"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偶现一次</a:t>
                      </a:r>
                      <a:r>
                        <a:rPr lang="en-US" altLang="zh-CN"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导航中，点击地图卡片，地图界面抖动</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36000" marR="4723"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Analysis</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36000" marR="4723"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R07.1</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36000" marR="4723"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Gating</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36000" marR="4723"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1.</a:t>
                      </a:r>
                      <a:r>
                        <a:rPr lang="zh-CN" altLang="en-US" sz="900" b="0" i="0" u="none" strike="noStrike" dirty="0">
                          <a:solidFill>
                            <a:srgbClr val="000000"/>
                          </a:solidFill>
                          <a:effectLst/>
                          <a:latin typeface="等线" panose="02010600030101010101" pitchFamily="2" charset="-122"/>
                          <a:ea typeface="等线" panose="02010600030101010101" pitchFamily="2" charset="-122"/>
                        </a:rPr>
                        <a:t>出现概率：高频</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2.</a:t>
                      </a:r>
                      <a:r>
                        <a:rPr lang="zh-CN" altLang="en-US" sz="900" b="0" i="0" u="none" strike="noStrike" dirty="0">
                          <a:solidFill>
                            <a:srgbClr val="000000"/>
                          </a:solidFill>
                          <a:effectLst/>
                          <a:latin typeface="等线" panose="02010600030101010101" pitchFamily="2" charset="-122"/>
                          <a:ea typeface="等线" panose="02010600030101010101" pitchFamily="2" charset="-122"/>
                        </a:rPr>
                        <a:t>恢复方法：</a:t>
                      </a:r>
                      <a:r>
                        <a:rPr lang="en-GB" sz="900" b="0" i="0" u="none" strike="noStrike" dirty="0">
                          <a:solidFill>
                            <a:srgbClr val="000000"/>
                          </a:solidFill>
                          <a:effectLst/>
                          <a:latin typeface="等线" panose="02010600030101010101" pitchFamily="2" charset="-122"/>
                          <a:ea typeface="等线" panose="02010600030101010101" pitchFamily="2" charset="-122"/>
                        </a:rPr>
                        <a:t>NA</a:t>
                      </a:r>
                      <a:br>
                        <a:rPr lang="en-GB" sz="900" b="0" i="0" u="none" strike="noStrike" dirty="0">
                          <a:solidFill>
                            <a:srgbClr val="000000"/>
                          </a:solidFill>
                          <a:effectLst/>
                          <a:latin typeface="等线" panose="02010600030101010101" pitchFamily="2" charset="-122"/>
                          <a:ea typeface="等线" panose="02010600030101010101" pitchFamily="2" charset="-122"/>
                        </a:rPr>
                      </a:br>
                      <a:r>
                        <a:rPr lang="en-GB" sz="900" b="0" i="0" u="none" strike="noStrike" dirty="0">
                          <a:solidFill>
                            <a:srgbClr val="000000"/>
                          </a:solidFill>
                          <a:effectLst/>
                          <a:latin typeface="等线" panose="02010600030101010101" pitchFamily="2" charset="-122"/>
                          <a:ea typeface="等线" panose="02010600030101010101" pitchFamily="2" charset="-122"/>
                        </a:rPr>
                        <a:t>3.</a:t>
                      </a:r>
                      <a:r>
                        <a:rPr lang="zh-CN" altLang="en-US" sz="900" b="0" i="0" u="none" strike="noStrike" dirty="0">
                          <a:solidFill>
                            <a:srgbClr val="000000"/>
                          </a:solidFill>
                          <a:effectLst/>
                          <a:latin typeface="等线" panose="02010600030101010101" pitchFamily="2" charset="-122"/>
                          <a:ea typeface="等线" panose="02010600030101010101" pitchFamily="2" charset="-122"/>
                        </a:rPr>
                        <a:t>用户使用频次：高频（但单一用户在导航中不断切换地图页面的可能性较低）</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4.</a:t>
                      </a:r>
                      <a:r>
                        <a:rPr lang="en-GB" sz="900" b="0" i="0" u="none" strike="noStrike" dirty="0">
                          <a:solidFill>
                            <a:srgbClr val="000000"/>
                          </a:solidFill>
                          <a:effectLst/>
                          <a:latin typeface="等线" panose="02010600030101010101" pitchFamily="2" charset="-122"/>
                          <a:ea typeface="等线" panose="02010600030101010101" pitchFamily="2" charset="-122"/>
                        </a:rPr>
                        <a:t>Root cause：</a:t>
                      </a:r>
                      <a:r>
                        <a:rPr lang="zh-CN" altLang="en-US" sz="900" b="0" i="0" u="none" strike="noStrike" dirty="0">
                          <a:solidFill>
                            <a:srgbClr val="000000"/>
                          </a:solidFill>
                          <a:effectLst/>
                          <a:latin typeface="等线" panose="02010600030101010101" pitchFamily="2" charset="-122"/>
                          <a:ea typeface="等线" panose="02010600030101010101" pitchFamily="2" charset="-122"/>
                        </a:rPr>
                        <a:t>接收系统</a:t>
                      </a:r>
                      <a:r>
                        <a:rPr lang="en-GB" sz="900" b="0" i="0" u="none" strike="noStrike" dirty="0">
                          <a:solidFill>
                            <a:srgbClr val="000000"/>
                          </a:solidFill>
                          <a:effectLst/>
                          <a:latin typeface="等线" panose="02010600030101010101" pitchFamily="2" charset="-122"/>
                          <a:ea typeface="等线" panose="02010600030101010101" pitchFamily="2" charset="-122"/>
                        </a:rPr>
                        <a:t>surface</a:t>
                      </a:r>
                      <a:r>
                        <a:rPr lang="zh-CN" altLang="en-US" sz="900" b="0" i="0" u="none" strike="noStrike" dirty="0">
                          <a:solidFill>
                            <a:srgbClr val="000000"/>
                          </a:solidFill>
                          <a:effectLst/>
                          <a:latin typeface="等线" panose="02010600030101010101" pitchFamily="2" charset="-122"/>
                          <a:ea typeface="等线" panose="02010600030101010101" pitchFamily="2" charset="-122"/>
                        </a:rPr>
                        <a:t>回调</a:t>
                      </a:r>
                      <a:r>
                        <a:rPr lang="en-US" altLang="zh-CN"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短时间内有两次 </a:t>
                      </a:r>
                      <a:r>
                        <a:rPr lang="en-GB" sz="900" b="0" i="0" u="none" strike="noStrike" dirty="0" err="1">
                          <a:solidFill>
                            <a:srgbClr val="000000"/>
                          </a:solidFill>
                          <a:effectLst/>
                          <a:latin typeface="等线" panose="02010600030101010101" pitchFamily="2" charset="-122"/>
                          <a:ea typeface="等线" panose="02010600030101010101" pitchFamily="2" charset="-122"/>
                        </a:rPr>
                        <a:t>surfaceChanged</a:t>
                      </a:r>
                      <a:r>
                        <a:rPr lang="en-GB" sz="900" b="0" i="0" u="none" strike="noStrike" dirty="0">
                          <a:solidFill>
                            <a:srgbClr val="000000"/>
                          </a:solidFill>
                          <a:effectLst/>
                          <a:latin typeface="等线" panose="02010600030101010101" pitchFamily="2" charset="-122"/>
                          <a:ea typeface="等线" panose="02010600030101010101" pitchFamily="2" charset="-122"/>
                        </a:rPr>
                        <a:t> </a:t>
                      </a:r>
                      <a:r>
                        <a:rPr lang="zh-CN" altLang="en-US" sz="900" b="0" i="0" u="none" strike="noStrike" dirty="0">
                          <a:solidFill>
                            <a:srgbClr val="000000"/>
                          </a:solidFill>
                          <a:effectLst/>
                          <a:latin typeface="等线" panose="02010600030101010101" pitchFamily="2" charset="-122"/>
                          <a:ea typeface="等线" panose="02010600030101010101" pitchFamily="2" charset="-122"/>
                        </a:rPr>
                        <a:t>回调，目前在同德赛确认</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5.</a:t>
                      </a:r>
                      <a:r>
                        <a:rPr lang="zh-CN" altLang="en-US" sz="900" b="0" i="0" u="none" strike="noStrike" dirty="0">
                          <a:solidFill>
                            <a:srgbClr val="000000"/>
                          </a:solidFill>
                          <a:effectLst/>
                          <a:latin typeface="等线" panose="02010600030101010101" pitchFamily="2" charset="-122"/>
                          <a:ea typeface="等线" panose="02010600030101010101" pitchFamily="2" charset="-122"/>
                        </a:rPr>
                        <a:t>影响评估：</a:t>
                      </a:r>
                      <a:r>
                        <a:rPr lang="en-GB" sz="900" b="0" i="0" u="none" strike="noStrike" dirty="0">
                          <a:solidFill>
                            <a:srgbClr val="000000"/>
                          </a:solidFill>
                          <a:effectLst/>
                          <a:latin typeface="等线" panose="02010600030101010101" pitchFamily="2" charset="-122"/>
                          <a:ea typeface="等线" panose="02010600030101010101" pitchFamily="2" charset="-122"/>
                        </a:rPr>
                        <a:t>Medium，</a:t>
                      </a:r>
                      <a:r>
                        <a:rPr lang="zh-CN" altLang="en-US" sz="900" b="0" i="0" u="none" strike="noStrike" dirty="0">
                          <a:solidFill>
                            <a:srgbClr val="000000"/>
                          </a:solidFill>
                          <a:effectLst/>
                          <a:latin typeface="等线" panose="02010600030101010101" pitchFamily="2" charset="-122"/>
                          <a:ea typeface="等线" panose="02010600030101010101" pitchFamily="2" charset="-122"/>
                        </a:rPr>
                        <a:t>用户导航中切换</a:t>
                      </a:r>
                      <a:r>
                        <a:rPr lang="en-GB" sz="900" b="0" i="0" u="none" strike="noStrike" dirty="0">
                          <a:solidFill>
                            <a:srgbClr val="000000"/>
                          </a:solidFill>
                          <a:effectLst/>
                          <a:latin typeface="等线" panose="02010600030101010101" pitchFamily="2" charset="-122"/>
                          <a:ea typeface="等线" panose="02010600030101010101" pitchFamily="2" charset="-122"/>
                        </a:rPr>
                        <a:t>launcher</a:t>
                      </a:r>
                      <a:r>
                        <a:rPr lang="zh-CN" altLang="en-US" sz="900" b="0" i="0" u="none" strike="noStrike" dirty="0">
                          <a:solidFill>
                            <a:srgbClr val="000000"/>
                          </a:solidFill>
                          <a:effectLst/>
                          <a:latin typeface="等线" panose="02010600030101010101" pitchFamily="2" charset="-122"/>
                          <a:ea typeface="等线" panose="02010600030101010101" pitchFamily="2" charset="-122"/>
                        </a:rPr>
                        <a:t>与地图时会看到地图页面闪一下，体验较差</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US" altLang="zh-CN" sz="900" b="0" i="0" u="none" strike="noStrike" dirty="0">
                          <a:solidFill>
                            <a:srgbClr val="000000"/>
                          </a:solidFill>
                          <a:effectLst/>
                          <a:latin typeface="等线" panose="02010600030101010101" pitchFamily="2" charset="-122"/>
                          <a:ea typeface="等线" panose="02010600030101010101" pitchFamily="2" charset="-122"/>
                        </a:rPr>
                        <a:t>6.</a:t>
                      </a:r>
                      <a:r>
                        <a:rPr lang="zh-CN" altLang="en-US" sz="900" b="0" i="0" u="none" strike="noStrike" dirty="0">
                          <a:solidFill>
                            <a:srgbClr val="000000"/>
                          </a:solidFill>
                          <a:effectLst/>
                          <a:latin typeface="等线" panose="02010600030101010101" pitchFamily="2" charset="-122"/>
                          <a:ea typeface="等线" panose="02010600030101010101" pitchFamily="2" charset="-122"/>
                        </a:rPr>
                        <a:t>修复计划：计划</a:t>
                      </a:r>
                      <a:r>
                        <a:rPr lang="en-GB" sz="900" b="0" i="0" u="none" strike="noStrike" dirty="0">
                          <a:solidFill>
                            <a:srgbClr val="000000"/>
                          </a:solidFill>
                          <a:effectLst/>
                          <a:latin typeface="等线" panose="02010600030101010101" pitchFamily="2" charset="-122"/>
                          <a:ea typeface="等线" panose="02010600030101010101" pitchFamily="2" charset="-122"/>
                        </a:rPr>
                        <a:t>R07.1</a:t>
                      </a:r>
                      <a:r>
                        <a:rPr lang="zh-CN" altLang="en-US" sz="900" b="0" i="0" u="none" strike="noStrike" dirty="0">
                          <a:solidFill>
                            <a:srgbClr val="000000"/>
                          </a:solidFill>
                          <a:effectLst/>
                          <a:latin typeface="等线" panose="02010600030101010101" pitchFamily="2" charset="-122"/>
                          <a:ea typeface="等线" panose="02010600030101010101" pitchFamily="2" charset="-122"/>
                        </a:rPr>
                        <a:t>组入</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36000" marR="4723"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8100">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hlinkClick r:id="rId3"/>
                        </a:rPr>
                        <a:t>AW2-12917</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36000" marR="4723"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Phase 4：【</a:t>
                      </a:r>
                      <a:r>
                        <a:rPr lang="zh-CN" altLang="en-US" sz="900" b="0" i="0" u="none" strike="noStrike" dirty="0">
                          <a:solidFill>
                            <a:srgbClr val="000000"/>
                          </a:solidFill>
                          <a:effectLst/>
                          <a:latin typeface="等线" panose="02010600030101010101" pitchFamily="2" charset="-122"/>
                          <a:ea typeface="等线" panose="02010600030101010101" pitchFamily="2" charset="-122"/>
                        </a:rPr>
                        <a:t>必现</a:t>
                      </a:r>
                      <a:r>
                        <a:rPr lang="en-US" altLang="zh-CN" sz="900" b="0" i="0" u="none" strike="noStrike" dirty="0">
                          <a:solidFill>
                            <a:srgbClr val="000000"/>
                          </a:solidFill>
                          <a:effectLst/>
                          <a:latin typeface="等线" panose="02010600030101010101" pitchFamily="2" charset="-122"/>
                          <a:ea typeface="等线" panose="02010600030101010101" pitchFamily="2" charset="-122"/>
                        </a:rPr>
                        <a:t>】【</a:t>
                      </a:r>
                      <a:r>
                        <a:rPr lang="en-GB" sz="900" b="0" i="0" u="none" strike="noStrike" dirty="0">
                          <a:solidFill>
                            <a:srgbClr val="000000"/>
                          </a:solidFill>
                          <a:effectLst/>
                          <a:latin typeface="等线" panose="02010600030101010101" pitchFamily="2" charset="-122"/>
                          <a:ea typeface="等线" panose="02010600030101010101" pitchFamily="2" charset="-122"/>
                        </a:rPr>
                        <a:t>Performance】【CD542ICA L】【</a:t>
                      </a:r>
                      <a:r>
                        <a:rPr lang="zh-CN" altLang="en-US" sz="900" b="0" i="0" u="none" strike="noStrike" dirty="0">
                          <a:solidFill>
                            <a:srgbClr val="000000"/>
                          </a:solidFill>
                          <a:effectLst/>
                          <a:latin typeface="等线" panose="02010600030101010101" pitchFamily="2" charset="-122"/>
                          <a:ea typeface="等线" panose="02010600030101010101" pitchFamily="2" charset="-122"/>
                        </a:rPr>
                        <a:t>导航</a:t>
                      </a:r>
                      <a:r>
                        <a:rPr lang="en-US" altLang="zh-CN"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系统稳定状态下导航启动时间较长（系统稳定状态下导航首次启动</a:t>
                      </a:r>
                      <a:r>
                        <a:rPr lang="en-US" altLang="zh-CN" sz="900" b="0" i="0" u="none" strike="noStrike" dirty="0">
                          <a:solidFill>
                            <a:srgbClr val="000000"/>
                          </a:solidFill>
                          <a:effectLst/>
                          <a:latin typeface="等线" panose="02010600030101010101" pitchFamily="2" charset="-122"/>
                          <a:ea typeface="等线" panose="02010600030101010101" pitchFamily="2" charset="-122"/>
                        </a:rPr>
                        <a:t>_4.9</a:t>
                      </a:r>
                      <a:r>
                        <a:rPr lang="en-GB" sz="900" b="0" i="0" u="none" strike="noStrike" dirty="0">
                          <a:solidFill>
                            <a:srgbClr val="000000"/>
                          </a:solidFill>
                          <a:effectLst/>
                          <a:latin typeface="等线" panose="02010600030101010101" pitchFamily="2" charset="-122"/>
                          <a:ea typeface="等线" panose="02010600030101010101" pitchFamily="2" charset="-122"/>
                        </a:rPr>
                        <a:t>s）</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36000" marR="4723"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Analysis</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36000" marR="4723"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NA</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36000" marR="4723"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Gating</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36000" marR="4723"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R04</a:t>
                      </a:r>
                      <a:r>
                        <a:rPr lang="zh-CN" altLang="en-US" sz="900" b="0" i="0" u="none" strike="noStrike" dirty="0">
                          <a:solidFill>
                            <a:srgbClr val="000000"/>
                          </a:solidFill>
                          <a:effectLst/>
                          <a:latin typeface="等线" panose="02010600030101010101" pitchFamily="2" charset="-122"/>
                          <a:ea typeface="等线" panose="02010600030101010101" pitchFamily="2" charset="-122"/>
                        </a:rPr>
                        <a:t>实测结果：</a:t>
                      </a:r>
                      <a:r>
                        <a:rPr lang="en-US" altLang="zh-CN" sz="900" b="0" i="0" u="none" strike="noStrike" dirty="0">
                          <a:solidFill>
                            <a:srgbClr val="000000"/>
                          </a:solidFill>
                          <a:effectLst/>
                          <a:latin typeface="等线" panose="02010600030101010101" pitchFamily="2" charset="-122"/>
                          <a:ea typeface="等线" panose="02010600030101010101" pitchFamily="2" charset="-122"/>
                        </a:rPr>
                        <a:t>5.9</a:t>
                      </a:r>
                      <a:r>
                        <a:rPr lang="en-GB" sz="900" b="0" i="0" u="none" strike="noStrike" dirty="0">
                          <a:solidFill>
                            <a:srgbClr val="000000"/>
                          </a:solidFill>
                          <a:effectLst/>
                          <a:latin typeface="等线" panose="02010600030101010101" pitchFamily="2" charset="-122"/>
                          <a:ea typeface="等线" panose="02010600030101010101" pitchFamily="2" charset="-122"/>
                        </a:rPr>
                        <a:t>s</a:t>
                      </a:r>
                      <a:br>
                        <a:rPr lang="en-GB" sz="900" b="0" i="0" u="none" strike="noStrike" dirty="0">
                          <a:solidFill>
                            <a:srgbClr val="000000"/>
                          </a:solidFill>
                          <a:effectLst/>
                          <a:latin typeface="等线" panose="02010600030101010101" pitchFamily="2" charset="-122"/>
                          <a:ea typeface="等线" panose="02010600030101010101" pitchFamily="2" charset="-122"/>
                        </a:rPr>
                      </a:br>
                      <a:r>
                        <a:rPr lang="en-GB" sz="900" b="0" i="0" u="none" strike="noStrike" dirty="0">
                          <a:solidFill>
                            <a:srgbClr val="000000"/>
                          </a:solidFill>
                          <a:effectLst/>
                          <a:latin typeface="等线" panose="02010600030101010101" pitchFamily="2" charset="-122"/>
                          <a:ea typeface="等线" panose="02010600030101010101" pitchFamily="2" charset="-122"/>
                        </a:rPr>
                        <a:t>R05</a:t>
                      </a:r>
                      <a:r>
                        <a:rPr lang="zh-CN" altLang="en-US" sz="900" b="0" i="0" u="none" strike="noStrike" dirty="0">
                          <a:solidFill>
                            <a:srgbClr val="000000"/>
                          </a:solidFill>
                          <a:effectLst/>
                          <a:latin typeface="等线" panose="02010600030101010101" pitchFamily="2" charset="-122"/>
                          <a:ea typeface="等线" panose="02010600030101010101" pitchFamily="2" charset="-122"/>
                        </a:rPr>
                        <a:t>实测结果：</a:t>
                      </a:r>
                      <a:r>
                        <a:rPr lang="en-US" altLang="zh-CN" sz="900" b="0" i="0" u="none" strike="noStrike" dirty="0">
                          <a:solidFill>
                            <a:srgbClr val="000000"/>
                          </a:solidFill>
                          <a:effectLst/>
                          <a:latin typeface="等线" panose="02010600030101010101" pitchFamily="2" charset="-122"/>
                          <a:ea typeface="等线" panose="02010600030101010101" pitchFamily="2" charset="-122"/>
                        </a:rPr>
                        <a:t>4.9</a:t>
                      </a:r>
                      <a:r>
                        <a:rPr lang="en-GB" sz="900" b="0" i="0" u="none" strike="noStrike" dirty="0">
                          <a:solidFill>
                            <a:srgbClr val="000000"/>
                          </a:solidFill>
                          <a:effectLst/>
                          <a:latin typeface="等线" panose="02010600030101010101" pitchFamily="2" charset="-122"/>
                          <a:ea typeface="等线" panose="02010600030101010101" pitchFamily="2" charset="-122"/>
                        </a:rPr>
                        <a:t>s</a:t>
                      </a:r>
                      <a:br>
                        <a:rPr lang="en-GB" sz="900" b="0" i="0" u="none" strike="noStrike" dirty="0">
                          <a:solidFill>
                            <a:srgbClr val="000000"/>
                          </a:solidFill>
                          <a:effectLst/>
                          <a:latin typeface="等线" panose="02010600030101010101" pitchFamily="2" charset="-122"/>
                          <a:ea typeface="等线" panose="02010600030101010101" pitchFamily="2" charset="-122"/>
                        </a:rPr>
                      </a:br>
                      <a:r>
                        <a:rPr lang="en-GB" sz="900" b="0" i="0" u="none" strike="noStrike" dirty="0">
                          <a:solidFill>
                            <a:srgbClr val="000000"/>
                          </a:solidFill>
                          <a:effectLst/>
                          <a:latin typeface="等线" panose="02010600030101010101" pitchFamily="2" charset="-122"/>
                          <a:ea typeface="等线" panose="02010600030101010101" pitchFamily="2" charset="-122"/>
                        </a:rPr>
                        <a:t>R07</a:t>
                      </a:r>
                      <a:r>
                        <a:rPr lang="zh-CN" altLang="en-US" sz="900" b="0" i="0" u="none" strike="noStrike" dirty="0">
                          <a:solidFill>
                            <a:srgbClr val="000000"/>
                          </a:solidFill>
                          <a:effectLst/>
                          <a:latin typeface="等线" panose="02010600030101010101" pitchFamily="2" charset="-122"/>
                          <a:ea typeface="等线" panose="02010600030101010101" pitchFamily="2" charset="-122"/>
                        </a:rPr>
                        <a:t>实测结果：</a:t>
                      </a:r>
                      <a:r>
                        <a:rPr lang="en-US" altLang="zh-CN" sz="900" b="0" i="0" u="none" strike="noStrike" dirty="0">
                          <a:solidFill>
                            <a:srgbClr val="000000"/>
                          </a:solidFill>
                          <a:effectLst/>
                          <a:latin typeface="等线" panose="02010600030101010101" pitchFamily="2" charset="-122"/>
                          <a:ea typeface="等线" panose="02010600030101010101" pitchFamily="2" charset="-122"/>
                        </a:rPr>
                        <a:t>6.9</a:t>
                      </a:r>
                      <a:r>
                        <a:rPr lang="en-GB" sz="900" b="0" i="0" u="none" strike="noStrike" dirty="0">
                          <a:solidFill>
                            <a:srgbClr val="000000"/>
                          </a:solidFill>
                          <a:effectLst/>
                          <a:latin typeface="等线" panose="02010600030101010101" pitchFamily="2" charset="-122"/>
                          <a:ea typeface="等线" panose="02010600030101010101" pitchFamily="2" charset="-122"/>
                        </a:rPr>
                        <a:t>s（</a:t>
                      </a:r>
                      <a:r>
                        <a:rPr lang="zh-CN" altLang="en-US" sz="900" b="0" i="0" u="none" strike="noStrike" dirty="0">
                          <a:solidFill>
                            <a:srgbClr val="000000"/>
                          </a:solidFill>
                          <a:effectLst/>
                          <a:latin typeface="等线" panose="02010600030101010101" pitchFamily="2" charset="-122"/>
                          <a:ea typeface="等线" panose="02010600030101010101" pitchFamily="2" charset="-122"/>
                        </a:rPr>
                        <a:t>百度在重庆</a:t>
                      </a:r>
                      <a:r>
                        <a:rPr lang="en-GB" sz="900" b="0" i="0" u="none" strike="noStrike" dirty="0">
                          <a:solidFill>
                            <a:srgbClr val="000000"/>
                          </a:solidFill>
                          <a:effectLst/>
                          <a:latin typeface="等线" panose="02010600030101010101" pitchFamily="2" charset="-122"/>
                          <a:ea typeface="等线" panose="02010600030101010101" pitchFamily="2" charset="-122"/>
                        </a:rPr>
                        <a:t>PP</a:t>
                      </a:r>
                      <a:r>
                        <a:rPr lang="zh-CN" altLang="en-US" sz="900" b="0" i="0" u="none" strike="noStrike" dirty="0">
                          <a:solidFill>
                            <a:srgbClr val="000000"/>
                          </a:solidFill>
                          <a:effectLst/>
                          <a:latin typeface="等线" panose="02010600030101010101" pitchFamily="2" charset="-122"/>
                          <a:ea typeface="等线" panose="02010600030101010101" pitchFamily="2" charset="-122"/>
                        </a:rPr>
                        <a:t>实车测试</a:t>
                      </a:r>
                      <a:r>
                        <a:rPr lang="en-US" altLang="zh-CN" sz="900" b="0" i="0" u="none" strike="noStrike" dirty="0">
                          <a:solidFill>
                            <a:srgbClr val="000000"/>
                          </a:solidFill>
                          <a:effectLst/>
                          <a:latin typeface="等线" panose="02010600030101010101" pitchFamily="2" charset="-122"/>
                          <a:ea typeface="等线" panose="02010600030101010101" pitchFamily="2" charset="-122"/>
                        </a:rPr>
                        <a:t>5</a:t>
                      </a:r>
                      <a:r>
                        <a:rPr lang="zh-CN" altLang="en-US" sz="900" b="0" i="0" u="none" strike="noStrike" dirty="0">
                          <a:solidFill>
                            <a:srgbClr val="000000"/>
                          </a:solidFill>
                          <a:effectLst/>
                          <a:latin typeface="等线" panose="02010600030101010101" pitchFamily="2" charset="-122"/>
                          <a:ea typeface="等线" panose="02010600030101010101" pitchFamily="2" charset="-122"/>
                        </a:rPr>
                        <a:t>次均值</a:t>
                      </a:r>
                      <a:r>
                        <a:rPr lang="en-US" altLang="zh-CN" sz="900" b="0" i="0" u="none" strike="noStrike" dirty="0">
                          <a:solidFill>
                            <a:srgbClr val="000000"/>
                          </a:solidFill>
                          <a:effectLst/>
                          <a:latin typeface="等线" panose="02010600030101010101" pitchFamily="2" charset="-122"/>
                          <a:ea typeface="等线" panose="02010600030101010101" pitchFamily="2" charset="-122"/>
                        </a:rPr>
                        <a:t>5.2</a:t>
                      </a:r>
                      <a:r>
                        <a:rPr lang="en-GB" sz="900" b="0" i="0" u="none" strike="noStrike" dirty="0">
                          <a:solidFill>
                            <a:srgbClr val="000000"/>
                          </a:solidFill>
                          <a:effectLst/>
                          <a:latin typeface="等线" panose="02010600030101010101" pitchFamily="2" charset="-122"/>
                          <a:ea typeface="等线" panose="02010600030101010101" pitchFamily="2" charset="-122"/>
                        </a:rPr>
                        <a:t>s）</a:t>
                      </a:r>
                      <a:br>
                        <a:rPr lang="en-GB" sz="900" b="0" i="0" u="none" strike="noStrike" dirty="0">
                          <a:solidFill>
                            <a:srgbClr val="000000"/>
                          </a:solidFill>
                          <a:effectLst/>
                          <a:latin typeface="等线" panose="02010600030101010101" pitchFamily="2" charset="-122"/>
                          <a:ea typeface="等线" panose="02010600030101010101" pitchFamily="2" charset="-122"/>
                        </a:rPr>
                      </a:br>
                      <a:r>
                        <a:rPr lang="zh-CN" altLang="en-US" sz="900" b="0" i="0" u="none" strike="noStrike" dirty="0">
                          <a:solidFill>
                            <a:srgbClr val="000000"/>
                          </a:solidFill>
                          <a:effectLst/>
                          <a:latin typeface="等线" panose="02010600030101010101" pitchFamily="2" charset="-122"/>
                          <a:ea typeface="等线" panose="02010600030101010101" pitchFamily="2" charset="-122"/>
                        </a:rPr>
                        <a:t>下一步计划：</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zh-CN" altLang="en-US" sz="900" b="0" i="0" u="none" strike="noStrike" dirty="0">
                          <a:solidFill>
                            <a:srgbClr val="000000"/>
                          </a:solidFill>
                          <a:effectLst/>
                          <a:latin typeface="等线" panose="02010600030101010101" pitchFamily="2" charset="-122"/>
                          <a:ea typeface="等线" panose="02010600030101010101" pitchFamily="2" charset="-122"/>
                        </a:rPr>
                        <a:t>将拆分分析各线程耗时，从当前视频来看地图出现后到搜索框出现的耗时较长，将进一步分析原因</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p>
                      <a:pPr algn="l" fontAlgn="ctr"/>
                      <a:r>
                        <a:rPr lang="zh-CN" altLang="en-US" sz="900" b="0" i="0" u="none" strike="noStrike" dirty="0">
                          <a:solidFill>
                            <a:srgbClr val="000000"/>
                          </a:solidFill>
                          <a:effectLst/>
                          <a:latin typeface="等线" panose="02010600030101010101" pitchFamily="2" charset="-122"/>
                          <a:ea typeface="等线" panose="02010600030101010101" pitchFamily="2" charset="-122"/>
                        </a:rPr>
                        <a:t>福特性能同学建议：补充地图启动经历的各节点</a:t>
                      </a:r>
                      <a:r>
                        <a:rPr lang="en-US" altLang="zh-CN" sz="900" b="0" i="0" u="none" strike="noStrike" dirty="0">
                          <a:solidFill>
                            <a:srgbClr val="000000"/>
                          </a:solidFill>
                          <a:effectLst/>
                          <a:latin typeface="等线" panose="02010600030101010101" pitchFamily="2" charset="-122"/>
                          <a:ea typeface="等线" panose="02010600030101010101" pitchFamily="2" charset="-122"/>
                        </a:rPr>
                        <a:t>/</a:t>
                      </a:r>
                      <a:r>
                        <a:rPr lang="zh-CN" altLang="en-US" sz="900" b="0" i="0" u="none" strike="noStrike" dirty="0">
                          <a:solidFill>
                            <a:srgbClr val="000000"/>
                          </a:solidFill>
                          <a:effectLst/>
                          <a:latin typeface="等线" panose="02010600030101010101" pitchFamily="2" charset="-122"/>
                          <a:ea typeface="等线" panose="02010600030101010101" pitchFamily="2" charset="-122"/>
                        </a:rPr>
                        <a:t>各线程耗时，再评估当前情况是否合理</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zh-CN" altLang="en-US" sz="900" b="0" i="0" u="none" strike="noStrike" dirty="0">
                          <a:solidFill>
                            <a:srgbClr val="000000"/>
                          </a:solidFill>
                          <a:effectLst/>
                          <a:latin typeface="等线" panose="02010600030101010101" pitchFamily="2" charset="-122"/>
                          <a:ea typeface="等线" panose="02010600030101010101" pitchFamily="2" charset="-122"/>
                        </a:rPr>
                        <a:t>影响：</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zh-CN" altLang="en-US" sz="900" b="0" i="0" u="none" strike="noStrike" dirty="0">
                          <a:solidFill>
                            <a:srgbClr val="000000"/>
                          </a:solidFill>
                          <a:effectLst/>
                          <a:latin typeface="等线" panose="02010600030101010101" pitchFamily="2" charset="-122"/>
                          <a:ea typeface="等线" panose="02010600030101010101" pitchFamily="2" charset="-122"/>
                        </a:rPr>
                        <a:t>用户角度在点击地图图标后</a:t>
                      </a:r>
                      <a:r>
                        <a:rPr lang="en-US" altLang="zh-CN" sz="900" b="0" i="0" u="none" strike="noStrike" dirty="0">
                          <a:solidFill>
                            <a:srgbClr val="000000"/>
                          </a:solidFill>
                          <a:effectLst/>
                          <a:latin typeface="等线" panose="02010600030101010101" pitchFamily="2" charset="-122"/>
                          <a:ea typeface="等线" panose="02010600030101010101" pitchFamily="2" charset="-122"/>
                        </a:rPr>
                        <a:t>3</a:t>
                      </a:r>
                      <a:r>
                        <a:rPr lang="en-GB" sz="900" b="0" i="0" u="none" strike="noStrike" dirty="0">
                          <a:solidFill>
                            <a:srgbClr val="000000"/>
                          </a:solidFill>
                          <a:effectLst/>
                          <a:latin typeface="等线" panose="02010600030101010101" pitchFamily="2" charset="-122"/>
                          <a:ea typeface="等线" panose="02010600030101010101" pitchFamily="2" charset="-122"/>
                        </a:rPr>
                        <a:t>s</a:t>
                      </a:r>
                      <a:r>
                        <a:rPr lang="zh-CN" altLang="en-US" sz="900" b="0" i="0" u="none" strike="noStrike" dirty="0">
                          <a:solidFill>
                            <a:srgbClr val="000000"/>
                          </a:solidFill>
                          <a:effectLst/>
                          <a:latin typeface="等线" panose="02010600030101010101" pitchFamily="2" charset="-122"/>
                          <a:ea typeface="等线" panose="02010600030101010101" pitchFamily="2" charset="-122"/>
                        </a:rPr>
                        <a:t>即可见地图底图，降低了用户在等待的负面体感</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36000" marR="4723"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4955">
                <a:tc>
                  <a:txBody>
                    <a:bodyPr/>
                    <a:lstStyle/>
                    <a:p>
                      <a:pPr algn="l" fontAlgn="ctr"/>
                      <a:r>
                        <a:rPr lang="en-GB" sz="900" b="0" i="0" u="none" strike="noStrike">
                          <a:solidFill>
                            <a:srgbClr val="000000"/>
                          </a:solidFill>
                          <a:effectLst/>
                          <a:latin typeface="等线" panose="02010600030101010101" pitchFamily="2" charset="-122"/>
                          <a:ea typeface="等线" panose="02010600030101010101" pitchFamily="2" charset="-122"/>
                          <a:hlinkClick r:id="rId4"/>
                        </a:rPr>
                        <a:t>AW2-8658</a:t>
                      </a:r>
                      <a:endParaRPr lang="en-GB" sz="900" b="0" i="0" u="none" strike="noStrike">
                        <a:solidFill>
                          <a:srgbClr val="000000"/>
                        </a:solidFill>
                        <a:effectLst/>
                        <a:latin typeface="等线" panose="02010600030101010101" pitchFamily="2" charset="-122"/>
                        <a:ea typeface="等线" panose="02010600030101010101" pitchFamily="2" charset="-122"/>
                      </a:endParaRPr>
                    </a:p>
                  </a:txBody>
                  <a:tcPr marL="36000" marR="4723"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【542 ICAL】【</a:t>
                      </a:r>
                      <a:r>
                        <a:rPr lang="zh-CN" altLang="en-US" sz="900" b="0" i="0" u="none" strike="noStrike" dirty="0">
                          <a:solidFill>
                            <a:srgbClr val="000000"/>
                          </a:solidFill>
                          <a:effectLst/>
                          <a:latin typeface="等线" panose="02010600030101010101" pitchFamily="2" charset="-122"/>
                          <a:ea typeface="等线" panose="02010600030101010101" pitchFamily="2" charset="-122"/>
                        </a:rPr>
                        <a:t>偶现</a:t>
                      </a:r>
                      <a:r>
                        <a:rPr lang="en-US" altLang="zh-CN" sz="900" b="0" i="0" u="none" strike="noStrike" dirty="0">
                          <a:solidFill>
                            <a:srgbClr val="000000"/>
                          </a:solidFill>
                          <a:effectLst/>
                          <a:latin typeface="等线" panose="02010600030101010101" pitchFamily="2" charset="-122"/>
                          <a:ea typeface="等线" panose="02010600030101010101" pitchFamily="2" charset="-122"/>
                        </a:rPr>
                        <a:t>】</a:t>
                      </a:r>
                      <a:r>
                        <a:rPr lang="en-GB" sz="900" b="0" i="0" u="none" strike="noStrike" dirty="0">
                          <a:solidFill>
                            <a:srgbClr val="000000"/>
                          </a:solidFill>
                          <a:effectLst/>
                          <a:latin typeface="等线" panose="02010600030101010101" pitchFamily="2" charset="-122"/>
                          <a:ea typeface="等线" panose="02010600030101010101" pitchFamily="2" charset="-122"/>
                        </a:rPr>
                        <a:t>Power on Launcher</a:t>
                      </a:r>
                      <a:r>
                        <a:rPr lang="zh-CN" altLang="en-US" sz="900" b="0" i="0" u="none" strike="noStrike" dirty="0">
                          <a:solidFill>
                            <a:srgbClr val="000000"/>
                          </a:solidFill>
                          <a:effectLst/>
                          <a:latin typeface="等线" panose="02010600030101010101" pitchFamily="2" charset="-122"/>
                          <a:ea typeface="等线" panose="02010600030101010101" pitchFamily="2" charset="-122"/>
                        </a:rPr>
                        <a:t>界面可见 </a:t>
                      </a:r>
                      <a:r>
                        <a:rPr lang="en-GB" sz="900" b="0" i="0" u="none" strike="noStrike" dirty="0">
                          <a:solidFill>
                            <a:srgbClr val="000000"/>
                          </a:solidFill>
                          <a:effectLst/>
                          <a:latin typeface="等线" panose="02010600030101010101" pitchFamily="2" charset="-122"/>
                          <a:ea typeface="等线" panose="02010600030101010101" pitchFamily="2" charset="-122"/>
                        </a:rPr>
                        <a:t>Performance </a:t>
                      </a:r>
                      <a:r>
                        <a:rPr lang="zh-CN" altLang="en-US" sz="900" b="0" i="0" u="none" strike="noStrike" dirty="0">
                          <a:solidFill>
                            <a:srgbClr val="000000"/>
                          </a:solidFill>
                          <a:effectLst/>
                          <a:latin typeface="等线" panose="02010600030101010101" pitchFamily="2" charset="-122"/>
                          <a:ea typeface="等线" panose="02010600030101010101" pitchFamily="2" charset="-122"/>
                        </a:rPr>
                        <a:t>测试时间超过上限值</a:t>
                      </a:r>
                      <a:r>
                        <a:rPr lang="en-US" altLang="zh-CN" sz="900" b="0" i="0" u="none" strike="noStrike" dirty="0">
                          <a:solidFill>
                            <a:srgbClr val="000000"/>
                          </a:solidFill>
                          <a:effectLst/>
                          <a:latin typeface="等线" panose="02010600030101010101" pitchFamily="2" charset="-122"/>
                          <a:ea typeface="等线" panose="02010600030101010101" pitchFamily="2" charset="-122"/>
                        </a:rPr>
                        <a:t>21</a:t>
                      </a:r>
                      <a:r>
                        <a:rPr lang="en-GB" sz="900" b="0" i="0" u="none" strike="noStrike" dirty="0">
                          <a:solidFill>
                            <a:srgbClr val="000000"/>
                          </a:solidFill>
                          <a:effectLst/>
                          <a:latin typeface="等线" panose="02010600030101010101" pitchFamily="2" charset="-122"/>
                          <a:ea typeface="等线" panose="02010600030101010101" pitchFamily="2" charset="-122"/>
                        </a:rPr>
                        <a:t>s。</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36000" marR="4723"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Analysis</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36000" marR="4723"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R07.1</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36000" marR="4723"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Gating</a:t>
                      </a:r>
                      <a:endParaRPr lang="en-GB" sz="900" b="0" i="0" u="none" strike="noStrike" dirty="0">
                        <a:solidFill>
                          <a:srgbClr val="000000"/>
                        </a:solidFill>
                        <a:effectLst/>
                        <a:latin typeface="等线" panose="02010600030101010101" pitchFamily="2" charset="-122"/>
                        <a:ea typeface="等线" panose="02010600030101010101" pitchFamily="2" charset="-122"/>
                      </a:endParaRPr>
                    </a:p>
                  </a:txBody>
                  <a:tcPr marL="36000" marR="4723"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等线" panose="02010600030101010101" pitchFamily="2" charset="-122"/>
                          <a:ea typeface="等线" panose="02010600030101010101" pitchFamily="2" charset="-122"/>
                        </a:rPr>
                        <a:t>R04</a:t>
                      </a:r>
                      <a:r>
                        <a:rPr lang="zh-CN" altLang="en-US" sz="900" b="0" i="0" u="none" strike="noStrike" dirty="0">
                          <a:solidFill>
                            <a:srgbClr val="000000"/>
                          </a:solidFill>
                          <a:effectLst/>
                          <a:latin typeface="等线" panose="02010600030101010101" pitchFamily="2" charset="-122"/>
                          <a:ea typeface="等线" panose="02010600030101010101" pitchFamily="2" charset="-122"/>
                        </a:rPr>
                        <a:t>实测结果：</a:t>
                      </a:r>
                      <a:r>
                        <a:rPr lang="en-US" altLang="zh-CN" sz="900" b="0" i="0" u="none" strike="noStrike" dirty="0">
                          <a:solidFill>
                            <a:srgbClr val="000000"/>
                          </a:solidFill>
                          <a:effectLst/>
                          <a:latin typeface="等线" panose="02010600030101010101" pitchFamily="2" charset="-122"/>
                          <a:ea typeface="等线" panose="02010600030101010101" pitchFamily="2" charset="-122"/>
                        </a:rPr>
                        <a:t>25.61</a:t>
                      </a:r>
                      <a:r>
                        <a:rPr lang="en-GB" sz="900" b="0" i="0" u="none" strike="noStrike" dirty="0">
                          <a:solidFill>
                            <a:srgbClr val="000000"/>
                          </a:solidFill>
                          <a:effectLst/>
                          <a:latin typeface="等线" panose="02010600030101010101" pitchFamily="2" charset="-122"/>
                          <a:ea typeface="等线" panose="02010600030101010101" pitchFamily="2" charset="-122"/>
                        </a:rPr>
                        <a:t>S</a:t>
                      </a:r>
                      <a:br>
                        <a:rPr lang="en-GB" sz="900" b="0" i="0" u="none" strike="noStrike" dirty="0">
                          <a:solidFill>
                            <a:srgbClr val="000000"/>
                          </a:solidFill>
                          <a:effectLst/>
                          <a:latin typeface="等线" panose="02010600030101010101" pitchFamily="2" charset="-122"/>
                          <a:ea typeface="等线" panose="02010600030101010101" pitchFamily="2" charset="-122"/>
                        </a:rPr>
                      </a:br>
                      <a:r>
                        <a:rPr lang="en-GB" sz="900" b="0" i="0" u="none" strike="noStrike" dirty="0">
                          <a:solidFill>
                            <a:srgbClr val="000000"/>
                          </a:solidFill>
                          <a:effectLst/>
                          <a:latin typeface="等线" panose="02010600030101010101" pitchFamily="2" charset="-122"/>
                          <a:ea typeface="等线" panose="02010600030101010101" pitchFamily="2" charset="-122"/>
                        </a:rPr>
                        <a:t>R07 </a:t>
                      </a:r>
                      <a:r>
                        <a:rPr lang="zh-CN" altLang="en-US" sz="900" b="0" i="0" u="none" strike="noStrike" dirty="0">
                          <a:solidFill>
                            <a:srgbClr val="000000"/>
                          </a:solidFill>
                          <a:effectLst/>
                          <a:latin typeface="等线" panose="02010600030101010101" pitchFamily="2" charset="-122"/>
                          <a:ea typeface="等线" panose="02010600030101010101" pitchFamily="2" charset="-122"/>
                        </a:rPr>
                        <a:t>实测结果：</a:t>
                      </a:r>
                      <a:r>
                        <a:rPr lang="en-US" altLang="zh-CN" sz="900" b="0" i="0" u="none" strike="noStrike" dirty="0">
                          <a:solidFill>
                            <a:srgbClr val="000000"/>
                          </a:solidFill>
                          <a:effectLst/>
                          <a:latin typeface="等线" panose="02010600030101010101" pitchFamily="2" charset="-122"/>
                          <a:ea typeface="等线" panose="02010600030101010101" pitchFamily="2" charset="-122"/>
                        </a:rPr>
                        <a:t>25.5</a:t>
                      </a:r>
                      <a:r>
                        <a:rPr lang="en-GB" sz="900" b="0" i="0" u="none" strike="noStrike" dirty="0">
                          <a:solidFill>
                            <a:srgbClr val="000000"/>
                          </a:solidFill>
                          <a:effectLst/>
                          <a:latin typeface="等线" panose="02010600030101010101" pitchFamily="2" charset="-122"/>
                          <a:ea typeface="等线" panose="02010600030101010101" pitchFamily="2" charset="-122"/>
                        </a:rPr>
                        <a:t>S</a:t>
                      </a:r>
                      <a:br>
                        <a:rPr lang="en-GB" sz="900" b="0" i="0" u="none" strike="noStrike" dirty="0">
                          <a:solidFill>
                            <a:srgbClr val="000000"/>
                          </a:solidFill>
                          <a:effectLst/>
                          <a:latin typeface="等线" panose="02010600030101010101" pitchFamily="2" charset="-122"/>
                          <a:ea typeface="等线" panose="02010600030101010101" pitchFamily="2" charset="-122"/>
                        </a:rPr>
                      </a:br>
                      <a:r>
                        <a:rPr lang="zh-CN" altLang="en-US" sz="900" b="0" i="0" u="none" strike="noStrike" dirty="0">
                          <a:solidFill>
                            <a:srgbClr val="000000"/>
                          </a:solidFill>
                          <a:effectLst/>
                          <a:latin typeface="等线" panose="02010600030101010101" pitchFamily="2" charset="-122"/>
                          <a:ea typeface="等线" panose="02010600030101010101" pitchFamily="2" charset="-122"/>
                        </a:rPr>
                        <a:t>百度侧</a:t>
                      </a:r>
                      <a:r>
                        <a:rPr lang="en-GB" sz="900" b="0" i="0" u="none" strike="noStrike" dirty="0">
                          <a:solidFill>
                            <a:srgbClr val="000000"/>
                          </a:solidFill>
                          <a:effectLst/>
                          <a:latin typeface="等线" panose="02010600030101010101" pitchFamily="2" charset="-122"/>
                          <a:ea typeface="等线" panose="02010600030101010101" pitchFamily="2" charset="-122"/>
                        </a:rPr>
                        <a:t>Launcher（R07</a:t>
                      </a:r>
                      <a:r>
                        <a:rPr lang="zh-CN" altLang="en-US" sz="900" b="0" i="0" u="none" strike="noStrike" dirty="0">
                          <a:solidFill>
                            <a:srgbClr val="000000"/>
                          </a:solidFill>
                          <a:effectLst/>
                          <a:latin typeface="等线" panose="02010600030101010101" pitchFamily="2" charset="-122"/>
                          <a:ea typeface="等线" panose="02010600030101010101" pitchFamily="2" charset="-122"/>
                        </a:rPr>
                        <a:t>优化）：</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en-GB" sz="900" b="0" i="0" u="none" strike="noStrike" dirty="0">
                          <a:solidFill>
                            <a:srgbClr val="000000"/>
                          </a:solidFill>
                          <a:effectLst/>
                          <a:latin typeface="等线" panose="02010600030101010101" pitchFamily="2" charset="-122"/>
                          <a:ea typeface="等线" panose="02010600030101010101" pitchFamily="2" charset="-122"/>
                        </a:rPr>
                        <a:t>Application</a:t>
                      </a:r>
                      <a:r>
                        <a:rPr lang="zh-CN" altLang="en-US" sz="900" b="0" i="0" u="none" strike="noStrike" dirty="0">
                          <a:solidFill>
                            <a:srgbClr val="000000"/>
                          </a:solidFill>
                          <a:effectLst/>
                          <a:latin typeface="等线" panose="02010600030101010101" pitchFamily="2" charset="-122"/>
                          <a:ea typeface="等线" panose="02010600030101010101" pitchFamily="2" charset="-122"/>
                        </a:rPr>
                        <a:t>类延迟一些监听与注册业务，将这些业务放到子线程做异步处理</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zh-CN" altLang="en-US" sz="900" b="0" i="0" u="none" strike="noStrike" dirty="0">
                          <a:solidFill>
                            <a:srgbClr val="000000"/>
                          </a:solidFill>
                          <a:effectLst/>
                          <a:latin typeface="等线" panose="02010600030101010101" pitchFamily="2" charset="-122"/>
                          <a:ea typeface="等线" panose="02010600030101010101" pitchFamily="2" charset="-122"/>
                        </a:rPr>
                        <a:t>去除一些不再使用的监听接口</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zh-CN" altLang="en-US" sz="900" b="0" i="0" u="none" strike="noStrike" dirty="0">
                          <a:solidFill>
                            <a:srgbClr val="000000"/>
                          </a:solidFill>
                          <a:effectLst/>
                          <a:latin typeface="等线" panose="02010600030101010101" pitchFamily="2" charset="-122"/>
                          <a:ea typeface="等线" panose="02010600030101010101" pitchFamily="2" charset="-122"/>
                        </a:rPr>
                        <a:t>下一步计划（</a:t>
                      </a:r>
                      <a:r>
                        <a:rPr lang="en-GB" sz="900" b="0" i="0" u="none" strike="noStrike" dirty="0">
                          <a:solidFill>
                            <a:srgbClr val="000000"/>
                          </a:solidFill>
                          <a:effectLst/>
                          <a:latin typeface="等线" panose="02010600030101010101" pitchFamily="2" charset="-122"/>
                          <a:ea typeface="等线" panose="02010600030101010101" pitchFamily="2" charset="-122"/>
                        </a:rPr>
                        <a:t>Launcher</a:t>
                      </a:r>
                      <a:r>
                        <a:rPr lang="zh-CN" altLang="en-US" sz="900" b="0" i="0" u="none" strike="noStrike" dirty="0">
                          <a:solidFill>
                            <a:srgbClr val="000000"/>
                          </a:solidFill>
                          <a:effectLst/>
                          <a:latin typeface="等线" panose="02010600030101010101" pitchFamily="2" charset="-122"/>
                          <a:ea typeface="等线" panose="02010600030101010101" pitchFamily="2" charset="-122"/>
                        </a:rPr>
                        <a:t>侧）：</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zh-CN" altLang="en-US" sz="900" b="0" i="0" u="none" strike="noStrike" dirty="0">
                          <a:solidFill>
                            <a:srgbClr val="000000"/>
                          </a:solidFill>
                          <a:effectLst/>
                          <a:latin typeface="等线" panose="02010600030101010101" pitchFamily="2" charset="-122"/>
                          <a:ea typeface="等线" panose="02010600030101010101" pitchFamily="2" charset="-122"/>
                        </a:rPr>
                        <a:t>由于部分信息是需要通过德赛提供的接口来获取的，将一些跟设备相关的信息保存到自己缓存里，第二次冷启动可以不再去读取相关信息，直接使用自己缓存里的</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r>
                        <a:rPr lang="zh-CN" altLang="en-US" sz="900" b="0" i="0" u="none" strike="noStrike" dirty="0">
                          <a:solidFill>
                            <a:srgbClr val="000000"/>
                          </a:solidFill>
                          <a:effectLst/>
                          <a:latin typeface="等线" panose="02010600030101010101" pitchFamily="2" charset="-122"/>
                          <a:ea typeface="等线" panose="02010600030101010101" pitchFamily="2" charset="-122"/>
                        </a:rPr>
                        <a:t>继续调整一些主线程加载的业务，尽可能放到子线程异步处理（</a:t>
                      </a:r>
                      <a:r>
                        <a:rPr lang="en-GB" sz="900" b="0" i="0" u="none" strike="noStrike" dirty="0">
                          <a:solidFill>
                            <a:srgbClr val="000000"/>
                          </a:solidFill>
                          <a:effectLst/>
                          <a:latin typeface="等线" panose="02010600030101010101" pitchFamily="2" charset="-122"/>
                          <a:ea typeface="等线" panose="02010600030101010101" pitchFamily="2" charset="-122"/>
                        </a:rPr>
                        <a:t>Launcher</a:t>
                      </a:r>
                      <a:r>
                        <a:rPr lang="zh-CN" altLang="en-US" sz="900" b="0" i="0" u="none" strike="noStrike" dirty="0">
                          <a:solidFill>
                            <a:srgbClr val="000000"/>
                          </a:solidFill>
                          <a:effectLst/>
                          <a:latin typeface="等线" panose="02010600030101010101" pitchFamily="2" charset="-122"/>
                          <a:ea typeface="等线" panose="02010600030101010101" pitchFamily="2" charset="-122"/>
                        </a:rPr>
                        <a:t>侧可优化空间较小，还需要系统侧同步优化，</a:t>
                      </a:r>
                      <a:r>
                        <a:rPr lang="en-GB" sz="900" b="0" i="0" u="none" strike="noStrike" dirty="0">
                          <a:solidFill>
                            <a:srgbClr val="000000"/>
                          </a:solidFill>
                          <a:effectLst/>
                          <a:latin typeface="等线" panose="02010600030101010101" pitchFamily="2" charset="-122"/>
                          <a:ea typeface="等线" panose="02010600030101010101" pitchFamily="2" charset="-122"/>
                        </a:rPr>
                        <a:t>Target 4/14</a:t>
                      </a:r>
                      <a:r>
                        <a:rPr lang="zh-CN" altLang="en-US" sz="900" b="0" i="0" u="none" strike="noStrike" dirty="0">
                          <a:solidFill>
                            <a:srgbClr val="000000"/>
                          </a:solidFill>
                          <a:effectLst/>
                          <a:latin typeface="等线" panose="02010600030101010101" pitchFamily="2" charset="-122"/>
                          <a:ea typeface="等线" panose="02010600030101010101" pitchFamily="2" charset="-122"/>
                        </a:rPr>
                        <a:t>出一版</a:t>
                      </a:r>
                      <a:r>
                        <a:rPr lang="en-GB" sz="900" b="0" i="0" u="none" strike="noStrike" dirty="0">
                          <a:solidFill>
                            <a:srgbClr val="000000"/>
                          </a:solidFill>
                          <a:effectLst/>
                          <a:latin typeface="等线" panose="02010600030101010101" pitchFamily="2" charset="-122"/>
                          <a:ea typeface="等线" panose="02010600030101010101" pitchFamily="2" charset="-122"/>
                        </a:rPr>
                        <a:t>weekly ROM</a:t>
                      </a:r>
                      <a:r>
                        <a:rPr lang="zh-CN" altLang="en-US" sz="900" b="0" i="0" u="none" strike="noStrike" dirty="0">
                          <a:solidFill>
                            <a:srgbClr val="000000"/>
                          </a:solidFill>
                          <a:effectLst/>
                          <a:latin typeface="等线" panose="02010600030101010101" pitchFamily="2" charset="-122"/>
                          <a:ea typeface="等线" panose="02010600030101010101" pitchFamily="2" charset="-122"/>
                        </a:rPr>
                        <a:t>复测）</a:t>
                      </a:r>
                      <a:br>
                        <a:rPr lang="zh-CN" altLang="en-US" sz="900" b="0" i="0" u="none" strike="noStrike" dirty="0">
                          <a:solidFill>
                            <a:srgbClr val="000000"/>
                          </a:solidFill>
                          <a:effectLst/>
                          <a:latin typeface="等线" panose="02010600030101010101" pitchFamily="2" charset="-122"/>
                          <a:ea typeface="等线" panose="02010600030101010101" pitchFamily="2" charset="-122"/>
                        </a:rPr>
                      </a:b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36000" marR="4723"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2350">
                <a:tc>
                  <a:txBody>
                    <a:bodyPr/>
                    <a:lstStyle/>
                    <a:p>
                      <a:pPr algn="l" fontAlgn="ctr">
                        <a:buClrTx/>
                        <a:buSzTx/>
                        <a:buFontTx/>
                        <a:buNone/>
                      </a:pPr>
                      <a:r>
                        <a:rPr lang="en-US" altLang="zh-CN" sz="900" b="0" dirty="0">
                          <a:solidFill>
                            <a:srgbClr val="000000"/>
                          </a:solidFill>
                          <a:effectLst/>
                          <a:latin typeface="等线" panose="02010600030101010101" pitchFamily="2" charset="-122"/>
                          <a:ea typeface="等线" panose="02010600030101010101" pitchFamily="2" charset="-122"/>
                          <a:hlinkClick r:id="rId5"/>
                        </a:rPr>
                        <a:t>AW2-18012</a:t>
                      </a:r>
                      <a:endParaRPr lang="en-US" altLang="zh-CN" sz="900" b="0" dirty="0">
                        <a:solidFill>
                          <a:srgbClr val="000000"/>
                        </a:solidFill>
                        <a:effectLst/>
                        <a:latin typeface="等线" panose="02010600030101010101" pitchFamily="2" charset="-122"/>
                        <a:ea typeface="等线" panose="02010600030101010101" pitchFamily="2"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buClrTx/>
                        <a:buSzTx/>
                        <a:buFontTx/>
                        <a:buNone/>
                      </a:pPr>
                      <a:r>
                        <a:rPr lang="en-US" altLang="zh-CN" sz="900" b="0" dirty="0">
                          <a:solidFill>
                            <a:srgbClr val="000000"/>
                          </a:solidFill>
                          <a:effectLst/>
                          <a:latin typeface="等线" panose="02010600030101010101" pitchFamily="2" charset="-122"/>
                          <a:ea typeface="等线" panose="02010600030101010101" pitchFamily="2" charset="-122"/>
                        </a:rPr>
                        <a:t>【CD542ICA_L】【必现】【Maps】 在地下车库退出重进导航，车辆定位失败，未能绑定正确位置</a:t>
                      </a:r>
                      <a:endParaRPr lang="en-US" altLang="zh-CN" sz="900" b="0" dirty="0">
                        <a:solidFill>
                          <a:srgbClr val="000000"/>
                        </a:solidFill>
                        <a:effectLst/>
                        <a:latin typeface="等线" panose="02010600030101010101" pitchFamily="2" charset="-122"/>
                        <a:ea typeface="等线" panose="02010600030101010101" pitchFamily="2"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buClrTx/>
                        <a:buSzTx/>
                        <a:buFontTx/>
                        <a:buNone/>
                      </a:pPr>
                      <a:r>
                        <a:rPr lang="en-US" altLang="zh-CN" sz="900" b="0" dirty="0">
                          <a:solidFill>
                            <a:srgbClr val="000000"/>
                          </a:solidFill>
                          <a:effectLst/>
                          <a:latin typeface="等线" panose="02010600030101010101" pitchFamily="2" charset="-122"/>
                          <a:ea typeface="等线" panose="02010600030101010101" pitchFamily="2" charset="-122"/>
                        </a:rPr>
                        <a:t>Analysis</a:t>
                      </a:r>
                      <a:endParaRPr lang="en-US" altLang="zh-CN" sz="900" b="0" dirty="0">
                        <a:solidFill>
                          <a:srgbClr val="000000"/>
                        </a:solidFill>
                        <a:effectLst/>
                        <a:latin typeface="等线" panose="02010600030101010101" pitchFamily="2" charset="-122"/>
                        <a:ea typeface="等线" panose="02010600030101010101" pitchFamily="2"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dirty="0">
                          <a:solidFill>
                            <a:srgbClr val="000000"/>
                          </a:solidFill>
                          <a:effectLst/>
                          <a:latin typeface="等线" panose="02010600030101010101" pitchFamily="2" charset="-122"/>
                          <a:ea typeface="等线" panose="02010600030101010101" pitchFamily="2" charset="-122"/>
                          <a:sym typeface="+mn-ea"/>
                        </a:rPr>
                        <a:t>后续</a:t>
                      </a:r>
                      <a:r>
                        <a:rPr lang="en-GB" altLang="zh-CN" sz="900" dirty="0">
                          <a:solidFill>
                            <a:srgbClr val="000000"/>
                          </a:solidFill>
                          <a:effectLst/>
                          <a:latin typeface="等线" panose="02010600030101010101" pitchFamily="2" charset="-122"/>
                          <a:ea typeface="等线" panose="02010600030101010101" pitchFamily="2" charset="-122"/>
                          <a:sym typeface="+mn-ea"/>
                        </a:rPr>
                        <a:t>OTA</a:t>
                      </a:r>
                      <a:r>
                        <a:rPr lang="zh-CN" altLang="en-US" sz="900" dirty="0">
                          <a:solidFill>
                            <a:srgbClr val="000000"/>
                          </a:solidFill>
                          <a:effectLst/>
                          <a:latin typeface="等线" panose="02010600030101010101" pitchFamily="2" charset="-122"/>
                          <a:ea typeface="等线" panose="02010600030101010101" pitchFamily="2" charset="-122"/>
                          <a:sym typeface="+mn-ea"/>
                        </a:rPr>
                        <a:t>版本</a:t>
                      </a:r>
                      <a:endParaRPr lang="en-US" altLang="zh-CN" sz="900" b="0" dirty="0">
                        <a:solidFill>
                          <a:srgbClr val="000000"/>
                        </a:solidFill>
                        <a:effectLst/>
                        <a:latin typeface="等线" panose="02010600030101010101" pitchFamily="2" charset="-122"/>
                        <a:ea typeface="等线" panose="02010600030101010101" pitchFamily="2"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buClrTx/>
                        <a:buSzTx/>
                        <a:buFontTx/>
                        <a:buNone/>
                      </a:pPr>
                      <a:r>
                        <a:rPr lang="en-US" altLang="zh-CN" sz="900" b="0" dirty="0">
                          <a:solidFill>
                            <a:srgbClr val="000000"/>
                          </a:solidFill>
                          <a:effectLst/>
                          <a:latin typeface="等线" panose="02010600030101010101" pitchFamily="2" charset="-122"/>
                          <a:ea typeface="等线" panose="02010600030101010101" pitchFamily="2" charset="-122"/>
                        </a:rPr>
                        <a:t>Gating</a:t>
                      </a:r>
                      <a:endParaRPr lang="en-US" altLang="zh-CN" sz="900" b="0" dirty="0">
                        <a:solidFill>
                          <a:srgbClr val="000000"/>
                        </a:solidFill>
                        <a:effectLst/>
                        <a:latin typeface="等线" panose="02010600030101010101" pitchFamily="2" charset="-122"/>
                        <a:ea typeface="等线" panose="02010600030101010101" pitchFamily="2"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buClrTx/>
                        <a:buSzTx/>
                        <a:buFontTx/>
                        <a:buNone/>
                      </a:pPr>
                      <a:r>
                        <a:rPr lang="en-US" altLang="zh-CN" sz="900" dirty="0">
                          <a:solidFill>
                            <a:srgbClr val="000000"/>
                          </a:solidFill>
                          <a:effectLst/>
                          <a:latin typeface="等线" panose="02010600030101010101" pitchFamily="2" charset="-122"/>
                          <a:ea typeface="等线" panose="02010600030101010101" pitchFamily="2" charset="-122"/>
                          <a:sym typeface="+mn-ea"/>
                        </a:rPr>
                        <a:t>1.</a:t>
                      </a:r>
                      <a:r>
                        <a:rPr lang="zh-CN" altLang="en-US" sz="900" dirty="0">
                          <a:solidFill>
                            <a:srgbClr val="000000"/>
                          </a:solidFill>
                          <a:effectLst/>
                          <a:latin typeface="等线" panose="02010600030101010101" pitchFamily="2" charset="-122"/>
                          <a:ea typeface="等线" panose="02010600030101010101" pitchFamily="2" charset="-122"/>
                          <a:sym typeface="+mn-ea"/>
                        </a:rPr>
                        <a:t>地下车库不绑路为正常现象，但需分析DR推算的车标位置和方向与实际行驶的方向和位置的差异原因。</a:t>
                      </a:r>
                      <a:endParaRPr lang="en-US" altLang="zh-CN" sz="900" b="0" dirty="0">
                        <a:solidFill>
                          <a:srgbClr val="000000"/>
                        </a:solidFill>
                        <a:effectLst/>
                        <a:latin typeface="等线" panose="02010600030101010101" pitchFamily="2" charset="-122"/>
                        <a:ea typeface="等线" panose="02010600030101010101" pitchFamily="2" charset="-122"/>
                      </a:endParaRPr>
                    </a:p>
                    <a:p>
                      <a:pPr algn="l" fontAlgn="ctr">
                        <a:buClrTx/>
                        <a:buSzTx/>
                        <a:buFontTx/>
                        <a:buNone/>
                      </a:pPr>
                      <a:r>
                        <a:rPr lang="en-US" altLang="zh-CN" sz="900" dirty="0">
                          <a:solidFill>
                            <a:srgbClr val="000000"/>
                          </a:solidFill>
                          <a:effectLst/>
                          <a:latin typeface="等线" panose="02010600030101010101" pitchFamily="2" charset="-122"/>
                          <a:ea typeface="等线" panose="02010600030101010101" pitchFamily="2" charset="-122"/>
                          <a:sym typeface="+mn-ea"/>
                        </a:rPr>
                        <a:t>2.恢复方法：NA</a:t>
                      </a:r>
                      <a:endParaRPr lang="en-US" altLang="zh-CN" sz="900" b="0" dirty="0">
                        <a:solidFill>
                          <a:srgbClr val="000000"/>
                        </a:solidFill>
                        <a:effectLst/>
                        <a:latin typeface="等线" panose="02010600030101010101" pitchFamily="2" charset="-122"/>
                        <a:ea typeface="等线" panose="02010600030101010101" pitchFamily="2" charset="-122"/>
                      </a:endParaRPr>
                    </a:p>
                    <a:p>
                      <a:pPr algn="l" fontAlgn="ctr">
                        <a:buClrTx/>
                        <a:buSzTx/>
                        <a:buFontTx/>
                        <a:buNone/>
                      </a:pPr>
                      <a:r>
                        <a:rPr lang="en-US" altLang="zh-CN" sz="900" dirty="0">
                          <a:solidFill>
                            <a:srgbClr val="000000"/>
                          </a:solidFill>
                          <a:effectLst/>
                          <a:latin typeface="等线" panose="02010600030101010101" pitchFamily="2" charset="-122"/>
                          <a:ea typeface="等线" panose="02010600030101010101" pitchFamily="2" charset="-122"/>
                          <a:sym typeface="+mn-ea"/>
                        </a:rPr>
                        <a:t>3.用户使用频次：高频</a:t>
                      </a:r>
                      <a:endParaRPr lang="en-US" altLang="zh-CN" sz="900" b="0" dirty="0">
                        <a:solidFill>
                          <a:srgbClr val="000000"/>
                        </a:solidFill>
                        <a:effectLst/>
                        <a:latin typeface="等线" panose="02010600030101010101" pitchFamily="2" charset="-122"/>
                        <a:ea typeface="等线" panose="02010600030101010101" pitchFamily="2" charset="-122"/>
                      </a:endParaRPr>
                    </a:p>
                    <a:p>
                      <a:pPr algn="l" fontAlgn="ctr">
                        <a:buClrTx/>
                        <a:buSzTx/>
                        <a:buFontTx/>
                        <a:buNone/>
                      </a:pPr>
                      <a:r>
                        <a:rPr lang="en-US" altLang="zh-CN" sz="900" dirty="0">
                          <a:solidFill>
                            <a:srgbClr val="000000"/>
                          </a:solidFill>
                          <a:effectLst/>
                          <a:latin typeface="等线" panose="02010600030101010101" pitchFamily="2" charset="-122"/>
                          <a:ea typeface="等线" panose="02010600030101010101" pitchFamily="2" charset="-122"/>
                          <a:sym typeface="+mn-ea"/>
                        </a:rPr>
                        <a:t>4.Root cause：车标进入地库的位置</a:t>
                      </a:r>
                      <a:r>
                        <a:rPr lang="zh-CN" altLang="en-US" sz="900" dirty="0">
                          <a:solidFill>
                            <a:srgbClr val="000000"/>
                          </a:solidFill>
                          <a:effectLst/>
                          <a:latin typeface="等线" panose="02010600030101010101" pitchFamily="2" charset="-122"/>
                          <a:ea typeface="等线" panose="02010600030101010101" pitchFamily="2" charset="-122"/>
                          <a:sym typeface="+mn-ea"/>
                        </a:rPr>
                        <a:t>时</a:t>
                      </a:r>
                      <a:r>
                        <a:rPr lang="en-US" altLang="zh-CN" sz="900" dirty="0">
                          <a:solidFill>
                            <a:srgbClr val="000000"/>
                          </a:solidFill>
                          <a:effectLst/>
                          <a:latin typeface="等线" panose="02010600030101010101" pitchFamily="2" charset="-122"/>
                          <a:ea typeface="等线" panose="02010600030101010101" pitchFamily="2" charset="-122"/>
                          <a:sym typeface="+mn-ea"/>
                        </a:rPr>
                        <a:t>DR</a:t>
                      </a:r>
                      <a:r>
                        <a:rPr lang="zh-CN" altLang="en-US" sz="900" dirty="0">
                          <a:solidFill>
                            <a:srgbClr val="000000"/>
                          </a:solidFill>
                          <a:effectLst/>
                          <a:latin typeface="等线" panose="02010600030101010101" pitchFamily="2" charset="-122"/>
                          <a:ea typeface="等线" panose="02010600030101010101" pitchFamily="2" charset="-122"/>
                          <a:sym typeface="+mn-ea"/>
                        </a:rPr>
                        <a:t>推算存在偏差</a:t>
                      </a:r>
                      <a:r>
                        <a:rPr lang="en-US" altLang="zh-CN" sz="900" dirty="0">
                          <a:solidFill>
                            <a:srgbClr val="000000"/>
                          </a:solidFill>
                          <a:effectLst/>
                          <a:latin typeface="等线" panose="02010600030101010101" pitchFamily="2" charset="-122"/>
                          <a:ea typeface="等线" panose="02010600030101010101" pitchFamily="2" charset="-122"/>
                          <a:sym typeface="+mn-ea"/>
                        </a:rPr>
                        <a:t>，</a:t>
                      </a:r>
                      <a:r>
                        <a:rPr lang="zh-CN" altLang="en-US" sz="900" dirty="0">
                          <a:solidFill>
                            <a:srgbClr val="000000"/>
                          </a:solidFill>
                          <a:effectLst/>
                          <a:latin typeface="等线" panose="02010600030101010101" pitchFamily="2" charset="-122"/>
                          <a:ea typeface="等线" panose="02010600030101010101" pitchFamily="2" charset="-122"/>
                          <a:sym typeface="+mn-ea"/>
                        </a:rPr>
                        <a:t>在地库无</a:t>
                      </a:r>
                      <a:r>
                        <a:rPr lang="en-US" altLang="zh-CN" sz="900" dirty="0">
                          <a:solidFill>
                            <a:srgbClr val="000000"/>
                          </a:solidFill>
                          <a:effectLst/>
                          <a:latin typeface="等线" panose="02010600030101010101" pitchFamily="2" charset="-122"/>
                          <a:ea typeface="等线" panose="02010600030101010101" pitchFamily="2" charset="-122"/>
                          <a:sym typeface="+mn-ea"/>
                        </a:rPr>
                        <a:t>GPS</a:t>
                      </a:r>
                      <a:r>
                        <a:rPr lang="zh-CN" altLang="en-US" sz="900" dirty="0">
                          <a:solidFill>
                            <a:srgbClr val="000000"/>
                          </a:solidFill>
                          <a:effectLst/>
                          <a:latin typeface="等线" panose="02010600030101010101" pitchFamily="2" charset="-122"/>
                          <a:ea typeface="等线" panose="02010600030101010101" pitchFamily="2" charset="-122"/>
                          <a:sym typeface="+mn-ea"/>
                        </a:rPr>
                        <a:t>信号的情况下时间越长车标与实际位置差距越大</a:t>
                      </a:r>
                      <a:r>
                        <a:rPr lang="en-US" altLang="zh-CN" sz="900" dirty="0">
                          <a:solidFill>
                            <a:srgbClr val="000000"/>
                          </a:solidFill>
                          <a:effectLst/>
                          <a:latin typeface="等线" panose="02010600030101010101" pitchFamily="2" charset="-122"/>
                          <a:ea typeface="等线" panose="02010600030101010101" pitchFamily="2" charset="-122"/>
                          <a:sym typeface="+mn-ea"/>
                        </a:rPr>
                        <a:t>。</a:t>
                      </a:r>
                      <a:r>
                        <a:rPr lang="zh-CN" altLang="en-US" sz="900" dirty="0">
                          <a:solidFill>
                            <a:srgbClr val="000000"/>
                          </a:solidFill>
                          <a:effectLst/>
                          <a:latin typeface="等线" panose="02010600030101010101" pitchFamily="2" charset="-122"/>
                          <a:ea typeface="等线" panose="02010600030101010101" pitchFamily="2" charset="-122"/>
                          <a:sym typeface="+mn-ea"/>
                        </a:rPr>
                        <a:t>主线将在</a:t>
                      </a:r>
                      <a:r>
                        <a:rPr lang="en-US" altLang="zh-CN" sz="900" dirty="0">
                          <a:solidFill>
                            <a:srgbClr val="000000"/>
                          </a:solidFill>
                          <a:effectLst/>
                          <a:latin typeface="等线" panose="02010600030101010101" pitchFamily="2" charset="-122"/>
                          <a:ea typeface="等线" panose="02010600030101010101" pitchFamily="2" charset="-122"/>
                          <a:sym typeface="+mn-ea"/>
                        </a:rPr>
                        <a:t>Q2</a:t>
                      </a:r>
                      <a:r>
                        <a:rPr lang="zh-CN" altLang="en-US" sz="900" dirty="0">
                          <a:solidFill>
                            <a:srgbClr val="000000"/>
                          </a:solidFill>
                          <a:effectLst/>
                          <a:latin typeface="等线" panose="02010600030101010101" pitchFamily="2" charset="-122"/>
                          <a:ea typeface="等线" panose="02010600030101010101" pitchFamily="2" charset="-122"/>
                          <a:sym typeface="+mn-ea"/>
                        </a:rPr>
                        <a:t>进行入地库场景的定位优化。</a:t>
                      </a:r>
                      <a:endParaRPr lang="en-US" altLang="zh-CN" sz="900" dirty="0">
                        <a:solidFill>
                          <a:srgbClr val="000000"/>
                        </a:solidFill>
                        <a:effectLst/>
                        <a:latin typeface="等线" panose="02010600030101010101" pitchFamily="2" charset="-122"/>
                        <a:ea typeface="等线" panose="02010600030101010101" pitchFamily="2" charset="-122"/>
                        <a:sym typeface="+mn-ea"/>
                      </a:endParaRPr>
                    </a:p>
                    <a:p>
                      <a:pPr algn="l" fontAlgn="ctr">
                        <a:buClrTx/>
                        <a:buSzTx/>
                        <a:buFontTx/>
                        <a:buNone/>
                      </a:pPr>
                      <a:r>
                        <a:rPr lang="en-US" altLang="zh-CN" sz="900" dirty="0">
                          <a:solidFill>
                            <a:srgbClr val="000000"/>
                          </a:solidFill>
                          <a:effectLst/>
                          <a:latin typeface="等线" panose="02010600030101010101" pitchFamily="2" charset="-122"/>
                          <a:ea typeface="等线" panose="02010600030101010101" pitchFamily="2" charset="-122"/>
                          <a:sym typeface="+mn-ea"/>
                        </a:rPr>
                        <a:t>5.影响评估：Medium</a:t>
                      </a:r>
                      <a:r>
                        <a:rPr lang="zh-CN" altLang="en-US" sz="900" dirty="0">
                          <a:solidFill>
                            <a:srgbClr val="000000"/>
                          </a:solidFill>
                          <a:effectLst/>
                          <a:latin typeface="等线" panose="02010600030101010101" pitchFamily="2" charset="-122"/>
                          <a:ea typeface="等线" panose="02010600030101010101" pitchFamily="2" charset="-122"/>
                          <a:sym typeface="+mn-ea"/>
                        </a:rPr>
                        <a:t>，地库本身无</a:t>
                      </a:r>
                      <a:r>
                        <a:rPr lang="en-US" altLang="zh-CN" sz="900" dirty="0">
                          <a:solidFill>
                            <a:srgbClr val="000000"/>
                          </a:solidFill>
                          <a:effectLst/>
                          <a:latin typeface="等线" panose="02010600030101010101" pitchFamily="2" charset="-122"/>
                          <a:ea typeface="等线" panose="02010600030101010101" pitchFamily="2" charset="-122"/>
                          <a:sym typeface="+mn-ea"/>
                        </a:rPr>
                        <a:t>GPS</a:t>
                      </a:r>
                      <a:r>
                        <a:rPr lang="zh-CN" altLang="en-US" sz="900" dirty="0">
                          <a:solidFill>
                            <a:srgbClr val="000000"/>
                          </a:solidFill>
                          <a:effectLst/>
                          <a:latin typeface="等线" panose="02010600030101010101" pitchFamily="2" charset="-122"/>
                          <a:ea typeface="等线" panose="02010600030101010101" pitchFamily="2" charset="-122"/>
                          <a:sym typeface="+mn-ea"/>
                        </a:rPr>
                        <a:t>，车标与实际位置差距大让用户体验较差</a:t>
                      </a:r>
                      <a:endParaRPr lang="en-US" altLang="zh-CN" sz="900" b="0" dirty="0">
                        <a:solidFill>
                          <a:srgbClr val="000000"/>
                        </a:solidFill>
                        <a:effectLst/>
                        <a:latin typeface="等线" panose="02010600030101010101" pitchFamily="2" charset="-122"/>
                        <a:ea typeface="等线" panose="02010600030101010101" pitchFamily="2" charset="-122"/>
                      </a:endParaRPr>
                    </a:p>
                    <a:p>
                      <a:pPr algn="l" fontAlgn="ctr">
                        <a:buClrTx/>
                        <a:buSzTx/>
                        <a:buFontTx/>
                        <a:buNone/>
                      </a:pPr>
                      <a:r>
                        <a:rPr lang="en-US" altLang="zh-CN" sz="900" dirty="0">
                          <a:solidFill>
                            <a:srgbClr val="000000"/>
                          </a:solidFill>
                          <a:effectLst/>
                          <a:latin typeface="等线" panose="02010600030101010101" pitchFamily="2" charset="-122"/>
                          <a:ea typeface="等线" panose="02010600030101010101" pitchFamily="2" charset="-122"/>
                          <a:sym typeface="+mn-ea"/>
                        </a:rPr>
                        <a:t>6.修复计划：</a:t>
                      </a:r>
                      <a:r>
                        <a:rPr lang="zh-CN" altLang="en-US" sz="900" dirty="0">
                          <a:solidFill>
                            <a:srgbClr val="000000"/>
                          </a:solidFill>
                          <a:effectLst/>
                          <a:latin typeface="等线" panose="02010600030101010101" pitchFamily="2" charset="-122"/>
                          <a:ea typeface="等线" panose="02010600030101010101" pitchFamily="2" charset="-122"/>
                          <a:sym typeface="+mn-ea"/>
                        </a:rPr>
                        <a:t>待主线优化完后在后续</a:t>
                      </a:r>
                      <a:r>
                        <a:rPr lang="en-US" altLang="zh-CN" sz="900" dirty="0">
                          <a:solidFill>
                            <a:srgbClr val="000000"/>
                          </a:solidFill>
                          <a:effectLst/>
                          <a:latin typeface="等线" panose="02010600030101010101" pitchFamily="2" charset="-122"/>
                          <a:ea typeface="等线" panose="02010600030101010101" pitchFamily="2" charset="-122"/>
                          <a:sym typeface="+mn-ea"/>
                        </a:rPr>
                        <a:t>OTA</a:t>
                      </a:r>
                      <a:r>
                        <a:rPr lang="zh-CN" altLang="en-US" sz="900" dirty="0">
                          <a:solidFill>
                            <a:srgbClr val="000000"/>
                          </a:solidFill>
                          <a:effectLst/>
                          <a:latin typeface="等线" panose="02010600030101010101" pitchFamily="2" charset="-122"/>
                          <a:ea typeface="等线" panose="02010600030101010101" pitchFamily="2" charset="-122"/>
                          <a:sym typeface="+mn-ea"/>
                        </a:rPr>
                        <a:t>版本带出</a:t>
                      </a:r>
                      <a:endParaRPr lang="zh-CN" altLang="en-US" sz="900" dirty="0">
                        <a:solidFill>
                          <a:srgbClr val="000000"/>
                        </a:solidFill>
                        <a:effectLst/>
                        <a:latin typeface="等线" panose="02010600030101010101" pitchFamily="2" charset="-122"/>
                        <a:ea typeface="等线" panose="02010600030101010101" pitchFamily="2" charset="-122"/>
                        <a:sym typeface="+mn-ea"/>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4"/>
          <p:cNvSpPr txBox="1">
            <a:spLocks noChangeArrowheads="1"/>
          </p:cNvSpPr>
          <p:nvPr/>
        </p:nvSpPr>
        <p:spPr bwMode="auto">
          <a:xfrm>
            <a:off x="244920" y="170180"/>
            <a:ext cx="10836275"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algn="l" rtl="0" eaLnBrk="0" fontAlgn="base" hangingPunct="0">
              <a:lnSpc>
                <a:spcPct val="90000"/>
              </a:lnSpc>
              <a:spcBef>
                <a:spcPct val="0"/>
              </a:spcBef>
              <a:spcAft>
                <a:spcPct val="0"/>
              </a:spcAft>
              <a:defRPr sz="3000" b="1" i="0" kern="1200" cap="none" baseline="0">
                <a:solidFill>
                  <a:schemeClr val="tx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a:lstStyle>
          <a:p>
            <a:pPr eaLnBrk="1" hangingPunct="1"/>
            <a:r>
              <a:rPr lang="en-US" altLang="en-US" sz="2800" dirty="0">
                <a:solidFill>
                  <a:srgbClr val="0000CC"/>
                </a:solidFill>
              </a:rPr>
              <a:t>{</a:t>
            </a:r>
            <a:r>
              <a:rPr lang="en-US" altLang="zh-CN" sz="2800" dirty="0">
                <a:solidFill>
                  <a:srgbClr val="0000CC"/>
                </a:solidFill>
                <a:sym typeface="+mn-ea"/>
              </a:rPr>
              <a:t>CD542ICA</a:t>
            </a:r>
            <a:r>
              <a:rPr lang="zh-CN" altLang="en-US" sz="2800" dirty="0">
                <a:solidFill>
                  <a:srgbClr val="0000CC"/>
                </a:solidFill>
                <a:sym typeface="+mn-ea"/>
              </a:rPr>
              <a:t> </a:t>
            </a:r>
            <a:r>
              <a:rPr lang="en-US" altLang="zh-CN" sz="2800" dirty="0">
                <a:solidFill>
                  <a:srgbClr val="0000CC"/>
                </a:solidFill>
                <a:sym typeface="+mn-ea"/>
              </a:rPr>
              <a:t>L</a:t>
            </a:r>
            <a:r>
              <a:rPr lang="zh-CN" altLang="en-US" sz="2800" dirty="0">
                <a:solidFill>
                  <a:srgbClr val="0000CC"/>
                </a:solidFill>
                <a:sym typeface="+mn-ea"/>
              </a:rPr>
              <a:t> </a:t>
            </a:r>
            <a:r>
              <a:rPr lang="en-US" altLang="zh-CN" sz="2800" dirty="0">
                <a:solidFill>
                  <a:srgbClr val="0000CC"/>
                </a:solidFill>
                <a:sym typeface="+mn-ea"/>
              </a:rPr>
              <a:t>R07 Pro</a:t>
            </a:r>
            <a:r>
              <a:rPr lang="en-US" altLang="en-US" sz="2800" dirty="0">
                <a:solidFill>
                  <a:srgbClr val="0000CC"/>
                </a:solidFill>
              </a:rPr>
              <a:t>} </a:t>
            </a:r>
            <a:r>
              <a:rPr lang="zh-CN" altLang="en-US" sz="2800" dirty="0"/>
              <a:t>内存泄露专项测试</a:t>
            </a:r>
            <a:r>
              <a:rPr lang="en-US" altLang="zh-CN" sz="2800" dirty="0"/>
              <a:t> </a:t>
            </a:r>
            <a:r>
              <a:rPr kumimoji="1" lang="en-GB" altLang="zh-CN" sz="1800" b="0" dirty="0">
                <a:highlight>
                  <a:srgbClr val="00FF00"/>
                </a:highlight>
                <a:sym typeface="+mn-ea"/>
              </a:rPr>
              <a:t>Pass</a:t>
            </a:r>
            <a:br>
              <a:rPr kumimoji="1" lang="zh-CN" altLang="en-US" sz="2800" dirty="0">
                <a:highlight>
                  <a:srgbClr val="00FF00"/>
                </a:highlight>
              </a:rPr>
            </a:br>
            <a:endParaRPr lang="en-US" altLang="en-US" sz="2800" b="0" dirty="0">
              <a:ea typeface="SimHei" panose="02010609060101010101" pitchFamily="49" charset="-122"/>
            </a:endParaRPr>
          </a:p>
        </p:txBody>
      </p:sp>
      <p:pic>
        <p:nvPicPr>
          <p:cNvPr id="16" name="图片 15"/>
          <p:cNvPicPr>
            <a:picLocks noChangeAspect="1"/>
          </p:cNvPicPr>
          <p:nvPr/>
        </p:nvPicPr>
        <p:blipFill>
          <a:blip r:embed="rId1"/>
          <a:stretch>
            <a:fillRect/>
          </a:stretch>
        </p:blipFill>
        <p:spPr>
          <a:xfrm>
            <a:off x="888238" y="749618"/>
            <a:ext cx="9814560" cy="568582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CD542ICA</a:t>
            </a:r>
            <a:r>
              <a:rPr lang="zh-CN" altLang="en-US" sz="2800" dirty="0">
                <a:solidFill>
                  <a:srgbClr val="0000CC"/>
                </a:solidFill>
              </a:rPr>
              <a:t> </a:t>
            </a:r>
            <a:r>
              <a:rPr lang="en-US" altLang="zh-CN" sz="2800" dirty="0">
                <a:solidFill>
                  <a:srgbClr val="0000CC"/>
                </a:solidFill>
              </a:rPr>
              <a:t>L</a:t>
            </a:r>
            <a:r>
              <a:rPr lang="zh-CN" altLang="en-US" sz="2800" dirty="0">
                <a:solidFill>
                  <a:srgbClr val="0000CC"/>
                </a:solidFill>
              </a:rPr>
              <a:t> </a:t>
            </a:r>
            <a:r>
              <a:rPr lang="en-US" altLang="zh-CN" sz="2800" dirty="0">
                <a:solidFill>
                  <a:srgbClr val="0000CC"/>
                </a:solidFill>
              </a:rPr>
              <a:t>R07 </a:t>
            </a:r>
            <a:r>
              <a:rPr lang="en-US" altLang="zh-CN" sz="2800" dirty="0">
                <a:solidFill>
                  <a:srgbClr val="0000CC"/>
                </a:solidFill>
                <a:sym typeface="+mn-ea"/>
              </a:rPr>
              <a:t>Pro</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p:cNvSpPr txBox="1"/>
          <p:nvPr/>
        </p:nvSpPr>
        <p:spPr>
          <a:xfrm>
            <a:off x="508000" y="944880"/>
            <a:ext cx="6157595" cy="368300"/>
          </a:xfrm>
          <a:prstGeom prst="rect">
            <a:avLst/>
          </a:prstGeom>
          <a:noFill/>
        </p:spPr>
        <p:txBody>
          <a:bodyPr wrap="square" rtlCol="0">
            <a:spAutoFit/>
          </a:bodyPr>
          <a:lstStyle/>
          <a:p>
            <a:r>
              <a:rPr kumimoji="1" lang="zh-CN" altLang="en-US" dirty="0"/>
              <a:t>唤醒词唤醒率：低配   </a:t>
            </a:r>
            <a:r>
              <a:rPr kumimoji="1" lang="en-GB" altLang="zh-CN" dirty="0">
                <a:highlight>
                  <a:srgbClr val="00FF00"/>
                </a:highlight>
              </a:rPr>
              <a:t>Pass</a:t>
            </a:r>
            <a:endParaRPr kumimoji="1" lang="zh-CN" altLang="en-US" dirty="0">
              <a:highlight>
                <a:srgbClr val="00FF00"/>
              </a:highlight>
            </a:endParaRPr>
          </a:p>
        </p:txBody>
      </p:sp>
      <p:graphicFrame>
        <p:nvGraphicFramePr>
          <p:cNvPr id="11" name="表格 10"/>
          <p:cNvGraphicFramePr>
            <a:graphicFrameLocks noGrp="1"/>
          </p:cNvGraphicFramePr>
          <p:nvPr>
            <p:custDataLst>
              <p:tags r:id="rId1"/>
            </p:custDataLst>
          </p:nvPr>
        </p:nvGraphicFramePr>
        <p:xfrm>
          <a:off x="2661054" y="1401428"/>
          <a:ext cx="2796623" cy="5091494"/>
        </p:xfrm>
        <a:graphic>
          <a:graphicData uri="http://schemas.openxmlformats.org/drawingml/2006/table">
            <a:tbl>
              <a:tblPr/>
              <a:tblGrid>
                <a:gridCol w="654049"/>
                <a:gridCol w="654049"/>
                <a:gridCol w="459421"/>
                <a:gridCol w="514552"/>
                <a:gridCol w="514552"/>
              </a:tblGrid>
              <a:tr h="233781">
                <a:tc gridSpan="5">
                  <a:txBody>
                    <a:bodyPr/>
                    <a:lstStyle/>
                    <a:p>
                      <a:pPr algn="ctr" fontAlgn="ctr">
                        <a:spcBef>
                          <a:spcPts val="600"/>
                        </a:spcBef>
                      </a:pPr>
                      <a:r>
                        <a:rPr lang="zh-CN" altLang="en-US" sz="800" b="1" i="0" u="none" strike="noStrike" dirty="0">
                          <a:solidFill>
                            <a:srgbClr val="000000"/>
                          </a:solidFill>
                          <a:effectLst/>
                          <a:latin typeface="宋体" pitchFamily="2" charset="-122"/>
                          <a:ea typeface="宋体" pitchFamily="2" charset="-122"/>
                        </a:rPr>
                        <a:t>场景化命令词识别率</a:t>
                      </a:r>
                      <a:endParaRPr lang="zh-CN" altLang="en-US" sz="800" b="1"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hMerge="1">
                  <a:tcPr/>
                </a:tc>
                <a:tc hMerge="1">
                  <a:tcPr/>
                </a:tc>
                <a:tc hMerge="1">
                  <a:tcPr/>
                </a:tc>
                <a:tc hMerge="1">
                  <a:tcPr/>
                </a:tc>
              </a:tr>
              <a:tr h="199609">
                <a:tc>
                  <a:txBody>
                    <a:bodyPr/>
                    <a:lstStyle/>
                    <a:p>
                      <a:pPr algn="ctr" fontAlgn="ctr">
                        <a:spcBef>
                          <a:spcPts val="600"/>
                        </a:spcBef>
                      </a:pP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endParaRPr lang="zh-CN" altLang="en-US" sz="800" b="1"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spcBef>
                          <a:spcPts val="600"/>
                        </a:spcBef>
                      </a:pPr>
                      <a:r>
                        <a:rPr lang="zh-CN" altLang="en-US" sz="800" b="1" i="0" u="none" strike="noStrike" dirty="0">
                          <a:solidFill>
                            <a:srgbClr val="000000"/>
                          </a:solidFill>
                          <a:effectLst/>
                          <a:latin typeface="宋体" pitchFamily="2" charset="-122"/>
                          <a:ea typeface="宋体" pitchFamily="2" charset="-122"/>
                        </a:rPr>
                        <a:t>指标项</a:t>
                      </a:r>
                      <a:endParaRPr lang="zh-CN" altLang="en-US" sz="800" b="1"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spcBef>
                          <a:spcPts val="600"/>
                        </a:spcBef>
                      </a:pPr>
                      <a:r>
                        <a:rPr lang="zh-CN" altLang="en-US" sz="800" b="1" i="0" u="none" strike="noStrike">
                          <a:solidFill>
                            <a:srgbClr val="000000"/>
                          </a:solidFill>
                          <a:effectLst/>
                          <a:latin typeface="宋体" pitchFamily="2" charset="-122"/>
                          <a:ea typeface="宋体" pitchFamily="2" charset="-122"/>
                        </a:rPr>
                        <a:t>通过标准</a:t>
                      </a:r>
                      <a:endParaRPr lang="zh-CN" altLang="en-US" sz="800" b="1"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spcBef>
                          <a:spcPts val="600"/>
                        </a:spcBef>
                      </a:pPr>
                      <a:r>
                        <a:rPr lang="zh-CN" altLang="en-US" sz="800" b="1" i="0" u="none" strike="noStrike" dirty="0">
                          <a:solidFill>
                            <a:srgbClr val="000000"/>
                          </a:solidFill>
                          <a:effectLst/>
                          <a:latin typeface="宋体" pitchFamily="2" charset="-122"/>
                          <a:ea typeface="宋体" pitchFamily="2" charset="-122"/>
                        </a:rPr>
                        <a:t>实测结果</a:t>
                      </a:r>
                      <a:endParaRPr lang="zh-CN" altLang="en-US" sz="800" b="1"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spcBef>
                          <a:spcPts val="600"/>
                        </a:spcBef>
                      </a:pPr>
                      <a:r>
                        <a:rPr lang="zh-CN" altLang="en-US" sz="800" b="1" i="0" u="none" strike="noStrike" dirty="0">
                          <a:solidFill>
                            <a:srgbClr val="000000"/>
                          </a:solidFill>
                          <a:effectLst/>
                          <a:latin typeface="宋体" pitchFamily="2" charset="-122"/>
                          <a:ea typeface="宋体" pitchFamily="2" charset="-122"/>
                        </a:rPr>
                        <a:t>测试结论</a:t>
                      </a:r>
                      <a:endParaRPr lang="zh-CN" altLang="en-US" sz="800" b="1"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r>
              <a:tr h="155869">
                <a:tc rowSpan="3">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小度小度</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99%</a:t>
                      </a:r>
                      <a:endParaRPr lang="en-US" altLang="zh-CN"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vMerge="1">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100%</a:t>
                      </a:r>
                      <a:endParaRPr lang="en-US" altLang="zh-CN"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a:solidFill>
                            <a:srgbClr val="00B050"/>
                          </a:solidFill>
                          <a:effectLst/>
                          <a:latin typeface="宋体" pitchFamily="2" charset="-122"/>
                          <a:ea typeface="宋体" pitchFamily="2" charset="-122"/>
                        </a:rPr>
                        <a:t>PASS</a:t>
                      </a:r>
                      <a:endParaRPr lang="en-GB" sz="800" b="0" i="0" u="none" strike="noStrike">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vMerge="1">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99%</a:t>
                      </a:r>
                      <a:endParaRPr lang="en-US" altLang="zh-CN"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a:solidFill>
                            <a:srgbClr val="00B050"/>
                          </a:solidFill>
                          <a:effectLst/>
                          <a:latin typeface="宋体" pitchFamily="2" charset="-122"/>
                          <a:ea typeface="宋体" pitchFamily="2" charset="-122"/>
                        </a:rPr>
                        <a:t>PASS</a:t>
                      </a:r>
                      <a:endParaRPr lang="en-GB" sz="800" b="0" i="0" u="none" strike="noStrike">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575">
                <a:tc rowSpan="3">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你好福特</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100%</a:t>
                      </a:r>
                      <a:endParaRPr lang="en-US" altLang="zh-CN"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vMerge="1">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100%</a:t>
                      </a:r>
                      <a:endParaRPr lang="en-US" altLang="zh-CN"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vMerge="1">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100%</a:t>
                      </a:r>
                      <a:endParaRPr lang="en-US" altLang="zh-CN"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6210">
                <a:tc rowSpan="3">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暂停播放</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100%</a:t>
                      </a:r>
                      <a:endParaRPr lang="en-US" altLang="zh-CN"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vMerge="1">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100%</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vMerge="1">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100%</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rowSpan="3">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继续播放</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100%</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vMerge="1">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100%</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vMerge="1">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100%</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rowSpan="3">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上一首</a:t>
                      </a:r>
                      <a:endParaRPr lang="zh-CN" altLang="en-US"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96%</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vMerge="1">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96%</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vMerge="1">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91%</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rowSpan="3">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上一曲</a:t>
                      </a:r>
                      <a:endParaRPr lang="zh-CN" altLang="en-US"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91%</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vMerge="1">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95%</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vMerge="1">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96%</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rowSpan="3">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下一首</a:t>
                      </a:r>
                      <a:endParaRPr lang="zh-CN" altLang="en-US"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100%</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vMerge="1">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98%</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vMerge="1">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98%</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rowSpan="3">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下一曲</a:t>
                      </a:r>
                      <a:endParaRPr lang="zh-CN" altLang="en-US"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95%</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vMerge="1">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98%</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vMerge="1">
                  <a:tcPr/>
                </a:tc>
                <a:tc>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96%</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rowSpan="3">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接听电话</a:t>
                      </a:r>
                      <a:endParaRPr lang="zh-CN" altLang="en-US"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100%</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vMerge="1">
                  <a:tcPr/>
                </a:tc>
                <a:tc>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100%</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vMerge="1">
                  <a:tcPr/>
                </a:tc>
                <a:tc>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99%</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rowSpan="3">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挂断电话</a:t>
                      </a:r>
                      <a:endParaRPr lang="zh-CN" altLang="en-US"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100%</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856">
                <a:tc vMerge="1">
                  <a:tcPr/>
                </a:tc>
                <a:tc>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100%</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869">
                <a:tc vMerge="1">
                  <a:tcPr/>
                </a:tc>
                <a:tc>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100%</a:t>
                      </a:r>
                      <a:endParaRPr lang="en-US" altLang="zh-CN" sz="800" b="0" i="0" u="none" strike="noStrike" dirty="0">
                        <a:solidFill>
                          <a:srgbClr val="00000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6" name="表格 15"/>
          <p:cNvGraphicFramePr>
            <a:graphicFrameLocks noGrp="1"/>
          </p:cNvGraphicFramePr>
          <p:nvPr>
            <p:custDataLst>
              <p:tags r:id="rId2"/>
            </p:custDataLst>
          </p:nvPr>
        </p:nvGraphicFramePr>
        <p:xfrm>
          <a:off x="5652245" y="1408665"/>
          <a:ext cx="2796624" cy="5091452"/>
        </p:xfrm>
        <a:graphic>
          <a:graphicData uri="http://schemas.openxmlformats.org/drawingml/2006/table">
            <a:tbl>
              <a:tblPr/>
              <a:tblGrid>
                <a:gridCol w="654050"/>
                <a:gridCol w="654049"/>
                <a:gridCol w="459421"/>
                <a:gridCol w="514552"/>
                <a:gridCol w="514552"/>
              </a:tblGrid>
              <a:tr h="228355">
                <a:tc gridSpan="5">
                  <a:txBody>
                    <a:bodyPr/>
                    <a:lstStyle/>
                    <a:p>
                      <a:pPr algn="ctr" fontAlgn="ctr"/>
                      <a:r>
                        <a:rPr lang="zh-CN" altLang="en-US" sz="800" b="1" i="0" u="none" strike="noStrike" dirty="0">
                          <a:solidFill>
                            <a:srgbClr val="000000"/>
                          </a:solidFill>
                          <a:effectLst/>
                          <a:latin typeface="宋体" pitchFamily="2" charset="-122"/>
                          <a:ea typeface="宋体" pitchFamily="2" charset="-122"/>
                        </a:rPr>
                        <a:t>场景化命令词识别率</a:t>
                      </a:r>
                      <a:endParaRPr lang="zh-CN" altLang="en-US" sz="800" b="1"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hMerge="1">
                  <a:tcPr/>
                </a:tc>
                <a:tc hMerge="1">
                  <a:tcPr/>
                </a:tc>
                <a:tc hMerge="1">
                  <a:tcPr/>
                </a:tc>
                <a:tc hMerge="1">
                  <a:tcPr/>
                </a:tc>
              </a:tr>
              <a:tr h="207967">
                <a:tc>
                  <a:txBody>
                    <a:bodyPr/>
                    <a:lstStyle/>
                    <a:p>
                      <a:pPr algn="ctr" fontAlgn="ctr"/>
                      <a:r>
                        <a:rPr lang="en-GB" sz="800" b="1" i="0" u="none" strike="noStrike">
                          <a:solidFill>
                            <a:srgbClr val="000000"/>
                          </a:solidFill>
                          <a:effectLst/>
                          <a:latin typeface="宋体" pitchFamily="2" charset="-122"/>
                          <a:ea typeface="宋体" pitchFamily="2" charset="-122"/>
                        </a:rPr>
                        <a:t>AI</a:t>
                      </a:r>
                      <a:r>
                        <a:rPr lang="zh-CN" altLang="en-US" sz="800" b="1" i="0" u="none" strike="noStrike">
                          <a:solidFill>
                            <a:srgbClr val="000000"/>
                          </a:solidFill>
                          <a:effectLst/>
                          <a:latin typeface="宋体" pitchFamily="2" charset="-122"/>
                          <a:ea typeface="宋体" pitchFamily="2" charset="-122"/>
                        </a:rPr>
                        <a:t>能力</a:t>
                      </a:r>
                      <a:endParaRPr lang="zh-CN" altLang="en-US" sz="800" b="1"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endParaRPr lang="zh-CN" altLang="en-US" sz="800" b="1"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endParaRPr lang="zh-CN" altLang="en-US" sz="800" b="1"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endParaRPr lang="zh-CN" altLang="en-US" sz="800" b="1"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endParaRPr lang="zh-CN" altLang="en-US" sz="800" b="1"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r>
              <a:tr h="155171">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跟随模式</a:t>
                      </a:r>
                      <a:endParaRPr lang="zh-CN" altLang="en-US"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99%</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endParaRPr lang="en-GB" sz="800" b="0" i="0" u="none" strike="noStrike">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100%</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endParaRPr lang="en-GB" sz="800" b="0" i="0" u="none" strike="noStrike">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100%</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endParaRPr lang="en-GB" sz="800" b="0" i="0" u="none" strike="noStrike">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99%</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endParaRPr lang="en-GB" sz="800" b="0" i="0" u="none" strike="noStrike">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100%</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endParaRPr lang="en-GB" sz="800" b="0" i="0" u="none" strike="noStrike">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100%</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endParaRPr lang="en-GB" sz="800" b="0" i="0" u="none" strike="noStrike">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99%</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endParaRPr lang="en-GB" sz="800" b="0" i="0" u="none" strike="noStrike">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100%</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endParaRPr lang="en-GB" sz="800" b="0" i="0" u="none" strike="noStrike">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98%</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endParaRPr lang="en-GB" sz="800" b="0" i="0" u="none" strike="noStrike">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endParaRPr lang="en-GB" sz="800" b="0" i="0" u="none" strike="noStrike">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99%</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endParaRPr lang="en-GB" sz="800" b="0" i="0" u="none" strike="noStrike">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99%</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endParaRPr lang="en-GB" sz="800" b="0" i="0" u="none" strike="noStrike">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98%</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endParaRPr lang="en-GB" sz="800" b="0" i="0" u="none" strike="noStrike">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99%</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endParaRPr lang="en-GB" sz="800" b="0" i="0" u="none" strike="noStrike">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95%</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endParaRPr lang="en-GB" sz="800" b="0" i="0" u="none" strike="noStrike">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打开路况</a:t>
                      </a:r>
                      <a:endParaRPr lang="zh-CN" altLang="en-US"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95%</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100%</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100%</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关闭路况</a:t>
                      </a:r>
                      <a:endParaRPr lang="zh-CN" altLang="en-US"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100%</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100%</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100%</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rowSpan="3">
                  <a:txBody>
                    <a:bodyPr/>
                    <a:lstStyle/>
                    <a:p>
                      <a:pPr algn="ctr" fontAlgn="ctr"/>
                      <a:r>
                        <a:rPr lang="zh-CN" altLang="en-US" sz="800" b="0" i="0" u="none" strike="noStrike">
                          <a:solidFill>
                            <a:srgbClr val="000000"/>
                          </a:solidFill>
                          <a:effectLst/>
                          <a:latin typeface="宋体" pitchFamily="2" charset="-122"/>
                          <a:ea typeface="宋体" pitchFamily="2" charset="-122"/>
                        </a:rPr>
                        <a:t>开始导航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100%</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99%</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100%</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98%</a:t>
                      </a:r>
                      <a:endParaRPr lang="en-US" altLang="zh-CN" sz="800" b="0" i="0" u="none" strike="noStrike" dirty="0">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100%</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100%</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96%</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100%</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71">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100%</a:t>
                      </a:r>
                      <a:endParaRPr lang="en-US" altLang="zh-CN" sz="800" b="0" i="0" u="none" strike="noStrike">
                        <a:solidFill>
                          <a:srgbClr val="00000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8" name="表格 17"/>
          <p:cNvGraphicFramePr>
            <a:graphicFrameLocks noGrp="1"/>
          </p:cNvGraphicFramePr>
          <p:nvPr/>
        </p:nvGraphicFramePr>
        <p:xfrm>
          <a:off x="8643436" y="1415898"/>
          <a:ext cx="3399974" cy="5084219"/>
        </p:xfrm>
        <a:graphic>
          <a:graphicData uri="http://schemas.openxmlformats.org/drawingml/2006/table">
            <a:tbl>
              <a:tblPr/>
              <a:tblGrid>
                <a:gridCol w="795155"/>
                <a:gridCol w="795155"/>
                <a:gridCol w="558538"/>
                <a:gridCol w="625563"/>
                <a:gridCol w="625563"/>
              </a:tblGrid>
              <a:tr h="221053">
                <a:tc gridSpan="5">
                  <a:txBody>
                    <a:bodyPr/>
                    <a:lstStyle/>
                    <a:p>
                      <a:pPr algn="ctr" fontAlgn="ctr"/>
                      <a:r>
                        <a:rPr lang="zh-CN" altLang="en-US" sz="900" b="1" i="0" u="none" strike="noStrike" dirty="0">
                          <a:solidFill>
                            <a:srgbClr val="000000"/>
                          </a:solidFill>
                          <a:effectLst/>
                          <a:latin typeface="宋体" pitchFamily="2" charset="-122"/>
                          <a:ea typeface="宋体" pitchFamily="2" charset="-122"/>
                        </a:rPr>
                        <a:t>场景化命令词识别率</a:t>
                      </a:r>
                      <a:endParaRPr lang="zh-CN" altLang="en-US" sz="900" b="1" i="0" u="none" strike="noStrike" dirty="0">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hMerge="1">
                  <a:tcPr/>
                </a:tc>
                <a:tc hMerge="1">
                  <a:tcPr/>
                </a:tc>
                <a:tc hMerge="1">
                  <a:tcPr/>
                </a:tc>
                <a:tc hMerge="1">
                  <a:tcPr/>
                </a:tc>
              </a:tr>
              <a:tr h="221053">
                <a:tc>
                  <a:txBody>
                    <a:bodyPr/>
                    <a:lstStyle/>
                    <a:p>
                      <a:pPr algn="ctr" fontAlgn="ctr"/>
                      <a:r>
                        <a:rPr lang="en-GB" sz="900" b="1" i="0" u="none" strike="noStrike">
                          <a:solidFill>
                            <a:srgbClr val="000000"/>
                          </a:solidFill>
                          <a:effectLst/>
                          <a:latin typeface="宋体" pitchFamily="2" charset="-122"/>
                          <a:ea typeface="宋体" pitchFamily="2" charset="-122"/>
                        </a:rPr>
                        <a:t>AI</a:t>
                      </a:r>
                      <a:r>
                        <a:rPr lang="zh-CN" altLang="en-US" sz="900" b="1" i="0" u="none" strike="noStrike">
                          <a:solidFill>
                            <a:srgbClr val="000000"/>
                          </a:solidFill>
                          <a:effectLst/>
                          <a:latin typeface="宋体" pitchFamily="2" charset="-122"/>
                          <a:ea typeface="宋体" pitchFamily="2" charset="-122"/>
                        </a:rPr>
                        <a:t>能力</a:t>
                      </a:r>
                      <a:endParaRPr lang="zh-CN" altLang="en-US" sz="900" b="1"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900" b="1" i="0" u="none" strike="noStrike">
                          <a:solidFill>
                            <a:srgbClr val="000000"/>
                          </a:solidFill>
                          <a:effectLst/>
                          <a:latin typeface="宋体" pitchFamily="2" charset="-122"/>
                          <a:ea typeface="宋体" pitchFamily="2" charset="-122"/>
                        </a:rPr>
                        <a:t>指标项</a:t>
                      </a:r>
                      <a:endParaRPr lang="zh-CN" altLang="en-US" sz="900" b="1"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900" b="1" i="0" u="none" strike="noStrike">
                          <a:solidFill>
                            <a:srgbClr val="000000"/>
                          </a:solidFill>
                          <a:effectLst/>
                          <a:latin typeface="宋体" pitchFamily="2" charset="-122"/>
                          <a:ea typeface="宋体" pitchFamily="2" charset="-122"/>
                        </a:rPr>
                        <a:t>通过标准</a:t>
                      </a:r>
                      <a:endParaRPr lang="zh-CN" altLang="en-US" sz="900" b="1"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900" b="1" i="0" u="none" strike="noStrike">
                          <a:solidFill>
                            <a:srgbClr val="000000"/>
                          </a:solidFill>
                          <a:effectLst/>
                          <a:latin typeface="宋体" pitchFamily="2" charset="-122"/>
                          <a:ea typeface="宋体" pitchFamily="2" charset="-122"/>
                        </a:rPr>
                        <a:t>实测结果</a:t>
                      </a:r>
                      <a:endParaRPr lang="zh-CN" altLang="en-US" sz="900" b="1"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900" b="1" i="0" u="none" strike="noStrike">
                          <a:solidFill>
                            <a:srgbClr val="000000"/>
                          </a:solidFill>
                          <a:effectLst/>
                          <a:latin typeface="宋体" pitchFamily="2" charset="-122"/>
                          <a:ea typeface="宋体" pitchFamily="2" charset="-122"/>
                        </a:rPr>
                        <a:t>测试结论</a:t>
                      </a:r>
                      <a:endParaRPr lang="zh-CN" altLang="en-US" sz="900" b="1"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r>
              <a:tr h="221053">
                <a:tc rowSpan="3">
                  <a:txBody>
                    <a:bodyPr/>
                    <a:lstStyle/>
                    <a:p>
                      <a:pPr algn="ctr" fontAlgn="ctr"/>
                      <a:r>
                        <a:rPr lang="zh-CN" altLang="en-US" sz="900" b="0" i="0" u="none" strike="noStrike">
                          <a:solidFill>
                            <a:srgbClr val="000000"/>
                          </a:solidFill>
                          <a:effectLst/>
                          <a:latin typeface="宋体" pitchFamily="2" charset="-122"/>
                          <a:ea typeface="宋体" pitchFamily="2" charset="-122"/>
                        </a:rPr>
                        <a:t>上一页</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低噪</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99%</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endParaRPr lang="en-GB" sz="900" b="0" i="0" u="none" strike="noStrike">
                        <a:solidFill>
                          <a:srgbClr val="00B05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053">
                <a:tc vMerge="1">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中噪</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96%</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endParaRPr lang="en-GB" sz="900" b="0" i="0" u="none" strike="noStrike">
                        <a:solidFill>
                          <a:srgbClr val="00B05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053">
                <a:tc vMerge="1">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高噪</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80%</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98%</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endParaRPr lang="en-GB" sz="900" b="0" i="0" u="none" strike="noStrike">
                        <a:solidFill>
                          <a:srgbClr val="00B05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053">
                <a:tc rowSpan="3">
                  <a:txBody>
                    <a:bodyPr/>
                    <a:lstStyle/>
                    <a:p>
                      <a:pPr algn="ctr" fontAlgn="ctr"/>
                      <a:r>
                        <a:rPr lang="zh-CN" altLang="en-US" sz="900" b="0" i="0" u="none" strike="noStrike">
                          <a:solidFill>
                            <a:srgbClr val="000000"/>
                          </a:solidFill>
                          <a:effectLst/>
                          <a:latin typeface="宋体" pitchFamily="2" charset="-122"/>
                          <a:ea typeface="宋体" pitchFamily="2" charset="-122"/>
                        </a:rPr>
                        <a:t>下一页</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低噪</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95%</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endParaRPr lang="en-GB" sz="900" b="0" i="0" u="none" strike="noStrike">
                        <a:solidFill>
                          <a:srgbClr val="00B05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053">
                <a:tc vMerge="1">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中噪</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100%</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endParaRPr lang="en-GB" sz="900" b="0" i="0" u="none" strike="noStrike">
                        <a:solidFill>
                          <a:srgbClr val="00B05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053">
                <a:tc vMerge="1">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高噪</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80%</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100%</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endParaRPr lang="en-GB" sz="900" b="0" i="0" u="none" strike="noStrike">
                        <a:solidFill>
                          <a:srgbClr val="00B05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053">
                <a:tc rowSpan="3">
                  <a:txBody>
                    <a:bodyPr/>
                    <a:lstStyle/>
                    <a:p>
                      <a:pPr algn="ctr" fontAlgn="ctr"/>
                      <a:r>
                        <a:rPr lang="zh-CN" altLang="en-US" sz="900" b="0" i="0" u="none" strike="noStrike">
                          <a:solidFill>
                            <a:srgbClr val="000000"/>
                          </a:solidFill>
                          <a:effectLst/>
                          <a:latin typeface="宋体" pitchFamily="2" charset="-122"/>
                          <a:ea typeface="宋体" pitchFamily="2" charset="-122"/>
                        </a:rPr>
                        <a:t>确定</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dirty="0">
                          <a:solidFill>
                            <a:srgbClr val="000000"/>
                          </a:solidFill>
                          <a:effectLst/>
                          <a:latin typeface="宋体" pitchFamily="2" charset="-122"/>
                          <a:ea typeface="宋体" pitchFamily="2" charset="-122"/>
                        </a:rPr>
                        <a:t>唤醒率</a:t>
                      </a:r>
                      <a:r>
                        <a:rPr lang="en-US" altLang="zh-CN" sz="900" b="0" i="0" u="none" strike="noStrike" dirty="0">
                          <a:solidFill>
                            <a:srgbClr val="000000"/>
                          </a:solidFill>
                          <a:effectLst/>
                          <a:latin typeface="宋体" pitchFamily="2" charset="-122"/>
                          <a:ea typeface="宋体" pitchFamily="2" charset="-122"/>
                        </a:rPr>
                        <a:t>-</a:t>
                      </a:r>
                      <a:r>
                        <a:rPr lang="zh-CN" altLang="en-US" sz="900" b="0" i="0" u="none" strike="noStrike" dirty="0">
                          <a:solidFill>
                            <a:srgbClr val="000000"/>
                          </a:solidFill>
                          <a:effectLst/>
                          <a:latin typeface="宋体" pitchFamily="2" charset="-122"/>
                          <a:ea typeface="宋体" pitchFamily="2" charset="-122"/>
                        </a:rPr>
                        <a:t>低噪</a:t>
                      </a:r>
                      <a:endParaRPr lang="zh-CN" altLang="en-US" sz="900" b="0" i="0" u="none" strike="noStrike" dirty="0">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95%</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endParaRPr lang="en-GB" sz="900" b="0" i="0" u="none" strike="noStrike">
                        <a:solidFill>
                          <a:srgbClr val="00B05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053">
                <a:tc vMerge="1">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中噪</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100%</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endParaRPr lang="en-GB" sz="900" b="0" i="0" u="none" strike="noStrike">
                        <a:solidFill>
                          <a:srgbClr val="00B05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053">
                <a:tc vMerge="1">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高噪</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80%</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100%</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endParaRPr lang="en-GB" sz="900" b="0" i="0" u="none" strike="noStrike">
                        <a:solidFill>
                          <a:srgbClr val="00B05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053">
                <a:tc rowSpan="3">
                  <a:txBody>
                    <a:bodyPr/>
                    <a:lstStyle/>
                    <a:p>
                      <a:pPr algn="ctr" fontAlgn="ctr"/>
                      <a:r>
                        <a:rPr lang="zh-CN" altLang="en-US" sz="900" b="0" i="0" u="none" strike="noStrike">
                          <a:solidFill>
                            <a:srgbClr val="000000"/>
                          </a:solidFill>
                          <a:effectLst/>
                          <a:latin typeface="宋体" pitchFamily="2" charset="-122"/>
                          <a:ea typeface="宋体" pitchFamily="2" charset="-122"/>
                        </a:rPr>
                        <a:t>取消</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低噪</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98%</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endParaRPr lang="en-GB" sz="900" b="0" i="0" u="none" strike="noStrike">
                        <a:solidFill>
                          <a:srgbClr val="00B05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053">
                <a:tc vMerge="1">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中噪</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100%</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endParaRPr lang="en-GB" sz="900" b="0" i="0" u="none" strike="noStrike">
                        <a:solidFill>
                          <a:srgbClr val="00B05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053">
                <a:tc vMerge="1">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高噪</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80%</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100%</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endParaRPr lang="en-GB" sz="900" b="0" i="0" u="none" strike="noStrike">
                        <a:solidFill>
                          <a:srgbClr val="00B05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053">
                <a:tc rowSpan="3">
                  <a:txBody>
                    <a:bodyPr/>
                    <a:lstStyle/>
                    <a:p>
                      <a:pPr algn="ctr" fontAlgn="ctr"/>
                      <a:r>
                        <a:rPr lang="zh-CN" altLang="en-US" sz="900" b="0" i="0" u="none" strike="noStrike">
                          <a:solidFill>
                            <a:srgbClr val="000000"/>
                          </a:solidFill>
                          <a:effectLst/>
                          <a:latin typeface="宋体" pitchFamily="2" charset="-122"/>
                          <a:ea typeface="宋体" pitchFamily="2" charset="-122"/>
                        </a:rPr>
                        <a:t>第一个</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低噪</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100%</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endParaRPr lang="en-GB" sz="900" b="0" i="0" u="none" strike="noStrike">
                        <a:solidFill>
                          <a:srgbClr val="00B05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053">
                <a:tc vMerge="1">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中噪</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99%</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endParaRPr lang="en-GB" sz="900" b="0" i="0" u="none" strike="noStrike">
                        <a:solidFill>
                          <a:srgbClr val="00B05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053">
                <a:tc vMerge="1">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高噪</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80%</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99%</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endParaRPr lang="en-GB" sz="900" b="0" i="0" u="none" strike="noStrike">
                        <a:solidFill>
                          <a:srgbClr val="00B05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053">
                <a:tc rowSpan="3">
                  <a:txBody>
                    <a:bodyPr/>
                    <a:lstStyle/>
                    <a:p>
                      <a:pPr algn="ctr" fontAlgn="ctr"/>
                      <a:r>
                        <a:rPr lang="zh-CN" altLang="en-US" sz="900" b="0" i="0" u="none" strike="noStrike">
                          <a:solidFill>
                            <a:srgbClr val="000000"/>
                          </a:solidFill>
                          <a:effectLst/>
                          <a:latin typeface="宋体" pitchFamily="2" charset="-122"/>
                          <a:ea typeface="宋体" pitchFamily="2" charset="-122"/>
                        </a:rPr>
                        <a:t>第二个</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低噪</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94%</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endParaRPr lang="en-GB" sz="900" b="0" i="0" u="none" strike="noStrike">
                        <a:solidFill>
                          <a:srgbClr val="00B05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053">
                <a:tc vMerge="1">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中噪</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94%</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endParaRPr lang="en-GB" sz="900" b="0" i="0" u="none" strike="noStrike">
                        <a:solidFill>
                          <a:srgbClr val="00B05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053">
                <a:tc vMerge="1">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高噪</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80%</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100%</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endParaRPr lang="en-GB" sz="900" b="0" i="0" u="none" strike="noStrike">
                        <a:solidFill>
                          <a:srgbClr val="00B05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053">
                <a:tc rowSpan="3">
                  <a:txBody>
                    <a:bodyPr/>
                    <a:lstStyle/>
                    <a:p>
                      <a:pPr algn="ctr" fontAlgn="ctr"/>
                      <a:r>
                        <a:rPr lang="zh-CN" altLang="en-US" sz="900" b="0" i="0" u="none" strike="noStrike">
                          <a:solidFill>
                            <a:srgbClr val="000000"/>
                          </a:solidFill>
                          <a:effectLst/>
                          <a:latin typeface="宋体" pitchFamily="2" charset="-122"/>
                          <a:ea typeface="宋体" pitchFamily="2" charset="-122"/>
                        </a:rPr>
                        <a:t>第三个</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低噪</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99%</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endParaRPr lang="en-GB" sz="900" b="0" i="0" u="none" strike="noStrike">
                        <a:solidFill>
                          <a:srgbClr val="00B05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053">
                <a:tc vMerge="1">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中噪</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100%</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endParaRPr lang="en-GB" sz="900" b="0" i="0" u="none" strike="noStrike">
                        <a:solidFill>
                          <a:srgbClr val="00B05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053">
                <a:tc vMerge="1">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高噪</a:t>
                      </a:r>
                      <a:endParaRPr lang="zh-CN" altLang="en-US"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80%</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100%</a:t>
                      </a:r>
                      <a:endParaRPr lang="en-US" altLang="zh-CN" sz="900" b="0" i="0" u="none" strike="noStrike">
                        <a:solidFill>
                          <a:srgbClr val="00000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dirty="0">
                          <a:solidFill>
                            <a:srgbClr val="00B050"/>
                          </a:solidFill>
                          <a:effectLst/>
                          <a:latin typeface="宋体" pitchFamily="2" charset="-122"/>
                          <a:ea typeface="宋体" pitchFamily="2" charset="-122"/>
                        </a:rPr>
                        <a:t>PASS</a:t>
                      </a:r>
                      <a:endParaRPr lang="en-GB" sz="900" b="0" i="0" u="none" strike="noStrike" dirty="0">
                        <a:solidFill>
                          <a:srgbClr val="00B050"/>
                        </a:solidFill>
                        <a:effectLst/>
                        <a:latin typeface="宋体" pitchFamily="2" charset="-122"/>
                        <a:ea typeface="宋体" pitchFamily="2" charset="-122"/>
                      </a:endParaRP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0" name="表格 19"/>
          <p:cNvGraphicFramePr>
            <a:graphicFrameLocks noGrp="1"/>
          </p:cNvGraphicFramePr>
          <p:nvPr>
            <p:custDataLst>
              <p:tags r:id="rId3"/>
            </p:custDataLst>
          </p:nvPr>
        </p:nvGraphicFramePr>
        <p:xfrm>
          <a:off x="129473" y="2894686"/>
          <a:ext cx="2428376" cy="1718945"/>
        </p:xfrm>
        <a:graphic>
          <a:graphicData uri="http://schemas.openxmlformats.org/drawingml/2006/table">
            <a:tbl>
              <a:tblPr/>
              <a:tblGrid>
                <a:gridCol w="436354"/>
                <a:gridCol w="682960"/>
                <a:gridCol w="436354"/>
                <a:gridCol w="436354"/>
                <a:gridCol w="436354"/>
              </a:tblGrid>
              <a:tr h="207645">
                <a:tc>
                  <a:txBody>
                    <a:bodyPr/>
                    <a:lstStyle/>
                    <a:p>
                      <a:pPr algn="ctr" fontAlgn="ctr"/>
                      <a:r>
                        <a:rPr lang="zh-CN" altLang="en-US" sz="800" b="1" i="0" u="none" strike="noStrike" dirty="0">
                          <a:solidFill>
                            <a:srgbClr val="000000"/>
                          </a:solidFill>
                          <a:effectLst/>
                          <a:latin typeface="宋体" pitchFamily="2" charset="-122"/>
                          <a:ea typeface="宋体" pitchFamily="2" charset="-122"/>
                        </a:rPr>
                        <a:t>误唤醒</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测试场景</a:t>
                      </a:r>
                      <a:r>
                        <a:rPr lang="en-US" altLang="zh-CN" sz="800" b="1" i="0" u="none" strike="noStrike" dirty="0">
                          <a:solidFill>
                            <a:srgbClr val="000000"/>
                          </a:solidFill>
                          <a:effectLst/>
                          <a:latin typeface="宋体" pitchFamily="2" charset="-122"/>
                          <a:ea typeface="宋体" pitchFamily="2" charset="-122"/>
                        </a:rPr>
                        <a:t>/</a:t>
                      </a:r>
                      <a:r>
                        <a:rPr lang="zh-CN" altLang="en-US" sz="800" b="1" i="0" u="none" strike="noStrike" dirty="0">
                          <a:solidFill>
                            <a:srgbClr val="000000"/>
                          </a:solidFill>
                          <a:effectLst/>
                          <a:latin typeface="宋体" pitchFamily="2" charset="-122"/>
                          <a:ea typeface="宋体" pitchFamily="2" charset="-122"/>
                        </a:rPr>
                        <a:t>时长</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实测结果</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测试结论</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r>
              <a:tr h="495300">
                <a:tc>
                  <a:txBody>
                    <a:bodyPr/>
                    <a:lstStyle/>
                    <a:p>
                      <a:pPr algn="ctr" fontAlgn="ctr"/>
                      <a:r>
                        <a:rPr lang="zh-CN" altLang="en-US" sz="800" b="0" i="0" u="none" strike="noStrike">
                          <a:solidFill>
                            <a:srgbClr val="000000"/>
                          </a:solidFill>
                          <a:effectLst/>
                          <a:latin typeface="宋体" pitchFamily="2" charset="-122"/>
                          <a:ea typeface="宋体" pitchFamily="2" charset="-122"/>
                        </a:rPr>
                        <a:t>小度小度</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zh-CN" altLang="en-US" sz="800" b="0" i="0" u="none" strike="noStrike" dirty="0">
                          <a:solidFill>
                            <a:srgbClr val="000000"/>
                          </a:solidFill>
                          <a:effectLst/>
                          <a:latin typeface="宋体" pitchFamily="2" charset="-122"/>
                          <a:ea typeface="宋体" pitchFamily="2" charset="-122"/>
                        </a:rPr>
                        <a:t>静态测试</a:t>
                      </a:r>
                      <a:br>
                        <a:rPr lang="zh-CN" altLang="en-US" sz="800" b="0" i="0" u="none" strike="noStrike" dirty="0">
                          <a:solidFill>
                            <a:srgbClr val="000000"/>
                          </a:solidFill>
                          <a:effectLst/>
                          <a:latin typeface="宋体" pitchFamily="2" charset="-122"/>
                          <a:ea typeface="宋体" pitchFamily="2" charset="-122"/>
                        </a:rPr>
                      </a:br>
                      <a:r>
                        <a:rPr lang="zh-CN" altLang="en-US" sz="800" b="0" i="0" u="none" strike="noStrike" dirty="0">
                          <a:solidFill>
                            <a:srgbClr val="000000"/>
                          </a:solidFill>
                          <a:effectLst/>
                          <a:latin typeface="宋体" pitchFamily="2" charset="-122"/>
                          <a:ea typeface="宋体" pitchFamily="2" charset="-122"/>
                        </a:rPr>
                        <a:t>（互相聊天对话）</a:t>
                      </a:r>
                      <a:br>
                        <a:rPr lang="zh-CN" altLang="en-US" sz="800" b="0" i="0" u="none" strike="noStrike" dirty="0">
                          <a:solidFill>
                            <a:srgbClr val="000000"/>
                          </a:solidFill>
                          <a:effectLst/>
                          <a:latin typeface="宋体" pitchFamily="2" charset="-122"/>
                          <a:ea typeface="宋体" pitchFamily="2" charset="-122"/>
                        </a:rPr>
                      </a:br>
                      <a:r>
                        <a:rPr lang="en-US" altLang="zh-CN" sz="800" b="0" i="0" u="none" strike="noStrike" dirty="0">
                          <a:solidFill>
                            <a:srgbClr val="000000"/>
                          </a:solidFill>
                          <a:effectLst/>
                          <a:latin typeface="宋体" pitchFamily="2" charset="-122"/>
                          <a:ea typeface="宋体" pitchFamily="2" charset="-122"/>
                        </a:rPr>
                        <a:t>4</a:t>
                      </a:r>
                      <a:r>
                        <a:rPr lang="zh-CN" altLang="en-US" sz="800" b="0" i="0" u="none" strike="noStrike" dirty="0">
                          <a:solidFill>
                            <a:srgbClr val="000000"/>
                          </a:solidFill>
                          <a:effectLst/>
                          <a:latin typeface="宋体" pitchFamily="2" charset="-122"/>
                          <a:ea typeface="宋体" pitchFamily="2" charset="-122"/>
                        </a:rPr>
                        <a:t>小时</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&lt;0.3</a:t>
                      </a:r>
                      <a:r>
                        <a:rPr lang="zh-CN" altLang="en-US" sz="800" b="0" i="0" u="none" strike="noStrike" dirty="0">
                          <a:solidFill>
                            <a:srgbClr val="000000"/>
                          </a:solidFill>
                          <a:effectLst/>
                          <a:latin typeface="宋体" pitchFamily="2" charset="-122"/>
                          <a:ea typeface="宋体" pitchFamily="2" charset="-122"/>
                        </a:rPr>
                        <a:t>次</a:t>
                      </a:r>
                      <a:r>
                        <a:rPr lang="en-US" altLang="zh-CN" sz="800" b="0" i="0" u="none" strike="noStrike" dirty="0">
                          <a:solidFill>
                            <a:srgbClr val="000000"/>
                          </a:solidFill>
                          <a:effectLst/>
                          <a:latin typeface="宋体" pitchFamily="2" charset="-122"/>
                          <a:ea typeface="宋体" pitchFamily="2" charset="-122"/>
                        </a:rPr>
                        <a:t>/</a:t>
                      </a:r>
                      <a:r>
                        <a:rPr lang="en-GB" sz="800" b="0" i="0" u="none" strike="noStrike" dirty="0">
                          <a:solidFill>
                            <a:srgbClr val="000000"/>
                          </a:solidFill>
                          <a:effectLst/>
                          <a:latin typeface="宋体" pitchFamily="2" charset="-122"/>
                          <a:ea typeface="宋体" pitchFamily="2" charset="-122"/>
                        </a:rPr>
                        <a:t>h</a:t>
                      </a:r>
                      <a:endParaRPr lang="en-GB"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0</a:t>
                      </a:r>
                      <a:r>
                        <a:rPr lang="zh-CN" altLang="en-US" sz="800" b="0" i="0" u="none" strike="noStrike" dirty="0">
                          <a:solidFill>
                            <a:srgbClr val="000000"/>
                          </a:solidFill>
                          <a:effectLst/>
                          <a:latin typeface="宋体" pitchFamily="2" charset="-122"/>
                          <a:ea typeface="宋体" pitchFamily="2" charset="-122"/>
                        </a:rPr>
                        <a:t>次</a:t>
                      </a:r>
                      <a:r>
                        <a:rPr lang="en-US" altLang="zh-CN" sz="800" b="0" i="0" u="none" strike="noStrike" dirty="0">
                          <a:solidFill>
                            <a:srgbClr val="000000"/>
                          </a:solidFill>
                          <a:effectLst/>
                          <a:latin typeface="宋体" pitchFamily="2" charset="-122"/>
                          <a:ea typeface="宋体" pitchFamily="2" charset="-122"/>
                        </a:rPr>
                        <a:t>/</a:t>
                      </a:r>
                      <a:r>
                        <a:rPr lang="en-GB" sz="800" b="0" i="0" u="none" strike="noStrike" dirty="0">
                          <a:solidFill>
                            <a:srgbClr val="000000"/>
                          </a:solidFill>
                          <a:effectLst/>
                          <a:latin typeface="宋体" pitchFamily="2" charset="-122"/>
                          <a:ea typeface="宋体" pitchFamily="2" charset="-122"/>
                        </a:rPr>
                        <a:t>h</a:t>
                      </a:r>
                      <a:endParaRPr lang="en-GB"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endParaRPr lang="en-GB" sz="800" b="0" i="0" u="none" strike="noStrike">
                        <a:solidFill>
                          <a:srgbClr val="00B05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algn="ctr" fontAlgn="ctr"/>
                      <a:r>
                        <a:rPr lang="zh-CN" altLang="en-US" sz="800" b="0" i="0" u="none" strike="noStrike">
                          <a:solidFill>
                            <a:srgbClr val="000000"/>
                          </a:solidFill>
                          <a:effectLst/>
                          <a:latin typeface="宋体" pitchFamily="2" charset="-122"/>
                          <a:ea typeface="宋体" pitchFamily="2" charset="-122"/>
                        </a:rPr>
                        <a:t>你好福特</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c>
                  <a:txBody>
                    <a:bodyPr/>
                    <a:lstStyle/>
                    <a:p>
                      <a:pPr algn="ctr" fontAlgn="ctr"/>
                      <a:r>
                        <a:rPr lang="en-US" altLang="zh-CN" sz="800" b="0" i="0" u="none" strike="noStrike">
                          <a:solidFill>
                            <a:srgbClr val="000000"/>
                          </a:solidFill>
                          <a:effectLst/>
                          <a:latin typeface="宋体" pitchFamily="2" charset="-122"/>
                          <a:ea typeface="宋体" pitchFamily="2" charset="-122"/>
                        </a:rPr>
                        <a:t>&lt;1.2</a:t>
                      </a:r>
                      <a:r>
                        <a:rPr lang="zh-CN" altLang="en-US" sz="800" b="0" i="0" u="none" strike="noStrike">
                          <a:solidFill>
                            <a:srgbClr val="000000"/>
                          </a:solidFill>
                          <a:effectLst/>
                          <a:latin typeface="宋体" pitchFamily="2" charset="-122"/>
                          <a:ea typeface="宋体" pitchFamily="2" charset="-122"/>
                        </a:rPr>
                        <a:t>次</a:t>
                      </a:r>
                      <a:r>
                        <a:rPr lang="en-US" altLang="zh-CN" sz="800" b="0" i="0" u="none" strike="noStrike">
                          <a:solidFill>
                            <a:srgbClr val="000000"/>
                          </a:solidFill>
                          <a:effectLst/>
                          <a:latin typeface="宋体" pitchFamily="2" charset="-122"/>
                          <a:ea typeface="宋体" pitchFamily="2" charset="-122"/>
                        </a:rPr>
                        <a:t>/</a:t>
                      </a:r>
                      <a:r>
                        <a:rPr lang="en-GB" sz="800" b="0" i="0" u="none" strike="noStrike">
                          <a:solidFill>
                            <a:srgbClr val="000000"/>
                          </a:solidFill>
                          <a:effectLst/>
                          <a:latin typeface="宋体" pitchFamily="2" charset="-122"/>
                          <a:ea typeface="宋体" pitchFamily="2" charset="-122"/>
                        </a:rPr>
                        <a:t>h</a:t>
                      </a:r>
                      <a:endParaRPr lang="en-GB"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0</a:t>
                      </a:r>
                      <a:r>
                        <a:rPr lang="zh-CN" altLang="en-US" sz="800" b="0" i="0" u="none" strike="noStrike" dirty="0">
                          <a:solidFill>
                            <a:srgbClr val="000000"/>
                          </a:solidFill>
                          <a:effectLst/>
                          <a:latin typeface="宋体" pitchFamily="2" charset="-122"/>
                          <a:ea typeface="宋体" pitchFamily="2" charset="-122"/>
                        </a:rPr>
                        <a:t>次</a:t>
                      </a:r>
                      <a:r>
                        <a:rPr lang="en-US" altLang="zh-CN" sz="800" b="0" i="0" u="none" strike="noStrike" dirty="0">
                          <a:solidFill>
                            <a:srgbClr val="000000"/>
                          </a:solidFill>
                          <a:effectLst/>
                          <a:latin typeface="宋体" pitchFamily="2" charset="-122"/>
                          <a:ea typeface="宋体" pitchFamily="2" charset="-122"/>
                        </a:rPr>
                        <a:t>/</a:t>
                      </a:r>
                      <a:r>
                        <a:rPr lang="en-GB" sz="800" b="0" i="0" u="none" strike="noStrike" dirty="0">
                          <a:solidFill>
                            <a:srgbClr val="000000"/>
                          </a:solidFill>
                          <a:effectLst/>
                          <a:latin typeface="宋体" pitchFamily="2" charset="-122"/>
                          <a:ea typeface="宋体" pitchFamily="2" charset="-122"/>
                        </a:rPr>
                        <a:t>h</a:t>
                      </a:r>
                      <a:endParaRPr lang="en-GB"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endParaRPr lang="en-GB" sz="800" b="0" i="0" u="none" strike="noStrike">
                        <a:solidFill>
                          <a:srgbClr val="00B05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500">
                <a:tc>
                  <a:txBody>
                    <a:bodyPr/>
                    <a:lstStyle/>
                    <a:p>
                      <a:pPr algn="ctr" fontAlgn="ctr"/>
                      <a:r>
                        <a:rPr lang="zh-CN" altLang="en-US" sz="800" b="0" i="0" u="none" strike="noStrike">
                          <a:solidFill>
                            <a:srgbClr val="000000"/>
                          </a:solidFill>
                          <a:effectLst/>
                          <a:latin typeface="宋体" pitchFamily="2" charset="-122"/>
                          <a:ea typeface="宋体" pitchFamily="2" charset="-122"/>
                        </a:rPr>
                        <a:t>小度小度</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zh-CN" altLang="en-US" sz="800" b="0" i="0" u="none" strike="noStrike">
                          <a:solidFill>
                            <a:srgbClr val="000000"/>
                          </a:solidFill>
                          <a:effectLst/>
                          <a:latin typeface="宋体" pitchFamily="2" charset="-122"/>
                          <a:ea typeface="宋体" pitchFamily="2" charset="-122"/>
                        </a:rPr>
                        <a:t>播放爱情公寓</a:t>
                      </a:r>
                      <a:r>
                        <a:rPr lang="en-US" altLang="zh-CN" sz="800" b="0" i="0" u="none" strike="noStrike">
                          <a:solidFill>
                            <a:srgbClr val="000000"/>
                          </a:solidFill>
                          <a:effectLst/>
                          <a:latin typeface="宋体" pitchFamily="2" charset="-122"/>
                          <a:ea typeface="宋体" pitchFamily="2" charset="-122"/>
                        </a:rPr>
                        <a:t>5</a:t>
                      </a:r>
                      <a:br>
                        <a:rPr lang="en-US" altLang="zh-CN" sz="800" b="0" i="0" u="none" strike="noStrike">
                          <a:solidFill>
                            <a:srgbClr val="000000"/>
                          </a:solidFill>
                          <a:effectLst/>
                          <a:latin typeface="宋体" pitchFamily="2" charset="-122"/>
                          <a:ea typeface="宋体" pitchFamily="2" charset="-122"/>
                        </a:rPr>
                      </a:br>
                      <a:r>
                        <a:rPr lang="en-US" altLang="zh-CN" sz="800" b="0" i="0" u="none" strike="noStrike">
                          <a:solidFill>
                            <a:srgbClr val="000000"/>
                          </a:solidFill>
                          <a:effectLst/>
                          <a:latin typeface="宋体" pitchFamily="2" charset="-122"/>
                          <a:ea typeface="宋体" pitchFamily="2" charset="-122"/>
                        </a:rPr>
                        <a:t>20</a:t>
                      </a:r>
                      <a:r>
                        <a:rPr lang="zh-CN" altLang="en-US" sz="800" b="0" i="0" u="none" strike="noStrike">
                          <a:solidFill>
                            <a:srgbClr val="000000"/>
                          </a:solidFill>
                          <a:effectLst/>
                          <a:latin typeface="宋体" pitchFamily="2" charset="-122"/>
                          <a:ea typeface="宋体" pitchFamily="2" charset="-122"/>
                        </a:rPr>
                        <a:t>小时</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&lt;0.3</a:t>
                      </a:r>
                      <a:r>
                        <a:rPr lang="zh-CN" altLang="en-US" sz="800" b="0" i="0" u="none" strike="noStrike">
                          <a:solidFill>
                            <a:srgbClr val="000000"/>
                          </a:solidFill>
                          <a:effectLst/>
                          <a:latin typeface="宋体" pitchFamily="2" charset="-122"/>
                          <a:ea typeface="宋体" pitchFamily="2" charset="-122"/>
                        </a:rPr>
                        <a:t>次</a:t>
                      </a:r>
                      <a:r>
                        <a:rPr lang="en-US" altLang="zh-CN" sz="800" b="0" i="0" u="none" strike="noStrike">
                          <a:solidFill>
                            <a:srgbClr val="000000"/>
                          </a:solidFill>
                          <a:effectLst/>
                          <a:latin typeface="宋体" pitchFamily="2" charset="-122"/>
                          <a:ea typeface="宋体" pitchFamily="2" charset="-122"/>
                        </a:rPr>
                        <a:t>/</a:t>
                      </a:r>
                      <a:r>
                        <a:rPr lang="en-GB" sz="800" b="0" i="0" u="none" strike="noStrike">
                          <a:solidFill>
                            <a:srgbClr val="000000"/>
                          </a:solidFill>
                          <a:effectLst/>
                          <a:latin typeface="宋体" pitchFamily="2" charset="-122"/>
                          <a:ea typeface="宋体" pitchFamily="2" charset="-122"/>
                        </a:rPr>
                        <a:t>h</a:t>
                      </a:r>
                      <a:endParaRPr lang="en-GB"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0.05</a:t>
                      </a:r>
                      <a:r>
                        <a:rPr lang="zh-CN" altLang="en-US" sz="800" b="0" i="0" u="none" strike="noStrike" dirty="0">
                          <a:solidFill>
                            <a:srgbClr val="000000"/>
                          </a:solidFill>
                          <a:effectLst/>
                          <a:latin typeface="宋体" pitchFamily="2" charset="-122"/>
                          <a:ea typeface="宋体" pitchFamily="2" charset="-122"/>
                        </a:rPr>
                        <a:t>次</a:t>
                      </a:r>
                      <a:r>
                        <a:rPr lang="en-US" altLang="zh-CN" sz="800" b="0" i="0" u="none" strike="noStrike" dirty="0">
                          <a:solidFill>
                            <a:srgbClr val="000000"/>
                          </a:solidFill>
                          <a:effectLst/>
                          <a:latin typeface="宋体" pitchFamily="2" charset="-122"/>
                          <a:ea typeface="宋体" pitchFamily="2" charset="-122"/>
                        </a:rPr>
                        <a:t>/</a:t>
                      </a:r>
                      <a:r>
                        <a:rPr lang="en-GB" sz="800" b="0" i="0" u="none" strike="noStrike" dirty="0">
                          <a:solidFill>
                            <a:srgbClr val="000000"/>
                          </a:solidFill>
                          <a:effectLst/>
                          <a:latin typeface="宋体" pitchFamily="2" charset="-122"/>
                          <a:ea typeface="宋体" pitchFamily="2" charset="-122"/>
                        </a:rPr>
                        <a:t>h</a:t>
                      </a:r>
                      <a:endParaRPr lang="en-GB"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300">
                <a:tc>
                  <a:txBody>
                    <a:bodyPr/>
                    <a:lstStyle/>
                    <a:p>
                      <a:pPr algn="ctr" fontAlgn="ctr"/>
                      <a:r>
                        <a:rPr lang="zh-CN" altLang="en-US" sz="800" b="0" i="0" u="none" strike="noStrike">
                          <a:solidFill>
                            <a:srgbClr val="000000"/>
                          </a:solidFill>
                          <a:effectLst/>
                          <a:latin typeface="宋体" pitchFamily="2" charset="-122"/>
                          <a:ea typeface="宋体" pitchFamily="2" charset="-122"/>
                        </a:rPr>
                        <a:t>你好福特</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c>
                  <a:txBody>
                    <a:bodyPr/>
                    <a:lstStyle/>
                    <a:p>
                      <a:pPr algn="ctr" fontAlgn="ctr"/>
                      <a:r>
                        <a:rPr lang="en-US" altLang="zh-CN" sz="800" b="0" i="0" u="none" strike="noStrike">
                          <a:solidFill>
                            <a:srgbClr val="000000"/>
                          </a:solidFill>
                          <a:effectLst/>
                          <a:latin typeface="宋体" pitchFamily="2" charset="-122"/>
                          <a:ea typeface="宋体" pitchFamily="2" charset="-122"/>
                        </a:rPr>
                        <a:t>&lt;1.2</a:t>
                      </a:r>
                      <a:r>
                        <a:rPr lang="zh-CN" altLang="en-US" sz="800" b="0" i="0" u="none" strike="noStrike">
                          <a:solidFill>
                            <a:srgbClr val="000000"/>
                          </a:solidFill>
                          <a:effectLst/>
                          <a:latin typeface="宋体" pitchFamily="2" charset="-122"/>
                          <a:ea typeface="宋体" pitchFamily="2" charset="-122"/>
                        </a:rPr>
                        <a:t>次</a:t>
                      </a:r>
                      <a:r>
                        <a:rPr lang="en-US" altLang="zh-CN" sz="800" b="0" i="0" u="none" strike="noStrike">
                          <a:solidFill>
                            <a:srgbClr val="000000"/>
                          </a:solidFill>
                          <a:effectLst/>
                          <a:latin typeface="宋体" pitchFamily="2" charset="-122"/>
                          <a:ea typeface="宋体" pitchFamily="2" charset="-122"/>
                        </a:rPr>
                        <a:t>/</a:t>
                      </a:r>
                      <a:r>
                        <a:rPr lang="en-GB" sz="800" b="0" i="0" u="none" strike="noStrike">
                          <a:solidFill>
                            <a:srgbClr val="000000"/>
                          </a:solidFill>
                          <a:effectLst/>
                          <a:latin typeface="宋体" pitchFamily="2" charset="-122"/>
                          <a:ea typeface="宋体" pitchFamily="2" charset="-122"/>
                        </a:rPr>
                        <a:t>h</a:t>
                      </a:r>
                      <a:endParaRPr lang="en-GB"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0</a:t>
                      </a:r>
                      <a:r>
                        <a:rPr lang="zh-CN" altLang="en-US" sz="800" b="0" i="0" u="none" strike="noStrike">
                          <a:solidFill>
                            <a:srgbClr val="000000"/>
                          </a:solidFill>
                          <a:effectLst/>
                          <a:latin typeface="宋体" pitchFamily="2" charset="-122"/>
                          <a:ea typeface="宋体" pitchFamily="2" charset="-122"/>
                        </a:rPr>
                        <a:t>次</a:t>
                      </a:r>
                      <a:r>
                        <a:rPr lang="en-US" altLang="zh-CN" sz="800" b="0" i="0" u="none" strike="noStrike">
                          <a:solidFill>
                            <a:srgbClr val="000000"/>
                          </a:solidFill>
                          <a:effectLst/>
                          <a:latin typeface="宋体" pitchFamily="2" charset="-122"/>
                          <a:ea typeface="宋体" pitchFamily="2" charset="-122"/>
                        </a:rPr>
                        <a:t>/</a:t>
                      </a:r>
                      <a:r>
                        <a:rPr lang="en-GB" sz="800" b="0" i="0" u="none" strike="noStrike">
                          <a:solidFill>
                            <a:srgbClr val="000000"/>
                          </a:solidFill>
                          <a:effectLst/>
                          <a:latin typeface="宋体" pitchFamily="2" charset="-122"/>
                          <a:ea typeface="宋体" pitchFamily="2" charset="-122"/>
                        </a:rPr>
                        <a:t>h</a:t>
                      </a:r>
                      <a:endParaRPr lang="en-GB"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endParaRPr lang="en-GB" sz="800" b="0" i="0" u="none" strike="noStrike" dirty="0">
                        <a:solidFill>
                          <a:srgbClr val="00B05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129858" y="12001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CD542ICA</a:t>
            </a:r>
            <a:r>
              <a:rPr lang="zh-CN" altLang="en-US" sz="2800" dirty="0">
                <a:solidFill>
                  <a:srgbClr val="0000CC"/>
                </a:solidFill>
                <a:sym typeface="+mn-ea"/>
              </a:rPr>
              <a:t> </a:t>
            </a:r>
            <a:r>
              <a:rPr lang="en-US" altLang="zh-CN" sz="2800" dirty="0">
                <a:solidFill>
                  <a:srgbClr val="0000CC"/>
                </a:solidFill>
                <a:sym typeface="+mn-ea"/>
              </a:rPr>
              <a:t>L</a:t>
            </a:r>
            <a:r>
              <a:rPr lang="zh-CN" altLang="en-US" sz="2800" dirty="0">
                <a:solidFill>
                  <a:srgbClr val="0000CC"/>
                </a:solidFill>
                <a:sym typeface="+mn-ea"/>
              </a:rPr>
              <a:t> </a:t>
            </a:r>
            <a:r>
              <a:rPr lang="en-US" altLang="zh-CN" sz="2800" dirty="0">
                <a:solidFill>
                  <a:srgbClr val="0000CC"/>
                </a:solidFill>
                <a:sym typeface="+mn-ea"/>
              </a:rPr>
              <a:t>R07 Pro</a:t>
            </a:r>
            <a:r>
              <a:rPr lang="en-US" altLang="en-US" sz="2800" dirty="0">
                <a:solidFill>
                  <a:srgbClr val="0000CC"/>
                </a:solidFill>
              </a:rPr>
              <a:t>} </a:t>
            </a:r>
            <a:r>
              <a:rPr lang="zh-CN" altLang="en-US" sz="2800" dirty="0"/>
              <a:t>性能专题测试</a:t>
            </a:r>
            <a:endParaRPr lang="en-US" altLang="en-US" sz="2800" b="0" dirty="0">
              <a:ea typeface="SimHei" panose="02010609060101010101" pitchFamily="49" charset="-122"/>
            </a:endParaRPr>
          </a:p>
        </p:txBody>
      </p:sp>
      <p:graphicFrame>
        <p:nvGraphicFramePr>
          <p:cNvPr id="2" name="表格 1"/>
          <p:cNvGraphicFramePr>
            <a:graphicFrameLocks noGrp="1"/>
          </p:cNvGraphicFramePr>
          <p:nvPr>
            <p:custDataLst>
              <p:tags r:id="rId1"/>
            </p:custDataLst>
          </p:nvPr>
        </p:nvGraphicFramePr>
        <p:xfrm>
          <a:off x="372235" y="801112"/>
          <a:ext cx="11280297" cy="5550814"/>
        </p:xfrm>
        <a:graphic>
          <a:graphicData uri="http://schemas.openxmlformats.org/drawingml/2006/table">
            <a:tbl>
              <a:tblPr/>
              <a:tblGrid>
                <a:gridCol w="710282"/>
                <a:gridCol w="2784985"/>
                <a:gridCol w="710282"/>
                <a:gridCol w="881324"/>
                <a:gridCol w="866961"/>
                <a:gridCol w="866961"/>
                <a:gridCol w="1011239"/>
                <a:gridCol w="1218186"/>
                <a:gridCol w="2230077"/>
              </a:tblGrid>
              <a:tr h="301754">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序号</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影响因素</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允许偏差上限</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百度</a:t>
                      </a:r>
                      <a:r>
                        <a:rPr lang="en-GB"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R05</a:t>
                      </a: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测试</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百度</a:t>
                      </a:r>
                      <a:r>
                        <a:rPr lang="en-GB"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测试</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福特</a:t>
                      </a:r>
                      <a:r>
                        <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测试</a:t>
                      </a:r>
                      <a:endPar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和</a:t>
                      </a:r>
                      <a:r>
                        <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R05</a:t>
                      </a: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偏差</a:t>
                      </a:r>
                      <a:endPar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福特测试</a:t>
                      </a:r>
                      <a:r>
                        <a:rPr lang="en-GB"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和上限偏差</a:t>
                      </a:r>
                      <a:endParaRPr lang="zh-CN" altLang="en-US" sz="800" b="1"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备注</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r>
              <a:tr h="14752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Power on QQ</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音乐首次启动（默认未播放）</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7</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2.83333333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2.676666667</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-5.53%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52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Power on QQ</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音乐首次启动（默认播放）</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4.6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3.19666667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2.593333333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-18.87%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-80.43%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52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Power </a:t>
                      </a:r>
                      <a:r>
                        <a:rPr lang="en-GB" sz="800" b="0" i="0" u="none" strike="noStrike" dirty="0" err="1">
                          <a:solidFill>
                            <a:srgbClr val="000000"/>
                          </a:solidFill>
                          <a:effectLst/>
                          <a:latin typeface="Times New Roman" panose="02020603050405020304" pitchFamily="18" charset="0"/>
                          <a:ea typeface="宋体" pitchFamily="2" charset="-122"/>
                          <a:cs typeface="Times New Roman" panose="02020603050405020304" pitchFamily="18" charset="0"/>
                        </a:rPr>
                        <a:t>onQQ</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音乐选择歌单</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1.48666667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1.416666667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-4.71%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-54.17%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52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Power </a:t>
                      </a:r>
                      <a:r>
                        <a:rPr lang="en-GB" sz="800" b="0" i="0" u="none" strike="noStrike" dirty="0" err="1">
                          <a:solidFill>
                            <a:srgbClr val="000000"/>
                          </a:solidFill>
                          <a:effectLst/>
                          <a:latin typeface="Times New Roman" panose="02020603050405020304" pitchFamily="18" charset="0"/>
                          <a:ea typeface="宋体" pitchFamily="2" charset="-122"/>
                          <a:cs typeface="Times New Roman" panose="02020603050405020304" pitchFamily="18" charset="0"/>
                        </a:rPr>
                        <a:t>onQQ</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音乐选择歌曲</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3.45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2.87666667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2.616666667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-9.04%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-30.43%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04093">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Power on</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在线电台首次启动</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2.4</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1.42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1.42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6.4</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0.00%</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FF0000"/>
                          </a:solidFill>
                          <a:effectLst/>
                          <a:latin typeface="Times New Roman" panose="02020603050405020304" pitchFamily="18" charset="0"/>
                          <a:ea typeface="宋体" pitchFamily="2" charset="-122"/>
                          <a:cs typeface="Times New Roman" panose="02020603050405020304" pitchFamily="18" charset="0"/>
                        </a:rPr>
                        <a:t>166.67%</a:t>
                      </a:r>
                      <a:endParaRPr lang="en-US" altLang="zh-CN" sz="800" b="0" i="0" u="none" strike="noStrike" dirty="0">
                        <a:solidFill>
                          <a:srgbClr val="FF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百度测试为</a:t>
                      </a: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1.42</a:t>
                      </a: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s，</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且福特</a:t>
                      </a: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R05</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数据为</a:t>
                      </a: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1.6</a:t>
                      </a: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s，</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将和福特测试同学再确认下测试环境</a:t>
                      </a: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&amp;</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网络环境</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52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到语音导航</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3.45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3.95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3.363333333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-14.85%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-15.94%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202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Power on</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到语音导航规划完成</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13.65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20.3466667</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16.68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19.1</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-18.02%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FF0000"/>
                          </a:solidFill>
                          <a:effectLst/>
                          <a:latin typeface="Times New Roman" panose="02020603050405020304" pitchFamily="18" charset="0"/>
                          <a:ea typeface="宋体" pitchFamily="2" charset="-122"/>
                          <a:cs typeface="Times New Roman" panose="02020603050405020304" pitchFamily="18" charset="0"/>
                        </a:rPr>
                        <a:t>39.93%</a:t>
                      </a:r>
                      <a:endParaRPr lang="en-US" altLang="zh-CN" sz="800" b="0" i="0" u="none" strike="noStrike" dirty="0">
                        <a:solidFill>
                          <a:srgbClr val="FF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相较</a:t>
                      </a: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R05</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有一定提升，在一定程度上受网络影响，正在进一步分析</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52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导航启动时间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13.65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11.23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9.423333333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13.9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-16.09%</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1.83%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52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导航界面点击输入框出现下拉框</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1.44</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3.97</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4.343333333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1.9</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9.40%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31.94%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52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导航搜索地址完成</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2.68666667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2.076666667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-22.70%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-20.83%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52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选择目的地后路线规划完成</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2.4</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4.08666667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2.126666667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-47.96%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-16.67%</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52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onPTT</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可用</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16.8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9.32333333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15.04666667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61.39%</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-45.83%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52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语音可用</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17.325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17.07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15.35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-10.08%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-47.47%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52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语音播放音乐</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5.75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4.47666667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3.07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-31.42%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-46.09%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52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在线电台音源恢复</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4.6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7.44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3.856666667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13.5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-48.16%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193.48%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52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到根目录两首歌的</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USB</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音源恢复</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2.4</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6.31333333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2.656666667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-57.92%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25.00%</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4480">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Power </a:t>
                      </a:r>
                      <a:r>
                        <a:rPr lang="en-GB" sz="800" b="0" i="0" u="none" strike="noStrike" dirty="0" err="1">
                          <a:solidFill>
                            <a:srgbClr val="000000"/>
                          </a:solidFill>
                          <a:effectLst/>
                          <a:latin typeface="Times New Roman" panose="02020603050405020304" pitchFamily="18" charset="0"/>
                          <a:ea typeface="宋体" pitchFamily="2" charset="-122"/>
                          <a:cs typeface="Times New Roman" panose="02020603050405020304" pitchFamily="18" charset="0"/>
                        </a:rPr>
                        <a:t>onQQ</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音源恢复</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4.6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5.02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3.053333333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6.6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-39.18%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FF0000"/>
                          </a:solidFill>
                          <a:effectLst/>
                          <a:latin typeface="Times New Roman" panose="02020603050405020304" pitchFamily="18" charset="0"/>
                          <a:ea typeface="宋体" pitchFamily="2" charset="-122"/>
                          <a:cs typeface="Times New Roman" panose="02020603050405020304" pitchFamily="18" charset="0"/>
                        </a:rPr>
                        <a:t>43.48%</a:t>
                      </a:r>
                      <a:endParaRPr lang="en-US" altLang="zh-CN" sz="800" b="0" i="0" u="none" strike="noStrike" dirty="0">
                        <a:solidFill>
                          <a:srgbClr val="FF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百度测试为</a:t>
                      </a: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a:t>
                      </a: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s，</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将同福特确认</a:t>
                      </a: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log</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，分析与福特数据的差距原因</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52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 </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到账号自动登录时间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1.02666667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0.79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-23.05%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-77.78%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52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Power on </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到账号二维码出现时间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7</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3.21333333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3.543333333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10.27%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4991">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QQ</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音乐首次启动（默认未播放）</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2.85333333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2.596666667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-9.00%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4991">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QQ</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音乐首次启动（默认播放）</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1.46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1.463333333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0.23%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-80.00%</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52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QQ</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音乐选择歌单</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1.27666667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1.336666667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4.70%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-38.89%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52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QQ</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音乐选择歌曲</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2.4</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2.27333333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2.22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-2.35%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-12.50%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52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USB</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音乐首次启动</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2.16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1.60333333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1.483333333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-7.48%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-25.93%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FF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4991">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系统稳定状态下在线电台首次启动</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1.44</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1.82333333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1.533333333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7.5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-15.90%</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FF0000"/>
                          </a:solidFill>
                          <a:effectLst/>
                          <a:latin typeface="Times New Roman" panose="02020603050405020304" pitchFamily="18" charset="0"/>
                          <a:ea typeface="宋体" pitchFamily="2" charset="-122"/>
                          <a:cs typeface="Times New Roman" panose="02020603050405020304" pitchFamily="18" charset="0"/>
                        </a:rPr>
                        <a:t>420.83%</a:t>
                      </a:r>
                      <a:endParaRPr lang="en-US" altLang="zh-CN" sz="800" b="0" i="0" u="none" strike="noStrike" dirty="0">
                        <a:solidFill>
                          <a:srgbClr val="FF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百度测试为</a:t>
                      </a: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1.5</a:t>
                      </a: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s，</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将和福特测试同学再确认下测试环境</a:t>
                      </a: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&amp;</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网络环境</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36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129858" y="12001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CD542ICA</a:t>
            </a:r>
            <a:r>
              <a:rPr lang="zh-CN" altLang="en-US" sz="2800" dirty="0">
                <a:solidFill>
                  <a:srgbClr val="0000CC"/>
                </a:solidFill>
                <a:sym typeface="+mn-ea"/>
              </a:rPr>
              <a:t> </a:t>
            </a:r>
            <a:r>
              <a:rPr lang="en-US" altLang="zh-CN" sz="2800" dirty="0">
                <a:solidFill>
                  <a:srgbClr val="0000CC"/>
                </a:solidFill>
                <a:sym typeface="+mn-ea"/>
              </a:rPr>
              <a:t>L</a:t>
            </a:r>
            <a:r>
              <a:rPr lang="zh-CN" altLang="en-US" sz="2800" dirty="0">
                <a:solidFill>
                  <a:srgbClr val="0000CC"/>
                </a:solidFill>
                <a:sym typeface="+mn-ea"/>
              </a:rPr>
              <a:t> </a:t>
            </a:r>
            <a:r>
              <a:rPr lang="en-US" altLang="zh-CN" sz="2800" dirty="0">
                <a:solidFill>
                  <a:srgbClr val="0000CC"/>
                </a:solidFill>
                <a:sym typeface="+mn-ea"/>
              </a:rPr>
              <a:t>R07 Pro</a:t>
            </a:r>
            <a:r>
              <a:rPr lang="en-US" altLang="en-US" sz="2800" dirty="0">
                <a:solidFill>
                  <a:srgbClr val="0000CC"/>
                </a:solidFill>
              </a:rPr>
              <a:t>} </a:t>
            </a:r>
            <a:r>
              <a:rPr lang="zh-CN" altLang="en-US" sz="2800" dirty="0"/>
              <a:t>性能专题测试</a:t>
            </a:r>
            <a:endParaRPr lang="en-US" altLang="en-US" sz="2800" b="0" dirty="0">
              <a:ea typeface="SimHei" panose="02010609060101010101" pitchFamily="49" charset="-122"/>
            </a:endParaRPr>
          </a:p>
        </p:txBody>
      </p:sp>
      <p:graphicFrame>
        <p:nvGraphicFramePr>
          <p:cNvPr id="2" name="表格 1"/>
          <p:cNvGraphicFramePr>
            <a:graphicFrameLocks noGrp="1"/>
          </p:cNvGraphicFramePr>
          <p:nvPr>
            <p:custDataLst>
              <p:tags r:id="rId1"/>
            </p:custDataLst>
          </p:nvPr>
        </p:nvGraphicFramePr>
        <p:xfrm>
          <a:off x="528917" y="699453"/>
          <a:ext cx="11044516" cy="5600616"/>
        </p:xfrm>
        <a:graphic>
          <a:graphicData uri="http://schemas.openxmlformats.org/drawingml/2006/table">
            <a:tbl>
              <a:tblPr/>
              <a:tblGrid>
                <a:gridCol w="695436"/>
                <a:gridCol w="2726772"/>
                <a:gridCol w="695436"/>
                <a:gridCol w="862902"/>
                <a:gridCol w="848840"/>
                <a:gridCol w="848840"/>
                <a:gridCol w="990101"/>
                <a:gridCol w="1192724"/>
                <a:gridCol w="2183465"/>
              </a:tblGrid>
              <a:tr h="299628">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序号</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影响因素</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允许偏差上限</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百度</a:t>
                      </a:r>
                      <a:r>
                        <a:rPr lang="en-GB"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R05</a:t>
                      </a: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测试</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百度</a:t>
                      </a:r>
                      <a:r>
                        <a:rPr lang="en-GB"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测试</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福特</a:t>
                      </a:r>
                      <a:r>
                        <a:rPr lang="en-GB"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测试</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en-GB"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和</a:t>
                      </a:r>
                      <a:r>
                        <a:rPr lang="en-GB"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R05</a:t>
                      </a: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偏差</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福特测试</a:t>
                      </a:r>
                      <a:r>
                        <a:rPr lang="en-GB"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和上限偏差</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备注</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r>
              <a:tr h="175076">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系统稳定状态下喜马拉雅首次启动</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1.44</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0.78333333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0.77</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-1.70%</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系统稳定状态下新闻首次启动</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1.44</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0.78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-22.00%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-16.67%</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a:t>
                      </a: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Navigation</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首次启动</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3.795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6.04</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5.456666667</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6.9</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-9.66%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FF0000"/>
                          </a:solidFill>
                          <a:effectLst/>
                          <a:latin typeface="Times New Roman" panose="02020603050405020304" pitchFamily="18" charset="0"/>
                          <a:ea typeface="宋体" pitchFamily="2" charset="-122"/>
                          <a:cs typeface="Times New Roman" panose="02020603050405020304" pitchFamily="18" charset="0"/>
                        </a:rPr>
                        <a:t>81.82%</a:t>
                      </a:r>
                      <a:endParaRPr lang="en-US" altLang="zh-CN" sz="800" b="0" i="0" u="none" strike="noStrike" dirty="0">
                        <a:solidFill>
                          <a:srgbClr val="FF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AW2-12917</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21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系统稳定状态下导航界面点击输入框出现下拉框</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1.04</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0.93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2.173333333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133.69%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15.38%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稳定状态下音量硬按键响应速度</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0.65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0.78333333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0.866666667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10.64%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-69.23%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稳定状态下切换歌曲硬按键响应速度</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2.4</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1.15333333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15.32%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-54.17%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QQ</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热启动</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0.52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0.31666667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0.28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0.4</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-11.58%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-23.08%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喜马拉雅热启动</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0.52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0.32666667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0.266666667</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-18.37%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在线电台热启动</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0.52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0.29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0.296666667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2.30%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-3.85%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USB</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音乐热启动</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0.31666667</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0.263333333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-16.84%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-25.00%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新闻热启动</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0.78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0.33333333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0.26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-22.00%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-10.26%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Navigation</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热启动</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0.44666667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0.336666667</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-24.63%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-75.00%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小时</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Monkey</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测试中的</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CPU Free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106%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101.88%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-3.89%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5721">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小时</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Monkey</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测试中的</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RAM Free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400</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0.136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261.31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192039.71%</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小时</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Monkey</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测试中的</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GPU Free</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40</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89.92%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-98.99%</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小时</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Monkey</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中的</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ANR</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次数</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0.00%</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小时</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Monkey</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中的</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Crash</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次数</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0.00%</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小时</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Monkey</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中内存泄露进程数</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#DIV/0!</a:t>
                      </a:r>
                      <a:endPar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组合场景下的</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ANR</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次数</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#DIV/0!</a:t>
                      </a:r>
                      <a:endPar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组合场景下的</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Crash</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次数</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#DIV/0!</a:t>
                      </a:r>
                      <a:endPar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系统稳定状态下导航搜索</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2.17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-30.00%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5.56%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系统稳定状态下导航路径规划</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4.02666667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1.983333333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-50.75%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0.00%</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系统稳定状态下在线</a:t>
                      </a:r>
                      <a:r>
                        <a:rPr lang="en-GB"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QQ</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音乐切歌</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1.04</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1.52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1.253333333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-17.54%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15.38%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系统稳定状态下在线电台切换</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1.21666667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1.033333333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-15.07%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-16.67%</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系统稳定下，语音导航搜索时间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3.45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3.95333333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3.48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-11.97%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-30.43%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导航中，语音目的地切换搜索时间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2.74333333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3.28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19.56%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导航中，语音目的地切换路径规划</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7</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6.12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6.066666667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-0.87%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-22.86%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系统稳定下，语音播放音乐</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5.75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4.25333333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3.463333333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-18.57%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-54.78%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07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系统稳定下，语音车控</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1.63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1.156666667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-29.04%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-58.33%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72000" marR="6195" marT="61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94298" y="1397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CD542ICA</a:t>
            </a:r>
            <a:r>
              <a:rPr lang="zh-CN" altLang="en-US" sz="2800" dirty="0">
                <a:solidFill>
                  <a:srgbClr val="0000CC"/>
                </a:solidFill>
                <a:sym typeface="+mn-ea"/>
              </a:rPr>
              <a:t> </a:t>
            </a:r>
            <a:r>
              <a:rPr lang="en-US" altLang="zh-CN" sz="2800" dirty="0">
                <a:solidFill>
                  <a:srgbClr val="0000CC"/>
                </a:solidFill>
                <a:sym typeface="+mn-ea"/>
              </a:rPr>
              <a:t>L</a:t>
            </a:r>
            <a:r>
              <a:rPr lang="zh-CN" altLang="en-US" sz="2800" dirty="0">
                <a:solidFill>
                  <a:srgbClr val="0000CC"/>
                </a:solidFill>
                <a:sym typeface="+mn-ea"/>
              </a:rPr>
              <a:t> </a:t>
            </a:r>
            <a:r>
              <a:rPr lang="en-US" altLang="zh-CN" sz="2800" dirty="0">
                <a:solidFill>
                  <a:srgbClr val="0000CC"/>
                </a:solidFill>
                <a:sym typeface="+mn-ea"/>
              </a:rPr>
              <a:t>R07 Pro</a:t>
            </a:r>
            <a:r>
              <a:rPr lang="en-US" altLang="en-US" sz="2800" dirty="0">
                <a:solidFill>
                  <a:srgbClr val="0000CC"/>
                </a:solidFill>
              </a:rPr>
              <a:t>} </a:t>
            </a:r>
            <a:r>
              <a:rPr lang="zh-CN" altLang="en-US" sz="2800" dirty="0"/>
              <a:t>性能专题测试</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custDataLst>
              <p:tags r:id="rId1"/>
            </p:custDataLst>
          </p:nvPr>
        </p:nvGraphicFramePr>
        <p:xfrm>
          <a:off x="414974" y="750725"/>
          <a:ext cx="10988132" cy="3176905"/>
        </p:xfrm>
        <a:graphic>
          <a:graphicData uri="http://schemas.openxmlformats.org/drawingml/2006/table">
            <a:tbl>
              <a:tblPr/>
              <a:tblGrid>
                <a:gridCol w="691885"/>
                <a:gridCol w="2712852"/>
                <a:gridCol w="691885"/>
                <a:gridCol w="858498"/>
                <a:gridCol w="844507"/>
                <a:gridCol w="844507"/>
                <a:gridCol w="985046"/>
                <a:gridCol w="1186635"/>
                <a:gridCol w="2172317"/>
              </a:tblGrid>
              <a:tr h="214744">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序号</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影响因素</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允许偏差上限</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百度</a:t>
                      </a:r>
                      <a:r>
                        <a:rPr lang="en-GB"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R05</a:t>
                      </a: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测试</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百度</a:t>
                      </a:r>
                      <a:r>
                        <a:rPr lang="en-GB"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测试</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福特</a:t>
                      </a:r>
                      <a:r>
                        <a:rPr lang="en-GB"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测试</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en-GB"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和</a:t>
                      </a:r>
                      <a:r>
                        <a:rPr lang="en-GB"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R05</a:t>
                      </a: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偏差</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福特测试</a:t>
                      </a:r>
                      <a:r>
                        <a:rPr lang="en-GB"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R07</a:t>
                      </a: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和上限偏差</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备注</a:t>
                      </a:r>
                      <a:endParaRPr lang="zh-CN" altLang="en-US" sz="800" b="1"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4957" marT="4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r>
              <a:tr h="185098">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51</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系统稳定下，语音系统控制</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0.74333333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0.56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0.7</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-24.66%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-61.11%</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9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语音热启动时间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0.32666667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0.25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-23.47%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9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车机管家冷启动时间</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1.44</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0.95666667</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19.16%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9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车机管家热启动时间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0.78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0.82333333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0.773333333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-6.07%</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9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消息中心冷启动时间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0.86333333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1.023333333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18.53%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9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消息中心热启动时间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0.78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0.59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0.7</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18.64%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4683">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随心看冷启动时间</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7</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7.36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7.766666667</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5.53%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FF0000"/>
                          </a:solidFill>
                          <a:effectLst/>
                          <a:latin typeface="Times New Roman" panose="02020603050405020304" pitchFamily="18" charset="0"/>
                          <a:ea typeface="宋体" pitchFamily="2" charset="-122"/>
                          <a:cs typeface="Times New Roman" panose="02020603050405020304" pitchFamily="18" charset="0"/>
                        </a:rPr>
                        <a:t>75.71%</a:t>
                      </a:r>
                      <a:endParaRPr lang="en-US" altLang="zh-CN" sz="800" b="0" i="0" u="none" strike="noStrike" dirty="0">
                        <a:solidFill>
                          <a:srgbClr val="FF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百度测试为</a:t>
                      </a: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7.8</a:t>
                      </a:r>
                      <a:r>
                        <a:rPr lang="en-GB"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s，</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将和福特测试同学再确认下测试环境</a:t>
                      </a: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&amp;</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网络环境</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9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58</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随心看热启动时间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0.65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0.29666667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0.253333333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-14.61%</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-53.85%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306">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车家互联冷启动时间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4.6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4.23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-29.08%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98">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60</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车家互联热启动时间</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4.18333333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2.65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-36.65%</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车家互联无热启动模式，进入后台自动退出，每次点击均为冷启动。需耗时</a:t>
                      </a: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3</a:t>
                      </a:r>
                      <a:r>
                        <a:rPr lang="en-GB"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s</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左右。将对齐</a:t>
                      </a: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625TBL</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的</a:t>
                      </a: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log</a:t>
                      </a: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进行进一步分析</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785">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账号冷启动时间</a:t>
                      </a: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1.8</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0.93</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1.113333333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19.71%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9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62</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普通导航</a:t>
                      </a: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a:t>
                      </a: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全屏过渡期间冷启动时间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12.6</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11.8033333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10.72333333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13.9</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-9.15%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10.32%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9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输入法冷启动时间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0.40666667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0.483333333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0.6</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18.85%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-50.00%</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98">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64</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输入法热启动时间</a:t>
                      </a:r>
                      <a:endParaRPr lang="zh-CN" altLang="en-US"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rPr>
                        <a:t>1.2</a:t>
                      </a:r>
                      <a:endParaRPr lang="en-US" altLang="zh-CN"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0.27333333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0.326666667</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0.5</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19.51%</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rPr>
                        <a:t>-58.33%</a:t>
                      </a:r>
                      <a:endParaRPr lang="en-US" altLang="zh-CN" sz="800" b="0" i="0" u="none" strike="noStrike">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dirty="0">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144000" marR="9138" marT="91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{CD542ICA </a:t>
            </a:r>
            <a:r>
              <a:rPr lang="en-US" altLang="zh-CN" sz="2800" dirty="0">
                <a:solidFill>
                  <a:srgbClr val="0000CC"/>
                </a:solidFill>
                <a:ea typeface="SimHei" panose="02010609060101010101" pitchFamily="49" charset="-122"/>
              </a:rPr>
              <a:t>H</a:t>
            </a:r>
            <a:r>
              <a:rPr lang="en-US" altLang="en-US" sz="2800" dirty="0">
                <a:solidFill>
                  <a:srgbClr val="0000CC"/>
                </a:solidFill>
                <a:ea typeface="SimHei" panose="02010609060101010101" pitchFamily="49" charset="-122"/>
              </a:rPr>
              <a:t>_R0</a:t>
            </a:r>
            <a:r>
              <a:rPr lang="en-US" altLang="zh-CN" sz="2800" dirty="0">
                <a:solidFill>
                  <a:srgbClr val="0000CC"/>
                </a:solidFill>
                <a:ea typeface="SimHei" panose="02010609060101010101" pitchFamily="49" charset="-122"/>
              </a:rPr>
              <a:t>7 </a:t>
            </a:r>
            <a:r>
              <a:rPr lang="en-US" altLang="zh-CN" sz="2800" dirty="0">
                <a:solidFill>
                  <a:srgbClr val="0000CC"/>
                </a:solidFill>
                <a:sym typeface="+mn-ea"/>
              </a:rPr>
              <a:t>Pro</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zh-CN" sz="2800" dirty="0">
                <a:solidFill>
                  <a:srgbClr val="FFC000"/>
                </a:solidFill>
                <a:ea typeface="SimHei" panose="02010609060101010101" pitchFamily="49" charset="-122"/>
              </a:rPr>
              <a:t>Y</a:t>
            </a:r>
            <a:r>
              <a:rPr lang="en-US" altLang="en-US" sz="2800" dirty="0">
                <a:solidFill>
                  <a:srgbClr val="FFC000"/>
                </a:solidFill>
                <a:ea typeface="SimHei" panose="02010609060101010101" pitchFamily="49" charset="-122"/>
              </a:rPr>
              <a:t>ellow</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20230316_583_PRO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a:t>
            </a:r>
            <a:r>
              <a:rPr lang="en-US" altLang="zh-CN" sz="1800" dirty="0">
                <a:solidFill>
                  <a:srgbClr val="080808"/>
                </a:solidFill>
                <a:ea typeface="宋体" pitchFamily="2" charset="-122"/>
              </a:rPr>
              <a:t> </a:t>
            </a:r>
            <a:r>
              <a:rPr lang="en-GB" altLang="zh-CN" sz="1800" dirty="0">
                <a:solidFill>
                  <a:srgbClr val="080808"/>
                </a:solidFill>
                <a:ea typeface="宋体" pitchFamily="2" charset="-122"/>
              </a:rPr>
              <a:t>20230318_0893_F2F27_R07.PRO_Debug </a:t>
            </a:r>
            <a:endParaRPr lang="en-GB" altLang="zh-CN" sz="1800" dirty="0">
              <a:solidFill>
                <a:srgbClr val="080808"/>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99.4%,  0 </a:t>
            </a:r>
            <a:r>
              <a:rPr lang="en-US" altLang="zh-CN" sz="1800" dirty="0">
                <a:ea typeface="宋体" pitchFamily="2" charset="-122"/>
              </a:rPr>
              <a:t>P1 and </a:t>
            </a:r>
            <a:r>
              <a:rPr lang="en-US" altLang="zh-CN" sz="1800" dirty="0">
                <a:solidFill>
                  <a:srgbClr val="0000CC"/>
                </a:solidFill>
                <a:ea typeface="宋体" pitchFamily="2" charset="-122"/>
              </a:rPr>
              <a:t>9 </a:t>
            </a:r>
            <a:r>
              <a:rPr lang="en-US" altLang="zh-CN" sz="1800" dirty="0">
                <a:ea typeface="宋体" pitchFamily="2" charset="-122"/>
              </a:rPr>
              <a:t>P2 issues found and not fixed and  </a:t>
            </a:r>
            <a:r>
              <a:rPr lang="en-US" altLang="zh-CN" sz="1800" dirty="0">
                <a:solidFill>
                  <a:srgbClr val="0000CC"/>
                </a:solidFill>
                <a:ea typeface="宋体" pitchFamily="2" charset="-122"/>
              </a:rPr>
              <a:t>4 </a:t>
            </a:r>
            <a:r>
              <a:rPr lang="en-US" altLang="zh-CN" sz="1800" dirty="0">
                <a:ea typeface="宋体" pitchFamily="2" charset="-122"/>
              </a:rPr>
              <a:t>P2 issues </a:t>
            </a:r>
            <a:r>
              <a:rPr lang="en-US" altLang="zh-CN" sz="1800" dirty="0">
                <a:ea typeface="宋体" pitchFamily="2" charset="-122"/>
                <a:sym typeface="+mn-ea"/>
              </a:rPr>
              <a:t>in Verfication</a:t>
            </a:r>
            <a:r>
              <a:rPr lang="en-US" altLang="zh-CN" sz="1800" dirty="0">
                <a:ea typeface="宋体" pitchFamily="2" charset="-122"/>
              </a:rPr>
              <a:t> . Refer test report for detail.</a:t>
            </a:r>
            <a:endParaRPr lang="en-US" altLang="zh-CN" sz="1800" dirty="0">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sz="1800"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AIMS with risk evaluation – refer slide 11</a:t>
            </a: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spTree>
  </p:cSld>
  <p:clrMapOvr>
    <a:masterClrMapping/>
  </p:clrMapOvr>
</p:sld>
</file>

<file path=ppt/tags/tag1.xml><?xml version="1.0" encoding="utf-8"?>
<p:tagLst xmlns:p="http://schemas.openxmlformats.org/presentationml/2006/main">
  <p:tag name="KSO_WM_UNIT_TABLE_BEAUTIFY" val="smartTable{df5e12a7-b919-4fc2-892c-9dec174bee25}"/>
</p:tagLst>
</file>

<file path=ppt/tags/tag10.xml><?xml version="1.0" encoding="utf-8"?>
<p:tagLst xmlns:p="http://schemas.openxmlformats.org/presentationml/2006/main">
  <p:tag name="KSO_WM_UNIT_TABLE_BEAUTIFY" val="smartTable{7607fe8d-435c-49a3-b3ac-f8cbd886aee5}"/>
  <p:tag name="TABLE_ENDDRAG_ORIGIN_RECT" val="216*413"/>
  <p:tag name="TABLE_ENDDRAG_RECT" val="189*114*216*413"/>
</p:tagLst>
</file>

<file path=ppt/tags/tag11.xml><?xml version="1.0" encoding="utf-8"?>
<p:tagLst xmlns:p="http://schemas.openxmlformats.org/presentationml/2006/main">
  <p:tag name="KSO_WM_UNIT_TABLE_BEAUTIFY" val="smartTable{d6cbb420-314a-4722-9db9-2734643802ab}"/>
</p:tagLst>
</file>

<file path=ppt/tags/tag12.xml><?xml version="1.0" encoding="utf-8"?>
<p:tagLst xmlns:p="http://schemas.openxmlformats.org/presentationml/2006/main">
  <p:tag name="KSO_WM_UNIT_TABLE_BEAUTIFY" val="smartTable{8cfd56ba-62c7-4b8d-9ed6-95a2da03e14d}"/>
  <p:tag name="TABLE_ENDDRAG_ORIGIN_RECT" val="240*413"/>
  <p:tag name="TABLE_ENDDRAG_RECT" val="679*114*240*413"/>
</p:tagLst>
</file>

<file path=ppt/tags/tag13.xml><?xml version="1.0" encoding="utf-8"?>
<p:tagLst xmlns:p="http://schemas.openxmlformats.org/presentationml/2006/main">
  <p:tag name="KSO_WM_UNIT_TABLE_BEAUTIFY" val="smartTable{4ea537b7-001e-4366-95b3-96fb1c4401a2}"/>
  <p:tag name="TABLE_ENDDRAG_ORIGIN_RECT" val="167*135"/>
  <p:tag name="TABLE_ENDDRAG_RECT" val="10*227*167*135"/>
</p:tagLst>
</file>

<file path=ppt/tags/tag14.xml><?xml version="1.0" encoding="utf-8"?>
<p:tagLst xmlns:p="http://schemas.openxmlformats.org/presentationml/2006/main">
  <p:tag name="KSO_WM_UNIT_TABLE_BEAUTIFY" val="smartTable{e142a21e-7c03-43cc-8f02-721721a6f75d}"/>
</p:tagLst>
</file>

<file path=ppt/tags/tag15.xml><?xml version="1.0" encoding="utf-8"?>
<p:tagLst xmlns:p="http://schemas.openxmlformats.org/presentationml/2006/main">
  <p:tag name="KSO_WM_UNIT_TABLE_BEAUTIFY" val="smartTable{3600d2bb-576e-4721-ba51-a76a97ebb5cb}"/>
</p:tagLst>
</file>

<file path=ppt/tags/tag16.xml><?xml version="1.0" encoding="utf-8"?>
<p:tagLst xmlns:p="http://schemas.openxmlformats.org/presentationml/2006/main">
  <p:tag name="KSO_WM_UNIT_TABLE_BEAUTIFY" val="smartTable{b3c9ac11-7f71-403b-9d84-f8f6226985a5}"/>
</p:tagLst>
</file>

<file path=ppt/tags/tag2.xml><?xml version="1.0" encoding="utf-8"?>
<p:tagLst xmlns:p="http://schemas.openxmlformats.org/presentationml/2006/main">
  <p:tag name="KSO_WM_UNIT_TABLE_BEAUTIFY" val="smartTable{be6e3ae2-a98b-4482-929d-a93acc7f21a9}"/>
</p:tagLst>
</file>

<file path=ppt/tags/tag3.xml><?xml version="1.0" encoding="utf-8"?>
<p:tagLst xmlns:p="http://schemas.openxmlformats.org/presentationml/2006/main">
  <p:tag name="KSO_WM_UNIT_TABLE_BEAUTIFY" val="smartTable{20b27bbe-b959-4e96-88ba-17241856af55}"/>
</p:tagLst>
</file>

<file path=ppt/tags/tag4.xml><?xml version="1.0" encoding="utf-8"?>
<p:tagLst xmlns:p="http://schemas.openxmlformats.org/presentationml/2006/main">
  <p:tag name="KSO_WM_UNIT_TABLE_BEAUTIFY" val="smartTable{44837a12-430d-4913-b4c7-477dfb4a636b}"/>
</p:tagLst>
</file>

<file path=ppt/tags/tag5.xml><?xml version="1.0" encoding="utf-8"?>
<p:tagLst xmlns:p="http://schemas.openxmlformats.org/presentationml/2006/main">
  <p:tag name="KSO_WM_UNIT_TABLE_BEAUTIFY" val="smartTable{a5103a0c-8b31-439f-ac8d-fce0fcf60167}"/>
</p:tagLst>
</file>

<file path=ppt/tags/tag6.xml><?xml version="1.0" encoding="utf-8"?>
<p:tagLst xmlns:p="http://schemas.openxmlformats.org/presentationml/2006/main">
  <p:tag name="KSO_WM_UNIT_TABLE_BEAUTIFY" val="smartTable{2909a0cb-636d-4cd3-a0a6-53e1562afa1a}"/>
</p:tagLst>
</file>

<file path=ppt/tags/tag7.xml><?xml version="1.0" encoding="utf-8"?>
<p:tagLst xmlns:p="http://schemas.openxmlformats.org/presentationml/2006/main">
  <p:tag name="KSO_WM_UNIT_TABLE_BEAUTIFY" val="smartTable{9cd0d36e-387a-48cf-a2ee-47a3724e3422}"/>
</p:tagLst>
</file>

<file path=ppt/tags/tag8.xml><?xml version="1.0" encoding="utf-8"?>
<p:tagLst xmlns:p="http://schemas.openxmlformats.org/presentationml/2006/main">
  <p:tag name="KSO_WM_UNIT_TABLE_BEAUTIFY" val="smartTable{8e152e43-3d09-41f2-8ac1-7b7e81b0f236}"/>
  <p:tag name="TABLE_ENDDRAG_ORIGIN_RECT" val="888*378"/>
  <p:tag name="TABLE_ENDDRAG_RECT" val="27*45*888*378"/>
</p:tagLst>
</file>

<file path=ppt/tags/tag9.xml><?xml version="1.0" encoding="utf-8"?>
<p:tagLst xmlns:p="http://schemas.openxmlformats.org/presentationml/2006/main">
  <p:tag name="KSO_WM_UNIT_TABLE_BEAUTIFY" val="smartTable{be63ef59-8f33-47ea-8adf-d4fd7098b8b8}"/>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18413</Words>
  <Application>WPS 演示</Application>
  <PresentationFormat>宽屏</PresentationFormat>
  <Paragraphs>4853</Paragraphs>
  <Slides>16</Slides>
  <Notes>6</Notes>
  <HiddenSlides>0</HiddenSlides>
  <MMClips>0</MMClips>
  <ScaleCrop>false</ScaleCrop>
  <HeadingPairs>
    <vt:vector size="8" baseType="variant">
      <vt:variant>
        <vt:lpstr>已用的字体</vt:lpstr>
      </vt:variant>
      <vt:variant>
        <vt:i4>28</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46" baseType="lpstr">
      <vt:lpstr>Arial</vt:lpstr>
      <vt:lpstr>宋体</vt:lpstr>
      <vt:lpstr>Wingdings</vt:lpstr>
      <vt:lpstr>Calibri</vt:lpstr>
      <vt:lpstr>Helvetica Neue</vt:lpstr>
      <vt:lpstr>Ford Antenna Cond Regular</vt:lpstr>
      <vt:lpstr>Thonburi</vt:lpstr>
      <vt:lpstr>Ford Antenna Medium</vt:lpstr>
      <vt:lpstr>苹方-简</vt:lpstr>
      <vt:lpstr>Arial</vt:lpstr>
      <vt:lpstr>Ford Antenna Cond</vt:lpstr>
      <vt:lpstr>Ford Antenna</vt:lpstr>
      <vt:lpstr>MS PGothic</vt:lpstr>
      <vt:lpstr>汉仪书宋二KW</vt:lpstr>
      <vt:lpstr>Ford Antenna Cond Light</vt:lpstr>
      <vt:lpstr>SimHei</vt:lpstr>
      <vt:lpstr>汉仪中黑KW</vt:lpstr>
      <vt:lpstr>Arial Bold</vt:lpstr>
      <vt:lpstr>等线</vt:lpstr>
      <vt:lpstr>Times New Roman</vt:lpstr>
      <vt:lpstr>宋体-简</vt:lpstr>
      <vt:lpstr>Times New Roman Regular</vt:lpstr>
      <vt:lpstr>微软雅黑</vt:lpstr>
      <vt:lpstr>汉仪旗黑</vt:lpstr>
      <vt:lpstr>宋体</vt:lpstr>
      <vt:lpstr>Arial Unicode MS</vt:lpstr>
      <vt:lpstr>汉仪中等线KW</vt:lpstr>
      <vt:lpstr>黑体</vt:lpstr>
      <vt:lpstr>1_Corp Presentations 2018</vt:lpstr>
      <vt:lpstr>Excel.Sheet.12</vt:lpstr>
      <vt:lpstr>PowerPoint 演示文稿</vt:lpstr>
      <vt:lpstr>{CD542ICA L_R07 Pro} Software overall status  {Yellow}</vt:lpstr>
      <vt:lpstr>{CD542ICA L R07 Pro} Open IG/Gating with risk evaluation</vt:lpstr>
      <vt:lpstr>PowerPoint 演示文稿</vt:lpstr>
      <vt:lpstr>{CD542ICA L R07 Pro} 语音专项测试</vt:lpstr>
      <vt:lpstr>{CD542ICA L R07 Pro} 性能专题测试</vt:lpstr>
      <vt:lpstr>{CD542ICA L R07 Pro} 性能专题测试</vt:lpstr>
      <vt:lpstr>{CD542ICA L R07 Pro} 性能专题测试</vt:lpstr>
      <vt:lpstr>{CD542ICA H_R07 Pro} Software overall status  {Yellow}</vt:lpstr>
      <vt:lpstr>{CD542ICA H_R07 Pro} Open IG/Gating with risk evaluation</vt:lpstr>
      <vt:lpstr>{CD542ICA H_R07 Pro} Open IG/Gating with risk evaluation</vt:lpstr>
      <vt:lpstr>{CD542ICA H_R07 Pro} 内存泄露专项测试 Pass </vt:lpstr>
      <vt:lpstr>{CD542ICA H_R07 Pro} 语音专项测试</vt:lpstr>
      <vt:lpstr>{CD542ICA H_R07 Pro} 性能专题测试</vt:lpstr>
      <vt:lpstr>{CD542ICA H_R07 Pro} 性能专题测试</vt:lpstr>
      <vt:lpstr>{CD542ICA H_R07 Pro} 性能专题测试</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WPS_1644740627</cp:lastModifiedBy>
  <cp:revision>2181</cp:revision>
  <cp:lastPrinted>2023-04-10T10:10:11Z</cp:lastPrinted>
  <dcterms:created xsi:type="dcterms:W3CDTF">2023-04-10T10:10:11Z</dcterms:created>
  <dcterms:modified xsi:type="dcterms:W3CDTF">2023-04-10T10:10:11Z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2052-5.2.1.7798</vt:lpwstr>
  </property>
  <property fmtid="{D5CDD505-2E9C-101B-9397-08002B2CF9AE}" pid="3" name="ICV">
    <vt:lpwstr>7AA88733DED766D78BA4B0627A3CF117</vt:lpwstr>
  </property>
</Properties>
</file>