
<file path=[Content_Types].xml><?xml version="1.0" encoding="utf-8"?>
<Types xmlns="http://schemas.openxmlformats.org/package/2006/content-types">
  <Default Extension="png" ContentType="image/png"/>
  <Default Extension="tiff" ContentType="image/tif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44" r:id="rId6"/>
    <p:sldId id="926" r:id="rId7"/>
    <p:sldId id="941" r:id="rId8"/>
    <p:sldId id="942" r:id="rId9"/>
    <p:sldId id="940" r:id="rId10"/>
    <p:sldId id="943" r:id="rId11"/>
    <p:sldId id="951" r:id="rId12"/>
    <p:sldId id="952" r:id="rId13"/>
    <p:sldId id="945" r:id="rId14"/>
    <p:sldId id="947" r:id="rId15"/>
    <p:sldId id="948" r:id="rId16"/>
    <p:sldId id="950" r:id="rId1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2" autoAdjust="0"/>
    <p:restoredTop sz="95118" autoAdjust="0"/>
  </p:normalViewPr>
  <p:slideViewPr>
    <p:cSldViewPr snapToGrid="0">
      <p:cViewPr varScale="1">
        <p:scale>
          <a:sx n="98" d="100"/>
          <a:sy n="98" d="100"/>
        </p:scale>
        <p:origin x="408"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endParaRPr lang="en-US" altLang="en-US" dirty="0"/>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endParaRPr lang="en-US" altLang="en-US" dirty="0"/>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8.tiff"/><Relationship Id="rId7" Type="http://schemas.openxmlformats.org/officeDocument/2006/relationships/image" Target="../media/image7.tiff"/><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tiff"/><Relationship Id="rId1"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Phase4_542L</a:t>
            </a:r>
            <a:r>
              <a:rPr lang="en-US" altLang="zh-CN" sz="3200" dirty="0">
                <a:solidFill>
                  <a:srgbClr val="0000CC"/>
                </a:solidFill>
              </a:rPr>
              <a:t>_R08.2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07-08</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00345F"/>
                </a:solidFill>
                <a:cs typeface="Arial" panose="020B0604020202020204" pitchFamily="34" charset="0"/>
              </a:rPr>
              <a:t>Desired Outcome</a:t>
            </a:r>
            <a:endParaRPr lang="en-US" altLang="en-US" b="1" dirty="0">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Awareness</a:t>
            </a:r>
            <a:endParaRPr lang="en-US" altLang="en-US" sz="1400" b="1" dirty="0">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Decision</a:t>
            </a:r>
            <a:endParaRPr lang="en-US" altLang="en-US" sz="1400" b="1" dirty="0">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Escalation Help</a:t>
            </a:r>
            <a:endParaRPr lang="en-US" altLang="en-US" sz="1400" b="1" dirty="0">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276597" y="579438"/>
          <a:ext cx="11464267" cy="4700029"/>
        </p:xfrm>
        <a:graphic>
          <a:graphicData uri="http://schemas.openxmlformats.org/drawingml/2006/table">
            <a:tbl>
              <a:tblPr firstRow="1" bandRow="1">
                <a:tableStyleId>{5C22544A-7EE6-4342-B048-85BDC9FD1C3A}</a:tableStyleId>
              </a:tblPr>
              <a:tblGrid>
                <a:gridCol w="542232"/>
                <a:gridCol w="3016885"/>
                <a:gridCol w="4092931"/>
                <a:gridCol w="705168"/>
                <a:gridCol w="1844353"/>
              </a:tblGrid>
              <a:tr h="40259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12</a:t>
                      </a:r>
                      <a:endParaRPr lang="zh-CN" altLang="en-US" sz="1200" dirty="0"/>
                    </a:p>
                  </a:txBody>
                  <a:tcPr anchor="ctr"/>
                </a:tc>
                <a:tc>
                  <a:txBody>
                    <a:bodyPr/>
                    <a:lstStyle/>
                    <a:p>
                      <a:r>
                        <a:rPr lang="zh-CN" altLang="en-US" sz="1200" dirty="0"/>
                        <a:t>路测场景组合运行下单个应用Ram占用</a:t>
                      </a:r>
                      <a:endParaRPr lang="zh-CN" altLang="en-US" sz="1200" dirty="0"/>
                    </a:p>
                  </a:txBody>
                  <a:tcPr anchor="ctr"/>
                </a:tc>
                <a:tc>
                  <a:txBody>
                    <a:bodyPr/>
                    <a:lstStyle/>
                    <a:p>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13</a:t>
                      </a:r>
                      <a:endParaRPr lang="zh-CN" altLang="en-US" sz="1200" dirty="0"/>
                    </a:p>
                  </a:txBody>
                  <a:tcPr anchor="ctr"/>
                </a:tc>
                <a:tc>
                  <a:txBody>
                    <a:bodyPr/>
                    <a:lstStyle/>
                    <a:p>
                      <a:r>
                        <a:rPr lang="zh-CN" altLang="en-US" sz="1200" dirty="0"/>
                        <a:t>GPU常用场景一下归一化GPU Free</a:t>
                      </a:r>
                      <a:endParaRPr lang="zh-CN" altLang="en-US" sz="1200" dirty="0"/>
                    </a:p>
                  </a:txBody>
                  <a:tcPr anchor="ctr"/>
                </a:tc>
                <a:tc>
                  <a:txBody>
                    <a:bodyPr/>
                    <a:lstStyle/>
                    <a:p>
                      <a:r>
                        <a:rPr sz="1200" dirty="0"/>
                        <a:t>路测常用场景一持续运行20分钟，以3秒为间隔持续抓取GPU数据（cat /sys/class/kgsl//kgsl-3d0/gpu_busy_percentage）</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14</a:t>
                      </a:r>
                      <a:endParaRPr lang="zh-CN" altLang="en-US" sz="1200" dirty="0"/>
                    </a:p>
                  </a:txBody>
                  <a:tcPr anchor="ctr"/>
                </a:tc>
                <a:tc>
                  <a:txBody>
                    <a:bodyPr/>
                    <a:lstStyle/>
                    <a:p>
                      <a:r>
                        <a:rPr sz="1200" dirty="0"/>
                        <a:t>GPU常用场景二下归一化GPU Free</a:t>
                      </a:r>
                      <a:endParaRPr sz="1200" dirty="0"/>
                    </a:p>
                  </a:txBody>
                  <a:tcPr anchor="ctr"/>
                </a:tc>
                <a:tc>
                  <a:txBody>
                    <a:bodyPr/>
                    <a:lstStyle/>
                    <a:p>
                      <a:r>
                        <a:rPr sz="1200" dirty="0"/>
                        <a:t>路测常用场景一持续运行20分钟，以3秒为间隔持续抓取GPU数据（cat /sys/class/kgsl//kgsl-3d0/gpu_busy_percentage）</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15</a:t>
                      </a:r>
                      <a:endParaRPr lang="zh-CN" altLang="en-US" sz="1200" dirty="0"/>
                    </a:p>
                  </a:txBody>
                  <a:tcPr anchor="ctr"/>
                </a:tc>
                <a:tc>
                  <a:txBody>
                    <a:bodyPr/>
                    <a:lstStyle/>
                    <a:p>
                      <a:r>
                        <a:rPr sz="1200" dirty="0"/>
                        <a:t>GPU常用场景三下归一化GPU Free</a:t>
                      </a:r>
                      <a:endParaRPr sz="1200" dirty="0"/>
                    </a:p>
                  </a:txBody>
                  <a:tcPr anchor="ctr"/>
                </a:tc>
                <a:tc>
                  <a:txBody>
                    <a:bodyPr/>
                    <a:lstStyle/>
                    <a:p>
                      <a:r>
                        <a:rPr sz="1200" dirty="0"/>
                        <a:t>路测常用场景一持续运行20分钟，以3秒为间隔持续抓取GPU数据（cat /sys/class/kgsl//kgsl-3d0/gpu_busy_percentage）</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16</a:t>
                      </a:r>
                      <a:endParaRPr lang="zh-CN" altLang="en-US" sz="1200" dirty="0"/>
                    </a:p>
                  </a:txBody>
                  <a:tcPr anchor="ctr"/>
                </a:tc>
                <a:tc>
                  <a:txBody>
                    <a:bodyPr/>
                    <a:lstStyle/>
                    <a:p>
                      <a:r>
                        <a:rPr sz="1200" dirty="0"/>
                        <a:t>系统稳定状态下QQ音乐首次启动</a:t>
                      </a:r>
                      <a:endParaRPr sz="1200" dirty="0"/>
                    </a:p>
                  </a:txBody>
                  <a:tcPr anchor="ctr"/>
                </a:tc>
                <a:tc>
                  <a:txBody>
                    <a:bodyPr/>
                    <a:lstStyle/>
                    <a:p>
                      <a:r>
                        <a:rPr sz="1200" dirty="0"/>
                        <a:t>开机Launcher出来以后等待3分钟，点击音乐按钮</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1.99</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17</a:t>
                      </a:r>
                      <a:endParaRPr lang="zh-CN" altLang="en-US" sz="1200" dirty="0"/>
                    </a:p>
                  </a:txBody>
                  <a:tcPr anchor="ctr"/>
                </a:tc>
                <a:tc>
                  <a:txBody>
                    <a:bodyPr/>
                    <a:lstStyle/>
                    <a:p>
                      <a:r>
                        <a:rPr sz="1200" dirty="0"/>
                        <a:t>系统稳定状态下USB音乐首次启动</a:t>
                      </a:r>
                      <a:endParaRPr sz="1200" dirty="0"/>
                    </a:p>
                  </a:txBody>
                  <a:tcPr anchor="ctr"/>
                </a:tc>
                <a:tc>
                  <a:txBody>
                    <a:bodyPr/>
                    <a:lstStyle/>
                    <a:p>
                      <a:r>
                        <a:rPr sz="1200" dirty="0"/>
                        <a:t>开机Launcher出来以后等待3分钟，点击U盘音乐按钮</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2.83</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18</a:t>
                      </a:r>
                      <a:endParaRPr lang="zh-CN" altLang="en-US" sz="1200" dirty="0"/>
                    </a:p>
                  </a:txBody>
                  <a:tcPr anchor="ctr"/>
                </a:tc>
                <a:tc>
                  <a:txBody>
                    <a:bodyPr/>
                    <a:lstStyle/>
                    <a:p>
                      <a:r>
                        <a:rPr sz="1200" dirty="0"/>
                        <a:t>首次从QQ音乐切换到USB音乐</a:t>
                      </a:r>
                      <a:endParaRPr sz="1200" dirty="0"/>
                    </a:p>
                  </a:txBody>
                  <a:tcPr anchor="ctr"/>
                </a:tc>
                <a:tc>
                  <a:txBody>
                    <a:bodyPr/>
                    <a:lstStyle/>
                    <a:p>
                      <a:r>
                        <a:rPr sz="1200" dirty="0"/>
                        <a:t>1.IVI开机，发送adb reboot消息，整个测试过程中录屏</a:t>
                      </a:r>
                      <a:endParaRPr sz="1200" dirty="0"/>
                    </a:p>
                    <a:p>
                      <a:r>
                        <a:rPr sz="1200" dirty="0"/>
                        <a:t>2.开机Launcher出来以后等待3分钟，点击随心听卡片，从QQ音乐切换到USB音乐</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2.29</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endParaRPr lang="en-US" altLang="en-US" sz="2800" b="0" dirty="0">
              <a:ea typeface="SimHei"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363866" y="466657"/>
          <a:ext cx="11464267" cy="5400040"/>
        </p:xfrm>
        <a:graphic>
          <a:graphicData uri="http://schemas.openxmlformats.org/drawingml/2006/table">
            <a:tbl>
              <a:tblPr firstRow="1" bandRow="1">
                <a:tableStyleId>{5C22544A-7EE6-4342-B048-85BDC9FD1C3A}</a:tableStyleId>
              </a:tblPr>
              <a:tblGrid>
                <a:gridCol w="542232"/>
                <a:gridCol w="3008630"/>
                <a:gridCol w="4101186"/>
                <a:gridCol w="705168"/>
                <a:gridCol w="1844353"/>
              </a:tblGrid>
              <a:tr h="37084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19</a:t>
                      </a:r>
                      <a:endParaRPr lang="zh-CN" altLang="en-US" sz="1200" dirty="0"/>
                    </a:p>
                  </a:txBody>
                  <a:tcPr anchor="ctr"/>
                </a:tc>
                <a:tc>
                  <a:txBody>
                    <a:bodyPr/>
                    <a:lstStyle/>
                    <a:p>
                      <a:r>
                        <a:rPr sz="1200" dirty="0"/>
                        <a:t>系统稳定状态下Navigation首次启动</a:t>
                      </a:r>
                      <a:endParaRPr sz="1200" dirty="0"/>
                    </a:p>
                  </a:txBody>
                  <a:tcPr anchor="ctr"/>
                </a:tc>
                <a:tc>
                  <a:txBody>
                    <a:bodyPr/>
                    <a:lstStyle/>
                    <a:p>
                      <a:r>
                        <a:rPr sz="1200" dirty="0"/>
                        <a:t>开机Launcher出来以后等待3分钟，点击导航按钮</a:t>
                      </a:r>
                      <a:endParaRPr sz="1200" dirty="0"/>
                    </a:p>
                  </a:txBody>
                  <a:tcPr/>
                </a:tc>
                <a:tc>
                  <a:txBody>
                    <a:bodyPr/>
                    <a:lstStyle/>
                    <a:p>
                      <a:pPr algn="ctr" fontAlgn="b"/>
                      <a:r>
                        <a:rPr lang="en-US" altLang="zh-CN" sz="1200" kern="1200" dirty="0">
                          <a:solidFill>
                            <a:schemeClr val="tx1"/>
                          </a:solidFill>
                          <a:latin typeface="+mn-lt"/>
                          <a:ea typeface="+mn-ea"/>
                          <a:cs typeface="+mn-cs"/>
                        </a:rPr>
                        <a:t>2.98</a:t>
                      </a:r>
                      <a:endParaRPr lang="en-US" altLang="zh-CN" sz="1200" kern="1200" dirty="0">
                        <a:solidFill>
                          <a:schemeClr val="tx1"/>
                        </a:solidFill>
                        <a:latin typeface="+mn-lt"/>
                        <a:ea typeface="+mn-ea"/>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20</a:t>
                      </a:r>
                      <a:endParaRPr lang="zh-CN" altLang="en-US" sz="1200" dirty="0"/>
                    </a:p>
                  </a:txBody>
                  <a:tcPr anchor="ctr"/>
                </a:tc>
                <a:tc>
                  <a:txBody>
                    <a:bodyPr/>
                    <a:lstStyle/>
                    <a:p>
                      <a:r>
                        <a:rPr sz="1200" dirty="0"/>
                        <a:t>QQ/新闻/喜马拉雅/在线FM热启动</a:t>
                      </a:r>
                      <a:endParaRPr sz="1200" dirty="0"/>
                    </a:p>
                  </a:txBody>
                  <a:tcPr anchor="ctr"/>
                </a:tc>
                <a:tc>
                  <a:txBody>
                    <a:bodyPr/>
                    <a:lstStyle/>
                    <a:p>
                      <a:r>
                        <a:rPr sz="1200" dirty="0"/>
                        <a:t>系统稳定以后打开音乐应用，再回到首页，再次打开音乐应用</a:t>
                      </a:r>
                      <a:endParaRPr sz="1200" dirty="0"/>
                    </a:p>
                  </a:txBody>
                  <a:tcPr/>
                </a:tc>
                <a:tc>
                  <a:txBody>
                    <a:bodyPr/>
                    <a:lstStyle/>
                    <a:p>
                      <a:pPr algn="ctr" fontAlgn="b"/>
                      <a:r>
                        <a:rPr lang="en-US" altLang="zh-CN" sz="1200" kern="1200" dirty="0">
                          <a:solidFill>
                            <a:schemeClr val="tx1"/>
                          </a:solidFill>
                          <a:latin typeface="+mn-lt"/>
                          <a:ea typeface="+mn-ea"/>
                          <a:cs typeface="+mn-cs"/>
                        </a:rPr>
                        <a:t>844.67</a:t>
                      </a:r>
                      <a:endParaRPr lang="en-US" altLang="zh-CN" sz="1200" kern="1200" dirty="0">
                        <a:solidFill>
                          <a:schemeClr val="tx1"/>
                        </a:solidFill>
                        <a:latin typeface="+mn-lt"/>
                        <a:ea typeface="+mn-ea"/>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21</a:t>
                      </a:r>
                      <a:endParaRPr lang="zh-CN" altLang="en-US" sz="1200" dirty="0"/>
                    </a:p>
                  </a:txBody>
                  <a:tcPr anchor="ctr"/>
                </a:tc>
                <a:tc>
                  <a:txBody>
                    <a:bodyPr/>
                    <a:lstStyle/>
                    <a:p>
                      <a:r>
                        <a:rPr sz="1200" dirty="0"/>
                        <a:t>USB音乐热启动</a:t>
                      </a:r>
                      <a:endParaRPr sz="1200" dirty="0"/>
                    </a:p>
                  </a:txBody>
                  <a:tcPr anchor="ctr"/>
                </a:tc>
                <a:tc>
                  <a:txBody>
                    <a:bodyPr/>
                    <a:lstStyle/>
                    <a:p>
                      <a:r>
                        <a:rPr sz="1200" dirty="0"/>
                        <a:t>在FM播放界面，点击TAB上的USB音乐按键</a:t>
                      </a:r>
                      <a:endParaRPr sz="1200" dirty="0"/>
                    </a:p>
                  </a:txBody>
                  <a:tcPr/>
                </a:tc>
                <a:tc>
                  <a:txBody>
                    <a:bodyPr/>
                    <a:lstStyle/>
                    <a:p>
                      <a:pPr algn="ctr" fontAlgn="b"/>
                      <a:r>
                        <a:rPr lang="en-US" altLang="zh-CN" sz="1200" kern="1200" dirty="0">
                          <a:solidFill>
                            <a:schemeClr val="tx1"/>
                          </a:solidFill>
                          <a:latin typeface="+mn-lt"/>
                          <a:ea typeface="+mn-ea"/>
                          <a:cs typeface="+mn-cs"/>
                        </a:rPr>
                        <a:t>811.33</a:t>
                      </a:r>
                      <a:endParaRPr lang="en-US" altLang="zh-CN" sz="1200" kern="1200" dirty="0">
                        <a:solidFill>
                          <a:schemeClr val="tx1"/>
                        </a:solidFill>
                        <a:latin typeface="+mn-lt"/>
                        <a:ea typeface="+mn-ea"/>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22</a:t>
                      </a:r>
                      <a:endParaRPr lang="zh-CN" altLang="en-US" sz="1200" dirty="0"/>
                    </a:p>
                  </a:txBody>
                  <a:tcPr anchor="ctr"/>
                </a:tc>
                <a:tc>
                  <a:txBody>
                    <a:bodyPr/>
                    <a:lstStyle/>
                    <a:p>
                      <a:r>
                        <a:rPr lang="en-US" altLang="zh-CN" sz="1200" dirty="0"/>
                        <a:t>QQ/</a:t>
                      </a:r>
                      <a:r>
                        <a:rPr lang="zh-CN" altLang="en-US" sz="1200" dirty="0"/>
                        <a:t>新闻</a:t>
                      </a:r>
                      <a:r>
                        <a:rPr lang="en-US" altLang="zh-CN" sz="1200" dirty="0"/>
                        <a:t>/</a:t>
                      </a:r>
                      <a:r>
                        <a:rPr lang="zh-CN" altLang="en-US" sz="1200" dirty="0"/>
                        <a:t>喜马拉雅</a:t>
                      </a:r>
                      <a:r>
                        <a:rPr lang="en-US" altLang="zh-CN" sz="1200" dirty="0"/>
                        <a:t>/</a:t>
                      </a:r>
                      <a:r>
                        <a:rPr lang="zh-CN" altLang="en-US" sz="1200" dirty="0"/>
                        <a:t>在线</a:t>
                      </a:r>
                      <a:r>
                        <a:rPr lang="en-US" altLang="zh-CN" sz="1200" dirty="0"/>
                        <a:t>FM</a:t>
                      </a:r>
                      <a:r>
                        <a:rPr lang="zh-CN" altLang="en-US" sz="1200" dirty="0"/>
                        <a:t>热启动</a:t>
                      </a:r>
                      <a:endParaRPr lang="zh-CN" altLang="en-US" sz="1200" dirty="0"/>
                    </a:p>
                  </a:txBody>
                  <a:tcPr anchor="ctr"/>
                </a:tc>
                <a:tc>
                  <a:txBody>
                    <a:bodyPr/>
                    <a:lstStyle/>
                    <a:p>
                      <a:r>
                        <a:rPr lang="zh-CN" altLang="en-US" sz="1200" dirty="0"/>
                        <a:t>系统稳定以后打开音乐应用，再回到首页，再次打开音乐应用</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1.37</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23</a:t>
                      </a:r>
                      <a:endParaRPr lang="zh-CN" altLang="en-US" sz="1200" dirty="0"/>
                    </a:p>
                  </a:txBody>
                  <a:tcPr anchor="ctr"/>
                </a:tc>
                <a:tc>
                  <a:txBody>
                    <a:bodyPr/>
                    <a:lstStyle/>
                    <a:p>
                      <a:r>
                        <a:rPr lang="en-US" altLang="zh-CN" sz="1200" dirty="0"/>
                        <a:t>USB</a:t>
                      </a:r>
                      <a:r>
                        <a:rPr lang="zh-CN" altLang="en-US" sz="1200" dirty="0"/>
                        <a:t>音乐热启动</a:t>
                      </a:r>
                      <a:endParaRPr lang="zh-CN" altLang="en-US" sz="1200" dirty="0"/>
                    </a:p>
                  </a:txBody>
                  <a:tcPr anchor="ctr"/>
                </a:tc>
                <a:tc>
                  <a:txBody>
                    <a:bodyPr/>
                    <a:lstStyle/>
                    <a:p>
                      <a:r>
                        <a:rPr lang="zh-CN" altLang="en-US" sz="1200" dirty="0"/>
                        <a:t>非首次进入</a:t>
                      </a:r>
                      <a:r>
                        <a:rPr lang="en-US" altLang="zh-CN" sz="1200" dirty="0"/>
                        <a:t>USB</a:t>
                      </a:r>
                      <a:r>
                        <a:rPr lang="zh-CN" altLang="en-US" sz="1200" dirty="0"/>
                        <a:t>音乐界面，当前在随心听，</a:t>
                      </a:r>
                      <a:r>
                        <a:rPr lang="en-US" altLang="zh-CN" sz="1200" dirty="0"/>
                        <a:t>FM</a:t>
                      </a:r>
                      <a:r>
                        <a:rPr lang="zh-CN" altLang="en-US" sz="1200" dirty="0"/>
                        <a:t>播放界面</a:t>
                      </a:r>
                      <a:endParaRPr lang="en-US" altLang="zh-CN" sz="1200" dirty="0"/>
                    </a:p>
                    <a:p>
                      <a:r>
                        <a:rPr lang="zh-CN" altLang="en-US" sz="1200" dirty="0"/>
                        <a:t>在</a:t>
                      </a:r>
                      <a:r>
                        <a:rPr lang="en-US" altLang="zh-CN" sz="1200" dirty="0"/>
                        <a:t>FM</a:t>
                      </a:r>
                      <a:r>
                        <a:rPr lang="zh-CN" altLang="en-US" sz="1200" dirty="0"/>
                        <a:t>播放界面，点击</a:t>
                      </a:r>
                      <a:r>
                        <a:rPr lang="en-US" altLang="zh-CN" sz="1200" dirty="0"/>
                        <a:t>TAB</a:t>
                      </a:r>
                      <a:r>
                        <a:rPr lang="zh-CN" altLang="en-US" sz="1200" dirty="0"/>
                        <a:t>上的</a:t>
                      </a:r>
                      <a:r>
                        <a:rPr lang="en-US" altLang="zh-CN" sz="1200" dirty="0"/>
                        <a:t>USB</a:t>
                      </a:r>
                      <a:r>
                        <a:rPr lang="zh-CN" altLang="en-US" sz="1200" dirty="0"/>
                        <a:t>音乐按键</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2.23</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24</a:t>
                      </a:r>
                      <a:endParaRPr lang="zh-CN" altLang="en-US" sz="1200" dirty="0"/>
                    </a:p>
                  </a:txBody>
                  <a:tcPr anchor="ctr"/>
                </a:tc>
                <a:tc>
                  <a:txBody>
                    <a:bodyPr/>
                    <a:lstStyle/>
                    <a:p>
                      <a:r>
                        <a:rPr lang="en-US" altLang="zh-CN" sz="1200" dirty="0"/>
                        <a:t>Navigation</a:t>
                      </a:r>
                      <a:r>
                        <a:rPr lang="zh-CN" altLang="en-US" sz="1200" dirty="0"/>
                        <a:t>热启动</a:t>
                      </a:r>
                      <a:endParaRPr lang="zh-CN" altLang="en-US" sz="1200" dirty="0"/>
                    </a:p>
                  </a:txBody>
                  <a:tcPr anchor="ctr"/>
                </a:tc>
                <a:tc>
                  <a:txBody>
                    <a:bodyPr/>
                    <a:lstStyle/>
                    <a:p>
                      <a:r>
                        <a:rPr lang="zh-CN" altLang="en-US" sz="1200" dirty="0"/>
                        <a:t>系统稳定以后打开导航，输入目的地，完成路径规划后，再回到首页，再次打开导航应用</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728.33</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25</a:t>
                      </a:r>
                      <a:endParaRPr lang="zh-CN" altLang="en-US" sz="1200" dirty="0"/>
                    </a:p>
                  </a:txBody>
                  <a:tcPr anchor="ctr"/>
                </a:tc>
                <a:tc>
                  <a:txBody>
                    <a:bodyPr/>
                    <a:lstStyle/>
                    <a:p>
                      <a:r>
                        <a:rPr lang="zh-CN" altLang="en-US" sz="1200" dirty="0"/>
                        <a:t>24小时Monkey测试中的CPU Free</a:t>
                      </a:r>
                      <a:endParaRPr lang="zh-CN" altLang="en-US" sz="1200" dirty="0"/>
                    </a:p>
                  </a:txBody>
                  <a:tcPr anchor="ctr"/>
                </a:tc>
                <a:tc>
                  <a:txBody>
                    <a:bodyPr/>
                    <a:lstStyle/>
                    <a:p>
                      <a:r>
                        <a:rPr sz="1200" dirty="0"/>
                        <a:t>monkey运行过程中，以5秒为间隔持续用top抓取CPU数据（nice -n -10 top -d 5）</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170%</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26</a:t>
                      </a:r>
                      <a:endParaRPr lang="zh-CN" altLang="en-US" sz="1200" dirty="0"/>
                    </a:p>
                  </a:txBody>
                  <a:tcPr anchor="ctr"/>
                </a:tc>
                <a:tc>
                  <a:txBody>
                    <a:bodyPr/>
                    <a:lstStyle/>
                    <a:p>
                      <a:r>
                        <a:rPr lang="zh-CN" altLang="en-US" sz="1200" dirty="0"/>
                        <a:t>24小时Monkey测试中的RAM Free</a:t>
                      </a:r>
                      <a:endParaRPr lang="zh-CN" altLang="en-US" sz="1200" dirty="0"/>
                    </a:p>
                  </a:txBody>
                  <a:tcPr anchor="ctr"/>
                </a:tc>
                <a:tc>
                  <a:txBody>
                    <a:bodyPr/>
                    <a:lstStyle/>
                    <a:p>
                      <a:r>
                        <a:rPr sz="1200" dirty="0"/>
                        <a:t>monkey运行过程中，以5分钟为间隔持续用dumsys meminfo抓取内存数据</a:t>
                      </a:r>
                      <a:endParaRPr sz="1200" dirty="0"/>
                    </a:p>
                  </a:txBody>
                  <a:tcPr/>
                </a:tc>
                <a:tc>
                  <a:txBody>
                    <a:bodyPr/>
                    <a:lstStyle/>
                    <a:p>
                      <a:pPr algn="ctr" fontAlgn="ctr">
                        <a:buClrTx/>
                        <a:buSzTx/>
                        <a:buFontTx/>
                        <a:buNone/>
                      </a:pPr>
                      <a:r>
                        <a:rPr lang="en-US" altLang="zh-CN" sz="1200" b="0" dirty="0">
                          <a:solidFill>
                            <a:srgbClr val="000000"/>
                          </a:solidFill>
                          <a:effectLst/>
                          <a:ea typeface="等线" panose="02010600030101010101" pitchFamily="2" charset="-122"/>
                        </a:rPr>
                        <a:t>1191272k</a:t>
                      </a:r>
                      <a:endParaRPr lang="en-US" altLang="zh-CN" sz="1200" b="0" dirty="0">
                        <a:solidFill>
                          <a:srgbClr val="000000"/>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27</a:t>
                      </a:r>
                      <a:endParaRPr lang="zh-CN" altLang="en-US" sz="1200" dirty="0"/>
                    </a:p>
                  </a:txBody>
                  <a:tcPr anchor="ctr"/>
                </a:tc>
                <a:tc>
                  <a:txBody>
                    <a:bodyPr/>
                    <a:lstStyle/>
                    <a:p>
                      <a:r>
                        <a:rPr lang="zh-CN" altLang="en-US" sz="1200" dirty="0"/>
                        <a:t>24小时Monkey测试中的GPU Free</a:t>
                      </a:r>
                      <a:endParaRPr lang="zh-CN" altLang="en-US" sz="1200" dirty="0"/>
                    </a:p>
                  </a:txBody>
                  <a:tcPr anchor="ctr"/>
                </a:tc>
                <a:tc>
                  <a:txBody>
                    <a:bodyPr/>
                    <a:lstStyle/>
                    <a:p>
                      <a:r>
                        <a:rPr sz="1200" dirty="0"/>
                        <a:t>monkey运行过程中，以5s为间隔持续用cat /sys/class/kgsl//kgsl-3d0/gpu_busy_percentage抓取GPU数据</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70%</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6"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#3</a:t>
            </a:r>
            <a:endParaRPr lang="en-US" altLang="en-US" sz="2800" b="0" dirty="0">
              <a:ea typeface="SimHe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293341" y="435896"/>
          <a:ext cx="11464267" cy="5986207"/>
        </p:xfrm>
        <a:graphic>
          <a:graphicData uri="http://schemas.openxmlformats.org/drawingml/2006/table">
            <a:tbl>
              <a:tblPr firstRow="1" bandRow="1">
                <a:tableStyleId>{5C22544A-7EE6-4342-B048-85BDC9FD1C3A}</a:tableStyleId>
              </a:tblPr>
              <a:tblGrid>
                <a:gridCol w="542232"/>
                <a:gridCol w="3008630"/>
                <a:gridCol w="4101186"/>
                <a:gridCol w="705168"/>
                <a:gridCol w="1844353"/>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607840">
                <a:tc>
                  <a:txBody>
                    <a:bodyPr/>
                    <a:lstStyle/>
                    <a:p>
                      <a:r>
                        <a:rPr lang="en-US" altLang="zh-CN" sz="1200" dirty="0"/>
                        <a:t>28</a:t>
                      </a:r>
                      <a:endParaRPr lang="zh-CN" altLang="en-US" sz="1200" dirty="0"/>
                    </a:p>
                  </a:txBody>
                  <a:tcPr anchor="ctr"/>
                </a:tc>
                <a:tc>
                  <a:txBody>
                    <a:bodyPr/>
                    <a:lstStyle/>
                    <a:p>
                      <a:r>
                        <a:rPr lang="zh-CN" altLang="en-US" sz="1200" dirty="0"/>
                        <a:t>24小时Monkey中的ANR次数</a:t>
                      </a:r>
                      <a:endParaRPr lang="zh-CN" altLang="en-US" sz="1200" dirty="0"/>
                    </a:p>
                  </a:txBody>
                  <a:tcPr anchor="ctr"/>
                </a:tc>
                <a:tc>
                  <a:txBody>
                    <a:bodyPr/>
                    <a:lstStyle/>
                    <a:p>
                      <a:endParaRPr sz="1200" dirty="0"/>
                    </a:p>
                    <a:p>
                      <a:r>
                        <a:rPr sz="1200" dirty="0"/>
                        <a:t>monkey运行结束以后，搜集日志，分析ANR次数</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29</a:t>
                      </a:r>
                      <a:endParaRPr lang="zh-CN" altLang="en-US" sz="1200" dirty="0"/>
                    </a:p>
                  </a:txBody>
                  <a:tcPr anchor="ctr"/>
                </a:tc>
                <a:tc>
                  <a:txBody>
                    <a:bodyPr/>
                    <a:lstStyle/>
                    <a:p>
                      <a:r>
                        <a:rPr lang="zh-CN" altLang="en-US" sz="1200" dirty="0"/>
                        <a:t>24小时Monkey中的Crash次数</a:t>
                      </a:r>
                      <a:endParaRPr lang="zh-CN" altLang="en-US" sz="1200" dirty="0"/>
                    </a:p>
                  </a:txBody>
                  <a:tcPr anchor="ctr"/>
                </a:tc>
                <a:tc>
                  <a:txBody>
                    <a:bodyPr/>
                    <a:lstStyle/>
                    <a:p>
                      <a:endParaRPr sz="1200" dirty="0"/>
                    </a:p>
                    <a:p>
                      <a:r>
                        <a:rPr sz="1200" dirty="0"/>
                        <a:t>monkey运行结束以后，搜集日志，分析crash次数</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30</a:t>
                      </a:r>
                      <a:endParaRPr lang="zh-CN" altLang="en-US" sz="1200" dirty="0"/>
                    </a:p>
                  </a:txBody>
                  <a:tcPr anchor="ctr"/>
                </a:tc>
                <a:tc>
                  <a:txBody>
                    <a:bodyPr/>
                    <a:lstStyle/>
                    <a:p>
                      <a:r>
                        <a:rPr lang="zh-CN" altLang="en-US" sz="1200" dirty="0"/>
                        <a:t>24小时Monkey中内存泄露进程数</a:t>
                      </a:r>
                      <a:endParaRPr lang="zh-CN" altLang="en-US" sz="1200" dirty="0"/>
                    </a:p>
                  </a:txBody>
                  <a:tcPr anchor="ctr"/>
                </a:tc>
                <a:tc>
                  <a:txBody>
                    <a:bodyPr/>
                    <a:lstStyle/>
                    <a:p>
                      <a:r>
                        <a:rPr sz="1200" dirty="0"/>
                        <a:t>monkey运行过程中，以5分钟为间隔持续用dumsys meminfo抓取内存数据</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527036">
                <a:tc>
                  <a:txBody>
                    <a:bodyPr/>
                    <a:lstStyle/>
                    <a:p>
                      <a:r>
                        <a:rPr lang="en-US" altLang="zh-CN" sz="1200" dirty="0"/>
                        <a:t>31</a:t>
                      </a:r>
                      <a:endParaRPr lang="zh-CN" altLang="en-US" sz="1200" dirty="0"/>
                    </a:p>
                  </a:txBody>
                  <a:tcPr anchor="ctr"/>
                </a:tc>
                <a:tc>
                  <a:txBody>
                    <a:bodyPr/>
                    <a:lstStyle/>
                    <a:p>
                      <a:r>
                        <a:rPr lang="zh-CN" altLang="en-US" sz="1200" dirty="0"/>
                        <a:t>组合场景下的ANR次数</a:t>
                      </a:r>
                      <a:endParaRPr lang="zh-CN" altLang="en-US" sz="1200" dirty="0"/>
                    </a:p>
                  </a:txBody>
                  <a:tcPr anchor="ctr"/>
                </a:tc>
                <a:tc>
                  <a:txBody>
                    <a:bodyPr/>
                    <a:lstStyle/>
                    <a:p>
                      <a:pPr algn="l" fontAlgn="t"/>
                      <a:endParaRPr sz="1200" kern="1200" dirty="0">
                        <a:solidFill>
                          <a:schemeClr val="dk1"/>
                        </a:solidFill>
                        <a:latin typeface="+mn-lt"/>
                        <a:ea typeface="+mn-ea"/>
                        <a:cs typeface="+mn-cs"/>
                      </a:endParaRPr>
                    </a:p>
                    <a:p>
                      <a:pPr algn="l" fontAlgn="t"/>
                      <a:r>
                        <a:rPr sz="1200" kern="1200" dirty="0">
                          <a:solidFill>
                            <a:schemeClr val="dk1"/>
                          </a:solidFill>
                          <a:latin typeface="+mn-lt"/>
                          <a:ea typeface="+mn-ea"/>
                          <a:cs typeface="+mn-cs"/>
                        </a:rPr>
                        <a:t>路测运行结束以后，搜集日志，分析ANR次数</a:t>
                      </a:r>
                      <a:endParaRPr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32</a:t>
                      </a:r>
                      <a:endParaRPr lang="zh-CN" altLang="en-US" sz="1200" dirty="0"/>
                    </a:p>
                  </a:txBody>
                  <a:tcPr anchor="ctr"/>
                </a:tc>
                <a:tc>
                  <a:txBody>
                    <a:bodyPr/>
                    <a:lstStyle/>
                    <a:p>
                      <a:r>
                        <a:rPr lang="zh-CN" altLang="en-US" sz="1200" dirty="0"/>
                        <a:t>组合场景下的Crash次数</a:t>
                      </a:r>
                      <a:endParaRPr lang="zh-CN" altLang="en-US" sz="1200" dirty="0"/>
                    </a:p>
                  </a:txBody>
                  <a:tcPr anchor="ctr"/>
                </a:tc>
                <a:tc>
                  <a:txBody>
                    <a:bodyPr/>
                    <a:lstStyle/>
                    <a:p>
                      <a:endParaRPr sz="1200" dirty="0"/>
                    </a:p>
                    <a:p>
                      <a:r>
                        <a:rPr sz="1200" dirty="0"/>
                        <a:t>路测运行结束以后，搜集日志，分析CRASH次数</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微软雅黑" panose="020B0503020204020204" pitchFamily="34"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33</a:t>
                      </a:r>
                      <a:endParaRPr lang="zh-CN" altLang="en-US" sz="1200" dirty="0"/>
                    </a:p>
                  </a:txBody>
                  <a:tcPr anchor="ctr"/>
                </a:tc>
                <a:tc>
                  <a:txBody>
                    <a:bodyPr/>
                    <a:lstStyle/>
                    <a:p>
                      <a:r>
                        <a:rPr lang="zh-CN" altLang="en-US" sz="1200" dirty="0"/>
                        <a:t>IVI路测常用场景1H后开启后倒车</a:t>
                      </a:r>
                      <a:endParaRPr lang="zh-CN" altLang="en-US" sz="1200" dirty="0"/>
                    </a:p>
                  </a:txBody>
                  <a:tcPr anchor="ctr"/>
                </a:tc>
                <a:tc>
                  <a:txBody>
                    <a:bodyPr/>
                    <a:lstStyle/>
                    <a:p>
                      <a:endParaRPr sz="1200" dirty="0"/>
                    </a:p>
                    <a:p>
                      <a:r>
                        <a:rPr sz="1200" dirty="0"/>
                        <a:t>路测组合场景测试一小时以后，在常用场景下倒车</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34</a:t>
                      </a:r>
                      <a:endParaRPr lang="zh-CN" altLang="en-US" sz="1200" dirty="0"/>
                    </a:p>
                  </a:txBody>
                  <a:tcPr anchor="ctr"/>
                </a:tc>
                <a:tc>
                  <a:txBody>
                    <a:bodyPr/>
                    <a:lstStyle/>
                    <a:p>
                      <a:r>
                        <a:rPr sz="1200" dirty="0"/>
                        <a:t>系统稳定状态下导航搜索</a:t>
                      </a:r>
                      <a:endParaRPr sz="1200" dirty="0"/>
                    </a:p>
                  </a:txBody>
                  <a:tcPr anchor="ctr"/>
                </a:tc>
                <a:tc>
                  <a:txBody>
                    <a:bodyPr/>
                    <a:lstStyle/>
                    <a:p>
                      <a:r>
                        <a:rPr sz="1200" dirty="0"/>
                        <a:t>开机Launcher出来以后等待3分钟，打开导航应用，输入目的地，点击搜索</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2.12</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35</a:t>
                      </a:r>
                      <a:endParaRPr lang="zh-CN" altLang="en-US" sz="1200" dirty="0"/>
                    </a:p>
                  </a:txBody>
                  <a:tcPr anchor="ctr"/>
                </a:tc>
                <a:tc>
                  <a:txBody>
                    <a:bodyPr/>
                    <a:lstStyle/>
                    <a:p>
                      <a:r>
                        <a:rPr lang="zh-CN" altLang="en-US" sz="1200" dirty="0"/>
                        <a:t>系统稳定状态下导航路径规划</a:t>
                      </a:r>
                      <a:endParaRPr lang="zh-CN" altLang="en-US" sz="1200" dirty="0"/>
                    </a:p>
                  </a:txBody>
                  <a:tcPr anchor="ctr"/>
                </a:tc>
                <a:tc>
                  <a:txBody>
                    <a:bodyPr/>
                    <a:lstStyle/>
                    <a:p>
                      <a:r>
                        <a:rPr sz="1200" dirty="0"/>
                        <a:t>开机Launcher出来以后等待3分钟，打开导航应用，输入目的地，点击搜索，出现搜索列表以后点击路径规划按钮</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2.63</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36</a:t>
                      </a:r>
                      <a:endParaRPr lang="zh-CN" altLang="en-US" sz="1200" dirty="0"/>
                    </a:p>
                  </a:txBody>
                  <a:tcPr anchor="ctr"/>
                </a:tc>
                <a:tc>
                  <a:txBody>
                    <a:bodyPr/>
                    <a:lstStyle/>
                    <a:p>
                      <a:r>
                        <a:rPr lang="zh-CN" altLang="en-US" sz="1200" dirty="0"/>
                        <a:t>系统稳定状态下在线QQ音乐切歌</a:t>
                      </a:r>
                      <a:endParaRPr lang="zh-CN" altLang="en-US" sz="1200" dirty="0"/>
                    </a:p>
                  </a:txBody>
                  <a:tcPr anchor="ctr"/>
                </a:tc>
                <a:tc>
                  <a:txBody>
                    <a:bodyPr/>
                    <a:lstStyle/>
                    <a:p>
                      <a:r>
                        <a:rPr sz="1200" dirty="0"/>
                        <a:t>开机Launcher出来以后等待3分钟，打开在线音乐应用，音乐播放以后，点击下一首</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0.88</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218231"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#4</a:t>
            </a:r>
            <a:endParaRPr lang="en-US" altLang="en-US" sz="2800" b="0" dirty="0">
              <a:ea typeface="SimHei"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20955" y="521073"/>
          <a:ext cx="11604229" cy="5986207"/>
        </p:xfrm>
        <a:graphic>
          <a:graphicData uri="http://schemas.openxmlformats.org/drawingml/2006/table">
            <a:tbl>
              <a:tblPr firstRow="1" bandRow="1">
                <a:tableStyleId>{5C22544A-7EE6-4342-B048-85BDC9FD1C3A}</a:tableStyleId>
              </a:tblPr>
              <a:tblGrid>
                <a:gridCol w="548852"/>
                <a:gridCol w="3045361"/>
                <a:gridCol w="4151255"/>
                <a:gridCol w="713777"/>
                <a:gridCol w="1866870"/>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434171">
                <a:tc>
                  <a:txBody>
                    <a:bodyPr/>
                    <a:lstStyle/>
                    <a:p>
                      <a:r>
                        <a:rPr lang="en-US" altLang="zh-CN" sz="1200" dirty="0"/>
                        <a:t>37</a:t>
                      </a:r>
                      <a:endParaRPr lang="zh-CN" altLang="en-US" sz="1200" dirty="0"/>
                    </a:p>
                  </a:txBody>
                  <a:tcPr anchor="ctr"/>
                </a:tc>
                <a:tc>
                  <a:txBody>
                    <a:bodyPr/>
                    <a:lstStyle/>
                    <a:p>
                      <a:r>
                        <a:rPr lang="zh-CN" altLang="en-US" sz="1200" dirty="0"/>
                        <a:t>系统稳定状态下在线电台切换/FM</a:t>
                      </a:r>
                      <a:endParaRPr lang="zh-CN" altLang="en-US" sz="1200" dirty="0"/>
                    </a:p>
                  </a:txBody>
                  <a:tcPr anchor="ctr"/>
                </a:tc>
                <a:tc>
                  <a:txBody>
                    <a:bodyPr/>
                    <a:lstStyle/>
                    <a:p>
                      <a:r>
                        <a:rPr sz="1200" dirty="0"/>
                        <a:t>开机Launcher出来以后等待3分钟，打开Fm应用，FM播放以后，点击下一首</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0.67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38</a:t>
                      </a:r>
                      <a:endParaRPr lang="zh-CN" altLang="en-US" sz="1200" dirty="0"/>
                    </a:p>
                  </a:txBody>
                  <a:tcPr anchor="ctr"/>
                </a:tc>
                <a:tc>
                  <a:txBody>
                    <a:bodyPr/>
                    <a:lstStyle/>
                    <a:p>
                      <a:r>
                        <a:rPr lang="zh-CN" altLang="en-US" sz="1200" dirty="0"/>
                        <a:t>系统稳定下，语音导航搜索时间</a:t>
                      </a:r>
                      <a:endParaRPr lang="zh-CN" altLang="en-US" sz="1200" dirty="0"/>
                    </a:p>
                  </a:txBody>
                  <a:tcPr anchor="ctr"/>
                </a:tc>
                <a:tc>
                  <a:txBody>
                    <a:bodyPr/>
                    <a:lstStyle/>
                    <a:p>
                      <a:endParaRPr sz="1200" dirty="0"/>
                    </a:p>
                    <a:p>
                      <a:r>
                        <a:rPr sz="1200" dirty="0"/>
                        <a:t>开机Launcher出来以后等待3分钟，语音导航到xxx</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2.36</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39</a:t>
                      </a:r>
                      <a:endParaRPr lang="zh-CN" altLang="en-US" sz="1200" dirty="0"/>
                    </a:p>
                  </a:txBody>
                  <a:tcPr anchor="ctr"/>
                </a:tc>
                <a:tc>
                  <a:txBody>
                    <a:bodyPr/>
                    <a:lstStyle/>
                    <a:p>
                      <a:r>
                        <a:rPr lang="zh-CN" altLang="en-US" sz="1200" dirty="0"/>
                        <a:t>导航中，语音目的地切换搜索时间</a:t>
                      </a:r>
                      <a:endParaRPr lang="zh-CN" altLang="en-US" sz="1200" dirty="0"/>
                    </a:p>
                  </a:txBody>
                  <a:tcPr anchor="ctr"/>
                </a:tc>
                <a:tc>
                  <a:txBody>
                    <a:bodyPr/>
                    <a:lstStyle/>
                    <a:p>
                      <a:endParaRPr sz="1200" dirty="0"/>
                    </a:p>
                    <a:p>
                      <a:r>
                        <a:rPr sz="1200" dirty="0"/>
                        <a:t>导航前台运行，并在导航中，语音导航到xxx</a:t>
                      </a:r>
                      <a:endParaRPr sz="1200" dirty="0"/>
                    </a:p>
                  </a:txBody>
                  <a:tcPr/>
                </a:tc>
                <a:tc>
                  <a:txBody>
                    <a:bodyPr/>
                    <a:lstStyle/>
                    <a:p>
                      <a:pPr algn="ctr" fontAlgn="ctr"/>
                      <a:r>
                        <a:rPr lang="en-US" altLang="zh-CN" sz="1200" b="0" i="0" u="none" strike="noStrike">
                          <a:solidFill>
                            <a:srgbClr val="000000"/>
                          </a:solidFill>
                          <a:effectLst/>
                          <a:latin typeface="Verdana Pro" panose="020B0604030504040204" pitchFamily="34" charset="0"/>
                          <a:ea typeface="等线" panose="02010600030101010101" pitchFamily="2" charset="-122"/>
                        </a:rPr>
                        <a:t>2.38</a:t>
                      </a:r>
                      <a:endParaRPr lang="en-US" altLang="zh-CN" sz="1200" b="0" i="0" u="none" strike="noStrike">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40</a:t>
                      </a:r>
                      <a:endParaRPr lang="zh-CN" altLang="en-US" sz="1200" dirty="0"/>
                    </a:p>
                  </a:txBody>
                  <a:tcPr anchor="ctr"/>
                </a:tc>
                <a:tc>
                  <a:txBody>
                    <a:bodyPr/>
                    <a:lstStyle/>
                    <a:p>
                      <a:r>
                        <a:rPr lang="zh-CN" altLang="en-US" sz="1200" dirty="0"/>
                        <a:t>导航中，语音目的地切换路径规划</a:t>
                      </a:r>
                      <a:endParaRPr lang="zh-CN" altLang="en-US" sz="1200" dirty="0"/>
                    </a:p>
                  </a:txBody>
                  <a:tcPr anchor="ctr"/>
                </a:tc>
                <a:tc>
                  <a:txBody>
                    <a:bodyPr/>
                    <a:lstStyle/>
                    <a:p>
                      <a:endParaRPr sz="1200" dirty="0"/>
                    </a:p>
                    <a:p>
                      <a:r>
                        <a:rPr sz="1200" dirty="0"/>
                        <a:t>导航前台运行，并在导航中，语音导航到xxx，语音选中第一个</a:t>
                      </a:r>
                      <a:endParaRPr sz="1200" dirty="0"/>
                    </a:p>
                  </a:txBody>
                  <a:tcPr/>
                </a:tc>
                <a:tc>
                  <a:txBody>
                    <a:bodyPr/>
                    <a:lstStyle/>
                    <a:p>
                      <a:pPr algn="ctr" fontAlgn="ctr"/>
                      <a:r>
                        <a:rPr lang="en-US" altLang="zh-CN" sz="1200" b="0" i="0" u="none" strike="noStrike">
                          <a:solidFill>
                            <a:srgbClr val="000000"/>
                          </a:solidFill>
                          <a:effectLst/>
                          <a:latin typeface="Verdana Pro" panose="020B0604030504040204" pitchFamily="34" charset="0"/>
                          <a:ea typeface="等线" panose="02010600030101010101" pitchFamily="2" charset="-122"/>
                        </a:rPr>
                        <a:t>1.79</a:t>
                      </a:r>
                      <a:endParaRPr lang="en-US" altLang="zh-CN" sz="1200" b="0" i="0" u="none" strike="noStrike">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527036">
                <a:tc>
                  <a:txBody>
                    <a:bodyPr/>
                    <a:lstStyle/>
                    <a:p>
                      <a:r>
                        <a:rPr lang="en-US" altLang="zh-CN" sz="1200" dirty="0"/>
                        <a:t>41</a:t>
                      </a:r>
                      <a:endParaRPr lang="zh-CN" altLang="en-US" sz="1200" dirty="0"/>
                    </a:p>
                  </a:txBody>
                  <a:tcPr anchor="ctr"/>
                </a:tc>
                <a:tc>
                  <a:txBody>
                    <a:bodyPr/>
                    <a:lstStyle/>
                    <a:p>
                      <a:r>
                        <a:rPr lang="zh-CN" altLang="en-US" sz="1200" dirty="0"/>
                        <a:t>系统稳定下，语音播放音乐</a:t>
                      </a:r>
                      <a:endParaRPr lang="zh-CN" altLang="en-US" sz="1200" dirty="0"/>
                    </a:p>
                  </a:txBody>
                  <a:tcPr anchor="ctr"/>
                </a:tc>
                <a:tc>
                  <a:txBody>
                    <a:bodyPr/>
                    <a:lstStyle/>
                    <a:p>
                      <a:pPr algn="l" fontAlgn="t"/>
                      <a:endParaRPr sz="1200" kern="1200" dirty="0">
                        <a:solidFill>
                          <a:schemeClr val="dk1"/>
                        </a:solidFill>
                        <a:latin typeface="+mn-lt"/>
                        <a:ea typeface="+mn-ea"/>
                        <a:cs typeface="+mn-cs"/>
                      </a:endParaRPr>
                    </a:p>
                    <a:p>
                      <a:pPr algn="l" fontAlgn="t"/>
                      <a:r>
                        <a:rPr sz="1200" kern="1200" dirty="0">
                          <a:solidFill>
                            <a:schemeClr val="dk1"/>
                          </a:solidFill>
                          <a:latin typeface="+mn-lt"/>
                          <a:ea typeface="+mn-ea"/>
                          <a:cs typeface="+mn-cs"/>
                        </a:rPr>
                        <a:t>开机Launcher出来以后等待3分钟，语音播放xxx</a:t>
                      </a:r>
                      <a:endParaRPr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5.97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42</a:t>
                      </a:r>
                      <a:endParaRPr lang="zh-CN" altLang="en-US" sz="1200" dirty="0"/>
                    </a:p>
                  </a:txBody>
                  <a:tcPr anchor="ctr"/>
                </a:tc>
                <a:tc>
                  <a:txBody>
                    <a:bodyPr/>
                    <a:lstStyle/>
                    <a:p>
                      <a:r>
                        <a:rPr lang="zh-CN" altLang="en-US" sz="1200" dirty="0"/>
                        <a:t>系统稳定下，语音车控</a:t>
                      </a:r>
                      <a:endParaRPr lang="zh-CN" altLang="en-US" sz="1200" dirty="0"/>
                    </a:p>
                  </a:txBody>
                  <a:tcPr anchor="ctr"/>
                </a:tc>
                <a:tc>
                  <a:txBody>
                    <a:bodyPr/>
                    <a:lstStyle/>
                    <a:p>
                      <a:endParaRPr sz="1200" dirty="0"/>
                    </a:p>
                    <a:p>
                      <a:r>
                        <a:rPr sz="1200" dirty="0"/>
                        <a:t>开机Launcher出来以后等待3分钟，语音打开天窗</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0.9</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43</a:t>
                      </a:r>
                      <a:endParaRPr lang="zh-CN" altLang="en-US" sz="1200" dirty="0"/>
                    </a:p>
                  </a:txBody>
                  <a:tcPr anchor="ctr"/>
                </a:tc>
                <a:tc>
                  <a:txBody>
                    <a:bodyPr/>
                    <a:lstStyle/>
                    <a:p>
                      <a:r>
                        <a:rPr lang="zh-CN" altLang="en-US" sz="1200" dirty="0"/>
                        <a:t>系统稳定下，语音系统控制</a:t>
                      </a:r>
                      <a:endParaRPr lang="zh-CN" altLang="en-US" sz="1200" dirty="0"/>
                    </a:p>
                  </a:txBody>
                  <a:tcPr anchor="ctr"/>
                </a:tc>
                <a:tc>
                  <a:txBody>
                    <a:bodyPr/>
                    <a:lstStyle/>
                    <a:p>
                      <a:endParaRPr sz="1200" dirty="0"/>
                    </a:p>
                    <a:p>
                      <a:r>
                        <a:rPr sz="1200" dirty="0"/>
                        <a:t>开机Launcher出来以后等待3分钟，语音屏幕亮一点</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0.97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44</a:t>
                      </a:r>
                      <a:endParaRPr lang="zh-CN" altLang="en-US" sz="1200" dirty="0"/>
                    </a:p>
                  </a:txBody>
                  <a:tcPr anchor="ctr"/>
                </a:tc>
                <a:tc>
                  <a:txBody>
                    <a:bodyPr/>
                    <a:lstStyle/>
                    <a:p>
                      <a:r>
                        <a:rPr lang="zh-CN" altLang="en-US" sz="1200" dirty="0"/>
                        <a:t>语音热启动时间</a:t>
                      </a:r>
                      <a:endParaRPr lang="zh-CN" altLang="en-US" sz="1200" dirty="0"/>
                    </a:p>
                  </a:txBody>
                  <a:tcPr anchor="ctr"/>
                </a:tc>
                <a:tc>
                  <a:txBody>
                    <a:bodyPr/>
                    <a:lstStyle/>
                    <a:p>
                      <a:r>
                        <a:rPr sz="1200" dirty="0"/>
                        <a:t>1、已经调起语音进程</a:t>
                      </a:r>
                      <a:endParaRPr sz="1200" dirty="0"/>
                    </a:p>
                    <a:p>
                      <a:r>
                        <a:rPr sz="1200" dirty="0"/>
                        <a:t>2、点击语音唤醒图标</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485.67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45</a:t>
                      </a:r>
                      <a:endParaRPr lang="zh-CN" altLang="en-US" sz="1200" dirty="0"/>
                    </a:p>
                  </a:txBody>
                  <a:tcPr anchor="ctr"/>
                </a:tc>
                <a:tc>
                  <a:txBody>
                    <a:bodyPr/>
                    <a:lstStyle/>
                    <a:p>
                      <a:r>
                        <a:rPr sz="1200"/>
                        <a:t>车机管家冷启动时间</a:t>
                      </a:r>
                      <a:endParaRPr sz="1200"/>
                    </a:p>
                  </a:txBody>
                  <a:tcPr anchor="ctr"/>
                </a:tc>
                <a:tc>
                  <a:txBody>
                    <a:bodyPr/>
                    <a:lstStyle/>
                    <a:p>
                      <a:pPr algn="l" fontAlgn="t"/>
                      <a:r>
                        <a:rPr lang="zh-CN" altLang="en-US" sz="1200" kern="1200" dirty="0">
                          <a:solidFill>
                            <a:schemeClr val="dk1"/>
                          </a:solidFill>
                          <a:latin typeface="+mn-lt"/>
                          <a:ea typeface="+mn-ea"/>
                          <a:cs typeface="+mn-cs"/>
                        </a:rPr>
                        <a:t>1、系统启动，进入launcher后，等待3min</a:t>
                      </a:r>
                      <a:endParaRPr lang="zh-CN" altLang="en-US" sz="1200" kern="1200" dirty="0">
                        <a:solidFill>
                          <a:schemeClr val="dk1"/>
                        </a:solidFill>
                        <a:latin typeface="+mn-lt"/>
                        <a:ea typeface="+mn-ea"/>
                        <a:cs typeface="+mn-cs"/>
                      </a:endParaRPr>
                    </a:p>
                    <a:p>
                      <a:pPr algn="l" fontAlgn="t"/>
                      <a:r>
                        <a:rPr lang="zh-CN" altLang="en-US" sz="1200" kern="1200" dirty="0">
                          <a:solidFill>
                            <a:schemeClr val="dk1"/>
                          </a:solidFill>
                          <a:latin typeface="+mn-lt"/>
                          <a:ea typeface="+mn-ea"/>
                          <a:cs typeface="+mn-cs"/>
                        </a:rPr>
                        <a:t>2、点击车机管家图标</a:t>
                      </a:r>
                      <a:endParaRPr lang="zh-CN" altLang="en-US" sz="1200" kern="1200" dirty="0">
                        <a:solidFill>
                          <a:schemeClr val="dk1"/>
                        </a:solidFill>
                        <a:latin typeface="+mn-lt"/>
                        <a:ea typeface="+mn-ea"/>
                        <a:cs typeface="+mn-cs"/>
                      </a:endParaRPr>
                    </a:p>
                    <a:p>
                      <a:pPr algn="l" fontAlgn="t"/>
                      <a:r>
                        <a:rPr lang="zh-CN" altLang="en-US" sz="1200" kern="1200" dirty="0">
                          <a:solidFill>
                            <a:schemeClr val="dk1"/>
                          </a:solidFill>
                          <a:latin typeface="+mn-lt"/>
                          <a:ea typeface="+mn-ea"/>
                          <a:cs typeface="+mn-cs"/>
                        </a:rPr>
                        <a:t>3、进入车机管家首页</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1.62</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20954"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#5</a:t>
            </a:r>
            <a:endParaRPr lang="en-US" altLang="en-US" sz="2800" b="0" dirty="0">
              <a:ea typeface="SimHei"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276597" y="579438"/>
          <a:ext cx="11464267" cy="5378367"/>
        </p:xfrm>
        <a:graphic>
          <a:graphicData uri="http://schemas.openxmlformats.org/drawingml/2006/table">
            <a:tbl>
              <a:tblPr firstRow="1" bandRow="1">
                <a:tableStyleId>{5C22544A-7EE6-4342-B048-85BDC9FD1C3A}</a:tableStyleId>
              </a:tblPr>
              <a:tblGrid>
                <a:gridCol w="542232"/>
                <a:gridCol w="3008630"/>
                <a:gridCol w="4101186"/>
                <a:gridCol w="705168"/>
                <a:gridCol w="1844353"/>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504558">
                <a:tc>
                  <a:txBody>
                    <a:bodyPr/>
                    <a:lstStyle/>
                    <a:p>
                      <a:r>
                        <a:rPr lang="en-US" altLang="zh-CN" sz="1200" dirty="0"/>
                        <a:t>46</a:t>
                      </a:r>
                      <a:endParaRPr lang="zh-CN" altLang="en-US" sz="1200" dirty="0"/>
                    </a:p>
                  </a:txBody>
                  <a:tcPr anchor="ctr"/>
                </a:tc>
                <a:tc>
                  <a:txBody>
                    <a:bodyPr/>
                    <a:lstStyle/>
                    <a:p>
                      <a:r>
                        <a:rPr lang="zh-CN" altLang="en-US" sz="1200" dirty="0"/>
                        <a:t>车机管家热启动时间</a:t>
                      </a:r>
                      <a:endParaRPr lang="zh-CN" altLang="en-US" sz="1200" dirty="0"/>
                    </a:p>
                  </a:txBody>
                  <a:tcPr anchor="ctr"/>
                </a:tc>
                <a:tc>
                  <a:txBody>
                    <a:bodyPr/>
                    <a:lstStyle/>
                    <a:p>
                      <a:r>
                        <a:rPr sz="1200" dirty="0"/>
                        <a:t>1、返回到上一页</a:t>
                      </a:r>
                      <a:endParaRPr sz="1200" dirty="0"/>
                    </a:p>
                    <a:p>
                      <a:r>
                        <a:rPr sz="1200" dirty="0"/>
                        <a:t>2、再次点击车机管家图标</a:t>
                      </a:r>
                      <a:endParaRPr sz="1200" dirty="0"/>
                    </a:p>
                    <a:p>
                      <a:r>
                        <a:rPr sz="1200" dirty="0"/>
                        <a:t>3、进入车机管家首页</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809.00</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47</a:t>
                      </a:r>
                      <a:endParaRPr lang="zh-CN" altLang="en-US" sz="1200" dirty="0"/>
                    </a:p>
                  </a:txBody>
                  <a:tcPr anchor="ctr"/>
                </a:tc>
                <a:tc>
                  <a:txBody>
                    <a:bodyPr/>
                    <a:lstStyle/>
                    <a:p>
                      <a:r>
                        <a:rPr lang="zh-CN" altLang="en-US" sz="1200" dirty="0"/>
                        <a:t>消息中心冷启动时间</a:t>
                      </a:r>
                      <a:endParaRPr lang="zh-CN" altLang="en-US" sz="1200" dirty="0"/>
                    </a:p>
                  </a:txBody>
                  <a:tcPr anchor="ctr"/>
                </a:tc>
                <a:tc>
                  <a:txBody>
                    <a:bodyPr/>
                    <a:lstStyle/>
                    <a:p>
                      <a:r>
                        <a:rPr sz="1200" dirty="0"/>
                        <a:t>1、系统启动，进入launcher后，等待3min</a:t>
                      </a:r>
                      <a:endParaRPr sz="1200" dirty="0"/>
                    </a:p>
                    <a:p>
                      <a:r>
                        <a:rPr sz="1200" dirty="0"/>
                        <a:t>2、点击消息盒子图标</a:t>
                      </a:r>
                      <a:endParaRPr sz="1200" dirty="0"/>
                    </a:p>
                    <a:p>
                      <a:r>
                        <a:rPr sz="1200" dirty="0"/>
                        <a:t>3、进入消息盒子首页</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1.52</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48</a:t>
                      </a:r>
                      <a:endParaRPr lang="zh-CN" altLang="en-US" sz="1200" dirty="0"/>
                    </a:p>
                  </a:txBody>
                  <a:tcPr anchor="ctr"/>
                </a:tc>
                <a:tc>
                  <a:txBody>
                    <a:bodyPr/>
                    <a:lstStyle/>
                    <a:p>
                      <a:r>
                        <a:rPr lang="zh-CN" altLang="en-US" sz="1200" dirty="0"/>
                        <a:t>消息中心热启动时间</a:t>
                      </a:r>
                      <a:endParaRPr lang="zh-CN" altLang="en-US" sz="1200" dirty="0"/>
                    </a:p>
                  </a:txBody>
                  <a:tcPr anchor="ctr"/>
                </a:tc>
                <a:tc>
                  <a:txBody>
                    <a:bodyPr/>
                    <a:lstStyle/>
                    <a:p>
                      <a:r>
                        <a:rPr sz="1200" dirty="0"/>
                        <a:t>1、返回到上一页</a:t>
                      </a:r>
                      <a:endParaRPr sz="1200" dirty="0"/>
                    </a:p>
                    <a:p>
                      <a:r>
                        <a:rPr sz="1200" dirty="0"/>
                        <a:t>2、再次点击消息盒子图标</a:t>
                      </a:r>
                      <a:endParaRPr sz="1200" dirty="0"/>
                    </a:p>
                    <a:p>
                      <a:r>
                        <a:rPr sz="1200" dirty="0"/>
                        <a:t>3、进入消息盒子首页</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144.1</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434171">
                <a:tc>
                  <a:txBody>
                    <a:bodyPr/>
                    <a:lstStyle/>
                    <a:p>
                      <a:r>
                        <a:rPr lang="en-US" altLang="zh-CN" sz="1200" dirty="0"/>
                        <a:t>49</a:t>
                      </a:r>
                      <a:endParaRPr lang="zh-CN" altLang="en-US" sz="1200" dirty="0"/>
                    </a:p>
                  </a:txBody>
                  <a:tcPr anchor="ctr"/>
                </a:tc>
                <a:tc>
                  <a:txBody>
                    <a:bodyPr/>
                    <a:lstStyle/>
                    <a:p>
                      <a:r>
                        <a:rPr lang="zh-CN" altLang="en-US" sz="1200" dirty="0"/>
                        <a:t>随心看冷启动时间</a:t>
                      </a:r>
                      <a:endParaRPr lang="zh-CN" altLang="en-US" sz="1200" dirty="0"/>
                    </a:p>
                  </a:txBody>
                  <a:tcPr anchor="ctr"/>
                </a:tc>
                <a:tc>
                  <a:txBody>
                    <a:bodyPr/>
                    <a:lstStyle/>
                    <a:p>
                      <a:r>
                        <a:rPr sz="1200" dirty="0"/>
                        <a:t>1、系统启动，进入launcher后，等待3min</a:t>
                      </a:r>
                      <a:endParaRPr sz="1200" dirty="0"/>
                    </a:p>
                    <a:p>
                      <a:r>
                        <a:rPr sz="1200" dirty="0"/>
                        <a:t>2、点击随心看图标</a:t>
                      </a:r>
                      <a:endParaRPr sz="1200" dirty="0"/>
                    </a:p>
                    <a:p>
                      <a:r>
                        <a:rPr sz="1200" dirty="0"/>
                        <a:t>3、进入随心看首页</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4.7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50</a:t>
                      </a:r>
                      <a:endParaRPr lang="zh-CN" altLang="en-US" sz="1200" dirty="0"/>
                    </a:p>
                  </a:txBody>
                  <a:tcPr anchor="ctr"/>
                </a:tc>
                <a:tc>
                  <a:txBody>
                    <a:bodyPr/>
                    <a:lstStyle/>
                    <a:p>
                      <a:r>
                        <a:rPr lang="zh-CN" altLang="en-US" sz="1200" dirty="0"/>
                        <a:t>随心看热启动时间</a:t>
                      </a:r>
                      <a:endParaRPr lang="zh-CN" altLang="en-US" sz="1200" dirty="0"/>
                    </a:p>
                  </a:txBody>
                  <a:tcPr anchor="ctr"/>
                </a:tc>
                <a:tc>
                  <a:txBody>
                    <a:bodyPr/>
                    <a:lstStyle/>
                    <a:p>
                      <a:r>
                        <a:rPr sz="1200" dirty="0"/>
                        <a:t>1、返回到上一页</a:t>
                      </a:r>
                      <a:endParaRPr sz="1200" dirty="0"/>
                    </a:p>
                    <a:p>
                      <a:r>
                        <a:rPr sz="1200" dirty="0"/>
                        <a:t>2、再次点击随心看图标</a:t>
                      </a:r>
                      <a:endParaRPr sz="1200" dirty="0"/>
                    </a:p>
                    <a:p>
                      <a:r>
                        <a:rPr sz="1200" dirty="0"/>
                        <a:t>3、进入随心看首页</a:t>
                      </a:r>
                      <a:endParaRPr sz="1200" dirty="0"/>
                    </a:p>
                  </a:txBody>
                  <a:tcPr/>
                </a:tc>
                <a:tc>
                  <a:txBody>
                    <a:bodyPr/>
                    <a:lstStyle/>
                    <a:p>
                      <a:pPr algn="ctr" fontAlgn="ctr"/>
                      <a:r>
                        <a:rPr lang="en-US" altLang="zh-CN" sz="1200" b="0" i="0" u="none" strike="noStrike">
                          <a:solidFill>
                            <a:srgbClr val="000000"/>
                          </a:solidFill>
                          <a:effectLst/>
                          <a:latin typeface="Verdana Pro" panose="020B0604030504040204" pitchFamily="34" charset="0"/>
                          <a:ea typeface="等线" panose="02010600030101010101" pitchFamily="2" charset="-122"/>
                        </a:rPr>
                        <a:t>1789.00</a:t>
                      </a:r>
                      <a:endParaRPr lang="en-US" altLang="zh-CN" sz="1200" b="0" i="0" u="none" strike="noStrike">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51</a:t>
                      </a:r>
                      <a:endParaRPr lang="zh-CN" altLang="en-US" sz="1200" dirty="0"/>
                    </a:p>
                  </a:txBody>
                  <a:tcPr anchor="ctr"/>
                </a:tc>
                <a:tc>
                  <a:txBody>
                    <a:bodyPr/>
                    <a:lstStyle/>
                    <a:p>
                      <a:r>
                        <a:rPr lang="zh-CN" altLang="en-US" sz="1200" dirty="0"/>
                        <a:t>车家互联冷启动时间</a:t>
                      </a:r>
                      <a:endParaRPr lang="zh-CN" altLang="en-US" sz="1200" dirty="0"/>
                    </a:p>
                  </a:txBody>
                  <a:tcPr anchor="ctr"/>
                </a:tc>
                <a:tc>
                  <a:txBody>
                    <a:bodyPr/>
                    <a:lstStyle/>
                    <a:p>
                      <a:r>
                        <a:rPr sz="1200" dirty="0"/>
                        <a:t>1、系统启动，进入launcher后，等待3min</a:t>
                      </a:r>
                      <a:endParaRPr sz="1200" dirty="0"/>
                    </a:p>
                    <a:p>
                      <a:r>
                        <a:rPr sz="1200" dirty="0"/>
                        <a:t>2、点击车家互联图标</a:t>
                      </a:r>
                      <a:endParaRPr sz="1200" dirty="0"/>
                    </a:p>
                    <a:p>
                      <a:r>
                        <a:rPr sz="1200" dirty="0"/>
                        <a:t>3、进入车家互联首页</a:t>
                      </a:r>
                      <a:endParaRPr sz="1200" dirty="0"/>
                    </a:p>
                  </a:txBody>
                  <a:tcPr/>
                </a:tc>
                <a:tc>
                  <a:txBody>
                    <a:bodyPr/>
                    <a:lstStyle/>
                    <a:p>
                      <a:pPr algn="ctr" fontAlgn="ctr"/>
                      <a:r>
                        <a:rPr lang="en-US" altLang="zh-CN" sz="1200" b="0" i="0" u="none" strike="noStrike">
                          <a:solidFill>
                            <a:srgbClr val="000000"/>
                          </a:solidFill>
                          <a:effectLst/>
                          <a:latin typeface="Verdana Pro" panose="020B0604030504040204" pitchFamily="34" charset="0"/>
                          <a:ea typeface="等线" panose="02010600030101010101" pitchFamily="2" charset="-122"/>
                        </a:rPr>
                        <a:t>3.1</a:t>
                      </a:r>
                      <a:endParaRPr lang="en-US" altLang="zh-CN" sz="1200" b="0" i="0" u="none" strike="noStrike">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52</a:t>
                      </a:r>
                      <a:endParaRPr lang="zh-CN" altLang="en-US" sz="1200" dirty="0"/>
                    </a:p>
                  </a:txBody>
                  <a:tcPr anchor="ctr"/>
                </a:tc>
                <a:tc>
                  <a:txBody>
                    <a:bodyPr/>
                    <a:lstStyle/>
                    <a:p>
                      <a:r>
                        <a:rPr lang="zh-CN" altLang="en-US" sz="1200" dirty="0"/>
                        <a:t>车家互联热启动时间</a:t>
                      </a:r>
                      <a:endParaRPr lang="zh-CN" altLang="en-US" sz="1200" dirty="0"/>
                    </a:p>
                  </a:txBody>
                  <a:tcPr anchor="ctr"/>
                </a:tc>
                <a:tc>
                  <a:txBody>
                    <a:bodyPr/>
                    <a:lstStyle/>
                    <a:p>
                      <a:r>
                        <a:rPr sz="1200" dirty="0"/>
                        <a:t>1、返回到上一页</a:t>
                      </a:r>
                      <a:endParaRPr sz="1200" dirty="0"/>
                    </a:p>
                    <a:p>
                      <a:r>
                        <a:rPr sz="1200" dirty="0"/>
                        <a:t>2、再次点击车家互联图标</a:t>
                      </a:r>
                      <a:endParaRPr sz="1200" dirty="0"/>
                    </a:p>
                    <a:p>
                      <a:r>
                        <a:rPr sz="1200" dirty="0"/>
                        <a:t>3、进入车家互联首页</a:t>
                      </a:r>
                      <a:endParaRPr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169.73</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230818">
                <a:tc>
                  <a:txBody>
                    <a:bodyPr/>
                    <a:lstStyle/>
                    <a:p>
                      <a:r>
                        <a:rPr lang="en-US" altLang="zh-CN" sz="1200" dirty="0"/>
                        <a:t>53</a:t>
                      </a:r>
                      <a:endParaRPr lang="zh-CN" altLang="en-US" sz="1200" dirty="0"/>
                    </a:p>
                  </a:txBody>
                  <a:tcPr anchor="ctr"/>
                </a:tc>
                <a:tc>
                  <a:txBody>
                    <a:bodyPr/>
                    <a:lstStyle/>
                    <a:p>
                      <a:r>
                        <a:rPr lang="zh-CN" altLang="en-US" sz="1200" dirty="0"/>
                        <a:t>预约保养冷启动时间</a:t>
                      </a:r>
                      <a:endParaRPr lang="zh-CN" altLang="en-US" sz="1200" dirty="0"/>
                    </a:p>
                  </a:txBody>
                  <a:tcPr anchor="ctr"/>
                </a:tc>
                <a:tc>
                  <a:txBody>
                    <a:bodyPr/>
                    <a:lstStyle/>
                    <a:p>
                      <a:pPr algn="l" fontAlgn="t"/>
                      <a:r>
                        <a:rPr sz="1200" kern="1200" dirty="0">
                          <a:solidFill>
                            <a:schemeClr val="dk1"/>
                          </a:solidFill>
                          <a:latin typeface="+mn-lt"/>
                          <a:ea typeface="+mn-ea"/>
                          <a:cs typeface="+mn-cs"/>
                        </a:rPr>
                        <a:t>1、系统启动，进入launcher后，等待3min</a:t>
                      </a:r>
                      <a:endParaRPr sz="1200" kern="1200" dirty="0">
                        <a:solidFill>
                          <a:schemeClr val="dk1"/>
                        </a:solidFill>
                        <a:latin typeface="+mn-lt"/>
                        <a:ea typeface="+mn-ea"/>
                        <a:cs typeface="+mn-cs"/>
                      </a:endParaRPr>
                    </a:p>
                    <a:p>
                      <a:pPr algn="l" fontAlgn="t"/>
                      <a:r>
                        <a:rPr sz="1200" kern="1200" dirty="0">
                          <a:solidFill>
                            <a:schemeClr val="dk1"/>
                          </a:solidFill>
                          <a:latin typeface="+mn-lt"/>
                          <a:ea typeface="+mn-ea"/>
                          <a:cs typeface="+mn-cs"/>
                        </a:rPr>
                        <a:t>2、点击预约保养图标</a:t>
                      </a:r>
                      <a:endParaRPr sz="1200" kern="1200" dirty="0">
                        <a:solidFill>
                          <a:schemeClr val="dk1"/>
                        </a:solidFill>
                        <a:latin typeface="+mn-lt"/>
                        <a:ea typeface="+mn-ea"/>
                        <a:cs typeface="+mn-cs"/>
                      </a:endParaRPr>
                    </a:p>
                    <a:p>
                      <a:pPr algn="l" fontAlgn="t"/>
                      <a:r>
                        <a:rPr sz="1200" kern="1200" dirty="0">
                          <a:solidFill>
                            <a:schemeClr val="dk1"/>
                          </a:solidFill>
                          <a:latin typeface="+mn-lt"/>
                          <a:ea typeface="+mn-ea"/>
                          <a:cs typeface="+mn-cs"/>
                        </a:rPr>
                        <a:t>3、进入预约保养首页</a:t>
                      </a:r>
                      <a:endParaRPr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3.7</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#6</a:t>
            </a:r>
            <a:endParaRPr lang="en-US" altLang="en-US" sz="2800" b="0" dirty="0">
              <a:ea typeface="SimHei"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{CD542L_R08.2}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a:t>
            </a:r>
            <a:r>
              <a:rPr lang="en-US" altLang="zh-CN" sz="2800" dirty="0">
                <a:solidFill>
                  <a:srgbClr val="00B050"/>
                </a:solidFill>
                <a:ea typeface="SimHei" panose="02010609060101010101" pitchFamily="49" charset="-122"/>
              </a:rPr>
              <a:t>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US" altLang="zh-CN" sz="1800" dirty="0">
                <a:ea typeface="宋体" pitchFamily="2" charset="-122"/>
              </a:rPr>
              <a:t>20220520_452_PRO</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pt-BR" altLang="zh-CN" sz="1800" dirty="0">
                <a:ea typeface="宋体" pitchFamily="2" charset="-122"/>
              </a:rPr>
              <a:t>20220614_0714_A1F13_R08.PRO.HF2</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P1 and </a:t>
            </a:r>
            <a:r>
              <a:rPr lang="en-US" altLang="zh-CN" sz="1800" dirty="0">
                <a:solidFill>
                  <a:srgbClr val="0000CC"/>
                </a:solidFill>
                <a:ea typeface="宋体" pitchFamily="2" charset="-122"/>
              </a:rPr>
              <a:t>1 </a:t>
            </a:r>
            <a:r>
              <a:rPr lang="en-US" altLang="zh-CN" sz="1800" dirty="0">
                <a:ea typeface="宋体" pitchFamily="2" charset="-122"/>
              </a:rPr>
              <a:t>P2 issues found and not fixed.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P1 issue list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Memory leak test and VR projects test result – refer 5-8</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Performance test result – refer 9-14</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CD542L_R08.2</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evaluation#1 </a:t>
            </a:r>
            <a:endParaRPr lang="en-US" altLang="en-US" sz="2800" b="0" dirty="0">
              <a:ea typeface="SimHei" panose="02010609060101010101" pitchFamily="49" charset="-122"/>
            </a:endParaRPr>
          </a:p>
        </p:txBody>
      </p:sp>
      <p:sp>
        <p:nvSpPr>
          <p:cNvPr id="5" name="文本框 4"/>
          <p:cNvSpPr txBox="1"/>
          <p:nvPr/>
        </p:nvSpPr>
        <p:spPr>
          <a:xfrm>
            <a:off x="331130" y="1186369"/>
            <a:ext cx="11529740" cy="369332"/>
          </a:xfrm>
          <a:prstGeom prst="rect">
            <a:avLst/>
          </a:prstGeom>
          <a:noFill/>
        </p:spPr>
        <p:txBody>
          <a:bodyPr wrap="square" rtlCol="0">
            <a:spAutoFit/>
          </a:bodyPr>
          <a:lstStyle/>
          <a:p>
            <a:r>
              <a:rPr kumimoji="1" lang="zh-CN" altLang="en-US" dirty="0"/>
              <a:t>未遗留</a:t>
            </a:r>
            <a:r>
              <a:rPr kumimoji="1" lang="en-US" altLang="zh-CN" dirty="0"/>
              <a:t>IG</a:t>
            </a:r>
            <a:r>
              <a:rPr kumimoji="1" lang="zh-CN" altLang="en-US" dirty="0"/>
              <a:t>问题</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CD542L_R08.2</a:t>
            </a:r>
            <a:r>
              <a:rPr lang="en-US" altLang="en-US" sz="2800" dirty="0">
                <a:solidFill>
                  <a:srgbClr val="0000CC"/>
                </a:solidFill>
              </a:rPr>
              <a:t>} </a:t>
            </a:r>
            <a:r>
              <a:rPr lang="en-US" altLang="zh-CN" sz="2800" dirty="0"/>
              <a:t>Open AIMS with risk evaluation </a:t>
            </a:r>
            <a:endParaRPr lang="en-US" altLang="en-US" sz="2800" b="0" dirty="0">
              <a:ea typeface="SimHei" panose="02010609060101010101" pitchFamily="49" charset="-122"/>
            </a:endParaRPr>
          </a:p>
        </p:txBody>
      </p:sp>
      <p:sp>
        <p:nvSpPr>
          <p:cNvPr id="5" name="文本框 4"/>
          <p:cNvSpPr txBox="1"/>
          <p:nvPr/>
        </p:nvSpPr>
        <p:spPr>
          <a:xfrm>
            <a:off x="331130" y="1186369"/>
            <a:ext cx="11529740" cy="369332"/>
          </a:xfrm>
          <a:prstGeom prst="rect">
            <a:avLst/>
          </a:prstGeom>
          <a:noFill/>
        </p:spPr>
        <p:txBody>
          <a:bodyPr wrap="square" rtlCol="0">
            <a:spAutoFit/>
          </a:bodyPr>
          <a:lstStyle/>
          <a:p>
            <a:r>
              <a:rPr kumimoji="1" lang="zh-CN" altLang="en-US" dirty="0"/>
              <a:t>未遗留</a:t>
            </a:r>
            <a:r>
              <a:rPr kumimoji="1" lang="en-US" altLang="zh-CN" dirty="0"/>
              <a:t>AIMS</a:t>
            </a:r>
            <a:r>
              <a:rPr kumimoji="1" lang="zh-CN" altLang="en-US" dirty="0"/>
              <a:t>问题</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14" name="图片 13"/>
          <p:cNvPicPr>
            <a:picLocks noChangeAspect="1"/>
          </p:cNvPicPr>
          <p:nvPr/>
        </p:nvPicPr>
        <p:blipFill>
          <a:blip r:embed="rId1"/>
          <a:stretch>
            <a:fillRect/>
          </a:stretch>
        </p:blipFill>
        <p:spPr>
          <a:xfrm>
            <a:off x="195166" y="886758"/>
            <a:ext cx="5759585" cy="1394097"/>
          </a:xfrm>
          <a:prstGeom prst="rect">
            <a:avLst/>
          </a:prstGeom>
        </p:spPr>
      </p:pic>
      <p:pic>
        <p:nvPicPr>
          <p:cNvPr id="15" name="图片 14"/>
          <p:cNvPicPr>
            <a:picLocks noChangeAspect="1"/>
          </p:cNvPicPr>
          <p:nvPr/>
        </p:nvPicPr>
        <p:blipFill>
          <a:blip r:embed="rId2"/>
          <a:stretch>
            <a:fillRect/>
          </a:stretch>
        </p:blipFill>
        <p:spPr>
          <a:xfrm>
            <a:off x="195166" y="2284796"/>
            <a:ext cx="5759585" cy="1166029"/>
          </a:xfrm>
          <a:prstGeom prst="rect">
            <a:avLst/>
          </a:prstGeom>
        </p:spPr>
      </p:pic>
      <p:pic>
        <p:nvPicPr>
          <p:cNvPr id="16" name="图片 15"/>
          <p:cNvPicPr>
            <a:picLocks noChangeAspect="1"/>
          </p:cNvPicPr>
          <p:nvPr/>
        </p:nvPicPr>
        <p:blipFill>
          <a:blip r:embed="rId3"/>
          <a:stretch>
            <a:fillRect/>
          </a:stretch>
        </p:blipFill>
        <p:spPr>
          <a:xfrm>
            <a:off x="6237248" y="868420"/>
            <a:ext cx="5683384" cy="1377790"/>
          </a:xfrm>
          <a:prstGeom prst="rect">
            <a:avLst/>
          </a:prstGeom>
        </p:spPr>
      </p:pic>
      <p:pic>
        <p:nvPicPr>
          <p:cNvPr id="18" name="图片 17"/>
          <p:cNvPicPr>
            <a:picLocks noChangeAspect="1"/>
          </p:cNvPicPr>
          <p:nvPr/>
        </p:nvPicPr>
        <p:blipFill>
          <a:blip r:embed="rId4"/>
          <a:stretch>
            <a:fillRect/>
          </a:stretch>
        </p:blipFill>
        <p:spPr>
          <a:xfrm>
            <a:off x="6237248" y="2254717"/>
            <a:ext cx="5683384" cy="1364542"/>
          </a:xfrm>
          <a:prstGeom prst="rect">
            <a:avLst/>
          </a:prstGeom>
        </p:spPr>
      </p:pic>
      <p:pic>
        <p:nvPicPr>
          <p:cNvPr id="19" name="图片 18"/>
          <p:cNvPicPr>
            <a:picLocks noChangeAspect="1"/>
          </p:cNvPicPr>
          <p:nvPr/>
        </p:nvPicPr>
        <p:blipFill>
          <a:blip r:embed="rId5"/>
          <a:stretch>
            <a:fillRect/>
          </a:stretch>
        </p:blipFill>
        <p:spPr>
          <a:xfrm>
            <a:off x="195166" y="3496719"/>
            <a:ext cx="5759585" cy="1417327"/>
          </a:xfrm>
          <a:prstGeom prst="rect">
            <a:avLst/>
          </a:prstGeom>
        </p:spPr>
      </p:pic>
      <p:pic>
        <p:nvPicPr>
          <p:cNvPr id="20" name="图片 19"/>
          <p:cNvPicPr>
            <a:picLocks noChangeAspect="1"/>
          </p:cNvPicPr>
          <p:nvPr/>
        </p:nvPicPr>
        <p:blipFill>
          <a:blip r:embed="rId6"/>
          <a:stretch>
            <a:fillRect/>
          </a:stretch>
        </p:blipFill>
        <p:spPr>
          <a:xfrm>
            <a:off x="6237248" y="3659930"/>
            <a:ext cx="5892521" cy="1196255"/>
          </a:xfrm>
          <a:prstGeom prst="rect">
            <a:avLst/>
          </a:prstGeom>
        </p:spPr>
      </p:pic>
      <p:pic>
        <p:nvPicPr>
          <p:cNvPr id="21" name="图片 20"/>
          <p:cNvPicPr>
            <a:picLocks noChangeAspect="1"/>
          </p:cNvPicPr>
          <p:nvPr/>
        </p:nvPicPr>
        <p:blipFill>
          <a:blip r:embed="rId7"/>
          <a:stretch>
            <a:fillRect/>
          </a:stretch>
        </p:blipFill>
        <p:spPr>
          <a:xfrm>
            <a:off x="195166" y="4936580"/>
            <a:ext cx="5759585" cy="1394097"/>
          </a:xfrm>
          <a:prstGeom prst="rect">
            <a:avLst/>
          </a:prstGeom>
        </p:spPr>
      </p:pic>
      <p:pic>
        <p:nvPicPr>
          <p:cNvPr id="22" name="图片 21"/>
          <p:cNvPicPr>
            <a:picLocks noChangeAspect="1"/>
          </p:cNvPicPr>
          <p:nvPr/>
        </p:nvPicPr>
        <p:blipFill>
          <a:blip r:embed="rId8"/>
          <a:stretch>
            <a:fillRect/>
          </a:stretch>
        </p:blipFill>
        <p:spPr>
          <a:xfrm>
            <a:off x="6222807" y="5032979"/>
            <a:ext cx="5969193" cy="12180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8" name="图片 7"/>
          <p:cNvPicPr>
            <a:picLocks noChangeAspect="1"/>
          </p:cNvPicPr>
          <p:nvPr/>
        </p:nvPicPr>
        <p:blipFill>
          <a:blip r:embed="rId1"/>
          <a:stretch>
            <a:fillRect/>
          </a:stretch>
        </p:blipFill>
        <p:spPr>
          <a:xfrm>
            <a:off x="1160501" y="1183481"/>
            <a:ext cx="8210550" cy="1993900"/>
          </a:xfrm>
          <a:prstGeom prst="rect">
            <a:avLst/>
          </a:prstGeom>
        </p:spPr>
      </p:pic>
      <p:pic>
        <p:nvPicPr>
          <p:cNvPr id="9" name="图片 8"/>
          <p:cNvPicPr>
            <a:picLocks noChangeAspect="1"/>
          </p:cNvPicPr>
          <p:nvPr/>
        </p:nvPicPr>
        <p:blipFill>
          <a:blip r:embed="rId2"/>
          <a:stretch>
            <a:fillRect/>
          </a:stretch>
        </p:blipFill>
        <p:spPr>
          <a:xfrm>
            <a:off x="1185901" y="3429000"/>
            <a:ext cx="8185150" cy="1981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406614" y="1598602"/>
          <a:ext cx="2056546" cy="1446787"/>
        </p:xfrm>
        <a:graphic>
          <a:graphicData uri="http://schemas.openxmlformats.org/drawingml/2006/table">
            <a:tbl>
              <a:tblPr/>
              <a:tblGrid>
                <a:gridCol w="355400"/>
                <a:gridCol w="376840"/>
                <a:gridCol w="406591"/>
                <a:gridCol w="447675"/>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1050" b="0" i="0" u="none" strike="noStrike">
                          <a:solidFill>
                            <a:srgbClr val="000000"/>
                          </a:solidFill>
                          <a:effectLst/>
                          <a:latin typeface="宋体" pitchFamily="2" charset="-122"/>
                          <a:ea typeface="宋体" pitchFamily="2" charset="-122"/>
                        </a:rPr>
                        <a:t>小度小度</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dirty="0">
                          <a:solidFill>
                            <a:srgbClr val="000000"/>
                          </a:solidFill>
                          <a:effectLst/>
                          <a:latin typeface="宋体" pitchFamily="2" charset="-122"/>
                          <a:ea typeface="宋体" pitchFamily="2" charset="-122"/>
                        </a:rPr>
                        <a:t>低噪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92%</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1050" b="0" i="0" u="none" strike="noStrike" dirty="0">
                          <a:solidFill>
                            <a:srgbClr val="000000"/>
                          </a:solidFill>
                          <a:effectLst/>
                          <a:latin typeface="宋体" pitchFamily="2" charset="-122"/>
                          <a:ea typeface="宋体" pitchFamily="2" charset="-122"/>
                        </a:rPr>
                        <a:t>你好</a:t>
                      </a:r>
                      <a:endParaRPr lang="en-US" altLang="zh-CN" sz="1050" b="0" i="0" u="none" strike="noStrike" dirty="0">
                        <a:solidFill>
                          <a:srgbClr val="000000"/>
                        </a:solidFill>
                        <a:effectLst/>
                        <a:latin typeface="宋体" pitchFamily="2" charset="-122"/>
                        <a:ea typeface="宋体" pitchFamily="2" charset="-122"/>
                      </a:endParaRPr>
                    </a:p>
                    <a:p>
                      <a:pPr algn="l" fontAlgn="ctr"/>
                      <a:r>
                        <a:rPr lang="zh-CN" altLang="en-US" sz="1050" b="0" i="0" u="none" strike="noStrike" dirty="0">
                          <a:solidFill>
                            <a:srgbClr val="000000"/>
                          </a:solidFill>
                          <a:effectLst/>
                          <a:latin typeface="宋体" pitchFamily="2" charset="-122"/>
                          <a:ea typeface="宋体" pitchFamily="2" charset="-122"/>
                        </a:rPr>
                        <a:t>福特</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92%</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itchFamily="2" charset="-122"/>
                          <a:ea typeface="宋体" pitchFamily="2" charset="-122"/>
                        </a:rPr>
                        <a:t>PASS</a:t>
                      </a:r>
                      <a:endParaRPr 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573059" y="1598602"/>
          <a:ext cx="2701527" cy="4354719"/>
        </p:xfrm>
        <a:graphic>
          <a:graphicData uri="http://schemas.openxmlformats.org/drawingml/2006/table">
            <a:tbl>
              <a:tblPr/>
              <a:tblGrid>
                <a:gridCol w="600075"/>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ctr"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just" fontAlgn="ctr"/>
                      <a:r>
                        <a:rPr lang="zh-CN" altLang="en-US" sz="1050" b="0" i="0" u="none" strike="noStrike" dirty="0">
                          <a:solidFill>
                            <a:srgbClr val="000000"/>
                          </a:solidFill>
                          <a:effectLst/>
                          <a:latin typeface="宋体" pitchFamily="2" charset="-122"/>
                          <a:ea typeface="宋体" pitchFamily="2" charset="-122"/>
                        </a:rPr>
                        <a:t>暂停播放</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低噪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dirty="0">
                          <a:solidFill>
                            <a:srgbClr val="000000"/>
                          </a:solidFill>
                          <a:effectLst/>
                          <a:latin typeface="宋体" pitchFamily="2" charset="-122"/>
                          <a:ea typeface="宋体" pitchFamily="2" charset="-122"/>
                        </a:rPr>
                        <a:t>85%</a:t>
                      </a:r>
                      <a:endParaRPr lang="en-US" altLang="zh-CN"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中噪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继续播放</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上一首</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91%</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上一曲</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91%</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下一首</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下一曲</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接听电话</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挂断电话</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itchFamily="2" charset="-122"/>
                          <a:ea typeface="宋体" pitchFamily="2" charset="-122"/>
                        </a:rPr>
                        <a:t>PASS</a:t>
                      </a:r>
                      <a:endParaRPr 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1598602"/>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ctr"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just" fontAlgn="ctr"/>
                      <a:r>
                        <a:rPr lang="zh-CN" altLang="en-US" sz="1050" b="0" i="0" u="none" strike="noStrike" dirty="0">
                          <a:solidFill>
                            <a:srgbClr val="000000"/>
                          </a:solidFill>
                          <a:effectLst/>
                          <a:latin typeface="宋体" pitchFamily="2" charset="-122"/>
                          <a:ea typeface="宋体" pitchFamily="2" charset="-122"/>
                        </a:rPr>
                        <a:t>跟随模式</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低噪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dirty="0">
                          <a:solidFill>
                            <a:srgbClr val="000000"/>
                          </a:solidFill>
                          <a:effectLst/>
                          <a:latin typeface="宋体" pitchFamily="2" charset="-122"/>
                          <a:ea typeface="宋体" pitchFamily="2" charset="-122"/>
                        </a:rPr>
                        <a:t>85%</a:t>
                      </a:r>
                      <a:endParaRPr lang="en-US" altLang="zh-CN"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中噪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高噪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车头朝上</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正北模式</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放大地图</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缩小地图</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打开路况</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关闭路况</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开始导航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itchFamily="2" charset="-122"/>
                          <a:ea typeface="宋体" pitchFamily="2" charset="-122"/>
                        </a:rPr>
                        <a:t>PASS</a:t>
                      </a:r>
                      <a:endParaRPr 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1598602"/>
          <a:ext cx="3018995" cy="4653660"/>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ctr"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just" fontAlgn="ctr"/>
                      <a:r>
                        <a:rPr lang="zh-CN" altLang="en-US" sz="1050" b="0" i="0" u="none" strike="noStrike" dirty="0">
                          <a:solidFill>
                            <a:srgbClr val="000000"/>
                          </a:solidFill>
                          <a:effectLst/>
                          <a:latin typeface="宋体" pitchFamily="2" charset="-122"/>
                          <a:ea typeface="宋体" pitchFamily="2" charset="-122"/>
                        </a:rPr>
                        <a:t>查看全程</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dirty="0">
                          <a:solidFill>
                            <a:srgbClr val="000000"/>
                          </a:solidFill>
                          <a:effectLst/>
                          <a:latin typeface="宋体" pitchFamily="2" charset="-122"/>
                          <a:ea typeface="宋体" pitchFamily="2" charset="-122"/>
                        </a:rPr>
                        <a:t>低噪</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dirty="0">
                          <a:solidFill>
                            <a:srgbClr val="000000"/>
                          </a:solidFill>
                          <a:effectLst/>
                          <a:latin typeface="宋体" pitchFamily="2" charset="-122"/>
                          <a:ea typeface="宋体" pitchFamily="2" charset="-122"/>
                        </a:rPr>
                        <a:t>85%</a:t>
                      </a:r>
                      <a:endParaRPr lang="en-US" altLang="zh-CN"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继续导航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上一页</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96%</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下一页</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确定</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取消</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98%</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第一个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第二个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94%</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94%</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just" fontAlgn="ctr"/>
                      <a:r>
                        <a:rPr lang="zh-CN" altLang="en-US" sz="1050" b="0" i="0" u="none" strike="noStrike">
                          <a:solidFill>
                            <a:srgbClr val="000000"/>
                          </a:solidFill>
                          <a:effectLst/>
                          <a:latin typeface="宋体" pitchFamily="2" charset="-122"/>
                          <a:ea typeface="宋体" pitchFamily="2" charset="-122"/>
                        </a:rPr>
                        <a:t>第三个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低噪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99%</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中噪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85%</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1050" b="0" i="0" u="none" strike="noStrike">
                          <a:solidFill>
                            <a:srgbClr val="000000"/>
                          </a:solidFill>
                          <a:effectLst/>
                          <a:latin typeface="宋体" pitchFamily="2" charset="-122"/>
                          <a:ea typeface="宋体" pitchFamily="2" charset="-122"/>
                        </a:rPr>
                        <a:t>高噪</a:t>
                      </a:r>
                      <a:endParaRPr lang="zh-CN" altLang="en-US"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80%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100%</a:t>
                      </a:r>
                      <a:endParaRPr lang="en-US" altLang="zh-CN" sz="1050" b="0" i="0" u="none" strike="noStrike">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effectLst/>
                          <a:latin typeface="宋体" pitchFamily="2" charset="-122"/>
                          <a:ea typeface="宋体" pitchFamily="2" charset="-122"/>
                        </a:rPr>
                        <a:t>PASS</a:t>
                      </a:r>
                      <a:endParaRPr lang="en-US" sz="1050" b="0" i="0" u="none" strike="noStrike" dirty="0">
                        <a:solidFill>
                          <a:srgbClr val="000000"/>
                        </a:solidFill>
                        <a:effectLst/>
                        <a:latin typeface="宋体" pitchFamily="2" charset="-122"/>
                        <a:ea typeface="宋体"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a:t>
            </a:r>
            <a:r>
              <a:rPr kumimoji="1" lang="en-GB" altLang="zh-CN" dirty="0">
                <a:highlight>
                  <a:srgbClr val="00FF00"/>
                </a:highlight>
              </a:rPr>
              <a:t>Pass</a:t>
            </a:r>
            <a:endParaRPr kumimoji="1" lang="zh-CN" altLang="en-US" dirty="0">
              <a:highlight>
                <a:srgbClr val="00FF00"/>
              </a:highlight>
            </a:endParaRPr>
          </a:p>
        </p:txBody>
      </p:sp>
      <p:sp>
        <p:nvSpPr>
          <p:cNvPr id="9" name="文本框 8"/>
          <p:cNvSpPr txBox="1"/>
          <p:nvPr/>
        </p:nvSpPr>
        <p:spPr>
          <a:xfrm>
            <a:off x="639763" y="6036326"/>
            <a:ext cx="7704324" cy="738664"/>
          </a:xfrm>
          <a:prstGeom prst="rect">
            <a:avLst/>
          </a:prstGeom>
          <a:noFill/>
        </p:spPr>
        <p:txBody>
          <a:bodyPr wrap="square">
            <a:spAutoFit/>
          </a:bodyPr>
          <a:lstStyle/>
          <a:p>
            <a:r>
              <a:rPr lang="zh-CN" altLang="en-US" sz="1050" dirty="0">
                <a:solidFill>
                  <a:srgbClr val="000000"/>
                </a:solidFill>
                <a:latin typeface="宋体" pitchFamily="2" charset="-122"/>
                <a:ea typeface="宋体" pitchFamily="2" charset="-122"/>
              </a:rPr>
              <a:t>唤醒词（小度小度、你好福特），高中低噪，各测</a:t>
            </a:r>
            <a:r>
              <a:rPr lang="en-US" altLang="zh-CN" sz="1050" dirty="0">
                <a:solidFill>
                  <a:srgbClr val="000000"/>
                </a:solidFill>
                <a:latin typeface="宋体" pitchFamily="2" charset="-122"/>
                <a:ea typeface="宋体" pitchFamily="2" charset="-122"/>
              </a:rPr>
              <a:t>20</a:t>
            </a:r>
            <a:r>
              <a:rPr lang="zh-CN" altLang="en-US" sz="1050" dirty="0">
                <a:solidFill>
                  <a:srgbClr val="000000"/>
                </a:solidFill>
                <a:latin typeface="宋体" pitchFamily="2" charset="-122"/>
                <a:ea typeface="宋体" pitchFamily="2" charset="-122"/>
              </a:rPr>
              <a:t>遍，场景化命令词（上一首、等），高中低噪，各测</a:t>
            </a:r>
            <a:r>
              <a:rPr lang="en-US" altLang="zh-CN" sz="1050" dirty="0">
                <a:solidFill>
                  <a:srgbClr val="000000"/>
                </a:solidFill>
                <a:latin typeface="宋体" pitchFamily="2" charset="-122"/>
                <a:ea typeface="宋体" pitchFamily="2" charset="-122"/>
              </a:rPr>
              <a:t>10</a:t>
            </a:r>
            <a:r>
              <a:rPr lang="zh-CN" altLang="en-US" sz="1050" dirty="0">
                <a:solidFill>
                  <a:srgbClr val="000000"/>
                </a:solidFill>
                <a:latin typeface="宋体" pitchFamily="2" charset="-122"/>
                <a:ea typeface="宋体" pitchFamily="2" charset="-122"/>
              </a:rPr>
              <a:t>遍</a:t>
            </a:r>
            <a:endParaRPr lang="zh-CN" altLang="en-US" sz="1050" dirty="0">
              <a:solidFill>
                <a:srgbClr val="000000"/>
              </a:solidFill>
              <a:latin typeface="宋体" pitchFamily="2" charset="-122"/>
              <a:ea typeface="宋体" pitchFamily="2" charset="-122"/>
            </a:endParaRPr>
          </a:p>
          <a:p>
            <a:r>
              <a:rPr lang="zh-CN" altLang="en-US" sz="1050" dirty="0">
                <a:solidFill>
                  <a:srgbClr val="000000"/>
                </a:solidFill>
                <a:latin typeface="宋体" pitchFamily="2" charset="-122"/>
                <a:ea typeface="宋体" pitchFamily="2" charset="-122"/>
              </a:rPr>
              <a:t>通常要找</a:t>
            </a:r>
            <a:r>
              <a:rPr lang="en-US" altLang="zh-CN" sz="1050" dirty="0">
                <a:solidFill>
                  <a:srgbClr val="000000"/>
                </a:solidFill>
                <a:latin typeface="宋体" pitchFamily="2" charset="-122"/>
                <a:ea typeface="宋体" pitchFamily="2" charset="-122"/>
              </a:rPr>
              <a:t>6</a:t>
            </a:r>
            <a:r>
              <a:rPr lang="zh-CN" altLang="en-US" sz="1050" dirty="0">
                <a:solidFill>
                  <a:srgbClr val="000000"/>
                </a:solidFill>
                <a:latin typeface="宋体" pitchFamily="2" charset="-122"/>
                <a:ea typeface="宋体" pitchFamily="2" charset="-122"/>
              </a:rPr>
              <a:t>至</a:t>
            </a:r>
            <a:r>
              <a:rPr lang="en-US" altLang="zh-CN" sz="1050" dirty="0">
                <a:solidFill>
                  <a:srgbClr val="000000"/>
                </a:solidFill>
                <a:latin typeface="宋体" pitchFamily="2" charset="-122"/>
                <a:ea typeface="宋体" pitchFamily="2" charset="-122"/>
              </a:rPr>
              <a:t>8</a:t>
            </a:r>
            <a:r>
              <a:rPr lang="zh-CN" altLang="en-US" sz="1050" dirty="0">
                <a:solidFill>
                  <a:srgbClr val="000000"/>
                </a:solidFill>
                <a:latin typeface="宋体" pitchFamily="2" charset="-122"/>
                <a:ea typeface="宋体" pitchFamily="2" charset="-122"/>
              </a:rPr>
              <a:t>人</a:t>
            </a:r>
            <a:endParaRPr lang="zh-CN" altLang="en-US" sz="1050" dirty="0">
              <a:solidFill>
                <a:srgbClr val="000000"/>
              </a:solidFill>
              <a:latin typeface="宋体" pitchFamily="2" charset="-122"/>
              <a:ea typeface="宋体" pitchFamily="2" charset="-122"/>
            </a:endParaRPr>
          </a:p>
          <a:p>
            <a:endParaRPr lang="zh-CN" altLang="en-US" sz="1050" dirty="0">
              <a:solidFill>
                <a:srgbClr val="000000"/>
              </a:solidFill>
              <a:latin typeface="宋体" pitchFamily="2" charset="-122"/>
              <a:ea typeface="宋体" pitchFamily="2" charset="-122"/>
            </a:endParaRPr>
          </a:p>
          <a:p>
            <a:endParaRPr lang="zh-CN" altLang="en-US" sz="1050" dirty="0">
              <a:solidFill>
                <a:srgbClr val="000000"/>
              </a:solidFill>
              <a:latin typeface="宋体" pitchFamily="2" charset="-122"/>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0" y="944562"/>
            <a:ext cx="10912017" cy="369332"/>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endParaRPr>
          </a:p>
        </p:txBody>
      </p:sp>
      <p:graphicFrame>
        <p:nvGraphicFramePr>
          <p:cNvPr id="5" name="表格 2"/>
          <p:cNvGraphicFramePr>
            <a:graphicFrameLocks noGrp="1"/>
          </p:cNvGraphicFramePr>
          <p:nvPr/>
        </p:nvGraphicFramePr>
        <p:xfrm>
          <a:off x="961958" y="1822134"/>
          <a:ext cx="8379296" cy="1854200"/>
        </p:xfrm>
        <a:graphic>
          <a:graphicData uri="http://schemas.openxmlformats.org/drawingml/2006/table">
            <a:tbl>
              <a:tblPr firstRow="1" bandRow="1">
                <a:tableStyleId>{5C22544A-7EE6-4342-B048-85BDC9FD1C3A}</a:tableStyleId>
              </a:tblPr>
              <a:tblGrid>
                <a:gridCol w="1694774"/>
                <a:gridCol w="1600200"/>
                <a:gridCol w="1694774"/>
                <a:gridCol w="1694774"/>
                <a:gridCol w="1694774"/>
              </a:tblGrid>
              <a:tr h="370840">
                <a:tc>
                  <a:txBody>
                    <a:bodyPr/>
                    <a:lstStyle/>
                    <a:p>
                      <a:pPr algn="ctr" fontAlgn="ctr"/>
                      <a:r>
                        <a:rPr lang="zh-CN" altLang="en-US" sz="1400" b="1" i="0" u="none" strike="noStrike" dirty="0">
                          <a:solidFill>
                            <a:schemeClr val="bg1"/>
                          </a:solidFill>
                          <a:effectLst/>
                          <a:latin typeface="宋体" pitchFamily="2" charset="-122"/>
                          <a:ea typeface="宋体" pitchFamily="2" charset="-122"/>
                        </a:rPr>
                        <a:t>误唤醒</a:t>
                      </a:r>
                      <a:endParaRPr lang="zh-CN" altLang="en-US" sz="1400" b="1" i="0" u="none" strike="noStrike" dirty="0">
                        <a:solidFill>
                          <a:schemeClr val="bg1"/>
                        </a:solidFill>
                        <a:effectLst/>
                        <a:latin typeface="宋体" pitchFamily="2" charset="-122"/>
                        <a:ea typeface="宋体" pitchFamily="2" charset="-122"/>
                      </a:endParaRPr>
                    </a:p>
                  </a:txBody>
                  <a:tcPr marL="6350" marR="6350" marT="6350" marB="0" anchor="ctr"/>
                </a:tc>
                <a:tc>
                  <a:txBody>
                    <a:bodyPr/>
                    <a:lstStyle/>
                    <a:p>
                      <a:pPr algn="ctr" fontAlgn="ctr"/>
                      <a:r>
                        <a:rPr lang="zh-CN" altLang="en-US" sz="1400" b="1" i="0" u="none" strike="noStrike" dirty="0">
                          <a:solidFill>
                            <a:schemeClr val="bg1"/>
                          </a:solidFill>
                          <a:effectLst/>
                          <a:latin typeface="宋体" pitchFamily="2" charset="-122"/>
                          <a:ea typeface="宋体" pitchFamily="2" charset="-122"/>
                        </a:rPr>
                        <a:t>测试场景</a:t>
                      </a:r>
                      <a:r>
                        <a:rPr lang="en-US" altLang="zh-CN" sz="1400" b="1" i="0" u="none" strike="noStrike" dirty="0">
                          <a:solidFill>
                            <a:schemeClr val="bg1"/>
                          </a:solidFill>
                          <a:effectLst/>
                          <a:latin typeface="宋体" pitchFamily="2" charset="-122"/>
                          <a:ea typeface="宋体" pitchFamily="2" charset="-122"/>
                        </a:rPr>
                        <a:t>/</a:t>
                      </a:r>
                      <a:r>
                        <a:rPr lang="zh-CN" altLang="en-US" sz="1400" b="1" i="0" u="none" strike="noStrike" dirty="0">
                          <a:solidFill>
                            <a:schemeClr val="bg1"/>
                          </a:solidFill>
                          <a:effectLst/>
                          <a:latin typeface="宋体" pitchFamily="2" charset="-122"/>
                          <a:ea typeface="宋体" pitchFamily="2" charset="-122"/>
                        </a:rPr>
                        <a:t>时长</a:t>
                      </a:r>
                      <a:endParaRPr lang="zh-CN" altLang="en-US" sz="1400" b="1" i="0" u="none" strike="noStrike" dirty="0">
                        <a:solidFill>
                          <a:schemeClr val="bg1"/>
                        </a:solidFill>
                        <a:effectLst/>
                        <a:latin typeface="宋体" pitchFamily="2" charset="-122"/>
                        <a:ea typeface="宋体" pitchFamily="2" charset="-122"/>
                      </a:endParaRPr>
                    </a:p>
                  </a:txBody>
                  <a:tcPr marL="6350" marR="6350" marT="6350" marB="0" anchor="ctr"/>
                </a:tc>
                <a:tc>
                  <a:txBody>
                    <a:bodyPr/>
                    <a:lstStyle/>
                    <a:p>
                      <a:pPr algn="ctr" fontAlgn="ctr"/>
                      <a:r>
                        <a:rPr lang="zh-CN" altLang="en-US" sz="1400" b="1" i="0" u="none" strike="noStrike">
                          <a:solidFill>
                            <a:schemeClr val="bg1"/>
                          </a:solidFill>
                          <a:effectLst/>
                          <a:latin typeface="宋体" pitchFamily="2" charset="-122"/>
                          <a:ea typeface="宋体" pitchFamily="2" charset="-122"/>
                        </a:rPr>
                        <a:t>通过标准</a:t>
                      </a:r>
                      <a:endParaRPr lang="zh-CN" altLang="en-US" sz="1400" b="1" i="0" u="none" strike="noStrike">
                        <a:solidFill>
                          <a:schemeClr val="bg1"/>
                        </a:solidFill>
                        <a:effectLst/>
                        <a:latin typeface="宋体" pitchFamily="2" charset="-122"/>
                        <a:ea typeface="宋体" pitchFamily="2" charset="-122"/>
                      </a:endParaRPr>
                    </a:p>
                  </a:txBody>
                  <a:tcPr marL="6350" marR="6350" marT="6350" marB="0" anchor="ctr"/>
                </a:tc>
                <a:tc>
                  <a:txBody>
                    <a:bodyPr/>
                    <a:lstStyle/>
                    <a:p>
                      <a:pPr algn="ctr" fontAlgn="ctr"/>
                      <a:r>
                        <a:rPr lang="zh-CN" altLang="en-US" sz="1400" b="1" i="0" u="none" strike="noStrike" dirty="0">
                          <a:solidFill>
                            <a:schemeClr val="bg1"/>
                          </a:solidFill>
                          <a:effectLst/>
                          <a:latin typeface="宋体" pitchFamily="2" charset="-122"/>
                          <a:ea typeface="宋体" pitchFamily="2" charset="-122"/>
                        </a:rPr>
                        <a:t>实测结果</a:t>
                      </a:r>
                      <a:endParaRPr lang="zh-CN" altLang="en-US" sz="1400" b="1" i="0" u="none" strike="noStrike" dirty="0">
                        <a:solidFill>
                          <a:schemeClr val="bg1"/>
                        </a:solidFill>
                        <a:effectLst/>
                        <a:latin typeface="宋体" pitchFamily="2" charset="-122"/>
                        <a:ea typeface="宋体" pitchFamily="2" charset="-122"/>
                      </a:endParaRPr>
                    </a:p>
                  </a:txBody>
                  <a:tcPr marL="6350" marR="6350" marT="6350" marB="0" anchor="ctr"/>
                </a:tc>
                <a:tc>
                  <a:txBody>
                    <a:bodyPr/>
                    <a:lstStyle/>
                    <a:p>
                      <a:pPr algn="ctr" fontAlgn="ctr"/>
                      <a:r>
                        <a:rPr lang="zh-CN" altLang="en-US" sz="1400" b="1" i="0" u="none" strike="noStrike" dirty="0">
                          <a:solidFill>
                            <a:schemeClr val="bg1"/>
                          </a:solidFill>
                          <a:effectLst/>
                          <a:latin typeface="宋体" pitchFamily="2" charset="-122"/>
                          <a:ea typeface="宋体" pitchFamily="2" charset="-122"/>
                        </a:rPr>
                        <a:t>测试结论</a:t>
                      </a:r>
                      <a:endParaRPr lang="zh-CN" altLang="en-US" sz="1400" b="1" i="0" u="none" strike="noStrike" dirty="0">
                        <a:solidFill>
                          <a:schemeClr val="bg1"/>
                        </a:solidFill>
                        <a:effectLst/>
                        <a:latin typeface="宋体" pitchFamily="2" charset="-122"/>
                        <a:ea typeface="宋体" pitchFamily="2" charset="-122"/>
                      </a:endParaRPr>
                    </a:p>
                  </a:txBody>
                  <a:tcPr marL="6350" marR="6350" marT="6350" marB="0" anchor="ctr"/>
                </a:tc>
              </a:tr>
              <a:tr h="370840">
                <a:tc>
                  <a:txBody>
                    <a:bodyPr/>
                    <a:lstStyle/>
                    <a:p>
                      <a:pPr algn="ctr" fontAlgn="ctr"/>
                      <a:r>
                        <a:rPr lang="zh-CN" altLang="en-US" sz="1050" b="0" i="0" u="none" strike="noStrike" dirty="0">
                          <a:solidFill>
                            <a:srgbClr val="000000"/>
                          </a:solidFill>
                          <a:effectLst/>
                          <a:latin typeface="宋体" pitchFamily="2" charset="-122"/>
                          <a:ea typeface="宋体" pitchFamily="2" charset="-122"/>
                        </a:rPr>
                        <a:t>小度小度</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tc>
                <a:tc rowSpan="2">
                  <a:txBody>
                    <a:bodyPr/>
                    <a:lstStyle/>
                    <a:p>
                      <a:pPr algn="ctr" fontAlgn="ctr"/>
                      <a:r>
                        <a:rPr lang="zh-CN" altLang="en-US" sz="1050" b="0" i="0" u="none" strike="noStrike">
                          <a:solidFill>
                            <a:srgbClr val="000000"/>
                          </a:solidFill>
                          <a:effectLst/>
                          <a:latin typeface="宋体" pitchFamily="2" charset="-122"/>
                          <a:ea typeface="宋体" pitchFamily="2" charset="-122"/>
                        </a:rPr>
                        <a:t>静态</a:t>
                      </a:r>
                      <a:br>
                        <a:rPr lang="zh-CN" altLang="en-US" sz="1050" b="0" i="0" u="none" strike="noStrike">
                          <a:solidFill>
                            <a:srgbClr val="000000"/>
                          </a:solidFill>
                          <a:effectLst/>
                          <a:latin typeface="宋体" pitchFamily="2" charset="-122"/>
                          <a:ea typeface="宋体" pitchFamily="2" charset="-122"/>
                        </a:rPr>
                      </a:br>
                      <a:r>
                        <a:rPr lang="zh-CN" altLang="en-US" sz="1050" b="0" i="0" u="none" strike="noStrike">
                          <a:solidFill>
                            <a:srgbClr val="000000"/>
                          </a:solidFill>
                          <a:effectLst/>
                          <a:latin typeface="宋体" pitchFamily="2" charset="-122"/>
                          <a:ea typeface="宋体" pitchFamily="2" charset="-122"/>
                        </a:rPr>
                        <a:t>（互相聊天对话）</a:t>
                      </a:r>
                      <a:br>
                        <a:rPr lang="zh-CN" altLang="en-US" sz="1050" b="0" i="0" u="none" strike="noStrike">
                          <a:solidFill>
                            <a:srgbClr val="000000"/>
                          </a:solidFill>
                          <a:effectLst/>
                          <a:latin typeface="宋体" pitchFamily="2" charset="-122"/>
                          <a:ea typeface="宋体" pitchFamily="2" charset="-122"/>
                        </a:rPr>
                      </a:br>
                      <a:r>
                        <a:rPr lang="en-US" altLang="zh-CN" sz="1050" b="0" i="0" u="none" strike="noStrike">
                          <a:solidFill>
                            <a:srgbClr val="000000"/>
                          </a:solidFill>
                          <a:effectLst/>
                          <a:latin typeface="宋体" pitchFamily="2" charset="-122"/>
                          <a:ea typeface="宋体" pitchFamily="2" charset="-122"/>
                        </a:rPr>
                        <a:t>4</a:t>
                      </a:r>
                      <a:r>
                        <a:rPr lang="zh-CN" altLang="en-US" sz="1050" b="0" i="0" u="none" strike="noStrike">
                          <a:solidFill>
                            <a:srgbClr val="000000"/>
                          </a:solidFill>
                          <a:effectLst/>
                          <a:latin typeface="宋体" pitchFamily="2" charset="-122"/>
                          <a:ea typeface="宋体" pitchFamily="2" charset="-122"/>
                        </a:rPr>
                        <a:t>小时</a:t>
                      </a:r>
                      <a:endParaRPr lang="zh-CN" alt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dirty="0">
                          <a:solidFill>
                            <a:srgbClr val="000000"/>
                          </a:solidFill>
                          <a:effectLst/>
                          <a:latin typeface="宋体" pitchFamily="2" charset="-122"/>
                          <a:ea typeface="宋体" pitchFamily="2" charset="-122"/>
                        </a:rPr>
                        <a:t>&lt;0.3</a:t>
                      </a:r>
                      <a:r>
                        <a:rPr lang="zh-CN" altLang="en-US" sz="1050" b="0" i="0" u="none" strike="noStrike" dirty="0">
                          <a:solidFill>
                            <a:srgbClr val="000000"/>
                          </a:solidFill>
                          <a:effectLst/>
                          <a:latin typeface="宋体" pitchFamily="2" charset="-122"/>
                          <a:ea typeface="宋体" pitchFamily="2" charset="-122"/>
                        </a:rPr>
                        <a:t>次</a:t>
                      </a:r>
                      <a:r>
                        <a:rPr lang="en-US" altLang="zh-CN" sz="1050" b="0" i="0" u="none" strike="noStrike" dirty="0">
                          <a:solidFill>
                            <a:srgbClr val="000000"/>
                          </a:solidFill>
                          <a:effectLst/>
                          <a:latin typeface="宋体" pitchFamily="2" charset="-122"/>
                          <a:ea typeface="宋体" pitchFamily="2" charset="-122"/>
                        </a:rPr>
                        <a:t>/</a:t>
                      </a:r>
                      <a:r>
                        <a:rPr lang="en-US" sz="1050" b="0" i="0" u="none" strike="noStrike" dirty="0">
                          <a:solidFill>
                            <a:srgbClr val="000000"/>
                          </a:solidFill>
                          <a:effectLst/>
                          <a:latin typeface="宋体" pitchFamily="2" charset="-122"/>
                          <a:ea typeface="宋体" pitchFamily="2" charset="-122"/>
                        </a:rPr>
                        <a:t>h</a:t>
                      </a:r>
                      <a:endParaRPr lang="en-US" sz="1050" b="0" i="0" u="none" strike="noStrike" dirty="0">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a:solidFill>
                            <a:srgbClr val="000000"/>
                          </a:solidFill>
                          <a:effectLst/>
                          <a:latin typeface="宋体" pitchFamily="2" charset="-122"/>
                          <a:ea typeface="宋体" pitchFamily="2" charset="-122"/>
                        </a:rPr>
                        <a:t>0</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tc>
              </a:tr>
              <a:tr h="370840">
                <a:tc>
                  <a:txBody>
                    <a:bodyPr/>
                    <a:lstStyle/>
                    <a:p>
                      <a:pPr algn="ctr" fontAlgn="ctr"/>
                      <a:r>
                        <a:rPr lang="zh-CN" altLang="en-US" sz="1050" b="0" i="0" u="none" strike="noStrike" dirty="0">
                          <a:solidFill>
                            <a:srgbClr val="000000"/>
                          </a:solidFill>
                          <a:effectLst/>
                          <a:latin typeface="宋体" pitchFamily="2" charset="-122"/>
                          <a:ea typeface="宋体" pitchFamily="2" charset="-122"/>
                        </a:rPr>
                        <a:t>你好福特</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tc>
                <a:tc vMerge="1">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&lt;1.2</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a:solidFill>
                            <a:srgbClr val="000000"/>
                          </a:solidFill>
                          <a:effectLst/>
                          <a:latin typeface="宋体" pitchFamily="2" charset="-122"/>
                          <a:ea typeface="宋体" pitchFamily="2" charset="-122"/>
                        </a:rPr>
                        <a:t>0</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tc>
              </a:tr>
              <a:tr h="370840">
                <a:tc>
                  <a:txBody>
                    <a:bodyPr/>
                    <a:lstStyle/>
                    <a:p>
                      <a:pPr algn="ctr" fontAlgn="ctr"/>
                      <a:r>
                        <a:rPr lang="zh-CN" altLang="en-US" sz="1050" b="0" i="0" u="none" strike="noStrike">
                          <a:solidFill>
                            <a:srgbClr val="000000"/>
                          </a:solidFill>
                          <a:effectLst/>
                          <a:latin typeface="宋体" pitchFamily="2" charset="-122"/>
                          <a:ea typeface="宋体" pitchFamily="2" charset="-122"/>
                        </a:rPr>
                        <a:t>小度小度</a:t>
                      </a:r>
                      <a:endParaRPr lang="zh-CN" altLang="en-US" sz="1050" b="0" i="0" u="none" strike="noStrike">
                        <a:solidFill>
                          <a:srgbClr val="000000"/>
                        </a:solidFill>
                        <a:effectLst/>
                        <a:latin typeface="宋体" pitchFamily="2" charset="-122"/>
                        <a:ea typeface="宋体" pitchFamily="2" charset="-122"/>
                      </a:endParaRPr>
                    </a:p>
                  </a:txBody>
                  <a:tcPr marL="0" marR="0" marT="0" marB="0" anchor="ctr"/>
                </a:tc>
                <a:tc rowSpan="2">
                  <a:txBody>
                    <a:bodyPr/>
                    <a:lstStyle/>
                    <a:p>
                      <a:pPr algn="ctr" fontAlgn="ctr"/>
                      <a:r>
                        <a:rPr lang="zh-CN" altLang="en-US" sz="1050" b="0" i="0" u="none" strike="noStrike">
                          <a:solidFill>
                            <a:srgbClr val="000000"/>
                          </a:solidFill>
                          <a:effectLst/>
                          <a:latin typeface="宋体" pitchFamily="2" charset="-122"/>
                          <a:ea typeface="宋体" pitchFamily="2" charset="-122"/>
                        </a:rPr>
                        <a:t>播放爱情公寓</a:t>
                      </a:r>
                      <a:r>
                        <a:rPr lang="en-US" altLang="zh-CN" sz="1050" b="0" i="0" u="none" strike="noStrike">
                          <a:solidFill>
                            <a:srgbClr val="000000"/>
                          </a:solidFill>
                          <a:effectLst/>
                          <a:latin typeface="宋体" pitchFamily="2" charset="-122"/>
                          <a:ea typeface="宋体" pitchFamily="2" charset="-122"/>
                        </a:rPr>
                        <a:t>5</a:t>
                      </a:r>
                      <a:r>
                        <a:rPr lang="zh-CN" altLang="en-US" sz="1050" b="0" i="0" u="none" strike="noStrike">
                          <a:solidFill>
                            <a:srgbClr val="000000"/>
                          </a:solidFill>
                          <a:effectLst/>
                          <a:latin typeface="宋体" pitchFamily="2" charset="-122"/>
                          <a:ea typeface="宋体" pitchFamily="2" charset="-122"/>
                        </a:rPr>
                        <a:t>（</a:t>
                      </a:r>
                      <a:r>
                        <a:rPr lang="en-US" altLang="zh-CN" sz="1050" b="0" i="0" u="none" strike="noStrike">
                          <a:solidFill>
                            <a:srgbClr val="000000"/>
                          </a:solidFill>
                          <a:effectLst/>
                          <a:latin typeface="宋体" pitchFamily="2" charset="-122"/>
                          <a:ea typeface="宋体" pitchFamily="2" charset="-122"/>
                        </a:rPr>
                        <a:t>20</a:t>
                      </a:r>
                      <a:r>
                        <a:rPr lang="zh-CN" altLang="en-US" sz="1050" b="0" i="0" u="none" strike="noStrike">
                          <a:solidFill>
                            <a:srgbClr val="000000"/>
                          </a:solidFill>
                          <a:effectLst/>
                          <a:latin typeface="宋体" pitchFamily="2" charset="-122"/>
                          <a:ea typeface="宋体" pitchFamily="2" charset="-122"/>
                        </a:rPr>
                        <a:t>小时）</a:t>
                      </a:r>
                      <a:endParaRPr lang="zh-CN" alt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a:solidFill>
                            <a:srgbClr val="000000"/>
                          </a:solidFill>
                          <a:effectLst/>
                          <a:latin typeface="宋体" pitchFamily="2" charset="-122"/>
                          <a:ea typeface="宋体" pitchFamily="2" charset="-122"/>
                        </a:rPr>
                        <a:t>&lt;0.3</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a:solidFill>
                            <a:srgbClr val="000000"/>
                          </a:solidFill>
                          <a:effectLst/>
                          <a:latin typeface="宋体" pitchFamily="2" charset="-122"/>
                          <a:ea typeface="宋体" pitchFamily="2" charset="-122"/>
                        </a:rPr>
                        <a:t>0.05</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sz="1050" b="0" i="0" u="none" strike="noStrike">
                          <a:solidFill>
                            <a:srgbClr val="000000"/>
                          </a:solidFill>
                          <a:effectLst/>
                          <a:latin typeface="宋体" pitchFamily="2" charset="-122"/>
                          <a:ea typeface="宋体" pitchFamily="2" charset="-122"/>
                        </a:rPr>
                        <a:t>PASS</a:t>
                      </a:r>
                      <a:endParaRPr lang="en-US" sz="1050" b="0" i="0" u="none" strike="noStrike">
                        <a:solidFill>
                          <a:srgbClr val="000000"/>
                        </a:solidFill>
                        <a:effectLst/>
                        <a:latin typeface="宋体" pitchFamily="2" charset="-122"/>
                        <a:ea typeface="宋体" pitchFamily="2" charset="-122"/>
                      </a:endParaRPr>
                    </a:p>
                  </a:txBody>
                  <a:tcPr marL="0" marR="0" marT="0" marB="0" anchor="ctr"/>
                </a:tc>
              </a:tr>
              <a:tr h="370840">
                <a:tc>
                  <a:txBody>
                    <a:bodyPr/>
                    <a:lstStyle/>
                    <a:p>
                      <a:pPr algn="ctr" fontAlgn="ctr"/>
                      <a:r>
                        <a:rPr lang="zh-CN" altLang="en-US" sz="1050" b="0" i="0" u="none" strike="noStrike" dirty="0">
                          <a:solidFill>
                            <a:srgbClr val="000000"/>
                          </a:solidFill>
                          <a:effectLst/>
                          <a:latin typeface="宋体" pitchFamily="2" charset="-122"/>
                          <a:ea typeface="宋体" pitchFamily="2" charset="-122"/>
                        </a:rPr>
                        <a:t>你好福特</a:t>
                      </a:r>
                      <a:endParaRPr lang="zh-CN" altLang="en-US" sz="1050" b="0" i="0" u="none" strike="noStrike" dirty="0">
                        <a:solidFill>
                          <a:srgbClr val="000000"/>
                        </a:solidFill>
                        <a:effectLst/>
                        <a:latin typeface="宋体" pitchFamily="2" charset="-122"/>
                        <a:ea typeface="宋体" pitchFamily="2" charset="-122"/>
                      </a:endParaRPr>
                    </a:p>
                  </a:txBody>
                  <a:tcPr marL="0" marR="0" marT="0" marB="0" anchor="ctr"/>
                </a:tc>
                <a:tc vMerge="1">
                  <a:tcPr/>
                </a:tc>
                <a:tc>
                  <a:txBody>
                    <a:bodyPr/>
                    <a:lstStyle/>
                    <a:p>
                      <a:pPr algn="ctr" fontAlgn="ctr"/>
                      <a:r>
                        <a:rPr lang="en-US" altLang="zh-CN" sz="1050" b="0" i="0" u="none" strike="noStrike">
                          <a:solidFill>
                            <a:srgbClr val="000000"/>
                          </a:solidFill>
                          <a:effectLst/>
                          <a:latin typeface="宋体" pitchFamily="2" charset="-122"/>
                          <a:ea typeface="宋体" pitchFamily="2" charset="-122"/>
                        </a:rPr>
                        <a:t>&lt;1.2</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altLang="zh-CN" sz="1050" b="0" i="0" u="none" strike="noStrike">
                          <a:solidFill>
                            <a:srgbClr val="000000"/>
                          </a:solidFill>
                          <a:effectLst/>
                          <a:latin typeface="宋体" pitchFamily="2" charset="-122"/>
                          <a:ea typeface="宋体" pitchFamily="2" charset="-122"/>
                        </a:rPr>
                        <a:t>0</a:t>
                      </a:r>
                      <a:r>
                        <a:rPr lang="zh-CN" altLang="en-US" sz="1050" b="0" i="0" u="none" strike="noStrike">
                          <a:solidFill>
                            <a:srgbClr val="000000"/>
                          </a:solidFill>
                          <a:effectLst/>
                          <a:latin typeface="宋体" pitchFamily="2" charset="-122"/>
                          <a:ea typeface="宋体" pitchFamily="2" charset="-122"/>
                        </a:rPr>
                        <a:t>次</a:t>
                      </a:r>
                      <a:r>
                        <a:rPr lang="en-US" altLang="zh-CN" sz="1050" b="0" i="0" u="none" strike="noStrike">
                          <a:solidFill>
                            <a:srgbClr val="000000"/>
                          </a:solidFill>
                          <a:effectLst/>
                          <a:latin typeface="宋体" pitchFamily="2" charset="-122"/>
                          <a:ea typeface="宋体" pitchFamily="2" charset="-122"/>
                        </a:rPr>
                        <a:t>/</a:t>
                      </a:r>
                      <a:r>
                        <a:rPr lang="en-US" sz="1050" b="0" i="0" u="none" strike="noStrike">
                          <a:solidFill>
                            <a:srgbClr val="000000"/>
                          </a:solidFill>
                          <a:effectLst/>
                          <a:latin typeface="宋体" pitchFamily="2" charset="-122"/>
                          <a:ea typeface="宋体" pitchFamily="2" charset="-122"/>
                        </a:rPr>
                        <a:t>h</a:t>
                      </a:r>
                      <a:endParaRPr lang="en-US" sz="1050" b="0" i="0" u="none" strike="noStrike">
                        <a:solidFill>
                          <a:srgbClr val="000000"/>
                        </a:solidFill>
                        <a:effectLst/>
                        <a:latin typeface="宋体" pitchFamily="2" charset="-122"/>
                        <a:ea typeface="宋体" pitchFamily="2" charset="-122"/>
                      </a:endParaRPr>
                    </a:p>
                  </a:txBody>
                  <a:tcPr marL="0" marR="0" marT="0" marB="0" anchor="ctr"/>
                </a:tc>
                <a:tc>
                  <a:txBody>
                    <a:bodyPr/>
                    <a:lstStyle/>
                    <a:p>
                      <a:pPr algn="ctr" fontAlgn="ctr"/>
                      <a:r>
                        <a:rPr lang="en-US" sz="1050" b="0" i="0" u="none" strike="noStrike" dirty="0">
                          <a:solidFill>
                            <a:srgbClr val="000000"/>
                          </a:solidFill>
                          <a:effectLst/>
                          <a:latin typeface="宋体" pitchFamily="2" charset="-122"/>
                          <a:ea typeface="宋体" pitchFamily="2" charset="-122"/>
                        </a:rPr>
                        <a:t>PASS</a:t>
                      </a:r>
                      <a:endParaRPr lang="en-US" sz="1050" b="0" i="0" u="none" strike="noStrike" dirty="0">
                        <a:solidFill>
                          <a:srgbClr val="000000"/>
                        </a:solidFill>
                        <a:effectLst/>
                        <a:latin typeface="宋体" pitchFamily="2" charset="-122"/>
                        <a:ea typeface="宋体" pitchFamily="2" charset="-122"/>
                      </a:endParaRPr>
                    </a:p>
                  </a:txBody>
                  <a:tcPr marL="0" marR="0" marT="0"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195253" y="489585"/>
          <a:ext cx="11464267" cy="5604510"/>
        </p:xfrm>
        <a:graphic>
          <a:graphicData uri="http://schemas.openxmlformats.org/drawingml/2006/table">
            <a:tbl>
              <a:tblPr firstRow="1" bandRow="1">
                <a:tableStyleId>{5C22544A-7EE6-4342-B048-85BDC9FD1C3A}</a:tableStyleId>
              </a:tblPr>
              <a:tblGrid>
                <a:gridCol w="542232"/>
                <a:gridCol w="3008630"/>
                <a:gridCol w="4101186"/>
                <a:gridCol w="688340"/>
                <a:gridCol w="1861181"/>
              </a:tblGrid>
              <a:tr h="37084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R08.2</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1</a:t>
                      </a:r>
                      <a:endParaRPr lang="zh-CN" altLang="en-US" sz="1200" dirty="0"/>
                    </a:p>
                  </a:txBody>
                  <a:tcPr anchor="ctr"/>
                </a:tc>
                <a:tc>
                  <a:txBody>
                    <a:bodyPr/>
                    <a:lstStyle/>
                    <a:p>
                      <a:r>
                        <a:rPr lang="en-US" altLang="zh-CN" sz="1200" dirty="0"/>
                        <a:t>Power on</a:t>
                      </a:r>
                      <a:r>
                        <a:rPr lang="zh-CN" altLang="en-US" sz="1200" dirty="0"/>
                        <a:t>导航启动时间</a:t>
                      </a:r>
                      <a:endParaRPr lang="zh-CN" altLang="en-US" sz="1200" dirty="0"/>
                    </a:p>
                  </a:txBody>
                  <a:tcPr anchor="ctr"/>
                </a:tc>
                <a:tc>
                  <a:txBody>
                    <a:bodyPr/>
                    <a:lstStyle/>
                    <a:p>
                      <a:r>
                        <a:rPr lang="en-US" altLang="zh-CN" sz="1200" dirty="0"/>
                        <a:t>1.IVI</a:t>
                      </a:r>
                      <a:r>
                        <a:rPr lang="zh-CN" altLang="en-US" sz="1200" dirty="0"/>
                        <a:t>完全关机以后，发送</a:t>
                      </a:r>
                      <a:r>
                        <a:rPr lang="en-US" altLang="zh-CN" sz="1200" dirty="0"/>
                        <a:t>Ignition on</a:t>
                      </a:r>
                      <a:r>
                        <a:rPr lang="zh-CN" altLang="en-US" sz="1200" dirty="0"/>
                        <a:t>的</a:t>
                      </a:r>
                      <a:r>
                        <a:rPr lang="en-US" altLang="zh-CN" sz="1200" dirty="0"/>
                        <a:t>can</a:t>
                      </a:r>
                      <a:r>
                        <a:rPr lang="zh-CN" altLang="en-US" sz="1200" dirty="0"/>
                        <a:t>消息</a:t>
                      </a:r>
                      <a:endParaRPr lang="zh-CN" altLang="en-US" sz="1200" dirty="0"/>
                    </a:p>
                    <a:p>
                      <a:r>
                        <a:rPr lang="en-US" altLang="zh-CN" sz="1200" dirty="0"/>
                        <a:t>2.Launcher</a:t>
                      </a:r>
                      <a:r>
                        <a:rPr lang="zh-CN" altLang="en-US" sz="1200" dirty="0"/>
                        <a:t>显示后等待</a:t>
                      </a:r>
                      <a:r>
                        <a:rPr lang="en-US" altLang="zh-CN" sz="1200" dirty="0"/>
                        <a:t>1s</a:t>
                      </a:r>
                      <a:r>
                        <a:rPr lang="zh-CN" altLang="en-US" sz="1200" dirty="0"/>
                        <a:t>，点击导航图标</a:t>
                      </a:r>
                      <a:endParaRPr lang="zh-CN" altLang="en-US" sz="1200" dirty="0"/>
                    </a:p>
                    <a:p>
                      <a:r>
                        <a:rPr lang="en-US" altLang="zh-CN" sz="1200" dirty="0"/>
                        <a:t>3.</a:t>
                      </a:r>
                      <a:r>
                        <a:rPr lang="zh-CN" altLang="en-US" sz="1200" dirty="0"/>
                        <a:t>整个测试过程中录屏</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10.08</a:t>
                      </a:r>
                      <a:endParaRPr lang="en-US" altLang="zh-CN" sz="1200" kern="1200" dirty="0">
                        <a:solidFill>
                          <a:schemeClr val="tx1"/>
                        </a:solidFill>
                        <a:latin typeface="+mn-lt"/>
                        <a:ea typeface="+mn-ea"/>
                        <a:cs typeface="+mn-cs"/>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a:t>
                      </a:r>
                      <a:endParaRPr lang="zh-CN" altLang="en-US" sz="1200" dirty="0"/>
                    </a:p>
                  </a:txBody>
                  <a:tcPr anchor="ctr"/>
                </a:tc>
                <a:tc>
                  <a:txBody>
                    <a:bodyPr/>
                    <a:lstStyle/>
                    <a:p>
                      <a:r>
                        <a:rPr lang="en-US" altLang="zh-CN" sz="1200" dirty="0"/>
                        <a:t>Power on PTT</a:t>
                      </a:r>
                      <a:r>
                        <a:rPr lang="zh-CN" altLang="en-US" sz="1200" dirty="0"/>
                        <a:t>可用</a:t>
                      </a:r>
                      <a:endParaRPr lang="zh-CN" altLang="en-US" sz="1200" dirty="0"/>
                    </a:p>
                  </a:txBody>
                  <a:tcPr anchor="ctr"/>
                </a:tc>
                <a:tc>
                  <a:txBody>
                    <a:bodyPr/>
                    <a:lstStyle/>
                    <a:p>
                      <a:r>
                        <a:rPr lang="en-US" altLang="zh-CN" sz="1200" dirty="0"/>
                        <a:t>1.IVI</a:t>
                      </a:r>
                      <a:r>
                        <a:rPr lang="zh-CN" altLang="en-US" sz="1200" dirty="0"/>
                        <a:t>完全关机以后，发送</a:t>
                      </a:r>
                      <a:r>
                        <a:rPr lang="en-US" altLang="zh-CN" sz="1200" dirty="0"/>
                        <a:t>Ignition on</a:t>
                      </a:r>
                      <a:r>
                        <a:rPr lang="zh-CN" altLang="en-US" sz="1200" dirty="0"/>
                        <a:t>的</a:t>
                      </a:r>
                      <a:r>
                        <a:rPr lang="en-US" altLang="zh-CN" sz="1200" dirty="0"/>
                        <a:t>can</a:t>
                      </a:r>
                      <a:r>
                        <a:rPr lang="zh-CN" altLang="en-US" sz="1200" dirty="0"/>
                        <a:t>消息</a:t>
                      </a:r>
                      <a:endParaRPr lang="zh-CN" altLang="en-US" sz="1200" dirty="0"/>
                    </a:p>
                    <a:p>
                      <a:r>
                        <a:rPr lang="en-US" altLang="zh-CN" sz="1200" dirty="0"/>
                        <a:t>2.Launcher</a:t>
                      </a:r>
                      <a:r>
                        <a:rPr lang="zh-CN" altLang="en-US" sz="1200" dirty="0"/>
                        <a:t>显示后等待</a:t>
                      </a:r>
                      <a:r>
                        <a:rPr lang="en-US" altLang="zh-CN" sz="1200" dirty="0"/>
                        <a:t>1s</a:t>
                      </a:r>
                      <a:r>
                        <a:rPr lang="zh-CN" altLang="en-US" sz="1200" dirty="0"/>
                        <a:t>，按下方向盘语音硬按键</a:t>
                      </a:r>
                      <a:endParaRPr lang="zh-CN" altLang="en-US" sz="1200" dirty="0"/>
                    </a:p>
                    <a:p>
                      <a:r>
                        <a:rPr lang="en-US" altLang="zh-CN" sz="1200" dirty="0"/>
                        <a:t>3.</a:t>
                      </a:r>
                      <a:r>
                        <a:rPr lang="zh-CN" altLang="en-US" sz="1200" dirty="0"/>
                        <a:t>若第一次无响应，间隔</a:t>
                      </a:r>
                      <a:r>
                        <a:rPr lang="en-US" altLang="zh-CN" sz="1200" dirty="0"/>
                        <a:t>1s</a:t>
                      </a:r>
                      <a:r>
                        <a:rPr lang="zh-CN" altLang="en-US" sz="1200" dirty="0"/>
                        <a:t>再次尝试</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11.40</a:t>
                      </a:r>
                      <a:endParaRPr lang="en-US" altLang="zh-CN" sz="1200" kern="1200" dirty="0">
                        <a:solidFill>
                          <a:schemeClr val="tx1"/>
                        </a:solidFill>
                        <a:latin typeface="+mn-lt"/>
                        <a:ea typeface="+mn-ea"/>
                        <a:cs typeface="+mn-cs"/>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3</a:t>
                      </a:r>
                      <a:endParaRPr lang="zh-CN" altLang="en-US" sz="1200" dirty="0"/>
                    </a:p>
                  </a:txBody>
                  <a:tcPr anchor="ctr"/>
                </a:tc>
                <a:tc>
                  <a:txBody>
                    <a:bodyPr/>
                    <a:lstStyle/>
                    <a:p>
                      <a:r>
                        <a:rPr lang="en-US" altLang="zh-CN" sz="1200" dirty="0"/>
                        <a:t>Power on</a:t>
                      </a:r>
                      <a:r>
                        <a:rPr lang="zh-CN" altLang="en-US" sz="1200" dirty="0"/>
                        <a:t>语音可用</a:t>
                      </a:r>
                      <a:endParaRPr lang="zh-CN" altLang="en-US" sz="1200" dirty="0"/>
                    </a:p>
                  </a:txBody>
                  <a:tcPr anchor="ctr"/>
                </a:tc>
                <a:tc>
                  <a:txBody>
                    <a:bodyPr/>
                    <a:lstStyle/>
                    <a:p>
                      <a:r>
                        <a:rPr lang="en-US" altLang="zh-CN" sz="1200" dirty="0"/>
                        <a:t>1.IVI</a:t>
                      </a:r>
                      <a:r>
                        <a:rPr lang="zh-CN" altLang="en-US" sz="1200" dirty="0"/>
                        <a:t>完全关机以后，发送</a:t>
                      </a:r>
                      <a:r>
                        <a:rPr lang="en-US" altLang="zh-CN" sz="1200" dirty="0"/>
                        <a:t>Ignition on</a:t>
                      </a:r>
                      <a:r>
                        <a:rPr lang="zh-CN" altLang="en-US" sz="1200" dirty="0"/>
                        <a:t>的</a:t>
                      </a:r>
                      <a:r>
                        <a:rPr lang="en-US" altLang="zh-CN" sz="1200" dirty="0"/>
                        <a:t>can</a:t>
                      </a:r>
                      <a:r>
                        <a:rPr lang="zh-CN" altLang="en-US" sz="1200" dirty="0"/>
                        <a:t>消息</a:t>
                      </a:r>
                      <a:endParaRPr lang="zh-CN" altLang="en-US" sz="1200" dirty="0"/>
                    </a:p>
                    <a:p>
                      <a:r>
                        <a:rPr lang="en-US" altLang="zh-CN" sz="1200" dirty="0"/>
                        <a:t>2.Launcher</a:t>
                      </a:r>
                      <a:r>
                        <a:rPr lang="zh-CN" altLang="en-US" sz="1200" dirty="0"/>
                        <a:t>显示后等待</a:t>
                      </a:r>
                      <a:r>
                        <a:rPr lang="en-US" altLang="zh-CN" sz="1200" dirty="0"/>
                        <a:t>1s</a:t>
                      </a:r>
                      <a:r>
                        <a:rPr lang="zh-CN" altLang="en-US" sz="1200" dirty="0"/>
                        <a:t>，尝试唤醒词唤醒</a:t>
                      </a:r>
                      <a:endParaRPr lang="zh-CN" altLang="en-US" sz="1200" dirty="0"/>
                    </a:p>
                    <a:p>
                      <a:r>
                        <a:rPr lang="en-US" altLang="zh-CN" sz="1200" dirty="0"/>
                        <a:t>3.</a:t>
                      </a:r>
                      <a:r>
                        <a:rPr lang="zh-CN" altLang="en-US" sz="1200" dirty="0"/>
                        <a:t>若第一次无响应，间隔</a:t>
                      </a:r>
                      <a:r>
                        <a:rPr lang="en-US" altLang="zh-CN" sz="1200" dirty="0"/>
                        <a:t>1s</a:t>
                      </a:r>
                      <a:r>
                        <a:rPr lang="zh-CN" altLang="en-US" sz="1200" dirty="0"/>
                        <a:t>再次尝试</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11.82</a:t>
                      </a:r>
                      <a:endParaRPr lang="en-US" altLang="zh-CN" sz="1200" kern="1200" dirty="0">
                        <a:solidFill>
                          <a:schemeClr val="tx1"/>
                        </a:solidFill>
                        <a:latin typeface="+mn-lt"/>
                        <a:ea typeface="+mn-ea"/>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4</a:t>
                      </a:r>
                      <a:endParaRPr lang="zh-CN" altLang="en-US" sz="1200" dirty="0"/>
                    </a:p>
                  </a:txBody>
                  <a:tcPr anchor="ctr"/>
                </a:tc>
                <a:tc>
                  <a:txBody>
                    <a:bodyPr/>
                    <a:lstStyle/>
                    <a:p>
                      <a:pPr algn="l">
                        <a:buClrTx/>
                        <a:buSzTx/>
                        <a:buFontTx/>
                      </a:pPr>
                      <a:r>
                        <a:rPr lang="en-US" altLang="zh-CN" sz="1200" dirty="0"/>
                        <a:t>Power onFM/在线电台音源恢复</a:t>
                      </a:r>
                      <a:endParaRPr lang="en-US" altLang="zh-CN" sz="1200" dirty="0"/>
                    </a:p>
                  </a:txBody>
                  <a:tcPr anchor="ctr"/>
                </a:tc>
                <a:tc>
                  <a:txBody>
                    <a:bodyPr/>
                    <a:lstStyle/>
                    <a:p>
                      <a:pPr algn="l">
                        <a:buClrTx/>
                        <a:buSzTx/>
                        <a:buNone/>
                      </a:pPr>
                      <a:r>
                        <a:rPr lang="en-US" altLang="zh-CN" sz="1200" dirty="0"/>
                        <a:t>1.IVI开机，发送adb reboot消息</a:t>
                      </a:r>
                      <a:endParaRPr lang="en-US" altLang="zh-CN" sz="1200" dirty="0"/>
                    </a:p>
                    <a:p>
                      <a:pPr algn="l">
                        <a:buClrTx/>
                        <a:buSzTx/>
                        <a:buNone/>
                      </a:pPr>
                      <a:r>
                        <a:rPr lang="en-US" altLang="zh-CN" sz="1200" dirty="0"/>
                        <a:t>2.整个测试过程中录屏</a:t>
                      </a:r>
                      <a:endParaRPr lang="en-US" altLang="zh-CN"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2.64</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5</a:t>
                      </a:r>
                      <a:endParaRPr lang="zh-CN" altLang="en-US" sz="1200" dirty="0"/>
                    </a:p>
                  </a:txBody>
                  <a:tcPr anchor="ctr"/>
                </a:tc>
                <a:tc>
                  <a:txBody>
                    <a:bodyPr/>
                    <a:lstStyle/>
                    <a:p>
                      <a:r>
                        <a:rPr sz="1200" dirty="0"/>
                        <a:t>Power on到根目录两首歌的USB音源恢复</a:t>
                      </a:r>
                      <a:endParaRPr sz="1200" dirty="0"/>
                    </a:p>
                  </a:txBody>
                  <a:tcPr anchor="ctr"/>
                </a:tc>
                <a:tc>
                  <a:txBody>
                    <a:bodyPr/>
                    <a:lstStyle/>
                    <a:p>
                      <a:r>
                        <a:rPr sz="1200" dirty="0"/>
                        <a:t>IVI开机，发送adb reboot消息，整个测试过程中录屏</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0.38</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6</a:t>
                      </a:r>
                      <a:endParaRPr lang="zh-CN" altLang="en-US" sz="1200" dirty="0"/>
                    </a:p>
                  </a:txBody>
                  <a:tcPr anchor="ctr"/>
                </a:tc>
                <a:tc>
                  <a:txBody>
                    <a:bodyPr/>
                    <a:lstStyle/>
                    <a:p>
                      <a:r>
                        <a:rPr sz="1200" dirty="0"/>
                        <a:t>Power onQQ音源恢复</a:t>
                      </a:r>
                      <a:endParaRPr sz="1200" dirty="0"/>
                    </a:p>
                  </a:txBody>
                  <a:tcPr anchor="ctr"/>
                </a:tc>
                <a:tc>
                  <a:txBody>
                    <a:bodyPr/>
                    <a:lstStyle/>
                    <a:p>
                      <a:r>
                        <a:rPr sz="1200" dirty="0"/>
                        <a:t>IVI开机，发送adb reboot消息，整个测试过程中录屏</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0.11</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7</a:t>
                      </a:r>
                      <a:endParaRPr lang="zh-CN" altLang="en-US" sz="1200" dirty="0"/>
                    </a:p>
                  </a:txBody>
                  <a:tcPr anchor="ctr"/>
                </a:tc>
                <a:tc>
                  <a:txBody>
                    <a:bodyPr/>
                    <a:lstStyle/>
                    <a:p>
                      <a:r>
                        <a:rPr lang="zh-CN" altLang="en-US" sz="1200" dirty="0"/>
                        <a:t>CPU常用场景一下归一化CPU Free</a:t>
                      </a:r>
                      <a:endParaRPr lang="zh-CN" altLang="en-US" sz="1200" dirty="0"/>
                    </a:p>
                  </a:txBody>
                  <a:tcPr anchor="ctr"/>
                </a:tc>
                <a:tc>
                  <a:txBody>
                    <a:bodyPr/>
                    <a:lstStyle/>
                    <a:p>
                      <a:r>
                        <a:rPr sz="1200" dirty="0"/>
                        <a:t>路测常用场景一持续运行20分钟，以5秒为间隔持续用top抓取CPU数据（nice -n -10 top -d 5）</a:t>
                      </a:r>
                      <a:endParaRPr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8</a:t>
                      </a:r>
                      <a:endParaRPr lang="zh-CN" altLang="en-US" sz="1200" dirty="0"/>
                    </a:p>
                  </a:txBody>
                  <a:tcPr anchor="ctr"/>
                </a:tc>
                <a:tc>
                  <a:txBody>
                    <a:bodyPr/>
                    <a:lstStyle/>
                    <a:p>
                      <a:r>
                        <a:rPr lang="zh-CN" altLang="en-US" sz="1200" dirty="0"/>
                        <a:t>CPU常用场景二下归一化CPU Free</a:t>
                      </a:r>
                      <a:endParaRPr lang="zh-CN" altLang="en-US" sz="1200" dirty="0"/>
                    </a:p>
                  </a:txBody>
                  <a:tcPr anchor="ctr"/>
                </a:tc>
                <a:tc>
                  <a:txBody>
                    <a:bodyPr/>
                    <a:lstStyle/>
                    <a:p>
                      <a:pPr algn="l" fontAlgn="t"/>
                      <a:r>
                        <a:rPr sz="1200" kern="1200" dirty="0">
                          <a:solidFill>
                            <a:schemeClr val="dk1"/>
                          </a:solidFill>
                          <a:latin typeface="+mn-lt"/>
                          <a:ea typeface="+mn-ea"/>
                          <a:cs typeface="+mn-cs"/>
                        </a:rPr>
                        <a:t>路测常用场景二持续运行20分钟，以5秒为间隔持续抓取CPU数据（nice -n -10 top -d 5）</a:t>
                      </a:r>
                      <a:endParaRPr sz="1200" kern="1200" dirty="0">
                        <a:solidFill>
                          <a:schemeClr val="dk1"/>
                        </a:solidFill>
                        <a:latin typeface="+mn-lt"/>
                        <a:ea typeface="+mn-ea"/>
                        <a:cs typeface="+mn-cs"/>
                      </a:endParaRPr>
                    </a:p>
                  </a:txBody>
                  <a:tcPr marL="6350" marR="6350" marT="6350" marB="0"/>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9</a:t>
                      </a:r>
                      <a:endParaRPr lang="zh-CN" altLang="en-US" sz="1200" dirty="0"/>
                    </a:p>
                  </a:txBody>
                  <a:tcPr anchor="ctr"/>
                </a:tc>
                <a:tc>
                  <a:txBody>
                    <a:bodyPr/>
                    <a:lstStyle/>
                    <a:p>
                      <a:r>
                        <a:rPr sz="1200" dirty="0"/>
                        <a:t>CPU常用场景三下归一化CPU Free</a:t>
                      </a:r>
                      <a:endParaRPr sz="1200" dirty="0"/>
                    </a:p>
                  </a:txBody>
                  <a:tcPr anchor="ctr"/>
                </a:tc>
                <a:tc>
                  <a:txBody>
                    <a:bodyPr/>
                    <a:lstStyle/>
                    <a:p>
                      <a:r>
                        <a:rPr sz="1200" dirty="0"/>
                        <a:t>路测常用场景二持续运行20分钟，以5秒为间隔持续抓取CPU数据（nice -n -10 top -d 5）</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10</a:t>
                      </a:r>
                      <a:endParaRPr lang="zh-CN" altLang="en-US" sz="1200" dirty="0"/>
                    </a:p>
                  </a:txBody>
                  <a:tcPr anchor="ctr"/>
                </a:tc>
                <a:tc>
                  <a:txBody>
                    <a:bodyPr/>
                    <a:lstStyle/>
                    <a:p>
                      <a:r>
                        <a:rPr sz="1200" dirty="0"/>
                        <a:t>RAM常用场景一下归一化RAM Free</a:t>
                      </a:r>
                      <a:endParaRPr sz="1200" dirty="0"/>
                    </a:p>
                  </a:txBody>
                  <a:tcPr anchor="ctr"/>
                </a:tc>
                <a:tc>
                  <a:txBody>
                    <a:bodyPr/>
                    <a:lstStyle/>
                    <a:p>
                      <a:r>
                        <a:rPr sz="1200" dirty="0"/>
                        <a:t>路测常用场景一持续运行20分钟，以3分钟为间隔持续抓取Free Ram数据（dumpsys -t 180 meminfo）</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11</a:t>
                      </a:r>
                      <a:endParaRPr lang="zh-CN" altLang="en-US" sz="1200" dirty="0"/>
                    </a:p>
                  </a:txBody>
                  <a:tcPr anchor="ctr"/>
                </a:tc>
                <a:tc>
                  <a:txBody>
                    <a:bodyPr/>
                    <a:lstStyle/>
                    <a:p>
                      <a:r>
                        <a:rPr lang="zh-CN" altLang="en-US" sz="1200" dirty="0"/>
                        <a:t>RAM Worst case下归一化RAM Free</a:t>
                      </a:r>
                      <a:endParaRPr lang="zh-CN" altLang="en-US" sz="1200" dirty="0"/>
                    </a:p>
                  </a:txBody>
                  <a:tcPr anchor="ctr"/>
                </a:tc>
                <a:tc>
                  <a:txBody>
                    <a:bodyPr/>
                    <a:lstStyle/>
                    <a:p>
                      <a:r>
                        <a:rPr sz="1200" dirty="0"/>
                        <a:t>路测Worst case持续运行20分钟，以3分钟为间隔持续抓取内存数据（dumpsys -t 180 meminfo）</a:t>
                      </a:r>
                      <a:endParaRPr sz="1200" dirty="0"/>
                    </a:p>
                  </a:txBody>
                  <a:tcPr/>
                </a:tc>
                <a:tc>
                  <a:txBody>
                    <a:bodyPr/>
                    <a:lstStyle/>
                    <a:p>
                      <a:pPr algn="ctr" fontAlgn="ctr"/>
                      <a:r>
                        <a:rPr lang="en-US" altLang="zh-CN" sz="1200" dirty="0">
                          <a:solidFill>
                            <a:srgbClr val="000000"/>
                          </a:solidFill>
                          <a:effectLst/>
                          <a:ea typeface="等线" panose="02010600030101010101" pitchFamily="2" charset="-122"/>
                          <a:sym typeface="+mn-ea"/>
                        </a:rPr>
                        <a:t>NA</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6" name="Title 4"/>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CD542L_R08</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endParaRPr lang="en-US" altLang="en-US" sz="2800" b="0" dirty="0">
              <a:ea typeface="SimHei"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9861f03c-6d09-4e3f-b2fc-29757ab56ec6}"/>
</p:tagLst>
</file>

<file path=ppt/tags/tag2.xml><?xml version="1.0" encoding="utf-8"?>
<p:tagLst xmlns:p="http://schemas.openxmlformats.org/presentationml/2006/main">
  <p:tag name="KSO_WM_UNIT_TABLE_BEAUTIFY" val="smartTable{d9ecae99-97cb-4507-9e40-47da38179cce}"/>
</p:tagLst>
</file>

<file path=ppt/tags/tag3.xml><?xml version="1.0" encoding="utf-8"?>
<p:tagLst xmlns:p="http://schemas.openxmlformats.org/presentationml/2006/main">
  <p:tag name="KSO_WM_UNIT_TABLE_BEAUTIFY" val="smartTable{8389a181-73e5-43d0-9eb3-b253bea43508}"/>
</p:tagLst>
</file>

<file path=ppt/tags/tag4.xml><?xml version="1.0" encoding="utf-8"?>
<p:tagLst xmlns:p="http://schemas.openxmlformats.org/presentationml/2006/main">
  <p:tag name="KSO_WM_UNIT_TABLE_BEAUTIFY" val="smartTable{f8483fd0-5650-42d5-8ae3-6cf68cafa273}"/>
</p:tagLst>
</file>

<file path=ppt/tags/tag5.xml><?xml version="1.0" encoding="utf-8"?>
<p:tagLst xmlns:p="http://schemas.openxmlformats.org/presentationml/2006/main">
  <p:tag name="KSO_WM_UNIT_TABLE_BEAUTIFY" val="smartTable{109ada22-442d-4e27-9f3d-2c1a342d66fa}"/>
</p:tagLst>
</file>

<file path=ppt/tags/tag6.xml><?xml version="1.0" encoding="utf-8"?>
<p:tagLst xmlns:p="http://schemas.openxmlformats.org/presentationml/2006/main">
  <p:tag name="KSO_WM_UNIT_TABLE_BEAUTIFY" val="smartTable{f06d5782-3cfb-44d4-b12a-c0665d64f7e1}"/>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0</TotalTime>
  <Words>6327</Words>
  <Application>WPS 表格</Application>
  <PresentationFormat>宽屏</PresentationFormat>
  <Paragraphs>1529</Paragraphs>
  <Slides>14</Slides>
  <Notes>3</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14</vt:i4>
      </vt:variant>
    </vt:vector>
  </HeadingPairs>
  <TitlesOfParts>
    <vt:vector size="41"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汉仪中等线KW</vt:lpstr>
      <vt:lpstr>Verdana Pro</vt:lpstr>
      <vt:lpstr>微软雅黑</vt:lpstr>
      <vt:lpstr>汉仪旗黑</vt:lpstr>
      <vt:lpstr>宋体</vt:lpstr>
      <vt:lpstr>Arial Unicode MS</vt:lpstr>
      <vt:lpstr>黑体</vt:lpstr>
      <vt:lpstr>Verdana Regular</vt:lpstr>
      <vt:lpstr>1_Corp Presentations 2018</vt:lpstr>
      <vt:lpstr>PowerPoint 演示文稿</vt:lpstr>
      <vt:lpstr>{CD542L_R08.2} Software overall status  {Green}</vt:lpstr>
      <vt:lpstr>{CD542L_R08.2} Open P1（IG） issue list with risk evaluation#1 </vt:lpstr>
      <vt:lpstr>{CD542L_R08.2} Open AIMS with risk evaluation </vt:lpstr>
      <vt:lpstr>{CD542L_R08} 内存泄漏专项测试</vt:lpstr>
      <vt:lpstr>{CD542L_R08} 内存泄漏专项测试</vt:lpstr>
      <vt:lpstr>{CD542L_R08} 语音专项测试</vt:lpstr>
      <vt:lpstr>{CD542L_R08} 语音专项测试</vt:lpstr>
      <vt:lpstr>{CD542L_R08} 性能对比测试结果#1</vt:lpstr>
      <vt:lpstr>PowerPoint 演示文稿</vt:lpstr>
      <vt:lpstr>PowerPoint 演示文稿</vt:lpstr>
      <vt:lpstr>{CD542L_R08} 性能对比测试结果#4</vt:lpstr>
      <vt:lpstr>{CD542L_R08} 性能对比测试结果#5</vt:lpstr>
      <vt:lpstr>{CD542L_R08} 性能对比测试结果#6</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2069</cp:revision>
  <cp:lastPrinted>2022-07-08T09:19:57Z</cp:lastPrinted>
  <dcterms:created xsi:type="dcterms:W3CDTF">2022-07-08T09:19:57Z</dcterms:created>
  <dcterms:modified xsi:type="dcterms:W3CDTF">2022-07-08T09:19:57Z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2052-4.2.0.6720</vt:lpwstr>
  </property>
  <property fmtid="{D5CDD505-2E9C-101B-9397-08002B2CF9AE}" pid="3" name="ICV">
    <vt:lpwstr>C79A71908547CFB6BDF6C76292E09F02</vt:lpwstr>
  </property>
</Properties>
</file>