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747" r:id="rId2"/>
    <p:sldId id="895" r:id="rId3"/>
    <p:sldId id="944" r:id="rId4"/>
    <p:sldId id="926" r:id="rId5"/>
    <p:sldId id="941" r:id="rId6"/>
    <p:sldId id="942" r:id="rId7"/>
    <p:sldId id="940" r:id="rId8"/>
    <p:sldId id="943" r:id="rId9"/>
    <p:sldId id="945" r:id="rId10"/>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5pPr>
    <a:lvl6pPr marL="2286000" algn="l" defTabSz="914400" rtl="0" eaLnBrk="1" latinLnBrk="0" hangingPunct="1">
      <a:defRPr kern="1200">
        <a:solidFill>
          <a:schemeClr val="tx1"/>
        </a:solidFill>
        <a:latin typeface="Arial" panose="020B0604020202090204" pitchFamily="34" charset="0"/>
        <a:ea typeface="+mn-ea"/>
        <a:cs typeface="+mn-cs"/>
      </a:defRPr>
    </a:lvl6pPr>
    <a:lvl7pPr marL="2743200" algn="l" defTabSz="914400" rtl="0" eaLnBrk="1" latinLnBrk="0" hangingPunct="1">
      <a:defRPr kern="1200">
        <a:solidFill>
          <a:schemeClr val="tx1"/>
        </a:solidFill>
        <a:latin typeface="Arial" panose="020B0604020202090204" pitchFamily="34" charset="0"/>
        <a:ea typeface="+mn-ea"/>
        <a:cs typeface="+mn-cs"/>
      </a:defRPr>
    </a:lvl7pPr>
    <a:lvl8pPr marL="3200400" algn="l" defTabSz="914400" rtl="0" eaLnBrk="1" latinLnBrk="0" hangingPunct="1">
      <a:defRPr kern="1200">
        <a:solidFill>
          <a:schemeClr val="tx1"/>
        </a:solidFill>
        <a:latin typeface="Arial" panose="020B0604020202090204" pitchFamily="34" charset="0"/>
        <a:ea typeface="+mn-ea"/>
        <a:cs typeface="+mn-cs"/>
      </a:defRPr>
    </a:lvl8pPr>
    <a:lvl9pPr marL="3657600" algn="l" defTabSz="914400" rtl="0" eaLnBrk="1" latinLnBrk="0" hangingPunct="1">
      <a:defRPr kern="1200">
        <a:solidFill>
          <a:schemeClr val="tx1"/>
        </a:solidFill>
        <a:latin typeface="Arial" panose="020B060402020209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2" autoAdjust="0"/>
    <p:restoredTop sz="95118" autoAdjust="0"/>
  </p:normalViewPr>
  <p:slideViewPr>
    <p:cSldViewPr snapToGrid="0">
      <p:cViewPr varScale="1">
        <p:scale>
          <a:sx n="98" d="100"/>
          <a:sy n="98" d="100"/>
        </p:scale>
        <p:origin x="408" y="6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anose="02010600030101010101"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anose="02010600030101010101" pitchFamily="2" charset="-122"/>
              </a:defRPr>
            </a:lvl1pPr>
          </a:lstStyle>
          <a:p>
            <a:pPr>
              <a:defRPr/>
            </a:pPr>
            <a:fld id="{9FD6D0F9-6875-B340-ADA7-4417FB391D6D}" type="datetimeFigureOut">
              <a:rPr lang="en-US" altLang="zh-CN"/>
              <a:t>5/13/2022</a:t>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anose="02010600030101010101"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anose="02010600030101010101" pitchFamily="2" charset="-122"/>
              </a:defRPr>
            </a:lvl1pPr>
          </a:lstStyle>
          <a:p>
            <a:pPr>
              <a:defRPr/>
            </a:pPr>
            <a:fld id="{4D41B0E6-F78E-534C-B767-67D6C0DDA967}"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dirty="0"/>
              <a:t>Add P1 weekly burn down chart</a:t>
            </a:r>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84225" indent="-301625">
              <a:defRPr>
                <a:solidFill>
                  <a:schemeClr val="tx1"/>
                </a:solidFill>
                <a:latin typeface="Arial" panose="020B0604020202090204" pitchFamily="34" charset="0"/>
              </a:defRPr>
            </a:lvl2pPr>
            <a:lvl3pPr marL="1208405" indent="-241300">
              <a:defRPr>
                <a:solidFill>
                  <a:schemeClr val="tx1"/>
                </a:solidFill>
                <a:latin typeface="Arial" panose="020B0604020202090204" pitchFamily="34" charset="0"/>
              </a:defRPr>
            </a:lvl3pPr>
            <a:lvl4pPr marL="1691005" indent="-241300">
              <a:defRPr>
                <a:solidFill>
                  <a:schemeClr val="tx1"/>
                </a:solidFill>
                <a:latin typeface="Arial" panose="020B0604020202090204" pitchFamily="34" charset="0"/>
              </a:defRPr>
            </a:lvl4pPr>
            <a:lvl5pPr marL="2174875" indent="-241300">
              <a:defRPr>
                <a:solidFill>
                  <a:schemeClr val="tx1"/>
                </a:solidFill>
                <a:latin typeface="Arial" panose="020B0604020202090204" pitchFamily="34" charset="0"/>
              </a:defRPr>
            </a:lvl5pPr>
            <a:lvl6pPr marL="2632075" indent="-241300" eaLnBrk="0" fontAlgn="base" hangingPunct="0">
              <a:spcBef>
                <a:spcPct val="0"/>
              </a:spcBef>
              <a:spcAft>
                <a:spcPct val="0"/>
              </a:spcAft>
              <a:defRPr>
                <a:solidFill>
                  <a:schemeClr val="tx1"/>
                </a:solidFill>
                <a:latin typeface="Arial" panose="020B0604020202090204" pitchFamily="34" charset="0"/>
              </a:defRPr>
            </a:lvl6pPr>
            <a:lvl7pPr marL="3089275" indent="-241300" eaLnBrk="0" fontAlgn="base" hangingPunct="0">
              <a:spcBef>
                <a:spcPct val="0"/>
              </a:spcBef>
              <a:spcAft>
                <a:spcPct val="0"/>
              </a:spcAft>
              <a:defRPr>
                <a:solidFill>
                  <a:schemeClr val="tx1"/>
                </a:solidFill>
                <a:latin typeface="Arial" panose="020B0604020202090204" pitchFamily="34" charset="0"/>
              </a:defRPr>
            </a:lvl7pPr>
            <a:lvl8pPr marL="3546475" indent="-241300" eaLnBrk="0" fontAlgn="base" hangingPunct="0">
              <a:spcBef>
                <a:spcPct val="0"/>
              </a:spcBef>
              <a:spcAft>
                <a:spcPct val="0"/>
              </a:spcAft>
              <a:defRPr>
                <a:solidFill>
                  <a:schemeClr val="tx1"/>
                </a:solidFill>
                <a:latin typeface="Arial" panose="020B0604020202090204" pitchFamily="34" charset="0"/>
              </a:defRPr>
            </a:lvl8pPr>
            <a:lvl9pPr marL="4003675" indent="-241300" eaLnBrk="0" fontAlgn="base" hangingPunct="0">
              <a:spcBef>
                <a:spcPct val="0"/>
              </a:spcBef>
              <a:spcAft>
                <a:spcPct val="0"/>
              </a:spcAft>
              <a:defRPr>
                <a:solidFill>
                  <a:schemeClr val="tx1"/>
                </a:solidFill>
                <a:latin typeface="Arial" panose="020B0604020202090204" pitchFamily="34" charset="0"/>
              </a:defRPr>
            </a:lvl9pPr>
          </a:lstStyle>
          <a:p>
            <a:fld id="{CF14B64D-E966-B742-A586-D1EF77775408}" type="slidenum">
              <a:rPr lang="en-US" altLang="zh-CN">
                <a:latin typeface="Calibri" panose="020F0502020204030204" pitchFamily="34" charset="0"/>
              </a:rPr>
              <a:t>2</a:t>
            </a:fld>
            <a:endParaRPr lang="en-US" altLang="zh-CN"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6"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dirty="0"/>
              <a:t>Add P1 weekly burn down chart</a:t>
            </a:r>
          </a:p>
        </p:txBody>
      </p:sp>
      <p:sp>
        <p:nvSpPr>
          <p:cNvPr id="57347"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84225" indent="-301625">
              <a:defRPr>
                <a:solidFill>
                  <a:schemeClr val="tx1"/>
                </a:solidFill>
                <a:latin typeface="Arial" panose="020B0604020202090204" pitchFamily="34" charset="0"/>
              </a:defRPr>
            </a:lvl2pPr>
            <a:lvl3pPr marL="1208405" indent="-241300">
              <a:defRPr>
                <a:solidFill>
                  <a:schemeClr val="tx1"/>
                </a:solidFill>
                <a:latin typeface="Arial" panose="020B0604020202090204" pitchFamily="34" charset="0"/>
              </a:defRPr>
            </a:lvl3pPr>
            <a:lvl4pPr marL="1691005" indent="-241300">
              <a:defRPr>
                <a:solidFill>
                  <a:schemeClr val="tx1"/>
                </a:solidFill>
                <a:latin typeface="Arial" panose="020B0604020202090204" pitchFamily="34" charset="0"/>
              </a:defRPr>
            </a:lvl4pPr>
            <a:lvl5pPr marL="2174875" indent="-241300">
              <a:defRPr>
                <a:solidFill>
                  <a:schemeClr val="tx1"/>
                </a:solidFill>
                <a:latin typeface="Arial" panose="020B0604020202090204" pitchFamily="34" charset="0"/>
              </a:defRPr>
            </a:lvl5pPr>
            <a:lvl6pPr marL="2632075" indent="-241300" eaLnBrk="0" fontAlgn="base" hangingPunct="0">
              <a:spcBef>
                <a:spcPct val="0"/>
              </a:spcBef>
              <a:spcAft>
                <a:spcPct val="0"/>
              </a:spcAft>
              <a:defRPr>
                <a:solidFill>
                  <a:schemeClr val="tx1"/>
                </a:solidFill>
                <a:latin typeface="Arial" panose="020B0604020202090204" pitchFamily="34" charset="0"/>
              </a:defRPr>
            </a:lvl6pPr>
            <a:lvl7pPr marL="3089275" indent="-241300" eaLnBrk="0" fontAlgn="base" hangingPunct="0">
              <a:spcBef>
                <a:spcPct val="0"/>
              </a:spcBef>
              <a:spcAft>
                <a:spcPct val="0"/>
              </a:spcAft>
              <a:defRPr>
                <a:solidFill>
                  <a:schemeClr val="tx1"/>
                </a:solidFill>
                <a:latin typeface="Arial" panose="020B0604020202090204" pitchFamily="34" charset="0"/>
              </a:defRPr>
            </a:lvl7pPr>
            <a:lvl8pPr marL="3546475" indent="-241300" eaLnBrk="0" fontAlgn="base" hangingPunct="0">
              <a:spcBef>
                <a:spcPct val="0"/>
              </a:spcBef>
              <a:spcAft>
                <a:spcPct val="0"/>
              </a:spcAft>
              <a:defRPr>
                <a:solidFill>
                  <a:schemeClr val="tx1"/>
                </a:solidFill>
                <a:latin typeface="Arial" panose="020B0604020202090204" pitchFamily="34" charset="0"/>
              </a:defRPr>
            </a:lvl8pPr>
            <a:lvl9pPr marL="4003675" indent="-241300" eaLnBrk="0" fontAlgn="base" hangingPunct="0">
              <a:spcBef>
                <a:spcPct val="0"/>
              </a:spcBef>
              <a:spcAft>
                <a:spcPct val="0"/>
              </a:spcAft>
              <a:defRPr>
                <a:solidFill>
                  <a:schemeClr val="tx1"/>
                </a:solidFill>
                <a:latin typeface="Arial" panose="020B0604020202090204" pitchFamily="34" charset="0"/>
              </a:defRPr>
            </a:lvl9pPr>
          </a:lstStyle>
          <a:p>
            <a:fld id="{FDE6F867-DBD5-494B-ADBC-4E66DC37BB98}" type="slidenum">
              <a:rPr lang="en-US" altLang="zh-CN">
                <a:latin typeface="Calibri" panose="020F0502020204030204" pitchFamily="34" charset="0"/>
              </a:rPr>
              <a:t>3</a:t>
            </a:fld>
            <a:endParaRPr lang="en-US" altLang="zh-CN" dirty="0">
              <a:latin typeface="Calibri" panose="020F0502020204030204" pitchFamily="34" charset="0"/>
            </a:endParaRPr>
          </a:p>
        </p:txBody>
      </p:sp>
    </p:spTree>
    <p:extLst>
      <p:ext uri="{BB962C8B-B14F-4D97-AF65-F5344CB8AC3E}">
        <p14:creationId xmlns:p14="http://schemas.microsoft.com/office/powerpoint/2010/main" val="3645574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84225" indent="-301625">
              <a:defRPr>
                <a:solidFill>
                  <a:schemeClr val="tx1"/>
                </a:solidFill>
                <a:latin typeface="Arial" panose="020B0604020202090204" pitchFamily="34" charset="0"/>
              </a:defRPr>
            </a:lvl2pPr>
            <a:lvl3pPr marL="1208405" indent="-241300">
              <a:defRPr>
                <a:solidFill>
                  <a:schemeClr val="tx1"/>
                </a:solidFill>
                <a:latin typeface="Arial" panose="020B0604020202090204" pitchFamily="34" charset="0"/>
              </a:defRPr>
            </a:lvl3pPr>
            <a:lvl4pPr marL="1691005" indent="-241300">
              <a:defRPr>
                <a:solidFill>
                  <a:schemeClr val="tx1"/>
                </a:solidFill>
                <a:latin typeface="Arial" panose="020B0604020202090204" pitchFamily="34" charset="0"/>
              </a:defRPr>
            </a:lvl4pPr>
            <a:lvl5pPr marL="2174875" indent="-241300">
              <a:defRPr>
                <a:solidFill>
                  <a:schemeClr val="tx1"/>
                </a:solidFill>
                <a:latin typeface="Arial" panose="020B0604020202090204" pitchFamily="34" charset="0"/>
              </a:defRPr>
            </a:lvl5pPr>
            <a:lvl6pPr marL="2632075" indent="-241300" eaLnBrk="0" fontAlgn="base" hangingPunct="0">
              <a:spcBef>
                <a:spcPct val="0"/>
              </a:spcBef>
              <a:spcAft>
                <a:spcPct val="0"/>
              </a:spcAft>
              <a:defRPr>
                <a:solidFill>
                  <a:schemeClr val="tx1"/>
                </a:solidFill>
                <a:latin typeface="Arial" panose="020B0604020202090204" pitchFamily="34" charset="0"/>
              </a:defRPr>
            </a:lvl6pPr>
            <a:lvl7pPr marL="3089275" indent="-241300" eaLnBrk="0" fontAlgn="base" hangingPunct="0">
              <a:spcBef>
                <a:spcPct val="0"/>
              </a:spcBef>
              <a:spcAft>
                <a:spcPct val="0"/>
              </a:spcAft>
              <a:defRPr>
                <a:solidFill>
                  <a:schemeClr val="tx1"/>
                </a:solidFill>
                <a:latin typeface="Arial" panose="020B0604020202090204" pitchFamily="34" charset="0"/>
              </a:defRPr>
            </a:lvl7pPr>
            <a:lvl8pPr marL="3546475" indent="-241300" eaLnBrk="0" fontAlgn="base" hangingPunct="0">
              <a:spcBef>
                <a:spcPct val="0"/>
              </a:spcBef>
              <a:spcAft>
                <a:spcPct val="0"/>
              </a:spcAft>
              <a:defRPr>
                <a:solidFill>
                  <a:schemeClr val="tx1"/>
                </a:solidFill>
                <a:latin typeface="Arial" panose="020B0604020202090204" pitchFamily="34" charset="0"/>
              </a:defRPr>
            </a:lvl8pPr>
            <a:lvl9pPr marL="4003675" indent="-241300" eaLnBrk="0" fontAlgn="base" hangingPunct="0">
              <a:spcBef>
                <a:spcPct val="0"/>
              </a:spcBef>
              <a:spcAft>
                <a:spcPct val="0"/>
              </a:spcAft>
              <a:defRPr>
                <a:solidFill>
                  <a:schemeClr val="tx1"/>
                </a:solidFill>
                <a:latin typeface="Arial" panose="020B0604020202090204" pitchFamily="34" charset="0"/>
              </a:defRPr>
            </a:lvl9pPr>
          </a:lstStyle>
          <a:p>
            <a:fld id="{1BE3B740-2C08-B54F-9792-BDD5493535FA}" type="slidenum">
              <a:rPr lang="en-US" altLang="zh-CN">
                <a:latin typeface="Calibri" panose="020F0502020204030204" pitchFamily="34" charset="0"/>
              </a:rPr>
              <a:t>4</a:t>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D64E785F-8EAE-E342-930C-FF64EA30B100}"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9E2CFE3-79F8-E84E-893F-FB712B2C521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D51182B-E8AC-E94E-9EF2-C941B1DEA780}"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buFont typeface="Arial" panose="020B0604020202090204" pitchFamily="34" charset="0"/>
              <a:buChar char="–"/>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F929963-7B0C-0644-84E3-9E760A2C6AC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buFont typeface="Arial" panose="020B0604020202090204" pitchFamily="34" charset="0"/>
              <a:buChar char="–"/>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AD0CB46-A6EE-3D41-8F4F-7FE55904408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90204" pitchFamily="34" charset="0"/>
                <a:cs typeface="Arial" panose="020B0604020202090204" pitchFamily="34" charset="0"/>
              </a:defRPr>
            </a:lvl1pPr>
            <a:lvl2pPr marL="692150" indent="-346075">
              <a:spcBef>
                <a:spcPts val="900"/>
              </a:spcBef>
              <a:spcAft>
                <a:spcPts val="900"/>
              </a:spcAft>
              <a:buFont typeface="Arial" panose="020B0604020202090204" pitchFamily="34" charset="0"/>
              <a:buChar char="–"/>
              <a:defRPr sz="2400" b="1">
                <a:latin typeface="Arial" panose="020B0604020202090204" pitchFamily="34" charset="0"/>
                <a:cs typeface="Arial" panose="020B0604020202090204" pitchFamily="34" charset="0"/>
              </a:defRPr>
            </a:lvl2pPr>
            <a:lvl3pPr marL="1025525" indent="-333375">
              <a:spcBef>
                <a:spcPts val="900"/>
              </a:spcBef>
              <a:spcAft>
                <a:spcPts val="900"/>
              </a:spcAft>
              <a:buFont typeface="Ford Antenna Medium" pitchFamily="50" charset="0"/>
              <a:buChar char="»"/>
              <a:defRPr sz="24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0B52CD6-F9E7-AB46-8180-0A6AA7141D44}"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0B52D6DA-C14B-0940-A4FF-284A7D7677C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90204" pitchFamily="34" charset="0"/>
                <a:cs typeface="Arial" panose="020B0604020202090204" pitchFamily="34" charset="0"/>
              </a:defRPr>
            </a:lvl1pPr>
            <a:lvl2pPr marL="692150" indent="-346075">
              <a:spcBef>
                <a:spcPts val="900"/>
              </a:spcBef>
              <a:spcAft>
                <a:spcPts val="900"/>
              </a:spcAft>
              <a:buFont typeface="Arial" panose="020B0604020202090204" pitchFamily="34" charset="0"/>
              <a:buChar char="–"/>
              <a:defRPr sz="2400" b="1">
                <a:latin typeface="Arial" panose="020B0604020202090204" pitchFamily="34" charset="0"/>
                <a:cs typeface="Arial" panose="020B0604020202090204" pitchFamily="34" charset="0"/>
              </a:defRPr>
            </a:lvl2pPr>
            <a:lvl3pPr marL="1025525" indent="-333375">
              <a:spcBef>
                <a:spcPts val="900"/>
              </a:spcBef>
              <a:spcAft>
                <a:spcPts val="900"/>
              </a:spcAft>
              <a:buFont typeface="Ford Antenna Medium" pitchFamily="50" charset="0"/>
              <a:buChar char="»"/>
              <a:defRPr sz="24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43134EBF-C6E7-CF4C-BAE1-D7DB4D78F61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CA669C8-326E-0646-A049-5FD01BD464FA}"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3365AFF-85DB-FE40-98B4-53B571B4EA8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9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90204"/>
              <a:buChar char="•"/>
              <a:defRPr sz="1600" spc="0">
                <a:ea typeface="Ford Antenna" charset="0"/>
                <a:cs typeface="Ford Antenna" charset="0"/>
              </a:defRPr>
            </a:lvl2pPr>
            <a:lvl3pPr marL="401955" indent="-158750">
              <a:lnSpc>
                <a:spcPct val="90000"/>
              </a:lnSpc>
              <a:spcBef>
                <a:spcPts val="500"/>
              </a:spcBef>
              <a:buFont typeface="Arial" panose="020B0604020202090204"/>
              <a:buChar char="•"/>
              <a:defRPr sz="1600" spc="0">
                <a:ea typeface="Ford Antenna" charset="0"/>
                <a:cs typeface="Ford Antenna" charset="0"/>
              </a:defRPr>
            </a:lvl3pPr>
            <a:lvl4pPr marL="1600200" indent="-228600">
              <a:lnSpc>
                <a:spcPct val="90000"/>
              </a:lnSpc>
              <a:spcBef>
                <a:spcPts val="500"/>
              </a:spcBef>
              <a:buFont typeface="Arial" panose="020B060402020209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9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90204"/>
              <a:buChar char="•"/>
            </a:lvl6pPr>
            <a:lvl7pPr marL="2971800" indent="-228600">
              <a:lnSpc>
                <a:spcPct val="90000"/>
              </a:lnSpc>
              <a:spcBef>
                <a:spcPts val="500"/>
              </a:spcBef>
              <a:buFont typeface="Arial" panose="020B0604020202090204"/>
              <a:buChar char="•"/>
            </a:lvl7pPr>
            <a:lvl8pPr marL="3429000" indent="-228600">
              <a:lnSpc>
                <a:spcPct val="90000"/>
              </a:lnSpc>
              <a:spcBef>
                <a:spcPts val="500"/>
              </a:spcBef>
              <a:buFont typeface="Arial" panose="020B0604020202090204"/>
              <a:buChar char="•"/>
            </a:lvl8pPr>
            <a:lvl9pPr marL="3886200" indent="-228600">
              <a:lnSpc>
                <a:spcPct val="90000"/>
              </a:lnSpc>
              <a:spcBef>
                <a:spcPts val="500"/>
              </a:spcBef>
              <a:buFont typeface="Arial" panose="020B060402020209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9494CD95-8A6F-FE45-B0F2-4311AAB3122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A0A0E00-ED8E-C948-8A14-02413F38707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9F4F04A-FA96-B444-8C1B-D371E59FB58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E38E6D6D-FAF1-854F-BFEC-1BDE4C633023}"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E1F521C-6C11-5C49-9D6C-D0680F53F0A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6A9E023-A12F-4F45-BBEC-101AD30913A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E948C76-1414-7949-8DCA-C6A98A28A1FF}"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45A34B6-EC08-2F4F-B719-0661B430ABB4}"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C9FB6E05-57BE-A448-8344-7587D15CB03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289874E-58F5-0340-BB6B-A93FFF4ED3F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761C83A-4F76-A044-9C5B-BC54BA44635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4D7865C-0913-984C-86B5-C7AFAA4299A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82C5974-4C31-0E43-9B8C-589D9B6779BF}"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47893F9-DC8F-8543-B3EC-7A4074C6CAF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A4BA0F1-B7FA-8D4B-8B76-5CF39F98608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67555D3-94EE-3446-8D00-65C78BB61FF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8A9C212-6840-2141-AE8F-B902CAE40E5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65F2DF2-368A-DA47-BF00-BC43BB5593A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8240D032-ED9C-8841-8CB2-D4574D9D5E4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a:defRPr/>
            </a:pPr>
            <a:r>
              <a:rPr lang="en-US" altLang="zh-CN" sz="5200">
                <a:solidFill>
                  <a:srgbClr val="000000"/>
                </a:solidFill>
                <a:ea typeface="宋体" panose="02010600030101010101" pitchFamily="2" charset="-122"/>
              </a:rPr>
              <a:t>			</a:t>
            </a:r>
            <a:endParaRPr lang="en-US" altLang="zh-CN" sz="3200">
              <a:solidFill>
                <a:srgbClr val="000000"/>
              </a:solidFill>
              <a:ea typeface="宋体" panose="02010600030101010101"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BE0109D-FBC8-F64F-A285-F15EFB7880A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BC0086F-DDC2-F34C-A5ED-FF0657E5A37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a:defRPr/>
            </a:pPr>
            <a:r>
              <a:rPr lang="en-US" altLang="zh-CN" sz="5100">
                <a:solidFill>
                  <a:srgbClr val="000000"/>
                </a:solidFill>
                <a:ea typeface="宋体" panose="02010600030101010101" pitchFamily="2" charset="-122"/>
              </a:rPr>
              <a:t>			</a:t>
            </a:r>
            <a:endParaRPr lang="en-US" altLang="zh-CN" sz="3100" b="1" i="1">
              <a:ea typeface="宋体" panose="02010600030101010101"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90204" pitchFamily="34" charset="0"/>
              </a:defRPr>
            </a:lvl1pPr>
            <a:lvl2pPr marL="742950" indent="-285750" defTabSz="912495">
              <a:defRPr>
                <a:solidFill>
                  <a:schemeClr val="tx1"/>
                </a:solidFill>
                <a:latin typeface="Arial" panose="020B0604020202090204" pitchFamily="34" charset="0"/>
              </a:defRPr>
            </a:lvl2pPr>
            <a:lvl3pPr marL="1143000" indent="-228600" defTabSz="912495">
              <a:defRPr>
                <a:solidFill>
                  <a:schemeClr val="tx1"/>
                </a:solidFill>
                <a:latin typeface="Arial" panose="020B0604020202090204" pitchFamily="34" charset="0"/>
              </a:defRPr>
            </a:lvl3pPr>
            <a:lvl4pPr marL="1600200" indent="-228600" defTabSz="912495">
              <a:defRPr>
                <a:solidFill>
                  <a:schemeClr val="tx1"/>
                </a:solidFill>
                <a:latin typeface="Arial" panose="020B0604020202090204" pitchFamily="34" charset="0"/>
              </a:defRPr>
            </a:lvl4pPr>
            <a:lvl5pPr marL="2057400" indent="-228600" defTabSz="912495">
              <a:defRPr>
                <a:solidFill>
                  <a:schemeClr val="tx1"/>
                </a:solidFill>
                <a:latin typeface="Arial" panose="020B0604020202090204" pitchFamily="34" charset="0"/>
              </a:defRPr>
            </a:lvl5pPr>
            <a:lvl6pPr marL="2514600" indent="-228600" defTabSz="912495" eaLnBrk="0" fontAlgn="base" hangingPunct="0">
              <a:spcBef>
                <a:spcPct val="0"/>
              </a:spcBef>
              <a:spcAft>
                <a:spcPct val="0"/>
              </a:spcAft>
              <a:defRPr>
                <a:solidFill>
                  <a:schemeClr val="tx1"/>
                </a:solidFill>
                <a:latin typeface="Arial" panose="020B0604020202090204" pitchFamily="34" charset="0"/>
              </a:defRPr>
            </a:lvl6pPr>
            <a:lvl7pPr marL="2971800" indent="-228600" defTabSz="912495" eaLnBrk="0" fontAlgn="base" hangingPunct="0">
              <a:spcBef>
                <a:spcPct val="0"/>
              </a:spcBef>
              <a:spcAft>
                <a:spcPct val="0"/>
              </a:spcAft>
              <a:defRPr>
                <a:solidFill>
                  <a:schemeClr val="tx1"/>
                </a:solidFill>
                <a:latin typeface="Arial" panose="020B0604020202090204" pitchFamily="34" charset="0"/>
              </a:defRPr>
            </a:lvl7pPr>
            <a:lvl8pPr marL="3429000" indent="-228600" defTabSz="912495" eaLnBrk="0" fontAlgn="base" hangingPunct="0">
              <a:spcBef>
                <a:spcPct val="0"/>
              </a:spcBef>
              <a:spcAft>
                <a:spcPct val="0"/>
              </a:spcAft>
              <a:defRPr>
                <a:solidFill>
                  <a:schemeClr val="tx1"/>
                </a:solidFill>
                <a:latin typeface="Arial" panose="020B0604020202090204" pitchFamily="34" charset="0"/>
              </a:defRPr>
            </a:lvl8pPr>
            <a:lvl9pPr marL="3886200" indent="-228600" defTabSz="91249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700">
              <a:solidFill>
                <a:srgbClr val="FFFFFF"/>
              </a:solidFill>
              <a:ea typeface="宋体" panose="02010600030101010101"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0B41F9D5-AD24-ED44-AA94-BDE997D3050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On Track</a:t>
            </a: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Plan To Green By Next Milestone</a:t>
            </a: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No Work Plan To Recover</a:t>
            </a: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9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90204" pitchFamily="34" charset="0"/>
                <a:ea typeface="+mj-ea"/>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B27A4F4-EFF8-9744-B47E-60A88FDA4F6A}"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No Work Plan To Recover</a:t>
            </a: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Plan To Green By Next Milestone</a:t>
            </a: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On Track</a:t>
            </a: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90204" pitchFamily="34" charset="0"/>
                <a:cs typeface="Arial" panose="020B0604020202090204" pitchFamily="34" charset="0"/>
              </a:rPr>
              <a:t>Confidential</a:t>
            </a: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90204" pitchFamily="34" charset="0"/>
              </a:rPr>
              <a:t>‹#›</a:t>
            </a:fld>
            <a:endParaRPr lang="en-US" altLang="en-US" sz="1100" b="1">
              <a:solidFill>
                <a:srgbClr val="00264E"/>
              </a:solidFill>
              <a:cs typeface="Arial" panose="020B060402020209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solidFill>
                <a:srgbClr val="00264E"/>
              </a:solidFill>
              <a:ea typeface="宋体" panose="02010600030101010101" pitchFamily="2" charset="-122"/>
            </a:endParaRPr>
          </a:p>
          <a:p>
            <a:pPr algn="r" eaLnBrk="1" hangingPunct="1">
              <a:defRPr/>
            </a:pPr>
            <a:r>
              <a:rPr lang="en-US" altLang="zh-CN" sz="600">
                <a:solidFill>
                  <a:srgbClr val="00264E"/>
                </a:solidFill>
                <a:ea typeface="宋体" panose="02010600030101010101" pitchFamily="2" charset="-122"/>
              </a:rPr>
              <a:t>  GIS1 23.01,12 / GIS2 Confidential Template v2  (June 1,  2018)</a:t>
            </a:r>
            <a:endParaRPr lang="en-US" altLang="zh-CN" sz="600" b="1">
              <a:solidFill>
                <a:srgbClr val="00264E"/>
              </a:solidFill>
              <a:ea typeface="宋体" panose="02010600030101010101"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7B10D08-A535-1F41-940B-6C254BECE06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D2551AE-F139-DE46-906A-F17D8668C59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latinLnBrk="1">
              <a:defRPr/>
            </a:pPr>
            <a:endParaRPr lang="en-US" altLang="zh-CN">
              <a:solidFill>
                <a:srgbClr val="000000"/>
              </a:solidFill>
              <a:ea typeface="宋体" panose="02010600030101010101"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90204" pitchFamily="34" charset="0"/>
                <a:ea typeface="Ford Antenna Cond Regular"/>
                <a:cs typeface="Arial" panose="020B0604020202090204" pitchFamily="34" charset="0"/>
              </a:defRPr>
            </a:lvl1pPr>
          </a:lstStyle>
          <a:p>
            <a:pPr eaLnBrk="1" fontAlgn="auto">
              <a:spcBef>
                <a:spcPts val="0"/>
              </a:spcBef>
              <a:spcAft>
                <a:spcPts val="0"/>
              </a:spcAft>
              <a:defRPr/>
            </a:pPr>
            <a:r>
              <a:rPr lang="en-US" dirty="0">
                <a:sym typeface="Ford Antenna Cond Regular"/>
              </a:rPr>
              <a:t>$432</a:t>
            </a: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90204" pitchFamily="34" charset="0"/>
                <a:sym typeface="Ford Antenna Cond Regular"/>
              </a:rPr>
              <a:t>Market Factors</a:t>
            </a: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Volume /</a:t>
            </a:r>
          </a:p>
          <a:p>
            <a:pPr algn="ctr">
              <a:lnSpc>
                <a:spcPct val="85000"/>
              </a:lnSpc>
              <a:defRPr/>
            </a:pPr>
            <a:r>
              <a:rPr lang="en-US" altLang="en-US" sz="1200" b="1">
                <a:cs typeface="Arial" panose="020B0604020202090204" pitchFamily="34" charset="0"/>
              </a:rPr>
              <a:t>Mix</a:t>
            </a: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Net</a:t>
            </a:r>
          </a:p>
          <a:p>
            <a:pPr algn="ctr">
              <a:lnSpc>
                <a:spcPct val="85000"/>
              </a:lnSpc>
              <a:defRPr/>
            </a:pPr>
            <a:r>
              <a:rPr lang="en-US" altLang="en-US" sz="1200" b="1">
                <a:cs typeface="Arial" panose="020B0604020202090204" pitchFamily="34" charset="0"/>
              </a:rPr>
              <a:t>Pricing</a:t>
            </a: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Other</a:t>
            </a: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Cost</a:t>
            </a: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1Q 2018</a:t>
            </a: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1Q 2017</a:t>
            </a: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27BEF64-56DE-6C43-B480-A8304A7D554D}"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77F8E1F-0825-0447-A8FF-179F078C647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2C2ADF7-A3A7-5F49-A76F-BF99EDB53B3D}"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9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9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9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90204" pitchFamily="34" charset="0"/>
        </a:defRPr>
      </a:lvl5pPr>
      <a:lvl6pPr marL="457200" algn="l" rtl="0" fontAlgn="base">
        <a:lnSpc>
          <a:spcPct val="90000"/>
        </a:lnSpc>
        <a:spcBef>
          <a:spcPct val="0"/>
        </a:spcBef>
        <a:spcAft>
          <a:spcPct val="0"/>
        </a:spcAft>
        <a:defRPr sz="4400">
          <a:solidFill>
            <a:schemeClr val="tx1"/>
          </a:solidFill>
          <a:latin typeface="Arial" panose="020B0604020202090204" pitchFamily="34" charset="0"/>
        </a:defRPr>
      </a:lvl6pPr>
      <a:lvl7pPr marL="914400" algn="l" rtl="0" fontAlgn="base">
        <a:lnSpc>
          <a:spcPct val="90000"/>
        </a:lnSpc>
        <a:spcBef>
          <a:spcPct val="0"/>
        </a:spcBef>
        <a:spcAft>
          <a:spcPct val="0"/>
        </a:spcAft>
        <a:defRPr sz="4400">
          <a:solidFill>
            <a:schemeClr val="tx1"/>
          </a:solidFill>
          <a:latin typeface="Arial" panose="020B0604020202090204" pitchFamily="34" charset="0"/>
        </a:defRPr>
      </a:lvl7pPr>
      <a:lvl8pPr marL="1371600" algn="l" rtl="0" fontAlgn="base">
        <a:lnSpc>
          <a:spcPct val="90000"/>
        </a:lnSpc>
        <a:spcBef>
          <a:spcPct val="0"/>
        </a:spcBef>
        <a:spcAft>
          <a:spcPct val="0"/>
        </a:spcAft>
        <a:defRPr sz="4400">
          <a:solidFill>
            <a:schemeClr val="tx1"/>
          </a:solidFill>
          <a:latin typeface="Arial" panose="020B0604020202090204" pitchFamily="34" charset="0"/>
        </a:defRPr>
      </a:lvl8pPr>
      <a:lvl9pPr marL="1828800" algn="l" rtl="0" fontAlgn="base">
        <a:lnSpc>
          <a:spcPct val="90000"/>
        </a:lnSpc>
        <a:spcBef>
          <a:spcPct val="0"/>
        </a:spcBef>
        <a:spcAft>
          <a:spcPct val="0"/>
        </a:spcAft>
        <a:defRPr sz="4400">
          <a:solidFill>
            <a:schemeClr val="tx1"/>
          </a:solidFill>
          <a:latin typeface="Arial" panose="020B060402020209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3022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0000"/>
              </a:lnSpc>
            </a:pPr>
            <a:r>
              <a:rPr lang="en-US" altLang="en-US" sz="3200" dirty="0"/>
              <a:t>Sync+ 2.0 </a:t>
            </a:r>
          </a:p>
          <a:p>
            <a:pPr algn="ctr" eaLnBrk="1" hangingPunct="1">
              <a:lnSpc>
                <a:spcPct val="90000"/>
              </a:lnSpc>
            </a:pPr>
            <a:r>
              <a:rPr lang="en-US" altLang="en-US" sz="3200" dirty="0">
                <a:solidFill>
                  <a:srgbClr val="0000CC"/>
                </a:solidFill>
              </a:rPr>
              <a:t>Phase4_764</a:t>
            </a:r>
            <a:r>
              <a:rPr lang="en-US" altLang="zh-CN" sz="3200" dirty="0">
                <a:solidFill>
                  <a:srgbClr val="0000CC"/>
                </a:solidFill>
              </a:rPr>
              <a:t>_R08.5</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9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a:t>
            </a:r>
            <a:r>
              <a:rPr lang="en-US" altLang="zh-CN" sz="1600" dirty="0">
                <a:solidFill>
                  <a:srgbClr val="0000CC"/>
                </a:solidFill>
              </a:rPr>
              <a:t>05-12</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90204" pitchFamily="34" charset="0"/>
                  </a:rPr>
                  <a:t>Think</a:t>
                </a: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90204" pitchFamily="34" charset="0"/>
                  </a:rPr>
                  <a:t>Point of view</a:t>
                </a: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90204" pitchFamily="34" charset="0"/>
                  </a:rPr>
                  <a:t>Plan to Implement</a:t>
                </a: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90204" pitchFamily="34" charset="0"/>
                  </a:rPr>
                  <a:t>Implement</a:t>
                </a: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dirty="0">
                <a:solidFill>
                  <a:srgbClr val="00264E"/>
                </a:solidFill>
                <a:ea typeface="宋体" panose="02010600030101010101" pitchFamily="2" charset="-122"/>
                <a:cs typeface="Arial" panose="020B060402020209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dirty="0">
                <a:solidFill>
                  <a:srgbClr val="00264E"/>
                </a:solidFill>
                <a:ea typeface="宋体" panose="02010600030101010101" pitchFamily="2" charset="-122"/>
                <a:cs typeface="Arial" panose="020B060402020209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dirty="0">
                <a:solidFill>
                  <a:srgbClr val="00264E"/>
                </a:solidFill>
                <a:ea typeface="宋体" panose="02010600030101010101" pitchFamily="2" charset="-122"/>
                <a:cs typeface="Arial" panose="020B060402020209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dirty="0">
              <a:solidFill>
                <a:srgbClr val="00264E"/>
              </a:solidFill>
              <a:ea typeface="宋体" panose="02010600030101010101" pitchFamily="2" charset="-122"/>
              <a:cs typeface="Arial" panose="020B060402020209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b="1" dirty="0">
                <a:solidFill>
                  <a:srgbClr val="00345F"/>
                </a:solidFill>
                <a:cs typeface="Arial" panose="020B0604020202090204" pitchFamily="34" charset="0"/>
              </a:rPr>
              <a:t>Desired Outcome</a:t>
            </a: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dirty="0">
              <a:solidFill>
                <a:srgbClr val="00345F"/>
              </a:solidFill>
              <a:ea typeface="宋体" panose="02010600030101010101" pitchFamily="2" charset="-122"/>
              <a:cs typeface="Arial" panose="020B060402020209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dirty="0">
              <a:solidFill>
                <a:srgbClr val="00345F"/>
              </a:solidFill>
              <a:ea typeface="宋体" panose="02010600030101010101" pitchFamily="2" charset="-122"/>
              <a:cs typeface="Arial" panose="020B060402020209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dirty="0">
              <a:solidFill>
                <a:srgbClr val="00345F"/>
              </a:solidFill>
              <a:ea typeface="宋体" panose="02010600030101010101" pitchFamily="2" charset="-122"/>
              <a:cs typeface="Arial" panose="020B060402020209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dirty="0">
                <a:solidFill>
                  <a:srgbClr val="00345F"/>
                </a:solidFill>
                <a:cs typeface="Arial" panose="020B0604020202090204" pitchFamily="34" charset="0"/>
              </a:rPr>
              <a:t>Awareness</a:t>
            </a: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dirty="0">
                <a:solidFill>
                  <a:srgbClr val="00345F"/>
                </a:solidFill>
                <a:cs typeface="Arial" panose="020B0604020202090204" pitchFamily="34" charset="0"/>
              </a:rPr>
              <a:t>Decision</a:t>
            </a: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dirty="0">
                <a:solidFill>
                  <a:srgbClr val="00345F"/>
                </a:solidFill>
                <a:cs typeface="Arial" panose="020B0604020202090204" pitchFamily="34" charset="0"/>
              </a:rPr>
              <a:t>Escalation Help</a:t>
            </a:r>
          </a:p>
        </p:txBody>
      </p:sp>
      <p:pic>
        <p:nvPicPr>
          <p:cNvPr id="47116"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{CD</a:t>
            </a:r>
            <a:r>
              <a:rPr lang="en-US" altLang="zh-CN" sz="2800" dirty="0">
                <a:solidFill>
                  <a:srgbClr val="0000CC"/>
                </a:solidFill>
                <a:ea typeface="SimHei" panose="02010609060101010101" pitchFamily="49" charset="-122"/>
              </a:rPr>
              <a:t>764</a:t>
            </a:r>
            <a:r>
              <a:rPr lang="en-US" altLang="en-US" sz="2800" dirty="0">
                <a:solidFill>
                  <a:srgbClr val="0000CC"/>
                </a:solidFill>
                <a:ea typeface="SimHei" panose="02010609060101010101" pitchFamily="49" charset="-122"/>
              </a:rPr>
              <a:t>_R08</a:t>
            </a:r>
            <a:r>
              <a:rPr lang="en-US" altLang="zh-CN" sz="2800" dirty="0">
                <a:solidFill>
                  <a:srgbClr val="0000CC"/>
                </a:solidFill>
                <a:ea typeface="SimHei" panose="02010609060101010101" pitchFamily="49" charset="-122"/>
              </a:rPr>
              <a:t>.4</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rPr>
              <a:t>yellow</a:t>
            </a:r>
            <a:r>
              <a:rPr lang="en-US" altLang="en-US" sz="2800" dirty="0">
                <a:ea typeface="SimHei" panose="02010609060101010101" pitchFamily="49" charset="-122"/>
              </a:rPr>
              <a:t>}</a:t>
            </a: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anose="02010600030101010101" pitchFamily="2" charset="-122"/>
              </a:rPr>
              <a:t>Software key info</a:t>
            </a:r>
          </a:p>
          <a:p>
            <a:pPr lvl="1">
              <a:spcBef>
                <a:spcPct val="0"/>
              </a:spcBef>
              <a:buFont typeface="Arial" panose="020B0604020202090204" pitchFamily="34" charset="0"/>
              <a:buChar char="•"/>
            </a:pPr>
            <a:r>
              <a:rPr lang="en-US" altLang="zh-CN" sz="1800" dirty="0">
                <a:ea typeface="宋体" panose="02010600030101010101" pitchFamily="2" charset="-122"/>
              </a:rPr>
              <a:t>Refer SWAD for the details:</a:t>
            </a:r>
          </a:p>
          <a:p>
            <a:pPr lvl="2">
              <a:spcBef>
                <a:spcPct val="0"/>
              </a:spcBef>
              <a:buFont typeface="Arial" panose="020B0604020202090204" pitchFamily="34" charset="0"/>
              <a:buChar char="•"/>
            </a:pPr>
            <a:r>
              <a:rPr lang="en-US" altLang="zh-CN" sz="1800" dirty="0">
                <a:ea typeface="宋体" panose="02010600030101010101" pitchFamily="2" charset="-122"/>
              </a:rPr>
              <a:t>MCU version:</a:t>
            </a:r>
            <a:r>
              <a:rPr lang="zh-CN" altLang="zh-CN" sz="1800" dirty="0">
                <a:ea typeface="宋体" panose="02010600030101010101" pitchFamily="2" charset="-122"/>
              </a:rPr>
              <a:t> </a:t>
            </a:r>
            <a:r>
              <a:rPr lang="en-US" altLang="zh-CN" sz="1800" dirty="0">
                <a:ea typeface="宋体" panose="02010600030101010101" pitchFamily="2" charset="-122"/>
              </a:rPr>
              <a:t>20220428_430_PRO </a:t>
            </a:r>
          </a:p>
          <a:p>
            <a:pPr lvl="2">
              <a:spcBef>
                <a:spcPct val="0"/>
              </a:spcBef>
              <a:buFont typeface="Arial" panose="020B0604020202090204" pitchFamily="34" charset="0"/>
              <a:buChar char="•"/>
            </a:pPr>
            <a:r>
              <a:rPr lang="en-US" altLang="zh-CN" sz="1800" dirty="0">
                <a:ea typeface="宋体" panose="02010600030101010101" pitchFamily="2" charset="-122"/>
              </a:rPr>
              <a:t>SoC User</a:t>
            </a:r>
            <a:r>
              <a:rPr lang="zh-CN" altLang="en-US" sz="1800" dirty="0">
                <a:ea typeface="宋体" panose="02010600030101010101" pitchFamily="2" charset="-122"/>
              </a:rPr>
              <a:t> </a:t>
            </a:r>
            <a:r>
              <a:rPr lang="en-US" altLang="zh-CN" sz="1800" dirty="0">
                <a:ea typeface="宋体" panose="02010600030101010101" pitchFamily="2" charset="-122"/>
              </a:rPr>
              <a:t>version: 20220428_0677_EL27_R08.PRO.HF4_User </a:t>
            </a:r>
          </a:p>
          <a:p>
            <a:pPr lvl="2">
              <a:spcBef>
                <a:spcPct val="0"/>
              </a:spcBef>
              <a:buFont typeface="Arial" panose="020B0604020202090204" pitchFamily="34" charset="0"/>
              <a:buChar char="•"/>
            </a:pPr>
            <a:r>
              <a:rPr lang="en-US" altLang="zh-CN" sz="1800" dirty="0">
                <a:solidFill>
                  <a:srgbClr val="0000CC"/>
                </a:solidFill>
                <a:ea typeface="宋体" panose="02010600030101010101" pitchFamily="2" charset="-122"/>
              </a:rPr>
              <a:t>Verification scope and method:</a:t>
            </a:r>
          </a:p>
          <a:p>
            <a:pPr lvl="2">
              <a:spcBef>
                <a:spcPct val="0"/>
              </a:spcBef>
              <a:buFont typeface="Arial" panose="020B0604020202090204" pitchFamily="34" charset="0"/>
              <a:buChar char="•"/>
            </a:pPr>
            <a:r>
              <a:rPr lang="en-US" altLang="zh-CN" sz="1800" dirty="0">
                <a:solidFill>
                  <a:srgbClr val="0000CC"/>
                </a:solidFill>
                <a:ea typeface="宋体" panose="02010600030101010101" pitchFamily="2" charset="-122"/>
              </a:rPr>
              <a:t>{Full verification} </a:t>
            </a:r>
            <a:r>
              <a:rPr lang="en-US" altLang="zh-CN" sz="1800" dirty="0">
                <a:ea typeface="宋体" panose="02010600030101010101" pitchFamily="2" charset="-122"/>
              </a:rPr>
              <a:t>executed with pass rate </a:t>
            </a:r>
            <a:r>
              <a:rPr lang="en-US" altLang="zh-CN" sz="1800" dirty="0">
                <a:solidFill>
                  <a:srgbClr val="0000CC"/>
                </a:solidFill>
                <a:ea typeface="宋体" panose="02010600030101010101" pitchFamily="2" charset="-122"/>
              </a:rPr>
              <a:t>98%,  1 </a:t>
            </a:r>
            <a:r>
              <a:rPr lang="en-US" altLang="zh-CN" sz="1800" dirty="0">
                <a:ea typeface="宋体" panose="02010600030101010101" pitchFamily="2" charset="-122"/>
              </a:rPr>
              <a:t>P1 and </a:t>
            </a:r>
            <a:r>
              <a:rPr lang="en-US" altLang="zh-CN" sz="1800" dirty="0">
                <a:solidFill>
                  <a:srgbClr val="0000CC"/>
                </a:solidFill>
                <a:ea typeface="宋体" panose="02010600030101010101" pitchFamily="2" charset="-122"/>
              </a:rPr>
              <a:t>46 </a:t>
            </a:r>
            <a:r>
              <a:rPr lang="en-US" altLang="zh-CN" sz="1800" dirty="0">
                <a:ea typeface="宋体" panose="02010600030101010101" pitchFamily="2" charset="-122"/>
              </a:rPr>
              <a:t>P2 issues found and not fixed. Refer test report for detail.</a:t>
            </a:r>
          </a:p>
          <a:p>
            <a:pPr>
              <a:spcBef>
                <a:spcPct val="0"/>
              </a:spcBef>
            </a:pPr>
            <a:r>
              <a:rPr lang="en-US" altLang="zh-CN" sz="1800" dirty="0">
                <a:ea typeface="宋体" panose="02010600030101010101" pitchFamily="2" charset="-122"/>
              </a:rPr>
              <a:t>Main changes compared with previous version, refer RN for the details, highlights listed below:</a:t>
            </a:r>
          </a:p>
          <a:p>
            <a:pPr lvl="2">
              <a:spcBef>
                <a:spcPct val="0"/>
              </a:spcBef>
              <a:buFont typeface="Arial" panose="020B0604020202090204" pitchFamily="34" charset="0"/>
              <a:buChar char="•"/>
            </a:pPr>
            <a:r>
              <a:rPr lang="en-US" altLang="zh-CN" dirty="0">
                <a:ea typeface="宋体" panose="02010600030101010101" pitchFamily="2" charset="-122"/>
              </a:rPr>
              <a:t>Open P1 issue list with risk evaluation – refer slide 3</a:t>
            </a:r>
          </a:p>
          <a:p>
            <a:pPr lvl="2">
              <a:spcBef>
                <a:spcPct val="0"/>
              </a:spcBef>
              <a:buFont typeface="Arial" panose="020B0604020202090204" pitchFamily="34" charset="0"/>
              <a:buChar char="•"/>
            </a:pPr>
            <a:r>
              <a:rPr lang="en-US" altLang="zh-CN" dirty="0">
                <a:ea typeface="宋体" panose="02010600030101010101" pitchFamily="2" charset="-122"/>
              </a:rPr>
              <a:t>Open AIMS with risk evaluation – refer slide 4</a:t>
            </a:r>
          </a:p>
          <a:p>
            <a:pPr lvl="2">
              <a:spcBef>
                <a:spcPct val="0"/>
              </a:spcBef>
              <a:buFont typeface="Arial" panose="020B0604020202090204" pitchFamily="34" charset="0"/>
              <a:buChar char="•"/>
            </a:pPr>
            <a:r>
              <a:rPr lang="en-US" altLang="zh-CN" dirty="0">
                <a:ea typeface="宋体" panose="02010600030101010101" pitchFamily="2" charset="-122"/>
              </a:rPr>
              <a:t>Memory leak test and VR projects test result – refer 5</a:t>
            </a:r>
            <a:r>
              <a:rPr lang="zh-CN" altLang="en-US" dirty="0">
                <a:ea typeface="宋体" panose="02010600030101010101" pitchFamily="2" charset="-122"/>
              </a:rPr>
              <a:t>、</a:t>
            </a:r>
            <a:r>
              <a:rPr lang="en-US" altLang="zh-CN" dirty="0">
                <a:ea typeface="宋体" panose="02010600030101010101" pitchFamily="2" charset="-122"/>
              </a:rPr>
              <a:t>6</a:t>
            </a:r>
            <a:r>
              <a:rPr lang="zh-CN" altLang="en-US" dirty="0">
                <a:ea typeface="宋体" panose="02010600030101010101" pitchFamily="2" charset="-122"/>
              </a:rPr>
              <a:t>、</a:t>
            </a:r>
            <a:r>
              <a:rPr lang="en-US" altLang="zh-CN" dirty="0">
                <a:ea typeface="宋体" panose="02010600030101010101" pitchFamily="2" charset="-122"/>
              </a:rPr>
              <a:t>7</a:t>
            </a:r>
            <a:r>
              <a:rPr lang="zh-CN" altLang="en-US" dirty="0">
                <a:ea typeface="宋体" panose="02010600030101010101" pitchFamily="2" charset="-122"/>
              </a:rPr>
              <a:t> 、</a:t>
            </a:r>
            <a:r>
              <a:rPr lang="en-US" altLang="zh-CN" dirty="0">
                <a:ea typeface="宋体" panose="02010600030101010101" pitchFamily="2" charset="-122"/>
              </a:rPr>
              <a:t>8</a:t>
            </a:r>
          </a:p>
          <a:p>
            <a:pPr lvl="2">
              <a:spcBef>
                <a:spcPct val="0"/>
              </a:spcBef>
              <a:buFont typeface="Arial" panose="020B0604020202090204" pitchFamily="34" charset="0"/>
              <a:buChar char="•"/>
            </a:pPr>
            <a:r>
              <a:rPr lang="en-US" altLang="zh-CN" dirty="0">
                <a:ea typeface="宋体" panose="02010600030101010101" pitchFamily="2" charset="-122"/>
              </a:rPr>
              <a:t>Performance test result – refer </a:t>
            </a:r>
          </a:p>
          <a:p>
            <a:pPr lvl="2">
              <a:spcBef>
                <a:spcPct val="0"/>
              </a:spcBef>
              <a:buFont typeface="Arial" panose="020B0604020202090204" pitchFamily="34" charset="0"/>
              <a:buChar char="•"/>
            </a:pPr>
            <a:endParaRPr lang="en-US" altLang="zh-CN" dirty="0">
              <a:ea typeface="宋体" panose="02010600030101010101" pitchFamily="2" charset="-122"/>
            </a:endParaRPr>
          </a:p>
          <a:p>
            <a:pPr lvl="3">
              <a:spcBef>
                <a:spcPct val="0"/>
              </a:spcBef>
            </a:pPr>
            <a:endParaRPr lang="en-US" altLang="zh-CN" dirty="0">
              <a:ea typeface="宋体" panose="02010600030101010101" pitchFamily="2" charset="-122"/>
            </a:endParaRPr>
          </a:p>
          <a:p>
            <a:pPr>
              <a:spcBef>
                <a:spcPct val="0"/>
              </a:spcBef>
            </a:pPr>
            <a:endParaRPr lang="en-US" altLang="zh-CN"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4"/>
          <p:cNvSpPr>
            <a:spLocks noGrp="1" noChangeArrowheads="1"/>
          </p:cNvSpPr>
          <p:nvPr>
            <p:ph type="title"/>
          </p:nvPr>
        </p:nvSpPr>
        <p:spPr bwMode="auto">
          <a:xfrm>
            <a:off x="401003" y="18224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CD764_R08.4</a:t>
            </a:r>
            <a:r>
              <a:rPr lang="en-US" altLang="en-US" sz="2800" dirty="0">
                <a:solidFill>
                  <a:srgbClr val="0000CC"/>
                </a:solidFill>
              </a:rPr>
              <a:t>} </a:t>
            </a:r>
            <a:r>
              <a:rPr lang="en-US" altLang="zh-CN" sz="2800" dirty="0"/>
              <a:t>Open P1</a:t>
            </a:r>
            <a:r>
              <a:rPr lang="zh-CN" altLang="en-US" sz="2800" dirty="0"/>
              <a:t>（</a:t>
            </a:r>
            <a:r>
              <a:rPr lang="en-US" altLang="zh-CN" sz="2800" dirty="0"/>
              <a:t>IG</a:t>
            </a:r>
            <a:r>
              <a:rPr lang="zh-CN" altLang="en-US" sz="2800" dirty="0"/>
              <a:t>）</a:t>
            </a:r>
            <a:r>
              <a:rPr lang="en-US" altLang="zh-CN" sz="2800" dirty="0"/>
              <a:t> issue list with risk evaluation#1 </a:t>
            </a:r>
            <a:endParaRPr lang="en-US" altLang="en-US" sz="2800" b="0" dirty="0">
              <a:ea typeface="SimHei" panose="02010609060101010101" pitchFamily="49" charset="-122"/>
            </a:endParaRPr>
          </a:p>
        </p:txBody>
      </p:sp>
      <p:graphicFrame>
        <p:nvGraphicFramePr>
          <p:cNvPr id="2" name="表格 1"/>
          <p:cNvGraphicFramePr>
            <a:graphicFrameLocks noGrp="1"/>
          </p:cNvGraphicFramePr>
          <p:nvPr>
            <p:custDataLst>
              <p:tags r:id="rId1"/>
            </p:custDataLst>
            <p:extLst>
              <p:ext uri="{D42A27DB-BD31-4B8C-83A1-F6EECF244321}">
                <p14:modId xmlns:p14="http://schemas.microsoft.com/office/powerpoint/2010/main" val="3663895214"/>
              </p:ext>
            </p:extLst>
          </p:nvPr>
        </p:nvGraphicFramePr>
        <p:xfrm>
          <a:off x="40383" y="1312103"/>
          <a:ext cx="12111233" cy="956102"/>
        </p:xfrm>
        <a:graphic>
          <a:graphicData uri="http://schemas.openxmlformats.org/drawingml/2006/table">
            <a:tbl>
              <a:tblPr/>
              <a:tblGrid>
                <a:gridCol w="1091817">
                  <a:extLst>
                    <a:ext uri="{9D8B030D-6E8A-4147-A177-3AD203B41FA5}">
                      <a16:colId xmlns:a16="http://schemas.microsoft.com/office/drawing/2014/main" val="20000"/>
                    </a:ext>
                  </a:extLst>
                </a:gridCol>
                <a:gridCol w="886730">
                  <a:extLst>
                    <a:ext uri="{9D8B030D-6E8A-4147-A177-3AD203B41FA5}">
                      <a16:colId xmlns:a16="http://schemas.microsoft.com/office/drawing/2014/main" val="20001"/>
                    </a:ext>
                  </a:extLst>
                </a:gridCol>
                <a:gridCol w="1740958">
                  <a:extLst>
                    <a:ext uri="{9D8B030D-6E8A-4147-A177-3AD203B41FA5}">
                      <a16:colId xmlns:a16="http://schemas.microsoft.com/office/drawing/2014/main" val="20002"/>
                    </a:ext>
                  </a:extLst>
                </a:gridCol>
                <a:gridCol w="2354094">
                  <a:extLst>
                    <a:ext uri="{9D8B030D-6E8A-4147-A177-3AD203B41FA5}">
                      <a16:colId xmlns:a16="http://schemas.microsoft.com/office/drawing/2014/main" val="20003"/>
                    </a:ext>
                  </a:extLst>
                </a:gridCol>
                <a:gridCol w="778553">
                  <a:extLst>
                    <a:ext uri="{9D8B030D-6E8A-4147-A177-3AD203B41FA5}">
                      <a16:colId xmlns:a16="http://schemas.microsoft.com/office/drawing/2014/main" val="20004"/>
                    </a:ext>
                  </a:extLst>
                </a:gridCol>
                <a:gridCol w="1366989">
                  <a:extLst>
                    <a:ext uri="{9D8B030D-6E8A-4147-A177-3AD203B41FA5}">
                      <a16:colId xmlns:a16="http://schemas.microsoft.com/office/drawing/2014/main" val="2165804250"/>
                    </a:ext>
                  </a:extLst>
                </a:gridCol>
                <a:gridCol w="1366989">
                  <a:extLst>
                    <a:ext uri="{9D8B030D-6E8A-4147-A177-3AD203B41FA5}">
                      <a16:colId xmlns:a16="http://schemas.microsoft.com/office/drawing/2014/main" val="20005"/>
                    </a:ext>
                  </a:extLst>
                </a:gridCol>
                <a:gridCol w="2525103">
                  <a:extLst>
                    <a:ext uri="{9D8B030D-6E8A-4147-A177-3AD203B41FA5}">
                      <a16:colId xmlns:a16="http://schemas.microsoft.com/office/drawing/2014/main" val="20006"/>
                    </a:ext>
                  </a:extLst>
                </a:gridCol>
              </a:tblGrid>
              <a:tr h="176532">
                <a:tc>
                  <a:txBody>
                    <a:bodyPr/>
                    <a:lstStyle/>
                    <a:p>
                      <a:pPr algn="ctr" fontAlgn="t"/>
                      <a:r>
                        <a:rPr lang="en-GB" sz="1200" b="1" i="0" u="none" strike="noStrike" dirty="0">
                          <a:solidFill>
                            <a:srgbClr val="000000"/>
                          </a:solidFill>
                          <a:effectLst/>
                          <a:latin typeface="Arial" panose="020B0604020202090204" pitchFamily="34" charset="0"/>
                          <a:ea typeface="等线" panose="02010600030101010101" pitchFamily="2" charset="-122"/>
                        </a:rPr>
                        <a:t>Key</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dirty="0">
                          <a:solidFill>
                            <a:srgbClr val="000000"/>
                          </a:solidFill>
                          <a:effectLst/>
                          <a:latin typeface="Arial" panose="020B0604020202090204" pitchFamily="34" charset="0"/>
                          <a:ea typeface="等线" panose="02010600030101010101" pitchFamily="2" charset="-122"/>
                        </a:rPr>
                        <a:t>Created</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dirty="0">
                          <a:solidFill>
                            <a:srgbClr val="000000"/>
                          </a:solidFill>
                          <a:effectLst/>
                          <a:latin typeface="Arial" panose="020B0604020202090204" pitchFamily="34" charset="0"/>
                          <a:ea typeface="等线" panose="02010600030101010101" pitchFamily="2" charset="-122"/>
                        </a:rPr>
                        <a:t>Summary</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dirty="0">
                          <a:solidFill>
                            <a:srgbClr val="000000"/>
                          </a:solidFill>
                          <a:effectLst/>
                          <a:latin typeface="Arial" panose="020B0604020202090204" pitchFamily="34" charset="0"/>
                          <a:ea typeface="等线" panose="02010600030101010101" pitchFamily="2" charset="-122"/>
                        </a:rPr>
                        <a:t>Root cause</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dirty="0">
                          <a:solidFill>
                            <a:srgbClr val="000000"/>
                          </a:solidFill>
                          <a:effectLst/>
                          <a:latin typeface="Arial" panose="020B0604020202090204" pitchFamily="34" charset="0"/>
                          <a:ea typeface="等线" panose="02010600030101010101" pitchFamily="2" charset="-122"/>
                        </a:rPr>
                        <a:t>Status</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dirty="0">
                          <a:solidFill>
                            <a:srgbClr val="000000"/>
                          </a:solidFill>
                          <a:effectLst/>
                          <a:latin typeface="Arial" panose="020B0604020202090204" pitchFamily="34" charset="0"/>
                          <a:ea typeface="等线" panose="02010600030101010101" pitchFamily="2" charset="-122"/>
                        </a:rPr>
                        <a:t>Fix version</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dirty="0">
                          <a:solidFill>
                            <a:srgbClr val="000000"/>
                          </a:solidFill>
                          <a:effectLst/>
                          <a:latin typeface="Arial" panose="020B0604020202090204" pitchFamily="34" charset="0"/>
                          <a:ea typeface="等线" panose="02010600030101010101" pitchFamily="2" charset="-122"/>
                        </a:rPr>
                        <a:t>Priority</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dirty="0">
                          <a:solidFill>
                            <a:srgbClr val="000000"/>
                          </a:solidFill>
                          <a:effectLst/>
                          <a:latin typeface="Arial" panose="020B0604020202090204" pitchFamily="34" charset="0"/>
                          <a:ea typeface="等线" panose="02010600030101010101" pitchFamily="2" charset="-122"/>
                        </a:rPr>
                        <a:t>risk evaluation </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0"/>
                  </a:ext>
                </a:extLst>
              </a:tr>
              <a:tr h="769445">
                <a:tc>
                  <a:txBody>
                    <a:bodyPr/>
                    <a:lstStyle/>
                    <a:p>
                      <a:pPr marL="0" algn="l" defTabSz="914400" rtl="0" eaLnBrk="1" fontAlgn="t" latinLnBrk="0" hangingPunct="1"/>
                      <a:r>
                        <a:rPr lang="en-GB" sz="1200" b="0" i="0" u="sng" strike="noStrike" kern="1200" dirty="0">
                          <a:solidFill>
                            <a:srgbClr val="0563C1"/>
                          </a:solidFill>
                          <a:effectLst/>
                          <a:latin typeface="等线" panose="02010600030101010101" pitchFamily="2" charset="-122"/>
                          <a:ea typeface="等线" panose="02010600030101010101" pitchFamily="2" charset="-122"/>
                          <a:cs typeface="+mn-cs"/>
                        </a:rPr>
                        <a:t>APIMCIS-28941</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1200" b="0" i="0" u="none" strike="noStrike" dirty="0">
                          <a:solidFill>
                            <a:srgbClr val="000000"/>
                          </a:solidFill>
                          <a:effectLst/>
                          <a:latin typeface="Arial" panose="020B0604020202090204" pitchFamily="34" charset="0"/>
                          <a:ea typeface="等线" panose="02010600030101010101" pitchFamily="2" charset="-122"/>
                        </a:rPr>
                        <a:t>2022/4/3</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1200" b="0" i="0" u="none" strike="noStrike" dirty="0">
                          <a:solidFill>
                            <a:srgbClr val="000000"/>
                          </a:solidFill>
                          <a:effectLst/>
                          <a:latin typeface="Arial" panose="020B0604020202090204" pitchFamily="34" charset="0"/>
                          <a:ea typeface="等线" panose="02010600030101010101" pitchFamily="2" charset="-122"/>
                        </a:rPr>
                        <a:t>【</a:t>
                      </a:r>
                      <a:r>
                        <a:rPr lang="zh-CN" altLang="en-US" sz="1200" b="0" i="0" u="none" strike="noStrike" dirty="0">
                          <a:solidFill>
                            <a:srgbClr val="000000"/>
                          </a:solidFill>
                          <a:effectLst/>
                          <a:latin typeface="Arial" panose="020B0604020202090204" pitchFamily="34" charset="0"/>
                          <a:ea typeface="等线" panose="02010600030101010101" pitchFamily="2" charset="-122"/>
                        </a:rPr>
                        <a:t>必现</a:t>
                      </a:r>
                      <a:r>
                        <a:rPr lang="en-US" altLang="zh-CN" sz="1200" b="0" i="0" u="none" strike="noStrike" dirty="0">
                          <a:solidFill>
                            <a:srgbClr val="000000"/>
                          </a:solidFill>
                          <a:effectLst/>
                          <a:latin typeface="Arial" panose="020B0604020202090204" pitchFamily="34" charset="0"/>
                          <a:ea typeface="等线" panose="02010600030101010101" pitchFamily="2" charset="-122"/>
                        </a:rPr>
                        <a:t>】【</a:t>
                      </a:r>
                      <a:r>
                        <a:rPr lang="zh-CN" altLang="en-US" sz="1200" b="0" i="0" u="none" strike="noStrike" dirty="0">
                          <a:solidFill>
                            <a:srgbClr val="000000"/>
                          </a:solidFill>
                          <a:effectLst/>
                          <a:latin typeface="Arial" panose="020B0604020202090204" pitchFamily="34" charset="0"/>
                          <a:ea typeface="等线" panose="02010600030101010101" pitchFamily="2" charset="-122"/>
                        </a:rPr>
                        <a:t>性能</a:t>
                      </a:r>
                      <a:r>
                        <a:rPr lang="en-US" altLang="zh-CN" sz="1200" b="0" i="0" u="none" strike="noStrike" dirty="0">
                          <a:solidFill>
                            <a:srgbClr val="000000"/>
                          </a:solidFill>
                          <a:effectLst/>
                          <a:latin typeface="Arial" panose="020B0604020202090204" pitchFamily="34" charset="0"/>
                          <a:ea typeface="等线" panose="02010600030101010101" pitchFamily="2" charset="-122"/>
                        </a:rPr>
                        <a:t>】【CD764】</a:t>
                      </a:r>
                      <a:r>
                        <a:rPr lang="zh-CN" altLang="en-US" sz="1200" b="0" i="0" u="none" strike="noStrike" dirty="0">
                          <a:solidFill>
                            <a:srgbClr val="000000"/>
                          </a:solidFill>
                          <a:effectLst/>
                          <a:latin typeface="Arial" panose="020B0604020202090204" pitchFamily="34" charset="0"/>
                          <a:ea typeface="等线" panose="02010600030101010101" pitchFamily="2" charset="-122"/>
                        </a:rPr>
                        <a:t>多个应用建立了太多的服务连接</a:t>
                      </a:r>
                      <a:r>
                        <a:rPr lang="en-US" altLang="zh-CN" sz="1200" b="0" i="0" u="none" strike="noStrike" dirty="0">
                          <a:solidFill>
                            <a:srgbClr val="000000"/>
                          </a:solidFill>
                          <a:effectLst/>
                          <a:latin typeface="Arial" panose="020B0604020202090204" pitchFamily="34" charset="0"/>
                          <a:ea typeface="等线" panose="02010600030101010101" pitchFamily="2" charset="-122"/>
                        </a:rPr>
                        <a:t>-Baidu</a:t>
                      </a:r>
                      <a:endParaRPr lang="zh-CN" altLang="en-US" sz="1200" b="0" i="0" u="none" strike="noStrike" dirty="0">
                        <a:solidFill>
                          <a:srgbClr val="000000"/>
                        </a:solidFill>
                        <a:effectLst/>
                        <a:latin typeface="Arial" panose="020B0604020202090204" pitchFamily="34" charset="0"/>
                        <a:ea typeface="等线" panose="02010600030101010101" pitchFamily="2" charset="-122"/>
                      </a:endParaRP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1200" b="0" i="0" u="none" strike="noStrike" kern="1200" dirty="0">
                          <a:solidFill>
                            <a:srgbClr val="000000"/>
                          </a:solidFill>
                          <a:effectLst/>
                          <a:latin typeface="Arial" panose="020B0604020202090204" pitchFamily="34" charset="0"/>
                          <a:ea typeface="等线" panose="02010600030101010101" pitchFamily="2" charset="-122"/>
                          <a:cs typeface="+mn-cs"/>
                        </a:rPr>
                        <a:t>在</a:t>
                      </a:r>
                      <a:r>
                        <a:rPr lang="en-US" altLang="zh-CN" sz="1200" b="0" i="0" u="none" strike="noStrike" kern="1200" dirty="0">
                          <a:solidFill>
                            <a:srgbClr val="000000"/>
                          </a:solidFill>
                          <a:effectLst/>
                          <a:latin typeface="Arial" panose="020B0604020202090204" pitchFamily="34" charset="0"/>
                          <a:ea typeface="等线" panose="02010600030101010101" pitchFamily="2" charset="-122"/>
                          <a:cs typeface="+mn-cs"/>
                        </a:rPr>
                        <a:t>CD764</a:t>
                      </a:r>
                      <a:r>
                        <a:rPr lang="zh-CN" altLang="en-US" sz="1200" b="0" i="0" u="none" strike="noStrike" kern="1200" dirty="0">
                          <a:solidFill>
                            <a:srgbClr val="000000"/>
                          </a:solidFill>
                          <a:effectLst/>
                          <a:latin typeface="Arial" panose="020B0604020202090204" pitchFamily="34" charset="0"/>
                          <a:ea typeface="等线" panose="02010600030101010101" pitchFamily="2" charset="-122"/>
                          <a:cs typeface="+mn-cs"/>
                        </a:rPr>
                        <a:t>的性能检查中发现，有多个进程建立了很多的连接，需要排除一下代码，确认服务的打开和关闭配对。</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zh-CN" altLang="en-US" sz="1200" b="0" i="0" u="none" strike="noStrike" dirty="0">
                          <a:solidFill>
                            <a:srgbClr val="000000"/>
                          </a:solidFill>
                          <a:effectLst/>
                          <a:latin typeface="Arial" panose="020B0604020202090204" pitchFamily="34" charset="0"/>
                          <a:ea typeface="等线" panose="02010600030101010101" pitchFamily="2" charset="-122"/>
                        </a:rPr>
                        <a:t>待办</a:t>
                      </a:r>
                      <a:endParaRPr lang="en-GB" sz="1200" b="0" i="0" u="none" strike="noStrike" dirty="0">
                        <a:solidFill>
                          <a:srgbClr val="000000"/>
                        </a:solidFill>
                        <a:effectLst/>
                        <a:latin typeface="Arial" panose="020B0604020202090204" pitchFamily="34" charset="0"/>
                        <a:ea typeface="等线" panose="02010600030101010101" pitchFamily="2" charset="-122"/>
                      </a:endParaRP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zh-CN" altLang="en-US" sz="1200" b="0" i="0" u="none" strike="noStrike" dirty="0">
                          <a:solidFill>
                            <a:srgbClr val="000000"/>
                          </a:solidFill>
                          <a:effectLst/>
                          <a:latin typeface="Arial" panose="020B0604020202090204" pitchFamily="34" charset="0"/>
                          <a:ea typeface="等线" panose="02010600030101010101" pitchFamily="2" charset="-122"/>
                        </a:rPr>
                        <a:t>需要和福特共同</a:t>
                      </a:r>
                      <a:r>
                        <a:rPr lang="en-US" altLang="zh-CN" sz="1200" b="0" i="0" u="none" strike="noStrike" dirty="0">
                          <a:solidFill>
                            <a:srgbClr val="000000"/>
                          </a:solidFill>
                          <a:effectLst/>
                          <a:latin typeface="Arial" panose="020B0604020202090204" pitchFamily="34" charset="0"/>
                          <a:ea typeface="等线" panose="02010600030101010101" pitchFamily="2" charset="-122"/>
                        </a:rPr>
                        <a:t>Review</a:t>
                      </a:r>
                      <a:endParaRPr lang="en-GB" sz="1200" b="0" i="0" u="none" strike="noStrike" dirty="0">
                        <a:solidFill>
                          <a:srgbClr val="000000"/>
                        </a:solidFill>
                        <a:effectLst/>
                        <a:latin typeface="Arial" panose="020B0604020202090204" pitchFamily="34" charset="0"/>
                        <a:ea typeface="等线" panose="02010600030101010101" pitchFamily="2" charset="-122"/>
                      </a:endParaRP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altLang="zh-CN" sz="1200" b="0" i="0" u="none" strike="noStrike" dirty="0">
                          <a:solidFill>
                            <a:srgbClr val="000000"/>
                          </a:solidFill>
                          <a:effectLst/>
                          <a:latin typeface="Arial" panose="020B0604020202090204" pitchFamily="34" charset="0"/>
                          <a:ea typeface="等线" panose="02010600030101010101" pitchFamily="2" charset="-122"/>
                        </a:rPr>
                        <a:t>Immediate Gating</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1200" b="0" i="0" u="none" strike="noStrike" dirty="0">
                          <a:solidFill>
                            <a:srgbClr val="000000"/>
                          </a:solidFill>
                          <a:effectLst/>
                          <a:latin typeface="Arial" panose="020B0604020202090204" pitchFamily="34" charset="0"/>
                          <a:ea typeface="等线" panose="02010600030101010101" pitchFamily="2" charset="-122"/>
                        </a:rPr>
                        <a:t>风险评估：</a:t>
                      </a:r>
                      <a:r>
                        <a:rPr lang="en-US" altLang="zh-CN" sz="1200" b="0" i="0" u="none" strike="noStrike" dirty="0">
                          <a:solidFill>
                            <a:srgbClr val="000000"/>
                          </a:solidFill>
                          <a:effectLst/>
                          <a:latin typeface="Arial" panose="020B0604020202090204" pitchFamily="34" charset="0"/>
                          <a:ea typeface="等线" panose="02010600030101010101" pitchFamily="2" charset="-122"/>
                        </a:rPr>
                        <a:t>L</a:t>
                      </a:r>
                    </a:p>
                    <a:p>
                      <a:pPr algn="l" fontAlgn="t"/>
                      <a:r>
                        <a:rPr lang="zh-CN" altLang="en-US" sz="1200" b="0" i="0" u="none" strike="noStrike" dirty="0">
                          <a:solidFill>
                            <a:srgbClr val="000000"/>
                          </a:solidFill>
                          <a:effectLst/>
                          <a:latin typeface="Arial" panose="020B0604020202090204" pitchFamily="34" charset="0"/>
                          <a:ea typeface="等线" panose="02010600030101010101" pitchFamily="2" charset="-122"/>
                        </a:rPr>
                        <a:t>性能优化相关的问题，整体在和福特相关的同事进行确认及推进</a:t>
                      </a:r>
                      <a:endParaRPr lang="en-GB" altLang="zh-CN" sz="1200" b="0" i="0" u="none" strike="noStrike" dirty="0">
                        <a:solidFill>
                          <a:srgbClr val="000000"/>
                        </a:solidFill>
                        <a:effectLst/>
                        <a:latin typeface="Arial" panose="020B0604020202090204" pitchFamily="34" charset="0"/>
                        <a:ea typeface="等线" panose="02010600030101010101" pitchFamily="2" charset="-122"/>
                      </a:endParaRP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56045485"/>
                  </a:ext>
                </a:extLst>
              </a:tr>
            </a:tbl>
          </a:graphicData>
        </a:graphic>
      </p:graphicFrame>
      <p:sp>
        <p:nvSpPr>
          <p:cNvPr id="5" name="文本框 4">
            <a:extLst>
              <a:ext uri="{FF2B5EF4-FFF2-40B4-BE49-F238E27FC236}">
                <a16:creationId xmlns:a16="http://schemas.microsoft.com/office/drawing/2014/main" id="{D6457E4D-3ED0-4811-AA4B-0B597230BC5C}"/>
              </a:ext>
            </a:extLst>
          </p:cNvPr>
          <p:cNvSpPr txBox="1"/>
          <p:nvPr/>
        </p:nvSpPr>
        <p:spPr>
          <a:xfrm>
            <a:off x="401003" y="667561"/>
            <a:ext cx="11529740" cy="369332"/>
          </a:xfrm>
          <a:prstGeom prst="rect">
            <a:avLst/>
          </a:prstGeom>
          <a:noFill/>
        </p:spPr>
        <p:txBody>
          <a:bodyPr wrap="square" rtlCol="0">
            <a:spAutoFit/>
          </a:bodyPr>
          <a:lstStyle/>
          <a:p>
            <a:r>
              <a:rPr kumimoji="1" lang="zh-CN" altLang="en-US" dirty="0"/>
              <a:t>遗留</a:t>
            </a:r>
            <a:r>
              <a:rPr kumimoji="1" lang="en-US" altLang="zh-CN" dirty="0"/>
              <a:t>1</a:t>
            </a:r>
            <a:r>
              <a:rPr kumimoji="1" lang="zh-CN" altLang="en-US" dirty="0"/>
              <a:t>个</a:t>
            </a:r>
            <a:r>
              <a:rPr kumimoji="1" lang="en-US" altLang="zh-CN" dirty="0"/>
              <a:t>IG</a:t>
            </a:r>
            <a:r>
              <a:rPr kumimoji="1" lang="zh-CN" altLang="en-US" dirty="0"/>
              <a:t>问题，分析影响较小，非</a:t>
            </a:r>
            <a:r>
              <a:rPr kumimoji="1" lang="en-US" altLang="zh-CN" dirty="0"/>
              <a:t>block</a:t>
            </a:r>
            <a:r>
              <a:rPr kumimoji="1" lang="zh-CN" altLang="en-US" dirty="0"/>
              <a:t> </a:t>
            </a:r>
            <a:r>
              <a:rPr kumimoji="1" lang="en-US" altLang="zh-CN" dirty="0"/>
              <a:t>issue</a:t>
            </a:r>
            <a:r>
              <a:rPr kumimoji="1" lang="zh-CN" altLang="en-US" dirty="0"/>
              <a:t>。</a:t>
            </a:r>
          </a:p>
        </p:txBody>
      </p:sp>
    </p:spTree>
    <p:extLst>
      <p:ext uri="{BB962C8B-B14F-4D97-AF65-F5344CB8AC3E}">
        <p14:creationId xmlns:p14="http://schemas.microsoft.com/office/powerpoint/2010/main" val="474722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CD764_R08.4</a:t>
            </a:r>
            <a:r>
              <a:rPr lang="en-US" altLang="en-US" sz="2800" dirty="0">
                <a:solidFill>
                  <a:srgbClr val="0000CC"/>
                </a:solidFill>
              </a:rPr>
              <a:t>} </a:t>
            </a:r>
            <a:r>
              <a:rPr lang="en-US" altLang="zh-CN" sz="2800" dirty="0"/>
              <a:t>Open AIMS with risk evaluation </a:t>
            </a:r>
            <a:endParaRPr lang="en-US" altLang="en-US" sz="2800" b="0" dirty="0">
              <a:ea typeface="SimHei" panose="02010609060101010101" pitchFamily="49" charset="-122"/>
            </a:endParaRPr>
          </a:p>
        </p:txBody>
      </p:sp>
      <p:graphicFrame>
        <p:nvGraphicFramePr>
          <p:cNvPr id="8" name="表格 7">
            <a:extLst>
              <a:ext uri="{FF2B5EF4-FFF2-40B4-BE49-F238E27FC236}">
                <a16:creationId xmlns:a16="http://schemas.microsoft.com/office/drawing/2014/main" id="{63C55C3E-8A21-4741-B174-134C50C2F361}"/>
              </a:ext>
            </a:extLst>
          </p:cNvPr>
          <p:cNvGraphicFramePr>
            <a:graphicFrameLocks noGrp="1"/>
          </p:cNvGraphicFramePr>
          <p:nvPr>
            <p:custDataLst>
              <p:tags r:id="rId1"/>
            </p:custDataLst>
            <p:extLst>
              <p:ext uri="{D42A27DB-BD31-4B8C-83A1-F6EECF244321}">
                <p14:modId xmlns:p14="http://schemas.microsoft.com/office/powerpoint/2010/main" val="2281914177"/>
              </p:ext>
            </p:extLst>
          </p:nvPr>
        </p:nvGraphicFramePr>
        <p:xfrm>
          <a:off x="639761" y="1406228"/>
          <a:ext cx="11183562" cy="4514859"/>
        </p:xfrm>
        <a:graphic>
          <a:graphicData uri="http://schemas.openxmlformats.org/drawingml/2006/table">
            <a:tbl>
              <a:tblPr/>
              <a:tblGrid>
                <a:gridCol w="962025">
                  <a:extLst>
                    <a:ext uri="{9D8B030D-6E8A-4147-A177-3AD203B41FA5}">
                      <a16:colId xmlns:a16="http://schemas.microsoft.com/office/drawing/2014/main" val="20000"/>
                    </a:ext>
                  </a:extLst>
                </a:gridCol>
                <a:gridCol w="2719185">
                  <a:extLst>
                    <a:ext uri="{9D8B030D-6E8A-4147-A177-3AD203B41FA5}">
                      <a16:colId xmlns:a16="http://schemas.microsoft.com/office/drawing/2014/main" val="20001"/>
                    </a:ext>
                  </a:extLst>
                </a:gridCol>
                <a:gridCol w="872593">
                  <a:extLst>
                    <a:ext uri="{9D8B030D-6E8A-4147-A177-3AD203B41FA5}">
                      <a16:colId xmlns:a16="http://schemas.microsoft.com/office/drawing/2014/main" val="76844630"/>
                    </a:ext>
                  </a:extLst>
                </a:gridCol>
                <a:gridCol w="872593">
                  <a:extLst>
                    <a:ext uri="{9D8B030D-6E8A-4147-A177-3AD203B41FA5}">
                      <a16:colId xmlns:a16="http://schemas.microsoft.com/office/drawing/2014/main" val="4031948512"/>
                    </a:ext>
                  </a:extLst>
                </a:gridCol>
                <a:gridCol w="872593">
                  <a:extLst>
                    <a:ext uri="{9D8B030D-6E8A-4147-A177-3AD203B41FA5}">
                      <a16:colId xmlns:a16="http://schemas.microsoft.com/office/drawing/2014/main" val="20002"/>
                    </a:ext>
                  </a:extLst>
                </a:gridCol>
                <a:gridCol w="577850">
                  <a:extLst>
                    <a:ext uri="{9D8B030D-6E8A-4147-A177-3AD203B41FA5}">
                      <a16:colId xmlns:a16="http://schemas.microsoft.com/office/drawing/2014/main" val="20003"/>
                    </a:ext>
                  </a:extLst>
                </a:gridCol>
                <a:gridCol w="4306723">
                  <a:extLst>
                    <a:ext uri="{9D8B030D-6E8A-4147-A177-3AD203B41FA5}">
                      <a16:colId xmlns:a16="http://schemas.microsoft.com/office/drawing/2014/main" val="20004"/>
                    </a:ext>
                  </a:extLst>
                </a:gridCol>
              </a:tblGrid>
              <a:tr h="270623">
                <a:tc>
                  <a:txBody>
                    <a:bodyPr/>
                    <a:lstStyle/>
                    <a:p>
                      <a:pPr algn="ctr" fontAlgn="t"/>
                      <a:endParaRPr lang="en-GB" sz="900" b="1" i="0" u="none" strike="noStrike" dirty="0">
                        <a:solidFill>
                          <a:schemeClr val="bg1"/>
                        </a:solidFill>
                        <a:effectLst/>
                        <a:latin typeface="Arial" panose="020B060402020209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90204" pitchFamily="34" charset="0"/>
                          <a:ea typeface="等线" panose="02010600030101010101" pitchFamily="2" charset="-122"/>
                        </a:rPr>
                        <a:t>Key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endParaRPr lang="en-GB" sz="900" b="1" i="0" u="none" strike="noStrike" dirty="0">
                        <a:solidFill>
                          <a:schemeClr val="bg1"/>
                        </a:solidFill>
                        <a:effectLst/>
                        <a:latin typeface="Arial" panose="020B060402020209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90204" pitchFamily="34" charset="0"/>
                          <a:ea typeface="等线" panose="02010600030101010101" pitchFamily="2" charset="-122"/>
                        </a:rPr>
                        <a:t>Summary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endParaRPr lang="en-GB" sz="900" b="1" i="0" u="none" strike="noStrike" kern="1200" dirty="0">
                        <a:solidFill>
                          <a:schemeClr val="bg1"/>
                        </a:solidFill>
                        <a:effectLst/>
                        <a:latin typeface="Arial" panose="020B0604020202090204" pitchFamily="34" charset="0"/>
                        <a:ea typeface="等线" panose="02010600030101010101" pitchFamily="2" charset="-122"/>
                        <a:cs typeface="+mn-cs"/>
                      </a:endParaRPr>
                    </a:p>
                    <a:p>
                      <a:pPr marL="0" algn="ctr" defTabSz="914400" rtl="0" eaLnBrk="1" fontAlgn="t" latinLnBrk="0" hangingPunct="1"/>
                      <a:r>
                        <a:rPr lang="en-GB" sz="900" b="1" i="0" u="none" strike="noStrike" kern="1200" dirty="0">
                          <a:solidFill>
                            <a:schemeClr val="bg1"/>
                          </a:solidFill>
                          <a:effectLst/>
                          <a:latin typeface="Arial" panose="020B0604020202090204" pitchFamily="34" charset="0"/>
                          <a:ea typeface="等线" panose="02010600030101010101" pitchFamily="2" charset="-122"/>
                          <a:cs typeface="+mn-cs"/>
                        </a:rPr>
                        <a:t>Status</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endParaRPr lang="en-GB" sz="900" b="1" i="0" u="none" strike="noStrike" kern="1200" dirty="0">
                        <a:solidFill>
                          <a:schemeClr val="bg1"/>
                        </a:solidFill>
                        <a:effectLst/>
                        <a:latin typeface="Arial" panose="020B0604020202090204" pitchFamily="34" charset="0"/>
                        <a:ea typeface="等线" panose="02010600030101010101" pitchFamily="2" charset="-122"/>
                        <a:cs typeface="+mn-cs"/>
                      </a:endParaRPr>
                    </a:p>
                    <a:p>
                      <a:pPr marL="0" algn="ctr" defTabSz="914400" rtl="0" eaLnBrk="1" fontAlgn="t" latinLnBrk="0" hangingPunct="1"/>
                      <a:r>
                        <a:rPr lang="en-GB" sz="900" b="1" i="0" u="none" strike="noStrike" kern="1200" dirty="0">
                          <a:solidFill>
                            <a:schemeClr val="bg1"/>
                          </a:solidFill>
                          <a:effectLst/>
                          <a:latin typeface="Arial" panose="020B0604020202090204" pitchFamily="34" charset="0"/>
                          <a:ea typeface="等线" panose="02010600030101010101" pitchFamily="2" charset="-122"/>
                          <a:cs typeface="+mn-cs"/>
                        </a:rPr>
                        <a:t>Fix version</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endParaRPr lang="en-GB" sz="900" b="1" i="0" u="none" strike="noStrike" dirty="0">
                        <a:solidFill>
                          <a:schemeClr val="bg1"/>
                        </a:solidFill>
                        <a:effectLst/>
                        <a:latin typeface="Arial" panose="020B060402020209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90204" pitchFamily="34" charset="0"/>
                          <a:ea typeface="等线" panose="02010600030101010101" pitchFamily="2" charset="-122"/>
                        </a:rPr>
                        <a:t>Priority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endParaRPr lang="en-GB" sz="900" b="1" i="0" u="none" strike="noStrike" dirty="0">
                        <a:solidFill>
                          <a:schemeClr val="bg1"/>
                        </a:solidFill>
                        <a:effectLst/>
                        <a:latin typeface="Arial" panose="020B060402020209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90204" pitchFamily="34" charset="0"/>
                          <a:ea typeface="等线" panose="02010600030101010101" pitchFamily="2" charset="-122"/>
                        </a:rPr>
                        <a:t>AIMS #</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endParaRPr lang="en-US" altLang="zh-CN" sz="900" b="1" i="0" u="none" strike="noStrike" kern="1200" dirty="0">
                        <a:solidFill>
                          <a:schemeClr val="bg1"/>
                        </a:solidFill>
                        <a:effectLst/>
                        <a:latin typeface="Arial" panose="020B0604020202090204" pitchFamily="34" charset="0"/>
                        <a:ea typeface="等线" panose="02010600030101010101" pitchFamily="2" charset="-122"/>
                        <a:cs typeface="+mn-cs"/>
                      </a:endParaRPr>
                    </a:p>
                    <a:p>
                      <a:pPr marL="0" marR="0" lvl="0" indent="0" algn="ctr" defTabSz="914400" rtl="0" eaLnBrk="1" fontAlgn="ctr" latinLnBrk="0" hangingPunct="1">
                        <a:lnSpc>
                          <a:spcPct val="100000"/>
                        </a:lnSpc>
                        <a:spcBef>
                          <a:spcPct val="0"/>
                        </a:spcBef>
                        <a:spcAft>
                          <a:spcPct val="0"/>
                        </a:spcAft>
                        <a:buClrTx/>
                        <a:buSzTx/>
                        <a:buFontTx/>
                        <a:buNone/>
                      </a:pPr>
                      <a:r>
                        <a:rPr lang="en-US" altLang="zh-CN" sz="900" b="1" i="0" u="none" strike="noStrike" kern="1200" dirty="0">
                          <a:solidFill>
                            <a:schemeClr val="bg1"/>
                          </a:solidFill>
                          <a:effectLst/>
                          <a:latin typeface="Arial" panose="020B0604020202090204" pitchFamily="34" charset="0"/>
                          <a:ea typeface="等线" panose="02010600030101010101" pitchFamily="2" charset="-122"/>
                          <a:cs typeface="+mn-cs"/>
                        </a:rPr>
                        <a:t>Remark</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409628">
                <a:tc>
                  <a:txBody>
                    <a:bodyPr/>
                    <a:lstStyle/>
                    <a:p>
                      <a:pPr algn="l" fontAlgn="t"/>
                      <a:r>
                        <a:rPr lang="en-US" sz="1050" b="0" i="0" u="sng" strike="noStrike" dirty="0">
                          <a:solidFill>
                            <a:srgbClr val="0563C1"/>
                          </a:solidFill>
                          <a:effectLst/>
                          <a:latin typeface="等线" panose="02010600030101010101" pitchFamily="2" charset="-122"/>
                          <a:ea typeface="等线" panose="02010600030101010101" pitchFamily="2" charset="-122"/>
                        </a:rPr>
                        <a:t>APIMCIS-21386</a:t>
                      </a:r>
                      <a:endParaRPr lang="en" sz="1050" b="0" i="0" u="sng"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1050" b="0" i="0" u="none" strike="noStrike" dirty="0">
                          <a:solidFill>
                            <a:srgbClr val="000000"/>
                          </a:solidFill>
                          <a:effectLst/>
                          <a:latin typeface="Arial" panose="020B0604020202020204" pitchFamily="34" charset="0"/>
                          <a:ea typeface="等线" panose="02010600030101010101" pitchFamily="2" charset="-122"/>
                        </a:rPr>
                        <a:t>[CD764][</a:t>
                      </a:r>
                      <a:r>
                        <a:rPr lang="zh-CN" altLang="en-US" sz="1050" b="0" i="0" u="none" strike="noStrike" dirty="0">
                          <a:solidFill>
                            <a:srgbClr val="000000"/>
                          </a:solidFill>
                          <a:effectLst/>
                          <a:latin typeface="Arial" panose="020B0604020202020204" pitchFamily="34" charset="0"/>
                          <a:ea typeface="等线" panose="02010600030101010101" pitchFamily="2" charset="-122"/>
                        </a:rPr>
                        <a:t>必现</a:t>
                      </a:r>
                      <a:r>
                        <a:rPr lang="en-US" altLang="zh-CN" sz="1050" b="0" i="0" u="none" strike="noStrike" dirty="0">
                          <a:solidFill>
                            <a:srgbClr val="000000"/>
                          </a:solidFill>
                          <a:effectLst/>
                          <a:latin typeface="Arial" panose="020B0604020202020204" pitchFamily="34" charset="0"/>
                          <a:ea typeface="等线" panose="02010600030101010101" pitchFamily="2" charset="-122"/>
                        </a:rPr>
                        <a:t>][</a:t>
                      </a:r>
                      <a:r>
                        <a:rPr lang="zh-CN" altLang="en-US" sz="1050" b="0" i="0" u="none" strike="noStrike" dirty="0">
                          <a:solidFill>
                            <a:srgbClr val="000000"/>
                          </a:solidFill>
                          <a:effectLst/>
                          <a:latin typeface="Arial" panose="020B0604020202020204" pitchFamily="34" charset="0"/>
                          <a:ea typeface="等线" panose="02010600030101010101" pitchFamily="2" charset="-122"/>
                        </a:rPr>
                        <a:t>语音</a:t>
                      </a:r>
                      <a:r>
                        <a:rPr lang="en-US" altLang="zh-CN" sz="1050" b="0" i="0" u="none" strike="noStrike" dirty="0">
                          <a:solidFill>
                            <a:srgbClr val="000000"/>
                          </a:solidFill>
                          <a:effectLst/>
                          <a:latin typeface="Arial" panose="020B0604020202020204" pitchFamily="34" charset="0"/>
                          <a:ea typeface="等线" panose="02010600030101010101" pitchFamily="2" charset="-122"/>
                        </a:rPr>
                        <a:t>]Phase-4:【</a:t>
                      </a:r>
                      <a:r>
                        <a:rPr lang="zh-CN" altLang="en-US" sz="1050" b="0" i="0" u="none" strike="noStrike" dirty="0">
                          <a:solidFill>
                            <a:srgbClr val="000000"/>
                          </a:solidFill>
                          <a:effectLst/>
                          <a:latin typeface="Arial" panose="020B0604020202020204" pitchFamily="34" charset="0"/>
                          <a:ea typeface="等线" panose="02010600030101010101" pitchFamily="2" charset="-122"/>
                        </a:rPr>
                        <a:t>偶发</a:t>
                      </a:r>
                      <a:r>
                        <a:rPr lang="en-US" altLang="zh-CN" sz="1050" b="0" i="0" u="none" strike="noStrike" dirty="0">
                          <a:solidFill>
                            <a:srgbClr val="000000"/>
                          </a:solidFill>
                          <a:effectLst/>
                          <a:latin typeface="Arial" panose="020B0604020202020204" pitchFamily="34" charset="0"/>
                          <a:ea typeface="等线" panose="02010600030101010101" pitchFamily="2" charset="-122"/>
                        </a:rPr>
                        <a:t>】NTT   </a:t>
                      </a:r>
                      <a:r>
                        <a:rPr lang="zh-CN" altLang="en-US" sz="1050" b="0" i="0" u="none" strike="noStrike" dirty="0">
                          <a:solidFill>
                            <a:srgbClr val="000000"/>
                          </a:solidFill>
                          <a:effectLst/>
                          <a:latin typeface="Arial" panose="020B0604020202020204" pitchFamily="34" charset="0"/>
                          <a:ea typeface="等线" panose="02010600030101010101" pitchFamily="2" charset="-122"/>
                        </a:rPr>
                        <a:t>紧急呼叫测试时，你好你好会唤醒语音</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1050" b="0" i="0" u="none" strike="noStrike" dirty="0">
                          <a:solidFill>
                            <a:srgbClr val="000000"/>
                          </a:solidFill>
                          <a:effectLst/>
                          <a:latin typeface="Arial" panose="020B0604020202020204" pitchFamily="34" charset="0"/>
                          <a:ea typeface="等线" panose="02010600030101010101" pitchFamily="2" charset="-122"/>
                        </a:rPr>
                        <a:t>重新打开</a:t>
                      </a:r>
                      <a:endParaRPr lang="en" altLang="zh-CN" sz="105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50" b="0" i="0" u="none" strike="noStrike" dirty="0">
                          <a:solidFill>
                            <a:srgbClr val="000000"/>
                          </a:solidFill>
                          <a:effectLst/>
                          <a:latin typeface="Arial" panose="020B0604020202020204" pitchFamily="34" charset="0"/>
                          <a:ea typeface="等线" panose="02010600030101010101" pitchFamily="2" charset="-122"/>
                        </a:rPr>
                        <a:t>R</a:t>
                      </a:r>
                      <a:r>
                        <a:rPr lang="en-US" altLang="zh-CN" sz="1050" b="0" i="0" u="none" strike="noStrike" dirty="0">
                          <a:solidFill>
                            <a:srgbClr val="000000"/>
                          </a:solidFill>
                          <a:effectLst/>
                          <a:latin typeface="Arial" panose="020B0604020202020204" pitchFamily="34" charset="0"/>
                          <a:ea typeface="等线" panose="02010600030101010101" pitchFamily="2" charset="-122"/>
                        </a:rPr>
                        <a:t>10</a:t>
                      </a:r>
                      <a:endParaRPr lang="en" sz="105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50" b="0" i="0" u="none" strike="noStrike" dirty="0">
                          <a:solidFill>
                            <a:srgbClr val="000000"/>
                          </a:solidFill>
                          <a:effectLst/>
                          <a:latin typeface="Arial" panose="020B0604020202020204" pitchFamily="34" charset="0"/>
                          <a:ea typeface="等线" panose="02010600030101010101" pitchFamily="2" charset="-122"/>
                        </a:rPr>
                        <a:t>Gating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1050" dirty="0"/>
                        <a:t>3852936</a:t>
                      </a:r>
                      <a:endParaRPr lang="en-US" altLang="zh-CN" sz="105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 altLang="zh-CN" sz="1050" b="0" i="0" u="none" strike="noStrike" dirty="0" err="1">
                          <a:solidFill>
                            <a:srgbClr val="0563C1"/>
                          </a:solidFill>
                          <a:effectLst/>
                          <a:latin typeface="等线" panose="02010600030101010101" pitchFamily="2" charset="-122"/>
                          <a:ea typeface="等线" panose="02010600030101010101" pitchFamily="2" charset="-122"/>
                        </a:rPr>
                        <a:t>风险评估</a:t>
                      </a:r>
                      <a:r>
                        <a:rPr lang="zh-CN" altLang="en-US" sz="1050" b="0" i="0" u="none" strike="noStrike" dirty="0">
                          <a:solidFill>
                            <a:srgbClr val="0563C1"/>
                          </a:solidFill>
                          <a:effectLst/>
                          <a:latin typeface="等线" panose="02010600030101010101" pitchFamily="2" charset="-122"/>
                          <a:ea typeface="等线" panose="02010600030101010101" pitchFamily="2" charset="-122"/>
                        </a:rPr>
                        <a:t>：</a:t>
                      </a:r>
                      <a:r>
                        <a:rPr lang="en-US" altLang="zh-CN" sz="1050" b="0" i="0" u="none" strike="noStrike" dirty="0">
                          <a:solidFill>
                            <a:srgbClr val="0563C1"/>
                          </a:solidFill>
                          <a:effectLst/>
                          <a:latin typeface="等线" panose="02010600030101010101" pitchFamily="2" charset="-122"/>
                          <a:ea typeface="等线" panose="02010600030101010101" pitchFamily="2" charset="-122"/>
                        </a:rPr>
                        <a:t>L</a:t>
                      </a:r>
                    </a:p>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1050" b="0" i="0" u="none" strike="noStrike" dirty="0">
                          <a:solidFill>
                            <a:srgbClr val="0563C1"/>
                          </a:solidFill>
                          <a:effectLst/>
                          <a:latin typeface="等线" panose="02010600030101010101" pitchFamily="2" charset="-122"/>
                          <a:ea typeface="等线" panose="02010600030101010101" pitchFamily="2" charset="-122"/>
                        </a:rPr>
                        <a:t>偶发问题，目前已经收到对应的误报的语料，当前语音技术部正根据误报的语料来进行相关训练，输出识别模型预计</a:t>
                      </a:r>
                      <a:r>
                        <a:rPr lang="en-US" altLang="zh-CN" sz="1050" b="0" i="0" u="none" strike="noStrike" dirty="0">
                          <a:solidFill>
                            <a:srgbClr val="0563C1"/>
                          </a:solidFill>
                          <a:effectLst/>
                          <a:latin typeface="等线" panose="02010600030101010101" pitchFamily="2" charset="-122"/>
                          <a:ea typeface="等线" panose="02010600030101010101" pitchFamily="2" charset="-122"/>
                        </a:rPr>
                        <a:t>5/10</a:t>
                      </a:r>
                      <a:r>
                        <a:rPr lang="zh-CN" altLang="en-US" sz="1050" b="0" i="0" u="none" strike="noStrike" dirty="0">
                          <a:solidFill>
                            <a:srgbClr val="0563C1"/>
                          </a:solidFill>
                          <a:effectLst/>
                          <a:latin typeface="等线" panose="02010600030101010101" pitchFamily="2" charset="-122"/>
                          <a:ea typeface="等线" panose="02010600030101010101" pitchFamily="2" charset="-122"/>
                        </a:rPr>
                        <a:t>日给出模型后开始集成及验证</a:t>
                      </a:r>
                      <a:endParaRPr lang="en-US" altLang="zh-CN" sz="1050" b="0" i="0" u="none"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4966593"/>
                  </a:ext>
                </a:extLst>
              </a:tr>
              <a:tr h="409628">
                <a:tc>
                  <a:txBody>
                    <a:bodyPr/>
                    <a:lstStyle/>
                    <a:p>
                      <a:pPr algn="l" fontAlgn="t"/>
                      <a:r>
                        <a:rPr lang="en-US" sz="1050" b="0" i="0" u="sng" strike="noStrike" dirty="0">
                          <a:solidFill>
                            <a:srgbClr val="0563C1"/>
                          </a:solidFill>
                          <a:effectLst/>
                          <a:latin typeface="等线" panose="02010600030101010101" pitchFamily="2" charset="-122"/>
                          <a:ea typeface="等线" panose="02010600030101010101" pitchFamily="2" charset="-122"/>
                        </a:rPr>
                        <a:t>APIMCIS-22324</a:t>
                      </a:r>
                      <a:endParaRPr lang="en" sz="1050" b="0" i="0" u="sng"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【CD764】【audio】【</a:t>
                      </a:r>
                      <a:r>
                        <a:rPr lang="zh-CN" altLang="en-US" sz="1050" b="0" i="0" u="none" strike="noStrike" kern="1200" dirty="0">
                          <a:solidFill>
                            <a:srgbClr val="000000"/>
                          </a:solidFill>
                          <a:effectLst/>
                          <a:latin typeface="Arial" panose="020B0604020202020204" pitchFamily="34" charset="0"/>
                          <a:ea typeface="等线" panose="02010600030101010101" pitchFamily="2" charset="-122"/>
                          <a:cs typeface="+mn-cs"/>
                        </a:rPr>
                        <a:t>必现</a:t>
                      </a:r>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a:t>
                      </a:r>
                      <a:r>
                        <a:rPr lang="zh-CN" altLang="en-US" sz="1050" b="0" i="0" u="none" strike="noStrike" kern="1200" dirty="0">
                          <a:solidFill>
                            <a:srgbClr val="000000"/>
                          </a:solidFill>
                          <a:effectLst/>
                          <a:latin typeface="Arial" panose="020B0604020202020204" pitchFamily="34" charset="0"/>
                          <a:ea typeface="等线" panose="02010600030101010101" pitchFamily="2" charset="-122"/>
                          <a:cs typeface="+mn-cs"/>
                        </a:rPr>
                        <a:t>切换音源时界面会跳一下</a:t>
                      </a:r>
                    </a:p>
                    <a:p>
                      <a:pPr algn="l" fontAlgn="t"/>
                      <a:endParaRPr lang="zh-CN" altLang="en-US" sz="105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50" b="0" i="0" u="none" strike="noStrike" dirty="0">
                          <a:solidFill>
                            <a:srgbClr val="000000"/>
                          </a:solidFill>
                          <a:effectLst/>
                          <a:latin typeface="Arial" panose="020B0604020202020204" pitchFamily="34" charset="0"/>
                          <a:ea typeface="等线" panose="02010600030101010101" pitchFamily="2" charset="-122"/>
                        </a:rPr>
                        <a:t>Reopened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1050" b="0" i="0" u="none" strike="noStrike" dirty="0">
                          <a:solidFill>
                            <a:srgbClr val="000000"/>
                          </a:solidFill>
                          <a:effectLst/>
                          <a:latin typeface="Arial" panose="020B0604020202020204" pitchFamily="34" charset="0"/>
                          <a:ea typeface="等线" panose="02010600030101010101" pitchFamily="2" charset="-122"/>
                        </a:rPr>
                        <a:t>需要与福特确认</a:t>
                      </a:r>
                      <a:endParaRPr lang="en" sz="105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50" b="0" i="0" u="none" strike="noStrike" dirty="0">
                          <a:solidFill>
                            <a:srgbClr val="000000"/>
                          </a:solidFill>
                          <a:effectLst/>
                          <a:latin typeface="Arial" panose="020B0604020202020204" pitchFamily="34" charset="0"/>
                          <a:ea typeface="等线" panose="02010600030101010101" pitchFamily="2" charset="-122"/>
                        </a:rPr>
                        <a:t>Gating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1050" b="0" i="0" u="none" strike="noStrike" dirty="0">
                          <a:solidFill>
                            <a:srgbClr val="000000"/>
                          </a:solidFill>
                          <a:effectLst/>
                          <a:latin typeface="Arial" panose="020B0604020202020204" pitchFamily="34" charset="0"/>
                          <a:ea typeface="等线" panose="02010600030101010101" pitchFamily="2" charset="-122"/>
                        </a:rPr>
                        <a:t>3853147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 altLang="zh-CN" sz="1050" b="0" i="0" u="none" strike="noStrike" dirty="0" err="1">
                          <a:solidFill>
                            <a:srgbClr val="0563C1"/>
                          </a:solidFill>
                          <a:effectLst/>
                          <a:latin typeface="等线" panose="02010600030101010101" pitchFamily="2" charset="-122"/>
                          <a:ea typeface="等线" panose="02010600030101010101" pitchFamily="2" charset="-122"/>
                        </a:rPr>
                        <a:t>风险评估</a:t>
                      </a:r>
                      <a:r>
                        <a:rPr lang="zh-CN" altLang="en-US" sz="1050" b="0" i="0" u="none" strike="noStrike" dirty="0">
                          <a:solidFill>
                            <a:srgbClr val="0563C1"/>
                          </a:solidFill>
                          <a:effectLst/>
                          <a:latin typeface="等线" panose="02010600030101010101" pitchFamily="2" charset="-122"/>
                          <a:ea typeface="等线" panose="02010600030101010101" pitchFamily="2" charset="-122"/>
                        </a:rPr>
                        <a:t>：</a:t>
                      </a:r>
                      <a:r>
                        <a:rPr lang="en-US" altLang="zh-CN" sz="1050" b="0" i="0" u="none" strike="noStrike" dirty="0">
                          <a:solidFill>
                            <a:srgbClr val="0563C1"/>
                          </a:solidFill>
                          <a:effectLst/>
                          <a:latin typeface="等线" panose="02010600030101010101" pitchFamily="2" charset="-122"/>
                          <a:ea typeface="等线" panose="02010600030101010101" pitchFamily="2" charset="-122"/>
                        </a:rPr>
                        <a:t>L</a:t>
                      </a:r>
                    </a:p>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1050" b="0" i="0" u="none" strike="noStrike" dirty="0">
                          <a:solidFill>
                            <a:srgbClr val="0563C1"/>
                          </a:solidFill>
                          <a:effectLst/>
                          <a:latin typeface="等线" panose="02010600030101010101" pitchFamily="2" charset="-122"/>
                          <a:ea typeface="等线" panose="02010600030101010101" pitchFamily="2" charset="-122"/>
                        </a:rPr>
                        <a:t>当前现象是</a:t>
                      </a:r>
                      <a:r>
                        <a:rPr lang="en-US" altLang="zh-CN" sz="1050" b="0" i="0" u="none" strike="noStrike" dirty="0">
                          <a:solidFill>
                            <a:srgbClr val="0563C1"/>
                          </a:solidFill>
                          <a:effectLst/>
                          <a:latin typeface="等线" panose="02010600030101010101" pitchFamily="2" charset="-122"/>
                          <a:ea typeface="等线" panose="02010600030101010101" pitchFamily="2" charset="-122"/>
                        </a:rPr>
                        <a:t>FM Radio/</a:t>
                      </a:r>
                      <a:r>
                        <a:rPr lang="zh-CN" altLang="en-US" sz="1050" b="0" i="0" u="none" strike="noStrike" dirty="0">
                          <a:solidFill>
                            <a:srgbClr val="0563C1"/>
                          </a:solidFill>
                          <a:effectLst/>
                          <a:latin typeface="等线" panose="02010600030101010101" pitchFamily="2" charset="-122"/>
                          <a:ea typeface="等线" panose="02010600030101010101" pitchFamily="2" charset="-122"/>
                        </a:rPr>
                        <a:t>在线</a:t>
                      </a:r>
                      <a:r>
                        <a:rPr lang="en-US" altLang="zh-CN" sz="1050" b="0" i="0" u="none" strike="noStrike" dirty="0">
                          <a:solidFill>
                            <a:srgbClr val="0563C1"/>
                          </a:solidFill>
                          <a:effectLst/>
                          <a:latin typeface="等线" panose="02010600030101010101" pitchFamily="2" charset="-122"/>
                          <a:ea typeface="等线" panose="02010600030101010101" pitchFamily="2" charset="-122"/>
                        </a:rPr>
                        <a:t>Radio</a:t>
                      </a:r>
                      <a:r>
                        <a:rPr lang="zh-CN" altLang="en-US" sz="1050" b="0" i="0" u="none" strike="noStrike" dirty="0">
                          <a:solidFill>
                            <a:srgbClr val="0563C1"/>
                          </a:solidFill>
                          <a:effectLst/>
                          <a:latin typeface="等线" panose="02010600030101010101" pitchFamily="2" charset="-122"/>
                          <a:ea typeface="等线" panose="02010600030101010101" pitchFamily="2" charset="-122"/>
                        </a:rPr>
                        <a:t>进行切换的时候画面会跳，由于</a:t>
                      </a:r>
                      <a:r>
                        <a:rPr lang="en-US" altLang="zh-CN" sz="1050" b="0" i="0" u="none" strike="noStrike" dirty="0">
                          <a:solidFill>
                            <a:srgbClr val="0563C1"/>
                          </a:solidFill>
                          <a:effectLst/>
                          <a:latin typeface="等线" panose="02010600030101010101" pitchFamily="2" charset="-122"/>
                          <a:ea typeface="等线" panose="02010600030101010101" pitchFamily="2" charset="-122"/>
                        </a:rPr>
                        <a:t>Radio(</a:t>
                      </a:r>
                      <a:r>
                        <a:rPr lang="zh-CN" altLang="en-US" sz="1050" b="0" i="0" u="none" strike="noStrike" dirty="0">
                          <a:solidFill>
                            <a:srgbClr val="0563C1"/>
                          </a:solidFill>
                          <a:effectLst/>
                          <a:latin typeface="等线" panose="02010600030101010101" pitchFamily="2" charset="-122"/>
                          <a:ea typeface="等线" panose="02010600030101010101" pitchFamily="2" charset="-122"/>
                        </a:rPr>
                        <a:t>德赛</a:t>
                      </a:r>
                      <a:r>
                        <a:rPr lang="en-US" altLang="zh-CN" sz="1050" b="0" i="0" u="none" strike="noStrike" dirty="0">
                          <a:solidFill>
                            <a:srgbClr val="0563C1"/>
                          </a:solidFill>
                          <a:effectLst/>
                          <a:latin typeface="等线" panose="02010600030101010101" pitchFamily="2" charset="-122"/>
                          <a:ea typeface="等线" panose="02010600030101010101" pitchFamily="2" charset="-122"/>
                        </a:rPr>
                        <a:t>)</a:t>
                      </a:r>
                      <a:r>
                        <a:rPr lang="zh-CN" altLang="en-US" sz="1050" b="0" i="0" u="none" strike="noStrike" dirty="0">
                          <a:solidFill>
                            <a:srgbClr val="0563C1"/>
                          </a:solidFill>
                          <a:effectLst/>
                          <a:latin typeface="等线" panose="02010600030101010101" pitchFamily="2" charset="-122"/>
                          <a:ea typeface="等线" panose="02010600030101010101" pitchFamily="2" charset="-122"/>
                        </a:rPr>
                        <a:t>和在线</a:t>
                      </a:r>
                      <a:r>
                        <a:rPr lang="en-US" altLang="zh-CN" sz="1050" b="0" i="0" u="none" strike="noStrike" dirty="0">
                          <a:solidFill>
                            <a:srgbClr val="0563C1"/>
                          </a:solidFill>
                          <a:effectLst/>
                          <a:latin typeface="等线" panose="02010600030101010101" pitchFamily="2" charset="-122"/>
                          <a:ea typeface="等线" panose="02010600030101010101" pitchFamily="2" charset="-122"/>
                        </a:rPr>
                        <a:t>Radio</a:t>
                      </a:r>
                      <a:r>
                        <a:rPr lang="zh-CN" altLang="en-US" sz="1050" b="0" i="0" u="none" strike="noStrike" dirty="0">
                          <a:solidFill>
                            <a:srgbClr val="0563C1"/>
                          </a:solidFill>
                          <a:effectLst/>
                          <a:latin typeface="等线" panose="02010600030101010101" pitchFamily="2" charset="-122"/>
                          <a:ea typeface="等线" panose="02010600030101010101" pitchFamily="2" charset="-122"/>
                        </a:rPr>
                        <a:t>（百度）是两个</a:t>
                      </a:r>
                      <a:r>
                        <a:rPr lang="en-US" altLang="zh-CN" sz="1050" b="0" i="0" u="none" strike="noStrike" dirty="0">
                          <a:solidFill>
                            <a:srgbClr val="0563C1"/>
                          </a:solidFill>
                          <a:effectLst/>
                          <a:latin typeface="等线" panose="02010600030101010101" pitchFamily="2" charset="-122"/>
                          <a:ea typeface="等线" panose="02010600030101010101" pitchFamily="2" charset="-122"/>
                        </a:rPr>
                        <a:t>App</a:t>
                      </a:r>
                      <a:r>
                        <a:rPr lang="zh-CN" altLang="en-US" sz="1050" b="0" i="0" u="none" strike="noStrike" dirty="0">
                          <a:solidFill>
                            <a:srgbClr val="0563C1"/>
                          </a:solidFill>
                          <a:effectLst/>
                          <a:latin typeface="等线" panose="02010600030101010101" pitchFamily="2" charset="-122"/>
                          <a:ea typeface="等线" panose="02010600030101010101" pitchFamily="2" charset="-122"/>
                        </a:rPr>
                        <a:t>，从技术角度当前无法进行优化，建议关闭</a:t>
                      </a:r>
                      <a:endParaRPr lang="en-US" altLang="zh-CN" sz="1050" b="0" i="0" u="none"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923374"/>
                  </a:ext>
                </a:extLst>
              </a:tr>
              <a:tr h="276175">
                <a:tc>
                  <a:txBody>
                    <a:bodyPr/>
                    <a:lstStyle/>
                    <a:p>
                      <a:pPr algn="l" fontAlgn="t"/>
                      <a:r>
                        <a:rPr lang="en-US" sz="1050" b="0" i="0" u="sng" strike="noStrike" dirty="0">
                          <a:solidFill>
                            <a:srgbClr val="0563C1"/>
                          </a:solidFill>
                          <a:effectLst/>
                          <a:latin typeface="等线" panose="02010600030101010101" pitchFamily="2" charset="-122"/>
                          <a:ea typeface="等线" panose="02010600030101010101" pitchFamily="2" charset="-122"/>
                        </a:rPr>
                        <a:t>APIMCIS-23906</a:t>
                      </a:r>
                      <a:endParaRPr lang="en" sz="1050" b="0" i="0" u="sng"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1050" b="0" i="0" u="none" strike="noStrike" dirty="0">
                          <a:solidFill>
                            <a:srgbClr val="000000"/>
                          </a:solidFill>
                          <a:effectLst/>
                          <a:latin typeface="Arial" panose="020B0604020202020204" pitchFamily="34" charset="0"/>
                          <a:ea typeface="等线" panose="02010600030101010101" pitchFamily="2" charset="-122"/>
                        </a:rPr>
                        <a:t>[CD764]IVI</a:t>
                      </a:r>
                      <a:r>
                        <a:rPr lang="zh-CN" altLang="en-US" sz="1050" b="0" i="0" u="none" strike="noStrike" dirty="0">
                          <a:solidFill>
                            <a:srgbClr val="000000"/>
                          </a:solidFill>
                          <a:effectLst/>
                          <a:latin typeface="Arial" panose="020B0604020202020204" pitchFamily="34" charset="0"/>
                          <a:ea typeface="等线" panose="02010600030101010101" pitchFamily="2" charset="-122"/>
                        </a:rPr>
                        <a:t>，语音唤醒反馈在呢，但是显示的是拜拜 </a:t>
                      </a:r>
                      <a:r>
                        <a:rPr lang="en-US" altLang="zh-CN" sz="1050" b="0" i="0" u="none" strike="noStrike" dirty="0">
                          <a:solidFill>
                            <a:srgbClr val="000000"/>
                          </a:solidFill>
                          <a:effectLst/>
                          <a:latin typeface="Arial" panose="020B0604020202020204" pitchFamily="34" charset="0"/>
                          <a:ea typeface="等线" panose="02010600030101010101" pitchFamily="2" charset="-122"/>
                        </a:rPr>
                        <a:t>8</a:t>
                      </a:r>
                      <a:r>
                        <a:rPr lang="zh-CN" altLang="en-US" sz="1050" b="0" i="0" u="none" strike="noStrike" dirty="0">
                          <a:solidFill>
                            <a:srgbClr val="000000"/>
                          </a:solidFill>
                          <a:effectLst/>
                          <a:latin typeface="Arial" panose="020B0604020202020204" pitchFamily="34" charset="0"/>
                          <a:ea typeface="等线" panose="02010600030101010101" pitchFamily="2" charset="-122"/>
                        </a:rPr>
                        <a:t>：</a:t>
                      </a:r>
                      <a:r>
                        <a:rPr lang="en-US" altLang="zh-CN" sz="1050" b="0" i="0" u="none" strike="noStrike" dirty="0">
                          <a:solidFill>
                            <a:srgbClr val="000000"/>
                          </a:solidFill>
                          <a:effectLst/>
                          <a:latin typeface="Arial" panose="020B0604020202020204" pitchFamily="34" charset="0"/>
                          <a:ea typeface="等线" panose="02010600030101010101" pitchFamily="2" charset="-122"/>
                        </a:rPr>
                        <a:t>48</a:t>
                      </a:r>
                      <a:r>
                        <a:rPr lang="zh-CN" altLang="en-US" sz="1050" b="0" i="0" u="none" strike="noStrike" dirty="0">
                          <a:solidFill>
                            <a:srgbClr val="000000"/>
                          </a:solidFill>
                          <a:effectLst/>
                          <a:latin typeface="Arial" panose="020B0604020202020204" pitchFamily="34" charset="0"/>
                          <a:ea typeface="等线" panose="02010600030101010101" pitchFamily="2" charset="-122"/>
                        </a:rPr>
                        <a:t>低频</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rgbClr val="000000"/>
                          </a:solidFill>
                          <a:effectLst/>
                          <a:latin typeface="Arial" panose="020B0604020202020204" pitchFamily="34" charset="0"/>
                          <a:ea typeface="等线" panose="02010600030101010101" pitchFamily="2" charset="-122"/>
                        </a:rPr>
                        <a:t>Awaiting implementation</a:t>
                      </a:r>
                      <a:endParaRPr lang="en" sz="105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1050" b="0" i="0" u="none" strike="noStrike" dirty="0">
                          <a:solidFill>
                            <a:srgbClr val="000000"/>
                          </a:solidFill>
                          <a:effectLst/>
                          <a:latin typeface="Arial" panose="020B0604020202020204" pitchFamily="34" charset="0"/>
                          <a:ea typeface="等线" panose="02010600030101010101" pitchFamily="2" charset="-122"/>
                        </a:rPr>
                        <a:t>需要与福特确认</a:t>
                      </a:r>
                      <a:endParaRPr lang="en" altLang="zh-CN" sz="105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50" b="0" i="0" u="none" strike="noStrike" dirty="0">
                          <a:solidFill>
                            <a:srgbClr val="000000"/>
                          </a:solidFill>
                          <a:effectLst/>
                          <a:latin typeface="Arial" panose="020B0604020202020204" pitchFamily="34" charset="0"/>
                          <a:ea typeface="等线" panose="02010600030101010101" pitchFamily="2" charset="-122"/>
                        </a:rPr>
                        <a:t>Gating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1050" b="0" i="0" u="none" strike="noStrike" dirty="0">
                          <a:solidFill>
                            <a:srgbClr val="000000"/>
                          </a:solidFill>
                          <a:effectLst/>
                          <a:latin typeface="Arial" panose="020B0604020202020204" pitchFamily="34" charset="0"/>
                          <a:ea typeface="等线" panose="02010600030101010101" pitchFamily="2" charset="-122"/>
                        </a:rPr>
                        <a:t>3843819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 altLang="zh-CN" sz="1050" b="0" i="0" u="none" strike="noStrike" dirty="0" err="1">
                          <a:solidFill>
                            <a:srgbClr val="0563C1"/>
                          </a:solidFill>
                          <a:effectLst/>
                          <a:latin typeface="等线" panose="02010600030101010101" pitchFamily="2" charset="-122"/>
                          <a:ea typeface="等线" panose="02010600030101010101" pitchFamily="2" charset="-122"/>
                        </a:rPr>
                        <a:t>风险评估</a:t>
                      </a:r>
                      <a:r>
                        <a:rPr lang="zh-CN" altLang="en-US" sz="1050" b="0" i="0" u="none" strike="noStrike" dirty="0">
                          <a:solidFill>
                            <a:srgbClr val="0563C1"/>
                          </a:solidFill>
                          <a:effectLst/>
                          <a:latin typeface="等线" panose="02010600030101010101" pitchFamily="2" charset="-122"/>
                          <a:ea typeface="等线" panose="02010600030101010101" pitchFamily="2" charset="-122"/>
                        </a:rPr>
                        <a:t>：</a:t>
                      </a:r>
                      <a:r>
                        <a:rPr lang="en-US" altLang="zh-CN" sz="1050" b="0" i="0" u="none" strike="noStrike" dirty="0">
                          <a:solidFill>
                            <a:srgbClr val="0563C1"/>
                          </a:solidFill>
                          <a:effectLst/>
                          <a:latin typeface="等线" panose="02010600030101010101" pitchFamily="2" charset="-122"/>
                          <a:ea typeface="等线" panose="02010600030101010101" pitchFamily="2" charset="-122"/>
                        </a:rPr>
                        <a:t>L</a:t>
                      </a:r>
                    </a:p>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1050" b="0" i="0" u="none" strike="noStrike" dirty="0">
                          <a:solidFill>
                            <a:srgbClr val="0563C1"/>
                          </a:solidFill>
                          <a:effectLst/>
                          <a:latin typeface="等线" panose="02010600030101010101" pitchFamily="2" charset="-122"/>
                          <a:ea typeface="等线" panose="02010600030101010101" pitchFamily="2" charset="-122"/>
                        </a:rPr>
                        <a:t>低频问题，在性能较差的情况下才能会出现，当前与福特沟通了修改策略，需要明确是否可按照当前的方案进行修改。</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0143571"/>
                  </a:ext>
                </a:extLst>
              </a:tr>
              <a:tr h="285729">
                <a:tc>
                  <a:txBody>
                    <a:bodyPr/>
                    <a:lstStyle/>
                    <a:p>
                      <a:pPr algn="l" fontAlgn="t"/>
                      <a:r>
                        <a:rPr lang="en-US" sz="1050" b="0" i="0" u="sng" strike="noStrike" dirty="0">
                          <a:solidFill>
                            <a:srgbClr val="0563C1"/>
                          </a:solidFill>
                          <a:effectLst/>
                          <a:latin typeface="等线" panose="02010600030101010101" pitchFamily="2" charset="-122"/>
                          <a:ea typeface="等线" panose="02010600030101010101" pitchFamily="2" charset="-122"/>
                        </a:rPr>
                        <a:t>APIMCIS-24297</a:t>
                      </a:r>
                      <a:endParaRPr lang="en" sz="1050" b="0" i="0" u="sng"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【CD764】 IVI</a:t>
                      </a:r>
                      <a:r>
                        <a:rPr lang="zh-CN" altLang="en-US" sz="1050" b="0" i="0" u="none" strike="noStrike" kern="1200" dirty="0">
                          <a:solidFill>
                            <a:srgbClr val="000000"/>
                          </a:solidFill>
                          <a:effectLst/>
                          <a:latin typeface="Arial" panose="020B0604020202020204" pitchFamily="34" charset="0"/>
                          <a:ea typeface="等线" panose="02010600030101010101" pitchFamily="2" charset="-122"/>
                          <a:cs typeface="+mn-cs"/>
                        </a:rPr>
                        <a:t>，语音提示界面，反馈时字体重叠，</a:t>
                      </a:r>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13</a:t>
                      </a:r>
                      <a:r>
                        <a:rPr lang="zh-CN" altLang="en-US" sz="1050" b="0" i="0" u="none" strike="noStrike" kern="1200" dirty="0">
                          <a:solidFill>
                            <a:srgbClr val="000000"/>
                          </a:solidFill>
                          <a:effectLst/>
                          <a:latin typeface="Arial" panose="020B0604020202020204" pitchFamily="34" charset="0"/>
                          <a:ea typeface="等线" panose="02010600030101010101" pitchFamily="2" charset="-122"/>
                          <a:cs typeface="+mn-cs"/>
                        </a:rPr>
                        <a:t>：</a:t>
                      </a:r>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03</a:t>
                      </a:r>
                      <a:r>
                        <a:rPr lang="zh-CN" altLang="en-US" sz="1050" b="0" i="0" u="none" strike="noStrike" kern="1200" dirty="0">
                          <a:solidFill>
                            <a:srgbClr val="000000"/>
                          </a:solidFill>
                          <a:effectLst/>
                          <a:latin typeface="Arial" panose="020B0604020202020204" pitchFamily="34" charset="0"/>
                          <a:ea typeface="等线" panose="02010600030101010101" pitchFamily="2" charset="-122"/>
                          <a:cs typeface="+mn-cs"/>
                        </a:rPr>
                        <a:t>低频</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rgbClr val="000000"/>
                          </a:solidFill>
                          <a:effectLst/>
                          <a:latin typeface="Arial" panose="020B0604020202020204" pitchFamily="34" charset="0"/>
                          <a:ea typeface="等线" panose="02010600030101010101" pitchFamily="2" charset="-122"/>
                        </a:rPr>
                        <a:t>Awaiting implementation</a:t>
                      </a:r>
                      <a:endParaRPr lang="en" sz="105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1050" b="0" i="0" u="none" strike="noStrike" dirty="0">
                          <a:solidFill>
                            <a:srgbClr val="000000"/>
                          </a:solidFill>
                          <a:effectLst/>
                          <a:latin typeface="Arial" panose="020B0604020202020204" pitchFamily="34" charset="0"/>
                          <a:ea typeface="等线" panose="02010600030101010101" pitchFamily="2" charset="-122"/>
                        </a:rPr>
                        <a:t>需要与福特确认</a:t>
                      </a:r>
                      <a:endParaRPr lang="en" altLang="zh-CN" sz="105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50" b="0" i="0" u="none" strike="noStrike" dirty="0">
                          <a:solidFill>
                            <a:srgbClr val="000000"/>
                          </a:solidFill>
                          <a:effectLst/>
                          <a:latin typeface="Arial" panose="020B0604020202020204" pitchFamily="34" charset="0"/>
                          <a:ea typeface="等线" panose="02010600030101010101" pitchFamily="2" charset="-122"/>
                        </a:rPr>
                        <a:t>Gating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1050" b="0" i="0" u="none" strike="noStrike" dirty="0">
                          <a:solidFill>
                            <a:srgbClr val="000000"/>
                          </a:solidFill>
                          <a:effectLst/>
                          <a:latin typeface="Arial" panose="020B0604020202020204" pitchFamily="34" charset="0"/>
                          <a:ea typeface="等线" panose="02010600030101010101" pitchFamily="2" charset="-122"/>
                        </a:rPr>
                        <a:t>3844941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 altLang="zh-CN" sz="900" b="0" i="0" u="none" strike="noStrike" dirty="0">
                          <a:solidFill>
                            <a:srgbClr val="0563C1"/>
                          </a:solidFill>
                          <a:effectLst/>
                          <a:latin typeface="等线" panose="02010600030101010101" pitchFamily="2" charset="-122"/>
                          <a:ea typeface="等线" panose="02010600030101010101" pitchFamily="2" charset="-122"/>
                        </a:rPr>
                        <a:t>风险评估</a:t>
                      </a:r>
                      <a:r>
                        <a:rPr lang="zh-CN" altLang="en-US" sz="900" b="0" i="0" u="none" strike="noStrike" dirty="0">
                          <a:solidFill>
                            <a:srgbClr val="0563C1"/>
                          </a:solidFill>
                          <a:effectLst/>
                          <a:latin typeface="等线" panose="02010600030101010101" pitchFamily="2" charset="-122"/>
                          <a:ea typeface="等线" panose="02010600030101010101" pitchFamily="2" charset="-122"/>
                        </a:rPr>
                        <a:t>：</a:t>
                      </a:r>
                      <a:r>
                        <a:rPr lang="en-US" altLang="zh-CN" sz="900" b="0" i="0" u="none" strike="noStrike" dirty="0">
                          <a:solidFill>
                            <a:srgbClr val="0563C1"/>
                          </a:solidFill>
                          <a:effectLst/>
                          <a:latin typeface="等线" panose="02010600030101010101" pitchFamily="2" charset="-122"/>
                          <a:ea typeface="等线" panose="02010600030101010101" pitchFamily="2" charset="-122"/>
                        </a:rPr>
                        <a:t>L</a:t>
                      </a:r>
                    </a:p>
                    <a:p>
                      <a:pPr algn="l" fontAlgn="t"/>
                      <a:r>
                        <a:rPr lang="zh-CN" altLang="en-US" sz="900" b="0" i="0" u="none" strike="noStrike" dirty="0">
                          <a:solidFill>
                            <a:srgbClr val="0563C1"/>
                          </a:solidFill>
                          <a:effectLst/>
                          <a:latin typeface="等线" panose="02010600030101010101" pitchFamily="2" charset="-122"/>
                          <a:ea typeface="等线" panose="02010600030101010101" pitchFamily="2" charset="-122"/>
                        </a:rPr>
                        <a:t>当前与福特沟通了修改策略，需要明确是否可按照当前的方案进行修改</a:t>
                      </a:r>
                      <a:endParaRPr lang="en" altLang="zh-CN" sz="900" b="0" i="0" u="none"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5161799"/>
                  </a:ext>
                </a:extLst>
              </a:tr>
              <a:tr h="276175">
                <a:tc>
                  <a:txBody>
                    <a:bodyPr/>
                    <a:lstStyle/>
                    <a:p>
                      <a:pPr algn="l" fontAlgn="t"/>
                      <a:r>
                        <a:rPr lang="en-US" sz="1050" b="0" i="0" u="sng" strike="noStrike" kern="1200" dirty="0">
                          <a:solidFill>
                            <a:srgbClr val="0563C1"/>
                          </a:solidFill>
                          <a:effectLst/>
                          <a:latin typeface="等线" panose="02010600030101010101" pitchFamily="2" charset="-122"/>
                          <a:ea typeface="等线" panose="02010600030101010101" pitchFamily="2" charset="-122"/>
                          <a:cs typeface="+mn-cs"/>
                        </a:rPr>
                        <a:t>APIMCIS-27911</a:t>
                      </a:r>
                      <a:endParaRPr lang="en" sz="1050" b="0" i="0" u="sng" strike="noStrike" kern="1200" dirty="0">
                        <a:solidFill>
                          <a:srgbClr val="0563C1"/>
                        </a:solidFill>
                        <a:effectLst/>
                        <a:latin typeface="等线" panose="02010600030101010101" pitchFamily="2" charset="-122"/>
                        <a:ea typeface="等线" panose="02010600030101010101" pitchFamily="2" charset="-122"/>
                        <a:cs typeface="+mn-cs"/>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1050" b="0" i="0" u="none" strike="noStrike" dirty="0">
                          <a:solidFill>
                            <a:srgbClr val="000000"/>
                          </a:solidFill>
                          <a:effectLst/>
                          <a:latin typeface="Arial" panose="020B0604020202020204" pitchFamily="34" charset="0"/>
                          <a:ea typeface="等线" panose="02010600030101010101" pitchFamily="2" charset="-122"/>
                        </a:rPr>
                        <a:t>【CD764】IVI</a:t>
                      </a:r>
                      <a:r>
                        <a:rPr lang="zh-CN" altLang="en-US" sz="1050" b="0" i="0" u="none" strike="noStrike" dirty="0">
                          <a:solidFill>
                            <a:srgbClr val="000000"/>
                          </a:solidFill>
                          <a:effectLst/>
                          <a:latin typeface="Arial" panose="020B0604020202020204" pitchFamily="34" charset="0"/>
                          <a:ea typeface="等线" panose="02010600030101010101" pitchFamily="2" charset="-122"/>
                        </a:rPr>
                        <a:t>，语音你好林肯，显示我在，但是反馈与文字不一致，</a:t>
                      </a:r>
                      <a:r>
                        <a:rPr lang="en-US" altLang="zh-CN" sz="1050" b="0" i="0" u="none" strike="noStrike" dirty="0">
                          <a:solidFill>
                            <a:srgbClr val="000000"/>
                          </a:solidFill>
                          <a:effectLst/>
                          <a:latin typeface="Arial" panose="020B0604020202020204" pitchFamily="34" charset="0"/>
                          <a:ea typeface="等线" panose="02010600030101010101" pitchFamily="2" charset="-122"/>
                        </a:rPr>
                        <a:t>10</a:t>
                      </a:r>
                      <a:r>
                        <a:rPr lang="zh-CN" altLang="en-US" sz="1050" b="0" i="0" u="none" strike="noStrike" dirty="0">
                          <a:solidFill>
                            <a:srgbClr val="000000"/>
                          </a:solidFill>
                          <a:effectLst/>
                          <a:latin typeface="Arial" panose="020B0604020202020204" pitchFamily="34" charset="0"/>
                          <a:ea typeface="等线" panose="02010600030101010101" pitchFamily="2" charset="-122"/>
                        </a:rPr>
                        <a:t>：</a:t>
                      </a:r>
                      <a:r>
                        <a:rPr lang="en-US" altLang="zh-CN" sz="1050" b="0" i="0" u="none" strike="noStrike" dirty="0">
                          <a:solidFill>
                            <a:srgbClr val="000000"/>
                          </a:solidFill>
                          <a:effectLst/>
                          <a:latin typeface="Arial" panose="020B0604020202020204" pitchFamily="34" charset="0"/>
                          <a:ea typeface="等线" panose="02010600030101010101" pitchFamily="2" charset="-122"/>
                        </a:rPr>
                        <a:t>20</a:t>
                      </a:r>
                      <a:r>
                        <a:rPr lang="zh-CN" altLang="en-US" sz="1050" b="0" i="0" u="none" strike="noStrike" dirty="0">
                          <a:solidFill>
                            <a:srgbClr val="000000"/>
                          </a:solidFill>
                          <a:effectLst/>
                          <a:latin typeface="Arial" panose="020B0604020202020204" pitchFamily="34" charset="0"/>
                          <a:ea typeface="等线" panose="02010600030101010101" pitchFamily="2" charset="-122"/>
                        </a:rPr>
                        <a:t>低频</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1050" b="0" i="0" u="none" strike="noStrike" dirty="0">
                          <a:solidFill>
                            <a:srgbClr val="000000"/>
                          </a:solidFill>
                          <a:effectLst/>
                          <a:latin typeface="Arial" panose="020B0604020202020204" pitchFamily="34" charset="0"/>
                          <a:ea typeface="等线" panose="02010600030101010101" pitchFamily="2" charset="-122"/>
                        </a:rPr>
                        <a:t>处理中</a:t>
                      </a:r>
                      <a:endParaRPr lang="en" altLang="zh-CN" sz="105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1050" b="0" i="0" u="none" strike="noStrike" dirty="0">
                          <a:solidFill>
                            <a:srgbClr val="000000"/>
                          </a:solidFill>
                          <a:effectLst/>
                          <a:latin typeface="Arial" panose="020B0604020202020204" pitchFamily="34" charset="0"/>
                          <a:ea typeface="等线" panose="02010600030101010101" pitchFamily="2" charset="-122"/>
                        </a:rPr>
                        <a:t>需要与福特确认</a:t>
                      </a:r>
                      <a:endParaRPr lang="en" altLang="zh-CN" sz="105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 altLang="zh-CN" sz="1050" b="0" i="0" u="none" strike="noStrike" dirty="0">
                          <a:solidFill>
                            <a:srgbClr val="000000"/>
                          </a:solidFill>
                          <a:effectLst/>
                          <a:latin typeface="Arial" panose="020B0604020202020204" pitchFamily="34" charset="0"/>
                          <a:ea typeface="等线" panose="02010600030101010101" pitchFamily="2" charset="-122"/>
                        </a:rPr>
                        <a:t>Gating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1050" b="0" i="0" u="none" strike="noStrike" dirty="0">
                          <a:solidFill>
                            <a:srgbClr val="000000"/>
                          </a:solidFill>
                          <a:effectLst/>
                          <a:latin typeface="Arial" panose="020B0604020202020204" pitchFamily="34" charset="0"/>
                          <a:ea typeface="等线" panose="02010600030101010101" pitchFamily="2" charset="-122"/>
                        </a:rPr>
                        <a:t>3863971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 altLang="zh-CN" sz="900" b="0" i="0" u="none" strike="noStrike" dirty="0">
                          <a:solidFill>
                            <a:srgbClr val="0563C1"/>
                          </a:solidFill>
                          <a:effectLst/>
                          <a:latin typeface="等线" panose="02010600030101010101" pitchFamily="2" charset="-122"/>
                          <a:ea typeface="等线" panose="02010600030101010101" pitchFamily="2" charset="-122"/>
                        </a:rPr>
                        <a:t>风险评估</a:t>
                      </a:r>
                      <a:r>
                        <a:rPr lang="zh-CN" altLang="en-US" sz="900" b="0" i="0" u="none" strike="noStrike" dirty="0">
                          <a:solidFill>
                            <a:srgbClr val="0563C1"/>
                          </a:solidFill>
                          <a:effectLst/>
                          <a:latin typeface="等线" panose="02010600030101010101" pitchFamily="2" charset="-122"/>
                          <a:ea typeface="等线" panose="02010600030101010101" pitchFamily="2" charset="-122"/>
                        </a:rPr>
                        <a:t>：</a:t>
                      </a:r>
                      <a:r>
                        <a:rPr lang="en-US" altLang="zh-CN" sz="900" b="0" i="0" u="none" strike="noStrike" dirty="0">
                          <a:solidFill>
                            <a:srgbClr val="0563C1"/>
                          </a:solidFill>
                          <a:effectLst/>
                          <a:latin typeface="等线" panose="02010600030101010101" pitchFamily="2" charset="-122"/>
                          <a:ea typeface="等线" panose="02010600030101010101" pitchFamily="2" charset="-122"/>
                        </a:rPr>
                        <a:t>L</a:t>
                      </a:r>
                    </a:p>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900" b="0" i="0" u="none" strike="noStrike" dirty="0">
                          <a:solidFill>
                            <a:srgbClr val="0563C1"/>
                          </a:solidFill>
                          <a:effectLst/>
                          <a:latin typeface="等线" panose="02010600030101010101" pitchFamily="2" charset="-122"/>
                          <a:ea typeface="等线" panose="02010600030101010101" pitchFamily="2" charset="-122"/>
                        </a:rPr>
                        <a:t>相关问题对应的方案与客户沟通，待客户确认是否执行</a:t>
                      </a:r>
                      <a:endParaRPr lang="en-US" altLang="zh-CN" sz="900" b="0" i="0" u="none"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4831158"/>
                  </a:ext>
                </a:extLst>
              </a:tr>
              <a:tr h="276175">
                <a:tc>
                  <a:txBody>
                    <a:bodyPr/>
                    <a:lstStyle/>
                    <a:p>
                      <a:pPr marL="0" algn="l" defTabSz="914400" rtl="0" eaLnBrk="1" fontAlgn="t" latinLnBrk="0" hangingPunct="1"/>
                      <a:r>
                        <a:rPr lang="en-US" sz="1050" b="0" i="0" u="sng" strike="noStrike" kern="1200" dirty="0">
                          <a:solidFill>
                            <a:srgbClr val="0563C1"/>
                          </a:solidFill>
                          <a:effectLst/>
                          <a:latin typeface="等线" panose="02010600030101010101" pitchFamily="2" charset="-122"/>
                          <a:ea typeface="等线" panose="02010600030101010101" pitchFamily="2" charset="-122"/>
                          <a:cs typeface="+mn-cs"/>
                        </a:rPr>
                        <a:t>APIMCIS-24810</a:t>
                      </a:r>
                      <a:endParaRPr lang="en" sz="1050" b="0" i="0" u="sng" strike="noStrike" kern="1200" dirty="0">
                        <a:solidFill>
                          <a:srgbClr val="0563C1"/>
                        </a:solidFill>
                        <a:effectLst/>
                        <a:latin typeface="等线" panose="02010600030101010101" pitchFamily="2" charset="-122"/>
                        <a:ea typeface="等线" panose="02010600030101010101" pitchFamily="2" charset="-122"/>
                        <a:cs typeface="+mn-cs"/>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t" latinLnBrk="0" hangingPunct="1"/>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【CD764】【</a:t>
                      </a:r>
                      <a:r>
                        <a:rPr lang="zh-CN" altLang="en-US" sz="1050" b="0" i="0" u="none" strike="noStrike" kern="1200" dirty="0">
                          <a:solidFill>
                            <a:srgbClr val="000000"/>
                          </a:solidFill>
                          <a:effectLst/>
                          <a:latin typeface="Arial" panose="020B0604020202020204" pitchFamily="34" charset="0"/>
                          <a:ea typeface="等线" panose="02010600030101010101" pitchFamily="2" charset="-122"/>
                          <a:cs typeface="+mn-cs"/>
                        </a:rPr>
                        <a:t>必现</a:t>
                      </a:r>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a:t>
                      </a:r>
                      <a:r>
                        <a:rPr lang="en-US" altLang="zh-CN" sz="1050" b="0" i="0" u="none" strike="noStrike" kern="1200" dirty="0" err="1">
                          <a:solidFill>
                            <a:srgbClr val="000000"/>
                          </a:solidFill>
                          <a:effectLst/>
                          <a:latin typeface="Arial" panose="020B0604020202020204" pitchFamily="34" charset="0"/>
                          <a:ea typeface="等线" panose="02010600030101010101" pitchFamily="2" charset="-122"/>
                          <a:cs typeface="+mn-cs"/>
                        </a:rPr>
                        <a:t>audio】IVI</a:t>
                      </a:r>
                      <a:r>
                        <a:rPr lang="zh-CN" altLang="en-US" sz="1050" b="0" i="0" u="none" strike="noStrike" kern="1200" dirty="0">
                          <a:solidFill>
                            <a:srgbClr val="000000"/>
                          </a:solidFill>
                          <a:effectLst/>
                          <a:latin typeface="Arial" panose="020B0604020202020204" pitchFamily="34" charset="0"/>
                          <a:ea typeface="等线" panose="02010600030101010101" pitchFamily="2" charset="-122"/>
                          <a:cs typeface="+mn-cs"/>
                        </a:rPr>
                        <a:t>，</a:t>
                      </a:r>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USB</a:t>
                      </a:r>
                      <a:r>
                        <a:rPr lang="zh-CN" altLang="en-US" sz="1050" b="0" i="0" u="none" strike="noStrike" kern="1200" dirty="0">
                          <a:solidFill>
                            <a:srgbClr val="000000"/>
                          </a:solidFill>
                          <a:effectLst/>
                          <a:latin typeface="Arial" panose="020B0604020202020204" pitchFamily="34" charset="0"/>
                          <a:ea typeface="等线" panose="02010600030101010101" pitchFamily="2" charset="-122"/>
                          <a:cs typeface="+mn-cs"/>
                        </a:rPr>
                        <a:t>音乐切换</a:t>
                      </a:r>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QQ</a:t>
                      </a:r>
                      <a:r>
                        <a:rPr lang="zh-CN" altLang="en-US" sz="1050" b="0" i="0" u="none" strike="noStrike" kern="1200" dirty="0">
                          <a:solidFill>
                            <a:srgbClr val="000000"/>
                          </a:solidFill>
                          <a:effectLst/>
                          <a:latin typeface="Arial" panose="020B0604020202020204" pitchFamily="34" charset="0"/>
                          <a:ea typeface="等线" panose="02010600030101010101" pitchFamily="2" charset="-122"/>
                          <a:cs typeface="+mn-cs"/>
                        </a:rPr>
                        <a:t>音乐，</a:t>
                      </a:r>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U</a:t>
                      </a:r>
                      <a:r>
                        <a:rPr lang="zh-CN" altLang="en-US" sz="1050" b="0" i="0" u="none" strike="noStrike" kern="1200" dirty="0">
                          <a:solidFill>
                            <a:srgbClr val="000000"/>
                          </a:solidFill>
                          <a:effectLst/>
                          <a:latin typeface="Arial" panose="020B0604020202020204" pitchFamily="34" charset="0"/>
                          <a:ea typeface="等线" panose="02010600030101010101" pitchFamily="2" charset="-122"/>
                          <a:cs typeface="+mn-cs"/>
                        </a:rPr>
                        <a:t>盘名称部分重叠</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t" latinLnBrk="0" hangingPunct="1"/>
                      <a:r>
                        <a:rPr lang="en" sz="1050" b="0" i="0" u="none" strike="noStrike" kern="1200" dirty="0">
                          <a:solidFill>
                            <a:srgbClr val="000000"/>
                          </a:solidFill>
                          <a:effectLst/>
                          <a:latin typeface="Arial" panose="020B0604020202020204" pitchFamily="34" charset="0"/>
                          <a:ea typeface="等线" panose="02010600030101010101" pitchFamily="2" charset="-122"/>
                          <a:cs typeface="+mn-cs"/>
                        </a:rPr>
                        <a:t>Test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t" latinLnBrk="0" hangingPunct="1"/>
                      <a:r>
                        <a:rPr lang="en" sz="1050" b="0" i="0" u="none" strike="noStrike" kern="1200" dirty="0">
                          <a:solidFill>
                            <a:srgbClr val="000000"/>
                          </a:solidFill>
                          <a:effectLst/>
                          <a:latin typeface="Arial" panose="020B0604020202020204" pitchFamily="34" charset="0"/>
                          <a:ea typeface="等线" panose="02010600030101010101" pitchFamily="2" charset="-122"/>
                          <a:cs typeface="+mn-cs"/>
                        </a:rPr>
                        <a:t>R09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t" latinLnBrk="0" hangingPunct="1"/>
                      <a:r>
                        <a:rPr lang="en" sz="1050" b="0" i="0" u="none" strike="noStrike" kern="1200" dirty="0">
                          <a:solidFill>
                            <a:srgbClr val="000000"/>
                          </a:solidFill>
                          <a:effectLst/>
                          <a:latin typeface="Arial" panose="020B0604020202020204" pitchFamily="34" charset="0"/>
                          <a:ea typeface="等线" panose="02010600030101010101" pitchFamily="2" charset="-122"/>
                          <a:cs typeface="+mn-cs"/>
                        </a:rPr>
                        <a:t>Gating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r" defTabSz="914400" rtl="0" eaLnBrk="1" fontAlgn="t" latinLnBrk="0" hangingPunct="1"/>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3857882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 altLang="zh-CN" sz="1050" b="0" i="0" u="none" strike="noStrike" dirty="0" err="1">
                          <a:solidFill>
                            <a:srgbClr val="0563C1"/>
                          </a:solidFill>
                          <a:effectLst/>
                          <a:latin typeface="等线" panose="02010600030101010101" pitchFamily="2" charset="-122"/>
                          <a:ea typeface="等线" panose="02010600030101010101" pitchFamily="2" charset="-122"/>
                        </a:rPr>
                        <a:t>风险评估</a:t>
                      </a:r>
                      <a:r>
                        <a:rPr lang="zh-CN" altLang="en-US" sz="1050" b="0" i="0" u="none" strike="noStrike" dirty="0">
                          <a:solidFill>
                            <a:srgbClr val="0563C1"/>
                          </a:solidFill>
                          <a:effectLst/>
                          <a:latin typeface="等线" panose="02010600030101010101" pitchFamily="2" charset="-122"/>
                          <a:ea typeface="等线" panose="02010600030101010101" pitchFamily="2" charset="-122"/>
                        </a:rPr>
                        <a:t>：</a:t>
                      </a:r>
                      <a:r>
                        <a:rPr lang="en-US" altLang="zh-CN" sz="1050" b="0" i="0" u="none" strike="noStrike" dirty="0">
                          <a:solidFill>
                            <a:srgbClr val="0563C1"/>
                          </a:solidFill>
                          <a:effectLst/>
                          <a:latin typeface="等线" panose="02010600030101010101" pitchFamily="2" charset="-122"/>
                          <a:ea typeface="等线" panose="02010600030101010101" pitchFamily="2" charset="-122"/>
                        </a:rPr>
                        <a:t>L</a:t>
                      </a:r>
                    </a:p>
                    <a:p>
                      <a:pPr algn="l" fontAlgn="t"/>
                      <a:r>
                        <a:rPr lang="zh-CN" altLang="en-US" sz="1050" b="0" i="0" u="none" strike="noStrike" dirty="0">
                          <a:solidFill>
                            <a:srgbClr val="0563C1"/>
                          </a:solidFill>
                          <a:effectLst/>
                          <a:latin typeface="等线" panose="02010600030101010101" pitchFamily="2" charset="-122"/>
                          <a:ea typeface="等线" panose="02010600030101010101" pitchFamily="2" charset="-122"/>
                        </a:rPr>
                        <a:t>该问题属于</a:t>
                      </a:r>
                      <a:r>
                        <a:rPr lang="en-US" altLang="zh-CN" sz="1050" b="0" i="0" u="none" strike="noStrike" dirty="0">
                          <a:solidFill>
                            <a:srgbClr val="0563C1"/>
                          </a:solidFill>
                          <a:effectLst/>
                          <a:latin typeface="等线" panose="02010600030101010101" pitchFamily="2" charset="-122"/>
                          <a:ea typeface="等线" panose="02010600030101010101" pitchFamily="2" charset="-122"/>
                        </a:rPr>
                        <a:t>UI</a:t>
                      </a:r>
                      <a:r>
                        <a:rPr lang="zh-CN" altLang="en-US" sz="1050" b="0" i="0" u="none" strike="noStrike" dirty="0">
                          <a:solidFill>
                            <a:srgbClr val="0563C1"/>
                          </a:solidFill>
                          <a:effectLst/>
                          <a:latin typeface="等线" panose="02010600030101010101" pitchFamily="2" charset="-122"/>
                          <a:ea typeface="等线" panose="02010600030101010101" pitchFamily="2" charset="-122"/>
                        </a:rPr>
                        <a:t>优化问题，且用户感官较小，目前已修复，</a:t>
                      </a:r>
                      <a:r>
                        <a:rPr lang="en-US" altLang="zh-CN" sz="1050" b="0" i="0" u="none" strike="noStrike" dirty="0">
                          <a:solidFill>
                            <a:srgbClr val="0563C1"/>
                          </a:solidFill>
                          <a:effectLst/>
                          <a:latin typeface="等线" panose="02010600030101010101" pitchFamily="2" charset="-122"/>
                          <a:ea typeface="等线" panose="02010600030101010101" pitchFamily="2" charset="-122"/>
                        </a:rPr>
                        <a:t>R09</a:t>
                      </a:r>
                      <a:r>
                        <a:rPr lang="zh-CN" altLang="en-US" sz="1050" b="0" i="0" u="none" strike="noStrike" dirty="0">
                          <a:solidFill>
                            <a:srgbClr val="0563C1"/>
                          </a:solidFill>
                          <a:effectLst/>
                          <a:latin typeface="等线" panose="02010600030101010101" pitchFamily="2" charset="-122"/>
                          <a:ea typeface="等线" panose="02010600030101010101" pitchFamily="2" charset="-122"/>
                        </a:rPr>
                        <a:t>版本合入优化。</a:t>
                      </a:r>
                      <a:endParaRPr lang="en" altLang="zh-CN" sz="1050" b="0" i="0" u="none"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5428388"/>
                  </a:ext>
                </a:extLst>
              </a:tr>
              <a:tr h="292285">
                <a:tc>
                  <a:txBody>
                    <a:bodyPr/>
                    <a:lstStyle/>
                    <a:p>
                      <a:pPr marL="0" algn="l" defTabSz="914400" rtl="0" eaLnBrk="1" fontAlgn="t" latinLnBrk="0" hangingPunct="1"/>
                      <a:r>
                        <a:rPr lang="en-US" sz="1050" b="0" i="0" u="sng" strike="noStrike" kern="1200" dirty="0">
                          <a:solidFill>
                            <a:srgbClr val="0563C1"/>
                          </a:solidFill>
                          <a:effectLst/>
                          <a:latin typeface="等线" panose="02010600030101010101" pitchFamily="2" charset="-122"/>
                          <a:ea typeface="等线" panose="02010600030101010101" pitchFamily="2" charset="-122"/>
                          <a:cs typeface="+mn-cs"/>
                        </a:rPr>
                        <a:t>APIMCIS-25774</a:t>
                      </a:r>
                      <a:endParaRPr lang="en" sz="1050" b="0" i="0" u="sng" strike="noStrike" kern="1200" dirty="0">
                        <a:solidFill>
                          <a:srgbClr val="0563C1"/>
                        </a:solidFill>
                        <a:effectLst/>
                        <a:latin typeface="等线" panose="02010600030101010101" pitchFamily="2" charset="-122"/>
                        <a:ea typeface="等线" panose="02010600030101010101" pitchFamily="2" charset="-122"/>
                        <a:cs typeface="+mn-cs"/>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t" latinLnBrk="0" hangingPunct="1"/>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[CD764][</a:t>
                      </a:r>
                      <a:r>
                        <a:rPr lang="zh-CN" altLang="en-US" sz="1050" b="0" i="0" u="none" strike="noStrike" kern="1200" dirty="0">
                          <a:solidFill>
                            <a:srgbClr val="000000"/>
                          </a:solidFill>
                          <a:effectLst/>
                          <a:latin typeface="Arial" panose="020B0604020202020204" pitchFamily="34" charset="0"/>
                          <a:ea typeface="等线" panose="02010600030101010101" pitchFamily="2" charset="-122"/>
                          <a:cs typeface="+mn-cs"/>
                        </a:rPr>
                        <a:t>地图</a:t>
                      </a:r>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a:t>
                      </a:r>
                      <a:r>
                        <a:rPr lang="zh-CN" altLang="en-US" sz="1050" b="0" i="0" u="none" strike="noStrike" kern="1200" dirty="0">
                          <a:solidFill>
                            <a:srgbClr val="000000"/>
                          </a:solidFill>
                          <a:effectLst/>
                          <a:latin typeface="Arial" panose="020B0604020202020204" pitchFamily="34" charset="0"/>
                          <a:ea typeface="等线" panose="02010600030101010101" pitchFamily="2" charset="-122"/>
                          <a:cs typeface="+mn-cs"/>
                        </a:rPr>
                        <a:t>反应慢，字体变窄（</a:t>
                      </a:r>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16</a:t>
                      </a:r>
                      <a:r>
                        <a:rPr lang="zh-CN" altLang="en-US" sz="1050" b="0" i="0" u="none" strike="noStrike" kern="1200" dirty="0">
                          <a:solidFill>
                            <a:srgbClr val="000000"/>
                          </a:solidFill>
                          <a:effectLst/>
                          <a:latin typeface="Arial" panose="020B0604020202020204" pitchFamily="34" charset="0"/>
                          <a:ea typeface="等线" panose="02010600030101010101" pitchFamily="2" charset="-122"/>
                          <a:cs typeface="+mn-cs"/>
                        </a:rPr>
                        <a:t>：</a:t>
                      </a:r>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41</a:t>
                      </a:r>
                      <a:r>
                        <a:rPr lang="zh-CN" altLang="en-US" sz="1050" b="0" i="0" u="none" strike="noStrike" kern="1200" dirty="0">
                          <a:solidFill>
                            <a:srgbClr val="000000"/>
                          </a:solidFill>
                          <a:effectLst/>
                          <a:latin typeface="Arial" panose="020B0604020202020204" pitchFamily="34" charset="0"/>
                          <a:ea typeface="等线" panose="02010600030101010101" pitchFamily="2" charset="-122"/>
                          <a:cs typeface="+mn-cs"/>
                        </a:rPr>
                        <a: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t" latinLnBrk="0" hangingPunct="1"/>
                      <a:r>
                        <a:rPr lang="en" sz="1050" b="0" i="0" u="none" strike="noStrike" kern="1200" dirty="0">
                          <a:solidFill>
                            <a:srgbClr val="000000"/>
                          </a:solidFill>
                          <a:effectLst/>
                          <a:latin typeface="Arial" panose="020B0604020202020204" pitchFamily="34" charset="0"/>
                          <a:ea typeface="等线" panose="02010600030101010101" pitchFamily="2" charset="-122"/>
                          <a:cs typeface="+mn-cs"/>
                        </a:rPr>
                        <a:t>T</a:t>
                      </a:r>
                      <a:r>
                        <a:rPr lang="en-US" altLang="zh-CN" sz="1050" b="0" i="0" u="none" strike="noStrike" kern="1200" dirty="0" err="1">
                          <a:solidFill>
                            <a:srgbClr val="000000"/>
                          </a:solidFill>
                          <a:effectLst/>
                          <a:latin typeface="Arial" panose="020B0604020202020204" pitchFamily="34" charset="0"/>
                          <a:ea typeface="等线" panose="02010600030101010101" pitchFamily="2" charset="-122"/>
                          <a:cs typeface="+mn-cs"/>
                        </a:rPr>
                        <a:t>est</a:t>
                      </a:r>
                      <a:endParaRPr lang="en" sz="1050" b="0" i="0" u="none" strike="noStrike" kern="1200" dirty="0">
                        <a:solidFill>
                          <a:srgbClr val="000000"/>
                        </a:solidFill>
                        <a:effectLst/>
                        <a:latin typeface="Arial" panose="020B0604020202020204" pitchFamily="34" charset="0"/>
                        <a:ea typeface="等线" panose="02010600030101010101" pitchFamily="2" charset="-122"/>
                        <a:cs typeface="+mn-cs"/>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R09</a:t>
                      </a:r>
                    </a:p>
                    <a:p>
                      <a:pPr marL="0" algn="l" defTabSz="914400" rtl="0" eaLnBrk="1" fontAlgn="t" latinLnBrk="0" hangingPunct="1"/>
                      <a:endParaRPr lang="en" altLang="zh-CN" sz="1050" b="0" i="0" u="none" strike="noStrike" kern="1200" dirty="0">
                        <a:solidFill>
                          <a:srgbClr val="000000"/>
                        </a:solidFill>
                        <a:effectLst/>
                        <a:latin typeface="Arial" panose="020B0604020202020204" pitchFamily="34" charset="0"/>
                        <a:ea typeface="等线" panose="02010600030101010101" pitchFamily="2" charset="-122"/>
                        <a:cs typeface="+mn-cs"/>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Gating</a:t>
                      </a:r>
                      <a:endParaRPr lang="en" altLang="zh-CN" sz="1050" b="0" i="0" u="none" strike="noStrike" kern="1200" dirty="0">
                        <a:solidFill>
                          <a:srgbClr val="000000"/>
                        </a:solidFill>
                        <a:effectLst/>
                        <a:latin typeface="Arial" panose="020B0604020202020204" pitchFamily="34" charset="0"/>
                        <a:ea typeface="等线" panose="02010600030101010101" pitchFamily="2" charset="-122"/>
                        <a:cs typeface="+mn-cs"/>
                      </a:endParaRPr>
                    </a:p>
                    <a:p>
                      <a:pPr marL="0" algn="l" defTabSz="914400" rtl="0" eaLnBrk="1" fontAlgn="t" latinLnBrk="0" hangingPunct="1"/>
                      <a:endParaRPr lang="en" sz="1050" b="0" i="0" u="none" strike="noStrike" kern="1200" dirty="0">
                        <a:solidFill>
                          <a:srgbClr val="000000"/>
                        </a:solidFill>
                        <a:effectLst/>
                        <a:latin typeface="Arial" panose="020B0604020202020204" pitchFamily="34" charset="0"/>
                        <a:ea typeface="等线" panose="02010600030101010101" pitchFamily="2" charset="-122"/>
                        <a:cs typeface="+mn-cs"/>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r" defTabSz="914400" rtl="0" eaLnBrk="1" fontAlgn="t" latinLnBrk="0" hangingPunct="1"/>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3860015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1050" b="0" i="0" u="none" strike="noStrike" dirty="0">
                          <a:solidFill>
                            <a:srgbClr val="0563C1"/>
                          </a:solidFill>
                          <a:effectLst/>
                          <a:latin typeface="等线" panose="02010600030101010101" pitchFamily="2" charset="-122"/>
                          <a:ea typeface="等线" panose="02010600030101010101" pitchFamily="2" charset="-122"/>
                        </a:rPr>
                        <a:t>风险评估</a:t>
                      </a:r>
                      <a:r>
                        <a:rPr lang="en-US" altLang="zh-CN" sz="1050" b="0" i="0" u="none" strike="noStrike" dirty="0">
                          <a:solidFill>
                            <a:srgbClr val="0563C1"/>
                          </a:solidFill>
                          <a:effectLst/>
                          <a:latin typeface="等线" panose="02010600030101010101" pitchFamily="2" charset="-122"/>
                          <a:ea typeface="等线" panose="02010600030101010101" pitchFamily="2" charset="-122"/>
                        </a:rPr>
                        <a:t>:L</a:t>
                      </a:r>
                    </a:p>
                    <a:p>
                      <a:pPr marL="0" marR="0" lvl="0" indent="0" algn="l" defTabSz="914400" rtl="0" eaLnBrk="1" fontAlgn="t" latinLnBrk="0" hangingPunct="1">
                        <a:lnSpc>
                          <a:spcPct val="100000"/>
                        </a:lnSpc>
                        <a:spcBef>
                          <a:spcPts val="0"/>
                        </a:spcBef>
                        <a:spcAft>
                          <a:spcPts val="0"/>
                        </a:spcAft>
                        <a:buClrTx/>
                        <a:buSzTx/>
                        <a:buFontTx/>
                        <a:buNone/>
                        <a:tabLst/>
                        <a:defRPr/>
                      </a:pPr>
                      <a:r>
                        <a:rPr lang="en-US" altLang="zh-CN" sz="1050" b="0" i="0" u="none" strike="noStrike" dirty="0">
                          <a:solidFill>
                            <a:srgbClr val="0563C1"/>
                          </a:solidFill>
                          <a:effectLst/>
                          <a:latin typeface="等线" panose="02010600030101010101" pitchFamily="2" charset="-122"/>
                          <a:ea typeface="等线" panose="02010600030101010101" pitchFamily="2" charset="-122"/>
                        </a:rPr>
                        <a:t>UI</a:t>
                      </a:r>
                      <a:r>
                        <a:rPr lang="zh-CN" altLang="en-US" sz="1050" b="0" i="0" u="none" strike="noStrike" dirty="0">
                          <a:solidFill>
                            <a:srgbClr val="0563C1"/>
                          </a:solidFill>
                          <a:effectLst/>
                          <a:latin typeface="等线" panose="02010600030101010101" pitchFamily="2" charset="-122"/>
                          <a:ea typeface="等线" panose="02010600030101010101" pitchFamily="2" charset="-122"/>
                        </a:rPr>
                        <a:t>问题，问题针对字体变窄已经修改，计划</a:t>
                      </a:r>
                      <a:r>
                        <a:rPr lang="en-US" altLang="zh-CN" sz="1050" b="0" i="0" u="none" strike="noStrike" dirty="0">
                          <a:solidFill>
                            <a:srgbClr val="0563C1"/>
                          </a:solidFill>
                          <a:effectLst/>
                          <a:latin typeface="等线" panose="02010600030101010101" pitchFamily="2" charset="-122"/>
                          <a:ea typeface="等线" panose="02010600030101010101" pitchFamily="2" charset="-122"/>
                        </a:rPr>
                        <a:t>R09</a:t>
                      </a:r>
                      <a:r>
                        <a:rPr lang="zh-CN" altLang="en-US" sz="1050" b="0" i="0" u="none" strike="noStrike" dirty="0">
                          <a:solidFill>
                            <a:srgbClr val="0563C1"/>
                          </a:solidFill>
                          <a:effectLst/>
                          <a:latin typeface="等线" panose="02010600030101010101" pitchFamily="2" charset="-122"/>
                          <a:ea typeface="等线" panose="02010600030101010101" pitchFamily="2" charset="-122"/>
                        </a:rPr>
                        <a:t>版本合入</a:t>
                      </a:r>
                      <a:endParaRPr lang="en-US" altLang="zh-CN" sz="1050" b="0" i="0" u="none" strike="noStrike" dirty="0">
                        <a:solidFill>
                          <a:srgbClr val="0563C1"/>
                        </a:solidFill>
                        <a:effectLst/>
                        <a:latin typeface="等线" panose="02010600030101010101" pitchFamily="2" charset="-122"/>
                        <a:ea typeface="等线" panose="02010600030101010101" pitchFamily="2" charset="-122"/>
                      </a:endParaRPr>
                    </a:p>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1050" b="0" i="0" u="none" strike="noStrike" dirty="0">
                          <a:solidFill>
                            <a:srgbClr val="0563C1"/>
                          </a:solidFill>
                          <a:effectLst/>
                          <a:latin typeface="等线" panose="02010600030101010101" pitchFamily="2" charset="-122"/>
                          <a:ea typeface="等线" panose="02010600030101010101" pitchFamily="2" charset="-122"/>
                        </a:rPr>
                        <a:t>其中地图反应慢涉及性能优化需要长期解决，优化</a:t>
                      </a:r>
                      <a:endParaRPr lang="en-US" altLang="zh-CN" sz="1050" b="0" i="0" u="none"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2580595"/>
                  </a:ext>
                </a:extLst>
              </a:tr>
              <a:tr h="292285">
                <a:tc>
                  <a:txBody>
                    <a:bodyPr/>
                    <a:lstStyle/>
                    <a:p>
                      <a:pPr algn="l" fontAlgn="t"/>
                      <a:r>
                        <a:rPr lang="en-US" sz="1050" b="0" i="0" u="sng" strike="noStrike" dirty="0">
                          <a:solidFill>
                            <a:srgbClr val="0563C1"/>
                          </a:solidFill>
                          <a:effectLst/>
                          <a:latin typeface="等线" panose="02010600030101010101" pitchFamily="2" charset="-122"/>
                          <a:ea typeface="等线" panose="02010600030101010101" pitchFamily="2" charset="-122"/>
                        </a:rPr>
                        <a:t>APIMCIS-27692</a:t>
                      </a:r>
                      <a:endParaRPr lang="en" sz="1050" b="0" i="0" u="sng"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1050" b="0" i="0" u="none" strike="noStrike" dirty="0">
                          <a:solidFill>
                            <a:srgbClr val="000000"/>
                          </a:solidFill>
                          <a:effectLst/>
                          <a:latin typeface="Arial" panose="020B0604020202020204" pitchFamily="34" charset="0"/>
                          <a:ea typeface="等线" panose="02010600030101010101" pitchFamily="2" charset="-122"/>
                        </a:rPr>
                        <a:t>【CD764】【</a:t>
                      </a:r>
                      <a:r>
                        <a:rPr lang="zh-CN" altLang="en-US" sz="1050" b="0" i="0" u="none" strike="noStrike" dirty="0">
                          <a:solidFill>
                            <a:srgbClr val="000000"/>
                          </a:solidFill>
                          <a:effectLst/>
                          <a:latin typeface="Arial" panose="020B0604020202020204" pitchFamily="34" charset="0"/>
                          <a:ea typeface="等线" panose="02010600030101010101" pitchFamily="2" charset="-122"/>
                        </a:rPr>
                        <a:t>必现</a:t>
                      </a:r>
                      <a:r>
                        <a:rPr lang="en-US" altLang="zh-CN" sz="1050" b="0" i="0" u="none" strike="noStrike" dirty="0">
                          <a:solidFill>
                            <a:srgbClr val="000000"/>
                          </a:solidFill>
                          <a:effectLst/>
                          <a:latin typeface="Arial" panose="020B0604020202020204" pitchFamily="34" charset="0"/>
                          <a:ea typeface="等线" panose="02010600030101010101" pitchFamily="2" charset="-122"/>
                        </a:rPr>
                        <a:t>】</a:t>
                      </a:r>
                      <a:r>
                        <a:rPr lang="zh-CN" altLang="en-US" sz="1050" b="0" i="0" u="none" strike="noStrike" dirty="0">
                          <a:solidFill>
                            <a:srgbClr val="000000"/>
                          </a:solidFill>
                          <a:effectLst/>
                          <a:latin typeface="Arial" panose="020B0604020202020204" pitchFamily="34" charset="0"/>
                          <a:ea typeface="等线" panose="02010600030101010101" pitchFamily="2" charset="-122"/>
                        </a:rPr>
                        <a:t>语音无法控制开启导航声音（</a:t>
                      </a:r>
                      <a:r>
                        <a:rPr lang="en-US" altLang="zh-CN" sz="1050" b="0" i="0" u="none" strike="noStrike" dirty="0">
                          <a:solidFill>
                            <a:srgbClr val="000000"/>
                          </a:solidFill>
                          <a:effectLst/>
                          <a:latin typeface="Arial" panose="020B0604020202020204" pitchFamily="34" charset="0"/>
                          <a:ea typeface="等线" panose="02010600030101010101" pitchFamily="2" charset="-122"/>
                        </a:rPr>
                        <a:t>252396km  2-11-19-36 661km</a:t>
                      </a:r>
                      <a:r>
                        <a:rPr lang="zh-CN" altLang="en-US" sz="1050" b="0" i="0" u="none" strike="noStrike" dirty="0">
                          <a:solidFill>
                            <a:srgbClr val="000000"/>
                          </a:solidFill>
                          <a:effectLst/>
                          <a:latin typeface="Arial" panose="020B0604020202020204" pitchFamily="34" charset="0"/>
                          <a:ea typeface="等线" panose="02010600030101010101" pitchFamily="2" charset="-122"/>
                        </a:rPr>
                        <a:t>） </a:t>
                      </a:r>
                      <a:r>
                        <a:rPr lang="en-US" altLang="zh-CN" sz="1050" b="0" i="0" u="none" strike="noStrike" dirty="0">
                          <a:solidFill>
                            <a:srgbClr val="000000"/>
                          </a:solidFill>
                          <a:effectLst/>
                          <a:latin typeface="Arial" panose="020B0604020202020204" pitchFamily="34" charset="0"/>
                          <a:ea typeface="等线" panose="02010600030101010101" pitchFamily="2" charset="-122"/>
                        </a:rPr>
                        <a:t>Navigation sound can not be </a:t>
                      </a:r>
                      <a:r>
                        <a:rPr lang="en-US" altLang="zh-CN" sz="1050" b="0" i="0" u="none" strike="noStrike" dirty="0" err="1">
                          <a:solidFill>
                            <a:srgbClr val="000000"/>
                          </a:solidFill>
                          <a:effectLst/>
                          <a:latin typeface="Arial" panose="020B0604020202020204" pitchFamily="34" charset="0"/>
                          <a:ea typeface="等线" panose="02010600030101010101" pitchFamily="2" charset="-122"/>
                        </a:rPr>
                        <a:t>controled</a:t>
                      </a:r>
                      <a:r>
                        <a:rPr lang="en-US" altLang="zh-CN" sz="1050" b="0" i="0" u="none" strike="noStrike" dirty="0">
                          <a:solidFill>
                            <a:srgbClr val="000000"/>
                          </a:solidFill>
                          <a:effectLst/>
                          <a:latin typeface="Arial" panose="020B0604020202020204" pitchFamily="34" charset="0"/>
                          <a:ea typeface="等线" panose="02010600030101010101" pitchFamily="2" charset="-122"/>
                        </a:rPr>
                        <a:t> by voice command</a:t>
                      </a:r>
                      <a:endParaRPr lang="zh-CN" altLang="en-US" sz="105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50" b="0" i="0" u="none" strike="noStrike" dirty="0">
                          <a:solidFill>
                            <a:srgbClr val="000000"/>
                          </a:solidFill>
                          <a:effectLst/>
                          <a:latin typeface="Arial" panose="020B0604020202020204" pitchFamily="34" charset="0"/>
                          <a:ea typeface="等线" panose="02010600030101010101" pitchFamily="2" charset="-122"/>
                        </a:rPr>
                        <a:t>T</a:t>
                      </a:r>
                      <a:r>
                        <a:rPr lang="en-US" altLang="zh-CN" sz="1050" b="0" i="0" u="none" strike="noStrike" dirty="0" err="1">
                          <a:solidFill>
                            <a:srgbClr val="000000"/>
                          </a:solidFill>
                          <a:effectLst/>
                          <a:latin typeface="Arial" panose="020B0604020202020204" pitchFamily="34" charset="0"/>
                          <a:ea typeface="等线" panose="02010600030101010101" pitchFamily="2" charset="-122"/>
                        </a:rPr>
                        <a:t>est</a:t>
                      </a:r>
                      <a:endParaRPr lang="en" sz="105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50" b="0" i="0" u="none" strike="noStrike" dirty="0">
                          <a:solidFill>
                            <a:srgbClr val="000000"/>
                          </a:solidFill>
                          <a:effectLst/>
                          <a:latin typeface="Arial" panose="020B0604020202020204" pitchFamily="34" charset="0"/>
                          <a:ea typeface="等线" panose="02010600030101010101" pitchFamily="2" charset="-122"/>
                        </a:rPr>
                        <a:t>R09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altLang="zh-CN" sz="1050" b="0" i="0" u="none" strike="noStrike" dirty="0">
                          <a:solidFill>
                            <a:srgbClr val="000000"/>
                          </a:solidFill>
                          <a:effectLst/>
                          <a:latin typeface="Arial" panose="020B0604020202020204" pitchFamily="34" charset="0"/>
                          <a:ea typeface="等线" panose="02010600030101010101" pitchFamily="2" charset="-122"/>
                        </a:rPr>
                        <a:t>Gating</a:t>
                      </a:r>
                      <a:endParaRPr lang="en" sz="105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1050" b="0" i="0" u="none" strike="noStrike" dirty="0">
                          <a:solidFill>
                            <a:srgbClr val="000000"/>
                          </a:solidFill>
                          <a:effectLst/>
                          <a:latin typeface="Arial" panose="020B0604020202020204" pitchFamily="34" charset="0"/>
                          <a:ea typeface="等线" panose="02010600030101010101" pitchFamily="2" charset="-122"/>
                        </a:rPr>
                        <a:t>3863789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 altLang="zh-CN" sz="1050" b="0" i="0" u="none" strike="noStrike" dirty="0">
                          <a:solidFill>
                            <a:srgbClr val="0563C1"/>
                          </a:solidFill>
                          <a:effectLst/>
                          <a:latin typeface="等线" panose="02010600030101010101" pitchFamily="2" charset="-122"/>
                          <a:ea typeface="等线" panose="02010600030101010101" pitchFamily="2" charset="-122"/>
                        </a:rPr>
                        <a:t>风险评估</a:t>
                      </a:r>
                      <a:r>
                        <a:rPr lang="zh-CN" altLang="en-US" sz="1050" b="0" i="0" u="none" strike="noStrike" dirty="0">
                          <a:solidFill>
                            <a:srgbClr val="0563C1"/>
                          </a:solidFill>
                          <a:effectLst/>
                          <a:latin typeface="等线" panose="02010600030101010101" pitchFamily="2" charset="-122"/>
                          <a:ea typeface="等线" panose="02010600030101010101" pitchFamily="2" charset="-122"/>
                        </a:rPr>
                        <a:t>：</a:t>
                      </a:r>
                      <a:r>
                        <a:rPr lang="en-US" altLang="zh-CN" sz="1050" b="0" i="0" u="none" strike="noStrike" dirty="0">
                          <a:solidFill>
                            <a:srgbClr val="0563C1"/>
                          </a:solidFill>
                          <a:effectLst/>
                          <a:latin typeface="等线" panose="02010600030101010101" pitchFamily="2" charset="-122"/>
                          <a:ea typeface="等线" panose="02010600030101010101" pitchFamily="2" charset="-122"/>
                        </a:rPr>
                        <a:t>L</a:t>
                      </a:r>
                    </a:p>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1050" b="0" i="0" u="none" strike="noStrike" dirty="0">
                          <a:solidFill>
                            <a:srgbClr val="0563C1"/>
                          </a:solidFill>
                          <a:effectLst/>
                          <a:latin typeface="等线" panose="02010600030101010101" pitchFamily="2" charset="-122"/>
                          <a:ea typeface="等线" panose="02010600030101010101" pitchFamily="2" charset="-122"/>
                        </a:rPr>
                        <a:t>手动可以关闭，导航功能，不会导致功能</a:t>
                      </a:r>
                      <a:r>
                        <a:rPr lang="en-US" altLang="zh-CN" sz="1050" b="0" i="0" u="none" strike="noStrike" dirty="0">
                          <a:solidFill>
                            <a:srgbClr val="0563C1"/>
                          </a:solidFill>
                          <a:effectLst/>
                          <a:latin typeface="等线" panose="02010600030101010101" pitchFamily="2" charset="-122"/>
                          <a:ea typeface="等线" panose="02010600030101010101" pitchFamily="2" charset="-122"/>
                        </a:rPr>
                        <a:t>block</a:t>
                      </a:r>
                      <a:r>
                        <a:rPr lang="zh-CN" altLang="en-US" sz="1050" b="0" i="0" u="none" strike="noStrike" dirty="0">
                          <a:solidFill>
                            <a:srgbClr val="0563C1"/>
                          </a:solidFill>
                          <a:effectLst/>
                          <a:latin typeface="等线" panose="02010600030101010101" pitchFamily="2" charset="-122"/>
                          <a:ea typeface="等线" panose="02010600030101010101" pitchFamily="2" charset="-122"/>
                        </a:rPr>
                        <a:t>，该问题已经修复，计划</a:t>
                      </a:r>
                      <a:r>
                        <a:rPr lang="en-US" altLang="zh-CN" sz="1050" b="0" i="0" u="none" strike="noStrike" dirty="0">
                          <a:solidFill>
                            <a:srgbClr val="0563C1"/>
                          </a:solidFill>
                          <a:effectLst/>
                          <a:latin typeface="等线" panose="02010600030101010101" pitchFamily="2" charset="-122"/>
                          <a:ea typeface="等线" panose="02010600030101010101" pitchFamily="2" charset="-122"/>
                        </a:rPr>
                        <a:t>R09</a:t>
                      </a:r>
                      <a:r>
                        <a:rPr lang="zh-CN" altLang="en-US" sz="1050" b="0" i="0" u="none" strike="noStrike" dirty="0">
                          <a:solidFill>
                            <a:srgbClr val="0563C1"/>
                          </a:solidFill>
                          <a:effectLst/>
                          <a:latin typeface="等线" panose="02010600030101010101" pitchFamily="2" charset="-122"/>
                          <a:ea typeface="等线" panose="02010600030101010101" pitchFamily="2" charset="-122"/>
                        </a:rPr>
                        <a:t>版本进行修复</a:t>
                      </a:r>
                      <a:endParaRPr lang="en-US" altLang="zh-CN" sz="1050" b="0" i="0" u="none"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1295429"/>
                  </a:ext>
                </a:extLst>
              </a:tr>
            </a:tbl>
          </a:graphicData>
        </a:graphic>
      </p:graphicFrame>
      <p:sp>
        <p:nvSpPr>
          <p:cNvPr id="4" name="文本框 3">
            <a:extLst>
              <a:ext uri="{FF2B5EF4-FFF2-40B4-BE49-F238E27FC236}">
                <a16:creationId xmlns:a16="http://schemas.microsoft.com/office/drawing/2014/main" id="{73C97956-B766-374F-A185-463DAB5C9D33}"/>
              </a:ext>
            </a:extLst>
          </p:cNvPr>
          <p:cNvSpPr txBox="1"/>
          <p:nvPr/>
        </p:nvSpPr>
        <p:spPr>
          <a:xfrm>
            <a:off x="639761" y="759897"/>
            <a:ext cx="11179811" cy="646331"/>
          </a:xfrm>
          <a:prstGeom prst="rect">
            <a:avLst/>
          </a:prstGeom>
          <a:noFill/>
        </p:spPr>
        <p:txBody>
          <a:bodyPr wrap="square" rtlCol="0">
            <a:spAutoFit/>
          </a:bodyPr>
          <a:lstStyle/>
          <a:p>
            <a:r>
              <a:rPr kumimoji="1" lang="zh-CN" altLang="en-US" dirty="0"/>
              <a:t>遗留</a:t>
            </a:r>
            <a:r>
              <a:rPr kumimoji="1" lang="en-US" altLang="zh-CN" dirty="0"/>
              <a:t>8</a:t>
            </a:r>
            <a:r>
              <a:rPr kumimoji="1" lang="zh-CN" altLang="en-US" dirty="0"/>
              <a:t>个工厂问题未在</a:t>
            </a:r>
            <a:r>
              <a:rPr kumimoji="1" lang="en-US" altLang="zh-CN" dirty="0"/>
              <a:t>R08.4</a:t>
            </a:r>
            <a:r>
              <a:rPr kumimoji="1" lang="zh-CN" altLang="en-US" dirty="0"/>
              <a:t>版本关闭，</a:t>
            </a:r>
            <a:r>
              <a:rPr kumimoji="1" lang="en-US" altLang="zh-CN"/>
              <a:t>4</a:t>
            </a:r>
            <a:r>
              <a:rPr kumimoji="1" lang="zh-CN" altLang="en-US"/>
              <a:t>个</a:t>
            </a:r>
            <a:r>
              <a:rPr kumimoji="1" lang="zh-CN" altLang="en-US" dirty="0"/>
              <a:t>问题需要与福特</a:t>
            </a:r>
            <a:r>
              <a:rPr kumimoji="1" lang="en-US" altLang="zh-CN" dirty="0"/>
              <a:t>Review</a:t>
            </a:r>
            <a:r>
              <a:rPr kumimoji="1" lang="zh-CN" altLang="en-US" dirty="0"/>
              <a:t>明确后续处理意见，剩余问题计划在</a:t>
            </a:r>
            <a:r>
              <a:rPr kumimoji="1" lang="en-US" altLang="zh-CN" dirty="0"/>
              <a:t>R09/R10</a:t>
            </a:r>
            <a:r>
              <a:rPr kumimoji="1" lang="zh-CN" altLang="en-US" dirty="0"/>
              <a:t>版本进行修复</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9FEC31C-03F1-9A4B-94A1-0983C6138C0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CD764_R08</a:t>
            </a:r>
            <a:r>
              <a:rPr lang="en-US" altLang="en-US" sz="2800" dirty="0">
                <a:solidFill>
                  <a:srgbClr val="0000CC"/>
                </a:solidFill>
              </a:rPr>
              <a:t>} </a:t>
            </a:r>
            <a:r>
              <a:rPr lang="zh-CN" altLang="en-US" sz="2800" dirty="0"/>
              <a:t>内存泄漏专项测试</a:t>
            </a:r>
            <a:endParaRPr lang="en-US" altLang="en-US" sz="2800" b="0" dirty="0">
              <a:ea typeface="SimHei" panose="02010609060101010101" pitchFamily="49" charset="-122"/>
            </a:endParaRPr>
          </a:p>
        </p:txBody>
      </p:sp>
      <p:graphicFrame>
        <p:nvGraphicFramePr>
          <p:cNvPr id="3" name="对象 2">
            <a:extLst>
              <a:ext uri="{FF2B5EF4-FFF2-40B4-BE49-F238E27FC236}">
                <a16:creationId xmlns:a16="http://schemas.microsoft.com/office/drawing/2014/main" id="{122DAFD8-A845-40D1-A668-02A199D92386}"/>
              </a:ext>
            </a:extLst>
          </p:cNvPr>
          <p:cNvGraphicFramePr>
            <a:graphicFrameLocks noChangeAspect="1"/>
          </p:cNvGraphicFramePr>
          <p:nvPr>
            <p:extLst>
              <p:ext uri="{D42A27DB-BD31-4B8C-83A1-F6EECF244321}">
                <p14:modId xmlns:p14="http://schemas.microsoft.com/office/powerpoint/2010/main" val="2430456148"/>
              </p:ext>
            </p:extLst>
          </p:nvPr>
        </p:nvGraphicFramePr>
        <p:xfrm>
          <a:off x="549604" y="944563"/>
          <a:ext cx="5693668" cy="4927213"/>
        </p:xfrm>
        <a:graphic>
          <a:graphicData uri="http://schemas.openxmlformats.org/presentationml/2006/ole">
            <mc:AlternateContent xmlns:mc="http://schemas.openxmlformats.org/markup-compatibility/2006">
              <mc:Choice xmlns:v="urn:schemas-microsoft-com:vml" Requires="v">
                <p:oleObj spid="_x0000_s1178" name="BMP 图像" r:id="rId3" imgW="7594560" imgH="6572160" progId="Paint.Picture">
                  <p:embed/>
                </p:oleObj>
              </mc:Choice>
              <mc:Fallback>
                <p:oleObj name="BMP 图像" r:id="rId3" imgW="7594560" imgH="6572160" progId="Paint.Picture">
                  <p:embed/>
                  <p:pic>
                    <p:nvPicPr>
                      <p:cNvPr id="0" name=""/>
                      <p:cNvPicPr/>
                      <p:nvPr/>
                    </p:nvPicPr>
                    <p:blipFill>
                      <a:blip r:embed="rId4"/>
                      <a:stretch>
                        <a:fillRect/>
                      </a:stretch>
                    </p:blipFill>
                    <p:spPr>
                      <a:xfrm>
                        <a:off x="549604" y="944563"/>
                        <a:ext cx="5693668" cy="4927213"/>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8AF7CA3A-F8BC-4889-B3CD-9E36428C337C}"/>
              </a:ext>
            </a:extLst>
          </p:cNvPr>
          <p:cNvGraphicFramePr>
            <a:graphicFrameLocks noChangeAspect="1"/>
          </p:cNvGraphicFramePr>
          <p:nvPr>
            <p:extLst>
              <p:ext uri="{D42A27DB-BD31-4B8C-83A1-F6EECF244321}">
                <p14:modId xmlns:p14="http://schemas.microsoft.com/office/powerpoint/2010/main" val="1708553120"/>
              </p:ext>
            </p:extLst>
          </p:nvPr>
        </p:nvGraphicFramePr>
        <p:xfrm>
          <a:off x="6291836" y="965392"/>
          <a:ext cx="5849867" cy="4722045"/>
        </p:xfrm>
        <a:graphic>
          <a:graphicData uri="http://schemas.openxmlformats.org/presentationml/2006/ole">
            <mc:AlternateContent xmlns:mc="http://schemas.openxmlformats.org/markup-compatibility/2006">
              <mc:Choice xmlns:v="urn:schemas-microsoft-com:vml" Requires="v">
                <p:oleObj spid="_x0000_s1179" name="BMP 图像" r:id="rId5" imgW="6521400" imgH="5264280" progId="Paint.Picture">
                  <p:embed/>
                </p:oleObj>
              </mc:Choice>
              <mc:Fallback>
                <p:oleObj name="BMP 图像" r:id="rId5" imgW="6521400" imgH="5264280" progId="Paint.Picture">
                  <p:embed/>
                  <p:pic>
                    <p:nvPicPr>
                      <p:cNvPr id="0" name=""/>
                      <p:cNvPicPr/>
                      <p:nvPr/>
                    </p:nvPicPr>
                    <p:blipFill>
                      <a:blip r:embed="rId6"/>
                      <a:stretch>
                        <a:fillRect/>
                      </a:stretch>
                    </p:blipFill>
                    <p:spPr>
                      <a:xfrm>
                        <a:off x="6291836" y="965392"/>
                        <a:ext cx="5849867" cy="4722045"/>
                      </a:xfrm>
                      <a:prstGeom prst="rect">
                        <a:avLst/>
                      </a:prstGeom>
                    </p:spPr>
                  </p:pic>
                </p:oleObj>
              </mc:Fallback>
            </mc:AlternateContent>
          </a:graphicData>
        </a:graphic>
      </p:graphicFrame>
    </p:spTree>
    <p:extLst>
      <p:ext uri="{BB962C8B-B14F-4D97-AF65-F5344CB8AC3E}">
        <p14:creationId xmlns:p14="http://schemas.microsoft.com/office/powerpoint/2010/main" val="1498731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9FEC31C-03F1-9A4B-94A1-0983C6138C0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CD764_R08</a:t>
            </a:r>
            <a:r>
              <a:rPr lang="en-US" altLang="en-US" sz="2800" dirty="0">
                <a:solidFill>
                  <a:srgbClr val="0000CC"/>
                </a:solidFill>
              </a:rPr>
              <a:t>} </a:t>
            </a:r>
            <a:r>
              <a:rPr lang="zh-CN" altLang="en-US" sz="2800" dirty="0"/>
              <a:t>内存泄漏专项测试</a:t>
            </a:r>
            <a:endParaRPr lang="en-US" altLang="en-US" sz="2800" b="0" dirty="0">
              <a:ea typeface="SimHei" panose="02010609060101010101" pitchFamily="49" charset="-122"/>
            </a:endParaRPr>
          </a:p>
        </p:txBody>
      </p:sp>
      <p:graphicFrame>
        <p:nvGraphicFramePr>
          <p:cNvPr id="3" name="对象 2">
            <a:extLst>
              <a:ext uri="{FF2B5EF4-FFF2-40B4-BE49-F238E27FC236}">
                <a16:creationId xmlns:a16="http://schemas.microsoft.com/office/drawing/2014/main" id="{DA502E1C-27C2-464A-B6B8-182CE87632C1}"/>
              </a:ext>
            </a:extLst>
          </p:cNvPr>
          <p:cNvGraphicFramePr>
            <a:graphicFrameLocks noChangeAspect="1"/>
          </p:cNvGraphicFramePr>
          <p:nvPr>
            <p:extLst>
              <p:ext uri="{D42A27DB-BD31-4B8C-83A1-F6EECF244321}">
                <p14:modId xmlns:p14="http://schemas.microsoft.com/office/powerpoint/2010/main" val="1387652504"/>
              </p:ext>
            </p:extLst>
          </p:nvPr>
        </p:nvGraphicFramePr>
        <p:xfrm>
          <a:off x="2091628" y="1287927"/>
          <a:ext cx="7607300" cy="3937000"/>
        </p:xfrm>
        <a:graphic>
          <a:graphicData uri="http://schemas.openxmlformats.org/presentationml/2006/ole">
            <mc:AlternateContent xmlns:mc="http://schemas.openxmlformats.org/markup-compatibility/2006">
              <mc:Choice xmlns:v="urn:schemas-microsoft-com:vml" Requires="v">
                <p:oleObj spid="_x0000_s2125" name="BMP 图像" r:id="rId3" imgW="7607160" imgH="3936960" progId="Paint.Picture">
                  <p:embed/>
                </p:oleObj>
              </mc:Choice>
              <mc:Fallback>
                <p:oleObj name="BMP 图像" r:id="rId3" imgW="7607160" imgH="3936960" progId="Paint.Picture">
                  <p:embed/>
                  <p:pic>
                    <p:nvPicPr>
                      <p:cNvPr id="0" name=""/>
                      <p:cNvPicPr/>
                      <p:nvPr/>
                    </p:nvPicPr>
                    <p:blipFill>
                      <a:blip r:embed="rId4"/>
                      <a:stretch>
                        <a:fillRect/>
                      </a:stretch>
                    </p:blipFill>
                    <p:spPr>
                      <a:xfrm>
                        <a:off x="2091628" y="1287927"/>
                        <a:ext cx="7607300" cy="3937000"/>
                      </a:xfrm>
                      <a:prstGeom prst="rect">
                        <a:avLst/>
                      </a:prstGeom>
                    </p:spPr>
                  </p:pic>
                </p:oleObj>
              </mc:Fallback>
            </mc:AlternateContent>
          </a:graphicData>
        </a:graphic>
      </p:graphicFrame>
    </p:spTree>
    <p:extLst>
      <p:ext uri="{BB962C8B-B14F-4D97-AF65-F5344CB8AC3E}">
        <p14:creationId xmlns:p14="http://schemas.microsoft.com/office/powerpoint/2010/main" val="1420860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9FEC31C-03F1-9A4B-94A1-0983C6138C0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CD764_R08</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a:extLst>
              <a:ext uri="{FF2B5EF4-FFF2-40B4-BE49-F238E27FC236}">
                <a16:creationId xmlns:a16="http://schemas.microsoft.com/office/drawing/2014/main" id="{A5B6E5EF-FF75-1B4E-82BD-47B32C7A0531}"/>
              </a:ext>
            </a:extLst>
          </p:cNvPr>
          <p:cNvGraphicFramePr>
            <a:graphicFrameLocks noGrp="1"/>
          </p:cNvGraphicFramePr>
          <p:nvPr>
            <p:extLst>
              <p:ext uri="{D42A27DB-BD31-4B8C-83A1-F6EECF244321}">
                <p14:modId xmlns:p14="http://schemas.microsoft.com/office/powerpoint/2010/main" val="3431535737"/>
              </p:ext>
            </p:extLst>
          </p:nvPr>
        </p:nvGraphicFramePr>
        <p:xfrm>
          <a:off x="406614" y="1598602"/>
          <a:ext cx="2056546" cy="1446787"/>
        </p:xfrm>
        <a:graphic>
          <a:graphicData uri="http://schemas.openxmlformats.org/drawingml/2006/table">
            <a:tbl>
              <a:tblPr/>
              <a:tblGrid>
                <a:gridCol w="355400">
                  <a:extLst>
                    <a:ext uri="{9D8B030D-6E8A-4147-A177-3AD203B41FA5}">
                      <a16:colId xmlns:a16="http://schemas.microsoft.com/office/drawing/2014/main" val="20000"/>
                    </a:ext>
                  </a:extLst>
                </a:gridCol>
                <a:gridCol w="376840">
                  <a:extLst>
                    <a:ext uri="{9D8B030D-6E8A-4147-A177-3AD203B41FA5}">
                      <a16:colId xmlns:a16="http://schemas.microsoft.com/office/drawing/2014/main" val="20001"/>
                    </a:ext>
                  </a:extLst>
                </a:gridCol>
                <a:gridCol w="406591">
                  <a:extLst>
                    <a:ext uri="{9D8B030D-6E8A-4147-A177-3AD203B41FA5}">
                      <a16:colId xmlns:a16="http://schemas.microsoft.com/office/drawing/2014/main" val="20002"/>
                    </a:ext>
                  </a:extLst>
                </a:gridCol>
                <a:gridCol w="447675">
                  <a:extLst>
                    <a:ext uri="{9D8B030D-6E8A-4147-A177-3AD203B41FA5}">
                      <a16:colId xmlns:a16="http://schemas.microsoft.com/office/drawing/2014/main" val="20003"/>
                    </a:ext>
                  </a:extLst>
                </a:gridCol>
                <a:gridCol w="470040">
                  <a:extLst>
                    <a:ext uri="{9D8B030D-6E8A-4147-A177-3AD203B41FA5}">
                      <a16:colId xmlns:a16="http://schemas.microsoft.com/office/drawing/2014/main" val="20004"/>
                    </a:ext>
                  </a:extLst>
                </a:gridCol>
              </a:tblGrid>
              <a:tr h="125474">
                <a:tc gridSpan="5">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唤醒词唤醒率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88759">
                <a:tc>
                  <a:txBody>
                    <a:bodyPr/>
                    <a:lstStyle/>
                    <a:p>
                      <a:pPr algn="just" fontAlgn="ctr"/>
                      <a:r>
                        <a:rPr lang="en-GB" sz="750" b="1" i="0" u="none" strike="noStrike" dirty="0">
                          <a:solidFill>
                            <a:srgbClr val="000000"/>
                          </a:solidFill>
                          <a:effectLst/>
                          <a:latin typeface="宋体" panose="02010600030101010101" pitchFamily="2" charset="-122"/>
                          <a:ea typeface="宋体" panose="02010600030101010101" pitchFamily="2" charset="-122"/>
                        </a:rPr>
                        <a:t>AI</a:t>
                      </a:r>
                      <a:r>
                        <a:rPr lang="zh-CN" altLang="en-US" sz="750" b="1" i="0" u="none" strike="noStrike" dirty="0">
                          <a:solidFill>
                            <a:srgbClr val="000000"/>
                          </a:solidFill>
                          <a:effectLst/>
                          <a:latin typeface="宋体" panose="02010600030101010101" pitchFamily="2" charset="-122"/>
                          <a:ea typeface="宋体" panose="02010600030101010101" pitchFamily="2" charset="-122"/>
                        </a:rPr>
                        <a:t>能力</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指标项</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通过标准</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实测结果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测试结论</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88759">
                <a:tc rowSpan="3">
                  <a:txBody>
                    <a:bodyPr/>
                    <a:lstStyle/>
                    <a:p>
                      <a:pPr algn="l" fontAlgn="ctr"/>
                      <a:r>
                        <a:rPr lang="zh-CN" altLang="en-US" sz="1050" b="0" i="0" u="none" strike="noStrike">
                          <a:solidFill>
                            <a:srgbClr val="000000"/>
                          </a:solidFill>
                          <a:effectLst/>
                          <a:latin typeface="宋体" panose="02010600030101010101" pitchFamily="2" charset="-122"/>
                          <a:ea typeface="宋体" panose="02010600030101010101" pitchFamily="2" charset="-122"/>
                        </a:rPr>
                        <a:t>小度小度</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759">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dirty="0">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8759">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8759">
                <a:tc rowSpan="3">
                  <a:txBody>
                    <a:bodyPr/>
                    <a:lstStyle/>
                    <a:p>
                      <a:pPr algn="l"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你好林肯</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759">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88759">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6" name="表格 5">
            <a:extLst>
              <a:ext uri="{FF2B5EF4-FFF2-40B4-BE49-F238E27FC236}">
                <a16:creationId xmlns:a16="http://schemas.microsoft.com/office/drawing/2014/main" id="{40CE53F0-80D0-3942-8B09-A18E6A383BE5}"/>
              </a:ext>
            </a:extLst>
          </p:cNvPr>
          <p:cNvGraphicFramePr>
            <a:graphicFrameLocks noGrp="1"/>
          </p:cNvGraphicFramePr>
          <p:nvPr>
            <p:extLst>
              <p:ext uri="{D42A27DB-BD31-4B8C-83A1-F6EECF244321}">
                <p14:modId xmlns:p14="http://schemas.microsoft.com/office/powerpoint/2010/main" val="2888304229"/>
              </p:ext>
            </p:extLst>
          </p:nvPr>
        </p:nvGraphicFramePr>
        <p:xfrm>
          <a:off x="2573059" y="1598602"/>
          <a:ext cx="2701527" cy="4354719"/>
        </p:xfrm>
        <a:graphic>
          <a:graphicData uri="http://schemas.openxmlformats.org/drawingml/2006/table">
            <a:tbl>
              <a:tblPr/>
              <a:tblGrid>
                <a:gridCol w="600075">
                  <a:extLst>
                    <a:ext uri="{9D8B030D-6E8A-4147-A177-3AD203B41FA5}">
                      <a16:colId xmlns:a16="http://schemas.microsoft.com/office/drawing/2014/main" val="20000"/>
                    </a:ext>
                  </a:extLst>
                </a:gridCol>
                <a:gridCol w="525363">
                  <a:extLst>
                    <a:ext uri="{9D8B030D-6E8A-4147-A177-3AD203B41FA5}">
                      <a16:colId xmlns:a16="http://schemas.microsoft.com/office/drawing/2014/main" val="20001"/>
                    </a:ext>
                  </a:extLst>
                </a:gridCol>
                <a:gridCol w="525363">
                  <a:extLst>
                    <a:ext uri="{9D8B030D-6E8A-4147-A177-3AD203B41FA5}">
                      <a16:colId xmlns:a16="http://schemas.microsoft.com/office/drawing/2014/main" val="20002"/>
                    </a:ext>
                  </a:extLst>
                </a:gridCol>
                <a:gridCol w="525363">
                  <a:extLst>
                    <a:ext uri="{9D8B030D-6E8A-4147-A177-3AD203B41FA5}">
                      <a16:colId xmlns:a16="http://schemas.microsoft.com/office/drawing/2014/main" val="20003"/>
                    </a:ext>
                  </a:extLst>
                </a:gridCol>
                <a:gridCol w="525363">
                  <a:extLst>
                    <a:ext uri="{9D8B030D-6E8A-4147-A177-3AD203B41FA5}">
                      <a16:colId xmlns:a16="http://schemas.microsoft.com/office/drawing/2014/main" val="20004"/>
                    </a:ext>
                  </a:extLst>
                </a:gridCol>
              </a:tblGrid>
              <a:tr h="161527">
                <a:tc gridSpan="5">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场景化命令词识别率</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316544">
                <a:tc>
                  <a:txBody>
                    <a:bodyPr/>
                    <a:lstStyle/>
                    <a:p>
                      <a:pPr algn="ctr" fontAlgn="ctr"/>
                      <a:r>
                        <a:rPr lang="en-GB" sz="750" b="1" i="0" u="none" strike="noStrike" dirty="0">
                          <a:solidFill>
                            <a:srgbClr val="000000"/>
                          </a:solidFill>
                          <a:effectLst/>
                          <a:latin typeface="宋体" panose="02010600030101010101" pitchFamily="2" charset="-122"/>
                          <a:ea typeface="宋体" panose="02010600030101010101" pitchFamily="2" charset="-122"/>
                        </a:rPr>
                        <a:t>AI</a:t>
                      </a:r>
                      <a:r>
                        <a:rPr lang="zh-CN" altLang="en-US" sz="750" b="1" i="0" u="none" strike="noStrike" dirty="0">
                          <a:solidFill>
                            <a:srgbClr val="000000"/>
                          </a:solidFill>
                          <a:effectLst/>
                          <a:latin typeface="宋体" panose="02010600030101010101" pitchFamily="2" charset="-122"/>
                          <a:ea typeface="宋体" panose="02010600030101010101" pitchFamily="2" charset="-122"/>
                        </a:rPr>
                        <a:t>能力</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指标项</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通过标准</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实测结果</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测试结论</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61527">
                <a:tc rowSpan="3">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暂停播放</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1527">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1527">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1527">
                <a:tc rowSpan="3">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继续播放</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1527">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1527">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1527">
                <a:tc rowSpan="3">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上一首</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200%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1527">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300%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1527">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1527">
                <a:tc rowSpan="3">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上一曲</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1527">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1527">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1527">
                <a:tc rowSpan="3">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下一首</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61527">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1527">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1527">
                <a:tc rowSpan="3">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下一曲</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1527">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61527">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1527">
                <a:tc rowSpan="3">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接听电话</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1527">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1527">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1527">
                <a:tc rowSpan="3">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挂断电话</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1527">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61527">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graphicFrame>
        <p:nvGraphicFramePr>
          <p:cNvPr id="7" name="表格 6">
            <a:extLst>
              <a:ext uri="{FF2B5EF4-FFF2-40B4-BE49-F238E27FC236}">
                <a16:creationId xmlns:a16="http://schemas.microsoft.com/office/drawing/2014/main" id="{58DE4CA2-8D3B-2449-BBF6-4DD708AE423B}"/>
              </a:ext>
            </a:extLst>
          </p:cNvPr>
          <p:cNvGraphicFramePr>
            <a:graphicFrameLocks noGrp="1"/>
          </p:cNvGraphicFramePr>
          <p:nvPr>
            <p:extLst>
              <p:ext uri="{D42A27DB-BD31-4B8C-83A1-F6EECF244321}">
                <p14:modId xmlns:p14="http://schemas.microsoft.com/office/powerpoint/2010/main" val="3828239473"/>
              </p:ext>
            </p:extLst>
          </p:nvPr>
        </p:nvGraphicFramePr>
        <p:xfrm>
          <a:off x="5387542" y="1598602"/>
          <a:ext cx="2956545" cy="4354740"/>
        </p:xfrm>
        <a:graphic>
          <a:graphicData uri="http://schemas.openxmlformats.org/drawingml/2006/table">
            <a:tbl>
              <a:tblPr/>
              <a:tblGrid>
                <a:gridCol w="591309">
                  <a:extLst>
                    <a:ext uri="{9D8B030D-6E8A-4147-A177-3AD203B41FA5}">
                      <a16:colId xmlns:a16="http://schemas.microsoft.com/office/drawing/2014/main" val="20000"/>
                    </a:ext>
                  </a:extLst>
                </a:gridCol>
                <a:gridCol w="591309">
                  <a:extLst>
                    <a:ext uri="{9D8B030D-6E8A-4147-A177-3AD203B41FA5}">
                      <a16:colId xmlns:a16="http://schemas.microsoft.com/office/drawing/2014/main" val="20001"/>
                    </a:ext>
                  </a:extLst>
                </a:gridCol>
                <a:gridCol w="591309">
                  <a:extLst>
                    <a:ext uri="{9D8B030D-6E8A-4147-A177-3AD203B41FA5}">
                      <a16:colId xmlns:a16="http://schemas.microsoft.com/office/drawing/2014/main" val="20002"/>
                    </a:ext>
                  </a:extLst>
                </a:gridCol>
                <a:gridCol w="591309">
                  <a:extLst>
                    <a:ext uri="{9D8B030D-6E8A-4147-A177-3AD203B41FA5}">
                      <a16:colId xmlns:a16="http://schemas.microsoft.com/office/drawing/2014/main" val="20003"/>
                    </a:ext>
                  </a:extLst>
                </a:gridCol>
                <a:gridCol w="591309">
                  <a:extLst>
                    <a:ext uri="{9D8B030D-6E8A-4147-A177-3AD203B41FA5}">
                      <a16:colId xmlns:a16="http://schemas.microsoft.com/office/drawing/2014/main" val="20004"/>
                    </a:ext>
                  </a:extLst>
                </a:gridCol>
              </a:tblGrid>
              <a:tr h="167490">
                <a:tc gridSpan="5">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场景化命令词识别率</a:t>
                      </a:r>
                      <a:endParaRPr lang="en-US" altLang="zh-CN" sz="750" b="1" i="0" u="none" strike="noStrike" dirty="0">
                        <a:solidFill>
                          <a:srgbClr val="000000"/>
                        </a:solidFill>
                        <a:effectLst/>
                        <a:latin typeface="宋体" panose="02010600030101010101" pitchFamily="2" charset="-122"/>
                        <a:ea typeface="宋体" panose="02010600030101010101"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67490">
                <a:tc>
                  <a:txBody>
                    <a:bodyPr/>
                    <a:lstStyle/>
                    <a:p>
                      <a:pPr algn="ctr" fontAlgn="ctr"/>
                      <a:r>
                        <a:rPr lang="en-GB" sz="750" b="1" i="0" u="none" strike="noStrike" dirty="0">
                          <a:solidFill>
                            <a:srgbClr val="000000"/>
                          </a:solidFill>
                          <a:effectLst/>
                          <a:latin typeface="宋体" panose="02010600030101010101" pitchFamily="2" charset="-122"/>
                          <a:ea typeface="宋体" panose="02010600030101010101" pitchFamily="2" charset="-122"/>
                        </a:rPr>
                        <a:t>AI</a:t>
                      </a:r>
                      <a:r>
                        <a:rPr lang="zh-CN" altLang="en-US" sz="750" b="1" i="0" u="none" strike="noStrike" dirty="0">
                          <a:solidFill>
                            <a:srgbClr val="000000"/>
                          </a:solidFill>
                          <a:effectLst/>
                          <a:latin typeface="宋体" panose="02010600030101010101" pitchFamily="2" charset="-122"/>
                          <a:ea typeface="宋体" panose="02010600030101010101" pitchFamily="2" charset="-122"/>
                        </a:rPr>
                        <a:t>能力</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指标项</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通过标准</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实测结果</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测试结论</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67490">
                <a:tc rowSpan="3">
                  <a:txBody>
                    <a:bodyPr/>
                    <a:lstStyle/>
                    <a:p>
                      <a:pPr algn="just" fontAlgn="ctr"/>
                      <a:r>
                        <a:rPr lang="zh-CN" altLang="en-US" sz="1050" b="0" i="0" u="none" strike="noStrike" dirty="0">
                          <a:solidFill>
                            <a:srgbClr val="000000"/>
                          </a:solidFill>
                          <a:effectLst/>
                          <a:latin typeface="宋体" panose="02010600030101010101" pitchFamily="2" charset="-122"/>
                          <a:ea typeface="宋体" panose="02010600030101010101" pitchFamily="2" charset="-122"/>
                        </a:rPr>
                        <a:t>跟随模式</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7490">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7490">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7490">
                <a:tc rowSpan="3">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车头朝上</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7490">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7490">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7490">
                <a:tc rowSpan="3">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正北模式</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7490">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7490">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7490">
                <a:tc rowSpan="3">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放大地图</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7490">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7490">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7490">
                <a:tc rowSpan="3">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缩小地图</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67490">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7490">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7490">
                <a:tc rowSpan="3">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打开路况</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7490">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67490">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7490">
                <a:tc rowSpan="3">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关闭路况</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7490">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7490">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7490">
                <a:tc rowSpan="3">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开始导航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7490">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67490">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graphicFrame>
        <p:nvGraphicFramePr>
          <p:cNvPr id="8" name="表格 7">
            <a:extLst>
              <a:ext uri="{FF2B5EF4-FFF2-40B4-BE49-F238E27FC236}">
                <a16:creationId xmlns:a16="http://schemas.microsoft.com/office/drawing/2014/main" id="{0FFF96E4-048C-F740-8495-F863FADFAF75}"/>
              </a:ext>
            </a:extLst>
          </p:cNvPr>
          <p:cNvGraphicFramePr>
            <a:graphicFrameLocks noGrp="1"/>
          </p:cNvGraphicFramePr>
          <p:nvPr>
            <p:extLst>
              <p:ext uri="{D42A27DB-BD31-4B8C-83A1-F6EECF244321}">
                <p14:modId xmlns:p14="http://schemas.microsoft.com/office/powerpoint/2010/main" val="1753253366"/>
              </p:ext>
            </p:extLst>
          </p:nvPr>
        </p:nvGraphicFramePr>
        <p:xfrm>
          <a:off x="8457043" y="1598602"/>
          <a:ext cx="3018995" cy="4653660"/>
        </p:xfrm>
        <a:graphic>
          <a:graphicData uri="http://schemas.openxmlformats.org/drawingml/2006/table">
            <a:tbl>
              <a:tblPr/>
              <a:tblGrid>
                <a:gridCol w="603799">
                  <a:extLst>
                    <a:ext uri="{9D8B030D-6E8A-4147-A177-3AD203B41FA5}">
                      <a16:colId xmlns:a16="http://schemas.microsoft.com/office/drawing/2014/main" val="20000"/>
                    </a:ext>
                  </a:extLst>
                </a:gridCol>
                <a:gridCol w="603799">
                  <a:extLst>
                    <a:ext uri="{9D8B030D-6E8A-4147-A177-3AD203B41FA5}">
                      <a16:colId xmlns:a16="http://schemas.microsoft.com/office/drawing/2014/main" val="20001"/>
                    </a:ext>
                  </a:extLst>
                </a:gridCol>
                <a:gridCol w="603799">
                  <a:extLst>
                    <a:ext uri="{9D8B030D-6E8A-4147-A177-3AD203B41FA5}">
                      <a16:colId xmlns:a16="http://schemas.microsoft.com/office/drawing/2014/main" val="20002"/>
                    </a:ext>
                  </a:extLst>
                </a:gridCol>
                <a:gridCol w="603799">
                  <a:extLst>
                    <a:ext uri="{9D8B030D-6E8A-4147-A177-3AD203B41FA5}">
                      <a16:colId xmlns:a16="http://schemas.microsoft.com/office/drawing/2014/main" val="20003"/>
                    </a:ext>
                  </a:extLst>
                </a:gridCol>
                <a:gridCol w="603799">
                  <a:extLst>
                    <a:ext uri="{9D8B030D-6E8A-4147-A177-3AD203B41FA5}">
                      <a16:colId xmlns:a16="http://schemas.microsoft.com/office/drawing/2014/main" val="20004"/>
                    </a:ext>
                  </a:extLst>
                </a:gridCol>
              </a:tblGrid>
              <a:tr h="166560">
                <a:tc gridSpan="5">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场景化命令词识别率</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66560">
                <a:tc>
                  <a:txBody>
                    <a:bodyPr/>
                    <a:lstStyle/>
                    <a:p>
                      <a:pPr algn="ctr" fontAlgn="ctr"/>
                      <a:r>
                        <a:rPr lang="en-GB" sz="750" b="1" i="0" u="none" strike="noStrike" dirty="0">
                          <a:solidFill>
                            <a:srgbClr val="000000"/>
                          </a:solidFill>
                          <a:effectLst/>
                          <a:latin typeface="宋体" panose="02010600030101010101" pitchFamily="2" charset="-122"/>
                          <a:ea typeface="宋体" panose="02010600030101010101" pitchFamily="2" charset="-122"/>
                        </a:rPr>
                        <a:t>AI</a:t>
                      </a:r>
                      <a:r>
                        <a:rPr lang="zh-CN" altLang="en-US" sz="750" b="1" i="0" u="none" strike="noStrike" dirty="0">
                          <a:solidFill>
                            <a:srgbClr val="000000"/>
                          </a:solidFill>
                          <a:effectLst/>
                          <a:latin typeface="宋体" panose="02010600030101010101" pitchFamily="2" charset="-122"/>
                          <a:ea typeface="宋体" panose="02010600030101010101" pitchFamily="2" charset="-122"/>
                        </a:rPr>
                        <a:t>能力</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指标项</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通过标准</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实测结果</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测试结论</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48949">
                <a:tc rowSpan="3">
                  <a:txBody>
                    <a:bodyPr/>
                    <a:lstStyle/>
                    <a:p>
                      <a:pPr algn="just" fontAlgn="ctr"/>
                      <a:r>
                        <a:rPr lang="zh-CN" altLang="en-US" sz="1050" b="0" i="0" u="none" strike="noStrike" dirty="0">
                          <a:solidFill>
                            <a:srgbClr val="000000"/>
                          </a:solidFill>
                          <a:effectLst/>
                          <a:latin typeface="宋体" panose="02010600030101010101" pitchFamily="2" charset="-122"/>
                          <a:ea typeface="宋体" panose="02010600030101010101" pitchFamily="2" charset="-122"/>
                        </a:rPr>
                        <a:t>查看全程</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8949">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8949">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8949">
                <a:tc rowSpan="3">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继续导航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48949">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48949">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48949">
                <a:tc rowSpan="3">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上一页</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48949">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48949">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48949">
                <a:tc rowSpan="3">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下一页</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48949">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48949">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48949">
                <a:tc rowSpan="3">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确定</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48949">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48949">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48949">
                <a:tc rowSpan="3">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取消</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48949">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48949">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48949">
                <a:tc rowSpan="3">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第一个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48949">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48949">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48949">
                <a:tc rowSpan="3">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第二个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48949">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48949">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48949">
                <a:tc rowSpan="3">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第三个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148949">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7"/>
                  </a:ext>
                </a:extLst>
              </a:tr>
              <a:tr h="148949">
                <a:tc vMerge="1">
                  <a:txBody>
                    <a:bodyPr/>
                    <a:lstStyle/>
                    <a:p>
                      <a:endParaRPr lang="zh-CN" altLang="en-US"/>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8"/>
                  </a:ext>
                </a:extLst>
              </a:tr>
            </a:tbl>
          </a:graphicData>
        </a:graphic>
      </p:graphicFrame>
      <p:sp>
        <p:nvSpPr>
          <p:cNvPr id="13" name="文本框 12">
            <a:extLst>
              <a:ext uri="{FF2B5EF4-FFF2-40B4-BE49-F238E27FC236}">
                <a16:creationId xmlns:a16="http://schemas.microsoft.com/office/drawing/2014/main" id="{0A3DFFDA-EDD3-C04E-9558-893C92BBADF0}"/>
              </a:ext>
            </a:extLst>
          </p:cNvPr>
          <p:cNvSpPr txBox="1"/>
          <p:nvPr/>
        </p:nvSpPr>
        <p:spPr>
          <a:xfrm>
            <a:off x="564021" y="944563"/>
            <a:ext cx="3948158" cy="369332"/>
          </a:xfrm>
          <a:prstGeom prst="rect">
            <a:avLst/>
          </a:prstGeom>
          <a:noFill/>
        </p:spPr>
        <p:txBody>
          <a:bodyPr wrap="square" rtlCol="0">
            <a:spAutoFit/>
          </a:bodyPr>
          <a:lstStyle/>
          <a:p>
            <a:r>
              <a:rPr kumimoji="1" lang="zh-CN" altLang="en-US" dirty="0"/>
              <a:t>唤醒词唤醒率：</a:t>
            </a:r>
            <a:r>
              <a:rPr kumimoji="1" lang="en" altLang="zh-CN" dirty="0">
                <a:highlight>
                  <a:srgbClr val="00FF00"/>
                </a:highlight>
              </a:rPr>
              <a:t>Pass</a:t>
            </a:r>
            <a:endParaRPr kumimoji="1" lang="zh-CN" altLang="en-US" dirty="0">
              <a:highlight>
                <a:srgbClr val="00FF00"/>
              </a:highlight>
            </a:endParaRPr>
          </a:p>
        </p:txBody>
      </p:sp>
      <p:sp>
        <p:nvSpPr>
          <p:cNvPr id="9" name="文本框 8">
            <a:extLst>
              <a:ext uri="{FF2B5EF4-FFF2-40B4-BE49-F238E27FC236}">
                <a16:creationId xmlns:a16="http://schemas.microsoft.com/office/drawing/2014/main" id="{B9B8AB71-0C3E-4977-8129-6F54283BDD77}"/>
              </a:ext>
            </a:extLst>
          </p:cNvPr>
          <p:cNvSpPr txBox="1"/>
          <p:nvPr/>
        </p:nvSpPr>
        <p:spPr>
          <a:xfrm>
            <a:off x="639763" y="6036326"/>
            <a:ext cx="7704324" cy="738664"/>
          </a:xfrm>
          <a:prstGeom prst="rect">
            <a:avLst/>
          </a:prstGeom>
          <a:noFill/>
        </p:spPr>
        <p:txBody>
          <a:bodyPr wrap="square">
            <a:spAutoFit/>
          </a:bodyPr>
          <a:lstStyle/>
          <a:p>
            <a:r>
              <a:rPr lang="zh-CN" altLang="en-US" sz="1050" dirty="0">
                <a:solidFill>
                  <a:srgbClr val="000000"/>
                </a:solidFill>
                <a:latin typeface="宋体" panose="02010600030101010101" pitchFamily="2" charset="-122"/>
                <a:ea typeface="宋体" panose="02010600030101010101" pitchFamily="2" charset="-122"/>
              </a:rPr>
              <a:t>唤醒词（小度小度、你好林肯），高中低噪，各测</a:t>
            </a:r>
            <a:r>
              <a:rPr lang="en-US" altLang="zh-CN" sz="1050" dirty="0">
                <a:solidFill>
                  <a:srgbClr val="000000"/>
                </a:solidFill>
                <a:latin typeface="宋体" panose="02010600030101010101" pitchFamily="2" charset="-122"/>
                <a:ea typeface="宋体" panose="02010600030101010101" pitchFamily="2" charset="-122"/>
              </a:rPr>
              <a:t>20</a:t>
            </a:r>
            <a:r>
              <a:rPr lang="zh-CN" altLang="en-US" sz="1050" dirty="0">
                <a:solidFill>
                  <a:srgbClr val="000000"/>
                </a:solidFill>
                <a:latin typeface="宋体" panose="02010600030101010101" pitchFamily="2" charset="-122"/>
                <a:ea typeface="宋体" panose="02010600030101010101" pitchFamily="2" charset="-122"/>
              </a:rPr>
              <a:t>遍，场景化命令词（上一首、等），高中低噪，各测</a:t>
            </a:r>
            <a:r>
              <a:rPr lang="en-US" altLang="zh-CN" sz="1050" dirty="0">
                <a:solidFill>
                  <a:srgbClr val="000000"/>
                </a:solidFill>
                <a:latin typeface="宋体" panose="02010600030101010101" pitchFamily="2" charset="-122"/>
                <a:ea typeface="宋体" panose="02010600030101010101" pitchFamily="2" charset="-122"/>
              </a:rPr>
              <a:t>10</a:t>
            </a:r>
            <a:r>
              <a:rPr lang="zh-CN" altLang="en-US" sz="1050" dirty="0">
                <a:solidFill>
                  <a:srgbClr val="000000"/>
                </a:solidFill>
                <a:latin typeface="宋体" panose="02010600030101010101" pitchFamily="2" charset="-122"/>
                <a:ea typeface="宋体" panose="02010600030101010101" pitchFamily="2" charset="-122"/>
              </a:rPr>
              <a:t>遍</a:t>
            </a:r>
          </a:p>
          <a:p>
            <a:r>
              <a:rPr lang="zh-CN" altLang="en-US" sz="1050" dirty="0">
                <a:solidFill>
                  <a:srgbClr val="000000"/>
                </a:solidFill>
                <a:latin typeface="宋体" panose="02010600030101010101" pitchFamily="2" charset="-122"/>
                <a:ea typeface="宋体" panose="02010600030101010101" pitchFamily="2" charset="-122"/>
              </a:rPr>
              <a:t>通常要找</a:t>
            </a:r>
            <a:r>
              <a:rPr lang="en-US" altLang="zh-CN" sz="1050" dirty="0">
                <a:solidFill>
                  <a:srgbClr val="000000"/>
                </a:solidFill>
                <a:latin typeface="宋体" panose="02010600030101010101" pitchFamily="2" charset="-122"/>
                <a:ea typeface="宋体" panose="02010600030101010101" pitchFamily="2" charset="-122"/>
              </a:rPr>
              <a:t>6</a:t>
            </a:r>
            <a:r>
              <a:rPr lang="zh-CN" altLang="en-US" sz="1050" dirty="0">
                <a:solidFill>
                  <a:srgbClr val="000000"/>
                </a:solidFill>
                <a:latin typeface="宋体" panose="02010600030101010101" pitchFamily="2" charset="-122"/>
                <a:ea typeface="宋体" panose="02010600030101010101" pitchFamily="2" charset="-122"/>
              </a:rPr>
              <a:t>至</a:t>
            </a:r>
            <a:r>
              <a:rPr lang="en-US" altLang="zh-CN" sz="1050" dirty="0">
                <a:solidFill>
                  <a:srgbClr val="000000"/>
                </a:solidFill>
                <a:latin typeface="宋体" panose="02010600030101010101" pitchFamily="2" charset="-122"/>
                <a:ea typeface="宋体" panose="02010600030101010101" pitchFamily="2" charset="-122"/>
              </a:rPr>
              <a:t>8</a:t>
            </a:r>
            <a:r>
              <a:rPr lang="zh-CN" altLang="en-US" sz="1050" dirty="0">
                <a:solidFill>
                  <a:srgbClr val="000000"/>
                </a:solidFill>
                <a:latin typeface="宋体" panose="02010600030101010101" pitchFamily="2" charset="-122"/>
                <a:ea typeface="宋体" panose="02010600030101010101" pitchFamily="2" charset="-122"/>
              </a:rPr>
              <a:t>人</a:t>
            </a:r>
          </a:p>
          <a:p>
            <a:endParaRPr lang="zh-CN" altLang="en-US" sz="1050" dirty="0">
              <a:solidFill>
                <a:srgbClr val="000000"/>
              </a:solidFill>
              <a:latin typeface="宋体" panose="02010600030101010101" pitchFamily="2" charset="-122"/>
              <a:ea typeface="宋体" panose="02010600030101010101" pitchFamily="2" charset="-122"/>
            </a:endParaRPr>
          </a:p>
          <a:p>
            <a:endParaRPr lang="zh-CN" altLang="en-US" sz="1050" dirty="0">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799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9FEC31C-03F1-9A4B-94A1-0983C6138C0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CD764_R08</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a:extLst>
              <a:ext uri="{FF2B5EF4-FFF2-40B4-BE49-F238E27FC236}">
                <a16:creationId xmlns:a16="http://schemas.microsoft.com/office/drawing/2014/main" id="{0A3DFFDA-EDD3-C04E-9558-893C92BBADF0}"/>
              </a:ext>
            </a:extLst>
          </p:cNvPr>
          <p:cNvSpPr txBox="1"/>
          <p:nvPr/>
        </p:nvSpPr>
        <p:spPr>
          <a:xfrm>
            <a:off x="564020" y="944562"/>
            <a:ext cx="10912017" cy="369332"/>
          </a:xfrm>
          <a:prstGeom prst="rect">
            <a:avLst/>
          </a:prstGeom>
          <a:noFill/>
        </p:spPr>
        <p:txBody>
          <a:bodyPr wrap="square" rtlCol="0">
            <a:spAutoFit/>
          </a:bodyPr>
          <a:lstStyle/>
          <a:p>
            <a:r>
              <a:rPr kumimoji="1" lang="zh-CN" altLang="en-US" dirty="0"/>
              <a:t>误唤醒测试：</a:t>
            </a:r>
            <a:r>
              <a:rPr kumimoji="1" lang="en-US" altLang="zh-CN" dirty="0"/>
              <a:t>Pass</a:t>
            </a:r>
            <a:endParaRPr kumimoji="1" lang="en-US" altLang="zh-CN" dirty="0">
              <a:solidFill>
                <a:srgbClr val="FF0000"/>
              </a:solidFill>
            </a:endParaRPr>
          </a:p>
        </p:txBody>
      </p:sp>
      <p:graphicFrame>
        <p:nvGraphicFramePr>
          <p:cNvPr id="5" name="表格 2">
            <a:extLst>
              <a:ext uri="{FF2B5EF4-FFF2-40B4-BE49-F238E27FC236}">
                <a16:creationId xmlns:a16="http://schemas.microsoft.com/office/drawing/2014/main" id="{793DC89A-0EC6-4B54-9CF3-5D75AB782F5D}"/>
              </a:ext>
            </a:extLst>
          </p:cNvPr>
          <p:cNvGraphicFramePr>
            <a:graphicFrameLocks noGrp="1"/>
          </p:cNvGraphicFramePr>
          <p:nvPr>
            <p:extLst>
              <p:ext uri="{D42A27DB-BD31-4B8C-83A1-F6EECF244321}">
                <p14:modId xmlns:p14="http://schemas.microsoft.com/office/powerpoint/2010/main" val="4026867157"/>
              </p:ext>
            </p:extLst>
          </p:nvPr>
        </p:nvGraphicFramePr>
        <p:xfrm>
          <a:off x="961958" y="1822134"/>
          <a:ext cx="8379296" cy="1854200"/>
        </p:xfrm>
        <a:graphic>
          <a:graphicData uri="http://schemas.openxmlformats.org/drawingml/2006/table">
            <a:tbl>
              <a:tblPr firstRow="1" bandRow="1">
                <a:tableStyleId>{5C22544A-7EE6-4342-B048-85BDC9FD1C3A}</a:tableStyleId>
              </a:tblPr>
              <a:tblGrid>
                <a:gridCol w="1694774">
                  <a:extLst>
                    <a:ext uri="{9D8B030D-6E8A-4147-A177-3AD203B41FA5}">
                      <a16:colId xmlns:a16="http://schemas.microsoft.com/office/drawing/2014/main" val="3591232180"/>
                    </a:ext>
                  </a:extLst>
                </a:gridCol>
                <a:gridCol w="1600200">
                  <a:extLst>
                    <a:ext uri="{9D8B030D-6E8A-4147-A177-3AD203B41FA5}">
                      <a16:colId xmlns:a16="http://schemas.microsoft.com/office/drawing/2014/main" val="3714141378"/>
                    </a:ext>
                  </a:extLst>
                </a:gridCol>
                <a:gridCol w="1694774">
                  <a:extLst>
                    <a:ext uri="{9D8B030D-6E8A-4147-A177-3AD203B41FA5}">
                      <a16:colId xmlns:a16="http://schemas.microsoft.com/office/drawing/2014/main" val="2372775928"/>
                    </a:ext>
                  </a:extLst>
                </a:gridCol>
                <a:gridCol w="1694774">
                  <a:extLst>
                    <a:ext uri="{9D8B030D-6E8A-4147-A177-3AD203B41FA5}">
                      <a16:colId xmlns:a16="http://schemas.microsoft.com/office/drawing/2014/main" val="2340047274"/>
                    </a:ext>
                  </a:extLst>
                </a:gridCol>
                <a:gridCol w="1694774">
                  <a:extLst>
                    <a:ext uri="{9D8B030D-6E8A-4147-A177-3AD203B41FA5}">
                      <a16:colId xmlns:a16="http://schemas.microsoft.com/office/drawing/2014/main" val="1309896605"/>
                    </a:ext>
                  </a:extLst>
                </a:gridCol>
              </a:tblGrid>
              <a:tr h="370840">
                <a:tc>
                  <a:txBody>
                    <a:bodyPr/>
                    <a:lstStyle/>
                    <a:p>
                      <a:pPr algn="ctr" fontAlgn="ctr"/>
                      <a:r>
                        <a:rPr lang="zh-CN" altLang="en-US" sz="1400" b="1" i="0" u="none" strike="noStrike" dirty="0">
                          <a:solidFill>
                            <a:schemeClr val="bg1"/>
                          </a:solidFill>
                          <a:effectLst/>
                          <a:latin typeface="宋体" panose="02010600030101010101" pitchFamily="2" charset="-122"/>
                          <a:ea typeface="宋体" panose="02010600030101010101" pitchFamily="2" charset="-122"/>
                        </a:rPr>
                        <a:t>误唤醒</a:t>
                      </a:r>
                    </a:p>
                  </a:txBody>
                  <a:tcPr marL="6350" marR="6350" marT="6350" marB="0" anchor="ctr"/>
                </a:tc>
                <a:tc>
                  <a:txBody>
                    <a:bodyPr/>
                    <a:lstStyle/>
                    <a:p>
                      <a:pPr algn="ctr" fontAlgn="ctr"/>
                      <a:r>
                        <a:rPr lang="zh-CN" altLang="en-US" sz="1400" b="1" i="0" u="none" strike="noStrike" dirty="0">
                          <a:solidFill>
                            <a:schemeClr val="bg1"/>
                          </a:solidFill>
                          <a:effectLst/>
                          <a:latin typeface="宋体" panose="02010600030101010101" pitchFamily="2" charset="-122"/>
                          <a:ea typeface="宋体" panose="02010600030101010101" pitchFamily="2" charset="-122"/>
                        </a:rPr>
                        <a:t>测试场景</a:t>
                      </a:r>
                      <a:r>
                        <a:rPr lang="en-US" altLang="zh-CN" sz="1400" b="1" i="0" u="none" strike="noStrike" dirty="0">
                          <a:solidFill>
                            <a:schemeClr val="bg1"/>
                          </a:solidFill>
                          <a:effectLst/>
                          <a:latin typeface="宋体" panose="02010600030101010101" pitchFamily="2" charset="-122"/>
                          <a:ea typeface="宋体" panose="02010600030101010101" pitchFamily="2" charset="-122"/>
                        </a:rPr>
                        <a:t>/</a:t>
                      </a:r>
                      <a:r>
                        <a:rPr lang="zh-CN" altLang="en-US" sz="1400" b="1" i="0" u="none" strike="noStrike" dirty="0">
                          <a:solidFill>
                            <a:schemeClr val="bg1"/>
                          </a:solidFill>
                          <a:effectLst/>
                          <a:latin typeface="宋体" panose="02010600030101010101" pitchFamily="2" charset="-122"/>
                          <a:ea typeface="宋体" panose="02010600030101010101" pitchFamily="2" charset="-122"/>
                        </a:rPr>
                        <a:t>时长</a:t>
                      </a:r>
                    </a:p>
                  </a:txBody>
                  <a:tcPr marL="6350" marR="6350" marT="6350" marB="0" anchor="ctr"/>
                </a:tc>
                <a:tc>
                  <a:txBody>
                    <a:bodyPr/>
                    <a:lstStyle/>
                    <a:p>
                      <a:pPr algn="ctr" fontAlgn="ctr"/>
                      <a:r>
                        <a:rPr lang="zh-CN" altLang="en-US" sz="1400" b="1" i="0" u="none" strike="noStrike">
                          <a:solidFill>
                            <a:schemeClr val="bg1"/>
                          </a:solidFill>
                          <a:effectLst/>
                          <a:latin typeface="宋体" panose="02010600030101010101" pitchFamily="2" charset="-122"/>
                          <a:ea typeface="宋体" panose="02010600030101010101" pitchFamily="2" charset="-122"/>
                        </a:rPr>
                        <a:t>通过标准</a:t>
                      </a:r>
                    </a:p>
                  </a:txBody>
                  <a:tcPr marL="6350" marR="6350" marT="6350" marB="0" anchor="ctr"/>
                </a:tc>
                <a:tc>
                  <a:txBody>
                    <a:bodyPr/>
                    <a:lstStyle/>
                    <a:p>
                      <a:pPr algn="ctr" fontAlgn="ctr"/>
                      <a:r>
                        <a:rPr lang="zh-CN" altLang="en-US" sz="1400" b="1" i="0" u="none" strike="noStrike" dirty="0">
                          <a:solidFill>
                            <a:schemeClr val="bg1"/>
                          </a:solidFill>
                          <a:effectLst/>
                          <a:latin typeface="宋体" panose="02010600030101010101" pitchFamily="2" charset="-122"/>
                          <a:ea typeface="宋体" panose="02010600030101010101" pitchFamily="2" charset="-122"/>
                        </a:rPr>
                        <a:t>实测结果</a:t>
                      </a:r>
                    </a:p>
                  </a:txBody>
                  <a:tcPr marL="6350" marR="6350" marT="6350" marB="0" anchor="ctr"/>
                </a:tc>
                <a:tc>
                  <a:txBody>
                    <a:bodyPr/>
                    <a:lstStyle/>
                    <a:p>
                      <a:pPr algn="ctr" fontAlgn="ctr"/>
                      <a:r>
                        <a:rPr lang="zh-CN" altLang="en-US" sz="1400" b="1" i="0" u="none" strike="noStrike" dirty="0">
                          <a:solidFill>
                            <a:schemeClr val="bg1"/>
                          </a:solidFill>
                          <a:effectLst/>
                          <a:latin typeface="宋体" panose="02010600030101010101" pitchFamily="2" charset="-122"/>
                          <a:ea typeface="宋体" panose="02010600030101010101" pitchFamily="2" charset="-122"/>
                        </a:rPr>
                        <a:t>测试结论</a:t>
                      </a:r>
                    </a:p>
                  </a:txBody>
                  <a:tcPr marL="6350" marR="6350" marT="6350" marB="0" anchor="ctr"/>
                </a:tc>
                <a:extLst>
                  <a:ext uri="{0D108BD9-81ED-4DB2-BD59-A6C34878D82A}">
                    <a16:rowId xmlns:a16="http://schemas.microsoft.com/office/drawing/2014/main" val="3392908877"/>
                  </a:ext>
                </a:extLst>
              </a:tr>
              <a:tr h="370840">
                <a:tc>
                  <a:txBody>
                    <a:bodyPr/>
                    <a:lstStyle/>
                    <a:p>
                      <a:pPr algn="ctr" fontAlgn="ctr"/>
                      <a:r>
                        <a:rPr lang="zh-CN" altLang="en-US" sz="1050" b="0" i="0" u="none" strike="noStrike" dirty="0">
                          <a:solidFill>
                            <a:srgbClr val="000000"/>
                          </a:solidFill>
                          <a:effectLst/>
                          <a:latin typeface="宋体" panose="02010600030101010101" pitchFamily="2" charset="-122"/>
                          <a:ea typeface="宋体" panose="02010600030101010101" pitchFamily="2" charset="-122"/>
                        </a:rPr>
                        <a:t>小度小度</a:t>
                      </a:r>
                    </a:p>
                  </a:txBody>
                  <a:tcPr marL="0" marR="0" marT="0" marB="0" anchor="ctr"/>
                </a:tc>
                <a:tc rowSpan="2">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静态</a:t>
                      </a:r>
                      <a:br>
                        <a:rPr lang="zh-CN" altLang="en-US" sz="1050" b="0" i="0" u="none" strike="noStrike">
                          <a:solidFill>
                            <a:srgbClr val="000000"/>
                          </a:solidFill>
                          <a:effectLst/>
                          <a:latin typeface="宋体" panose="02010600030101010101" pitchFamily="2" charset="-122"/>
                          <a:ea typeface="宋体" panose="02010600030101010101" pitchFamily="2" charset="-122"/>
                        </a:rPr>
                      </a:br>
                      <a:r>
                        <a:rPr lang="zh-CN" altLang="en-US" sz="1050" b="0" i="0" u="none" strike="noStrike">
                          <a:solidFill>
                            <a:srgbClr val="000000"/>
                          </a:solidFill>
                          <a:effectLst/>
                          <a:latin typeface="宋体" panose="02010600030101010101" pitchFamily="2" charset="-122"/>
                          <a:ea typeface="宋体" panose="02010600030101010101" pitchFamily="2" charset="-122"/>
                        </a:rPr>
                        <a:t>（互相聊天对话）</a:t>
                      </a:r>
                      <a:br>
                        <a:rPr lang="zh-CN" altLang="en-US" sz="1050" b="0" i="0" u="none" strike="noStrike">
                          <a:solidFill>
                            <a:srgbClr val="000000"/>
                          </a:solidFill>
                          <a:effectLst/>
                          <a:latin typeface="宋体" panose="02010600030101010101" pitchFamily="2" charset="-122"/>
                          <a:ea typeface="宋体" panose="02010600030101010101" pitchFamily="2" charset="-122"/>
                        </a:rPr>
                      </a:br>
                      <a:r>
                        <a:rPr lang="en-US" altLang="zh-CN" sz="1050" b="0" i="0" u="none" strike="noStrike">
                          <a:solidFill>
                            <a:srgbClr val="000000"/>
                          </a:solidFill>
                          <a:effectLst/>
                          <a:latin typeface="宋体" panose="02010600030101010101" pitchFamily="2" charset="-122"/>
                          <a:ea typeface="宋体" panose="02010600030101010101" pitchFamily="2" charset="-122"/>
                        </a:rPr>
                        <a:t>4</a:t>
                      </a:r>
                      <a:r>
                        <a:rPr lang="zh-CN" altLang="en-US" sz="1050" b="0" i="0" u="none" strike="noStrike">
                          <a:solidFill>
                            <a:srgbClr val="000000"/>
                          </a:solidFill>
                          <a:effectLst/>
                          <a:latin typeface="宋体" panose="02010600030101010101" pitchFamily="2" charset="-122"/>
                          <a:ea typeface="宋体" panose="02010600030101010101" pitchFamily="2" charset="-122"/>
                        </a:rPr>
                        <a:t>小时</a:t>
                      </a:r>
                    </a:p>
                  </a:txBody>
                  <a:tcPr marL="0" marR="0" marT="0" marB="0" anchor="ct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&lt;0.3</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US"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1</a:t>
                      </a:r>
                    </a:p>
                  </a:txBody>
                  <a:tcPr marL="0" marR="0" marT="0" marB="0" anchor="ct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tc>
                <a:extLst>
                  <a:ext uri="{0D108BD9-81ED-4DB2-BD59-A6C34878D82A}">
                    <a16:rowId xmlns:a16="http://schemas.microsoft.com/office/drawing/2014/main" val="2921850935"/>
                  </a:ext>
                </a:extLst>
              </a:tr>
              <a:tr h="370840">
                <a:tc>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你好林肯</a:t>
                      </a:r>
                    </a:p>
                  </a:txBody>
                  <a:tcPr marL="0" marR="0" marT="0" marB="0" anchor="ctr"/>
                </a:tc>
                <a:tc vMerge="1">
                  <a:txBody>
                    <a:bodyPr/>
                    <a:lstStyle/>
                    <a:p>
                      <a:endParaRPr lang="zh-CN" altLang="en-US"/>
                    </a:p>
                  </a:txBody>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&lt;0.5</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US"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0</a:t>
                      </a:r>
                    </a:p>
                  </a:txBody>
                  <a:tcPr marL="0" marR="0" marT="0" marB="0" anchor="ct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tc>
                <a:extLst>
                  <a:ext uri="{0D108BD9-81ED-4DB2-BD59-A6C34878D82A}">
                    <a16:rowId xmlns:a16="http://schemas.microsoft.com/office/drawing/2014/main" val="1120317420"/>
                  </a:ext>
                </a:extLst>
              </a:tr>
              <a:tr h="370840">
                <a:tc>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小度小度</a:t>
                      </a:r>
                    </a:p>
                  </a:txBody>
                  <a:tcPr marL="0" marR="0" marT="0" marB="0" anchor="ctr"/>
                </a:tc>
                <a:tc rowSpan="2">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播放爱情公寓</a:t>
                      </a:r>
                      <a:r>
                        <a:rPr lang="en-US" altLang="zh-CN" sz="1050" b="0" i="0" u="none" strike="noStrike">
                          <a:solidFill>
                            <a:srgbClr val="000000"/>
                          </a:solidFill>
                          <a:effectLst/>
                          <a:latin typeface="宋体" panose="02010600030101010101" pitchFamily="2" charset="-122"/>
                          <a:ea typeface="宋体" panose="02010600030101010101" pitchFamily="2" charset="-122"/>
                        </a:rPr>
                        <a:t>5</a:t>
                      </a:r>
                      <a:r>
                        <a:rPr lang="zh-CN" altLang="en-US" sz="1050" b="0" i="0" u="none" strike="noStrike">
                          <a:solidFill>
                            <a:srgbClr val="000000"/>
                          </a:solidFill>
                          <a:effectLst/>
                          <a:latin typeface="宋体" panose="02010600030101010101" pitchFamily="2" charset="-122"/>
                          <a:ea typeface="宋体" panose="02010600030101010101" pitchFamily="2" charset="-122"/>
                        </a:rPr>
                        <a:t>（</a:t>
                      </a:r>
                      <a:r>
                        <a:rPr lang="en-US" altLang="zh-CN" sz="1050" b="0" i="0" u="none" strike="noStrike">
                          <a:solidFill>
                            <a:srgbClr val="000000"/>
                          </a:solidFill>
                          <a:effectLst/>
                          <a:latin typeface="宋体" panose="02010600030101010101" pitchFamily="2" charset="-122"/>
                          <a:ea typeface="宋体" panose="02010600030101010101" pitchFamily="2" charset="-122"/>
                        </a:rPr>
                        <a:t>20</a:t>
                      </a:r>
                      <a:r>
                        <a:rPr lang="zh-CN" altLang="en-US" sz="1050" b="0" i="0" u="none" strike="noStrike">
                          <a:solidFill>
                            <a:srgbClr val="000000"/>
                          </a:solidFill>
                          <a:effectLst/>
                          <a:latin typeface="宋体" panose="02010600030101010101" pitchFamily="2" charset="-122"/>
                          <a:ea typeface="宋体" panose="02010600030101010101" pitchFamily="2" charset="-122"/>
                        </a:rPr>
                        <a:t>小时）</a:t>
                      </a:r>
                    </a:p>
                  </a:txBody>
                  <a:tcPr marL="0" marR="0" marT="0" marB="0" anchor="ct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&lt;0.3</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US"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2</a:t>
                      </a:r>
                    </a:p>
                  </a:txBody>
                  <a:tcPr marL="0" marR="0" marT="0" marB="0" anchor="ct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tc>
                <a:extLst>
                  <a:ext uri="{0D108BD9-81ED-4DB2-BD59-A6C34878D82A}">
                    <a16:rowId xmlns:a16="http://schemas.microsoft.com/office/drawing/2014/main" val="3270285619"/>
                  </a:ext>
                </a:extLst>
              </a:tr>
              <a:tr h="370840">
                <a:tc>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你好林肯</a:t>
                      </a:r>
                    </a:p>
                  </a:txBody>
                  <a:tcPr marL="0" marR="0" marT="0" marB="0" anchor="ctr"/>
                </a:tc>
                <a:tc vMerge="1">
                  <a:txBody>
                    <a:bodyPr/>
                    <a:lstStyle/>
                    <a:p>
                      <a:endParaRPr lang="zh-CN" altLang="en-US"/>
                    </a:p>
                  </a:txBody>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&lt;0.5</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US"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tc>
                <a:tc>
                  <a:txBody>
                    <a:bodyPr/>
                    <a:lstStyle/>
                    <a:p>
                      <a:pPr algn="ctr" fontAlgn="ctr"/>
                      <a:r>
                        <a:rPr lang="en-US" sz="1050" b="0" i="0" u="none" strike="noStrike" dirty="0">
                          <a:solidFill>
                            <a:srgbClr val="000000"/>
                          </a:solidFill>
                          <a:effectLst/>
                          <a:latin typeface="宋体" panose="02010600030101010101" pitchFamily="2" charset="-122"/>
                          <a:ea typeface="宋体" panose="02010600030101010101" pitchFamily="2" charset="-122"/>
                        </a:rPr>
                        <a:t>PASS</a:t>
                      </a:r>
                    </a:p>
                  </a:txBody>
                  <a:tcPr marL="0" marR="0" marT="0" marB="0" anchor="ctr"/>
                </a:tc>
                <a:extLst>
                  <a:ext uri="{0D108BD9-81ED-4DB2-BD59-A6C34878D82A}">
                    <a16:rowId xmlns:a16="http://schemas.microsoft.com/office/drawing/2014/main" val="2340315994"/>
                  </a:ext>
                </a:extLst>
              </a:tr>
            </a:tbl>
          </a:graphicData>
        </a:graphic>
      </p:graphicFrame>
    </p:spTree>
    <p:extLst>
      <p:ext uri="{BB962C8B-B14F-4D97-AF65-F5344CB8AC3E}">
        <p14:creationId xmlns:p14="http://schemas.microsoft.com/office/powerpoint/2010/main" val="4064396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82B3D7C7-61AB-23D3-3195-EEA0F6194C22}"/>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CD764_R08</a:t>
            </a:r>
            <a:r>
              <a:rPr lang="en-US" altLang="en-US" sz="2800" dirty="0">
                <a:solidFill>
                  <a:srgbClr val="0000CC"/>
                </a:solidFill>
              </a:rPr>
              <a:t>} </a:t>
            </a:r>
            <a:r>
              <a:rPr lang="zh-CN" altLang="en-US" sz="2800" dirty="0">
                <a:solidFill>
                  <a:srgbClr val="0000CC"/>
                </a:solidFill>
              </a:rPr>
              <a:t>性能对比测试结果</a:t>
            </a:r>
            <a:endParaRPr lang="en-US" altLang="en-US" sz="2800" b="0" dirty="0">
              <a:ea typeface="SimHei" panose="02010609060101010101" pitchFamily="49" charset="-122"/>
            </a:endParaRPr>
          </a:p>
        </p:txBody>
      </p:sp>
      <p:graphicFrame>
        <p:nvGraphicFramePr>
          <p:cNvPr id="5" name="表格 5">
            <a:extLst>
              <a:ext uri="{FF2B5EF4-FFF2-40B4-BE49-F238E27FC236}">
                <a16:creationId xmlns:a16="http://schemas.microsoft.com/office/drawing/2014/main" id="{6AED20CB-5C64-B61D-EE97-0FFE53F6F1AC}"/>
              </a:ext>
            </a:extLst>
          </p:cNvPr>
          <p:cNvGraphicFramePr>
            <a:graphicFrameLocks noGrp="1"/>
          </p:cNvGraphicFramePr>
          <p:nvPr>
            <p:extLst>
              <p:ext uri="{D42A27DB-BD31-4B8C-83A1-F6EECF244321}">
                <p14:modId xmlns:p14="http://schemas.microsoft.com/office/powerpoint/2010/main" val="651435021"/>
              </p:ext>
            </p:extLst>
          </p:nvPr>
        </p:nvGraphicFramePr>
        <p:xfrm>
          <a:off x="278263" y="1167047"/>
          <a:ext cx="11559273" cy="4638040"/>
        </p:xfrm>
        <a:graphic>
          <a:graphicData uri="http://schemas.openxmlformats.org/drawingml/2006/table">
            <a:tbl>
              <a:tblPr firstRow="1" bandRow="1">
                <a:tableStyleId>{5C22544A-7EE6-4342-B048-85BDC9FD1C3A}</a:tableStyleId>
              </a:tblPr>
              <a:tblGrid>
                <a:gridCol w="587693">
                  <a:extLst>
                    <a:ext uri="{9D8B030D-6E8A-4147-A177-3AD203B41FA5}">
                      <a16:colId xmlns:a16="http://schemas.microsoft.com/office/drawing/2014/main" val="363335064"/>
                    </a:ext>
                  </a:extLst>
                </a:gridCol>
                <a:gridCol w="2139322">
                  <a:extLst>
                    <a:ext uri="{9D8B030D-6E8A-4147-A177-3AD203B41FA5}">
                      <a16:colId xmlns:a16="http://schemas.microsoft.com/office/drawing/2014/main" val="3970811658"/>
                    </a:ext>
                  </a:extLst>
                </a:gridCol>
                <a:gridCol w="587693">
                  <a:extLst>
                    <a:ext uri="{9D8B030D-6E8A-4147-A177-3AD203B41FA5}">
                      <a16:colId xmlns:a16="http://schemas.microsoft.com/office/drawing/2014/main" val="2567092445"/>
                    </a:ext>
                  </a:extLst>
                </a:gridCol>
                <a:gridCol w="4130081">
                  <a:extLst>
                    <a:ext uri="{9D8B030D-6E8A-4147-A177-3AD203B41FA5}">
                      <a16:colId xmlns:a16="http://schemas.microsoft.com/office/drawing/2014/main" val="4224166338"/>
                    </a:ext>
                  </a:extLst>
                </a:gridCol>
                <a:gridCol w="707586">
                  <a:extLst>
                    <a:ext uri="{9D8B030D-6E8A-4147-A177-3AD203B41FA5}">
                      <a16:colId xmlns:a16="http://schemas.microsoft.com/office/drawing/2014/main" val="1482051854"/>
                    </a:ext>
                  </a:extLst>
                </a:gridCol>
                <a:gridCol w="702750">
                  <a:extLst>
                    <a:ext uri="{9D8B030D-6E8A-4147-A177-3AD203B41FA5}">
                      <a16:colId xmlns:a16="http://schemas.microsoft.com/office/drawing/2014/main" val="4029265582"/>
                    </a:ext>
                  </a:extLst>
                </a:gridCol>
                <a:gridCol w="705168">
                  <a:extLst>
                    <a:ext uri="{9D8B030D-6E8A-4147-A177-3AD203B41FA5}">
                      <a16:colId xmlns:a16="http://schemas.microsoft.com/office/drawing/2014/main" val="3543264312"/>
                    </a:ext>
                  </a:extLst>
                </a:gridCol>
                <a:gridCol w="1998980">
                  <a:extLst>
                    <a:ext uri="{9D8B030D-6E8A-4147-A177-3AD203B41FA5}">
                      <a16:colId xmlns:a16="http://schemas.microsoft.com/office/drawing/2014/main" val="2955596915"/>
                    </a:ext>
                  </a:extLst>
                </a:gridCol>
              </a:tblGrid>
              <a:tr h="370840">
                <a:tc>
                  <a:txBody>
                    <a:bodyPr/>
                    <a:lstStyle/>
                    <a:p>
                      <a:r>
                        <a:rPr lang="zh-CN" altLang="en-US" sz="1400" dirty="0"/>
                        <a:t>序号</a:t>
                      </a:r>
                    </a:p>
                  </a:txBody>
                  <a:tcPr/>
                </a:tc>
                <a:tc>
                  <a:txBody>
                    <a:bodyPr/>
                    <a:lstStyle/>
                    <a:p>
                      <a:r>
                        <a:rPr lang="zh-CN" altLang="en-US" sz="1400" dirty="0"/>
                        <a:t>影响因素</a:t>
                      </a:r>
                    </a:p>
                  </a:txBody>
                  <a:tcPr/>
                </a:tc>
                <a:tc>
                  <a:txBody>
                    <a:bodyPr/>
                    <a:lstStyle/>
                    <a:p>
                      <a:r>
                        <a:rPr lang="zh-CN" altLang="en-US" sz="1400" dirty="0"/>
                        <a:t>权重</a:t>
                      </a:r>
                    </a:p>
                  </a:txBody>
                  <a:tcPr/>
                </a:tc>
                <a:tc>
                  <a:txBody>
                    <a:bodyPr/>
                    <a:lstStyle/>
                    <a:p>
                      <a:r>
                        <a:rPr lang="zh-CN" altLang="en-US" sz="1400" dirty="0"/>
                        <a:t>测试步骤</a:t>
                      </a:r>
                    </a:p>
                  </a:txBody>
                  <a:tcPr/>
                </a:tc>
                <a:tc>
                  <a:txBody>
                    <a:bodyPr/>
                    <a:lstStyle/>
                    <a:p>
                      <a:r>
                        <a:rPr lang="en-US" altLang="zh-CN" sz="1400" dirty="0"/>
                        <a:t>R07.1</a:t>
                      </a:r>
                      <a:endParaRPr lang="zh-CN" altLang="en-US" sz="1400" dirty="0"/>
                    </a:p>
                  </a:txBody>
                  <a:tcPr/>
                </a:tc>
                <a:tc>
                  <a:txBody>
                    <a:bodyPr/>
                    <a:lstStyle/>
                    <a:p>
                      <a:r>
                        <a:rPr lang="en-US" altLang="zh-CN" sz="1400" dirty="0"/>
                        <a:t>R08.4</a:t>
                      </a:r>
                      <a:endParaRPr lang="zh-CN" altLang="en-US" sz="1400" dirty="0"/>
                    </a:p>
                  </a:txBody>
                  <a:tcPr/>
                </a:tc>
                <a:tc>
                  <a:txBody>
                    <a:bodyPr/>
                    <a:lstStyle/>
                    <a:p>
                      <a:r>
                        <a:rPr lang="en-US" altLang="zh-CN" sz="1400" dirty="0"/>
                        <a:t>R08.5</a:t>
                      </a:r>
                      <a:endParaRPr lang="zh-CN" altLang="en-US" sz="1400" dirty="0"/>
                    </a:p>
                  </a:txBody>
                  <a:tcPr/>
                </a:tc>
                <a:tc>
                  <a:txBody>
                    <a:bodyPr/>
                    <a:lstStyle/>
                    <a:p>
                      <a:r>
                        <a:rPr lang="en-US" altLang="zh-CN" sz="1400" dirty="0"/>
                        <a:t>Baidu Comments</a:t>
                      </a:r>
                      <a:endParaRPr lang="zh-CN" altLang="en-US" sz="1400" dirty="0"/>
                    </a:p>
                  </a:txBody>
                  <a:tcPr/>
                </a:tc>
                <a:extLst>
                  <a:ext uri="{0D108BD9-81ED-4DB2-BD59-A6C34878D82A}">
                    <a16:rowId xmlns:a16="http://schemas.microsoft.com/office/drawing/2014/main" val="4152525502"/>
                  </a:ext>
                </a:extLst>
              </a:tr>
              <a:tr h="370840">
                <a:tc>
                  <a:txBody>
                    <a:bodyPr/>
                    <a:lstStyle/>
                    <a:p>
                      <a:r>
                        <a:rPr lang="en-US" altLang="zh-CN" sz="1200" dirty="0"/>
                        <a:t>1</a:t>
                      </a:r>
                      <a:endParaRPr lang="zh-CN" altLang="en-US" sz="1200" dirty="0"/>
                    </a:p>
                  </a:txBody>
                  <a:tcPr anchor="ctr"/>
                </a:tc>
                <a:tc>
                  <a:txBody>
                    <a:bodyPr/>
                    <a:lstStyle/>
                    <a:p>
                      <a:r>
                        <a:rPr lang="en-US" altLang="zh-CN" sz="1200" dirty="0"/>
                        <a:t>Power on</a:t>
                      </a:r>
                      <a:r>
                        <a:rPr lang="zh-CN" altLang="en-US" sz="1200" dirty="0"/>
                        <a:t>导航启动时间</a:t>
                      </a:r>
                    </a:p>
                  </a:txBody>
                  <a:tcPr anchor="ctr"/>
                </a:tc>
                <a:tc>
                  <a:txBody>
                    <a:bodyPr/>
                    <a:lstStyle/>
                    <a:p>
                      <a:r>
                        <a:rPr lang="en-US" altLang="zh-CN" sz="1200" dirty="0"/>
                        <a:t>1.5</a:t>
                      </a:r>
                      <a:endParaRPr lang="zh-CN" altLang="en-US" sz="1200" dirty="0"/>
                    </a:p>
                  </a:txBody>
                  <a:tcPr anchor="ctr"/>
                </a:tc>
                <a:tc>
                  <a:txBody>
                    <a:bodyPr/>
                    <a:lstStyle/>
                    <a:p>
                      <a:r>
                        <a:rPr lang="en-US" altLang="zh-CN" sz="1400" dirty="0"/>
                        <a:t>1.IVI</a:t>
                      </a:r>
                      <a:r>
                        <a:rPr lang="zh-CN" altLang="en-US" sz="1400" dirty="0"/>
                        <a:t>完全关机以后，发送</a:t>
                      </a:r>
                      <a:r>
                        <a:rPr lang="en-US" altLang="zh-CN" sz="1400" dirty="0"/>
                        <a:t>Ignition on</a:t>
                      </a:r>
                      <a:r>
                        <a:rPr lang="zh-CN" altLang="en-US" sz="1400" dirty="0"/>
                        <a:t>的</a:t>
                      </a:r>
                      <a:r>
                        <a:rPr lang="en-US" altLang="zh-CN" sz="1400" dirty="0"/>
                        <a:t>can</a:t>
                      </a:r>
                      <a:r>
                        <a:rPr lang="zh-CN" altLang="en-US" sz="1400" dirty="0"/>
                        <a:t>消息</a:t>
                      </a:r>
                    </a:p>
                    <a:p>
                      <a:r>
                        <a:rPr lang="en-US" altLang="zh-CN" sz="1400" dirty="0"/>
                        <a:t>2.Launcher</a:t>
                      </a:r>
                      <a:r>
                        <a:rPr lang="zh-CN" altLang="en-US" sz="1400" dirty="0"/>
                        <a:t>显示后等待</a:t>
                      </a:r>
                      <a:r>
                        <a:rPr lang="en-US" altLang="zh-CN" sz="1400" dirty="0"/>
                        <a:t>1s</a:t>
                      </a:r>
                      <a:r>
                        <a:rPr lang="zh-CN" altLang="en-US" sz="1400" dirty="0"/>
                        <a:t>，点击导航图标</a:t>
                      </a:r>
                    </a:p>
                    <a:p>
                      <a:r>
                        <a:rPr lang="en-US" altLang="zh-CN" sz="1400" dirty="0"/>
                        <a:t>3.</a:t>
                      </a:r>
                      <a:r>
                        <a:rPr lang="zh-CN" altLang="en-US" sz="1400" dirty="0"/>
                        <a:t>整个测试过程中录屏</a:t>
                      </a:r>
                    </a:p>
                  </a:txBody>
                  <a:tcPr/>
                </a:tc>
                <a:tc>
                  <a:txBody>
                    <a:bodyPr/>
                    <a:lstStyle/>
                    <a:p>
                      <a:pPr algn="ctr" fontAlgn="b"/>
                      <a:r>
                        <a:rPr lang="en-US" altLang="zh-CN" sz="1200" kern="1200" dirty="0">
                          <a:solidFill>
                            <a:schemeClr val="dk1"/>
                          </a:solidFill>
                          <a:latin typeface="+mn-lt"/>
                          <a:ea typeface="+mn-ea"/>
                          <a:cs typeface="+mn-cs"/>
                        </a:rPr>
                        <a:t>41.733</a:t>
                      </a:r>
                    </a:p>
                  </a:txBody>
                  <a:tcPr marL="6350" marR="6350" marT="6350" marB="0" anchor="ctr"/>
                </a:tc>
                <a:tc>
                  <a:txBody>
                    <a:bodyPr/>
                    <a:lstStyle/>
                    <a:p>
                      <a:pPr algn="ctr" fontAlgn="b"/>
                      <a:r>
                        <a:rPr lang="en-US" altLang="zh-CN" sz="1200" kern="1200" dirty="0">
                          <a:solidFill>
                            <a:srgbClr val="00B050"/>
                          </a:solidFill>
                          <a:latin typeface="+mn-lt"/>
                          <a:ea typeface="+mn-ea"/>
                          <a:cs typeface="+mn-cs"/>
                        </a:rPr>
                        <a:t>25.666</a:t>
                      </a:r>
                    </a:p>
                  </a:txBody>
                  <a:tcPr marL="6350" marR="6350" marT="6350" marB="0" anchor="ctr"/>
                </a:tc>
                <a:tc>
                  <a:txBody>
                    <a:bodyPr/>
                    <a:lstStyle/>
                    <a:p>
                      <a:pPr algn="ctr" fontAlgn="b"/>
                      <a:r>
                        <a:rPr lang="en-US" altLang="zh-CN" sz="1200" kern="1200" dirty="0">
                          <a:solidFill>
                            <a:srgbClr val="00B050"/>
                          </a:solidFill>
                          <a:latin typeface="+mn-lt"/>
                          <a:ea typeface="+mn-ea"/>
                          <a:cs typeface="+mn-cs"/>
                        </a:rPr>
                        <a:t>23.863</a:t>
                      </a:r>
                    </a:p>
                  </a:txBody>
                  <a:tcPr marL="6350" marR="6350" marT="6350" marB="0" anchor="ctr"/>
                </a:tc>
                <a:tc>
                  <a:txBody>
                    <a:bodyPr/>
                    <a:lstStyle/>
                    <a:p>
                      <a:r>
                        <a:rPr lang="zh-CN" altLang="en-US" sz="1400" kern="1200" dirty="0">
                          <a:solidFill>
                            <a:schemeClr val="dk1"/>
                          </a:solidFill>
                          <a:latin typeface="+mn-lt"/>
                          <a:ea typeface="+mn-ea"/>
                          <a:cs typeface="+mn-cs"/>
                        </a:rPr>
                        <a:t>性能提升较为明显</a:t>
                      </a:r>
                    </a:p>
                  </a:txBody>
                  <a:tcPr anchor="ctr"/>
                </a:tc>
                <a:extLst>
                  <a:ext uri="{0D108BD9-81ED-4DB2-BD59-A6C34878D82A}">
                    <a16:rowId xmlns:a16="http://schemas.microsoft.com/office/drawing/2014/main" val="1604297516"/>
                  </a:ext>
                </a:extLst>
              </a:tr>
              <a:tr h="370840">
                <a:tc>
                  <a:txBody>
                    <a:bodyPr/>
                    <a:lstStyle/>
                    <a:p>
                      <a:r>
                        <a:rPr lang="en-US" altLang="zh-CN" sz="1200" dirty="0"/>
                        <a:t>2</a:t>
                      </a:r>
                      <a:endParaRPr lang="zh-CN" altLang="en-US" sz="1200" dirty="0"/>
                    </a:p>
                  </a:txBody>
                  <a:tcPr anchor="ctr"/>
                </a:tc>
                <a:tc>
                  <a:txBody>
                    <a:bodyPr/>
                    <a:lstStyle/>
                    <a:p>
                      <a:r>
                        <a:rPr lang="en-US" altLang="zh-CN" sz="1200" dirty="0"/>
                        <a:t>Power on PTT</a:t>
                      </a:r>
                      <a:r>
                        <a:rPr lang="zh-CN" altLang="en-US" sz="1200" dirty="0"/>
                        <a:t>可用</a:t>
                      </a:r>
                    </a:p>
                  </a:txBody>
                  <a:tcPr anchor="ctr"/>
                </a:tc>
                <a:tc>
                  <a:txBody>
                    <a:bodyPr/>
                    <a:lstStyle/>
                    <a:p>
                      <a:r>
                        <a:rPr lang="en-US" altLang="zh-CN" sz="1200" dirty="0"/>
                        <a:t>1</a:t>
                      </a:r>
                      <a:endParaRPr lang="zh-CN" altLang="en-US" sz="1200" dirty="0"/>
                    </a:p>
                  </a:txBody>
                  <a:tcPr anchor="ctr"/>
                </a:tc>
                <a:tc>
                  <a:txBody>
                    <a:bodyPr/>
                    <a:lstStyle/>
                    <a:p>
                      <a:r>
                        <a:rPr lang="en-US" altLang="zh-CN" sz="1400" dirty="0"/>
                        <a:t>1.IVI</a:t>
                      </a:r>
                      <a:r>
                        <a:rPr lang="zh-CN" altLang="en-US" sz="1400" dirty="0"/>
                        <a:t>完全关机以后，发送</a:t>
                      </a:r>
                      <a:r>
                        <a:rPr lang="en-US" altLang="zh-CN" sz="1400" dirty="0"/>
                        <a:t>Ignition on</a:t>
                      </a:r>
                      <a:r>
                        <a:rPr lang="zh-CN" altLang="en-US" sz="1400" dirty="0"/>
                        <a:t>的</a:t>
                      </a:r>
                      <a:r>
                        <a:rPr lang="en-US" altLang="zh-CN" sz="1400" dirty="0"/>
                        <a:t>can</a:t>
                      </a:r>
                      <a:r>
                        <a:rPr lang="zh-CN" altLang="en-US" sz="1400" dirty="0"/>
                        <a:t>消息</a:t>
                      </a:r>
                    </a:p>
                    <a:p>
                      <a:r>
                        <a:rPr lang="en-US" altLang="zh-CN" sz="1400" dirty="0"/>
                        <a:t>2.Launcher</a:t>
                      </a:r>
                      <a:r>
                        <a:rPr lang="zh-CN" altLang="en-US" sz="1400" dirty="0"/>
                        <a:t>显示后等待</a:t>
                      </a:r>
                      <a:r>
                        <a:rPr lang="en-US" altLang="zh-CN" sz="1400" dirty="0"/>
                        <a:t>1s</a:t>
                      </a:r>
                      <a:r>
                        <a:rPr lang="zh-CN" altLang="en-US" sz="1400" dirty="0"/>
                        <a:t>，按下方向盘语音硬按键</a:t>
                      </a:r>
                    </a:p>
                    <a:p>
                      <a:r>
                        <a:rPr lang="en-US" altLang="zh-CN" sz="1400" dirty="0"/>
                        <a:t>3.</a:t>
                      </a:r>
                      <a:r>
                        <a:rPr lang="zh-CN" altLang="en-US" sz="1400" dirty="0"/>
                        <a:t>若第一次无响应，间隔</a:t>
                      </a:r>
                      <a:r>
                        <a:rPr lang="en-US" altLang="zh-CN" sz="1400" dirty="0"/>
                        <a:t>1s</a:t>
                      </a:r>
                      <a:r>
                        <a:rPr lang="zh-CN" altLang="en-US" sz="1400" dirty="0"/>
                        <a:t>再次尝试</a:t>
                      </a:r>
                    </a:p>
                  </a:txBody>
                  <a:tcPr/>
                </a:tc>
                <a:tc>
                  <a:txBody>
                    <a:bodyPr/>
                    <a:lstStyle/>
                    <a:p>
                      <a:pPr algn="ctr" fontAlgn="b"/>
                      <a:r>
                        <a:rPr lang="en-US" altLang="zh-CN" sz="1200" kern="1200" dirty="0">
                          <a:solidFill>
                            <a:schemeClr val="dk1"/>
                          </a:solidFill>
                          <a:latin typeface="+mn-lt"/>
                          <a:ea typeface="+mn-ea"/>
                          <a:cs typeface="+mn-cs"/>
                        </a:rPr>
                        <a:t>13.492</a:t>
                      </a:r>
                    </a:p>
                  </a:txBody>
                  <a:tcPr marL="6350" marR="6350" marT="6350" marB="0" anchor="ctr"/>
                </a:tc>
                <a:tc>
                  <a:txBody>
                    <a:bodyPr/>
                    <a:lstStyle/>
                    <a:p>
                      <a:pPr algn="ctr" fontAlgn="b"/>
                      <a:r>
                        <a:rPr lang="en-US" altLang="zh-CN" sz="1200" kern="1200" dirty="0">
                          <a:solidFill>
                            <a:schemeClr val="accent6">
                              <a:lumMod val="75000"/>
                            </a:schemeClr>
                          </a:solidFill>
                          <a:latin typeface="+mn-lt"/>
                          <a:ea typeface="+mn-ea"/>
                          <a:cs typeface="+mn-cs"/>
                        </a:rPr>
                        <a:t>13.892</a:t>
                      </a:r>
                    </a:p>
                  </a:txBody>
                  <a:tcPr marL="6350" marR="6350" marT="6350" marB="0" anchor="ctr"/>
                </a:tc>
                <a:tc>
                  <a:txBody>
                    <a:bodyPr/>
                    <a:lstStyle/>
                    <a:p>
                      <a:pPr algn="ctr" fontAlgn="b"/>
                      <a:r>
                        <a:rPr lang="en-US" altLang="zh-CN" sz="1200" kern="1200" dirty="0">
                          <a:solidFill>
                            <a:schemeClr val="accent6">
                              <a:lumMod val="75000"/>
                            </a:schemeClr>
                          </a:solidFill>
                          <a:latin typeface="+mn-lt"/>
                          <a:ea typeface="+mn-ea"/>
                          <a:cs typeface="+mn-cs"/>
                        </a:rPr>
                        <a:t>13.831</a:t>
                      </a:r>
                    </a:p>
                  </a:txBody>
                  <a:tcPr marL="6350" marR="6350" marT="6350" marB="0" anchor="ctr"/>
                </a:tc>
                <a:tc>
                  <a:txBody>
                    <a:bodyPr/>
                    <a:lstStyle/>
                    <a:p>
                      <a:r>
                        <a:rPr lang="zh-CN" altLang="en-US" sz="1400" kern="1200" dirty="0">
                          <a:solidFill>
                            <a:schemeClr val="dk1"/>
                          </a:solidFill>
                          <a:latin typeface="+mn-lt"/>
                          <a:ea typeface="+mn-ea"/>
                          <a:cs typeface="+mn-cs"/>
                        </a:rPr>
                        <a:t>基本与原本性能持平（存在测试误差及波动）</a:t>
                      </a:r>
                    </a:p>
                  </a:txBody>
                  <a:tcPr anchor="ctr"/>
                </a:tc>
                <a:extLst>
                  <a:ext uri="{0D108BD9-81ED-4DB2-BD59-A6C34878D82A}">
                    <a16:rowId xmlns:a16="http://schemas.microsoft.com/office/drawing/2014/main" val="1084710147"/>
                  </a:ext>
                </a:extLst>
              </a:tr>
              <a:tr h="370840">
                <a:tc>
                  <a:txBody>
                    <a:bodyPr/>
                    <a:lstStyle/>
                    <a:p>
                      <a:r>
                        <a:rPr lang="en-US" altLang="zh-CN" sz="1200" dirty="0"/>
                        <a:t>3</a:t>
                      </a:r>
                      <a:endParaRPr lang="zh-CN" altLang="en-US" sz="1200" dirty="0"/>
                    </a:p>
                  </a:txBody>
                  <a:tcPr anchor="ctr"/>
                </a:tc>
                <a:tc>
                  <a:txBody>
                    <a:bodyPr/>
                    <a:lstStyle/>
                    <a:p>
                      <a:r>
                        <a:rPr lang="en-US" altLang="zh-CN" sz="1200" dirty="0"/>
                        <a:t>Power on</a:t>
                      </a:r>
                      <a:r>
                        <a:rPr lang="zh-CN" altLang="en-US" sz="1200" dirty="0"/>
                        <a:t>语音可用</a:t>
                      </a:r>
                    </a:p>
                  </a:txBody>
                  <a:tcPr anchor="ctr"/>
                </a:tc>
                <a:tc>
                  <a:txBody>
                    <a:bodyPr/>
                    <a:lstStyle/>
                    <a:p>
                      <a:r>
                        <a:rPr lang="en-US" altLang="zh-CN" sz="1200" dirty="0"/>
                        <a:t>1</a:t>
                      </a:r>
                      <a:endParaRPr lang="zh-CN" altLang="en-US" sz="1200" dirty="0"/>
                    </a:p>
                  </a:txBody>
                  <a:tcPr anchor="ctr"/>
                </a:tc>
                <a:tc>
                  <a:txBody>
                    <a:bodyPr/>
                    <a:lstStyle/>
                    <a:p>
                      <a:r>
                        <a:rPr lang="en-US" altLang="zh-CN" sz="1400" dirty="0"/>
                        <a:t>1.IVI</a:t>
                      </a:r>
                      <a:r>
                        <a:rPr lang="zh-CN" altLang="en-US" sz="1400" dirty="0"/>
                        <a:t>完全关机以后，发送</a:t>
                      </a:r>
                      <a:r>
                        <a:rPr lang="en-US" altLang="zh-CN" sz="1400" dirty="0"/>
                        <a:t>Ignition on</a:t>
                      </a:r>
                      <a:r>
                        <a:rPr lang="zh-CN" altLang="en-US" sz="1400" dirty="0"/>
                        <a:t>的</a:t>
                      </a:r>
                      <a:r>
                        <a:rPr lang="en-US" altLang="zh-CN" sz="1400" dirty="0"/>
                        <a:t>can</a:t>
                      </a:r>
                      <a:r>
                        <a:rPr lang="zh-CN" altLang="en-US" sz="1400" dirty="0"/>
                        <a:t>消息</a:t>
                      </a:r>
                    </a:p>
                    <a:p>
                      <a:r>
                        <a:rPr lang="en-US" altLang="zh-CN" sz="1400" dirty="0"/>
                        <a:t>2.Launcher</a:t>
                      </a:r>
                      <a:r>
                        <a:rPr lang="zh-CN" altLang="en-US" sz="1400" dirty="0"/>
                        <a:t>显示后等待</a:t>
                      </a:r>
                      <a:r>
                        <a:rPr lang="en-US" altLang="zh-CN" sz="1400" dirty="0"/>
                        <a:t>1s</a:t>
                      </a:r>
                      <a:r>
                        <a:rPr lang="zh-CN" altLang="en-US" sz="1400" dirty="0"/>
                        <a:t>，尝试唤醒词唤醒</a:t>
                      </a:r>
                    </a:p>
                    <a:p>
                      <a:r>
                        <a:rPr lang="en-US" altLang="zh-CN" sz="1400" dirty="0"/>
                        <a:t>3.</a:t>
                      </a:r>
                      <a:r>
                        <a:rPr lang="zh-CN" altLang="en-US" sz="1400" dirty="0"/>
                        <a:t>若第一次无响应，间隔</a:t>
                      </a:r>
                      <a:r>
                        <a:rPr lang="en-US" altLang="zh-CN" sz="1400" dirty="0"/>
                        <a:t>1s</a:t>
                      </a:r>
                      <a:r>
                        <a:rPr lang="zh-CN" altLang="en-US" sz="1400" dirty="0"/>
                        <a:t>再次尝试</a:t>
                      </a:r>
                    </a:p>
                  </a:txBody>
                  <a:tcPr/>
                </a:tc>
                <a:tc>
                  <a:txBody>
                    <a:bodyPr/>
                    <a:lstStyle/>
                    <a:p>
                      <a:pPr algn="ctr" fontAlgn="b"/>
                      <a:r>
                        <a:rPr lang="en-US" altLang="zh-CN" sz="1200" kern="1200" dirty="0">
                          <a:solidFill>
                            <a:schemeClr val="dk1"/>
                          </a:solidFill>
                          <a:latin typeface="+mn-lt"/>
                          <a:ea typeface="+mn-ea"/>
                          <a:cs typeface="+mn-cs"/>
                        </a:rPr>
                        <a:t>14.408</a:t>
                      </a:r>
                    </a:p>
                  </a:txBody>
                  <a:tcPr marL="6350" marR="6350" marT="6350" marB="0" anchor="ctr"/>
                </a:tc>
                <a:tc>
                  <a:txBody>
                    <a:bodyPr/>
                    <a:lstStyle/>
                    <a:p>
                      <a:pPr algn="ctr" fontAlgn="b"/>
                      <a:r>
                        <a:rPr lang="en-US" altLang="zh-CN" sz="1200" kern="1200" dirty="0">
                          <a:solidFill>
                            <a:srgbClr val="00B050"/>
                          </a:solidFill>
                          <a:latin typeface="+mn-lt"/>
                          <a:ea typeface="+mn-ea"/>
                          <a:cs typeface="+mn-cs"/>
                        </a:rPr>
                        <a:t>13.661</a:t>
                      </a:r>
                    </a:p>
                  </a:txBody>
                  <a:tcPr marL="6350" marR="6350" marT="6350" marB="0" anchor="ctr"/>
                </a:tc>
                <a:tc>
                  <a:txBody>
                    <a:bodyPr/>
                    <a:lstStyle/>
                    <a:p>
                      <a:pPr algn="ctr" fontAlgn="b"/>
                      <a:r>
                        <a:rPr lang="en-US" altLang="zh-CN" sz="1200" kern="1200" dirty="0">
                          <a:solidFill>
                            <a:srgbClr val="00B050"/>
                          </a:solidFill>
                          <a:latin typeface="+mn-lt"/>
                          <a:ea typeface="+mn-ea"/>
                          <a:cs typeface="+mn-cs"/>
                        </a:rPr>
                        <a:t>14.015</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dk1"/>
                          </a:solidFill>
                          <a:latin typeface="+mn-lt"/>
                          <a:ea typeface="+mn-ea"/>
                          <a:cs typeface="+mn-cs"/>
                        </a:rPr>
                        <a:t>基本与原本性能持平</a:t>
                      </a:r>
                    </a:p>
                  </a:txBody>
                  <a:tcPr anchor="ctr"/>
                </a:tc>
                <a:extLst>
                  <a:ext uri="{0D108BD9-81ED-4DB2-BD59-A6C34878D82A}">
                    <a16:rowId xmlns:a16="http://schemas.microsoft.com/office/drawing/2014/main" val="1670284511"/>
                  </a:ext>
                </a:extLst>
              </a:tr>
              <a:tr h="370840">
                <a:tc>
                  <a:txBody>
                    <a:bodyPr/>
                    <a:lstStyle/>
                    <a:p>
                      <a:r>
                        <a:rPr lang="en-US" altLang="zh-CN" sz="1200" dirty="0"/>
                        <a:t>4</a:t>
                      </a:r>
                      <a:endParaRPr lang="zh-CN" altLang="en-US" sz="1200" dirty="0"/>
                    </a:p>
                  </a:txBody>
                  <a:tcPr anchor="ctr"/>
                </a:tc>
                <a:tc>
                  <a:txBody>
                    <a:bodyPr/>
                    <a:lstStyle/>
                    <a:p>
                      <a:r>
                        <a:rPr lang="zh-CN" altLang="en-US" sz="1200" dirty="0"/>
                        <a:t>系统稳定状态下</a:t>
                      </a:r>
                      <a:r>
                        <a:rPr lang="en-US" altLang="zh-CN" sz="1200" dirty="0"/>
                        <a:t>USB</a:t>
                      </a:r>
                      <a:r>
                        <a:rPr lang="zh-CN" altLang="en-US" sz="1200" dirty="0"/>
                        <a:t>音乐首次启动</a:t>
                      </a:r>
                    </a:p>
                  </a:txBody>
                  <a:tcPr anchor="ctr"/>
                </a:tc>
                <a:tc>
                  <a:txBody>
                    <a:bodyPr/>
                    <a:lstStyle/>
                    <a:p>
                      <a:r>
                        <a:rPr lang="en-US" altLang="zh-CN" sz="1200" dirty="0"/>
                        <a:t>0.5</a:t>
                      </a:r>
                      <a:endParaRPr lang="zh-CN" altLang="en-US" sz="1200" dirty="0"/>
                    </a:p>
                  </a:txBody>
                  <a:tcPr anchor="ctr"/>
                </a:tc>
                <a:tc>
                  <a:txBody>
                    <a:bodyPr/>
                    <a:lstStyle/>
                    <a:p>
                      <a:r>
                        <a:rPr lang="zh-CN" altLang="en-US" sz="1400" dirty="0"/>
                        <a:t>开机</a:t>
                      </a:r>
                      <a:r>
                        <a:rPr lang="en-US" altLang="zh-CN" sz="1400" dirty="0"/>
                        <a:t>Launcher</a:t>
                      </a:r>
                      <a:r>
                        <a:rPr lang="zh-CN" altLang="en-US" sz="1400" dirty="0"/>
                        <a:t>出来以后等待</a:t>
                      </a:r>
                      <a:r>
                        <a:rPr lang="en-US" altLang="zh-CN" sz="1400" dirty="0"/>
                        <a:t>5</a:t>
                      </a:r>
                      <a:r>
                        <a:rPr lang="zh-CN" altLang="en-US" sz="1400" dirty="0"/>
                        <a:t>分钟，点击</a:t>
                      </a:r>
                      <a:r>
                        <a:rPr lang="en-US" altLang="zh-CN" sz="1400" dirty="0"/>
                        <a:t>U</a:t>
                      </a:r>
                      <a:r>
                        <a:rPr lang="zh-CN" altLang="en-US" sz="1400" dirty="0"/>
                        <a:t>盘音乐按钮</a:t>
                      </a:r>
                    </a:p>
                  </a:txBody>
                  <a:tcPr/>
                </a:tc>
                <a:tc>
                  <a:txBody>
                    <a:bodyPr/>
                    <a:lstStyle/>
                    <a:p>
                      <a:pPr algn="ctr" fontAlgn="b"/>
                      <a:r>
                        <a:rPr lang="en-US" altLang="zh-CN" sz="1200" kern="1200" dirty="0">
                          <a:solidFill>
                            <a:schemeClr val="dk1"/>
                          </a:solidFill>
                          <a:latin typeface="+mn-lt"/>
                          <a:ea typeface="+mn-ea"/>
                          <a:cs typeface="+mn-cs"/>
                        </a:rPr>
                        <a:t>4.066</a:t>
                      </a:r>
                    </a:p>
                  </a:txBody>
                  <a:tcPr marL="6350" marR="6350" marT="6350" marB="0" anchor="ctr"/>
                </a:tc>
                <a:tc>
                  <a:txBody>
                    <a:bodyPr/>
                    <a:lstStyle/>
                    <a:p>
                      <a:pPr algn="ctr" fontAlgn="b"/>
                      <a:r>
                        <a:rPr lang="en-US" altLang="zh-CN" sz="1200" kern="1200" dirty="0">
                          <a:solidFill>
                            <a:srgbClr val="00B050"/>
                          </a:solidFill>
                          <a:latin typeface="+mn-lt"/>
                          <a:ea typeface="+mn-ea"/>
                          <a:cs typeface="+mn-cs"/>
                        </a:rPr>
                        <a:t>2.934</a:t>
                      </a:r>
                    </a:p>
                  </a:txBody>
                  <a:tcPr marL="6350" marR="6350" marT="6350" marB="0" anchor="ctr"/>
                </a:tc>
                <a:tc>
                  <a:txBody>
                    <a:bodyPr/>
                    <a:lstStyle/>
                    <a:p>
                      <a:pPr algn="ctr" fontAlgn="b"/>
                      <a:r>
                        <a:rPr lang="en-US" altLang="zh-CN" sz="1200" kern="1200" dirty="0">
                          <a:solidFill>
                            <a:srgbClr val="00B050"/>
                          </a:solidFill>
                          <a:latin typeface="+mn-lt"/>
                          <a:ea typeface="+mn-ea"/>
                          <a:cs typeface="+mn-cs"/>
                        </a:rPr>
                        <a:t>2.642</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dk1"/>
                          </a:solidFill>
                          <a:latin typeface="+mn-lt"/>
                          <a:ea typeface="+mn-ea"/>
                          <a:cs typeface="+mn-cs"/>
                        </a:rPr>
                        <a:t>性能提升较为明显</a:t>
                      </a:r>
                    </a:p>
                  </a:txBody>
                  <a:tcPr anchor="ctr"/>
                </a:tc>
                <a:extLst>
                  <a:ext uri="{0D108BD9-81ED-4DB2-BD59-A6C34878D82A}">
                    <a16:rowId xmlns:a16="http://schemas.microsoft.com/office/drawing/2014/main" val="2771307066"/>
                  </a:ext>
                </a:extLst>
              </a:tr>
              <a:tr h="370840">
                <a:tc>
                  <a:txBody>
                    <a:bodyPr/>
                    <a:lstStyle/>
                    <a:p>
                      <a:r>
                        <a:rPr lang="en-US" altLang="zh-CN" sz="1200" dirty="0"/>
                        <a:t>5</a:t>
                      </a:r>
                      <a:endParaRPr lang="zh-CN" altLang="en-US" sz="1200" dirty="0"/>
                    </a:p>
                  </a:txBody>
                  <a:tcPr anchor="ctr"/>
                </a:tc>
                <a:tc>
                  <a:txBody>
                    <a:bodyPr/>
                    <a:lstStyle/>
                    <a:p>
                      <a:r>
                        <a:rPr lang="en-US" altLang="zh-CN" sz="1200"/>
                        <a:t>Power on FM</a:t>
                      </a:r>
                      <a:r>
                        <a:rPr lang="en-US" altLang="zh-CN" sz="1200" dirty="0"/>
                        <a:t>/</a:t>
                      </a:r>
                      <a:r>
                        <a:rPr lang="zh-CN" altLang="en-US" sz="1200" dirty="0"/>
                        <a:t>在线电台音源恢复</a:t>
                      </a:r>
                    </a:p>
                  </a:txBody>
                  <a:tcPr anchor="ctr"/>
                </a:tc>
                <a:tc>
                  <a:txBody>
                    <a:bodyPr/>
                    <a:lstStyle/>
                    <a:p>
                      <a:r>
                        <a:rPr lang="en-US" altLang="zh-CN" sz="1200" dirty="0"/>
                        <a:t>1.5</a:t>
                      </a:r>
                      <a:endParaRPr lang="zh-CN" altLang="en-US" sz="1200" dirty="0"/>
                    </a:p>
                  </a:txBody>
                  <a:tcPr anchor="ctr"/>
                </a:tc>
                <a:tc>
                  <a:txBody>
                    <a:bodyPr/>
                    <a:lstStyle/>
                    <a:p>
                      <a:r>
                        <a:rPr lang="en-US" altLang="zh-CN" sz="1400" dirty="0"/>
                        <a:t>1.IVI</a:t>
                      </a:r>
                      <a:r>
                        <a:rPr lang="zh-CN" altLang="en-US" sz="1400" dirty="0"/>
                        <a:t>完全关机以后，发送</a:t>
                      </a:r>
                      <a:r>
                        <a:rPr lang="en-US" altLang="zh-CN" sz="1400" dirty="0"/>
                        <a:t>Ignition on</a:t>
                      </a:r>
                      <a:r>
                        <a:rPr lang="zh-CN" altLang="en-US" sz="1400" dirty="0"/>
                        <a:t>的</a:t>
                      </a:r>
                      <a:r>
                        <a:rPr lang="en-US" altLang="zh-CN" sz="1400" dirty="0"/>
                        <a:t>can</a:t>
                      </a:r>
                      <a:r>
                        <a:rPr lang="zh-CN" altLang="en-US" sz="1400" dirty="0"/>
                        <a:t>消息</a:t>
                      </a:r>
                    </a:p>
                    <a:p>
                      <a:r>
                        <a:rPr lang="en-US" altLang="zh-CN" sz="1400" dirty="0"/>
                        <a:t>2.</a:t>
                      </a:r>
                      <a:r>
                        <a:rPr lang="zh-CN" altLang="en-US" sz="1400" dirty="0"/>
                        <a:t>整个测试过程中录屏</a:t>
                      </a:r>
                    </a:p>
                  </a:txBody>
                  <a:tcPr/>
                </a:tc>
                <a:tc>
                  <a:txBody>
                    <a:bodyPr/>
                    <a:lstStyle/>
                    <a:p>
                      <a:pPr algn="ctr" fontAlgn="b"/>
                      <a:r>
                        <a:rPr lang="en-US" altLang="zh-CN" sz="1200" kern="1200" dirty="0">
                          <a:solidFill>
                            <a:schemeClr val="dk1"/>
                          </a:solidFill>
                          <a:latin typeface="+mn-lt"/>
                          <a:ea typeface="+mn-ea"/>
                          <a:cs typeface="+mn-cs"/>
                        </a:rPr>
                        <a:t>7.866</a:t>
                      </a:r>
                    </a:p>
                  </a:txBody>
                  <a:tcPr marL="6350" marR="6350" marT="6350" marB="0" anchor="ctr"/>
                </a:tc>
                <a:tc>
                  <a:txBody>
                    <a:bodyPr/>
                    <a:lstStyle/>
                    <a:p>
                      <a:pPr algn="ctr" fontAlgn="b"/>
                      <a:r>
                        <a:rPr lang="en-US" altLang="zh-CN" sz="1200" kern="1200" dirty="0">
                          <a:solidFill>
                            <a:srgbClr val="00B050"/>
                          </a:solidFill>
                          <a:latin typeface="+mn-lt"/>
                          <a:ea typeface="+mn-ea"/>
                          <a:cs typeface="+mn-cs"/>
                        </a:rPr>
                        <a:t>7.466</a:t>
                      </a:r>
                    </a:p>
                  </a:txBody>
                  <a:tcPr marL="6350" marR="6350" marT="6350" marB="0" anchor="ctr"/>
                </a:tc>
                <a:tc>
                  <a:txBody>
                    <a:bodyPr/>
                    <a:lstStyle/>
                    <a:p>
                      <a:pPr algn="ctr" fontAlgn="b"/>
                      <a:r>
                        <a:rPr lang="en-US" altLang="zh-CN" sz="1200" kern="1200" dirty="0">
                          <a:solidFill>
                            <a:srgbClr val="00B050"/>
                          </a:solidFill>
                          <a:latin typeface="+mn-lt"/>
                          <a:ea typeface="+mn-ea"/>
                          <a:cs typeface="+mn-cs"/>
                        </a:rPr>
                        <a:t>7.598</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dk1"/>
                          </a:solidFill>
                          <a:latin typeface="+mn-lt"/>
                          <a:ea typeface="+mn-ea"/>
                          <a:cs typeface="+mn-cs"/>
                        </a:rPr>
                        <a:t>基本与原本性能持平</a:t>
                      </a:r>
                    </a:p>
                  </a:txBody>
                  <a:tcPr anchor="ctr"/>
                </a:tc>
                <a:extLst>
                  <a:ext uri="{0D108BD9-81ED-4DB2-BD59-A6C34878D82A}">
                    <a16:rowId xmlns:a16="http://schemas.microsoft.com/office/drawing/2014/main" val="4252234020"/>
                  </a:ext>
                </a:extLst>
              </a:tr>
              <a:tr h="370840">
                <a:tc>
                  <a:txBody>
                    <a:bodyPr/>
                    <a:lstStyle/>
                    <a:p>
                      <a:r>
                        <a:rPr lang="en-US" altLang="zh-CN" sz="1200" dirty="0"/>
                        <a:t>6</a:t>
                      </a:r>
                      <a:endParaRPr lang="zh-CN" altLang="en-US" sz="1200" dirty="0"/>
                    </a:p>
                  </a:txBody>
                  <a:tcPr anchor="ctr"/>
                </a:tc>
                <a:tc>
                  <a:txBody>
                    <a:bodyPr/>
                    <a:lstStyle/>
                    <a:p>
                      <a:r>
                        <a:rPr lang="en-US" altLang="zh-CN" sz="1200" dirty="0"/>
                        <a:t>Power on</a:t>
                      </a:r>
                      <a:r>
                        <a:rPr lang="zh-CN" altLang="en-US" sz="1200" dirty="0"/>
                        <a:t>到根目录两首歌的</a:t>
                      </a:r>
                      <a:r>
                        <a:rPr lang="en-US" altLang="zh-CN" sz="1200" dirty="0"/>
                        <a:t>USB</a:t>
                      </a:r>
                      <a:r>
                        <a:rPr lang="zh-CN" altLang="en-US" sz="1200" dirty="0"/>
                        <a:t>音源恢复</a:t>
                      </a:r>
                    </a:p>
                  </a:txBody>
                  <a:tcPr anchor="ctr"/>
                </a:tc>
                <a:tc>
                  <a:txBody>
                    <a:bodyPr/>
                    <a:lstStyle/>
                    <a:p>
                      <a:r>
                        <a:rPr lang="en-US" altLang="zh-CN" sz="1200" dirty="0"/>
                        <a:t>0.5</a:t>
                      </a:r>
                      <a:endParaRPr lang="zh-CN" altLang="en-US" sz="1200" dirty="0"/>
                    </a:p>
                  </a:txBody>
                  <a:tcPr anchor="ctr"/>
                </a:tc>
                <a:tc>
                  <a:txBody>
                    <a:bodyPr/>
                    <a:lstStyle/>
                    <a:p>
                      <a:r>
                        <a:rPr lang="en-US" altLang="zh-CN" sz="1400" dirty="0"/>
                        <a:t>IVI</a:t>
                      </a:r>
                      <a:r>
                        <a:rPr lang="zh-CN" altLang="en-US" sz="1400" dirty="0"/>
                        <a:t>完全关机以后，发送</a:t>
                      </a:r>
                      <a:r>
                        <a:rPr lang="en-US" altLang="zh-CN" sz="1400" dirty="0"/>
                        <a:t>Ignition on</a:t>
                      </a:r>
                      <a:r>
                        <a:rPr lang="zh-CN" altLang="en-US" sz="1400" dirty="0"/>
                        <a:t>的</a:t>
                      </a:r>
                      <a:r>
                        <a:rPr lang="en-US" altLang="zh-CN" sz="1400" dirty="0"/>
                        <a:t>can</a:t>
                      </a:r>
                      <a:r>
                        <a:rPr lang="zh-CN" altLang="en-US" sz="1400" dirty="0"/>
                        <a:t>消息，整个测试过程中录屏</a:t>
                      </a:r>
                    </a:p>
                  </a:txBody>
                  <a:tcPr/>
                </a:tc>
                <a:tc>
                  <a:txBody>
                    <a:bodyPr/>
                    <a:lstStyle/>
                    <a:p>
                      <a:pPr algn="ctr" fontAlgn="b"/>
                      <a:r>
                        <a:rPr lang="en-US" altLang="zh-CN" sz="1200" kern="1200" dirty="0">
                          <a:solidFill>
                            <a:schemeClr val="dk1"/>
                          </a:solidFill>
                          <a:latin typeface="+mn-lt"/>
                          <a:ea typeface="+mn-ea"/>
                          <a:cs typeface="+mn-cs"/>
                        </a:rPr>
                        <a:t>2.866</a:t>
                      </a:r>
                    </a:p>
                  </a:txBody>
                  <a:tcPr marL="6350" marR="6350" marT="6350" marB="0" anchor="ctr"/>
                </a:tc>
                <a:tc>
                  <a:txBody>
                    <a:bodyPr/>
                    <a:lstStyle/>
                    <a:p>
                      <a:pPr algn="ctr" fontAlgn="b"/>
                      <a:r>
                        <a:rPr lang="en-US" altLang="zh-CN" sz="1200" kern="1200" dirty="0">
                          <a:solidFill>
                            <a:srgbClr val="00B050"/>
                          </a:solidFill>
                          <a:latin typeface="+mn-lt"/>
                          <a:ea typeface="+mn-ea"/>
                          <a:cs typeface="+mn-cs"/>
                        </a:rPr>
                        <a:t>2.733</a:t>
                      </a:r>
                    </a:p>
                  </a:txBody>
                  <a:tcPr marL="6350" marR="6350" marT="6350" marB="0" anchor="ctr"/>
                </a:tc>
                <a:tc>
                  <a:txBody>
                    <a:bodyPr/>
                    <a:lstStyle/>
                    <a:p>
                      <a:pPr algn="ctr" fontAlgn="b"/>
                      <a:r>
                        <a:rPr lang="en-US" altLang="zh-CN" sz="1200" kern="1200" dirty="0">
                          <a:solidFill>
                            <a:schemeClr val="accent6">
                              <a:lumMod val="75000"/>
                            </a:schemeClr>
                          </a:solidFill>
                          <a:latin typeface="+mn-lt"/>
                          <a:ea typeface="+mn-ea"/>
                          <a:cs typeface="+mn-cs"/>
                        </a:rPr>
                        <a:t>3.174</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dk1"/>
                          </a:solidFill>
                          <a:latin typeface="+mn-lt"/>
                          <a:ea typeface="+mn-ea"/>
                          <a:cs typeface="+mn-cs"/>
                        </a:rPr>
                        <a:t>基本与原本性能持平</a:t>
                      </a:r>
                      <a:endParaRPr lang="en-US" altLang="zh-CN" sz="1400" kern="120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dk1"/>
                          </a:solidFill>
                          <a:latin typeface="+mn-lt"/>
                          <a:ea typeface="+mn-ea"/>
                          <a:cs typeface="+mn-cs"/>
                        </a:rPr>
                        <a:t>（存在测试误差及波动）</a:t>
                      </a:r>
                    </a:p>
                  </a:txBody>
                  <a:tcPr anchor="ctr"/>
                </a:tc>
                <a:extLst>
                  <a:ext uri="{0D108BD9-81ED-4DB2-BD59-A6C34878D82A}">
                    <a16:rowId xmlns:a16="http://schemas.microsoft.com/office/drawing/2014/main" val="3604451498"/>
                  </a:ext>
                </a:extLst>
              </a:tr>
              <a:tr h="370840">
                <a:tc>
                  <a:txBody>
                    <a:bodyPr/>
                    <a:lstStyle/>
                    <a:p>
                      <a:r>
                        <a:rPr lang="en-US" altLang="zh-CN" sz="1200" dirty="0"/>
                        <a:t>7</a:t>
                      </a:r>
                      <a:endParaRPr lang="zh-CN" altLang="en-US" sz="1200" dirty="0"/>
                    </a:p>
                  </a:txBody>
                  <a:tcPr anchor="ctr"/>
                </a:tc>
                <a:tc>
                  <a:txBody>
                    <a:bodyPr/>
                    <a:lstStyle/>
                    <a:p>
                      <a:r>
                        <a:rPr lang="en-US" altLang="zh-CN" sz="1200" dirty="0"/>
                        <a:t>Power on QQ</a:t>
                      </a:r>
                      <a:r>
                        <a:rPr lang="zh-CN" altLang="en-US" sz="1200" dirty="0"/>
                        <a:t>音源恢复</a:t>
                      </a:r>
                    </a:p>
                  </a:txBody>
                  <a:tcPr anchor="ctr"/>
                </a:tc>
                <a:tc>
                  <a:txBody>
                    <a:bodyPr/>
                    <a:lstStyle/>
                    <a:p>
                      <a:r>
                        <a:rPr lang="en-US" altLang="zh-CN" sz="1200" dirty="0"/>
                        <a:t>1</a:t>
                      </a:r>
                      <a:endParaRPr lang="zh-CN" altLang="en-US" sz="1200" dirty="0"/>
                    </a:p>
                  </a:txBody>
                  <a:tcPr anchor="ctr"/>
                </a:tc>
                <a:tc>
                  <a:txBody>
                    <a:bodyPr/>
                    <a:lstStyle/>
                    <a:p>
                      <a:r>
                        <a:rPr lang="en-US" altLang="zh-CN" sz="1400" dirty="0"/>
                        <a:t>IVI</a:t>
                      </a:r>
                      <a:r>
                        <a:rPr lang="zh-CN" altLang="en-US" sz="1400" dirty="0"/>
                        <a:t>完全关机以后，发送</a:t>
                      </a:r>
                      <a:r>
                        <a:rPr lang="en-US" altLang="zh-CN" sz="1400" dirty="0"/>
                        <a:t>Ignition on</a:t>
                      </a:r>
                      <a:r>
                        <a:rPr lang="zh-CN" altLang="en-US" sz="1400" dirty="0"/>
                        <a:t>的</a:t>
                      </a:r>
                      <a:r>
                        <a:rPr lang="en-US" altLang="zh-CN" sz="1400" dirty="0"/>
                        <a:t>can</a:t>
                      </a:r>
                      <a:r>
                        <a:rPr lang="zh-CN" altLang="en-US" sz="1400" dirty="0"/>
                        <a:t>消息，整个测试过程中录屏</a:t>
                      </a:r>
                    </a:p>
                  </a:txBody>
                  <a:tcPr/>
                </a:tc>
                <a:tc>
                  <a:txBody>
                    <a:bodyPr/>
                    <a:lstStyle/>
                    <a:p>
                      <a:pPr algn="ctr" fontAlgn="b"/>
                      <a:r>
                        <a:rPr lang="en-US" altLang="zh-CN" sz="1200" kern="1200" dirty="0">
                          <a:solidFill>
                            <a:schemeClr val="dk1"/>
                          </a:solidFill>
                          <a:latin typeface="+mn-lt"/>
                          <a:ea typeface="+mn-ea"/>
                          <a:cs typeface="+mn-cs"/>
                        </a:rPr>
                        <a:t>6.766</a:t>
                      </a:r>
                    </a:p>
                  </a:txBody>
                  <a:tcPr marL="6350" marR="6350" marT="6350" marB="0" anchor="ctr"/>
                </a:tc>
                <a:tc>
                  <a:txBody>
                    <a:bodyPr/>
                    <a:lstStyle/>
                    <a:p>
                      <a:pPr algn="ctr" fontAlgn="b"/>
                      <a:r>
                        <a:rPr lang="en-US" altLang="zh-CN" sz="1200" kern="1200" dirty="0">
                          <a:solidFill>
                            <a:srgbClr val="00B050"/>
                          </a:solidFill>
                          <a:latin typeface="+mn-lt"/>
                          <a:ea typeface="+mn-ea"/>
                          <a:cs typeface="+mn-cs"/>
                        </a:rPr>
                        <a:t>6.467</a:t>
                      </a:r>
                    </a:p>
                  </a:txBody>
                  <a:tcPr marL="6350" marR="6350" marT="6350" marB="0" anchor="ctr"/>
                </a:tc>
                <a:tc>
                  <a:txBody>
                    <a:bodyPr/>
                    <a:lstStyle/>
                    <a:p>
                      <a:pPr algn="ctr" fontAlgn="b"/>
                      <a:r>
                        <a:rPr lang="en-US" altLang="zh-CN" sz="1200" kern="1200" dirty="0">
                          <a:solidFill>
                            <a:schemeClr val="accent6">
                              <a:lumMod val="75000"/>
                            </a:schemeClr>
                          </a:solidFill>
                          <a:latin typeface="+mn-lt"/>
                          <a:ea typeface="+mn-ea"/>
                          <a:cs typeface="+mn-cs"/>
                        </a:rPr>
                        <a:t>7.227</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dk1"/>
                          </a:solidFill>
                          <a:latin typeface="+mn-lt"/>
                          <a:ea typeface="+mn-ea"/>
                          <a:cs typeface="+mn-cs"/>
                        </a:rPr>
                        <a:t>基本与原本性能持平</a:t>
                      </a:r>
                      <a:endParaRPr lang="en-US" altLang="zh-CN" sz="1400" kern="120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dk1"/>
                          </a:solidFill>
                          <a:latin typeface="+mn-lt"/>
                          <a:ea typeface="+mn-ea"/>
                          <a:cs typeface="+mn-cs"/>
                        </a:rPr>
                        <a:t>（存在测试误差及波动）</a:t>
                      </a:r>
                    </a:p>
                  </a:txBody>
                  <a:tcPr anchor="ctr"/>
                </a:tc>
                <a:extLst>
                  <a:ext uri="{0D108BD9-81ED-4DB2-BD59-A6C34878D82A}">
                    <a16:rowId xmlns:a16="http://schemas.microsoft.com/office/drawing/2014/main" val="1198339629"/>
                  </a:ext>
                </a:extLst>
              </a:tr>
            </a:tbl>
          </a:graphicData>
        </a:graphic>
      </p:graphicFrame>
    </p:spTree>
    <p:extLst>
      <p:ext uri="{BB962C8B-B14F-4D97-AF65-F5344CB8AC3E}">
        <p14:creationId xmlns:p14="http://schemas.microsoft.com/office/powerpoint/2010/main" val="9907460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c3ebb07d-e66d-48ef-b891-f2477fd3aa84}"/>
  <p:tag name="TABLE_ENDDRAG_ORIGIN_RECT" val="889*380"/>
  <p:tag name="TABLE_ENDDRAG_RECT" val="31*80*889*413"/>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2a4bf6d3-c59b-4ef8-94c4-af919ac35414}"/>
  <p:tag name="TABLE_ENDDRAG_ORIGIN_RECT" val="880*435"/>
  <p:tag name="TABLE_ENDDRAG_RECT" val="58*74*880*444"/>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90204" pitchFamily="34" charset="0"/>
            <a:cs typeface="Arial" panose="020B060402020209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CD542 Melbourne workshop 1.1</Template>
  <TotalTime>1497</TotalTime>
  <Words>1966</Words>
  <Application>Microsoft Office PowerPoint</Application>
  <PresentationFormat>宽屏</PresentationFormat>
  <Paragraphs>607</Paragraphs>
  <Slides>9</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18" baseType="lpstr">
      <vt:lpstr>Ford Antenna Cond Light</vt:lpstr>
      <vt:lpstr>Ford Antenna Medium</vt:lpstr>
      <vt:lpstr>等线</vt:lpstr>
      <vt:lpstr>宋体</vt:lpstr>
      <vt:lpstr>Arial</vt:lpstr>
      <vt:lpstr>Calibri</vt:lpstr>
      <vt:lpstr>Wingdings</vt:lpstr>
      <vt:lpstr>1_Corp Presentations 2018</vt:lpstr>
      <vt:lpstr>BMP 图像</vt:lpstr>
      <vt:lpstr>PowerPoint 演示文稿</vt:lpstr>
      <vt:lpstr>{CD764_R08.4} Software overall status  {yellow}</vt:lpstr>
      <vt:lpstr>{CD764_R08.4} Open P1（IG） issue list with risk evaluation#1 </vt:lpstr>
      <vt:lpstr>{CD764_R08.4} Open AIMS with risk evaluation </vt:lpstr>
      <vt:lpstr>{CD764_R08} 内存泄漏专项测试</vt:lpstr>
      <vt:lpstr>{CD764_R08} 内存泄漏专项测试</vt:lpstr>
      <vt:lpstr>{CD764_R08} 语音专项测试</vt:lpstr>
      <vt:lpstr>{CD764_R08} 语音专项测试</vt:lpstr>
      <vt:lpstr>{CD764_R08} 性能对比测试结果</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wyxxnkre</cp:lastModifiedBy>
  <cp:revision>2025</cp:revision>
  <cp:lastPrinted>2021-12-22T09:29:48Z</cp:lastPrinted>
  <dcterms:created xsi:type="dcterms:W3CDTF">2021-12-22T09:29:48Z</dcterms:created>
  <dcterms:modified xsi:type="dcterms:W3CDTF">2022-05-13T09:04:55Z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2052-3.9.2.6301</vt:lpwstr>
  </property>
</Properties>
</file>