
<file path=[Content_Types].xml><?xml version="1.0" encoding="utf-8"?>
<Types xmlns="http://schemas.openxmlformats.org/package/2006/content-types">
  <Default Extension="vml" ContentType="application/vnd.openxmlformats-officedocument.vmlDrawing"/>
  <Default Extension="xlsx" ContentType="application/vnd.openxmlformats-officedocument.spreadsheetml.sheet"/>
  <Default Extension="png" ContentType="image/png"/>
  <Default Extension="tiff" ContentType="image/tif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1"/>
  </p:handoutMasterIdLst>
  <p:sldIdLst>
    <p:sldId id="747" r:id="rId3"/>
    <p:sldId id="895" r:id="rId4"/>
    <p:sldId id="944" r:id="rId6"/>
    <p:sldId id="941" r:id="rId7"/>
    <p:sldId id="942" r:id="rId8"/>
    <p:sldId id="940" r:id="rId9"/>
    <p:sldId id="943" r:id="rId10"/>
    <p:sldId id="960" r:id="rId11"/>
    <p:sldId id="961" r:id="rId12"/>
    <p:sldId id="951" r:id="rId13"/>
    <p:sldId id="952" r:id="rId14"/>
    <p:sldId id="945" r:id="rId15"/>
    <p:sldId id="947" r:id="rId16"/>
    <p:sldId id="948" r:id="rId17"/>
    <p:sldId id="950" r:id="rId18"/>
    <p:sldId id="953" r:id="rId19"/>
    <p:sldId id="954" r:id="rId20"/>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272" autoAdjust="0"/>
    <p:restoredTop sz="95118" autoAdjust="0"/>
  </p:normalViewPr>
  <p:slideViewPr>
    <p:cSldViewPr snapToGrid="0">
      <p:cViewPr varScale="1">
        <p:scale>
          <a:sx n="100" d="100"/>
          <a:sy n="100" d="100"/>
        </p:scale>
        <p:origin x="328" y="8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69920" cy="481727"/>
          </a:xfrm>
          <a:prstGeom prst="rect">
            <a:avLst/>
          </a:prstGeom>
        </p:spPr>
        <p:txBody>
          <a:bodyPr vert="horz" lIns="91440" tIns="45720" rIns="91440" bIns="45720" rtlCol="0"/>
          <a:lstStyle>
            <a:lvl1pPr algn="l">
              <a:defRPr sz="1260"/>
            </a:lvl1pPr>
          </a:lstStyle>
          <a:p>
            <a:endParaRPr lang="zh-CN" altLang="en-US"/>
          </a:p>
        </p:txBody>
      </p:sp>
      <p:sp>
        <p:nvSpPr>
          <p:cNvPr id="3" name="日期占位符 2"/>
          <p:cNvSpPr>
            <a:spLocks noGrp="1"/>
          </p:cNvSpPr>
          <p:nvPr>
            <p:ph type="dt" sz="quarter" idx="1"/>
          </p:nvPr>
        </p:nvSpPr>
        <p:spPr>
          <a:xfrm>
            <a:off x="4143587" y="0"/>
            <a:ext cx="3169920" cy="481727"/>
          </a:xfrm>
          <a:prstGeom prst="rect">
            <a:avLst/>
          </a:prstGeom>
        </p:spPr>
        <p:txBody>
          <a:bodyPr vert="horz" lIns="91440" tIns="45720" rIns="91440" bIns="45720" rtlCol="0"/>
          <a:lstStyle>
            <a:lvl1pPr algn="r">
              <a:defRPr sz="126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119474"/>
            <a:ext cx="3169920" cy="481726"/>
          </a:xfrm>
          <a:prstGeom prst="rect">
            <a:avLst/>
          </a:prstGeom>
        </p:spPr>
        <p:txBody>
          <a:bodyPr vert="horz" lIns="91440" tIns="45720" rIns="91440" bIns="45720" rtlCol="0" anchor="b"/>
          <a:lstStyle>
            <a:lvl1pPr algn="l">
              <a:defRPr sz="1260"/>
            </a:lvl1pPr>
          </a:lstStyle>
          <a:p>
            <a:endParaRPr lang="zh-CN" altLang="en-US"/>
          </a:p>
        </p:txBody>
      </p:sp>
      <p:sp>
        <p:nvSpPr>
          <p:cNvPr id="5" name="灯片编号占位符 4"/>
          <p:cNvSpPr>
            <a:spLocks noGrp="1"/>
          </p:cNvSpPr>
          <p:nvPr>
            <p:ph type="sldNum" sz="quarter" idx="3"/>
          </p:nvPr>
        </p:nvSpPr>
        <p:spPr>
          <a:xfrm>
            <a:off x="4143587" y="9119474"/>
            <a:ext cx="3169920" cy="481726"/>
          </a:xfrm>
          <a:prstGeom prst="rect">
            <a:avLst/>
          </a:prstGeom>
        </p:spPr>
        <p:txBody>
          <a:bodyPr vert="horz" lIns="91440" tIns="45720" rIns="91440" bIns="45720" rtlCol="0" anchor="b"/>
          <a:lstStyle>
            <a:lvl1pPr algn="r">
              <a:defRPr sz="126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itchFamily="2" charset="-122"/>
              </a:defRPr>
            </a:lvl1pPr>
          </a:lstStyle>
          <a:p>
            <a:pPr>
              <a:defRPr/>
            </a:pPr>
            <a:fld id="{9FD6D0F9-6875-B340-ADA7-4417FB391D6D}" type="datetimeFigureOut">
              <a:rPr lang="en-US" altLang="zh-CN"/>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itchFamily="2" charset="-122"/>
              </a:defRPr>
            </a:lvl1pPr>
          </a:lstStyle>
          <a:p>
            <a:pPr>
              <a:defRPr/>
            </a:pPr>
            <a:fld id="{4D41B0E6-F78E-534C-B767-67D6C0DDA96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dirty="0"/>
              <a:t>Add P1 weekly burn down chart</a:t>
            </a:r>
            <a:endParaRPr lang="en-US" altLang="en-US" dirty="0"/>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fld>
            <a:endParaRPr lang="en-US" altLang="zh-CN"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7346"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dirty="0"/>
              <a:t>Add P1 weekly burn down chart</a:t>
            </a:r>
            <a:endParaRPr lang="en-US" altLang="en-US" dirty="0"/>
          </a:p>
        </p:txBody>
      </p:sp>
      <p:sp>
        <p:nvSpPr>
          <p:cNvPr id="57347"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FDE6F867-DBD5-494B-ADBC-4E66DC37BB98}" type="slidenum">
              <a:rPr lang="en-US" altLang="zh-CN">
                <a:latin typeface="Calibri" panose="020F0502020204030204" pitchFamily="34" charset="0"/>
              </a:rPr>
            </a:fld>
            <a:endParaRPr lang="en-US" altLang="zh-CN"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64E785F-8EAE-E342-930C-FF64EA30B10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9E2CFE3-79F8-E84E-893F-FB712B2C521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D51182B-E8AC-E94E-9EF2-C941B1DEA78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F929963-7B0C-0644-84E3-9E760A2C6A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D0CB46-A6EE-3D41-8F4F-7FE55904408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0B52CD6-F9E7-AB46-8180-0A6AA7141D44}"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endParaRPr lang="en-US" sz="2200" b="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52D6DA-C14B-0940-A4FF-284A7D7677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endParaRPr lang="en-US" sz="2200" b="1" dirty="0"/>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3134EBF-C6E7-CF4C-BAE1-D7DB4D78F61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CA669C8-326E-0646-A049-5FD01BD464F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3365AFF-85DB-FE40-98B4-53B571B4EA8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2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20204"/>
              <a:buChar char="•"/>
              <a:defRPr sz="1600" spc="0">
                <a:ea typeface="Ford Antenna" charset="0"/>
                <a:cs typeface="Ford Antenna" charset="0"/>
              </a:defRPr>
            </a:lvl2pPr>
            <a:lvl3pPr marL="401955" indent="-158750">
              <a:lnSpc>
                <a:spcPct val="90000"/>
              </a:lnSpc>
              <a:spcBef>
                <a:spcPts val="500"/>
              </a:spcBef>
              <a:buFont typeface="Arial" panose="020B0604020202020204"/>
              <a:buChar char="•"/>
              <a:defRPr sz="1600" spc="0">
                <a:ea typeface="Ford Antenna" charset="0"/>
                <a:cs typeface="Ford Antenna" charset="0"/>
              </a:defRPr>
            </a:lvl3pPr>
            <a:lvl4pPr marL="1600200" indent="-228600">
              <a:lnSpc>
                <a:spcPct val="90000"/>
              </a:lnSpc>
              <a:spcBef>
                <a:spcPts val="500"/>
              </a:spcBef>
              <a:buFont typeface="Arial" panose="020B060402020202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2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20204"/>
              <a:buChar char="•"/>
            </a:lvl6pPr>
            <a:lvl7pPr marL="2971800" indent="-228600">
              <a:lnSpc>
                <a:spcPct val="90000"/>
              </a:lnSpc>
              <a:spcBef>
                <a:spcPts val="500"/>
              </a:spcBef>
              <a:buFont typeface="Arial" panose="020B0604020202020204"/>
              <a:buChar char="•"/>
            </a:lvl7pPr>
            <a:lvl8pPr marL="3429000" indent="-228600">
              <a:lnSpc>
                <a:spcPct val="90000"/>
              </a:lnSpc>
              <a:spcBef>
                <a:spcPts val="500"/>
              </a:spcBef>
              <a:buFont typeface="Arial" panose="020B0604020202020204"/>
              <a:buChar char="•"/>
            </a:lvl8pPr>
            <a:lvl9pPr marL="3886200" indent="-228600">
              <a:lnSpc>
                <a:spcPct val="90000"/>
              </a:lnSpc>
              <a:spcBef>
                <a:spcPts val="500"/>
              </a:spcBef>
              <a:buFont typeface="Arial" panose="020B060402020202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endParaRPr lang="en-US" altLang="zh-CN" dirty="0">
              <a:solidFill>
                <a:srgbClr val="C8CCD1">
                  <a:lumMod val="50000"/>
                </a:srgbClr>
              </a:solidFill>
            </a:endParaRP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494CD95-8A6F-FE45-B0F2-4311AAB3122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0A0E00-ED8E-C948-8A14-02413F3870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9F4F04A-FA96-B444-8C1B-D371E59FB5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38E6D6D-FAF1-854F-BFEC-1BDE4C633023}"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E1F521C-6C11-5C49-9D6C-D0680F53F0A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endParaRPr lang="en-US" altLang="en-US" dirty="0">
              <a:latin typeface="+mn-lt"/>
            </a:endParaRP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6A9E023-A12F-4F45-BBEC-101AD30913A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E948C76-1414-7949-8DCA-C6A98A28A1F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45A34B6-EC08-2F4F-B719-0661B430ABB4}"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9FB6E05-57BE-A448-8344-7587D15CB03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289874E-58F5-0340-BB6B-A93FFF4ED3F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761C83A-4F76-A044-9C5B-BC54BA44635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D7865C-0913-984C-86B5-C7AFAA4299A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2C5974-4C31-0E43-9B8C-589D9B6779B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47893F9-DC8F-8543-B3EC-7A4074C6CAF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4BA0F1-B7FA-8D4B-8B76-5CF39F9860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67555D3-94EE-3446-8D00-65C78BB61FF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A9C212-6840-2141-AE8F-B902CAE40E5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65F2DF2-368A-DA47-BF00-BC43BB5593A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240D032-ED9C-8841-8CB2-D4574D9D5E4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itchFamily="2" charset="-122"/>
              </a:rPr>
              <a:t>			</a:t>
            </a:r>
            <a:endParaRPr lang="en-US" altLang="zh-CN" sz="3200">
              <a:solidFill>
                <a:srgbClr val="000000"/>
              </a:solidFill>
              <a:ea typeface="宋体"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endParaRPr lang="en-US" sz="2200" b="1" dirty="0"/>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BE0109D-FBC8-F64F-A285-F15EFB7880AC}"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BC0086F-DDC2-F34C-A5ED-FF0657E5A37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itchFamily="2" charset="-122"/>
              </a:rPr>
              <a:t>			</a:t>
            </a:r>
            <a:endParaRPr lang="en-US" altLang="zh-CN" sz="3100" b="1" i="1">
              <a:ea typeface="宋体"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20204" pitchFamily="34" charset="0"/>
              </a:defRPr>
            </a:lvl1pPr>
            <a:lvl2pPr marL="742950" indent="-285750" defTabSz="912495">
              <a:defRPr>
                <a:solidFill>
                  <a:schemeClr val="tx1"/>
                </a:solidFill>
                <a:latin typeface="Arial" panose="020B0604020202020204" pitchFamily="34" charset="0"/>
              </a:defRPr>
            </a:lvl2pPr>
            <a:lvl3pPr marL="1143000" indent="-228600" defTabSz="912495">
              <a:defRPr>
                <a:solidFill>
                  <a:schemeClr val="tx1"/>
                </a:solidFill>
                <a:latin typeface="Arial" panose="020B0604020202020204" pitchFamily="34" charset="0"/>
              </a:defRPr>
            </a:lvl3pPr>
            <a:lvl4pPr marL="1600200" indent="-228600" defTabSz="912495">
              <a:defRPr>
                <a:solidFill>
                  <a:schemeClr val="tx1"/>
                </a:solidFill>
                <a:latin typeface="Arial" panose="020B0604020202020204" pitchFamily="34" charset="0"/>
              </a:defRPr>
            </a:lvl4pPr>
            <a:lvl5pPr marL="2057400" indent="-228600" defTabSz="912495">
              <a:defRPr>
                <a:solidFill>
                  <a:schemeClr val="tx1"/>
                </a:solidFill>
                <a:latin typeface="Arial" panose="020B0604020202020204" pitchFamily="34" charset="0"/>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41F9D5-AD24-ED44-AA94-BDE997D30507}"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2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B27A4F4-EFF8-9744-B47E-60A88FDA4F6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endParaRPr lang="en-US" sz="2200" b="1" dirty="0">
              <a:solidFill>
                <a:srgbClr val="00264E"/>
              </a:solidFill>
            </a:endParaRP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endParaRPr lang="en-US" altLang="en-US" sz="900" dirty="0">
              <a:solidFill>
                <a:srgbClr val="FFFFFF">
                  <a:lumMod val="50000"/>
                </a:srgbClr>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20204" pitchFamily="34" charset="0"/>
              </a:rPr>
            </a:fld>
            <a:endParaRPr lang="en-US" altLang="en-US" sz="1100" b="1">
              <a:solidFill>
                <a:srgbClr val="00264E"/>
              </a:solidFill>
              <a:cs typeface="Arial" panose="020B060402020202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itchFamily="2" charset="-122"/>
            </a:endParaRPr>
          </a:p>
          <a:p>
            <a:pPr algn="r" eaLnBrk="1" hangingPunct="1">
              <a:defRPr/>
            </a:pPr>
            <a:r>
              <a:rPr lang="en-US" altLang="zh-CN" sz="600">
                <a:solidFill>
                  <a:srgbClr val="00264E"/>
                </a:solidFill>
                <a:ea typeface="宋体" pitchFamily="2" charset="-122"/>
              </a:rPr>
              <a:t>  GIS1 23.01,12 / GIS2 Confidential Template v2  (June 1,  2018)</a:t>
            </a:r>
            <a:endParaRPr lang="en-US" altLang="zh-CN" sz="600" b="1">
              <a:solidFill>
                <a:srgbClr val="00264E"/>
              </a:solidFill>
              <a:ea typeface="宋体"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B10D08-A535-1F41-940B-6C254BECE06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D2551AE-F139-DE46-906A-F17D8668C59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endParaRPr lang="en-US" dirty="0">
              <a:sym typeface="Ford Antenna Cond Regular"/>
            </a:endParaRP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endParaRPr lang="en-US" sz="1200" b="1" dirty="0">
              <a:ea typeface="Ford Antenna Cond Regular"/>
              <a:cs typeface="Arial" panose="020B0604020202020204" pitchFamily="34" charset="0"/>
              <a:sym typeface="Ford Antenna Cond Regular"/>
            </a:endParaRP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Mix</a:t>
            </a:r>
            <a:endParaRPr lang="en-US" altLang="en-US" sz="1200" b="1">
              <a:cs typeface="Arial" panose="020B0604020202020204" pitchFamily="34" charset="0"/>
            </a:endParaRP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Pricing</a:t>
            </a:r>
            <a:endParaRPr lang="en-US" altLang="en-US" sz="1200" b="1">
              <a:cs typeface="Arial" panose="020B0604020202020204" pitchFamily="34" charset="0"/>
            </a:endParaRP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endParaRPr lang="en-US" altLang="en-US" sz="1200" b="1">
              <a:cs typeface="Arial" panose="020B0604020202020204" pitchFamily="34" charset="0"/>
            </a:endParaRP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endParaRPr lang="en-US" altLang="en-US" sz="1200" b="1">
              <a:cs typeface="Arial" panose="020B0604020202020204" pitchFamily="34" charset="0"/>
            </a:endParaRP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endParaRPr lang="en-US" altLang="en-US" sz="1200" b="1">
              <a:cs typeface="Arial" panose="020B0604020202020204" pitchFamily="34" charset="0"/>
            </a:endParaRP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endParaRPr lang="en-US" altLang="en-US" sz="1200" b="1">
              <a:cs typeface="Arial" panose="020B0604020202020204" pitchFamily="34" charset="0"/>
            </a:endParaRP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27BEF64-56DE-6C43-B480-A8304A7D554D}"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77F8E1F-0825-0447-A8FF-179F078C64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2C2ADF7-A3A7-5F49-A76F-BF99EDB53B3D}"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4" Type="http://schemas.openxmlformats.org/officeDocument/2006/relationships/theme" Target="../theme/theme1.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vmlDrawing" Target="../drawings/vmlDrawing1.vml"/><Relationship Id="rId7"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package" Target="../embeddings/Workbook1.xlsx"/><Relationship Id="rId4" Type="http://schemas.openxmlformats.org/officeDocument/2006/relationships/hyperlink" Target="https://www.jira.ford.com/browse/APIMCIS-32042" TargetMode="External"/><Relationship Id="rId3" Type="http://schemas.openxmlformats.org/officeDocument/2006/relationships/hyperlink" Target="https://www.jira.ford.com/browse/APIMCIS-31703" TargetMode="External"/><Relationship Id="rId2" Type="http://schemas.openxmlformats.org/officeDocument/2006/relationships/hyperlink" Target="https://www.jira.ford.com/browse/APIMCIS-32113" TargetMode="Externa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8.tiff"/><Relationship Id="rId7" Type="http://schemas.openxmlformats.org/officeDocument/2006/relationships/image" Target="../media/image7.tiff"/><Relationship Id="rId6" Type="http://schemas.openxmlformats.org/officeDocument/2006/relationships/image" Target="../media/image6.tiff"/><Relationship Id="rId5" Type="http://schemas.openxmlformats.org/officeDocument/2006/relationships/image" Target="../media/image5.tiff"/><Relationship Id="rId4" Type="http://schemas.openxmlformats.org/officeDocument/2006/relationships/image" Target="../media/image4.tiff"/><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image" Target="../media/image1.tiff"/></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8.png"/><Relationship Id="rId2" Type="http://schemas.openxmlformats.org/officeDocument/2006/relationships/image" Target="../media/image10.tiff"/><Relationship Id="rId1" Type="http://schemas.openxmlformats.org/officeDocument/2006/relationships/image" Target="../media/image9.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3250" y="530225"/>
            <a:ext cx="75660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altLang="en-US" sz="3200" dirty="0"/>
              <a:t>Sync+ 2.0 </a:t>
            </a:r>
            <a:endParaRPr lang="en-US" altLang="en-US" sz="3200" dirty="0"/>
          </a:p>
          <a:p>
            <a:pPr algn="ctr" eaLnBrk="1" hangingPunct="1">
              <a:lnSpc>
                <a:spcPct val="90000"/>
              </a:lnSpc>
            </a:pPr>
            <a:r>
              <a:rPr lang="en-US" altLang="en-US" sz="3200" dirty="0">
                <a:solidFill>
                  <a:srgbClr val="0000CC"/>
                </a:solidFill>
              </a:rPr>
              <a:t>Phase4_CD764</a:t>
            </a:r>
            <a:r>
              <a:rPr lang="en-US" altLang="zh-CN" sz="3200" dirty="0">
                <a:solidFill>
                  <a:srgbClr val="0000CC"/>
                </a:solidFill>
              </a:rPr>
              <a:t>_R10.1</a:t>
            </a:r>
            <a:r>
              <a:rPr lang="en-US" altLang="en-US" sz="3200" dirty="0">
                <a:solidFill>
                  <a:srgbClr val="0000CC"/>
                </a:solidFill>
              </a:rPr>
              <a:t> –Baidu</a:t>
            </a:r>
            <a:endParaRPr lang="en-US" altLang="en-US" sz="3200" dirty="0"/>
          </a:p>
        </p:txBody>
      </p:sp>
      <p:sp>
        <p:nvSpPr>
          <p:cNvPr id="47106" name="Rectangle 4"/>
          <p:cNvSpPr>
            <a:spLocks noChangeArrowheads="1"/>
          </p:cNvSpPr>
          <p:nvPr/>
        </p:nvSpPr>
        <p:spPr bwMode="auto">
          <a:xfrm>
            <a:off x="6878638" y="2268538"/>
            <a:ext cx="2660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20204" pitchFamily="34" charset="0"/>
            </a:endParaRPr>
          </a:p>
          <a:p>
            <a:pPr eaLnBrk="1" hangingPunct="1"/>
            <a:r>
              <a:rPr lang="en-US" altLang="en-US" sz="1600" dirty="0">
                <a:solidFill>
                  <a:srgbClr val="00264E"/>
                </a:solidFill>
              </a:rPr>
              <a:t>Updated on </a:t>
            </a:r>
            <a:r>
              <a:rPr lang="en-US" altLang="en-US" sz="1600" dirty="0">
                <a:solidFill>
                  <a:srgbClr val="0000CC"/>
                </a:solidFill>
              </a:rPr>
              <a:t>202</a:t>
            </a:r>
            <a:r>
              <a:rPr lang="en-US" altLang="zh-CN" sz="1600" dirty="0">
                <a:solidFill>
                  <a:srgbClr val="0000CC"/>
                </a:solidFill>
              </a:rPr>
              <a:t>2</a:t>
            </a:r>
            <a:r>
              <a:rPr lang="en-US" altLang="en-US" sz="1600" dirty="0">
                <a:solidFill>
                  <a:srgbClr val="0000CC"/>
                </a:solidFill>
              </a:rPr>
              <a:t>-</a:t>
            </a:r>
            <a:r>
              <a:rPr lang="en-US" altLang="zh-CN" sz="1600" dirty="0">
                <a:solidFill>
                  <a:srgbClr val="0000CC"/>
                </a:solidFill>
              </a:rPr>
              <a:t>09-13</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Think</a:t>
                </a:r>
                <a:endParaRPr lang="en-US" sz="1600" b="1" dirty="0">
                  <a:solidFill>
                    <a:srgbClr val="C8CCD1">
                      <a:lumMod val="25000"/>
                    </a:srgbClr>
                  </a:solidFill>
                  <a:cs typeface="Arial" panose="020B0604020202020204" pitchFamily="34" charset="0"/>
                </a:endParaRP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Point of view</a:t>
                </a:r>
                <a:endParaRPr lang="en-US" sz="1600" b="1" dirty="0">
                  <a:solidFill>
                    <a:srgbClr val="C8CCD1">
                      <a:lumMod val="25000"/>
                    </a:srgbClr>
                  </a:solidFill>
                  <a:cs typeface="Arial" panose="020B0604020202020204" pitchFamily="34" charset="0"/>
                </a:endParaRP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Plan to Implement</a:t>
                </a:r>
                <a:endParaRPr lang="en-US" sz="1600" b="1" dirty="0">
                  <a:solidFill>
                    <a:srgbClr val="FFFFFF"/>
                  </a:solidFill>
                  <a:cs typeface="Arial" panose="020B0604020202020204" pitchFamily="34" charset="0"/>
                </a:endParaRP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Implement</a:t>
                </a:r>
                <a:endParaRPr lang="en-US" sz="1600" b="1" dirty="0">
                  <a:solidFill>
                    <a:srgbClr val="FFFFFF"/>
                  </a:solidFill>
                  <a:cs typeface="Arial" panose="020B0604020202020204" pitchFamily="34" charset="0"/>
                </a:endParaRP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dirty="0">
                <a:solidFill>
                  <a:srgbClr val="00264E"/>
                </a:solidFill>
                <a:ea typeface="宋体" pitchFamily="2" charset="-122"/>
                <a:cs typeface="Arial" panose="020B060402020202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dirty="0">
                <a:solidFill>
                  <a:srgbClr val="00264E"/>
                </a:solidFill>
                <a:ea typeface="宋体" pitchFamily="2" charset="-122"/>
                <a:cs typeface="Arial" panose="020B060402020202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dirty="0">
                <a:solidFill>
                  <a:srgbClr val="00264E"/>
                </a:solidFill>
                <a:ea typeface="宋体" pitchFamily="2" charset="-122"/>
                <a:cs typeface="Arial" panose="020B060402020202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dirty="0">
              <a:solidFill>
                <a:srgbClr val="00264E"/>
              </a:solidFill>
              <a:ea typeface="宋体" pitchFamily="2" charset="-122"/>
              <a:cs typeface="Arial" panose="020B060402020202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solidFill>
                  <a:srgbClr val="00345F"/>
                </a:solidFill>
                <a:cs typeface="Arial" panose="020B0604020202020204" pitchFamily="34" charset="0"/>
              </a:rPr>
              <a:t>Desired Outcome</a:t>
            </a:r>
            <a:endParaRPr lang="en-US" altLang="en-US" b="1" dirty="0">
              <a:solidFill>
                <a:srgbClr val="00345F"/>
              </a:solidFill>
              <a:cs typeface="Arial" panose="020B0604020202020204" pitchFamily="34" charset="0"/>
            </a:endParaRP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dirty="0">
              <a:solidFill>
                <a:srgbClr val="00345F"/>
              </a:solidFill>
              <a:ea typeface="宋体" pitchFamily="2" charset="-122"/>
              <a:cs typeface="Arial" panose="020B060402020202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dirty="0">
              <a:solidFill>
                <a:srgbClr val="00345F"/>
              </a:solidFill>
              <a:ea typeface="宋体" pitchFamily="2" charset="-122"/>
              <a:cs typeface="Arial" panose="020B060402020202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dirty="0">
              <a:solidFill>
                <a:srgbClr val="00345F"/>
              </a:solidFill>
              <a:ea typeface="宋体" pitchFamily="2" charset="-122"/>
              <a:cs typeface="Arial" panose="020B060402020202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dirty="0">
                <a:solidFill>
                  <a:srgbClr val="00345F"/>
                </a:solidFill>
                <a:cs typeface="Arial" panose="020B0604020202020204" pitchFamily="34" charset="0"/>
              </a:rPr>
              <a:t>Awareness</a:t>
            </a:r>
            <a:endParaRPr lang="en-US" altLang="en-US" sz="1400" b="1" dirty="0">
              <a:solidFill>
                <a:srgbClr val="00345F"/>
              </a:solidFill>
              <a:cs typeface="Arial" panose="020B0604020202020204" pitchFamily="34" charset="0"/>
            </a:endParaRP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dirty="0">
                <a:solidFill>
                  <a:srgbClr val="00345F"/>
                </a:solidFill>
                <a:cs typeface="Arial" panose="020B0604020202020204" pitchFamily="34" charset="0"/>
              </a:rPr>
              <a:t>Decision</a:t>
            </a:r>
            <a:endParaRPr lang="en-US" altLang="en-US" sz="1400" b="1" dirty="0">
              <a:solidFill>
                <a:srgbClr val="00345F"/>
              </a:solidFill>
              <a:cs typeface="Arial" panose="020B0604020202020204" pitchFamily="34" charset="0"/>
            </a:endParaRP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dirty="0">
                <a:solidFill>
                  <a:srgbClr val="00345F"/>
                </a:solidFill>
                <a:cs typeface="Arial" panose="020B0604020202020204" pitchFamily="34" charset="0"/>
              </a:rPr>
              <a:t>Escalation Help</a:t>
            </a:r>
            <a:endParaRPr lang="en-US" altLang="en-US" sz="1400" b="1" dirty="0">
              <a:solidFill>
                <a:srgbClr val="00345F"/>
              </a:solidFill>
              <a:cs typeface="Arial" panose="020B0604020202020204" pitchFamily="34" charset="0"/>
            </a:endParaRPr>
          </a:p>
        </p:txBody>
      </p:sp>
      <p:pic>
        <p:nvPicPr>
          <p:cNvPr id="47116"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5"/>
          <p:cNvGraphicFramePr>
            <a:graphicFrameLocks noGrp="1"/>
          </p:cNvGraphicFramePr>
          <p:nvPr>
            <p:custDataLst>
              <p:tags r:id="rId1"/>
            </p:custDataLst>
          </p:nvPr>
        </p:nvGraphicFramePr>
        <p:xfrm>
          <a:off x="276597" y="579438"/>
          <a:ext cx="11266477" cy="5955030"/>
        </p:xfrm>
        <a:graphic>
          <a:graphicData uri="http://schemas.openxmlformats.org/drawingml/2006/table">
            <a:tbl>
              <a:tblPr firstRow="1" bandRow="1">
                <a:tableStyleId>{5C22544A-7EE6-4342-B048-85BDC9FD1C3A}</a:tableStyleId>
              </a:tblPr>
              <a:tblGrid>
                <a:gridCol w="587693"/>
                <a:gridCol w="2865272"/>
                <a:gridCol w="3905769"/>
                <a:gridCol w="1089343"/>
                <a:gridCol w="546326"/>
                <a:gridCol w="515602"/>
                <a:gridCol w="1756472"/>
              </a:tblGrid>
              <a:tr h="370840">
                <a:tc>
                  <a:txBody>
                    <a:bodyPr/>
                    <a:lstStyle/>
                    <a:p>
                      <a:r>
                        <a:rPr lang="zh-CN" altLang="en-US" sz="1400" dirty="0"/>
                        <a:t>序号</a:t>
                      </a:r>
                      <a:endParaRPr lang="zh-CN" altLang="en-US" sz="1400" dirty="0"/>
                    </a:p>
                  </a:txBody>
                  <a:tcPr/>
                </a:tc>
                <a:tc>
                  <a:txBody>
                    <a:bodyPr/>
                    <a:lstStyle/>
                    <a:p>
                      <a:r>
                        <a:rPr lang="zh-CN" altLang="en-US" sz="1400" dirty="0"/>
                        <a:t>影响因素</a:t>
                      </a:r>
                      <a:endParaRPr lang="zh-CN" altLang="en-US" sz="1400" dirty="0"/>
                    </a:p>
                  </a:txBody>
                  <a:tcPr/>
                </a:tc>
                <a:tc>
                  <a:txBody>
                    <a:bodyPr/>
                    <a:lstStyle/>
                    <a:p>
                      <a:r>
                        <a:rPr lang="zh-CN" altLang="en-US" sz="1400" dirty="0"/>
                        <a:t>测试步骤</a:t>
                      </a:r>
                      <a:endParaRPr lang="zh-CN" altLang="en-US" sz="1400" dirty="0"/>
                    </a:p>
                  </a:txBody>
                  <a:tcPr/>
                </a:tc>
                <a:tc>
                  <a:txBody>
                    <a:bodyPr/>
                    <a:lstStyle/>
                    <a:p>
                      <a:r>
                        <a:rPr lang="en-US" altLang="zh-CN" sz="1400" dirty="0"/>
                        <a:t>Reference</a:t>
                      </a:r>
                      <a:endParaRPr lang="zh-CN" altLang="en-US" sz="1400" dirty="0"/>
                    </a:p>
                  </a:txBody>
                  <a:tcPr/>
                </a:tc>
                <a:tc>
                  <a:txBody>
                    <a:bodyPr/>
                    <a:lstStyle/>
                    <a:p>
                      <a:r>
                        <a:rPr lang="en-US" altLang="zh-CN" sz="1400" dirty="0"/>
                        <a:t>R09</a:t>
                      </a:r>
                      <a:endParaRPr lang="zh-CN" altLang="en-US" sz="1400" dirty="0"/>
                    </a:p>
                  </a:txBody>
                  <a:tcPr/>
                </a:tc>
                <a:tc>
                  <a:txBody>
                    <a:bodyPr/>
                    <a:lstStyle/>
                    <a:p>
                      <a:r>
                        <a:rPr lang="en-US" altLang="zh-CN" sz="1400" dirty="0"/>
                        <a:t>R10</a:t>
                      </a:r>
                      <a:endParaRPr lang="zh-CN" altLang="en-US" sz="1400" dirty="0"/>
                    </a:p>
                  </a:txBody>
                  <a:tcPr/>
                </a:tc>
                <a:tc>
                  <a:txBody>
                    <a:bodyPr/>
                    <a:lstStyle/>
                    <a:p>
                      <a:r>
                        <a:rPr lang="en-US" altLang="zh-CN" sz="1400" dirty="0"/>
                        <a:t>Baidu Comments</a:t>
                      </a:r>
                      <a:endParaRPr lang="zh-CN" altLang="en-US" sz="1400" dirty="0"/>
                    </a:p>
                  </a:txBody>
                  <a:tcPr/>
                </a:tc>
              </a:tr>
              <a:tr h="370840">
                <a:tc>
                  <a:txBody>
                    <a:bodyPr/>
                    <a:lstStyle/>
                    <a:p>
                      <a:r>
                        <a:rPr lang="en-US" altLang="zh-CN" sz="1200" dirty="0"/>
                        <a:t>1</a:t>
                      </a:r>
                      <a:endParaRPr lang="zh-CN" altLang="en-US" sz="1200" dirty="0"/>
                    </a:p>
                  </a:txBody>
                  <a:tcPr anchor="ctr"/>
                </a:tc>
                <a:tc>
                  <a:txBody>
                    <a:bodyPr/>
                    <a:lstStyle/>
                    <a:p>
                      <a:r>
                        <a:rPr lang="en-US" altLang="zh-CN" sz="1200" dirty="0"/>
                        <a:t>Power on QQ</a:t>
                      </a:r>
                      <a:r>
                        <a:rPr lang="zh-CN" altLang="en-US" sz="1200" dirty="0"/>
                        <a:t>音乐首次启动</a:t>
                      </a:r>
                      <a:endParaRPr lang="zh-CN" altLang="en-US" sz="1200" dirty="0"/>
                    </a:p>
                  </a:txBody>
                  <a:tcPr anchor="ctr"/>
                </a:tc>
                <a:tc>
                  <a:txBody>
                    <a:bodyPr/>
                    <a:lstStyle/>
                    <a:p>
                      <a:r>
                        <a:rPr lang="en-US" altLang="zh-CN" sz="1200" dirty="0"/>
                        <a:t>1.IVI</a:t>
                      </a:r>
                      <a:r>
                        <a:rPr lang="zh-CN" altLang="en-US" sz="1200" dirty="0"/>
                        <a:t>开机，发送</a:t>
                      </a:r>
                      <a:r>
                        <a:rPr lang="en-US" altLang="zh-CN" sz="1200" dirty="0" err="1"/>
                        <a:t>adb</a:t>
                      </a:r>
                      <a:r>
                        <a:rPr lang="en-US" altLang="zh-CN" sz="1200" dirty="0"/>
                        <a:t> reboot</a:t>
                      </a:r>
                      <a:r>
                        <a:rPr lang="zh-CN" altLang="en-US" sz="1200" dirty="0"/>
                        <a:t>消息</a:t>
                      </a:r>
                      <a:endParaRPr lang="zh-CN" altLang="en-US" sz="1200" dirty="0"/>
                    </a:p>
                    <a:p>
                      <a:r>
                        <a:rPr lang="en-US" altLang="zh-CN" sz="1200" dirty="0"/>
                        <a:t>2.Launcher</a:t>
                      </a:r>
                      <a:r>
                        <a:rPr lang="zh-CN" altLang="en-US" sz="1200" dirty="0"/>
                        <a:t>显示后</a:t>
                      </a:r>
                      <a:r>
                        <a:rPr lang="en-US" altLang="zh-CN" sz="1200" dirty="0"/>
                        <a:t>1s</a:t>
                      </a:r>
                      <a:r>
                        <a:rPr lang="zh-CN" altLang="en-US" sz="1200" dirty="0"/>
                        <a:t>内，点击随心听卡片</a:t>
                      </a:r>
                      <a:endParaRPr lang="zh-CN" altLang="en-US" sz="1200" dirty="0"/>
                    </a:p>
                  </a:txBody>
                  <a:tcPr/>
                </a:tc>
                <a:tc>
                  <a:txBody>
                    <a:bodyPr/>
                    <a:lstStyle/>
                    <a:p>
                      <a:pPr algn="ctr" fontAlgn="b"/>
                      <a:r>
                        <a:rPr lang="en-US" altLang="zh-CN" sz="1200" kern="1200" dirty="0">
                          <a:solidFill>
                            <a:schemeClr val="tx1"/>
                          </a:solidFill>
                          <a:latin typeface="+mn-lt"/>
                          <a:ea typeface="+mn-ea"/>
                          <a:cs typeface="+mn-cs"/>
                        </a:rPr>
                        <a:t>4s</a:t>
                      </a:r>
                      <a:endParaRPr lang="en-US" altLang="zh-CN" sz="1200" kern="1200" dirty="0">
                        <a:solidFill>
                          <a:schemeClr val="tx1"/>
                        </a:solidFill>
                        <a:latin typeface="+mn-lt"/>
                        <a:ea typeface="+mn-ea"/>
                        <a:cs typeface="+mn-cs"/>
                      </a:endParaRPr>
                    </a:p>
                  </a:txBody>
                  <a:tcPr marL="6350" marR="6350" marT="6350" marB="0" anchor="ctr"/>
                </a:tc>
                <a:tc>
                  <a:txBody>
                    <a:bodyPr/>
                    <a:lstStyle/>
                    <a:p>
                      <a:pPr algn="ctr" fontAlgn="ctr"/>
                      <a:r>
                        <a:rPr lang="en-US" altLang="zh-CN" sz="1200" b="0" i="0" u="none" strike="noStrike" kern="1200" dirty="0">
                          <a:solidFill>
                            <a:schemeClr val="tx1"/>
                          </a:solidFill>
                          <a:effectLst/>
                          <a:latin typeface="+mn-lt"/>
                          <a:ea typeface="等线" panose="02010600030101010101" pitchFamily="2" charset="-122"/>
                          <a:cs typeface="+mn-cs"/>
                        </a:rPr>
                        <a:t>N/A</a:t>
                      </a:r>
                      <a:endParaRPr lang="en-US" altLang="zh-CN" sz="1200" b="0" i="0" u="none" strike="noStrike" kern="1200" dirty="0">
                        <a:solidFill>
                          <a:schemeClr val="tx1"/>
                        </a:solidFill>
                        <a:effectLst/>
                        <a:latin typeface="+mn-lt"/>
                        <a:ea typeface="等线" panose="02010600030101010101" pitchFamily="2" charset="-122"/>
                        <a:cs typeface="+mn-cs"/>
                      </a:endParaRPr>
                    </a:p>
                  </a:txBody>
                  <a:tcPr marL="0" marR="0" marT="0" marB="0" anchor="ctr"/>
                </a:tc>
                <a:tc>
                  <a:txBody>
                    <a:bodyPr/>
                    <a:lstStyle/>
                    <a:p>
                      <a:pPr algn="ctr" fontAlgn="ctr"/>
                      <a:r>
                        <a:rPr lang="en-US" altLang="zh-CN" sz="1200" b="0" i="0" u="none" strike="noStrike" kern="1200" dirty="0">
                          <a:solidFill>
                            <a:schemeClr val="tx1"/>
                          </a:solidFill>
                          <a:effectLst/>
                          <a:latin typeface="+mn-lt"/>
                          <a:ea typeface="等线" panose="02010600030101010101" pitchFamily="2" charset="-122"/>
                          <a:cs typeface="+mn-cs"/>
                        </a:rPr>
                        <a:t>9.13s</a:t>
                      </a:r>
                      <a:endParaRPr lang="en-US" altLang="zh-CN" sz="1200" b="0" i="0" u="none" strike="noStrike" kern="1200" dirty="0">
                        <a:solidFill>
                          <a:schemeClr val="tx1"/>
                        </a:solidFill>
                        <a:effectLst/>
                        <a:latin typeface="+mn-lt"/>
                        <a:ea typeface="等线" panose="02010600030101010101" pitchFamily="2" charset="-122"/>
                        <a:cs typeface="+mn-cs"/>
                      </a:endParaRPr>
                    </a:p>
                  </a:txBody>
                  <a:tcPr marL="0" marR="0" marT="0" marB="0" anchor="ctr"/>
                </a:tc>
                <a:tc>
                  <a:txBody>
                    <a:bodyPr/>
                    <a:lstStyle/>
                    <a:p>
                      <a:endParaRPr lang="zh-CN" altLang="en-US" sz="1200" kern="1200" dirty="0">
                        <a:solidFill>
                          <a:schemeClr val="dk1"/>
                        </a:solidFill>
                        <a:latin typeface="+mn-lt"/>
                        <a:ea typeface="+mn-ea"/>
                        <a:cs typeface="+mn-cs"/>
                      </a:endParaRPr>
                    </a:p>
                  </a:txBody>
                  <a:tcPr anchor="ctr"/>
                </a:tc>
              </a:tr>
              <a:tr h="370840">
                <a:tc>
                  <a:txBody>
                    <a:bodyPr/>
                    <a:lstStyle/>
                    <a:p>
                      <a:r>
                        <a:rPr lang="en-US" altLang="zh-CN" sz="1200" dirty="0"/>
                        <a:t>2</a:t>
                      </a:r>
                      <a:endParaRPr lang="zh-CN" altLang="en-US" sz="1200" dirty="0"/>
                    </a:p>
                  </a:txBody>
                  <a:tcPr anchor="ctr"/>
                </a:tc>
                <a:tc>
                  <a:txBody>
                    <a:bodyPr/>
                    <a:lstStyle/>
                    <a:p>
                      <a:r>
                        <a:rPr lang="en-US" altLang="zh-CN" sz="1200" dirty="0"/>
                        <a:t>Power on QQ</a:t>
                      </a:r>
                      <a:r>
                        <a:rPr lang="zh-CN" altLang="en-US" sz="1200" dirty="0"/>
                        <a:t>音乐选择歌单</a:t>
                      </a:r>
                      <a:endParaRPr lang="zh-CN" altLang="en-US" sz="1200" dirty="0"/>
                    </a:p>
                  </a:txBody>
                  <a:tcPr anchor="ctr"/>
                </a:tc>
                <a:tc>
                  <a:txBody>
                    <a:bodyPr/>
                    <a:lstStyle/>
                    <a:p>
                      <a:r>
                        <a:rPr lang="en-US" altLang="zh-CN" sz="1200" dirty="0"/>
                        <a:t>1.IVI</a:t>
                      </a:r>
                      <a:r>
                        <a:rPr lang="zh-CN" altLang="en-US" sz="1200" dirty="0"/>
                        <a:t>开机，发送</a:t>
                      </a:r>
                      <a:r>
                        <a:rPr lang="en-US" altLang="zh-CN" sz="1200" dirty="0" err="1"/>
                        <a:t>adb</a:t>
                      </a:r>
                      <a:r>
                        <a:rPr lang="en-US" altLang="zh-CN" sz="1200" dirty="0"/>
                        <a:t> reboot</a:t>
                      </a:r>
                      <a:r>
                        <a:rPr lang="zh-CN" altLang="en-US" sz="1200" dirty="0"/>
                        <a:t>消息</a:t>
                      </a:r>
                      <a:endParaRPr lang="zh-CN" altLang="en-US" sz="1200" dirty="0"/>
                    </a:p>
                    <a:p>
                      <a:r>
                        <a:rPr lang="en-US" altLang="zh-CN" sz="1200" dirty="0"/>
                        <a:t>2.Launcher</a:t>
                      </a:r>
                      <a:r>
                        <a:rPr lang="zh-CN" altLang="en-US" sz="1200" dirty="0"/>
                        <a:t>显示后</a:t>
                      </a:r>
                      <a:r>
                        <a:rPr lang="en-US" altLang="zh-CN" sz="1200" dirty="0"/>
                        <a:t>1s</a:t>
                      </a:r>
                      <a:r>
                        <a:rPr lang="zh-CN" altLang="en-US" sz="1200" dirty="0"/>
                        <a:t>内，点击随心听图标</a:t>
                      </a:r>
                      <a:endParaRPr lang="zh-CN" altLang="en-US" sz="1200" dirty="0"/>
                    </a:p>
                    <a:p>
                      <a:r>
                        <a:rPr lang="en-US" altLang="zh-CN" sz="1200" dirty="0"/>
                        <a:t>3.</a:t>
                      </a:r>
                      <a:r>
                        <a:rPr lang="zh-CN" altLang="en-US" sz="1200" dirty="0"/>
                        <a:t>在</a:t>
                      </a:r>
                      <a:r>
                        <a:rPr lang="en-US" altLang="zh-CN" sz="1200" dirty="0"/>
                        <a:t>QQ</a:t>
                      </a:r>
                      <a:r>
                        <a:rPr lang="zh-CN" altLang="en-US" sz="1200" dirty="0"/>
                        <a:t>音乐界面显示</a:t>
                      </a:r>
                      <a:r>
                        <a:rPr lang="en-US" altLang="zh-CN" sz="1200" dirty="0"/>
                        <a:t>1s</a:t>
                      </a:r>
                      <a:r>
                        <a:rPr lang="zh-CN" altLang="en-US" sz="1200" dirty="0"/>
                        <a:t>内选择一个歌单</a:t>
                      </a:r>
                      <a:endParaRPr lang="zh-CN" altLang="en-US" sz="1200" dirty="0"/>
                    </a:p>
                  </a:txBody>
                  <a:tcPr/>
                </a:tc>
                <a:tc>
                  <a:txBody>
                    <a:bodyPr/>
                    <a:lstStyle/>
                    <a:p>
                      <a:pPr algn="ctr" fontAlgn="b"/>
                      <a:r>
                        <a:rPr lang="en-US" altLang="zh-CN" sz="1200" kern="1200" dirty="0">
                          <a:solidFill>
                            <a:schemeClr val="tx1"/>
                          </a:solidFill>
                          <a:latin typeface="+mn-lt"/>
                          <a:ea typeface="+mn-ea"/>
                          <a:cs typeface="+mn-cs"/>
                        </a:rPr>
                        <a:t>1s</a:t>
                      </a:r>
                      <a:endParaRPr lang="en-US" altLang="zh-CN" sz="1200" kern="1200" dirty="0">
                        <a:solidFill>
                          <a:schemeClr val="tx1"/>
                        </a:solidFill>
                        <a:latin typeface="+mn-lt"/>
                        <a:ea typeface="+mn-ea"/>
                        <a:cs typeface="+mn-cs"/>
                      </a:endParaRPr>
                    </a:p>
                  </a:txBody>
                  <a:tcPr marL="6350" marR="6350" marT="6350" marB="0" anchor="ctr"/>
                </a:tc>
                <a:tc>
                  <a:txBody>
                    <a:bodyPr/>
                    <a:lstStyle/>
                    <a:p>
                      <a:pPr algn="ctr" fontAlgn="b"/>
                      <a:r>
                        <a:rPr lang="en-US" altLang="zh-CN" sz="1200" b="0" i="0" u="none" strike="noStrike" kern="1200" dirty="0">
                          <a:solidFill>
                            <a:schemeClr val="tx1"/>
                          </a:solidFill>
                          <a:effectLst/>
                          <a:latin typeface="+mn-lt"/>
                          <a:ea typeface="等线" panose="02010600030101010101" pitchFamily="2" charset="-122"/>
                          <a:cs typeface="+mn-cs"/>
                        </a:rPr>
                        <a:t>N/A</a:t>
                      </a:r>
                      <a:endParaRPr lang="en-US" altLang="zh-CN" sz="1200" b="0" i="0" u="none" strike="noStrike" kern="1200" dirty="0">
                        <a:solidFill>
                          <a:schemeClr val="tx1"/>
                        </a:solidFill>
                        <a:effectLst/>
                        <a:latin typeface="+mn-lt"/>
                        <a:ea typeface="等线" panose="02010600030101010101" pitchFamily="2" charset="-122"/>
                        <a:cs typeface="+mn-cs"/>
                      </a:endParaRPr>
                    </a:p>
                  </a:txBody>
                  <a:tcPr marL="6350" marR="6350" marT="6350" marB="0" anchor="ctr"/>
                </a:tc>
                <a:tc>
                  <a:txBody>
                    <a:bodyPr/>
                    <a:lstStyle/>
                    <a:p>
                      <a:pPr algn="ctr" fontAlgn="b"/>
                      <a:r>
                        <a:rPr lang="en-US" altLang="zh-CN" sz="1200" b="0" i="0" u="none" strike="noStrike" kern="1200" dirty="0">
                          <a:solidFill>
                            <a:schemeClr val="tx1"/>
                          </a:solidFill>
                          <a:effectLst/>
                          <a:latin typeface="+mn-lt"/>
                          <a:ea typeface="等线" panose="02010600030101010101" pitchFamily="2" charset="-122"/>
                          <a:cs typeface="+mn-cs"/>
                        </a:rPr>
                        <a:t>1.96s</a:t>
                      </a:r>
                      <a:endParaRPr lang="en-US" altLang="zh-CN" sz="1200" b="0" i="0" u="none" strike="noStrike" kern="1200" dirty="0">
                        <a:solidFill>
                          <a:schemeClr val="tx1"/>
                        </a:solidFill>
                        <a:effectLst/>
                        <a:latin typeface="+mn-lt"/>
                        <a:ea typeface="等线" panose="02010600030101010101" pitchFamily="2" charset="-122"/>
                        <a:cs typeface="+mn-cs"/>
                      </a:endParaRPr>
                    </a:p>
                  </a:txBody>
                  <a:tcPr marL="6350" marR="6350" marT="6350" marB="0" anchor="ctr"/>
                </a:tc>
                <a:tc>
                  <a:txBody>
                    <a:bodyPr/>
                    <a:lstStyle/>
                    <a:p>
                      <a:endParaRPr lang="zh-CN" altLang="en-US" sz="1200" kern="1200" dirty="0">
                        <a:solidFill>
                          <a:schemeClr val="dk1"/>
                        </a:solidFill>
                        <a:latin typeface="+mn-lt"/>
                        <a:ea typeface="+mn-ea"/>
                        <a:cs typeface="+mn-cs"/>
                      </a:endParaRPr>
                    </a:p>
                  </a:txBody>
                  <a:tcPr anchor="ctr"/>
                </a:tc>
              </a:tr>
              <a:tr h="370840">
                <a:tc>
                  <a:txBody>
                    <a:bodyPr/>
                    <a:lstStyle/>
                    <a:p>
                      <a:r>
                        <a:rPr lang="en-US" altLang="zh-CN" sz="1200" dirty="0"/>
                        <a:t>3</a:t>
                      </a:r>
                      <a:endParaRPr lang="zh-CN" altLang="en-US" sz="1200" dirty="0"/>
                    </a:p>
                  </a:txBody>
                  <a:tcPr anchor="ctr"/>
                </a:tc>
                <a:tc>
                  <a:txBody>
                    <a:bodyPr/>
                    <a:lstStyle/>
                    <a:p>
                      <a:r>
                        <a:rPr lang="en-US" altLang="zh-CN" sz="1200" dirty="0"/>
                        <a:t>Power </a:t>
                      </a:r>
                      <a:r>
                        <a:rPr lang="en-US" altLang="zh-CN" sz="1200" dirty="0" err="1"/>
                        <a:t>onQQ</a:t>
                      </a:r>
                      <a:r>
                        <a:rPr lang="zh-CN" altLang="en-US" sz="1200" dirty="0"/>
                        <a:t>音乐选择歌曲</a:t>
                      </a:r>
                      <a:endParaRPr lang="zh-CN" altLang="en-US" sz="1200" dirty="0"/>
                    </a:p>
                  </a:txBody>
                  <a:tcPr anchor="ctr"/>
                </a:tc>
                <a:tc>
                  <a:txBody>
                    <a:bodyPr/>
                    <a:lstStyle/>
                    <a:p>
                      <a:r>
                        <a:rPr lang="en-US" altLang="zh-CN" sz="1200" dirty="0"/>
                        <a:t>1.IVI</a:t>
                      </a:r>
                      <a:r>
                        <a:rPr lang="zh-CN" altLang="en-US" sz="1200" dirty="0"/>
                        <a:t>开机，发送</a:t>
                      </a:r>
                      <a:r>
                        <a:rPr lang="en-US" altLang="zh-CN" sz="1200" dirty="0" err="1"/>
                        <a:t>adb</a:t>
                      </a:r>
                      <a:r>
                        <a:rPr lang="en-US" altLang="zh-CN" sz="1200" dirty="0"/>
                        <a:t> reboot</a:t>
                      </a:r>
                      <a:r>
                        <a:rPr lang="zh-CN" altLang="en-US" sz="1200" dirty="0"/>
                        <a:t>消息</a:t>
                      </a:r>
                      <a:endParaRPr lang="zh-CN" altLang="en-US" sz="1200" dirty="0"/>
                    </a:p>
                    <a:p>
                      <a:r>
                        <a:rPr lang="en-US" altLang="zh-CN" sz="1200" dirty="0"/>
                        <a:t>2.Launcher</a:t>
                      </a:r>
                      <a:r>
                        <a:rPr lang="zh-CN" altLang="en-US" sz="1200" dirty="0"/>
                        <a:t>显示后</a:t>
                      </a:r>
                      <a:r>
                        <a:rPr lang="en-US" altLang="zh-CN" sz="1200" dirty="0"/>
                        <a:t>1s</a:t>
                      </a:r>
                      <a:r>
                        <a:rPr lang="zh-CN" altLang="en-US" sz="1200" dirty="0"/>
                        <a:t>内，点击随心听图标</a:t>
                      </a:r>
                      <a:endParaRPr lang="zh-CN" altLang="en-US" sz="1200" dirty="0"/>
                    </a:p>
                    <a:p>
                      <a:r>
                        <a:rPr lang="en-US" altLang="zh-CN" sz="1200" dirty="0"/>
                        <a:t>3.</a:t>
                      </a:r>
                      <a:r>
                        <a:rPr lang="zh-CN" altLang="en-US" sz="1200" dirty="0"/>
                        <a:t>在</a:t>
                      </a:r>
                      <a:r>
                        <a:rPr lang="en-US" altLang="zh-CN" sz="1200" dirty="0"/>
                        <a:t>QQ</a:t>
                      </a:r>
                      <a:r>
                        <a:rPr lang="zh-CN" altLang="en-US" sz="1200" dirty="0"/>
                        <a:t>音乐界面显示</a:t>
                      </a:r>
                      <a:r>
                        <a:rPr lang="en-US" altLang="zh-CN" sz="1200" dirty="0"/>
                        <a:t>1s</a:t>
                      </a:r>
                      <a:r>
                        <a:rPr lang="zh-CN" altLang="en-US" sz="1200" dirty="0"/>
                        <a:t>内选择一个歌单</a:t>
                      </a:r>
                      <a:endParaRPr lang="zh-CN" altLang="en-US" sz="1200" dirty="0"/>
                    </a:p>
                    <a:p>
                      <a:r>
                        <a:rPr lang="en-US" altLang="zh-CN" sz="1200" dirty="0"/>
                        <a:t>4.</a:t>
                      </a:r>
                      <a:r>
                        <a:rPr lang="zh-CN" altLang="en-US" sz="1200" dirty="0"/>
                        <a:t>在</a:t>
                      </a:r>
                      <a:r>
                        <a:rPr lang="en-US" altLang="zh-CN" sz="1200" dirty="0"/>
                        <a:t>QQ</a:t>
                      </a:r>
                      <a:r>
                        <a:rPr lang="zh-CN" altLang="en-US" sz="1200" dirty="0"/>
                        <a:t>音乐歌单界面显示</a:t>
                      </a:r>
                      <a:r>
                        <a:rPr lang="en-US" altLang="zh-CN" sz="1200" dirty="0"/>
                        <a:t>1s</a:t>
                      </a:r>
                      <a:r>
                        <a:rPr lang="zh-CN" altLang="en-US" sz="1200" dirty="0"/>
                        <a:t>内选择一首歌</a:t>
                      </a:r>
                      <a:endParaRPr lang="zh-CN" altLang="en-US" sz="1200" dirty="0"/>
                    </a:p>
                  </a:txBody>
                  <a:tcPr/>
                </a:tc>
                <a:tc>
                  <a:txBody>
                    <a:bodyPr/>
                    <a:lstStyle/>
                    <a:p>
                      <a:pPr algn="ctr" fontAlgn="b"/>
                      <a:r>
                        <a:rPr lang="en-US" altLang="zh-CN" sz="1200" kern="1200" dirty="0">
                          <a:solidFill>
                            <a:schemeClr val="tx1"/>
                          </a:solidFill>
                          <a:latin typeface="+mn-lt"/>
                          <a:ea typeface="+mn-ea"/>
                          <a:cs typeface="+mn-cs"/>
                        </a:rPr>
                        <a:t>1s</a:t>
                      </a:r>
                      <a:endParaRPr lang="en-US" altLang="zh-CN" sz="1200" kern="1200" dirty="0">
                        <a:solidFill>
                          <a:schemeClr val="tx1"/>
                        </a:solidFill>
                        <a:latin typeface="+mn-lt"/>
                        <a:ea typeface="+mn-ea"/>
                        <a:cs typeface="+mn-cs"/>
                      </a:endParaRPr>
                    </a:p>
                  </a:txBody>
                  <a:tcPr marL="6350" marR="6350" marT="6350" marB="0" anchor="ctr"/>
                </a:tc>
                <a:tc>
                  <a:txBody>
                    <a:bodyPr/>
                    <a:lstStyle/>
                    <a:p>
                      <a:pPr marL="0" algn="ctr" defTabSz="914400" rtl="0" eaLnBrk="1" fontAlgn="ctr" latinLnBrk="0" hangingPunct="1"/>
                      <a:r>
                        <a:rPr lang="en-US" altLang="zh-CN" sz="1200" b="0" i="0" u="none" strike="noStrike" kern="1200" dirty="0">
                          <a:solidFill>
                            <a:schemeClr val="tx1"/>
                          </a:solidFill>
                          <a:effectLst/>
                          <a:latin typeface="+mn-lt"/>
                          <a:ea typeface="等线" panose="02010600030101010101" pitchFamily="2" charset="-122"/>
                          <a:cs typeface="+mn-cs"/>
                        </a:rPr>
                        <a:t>N/A</a:t>
                      </a:r>
                      <a:endParaRPr lang="en-US" altLang="zh-CN" sz="1200" b="0" i="0" u="none" strike="noStrike" kern="1200" dirty="0">
                        <a:solidFill>
                          <a:schemeClr val="tx1"/>
                        </a:solidFill>
                        <a:effectLst/>
                        <a:latin typeface="+mn-lt"/>
                        <a:ea typeface="等线" panose="02010600030101010101" pitchFamily="2" charset="-122"/>
                        <a:cs typeface="+mn-cs"/>
                      </a:endParaRPr>
                    </a:p>
                  </a:txBody>
                  <a:tcPr marL="6350" marR="6350" marT="6350" marB="0" anchor="ctr"/>
                </a:tc>
                <a:tc>
                  <a:txBody>
                    <a:bodyPr/>
                    <a:lstStyle/>
                    <a:p>
                      <a:pPr marL="0" algn="ctr" defTabSz="914400" rtl="0" eaLnBrk="1" fontAlgn="ctr" latinLnBrk="0" hangingPunct="1"/>
                      <a:r>
                        <a:rPr lang="en-US" altLang="zh-CN" sz="1200" b="0" i="0" u="none" strike="noStrike" kern="1200" dirty="0">
                          <a:solidFill>
                            <a:schemeClr val="tx1"/>
                          </a:solidFill>
                          <a:effectLst/>
                          <a:latin typeface="+mn-lt"/>
                          <a:ea typeface="等线" panose="02010600030101010101" pitchFamily="2" charset="-122"/>
                          <a:cs typeface="+mn-cs"/>
                        </a:rPr>
                        <a:t>2.32s</a:t>
                      </a:r>
                      <a:endParaRPr lang="en-US" altLang="zh-CN" sz="1200" b="0" i="0" u="none" strike="noStrike" kern="1200" dirty="0">
                        <a:solidFill>
                          <a:schemeClr val="tx1"/>
                        </a:solidFill>
                        <a:effectLst/>
                        <a:latin typeface="+mn-lt"/>
                        <a:ea typeface="等线" panose="02010600030101010101" pitchFamily="2" charset="-122"/>
                        <a:cs typeface="+mn-cs"/>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dk1"/>
                        </a:solidFill>
                        <a:latin typeface="+mn-lt"/>
                        <a:ea typeface="+mn-ea"/>
                        <a:cs typeface="+mn-cs"/>
                      </a:endParaRPr>
                    </a:p>
                  </a:txBody>
                  <a:tcPr anchor="ctr"/>
                </a:tc>
              </a:tr>
              <a:tr h="370840">
                <a:tc>
                  <a:txBody>
                    <a:bodyPr/>
                    <a:lstStyle/>
                    <a:p>
                      <a:r>
                        <a:rPr lang="en-US" altLang="zh-CN" sz="1200" dirty="0"/>
                        <a:t>8</a:t>
                      </a:r>
                      <a:endParaRPr lang="zh-CN" altLang="en-US" sz="1200" dirty="0"/>
                    </a:p>
                  </a:txBody>
                  <a:tcPr anchor="ctr"/>
                </a:tc>
                <a:tc>
                  <a:txBody>
                    <a:bodyPr/>
                    <a:lstStyle/>
                    <a:p>
                      <a:r>
                        <a:rPr lang="en-US" altLang="zh-CN" sz="1200" dirty="0"/>
                        <a:t>Power </a:t>
                      </a:r>
                      <a:r>
                        <a:rPr lang="en-US" altLang="zh-CN" sz="1200" dirty="0" err="1"/>
                        <a:t>onPTT</a:t>
                      </a:r>
                      <a:r>
                        <a:rPr lang="zh-CN" altLang="en-US" sz="1200" dirty="0"/>
                        <a:t>可用</a:t>
                      </a:r>
                      <a:endParaRPr lang="zh-CN" altLang="en-US" sz="1200" dirty="0"/>
                    </a:p>
                  </a:txBody>
                  <a:tcPr anchor="ctr"/>
                </a:tc>
                <a:tc>
                  <a:txBody>
                    <a:bodyPr/>
                    <a:lstStyle/>
                    <a:p>
                      <a:pPr algn="l" fontAlgn="t"/>
                      <a:r>
                        <a:rPr lang="en-US" altLang="zh-CN" sz="1200" kern="1200" dirty="0">
                          <a:solidFill>
                            <a:schemeClr val="dk1"/>
                          </a:solidFill>
                          <a:latin typeface="+mn-lt"/>
                          <a:ea typeface="+mn-ea"/>
                          <a:cs typeface="+mn-cs"/>
                        </a:rPr>
                        <a:t>1.IVI</a:t>
                      </a:r>
                      <a:r>
                        <a:rPr lang="zh-CN" altLang="en-US" sz="1200" kern="1200" dirty="0">
                          <a:solidFill>
                            <a:schemeClr val="dk1"/>
                          </a:solidFill>
                          <a:latin typeface="+mn-lt"/>
                          <a:ea typeface="+mn-ea"/>
                          <a:cs typeface="+mn-cs"/>
                        </a:rPr>
                        <a:t>开机，发送</a:t>
                      </a:r>
                      <a:r>
                        <a:rPr lang="en-US" altLang="zh-CN" sz="1200" kern="1200" dirty="0" err="1">
                          <a:solidFill>
                            <a:schemeClr val="dk1"/>
                          </a:solidFill>
                          <a:latin typeface="+mn-lt"/>
                          <a:ea typeface="+mn-ea"/>
                          <a:cs typeface="+mn-cs"/>
                        </a:rPr>
                        <a:t>adb</a:t>
                      </a:r>
                      <a:r>
                        <a:rPr lang="en-US" altLang="zh-CN" sz="1200" kern="1200" dirty="0">
                          <a:solidFill>
                            <a:schemeClr val="dk1"/>
                          </a:solidFill>
                          <a:latin typeface="+mn-lt"/>
                          <a:ea typeface="+mn-ea"/>
                          <a:cs typeface="+mn-cs"/>
                        </a:rPr>
                        <a:t> reboot</a:t>
                      </a:r>
                      <a:r>
                        <a:rPr lang="zh-CN" altLang="en-US" sz="1200" kern="1200" dirty="0">
                          <a:solidFill>
                            <a:schemeClr val="dk1"/>
                          </a:solidFill>
                          <a:latin typeface="+mn-lt"/>
                          <a:ea typeface="+mn-ea"/>
                          <a:cs typeface="+mn-cs"/>
                        </a:rPr>
                        <a:t>消息</a:t>
                      </a:r>
                      <a:endParaRPr lang="zh-CN" altLang="en-US" sz="1200" kern="1200" dirty="0">
                        <a:solidFill>
                          <a:schemeClr val="dk1"/>
                        </a:solidFill>
                        <a:latin typeface="+mn-lt"/>
                        <a:ea typeface="+mn-ea"/>
                        <a:cs typeface="+mn-cs"/>
                      </a:endParaRPr>
                    </a:p>
                    <a:p>
                      <a:pPr algn="l" fontAlgn="t"/>
                      <a:r>
                        <a:rPr lang="en-US" altLang="zh-CN" sz="1200" kern="1200" dirty="0">
                          <a:solidFill>
                            <a:schemeClr val="dk1"/>
                          </a:solidFill>
                          <a:latin typeface="+mn-lt"/>
                          <a:ea typeface="+mn-ea"/>
                          <a:cs typeface="+mn-cs"/>
                        </a:rPr>
                        <a:t>2.Launcher</a:t>
                      </a:r>
                      <a:r>
                        <a:rPr lang="zh-CN" altLang="en-US" sz="1200" kern="1200" dirty="0">
                          <a:solidFill>
                            <a:schemeClr val="dk1"/>
                          </a:solidFill>
                          <a:latin typeface="+mn-lt"/>
                          <a:ea typeface="+mn-ea"/>
                          <a:cs typeface="+mn-cs"/>
                        </a:rPr>
                        <a:t>显示后</a:t>
                      </a:r>
                      <a:r>
                        <a:rPr lang="en-US" altLang="zh-CN" sz="1200" kern="1200" dirty="0">
                          <a:solidFill>
                            <a:schemeClr val="dk1"/>
                          </a:solidFill>
                          <a:latin typeface="+mn-lt"/>
                          <a:ea typeface="+mn-ea"/>
                          <a:cs typeface="+mn-cs"/>
                        </a:rPr>
                        <a:t>1s</a:t>
                      </a:r>
                      <a:r>
                        <a:rPr lang="zh-CN" altLang="en-US" sz="1200" kern="1200" dirty="0">
                          <a:solidFill>
                            <a:schemeClr val="dk1"/>
                          </a:solidFill>
                          <a:latin typeface="+mn-lt"/>
                          <a:ea typeface="+mn-ea"/>
                          <a:cs typeface="+mn-cs"/>
                        </a:rPr>
                        <a:t>内，按下方向盘语音硬按键</a:t>
                      </a:r>
                      <a:endParaRPr lang="zh-CN" altLang="en-US" sz="1200" kern="1200" dirty="0">
                        <a:solidFill>
                          <a:schemeClr val="dk1"/>
                        </a:solidFill>
                        <a:latin typeface="+mn-lt"/>
                        <a:ea typeface="+mn-ea"/>
                        <a:cs typeface="+mn-cs"/>
                      </a:endParaRPr>
                    </a:p>
                    <a:p>
                      <a:pPr algn="l" fontAlgn="t"/>
                      <a:r>
                        <a:rPr lang="en-US" altLang="zh-CN" sz="1200" kern="1200" dirty="0">
                          <a:solidFill>
                            <a:schemeClr val="dk1"/>
                          </a:solidFill>
                          <a:latin typeface="+mn-lt"/>
                          <a:ea typeface="+mn-ea"/>
                          <a:cs typeface="+mn-cs"/>
                        </a:rPr>
                        <a:t>3.</a:t>
                      </a:r>
                      <a:r>
                        <a:rPr lang="zh-CN" altLang="en-US" sz="1200" kern="1200" dirty="0">
                          <a:solidFill>
                            <a:schemeClr val="dk1"/>
                          </a:solidFill>
                          <a:latin typeface="+mn-lt"/>
                          <a:ea typeface="+mn-ea"/>
                          <a:cs typeface="+mn-cs"/>
                        </a:rPr>
                        <a:t>若第一次无响应，间隔</a:t>
                      </a:r>
                      <a:r>
                        <a:rPr lang="en-US" altLang="zh-CN" sz="1200" kern="1200" dirty="0">
                          <a:solidFill>
                            <a:schemeClr val="dk1"/>
                          </a:solidFill>
                          <a:latin typeface="+mn-lt"/>
                          <a:ea typeface="+mn-ea"/>
                          <a:cs typeface="+mn-cs"/>
                        </a:rPr>
                        <a:t>1s</a:t>
                      </a:r>
                      <a:r>
                        <a:rPr lang="zh-CN" altLang="en-US" sz="1200" kern="1200" dirty="0">
                          <a:solidFill>
                            <a:schemeClr val="dk1"/>
                          </a:solidFill>
                          <a:latin typeface="+mn-lt"/>
                          <a:ea typeface="+mn-ea"/>
                          <a:cs typeface="+mn-cs"/>
                        </a:rPr>
                        <a:t>再次尝试</a:t>
                      </a:r>
                      <a:endParaRPr lang="zh-CN" altLang="en-US" sz="1200" kern="1200" dirty="0">
                        <a:solidFill>
                          <a:schemeClr val="dk1"/>
                        </a:solidFill>
                        <a:latin typeface="+mn-lt"/>
                        <a:ea typeface="+mn-ea"/>
                        <a:cs typeface="+mn-cs"/>
                      </a:endParaRPr>
                    </a:p>
                  </a:txBody>
                  <a:tcPr marL="6350" marR="6350" marT="6350" marB="0"/>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15.2s</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24.33s</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mn-lt"/>
                          <a:ea typeface="等线" panose="02010600030101010101" pitchFamily="2" charset="-122"/>
                        </a:rPr>
                        <a:t>11.3s</a:t>
                      </a:r>
                      <a:endParaRPr lang="en-US" altLang="zh-CN" sz="1200" b="0" i="0" u="none" strike="noStrike" dirty="0">
                        <a:solidFill>
                          <a:srgbClr val="00B05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bl>
          </a:graphicData>
        </a:graphic>
      </p:graphicFrame>
      <p:sp>
        <p:nvSpPr>
          <p:cNvPr id="6" name="Title 4"/>
          <p:cNvSpPr>
            <a:spLocks noGrp="1" noChangeArrowheads="1"/>
          </p:cNvSpPr>
          <p:nvPr>
            <p:ph type="title"/>
          </p:nvPr>
        </p:nvSpPr>
        <p:spPr bwMode="auto">
          <a:xfrm>
            <a:off x="276597" y="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CD764_R10.1</a:t>
            </a:r>
            <a:r>
              <a:rPr lang="en-US" altLang="en-US" sz="2800" dirty="0">
                <a:solidFill>
                  <a:srgbClr val="0000CC"/>
                </a:solidFill>
              </a:rPr>
              <a:t>} </a:t>
            </a:r>
            <a:r>
              <a:rPr lang="zh-CN" altLang="en-US" sz="2800" dirty="0">
                <a:solidFill>
                  <a:srgbClr val="0000CC"/>
                </a:solidFill>
              </a:rPr>
              <a:t>性能对比测试结果</a:t>
            </a:r>
            <a:r>
              <a:rPr lang="en-US" altLang="zh-CN" sz="2800" dirty="0">
                <a:solidFill>
                  <a:srgbClr val="0000CC"/>
                </a:solidFill>
              </a:rPr>
              <a:t>#1</a:t>
            </a:r>
            <a:endParaRPr lang="en-US" altLang="en-US" sz="2800" b="0" dirty="0">
              <a:ea typeface="SimHei"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5"/>
          <p:cNvGraphicFramePr>
            <a:graphicFrameLocks noGrp="1"/>
          </p:cNvGraphicFramePr>
          <p:nvPr>
            <p:custDataLst>
              <p:tags r:id="rId1"/>
            </p:custDataLst>
          </p:nvPr>
        </p:nvGraphicFramePr>
        <p:xfrm>
          <a:off x="276597" y="579438"/>
          <a:ext cx="11266477" cy="5629669"/>
        </p:xfrm>
        <a:graphic>
          <a:graphicData uri="http://schemas.openxmlformats.org/drawingml/2006/table">
            <a:tbl>
              <a:tblPr firstRow="1" bandRow="1">
                <a:tableStyleId>{5C22544A-7EE6-4342-B048-85BDC9FD1C3A}</a:tableStyleId>
              </a:tblPr>
              <a:tblGrid>
                <a:gridCol w="588010"/>
                <a:gridCol w="2864955"/>
                <a:gridCol w="3905769"/>
                <a:gridCol w="1089343"/>
                <a:gridCol w="530964"/>
                <a:gridCol w="530964"/>
                <a:gridCol w="1756472"/>
              </a:tblGrid>
              <a:tr h="402349">
                <a:tc>
                  <a:txBody>
                    <a:bodyPr/>
                    <a:lstStyle/>
                    <a:p>
                      <a:r>
                        <a:rPr lang="zh-CN" altLang="en-US" sz="1400" dirty="0"/>
                        <a:t>序号</a:t>
                      </a:r>
                      <a:endParaRPr lang="zh-CN" altLang="en-US" sz="1400" dirty="0"/>
                    </a:p>
                  </a:txBody>
                  <a:tcPr/>
                </a:tc>
                <a:tc>
                  <a:txBody>
                    <a:bodyPr/>
                    <a:lstStyle/>
                    <a:p>
                      <a:r>
                        <a:rPr lang="zh-CN" altLang="en-US" sz="1400" dirty="0"/>
                        <a:t>影响因素</a:t>
                      </a:r>
                      <a:endParaRPr lang="zh-CN" altLang="en-US" sz="1400" dirty="0"/>
                    </a:p>
                  </a:txBody>
                  <a:tcPr/>
                </a:tc>
                <a:tc>
                  <a:txBody>
                    <a:bodyPr/>
                    <a:lstStyle/>
                    <a:p>
                      <a:r>
                        <a:rPr lang="zh-CN" altLang="en-US" sz="1400" dirty="0"/>
                        <a:t>测试步骤</a:t>
                      </a:r>
                      <a:endParaRPr lang="zh-CN" altLang="en-US" sz="1400" dirty="0"/>
                    </a:p>
                  </a:txBody>
                  <a:tcPr/>
                </a:tc>
                <a:tc>
                  <a:txBody>
                    <a:bodyPr/>
                    <a:lstStyle/>
                    <a:p>
                      <a:r>
                        <a:rPr lang="en-US" altLang="zh-CN" sz="1400" dirty="0"/>
                        <a:t>Reference</a:t>
                      </a:r>
                      <a:endParaRPr lang="zh-CN" altLang="en-US" sz="1400" dirty="0"/>
                    </a:p>
                  </a:txBody>
                  <a:tcPr/>
                </a:tc>
                <a:tc>
                  <a:txBody>
                    <a:bodyPr/>
                    <a:lstStyle/>
                    <a:p>
                      <a:r>
                        <a:rPr lang="en-US" altLang="zh-CN" sz="1400" dirty="0"/>
                        <a:t>R09</a:t>
                      </a:r>
                      <a:endParaRPr lang="zh-CN" altLang="en-US" sz="1400" dirty="0"/>
                    </a:p>
                  </a:txBody>
                  <a:tcPr/>
                </a:tc>
                <a:tc>
                  <a:txBody>
                    <a:bodyPr/>
                    <a:lstStyle/>
                    <a:p>
                      <a:r>
                        <a:rPr lang="en-US" altLang="zh-CN" sz="1400" dirty="0"/>
                        <a:t>R10</a:t>
                      </a:r>
                      <a:endParaRPr lang="zh-CN" altLang="en-US" sz="1400" dirty="0"/>
                    </a:p>
                  </a:txBody>
                  <a:tcPr/>
                </a:tc>
                <a:tc>
                  <a:txBody>
                    <a:bodyPr/>
                    <a:lstStyle/>
                    <a:p>
                      <a:r>
                        <a:rPr lang="en-US" altLang="zh-CN" sz="1400" dirty="0"/>
                        <a:t>Baidu Comments</a:t>
                      </a:r>
                      <a:endParaRPr lang="zh-CN" altLang="en-US" sz="1400" dirty="0"/>
                    </a:p>
                  </a:txBody>
                  <a:tcPr/>
                </a:tc>
              </a:tr>
              <a:tr h="370840">
                <a:tc>
                  <a:txBody>
                    <a:bodyPr/>
                    <a:lstStyle/>
                    <a:p>
                      <a:r>
                        <a:rPr lang="en-US" altLang="zh-CN" sz="1200" dirty="0"/>
                        <a:t>9</a:t>
                      </a:r>
                      <a:endParaRPr lang="zh-CN" altLang="en-US" sz="1200" dirty="0"/>
                    </a:p>
                  </a:txBody>
                  <a:tcPr anchor="ctr"/>
                </a:tc>
                <a:tc>
                  <a:txBody>
                    <a:bodyPr/>
                    <a:lstStyle/>
                    <a:p>
                      <a:r>
                        <a:rPr lang="en-US" altLang="zh-CN" sz="1200" dirty="0"/>
                        <a:t>Power on</a:t>
                      </a:r>
                      <a:r>
                        <a:rPr lang="zh-CN" altLang="en-US" sz="1200" dirty="0"/>
                        <a:t>语音可用</a:t>
                      </a:r>
                      <a:endParaRPr lang="zh-CN" altLang="en-US" sz="1200" dirty="0"/>
                    </a:p>
                  </a:txBody>
                  <a:tcPr anchor="ctr"/>
                </a:tc>
                <a:tc>
                  <a:txBody>
                    <a:bodyPr/>
                    <a:lstStyle/>
                    <a:p>
                      <a:r>
                        <a:rPr lang="en-US" altLang="zh-CN" sz="1200" dirty="0"/>
                        <a:t>1.IVI</a:t>
                      </a:r>
                      <a:r>
                        <a:rPr lang="zh-CN" altLang="en-US" sz="1200" dirty="0"/>
                        <a:t>开机，发送</a:t>
                      </a:r>
                      <a:r>
                        <a:rPr lang="en-US" altLang="zh-CN" sz="1200" dirty="0" err="1"/>
                        <a:t>adb</a:t>
                      </a:r>
                      <a:r>
                        <a:rPr lang="en-US" altLang="zh-CN" sz="1200" dirty="0"/>
                        <a:t> reboot</a:t>
                      </a:r>
                      <a:r>
                        <a:rPr lang="zh-CN" altLang="en-US" sz="1200" dirty="0"/>
                        <a:t>消息</a:t>
                      </a:r>
                      <a:endParaRPr lang="zh-CN" altLang="en-US" sz="1200" dirty="0"/>
                    </a:p>
                    <a:p>
                      <a:r>
                        <a:rPr lang="en-US" altLang="zh-CN" sz="1200" dirty="0"/>
                        <a:t>2.Launcher</a:t>
                      </a:r>
                      <a:r>
                        <a:rPr lang="zh-CN" altLang="en-US" sz="1200" dirty="0"/>
                        <a:t>显示后</a:t>
                      </a:r>
                      <a:r>
                        <a:rPr lang="en-US" altLang="zh-CN" sz="1200" dirty="0"/>
                        <a:t>1s</a:t>
                      </a:r>
                      <a:r>
                        <a:rPr lang="zh-CN" altLang="en-US" sz="1200" dirty="0"/>
                        <a:t>内，尝试福特定制唤醒词唤醒</a:t>
                      </a:r>
                      <a:endParaRPr lang="zh-CN" altLang="en-US" sz="1200" dirty="0"/>
                    </a:p>
                    <a:p>
                      <a:r>
                        <a:rPr lang="en-US" altLang="zh-CN" sz="1200" dirty="0"/>
                        <a:t>3.</a:t>
                      </a:r>
                      <a:r>
                        <a:rPr lang="zh-CN" altLang="en-US" sz="1200" dirty="0"/>
                        <a:t>若第一次无响应，间隔</a:t>
                      </a:r>
                      <a:r>
                        <a:rPr lang="en-US" altLang="zh-CN" sz="1200" dirty="0"/>
                        <a:t>1s</a:t>
                      </a:r>
                      <a:r>
                        <a:rPr lang="zh-CN" altLang="en-US" sz="1200" dirty="0"/>
                        <a:t>再次尝试</a:t>
                      </a:r>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15.2</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23.51</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mn-lt"/>
                          <a:ea typeface="等线" panose="02010600030101010101" pitchFamily="2" charset="-122"/>
                        </a:rPr>
                        <a:t>11.8s</a:t>
                      </a:r>
                      <a:endParaRPr lang="en-US" altLang="zh-CN" sz="1200" b="0" i="0" u="none" strike="noStrike" dirty="0">
                        <a:solidFill>
                          <a:srgbClr val="00B05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370840">
                <a:tc>
                  <a:txBody>
                    <a:bodyPr/>
                    <a:lstStyle/>
                    <a:p>
                      <a:r>
                        <a:rPr lang="en-US" altLang="zh-CN" sz="1200" dirty="0"/>
                        <a:t>10</a:t>
                      </a:r>
                      <a:endParaRPr lang="zh-CN" altLang="en-US" sz="1200" dirty="0"/>
                    </a:p>
                  </a:txBody>
                  <a:tcPr anchor="ctr"/>
                </a:tc>
                <a:tc>
                  <a:txBody>
                    <a:bodyPr/>
                    <a:lstStyle/>
                    <a:p>
                      <a:r>
                        <a:rPr lang="en-US" altLang="zh-CN" sz="1200" dirty="0"/>
                        <a:t>Power on</a:t>
                      </a:r>
                      <a:r>
                        <a:rPr lang="zh-CN" altLang="en-US" sz="1200" dirty="0"/>
                        <a:t>语音播放音乐</a:t>
                      </a:r>
                      <a:endParaRPr lang="zh-CN" altLang="en-US" sz="1200" dirty="0"/>
                    </a:p>
                  </a:txBody>
                  <a:tcPr anchor="ctr"/>
                </a:tc>
                <a:tc>
                  <a:txBody>
                    <a:bodyPr/>
                    <a:lstStyle/>
                    <a:p>
                      <a:r>
                        <a:rPr lang="en-US" altLang="zh-CN" sz="1200" dirty="0"/>
                        <a:t>1.IVI</a:t>
                      </a:r>
                      <a:r>
                        <a:rPr lang="zh-CN" altLang="en-US" sz="1200" dirty="0"/>
                        <a:t>开机，发送</a:t>
                      </a:r>
                      <a:r>
                        <a:rPr lang="en-US" altLang="zh-CN" sz="1200" dirty="0" err="1"/>
                        <a:t>adb</a:t>
                      </a:r>
                      <a:r>
                        <a:rPr lang="en-US" altLang="zh-CN" sz="1200" dirty="0"/>
                        <a:t> reboot</a:t>
                      </a:r>
                      <a:r>
                        <a:rPr lang="zh-CN" altLang="en-US" sz="1200" dirty="0"/>
                        <a:t>消息</a:t>
                      </a:r>
                      <a:endParaRPr lang="zh-CN" altLang="en-US" sz="1200" dirty="0"/>
                    </a:p>
                    <a:p>
                      <a:r>
                        <a:rPr lang="en-US" altLang="zh-CN" sz="1200" dirty="0"/>
                        <a:t>2.Launcher</a:t>
                      </a:r>
                      <a:r>
                        <a:rPr lang="zh-CN" altLang="en-US" sz="1200" dirty="0"/>
                        <a:t>显示后</a:t>
                      </a:r>
                      <a:r>
                        <a:rPr lang="en-US" altLang="zh-CN" sz="1200" dirty="0"/>
                        <a:t>1s</a:t>
                      </a:r>
                      <a:r>
                        <a:rPr lang="zh-CN" altLang="en-US" sz="1200" dirty="0"/>
                        <a:t>内，尝试福特定制唤醒词唤醒</a:t>
                      </a:r>
                      <a:endParaRPr lang="zh-CN" altLang="en-US" sz="1200" dirty="0"/>
                    </a:p>
                    <a:p>
                      <a:r>
                        <a:rPr lang="en-US" altLang="zh-CN" sz="1200" dirty="0"/>
                        <a:t>3.</a:t>
                      </a:r>
                      <a:r>
                        <a:rPr lang="zh-CN" altLang="en-US" sz="1200" dirty="0"/>
                        <a:t>语音</a:t>
                      </a:r>
                      <a:r>
                        <a:rPr lang="en-US" altLang="zh-CN" sz="1200" dirty="0"/>
                        <a:t>"</a:t>
                      </a:r>
                      <a:r>
                        <a:rPr lang="zh-CN" altLang="en-US" sz="1200" dirty="0"/>
                        <a:t>播放</a:t>
                      </a:r>
                      <a:r>
                        <a:rPr lang="en-US" altLang="zh-CN" sz="1200" dirty="0"/>
                        <a:t>xxx"</a:t>
                      </a:r>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5s</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N/A</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11.3s</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endParaRPr lang="zh-CN" altLang="en-US" sz="1400" kern="1200" dirty="0">
                        <a:solidFill>
                          <a:schemeClr val="dk1"/>
                        </a:solidFill>
                        <a:latin typeface="+mn-lt"/>
                        <a:ea typeface="+mn-ea"/>
                        <a:cs typeface="+mn-cs"/>
                      </a:endParaRPr>
                    </a:p>
                  </a:txBody>
                  <a:tcPr anchor="ctr"/>
                </a:tc>
              </a:tr>
              <a:tr h="370840">
                <a:tc>
                  <a:txBody>
                    <a:bodyPr/>
                    <a:lstStyle/>
                    <a:p>
                      <a:r>
                        <a:rPr lang="en-US" altLang="zh-CN" sz="1200" dirty="0"/>
                        <a:t>11</a:t>
                      </a:r>
                      <a:endParaRPr lang="zh-CN" altLang="en-US" sz="1200" dirty="0"/>
                    </a:p>
                  </a:txBody>
                  <a:tcPr anchor="ctr"/>
                </a:tc>
                <a:tc>
                  <a:txBody>
                    <a:bodyPr/>
                    <a:lstStyle/>
                    <a:p>
                      <a:r>
                        <a:rPr lang="en-US" altLang="zh-CN" sz="1200" dirty="0"/>
                        <a:t>Power </a:t>
                      </a:r>
                      <a:r>
                        <a:rPr lang="en-US" altLang="zh-CN" sz="1200" dirty="0" err="1"/>
                        <a:t>onFM</a:t>
                      </a:r>
                      <a:r>
                        <a:rPr lang="en-US" altLang="zh-CN" sz="1200" dirty="0"/>
                        <a:t>/</a:t>
                      </a:r>
                      <a:r>
                        <a:rPr lang="zh-CN" altLang="en-US" sz="1200" dirty="0"/>
                        <a:t>在线电台音源恢复</a:t>
                      </a:r>
                      <a:endParaRPr lang="zh-CN" altLang="en-US" sz="1200" dirty="0"/>
                    </a:p>
                  </a:txBody>
                  <a:tcPr anchor="ctr"/>
                </a:tc>
                <a:tc>
                  <a:txBody>
                    <a:bodyPr/>
                    <a:lstStyle/>
                    <a:p>
                      <a:r>
                        <a:rPr lang="en-US" altLang="zh-CN" sz="1200" dirty="0"/>
                        <a:t>1.IVI</a:t>
                      </a:r>
                      <a:r>
                        <a:rPr lang="zh-CN" altLang="en-US" sz="1200" dirty="0"/>
                        <a:t>开机，发送</a:t>
                      </a:r>
                      <a:r>
                        <a:rPr lang="en-US" altLang="zh-CN" sz="1200" dirty="0" err="1"/>
                        <a:t>adb</a:t>
                      </a:r>
                      <a:r>
                        <a:rPr lang="en-US" altLang="zh-CN" sz="1200" dirty="0"/>
                        <a:t> reboot</a:t>
                      </a:r>
                      <a:r>
                        <a:rPr lang="zh-CN" altLang="en-US" sz="1200" dirty="0"/>
                        <a:t>消息</a:t>
                      </a:r>
                      <a:endParaRPr lang="zh-CN" altLang="en-US" sz="1200" dirty="0"/>
                    </a:p>
                    <a:p>
                      <a:r>
                        <a:rPr lang="en-US" altLang="zh-CN" sz="1200" dirty="0"/>
                        <a:t>2.</a:t>
                      </a:r>
                      <a:r>
                        <a:rPr lang="zh-CN" altLang="en-US" sz="1200" dirty="0"/>
                        <a:t>整个测试过程中录屏</a:t>
                      </a:r>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6.2s</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8.67s</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mn-lt"/>
                          <a:ea typeface="等线" panose="02010600030101010101" pitchFamily="2" charset="-122"/>
                        </a:rPr>
                        <a:t>8.65s</a:t>
                      </a:r>
                      <a:endParaRPr lang="en-US" altLang="zh-CN" sz="1200" b="0" i="0" u="none" strike="noStrike" dirty="0">
                        <a:solidFill>
                          <a:srgbClr val="00B050"/>
                        </a:solidFill>
                        <a:effectLst/>
                        <a:latin typeface="+mn-lt"/>
                        <a:ea typeface="等线" panose="02010600030101010101" pitchFamily="2" charset="-122"/>
                      </a:endParaRPr>
                    </a:p>
                  </a:txBody>
                  <a:tcPr marL="6350" marR="6350" marT="6350" marB="0" anchor="ctr"/>
                </a:tc>
                <a:tc>
                  <a:txBody>
                    <a:bodyPr/>
                    <a:lstStyle/>
                    <a:p>
                      <a:endParaRPr lang="zh-CN" altLang="en-US" sz="1400" kern="1200" dirty="0">
                        <a:solidFill>
                          <a:schemeClr val="dk1"/>
                        </a:solidFill>
                        <a:latin typeface="+mn-lt"/>
                        <a:ea typeface="+mn-ea"/>
                        <a:cs typeface="+mn-cs"/>
                      </a:endParaRPr>
                    </a:p>
                  </a:txBody>
                  <a:tcPr anchor="ctr"/>
                </a:tc>
              </a:tr>
              <a:tr h="370840">
                <a:tc>
                  <a:txBody>
                    <a:bodyPr/>
                    <a:lstStyle/>
                    <a:p>
                      <a:r>
                        <a:rPr lang="en-US" altLang="zh-CN" sz="1200" dirty="0"/>
                        <a:t>12</a:t>
                      </a:r>
                      <a:endParaRPr lang="zh-CN" altLang="en-US" sz="1200" dirty="0"/>
                    </a:p>
                  </a:txBody>
                  <a:tcPr anchor="ctr"/>
                </a:tc>
                <a:tc>
                  <a:txBody>
                    <a:bodyPr/>
                    <a:lstStyle/>
                    <a:p>
                      <a:r>
                        <a:rPr lang="en-US" altLang="zh-CN" sz="1200" dirty="0"/>
                        <a:t>Power on</a:t>
                      </a:r>
                      <a:r>
                        <a:rPr lang="zh-CN" altLang="en-US" sz="1200" dirty="0"/>
                        <a:t>到根目录两首歌的</a:t>
                      </a:r>
                      <a:r>
                        <a:rPr lang="en-US" altLang="zh-CN" sz="1200" dirty="0"/>
                        <a:t>USB</a:t>
                      </a:r>
                      <a:r>
                        <a:rPr lang="zh-CN" altLang="en-US" sz="1200" dirty="0"/>
                        <a:t>音源恢复</a:t>
                      </a:r>
                      <a:endParaRPr lang="zh-CN" altLang="en-US" sz="1200" dirty="0"/>
                    </a:p>
                  </a:txBody>
                  <a:tcPr anchor="ctr"/>
                </a:tc>
                <a:tc>
                  <a:txBody>
                    <a:bodyPr/>
                    <a:lstStyle/>
                    <a:p>
                      <a:r>
                        <a:rPr lang="en-US" altLang="zh-CN" sz="1200" dirty="0"/>
                        <a:t>IVI</a:t>
                      </a:r>
                      <a:r>
                        <a:rPr lang="zh-CN" altLang="en-US" sz="1200" dirty="0"/>
                        <a:t>开机，发送</a:t>
                      </a:r>
                      <a:r>
                        <a:rPr lang="en-US" altLang="zh-CN" sz="1200" dirty="0" err="1"/>
                        <a:t>adb</a:t>
                      </a:r>
                      <a:r>
                        <a:rPr lang="en-US" altLang="zh-CN" sz="1200" dirty="0"/>
                        <a:t> reboot</a:t>
                      </a:r>
                      <a:r>
                        <a:rPr lang="zh-CN" altLang="en-US" sz="1200" dirty="0"/>
                        <a:t>消息，整个测试过程中录屏</a:t>
                      </a:r>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18.2s</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6.27s</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mn-lt"/>
                          <a:ea typeface="等线" panose="02010600030101010101" pitchFamily="2" charset="-122"/>
                        </a:rPr>
                        <a:t>6.15s</a:t>
                      </a:r>
                      <a:endParaRPr lang="en-US" altLang="zh-CN" sz="1200" b="0" i="0" u="none" strike="noStrike" dirty="0">
                        <a:solidFill>
                          <a:srgbClr val="00B05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dk1"/>
                        </a:solidFill>
                        <a:latin typeface="+mn-lt"/>
                        <a:ea typeface="+mn-ea"/>
                        <a:cs typeface="+mn-cs"/>
                      </a:endParaRPr>
                    </a:p>
                  </a:txBody>
                  <a:tcPr anchor="ctr"/>
                </a:tc>
              </a:tr>
              <a:tr h="370840">
                <a:tc>
                  <a:txBody>
                    <a:bodyPr/>
                    <a:lstStyle/>
                    <a:p>
                      <a:r>
                        <a:rPr lang="en-US" altLang="zh-CN" sz="1200" dirty="0"/>
                        <a:t>13</a:t>
                      </a:r>
                      <a:endParaRPr lang="zh-CN" altLang="en-US" sz="1200" dirty="0"/>
                    </a:p>
                  </a:txBody>
                  <a:tcPr anchor="ctr"/>
                </a:tc>
                <a:tc>
                  <a:txBody>
                    <a:bodyPr/>
                    <a:lstStyle/>
                    <a:p>
                      <a:r>
                        <a:rPr lang="en-US" altLang="zh-CN" sz="1200" dirty="0"/>
                        <a:t>Power </a:t>
                      </a:r>
                      <a:r>
                        <a:rPr lang="en-US" altLang="zh-CN" sz="1200" dirty="0" err="1"/>
                        <a:t>onQQ</a:t>
                      </a:r>
                      <a:r>
                        <a:rPr lang="zh-CN" altLang="en-US" sz="1200" dirty="0"/>
                        <a:t>音源恢复</a:t>
                      </a:r>
                      <a:endParaRPr lang="zh-CN" altLang="en-US" sz="1200" dirty="0"/>
                    </a:p>
                  </a:txBody>
                  <a:tcPr anchor="ctr"/>
                </a:tc>
                <a:tc>
                  <a:txBody>
                    <a:bodyPr/>
                    <a:lstStyle/>
                    <a:p>
                      <a:r>
                        <a:rPr lang="en-US" altLang="zh-CN" sz="1200" dirty="0"/>
                        <a:t>IVI</a:t>
                      </a:r>
                      <a:r>
                        <a:rPr lang="zh-CN" altLang="en-US" sz="1200" dirty="0"/>
                        <a:t>开机，发送</a:t>
                      </a:r>
                      <a:r>
                        <a:rPr lang="en-US" altLang="zh-CN" sz="1200" dirty="0" err="1"/>
                        <a:t>adb</a:t>
                      </a:r>
                      <a:r>
                        <a:rPr lang="en-US" altLang="zh-CN" sz="1200" dirty="0"/>
                        <a:t> reboot</a:t>
                      </a:r>
                      <a:r>
                        <a:rPr lang="zh-CN" altLang="en-US" sz="1200" dirty="0"/>
                        <a:t>消息，整个测试过程中录屏</a:t>
                      </a:r>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18.2s</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7.12s</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accent6">
                              <a:lumMod val="75000"/>
                            </a:schemeClr>
                          </a:solidFill>
                          <a:effectLst/>
                          <a:latin typeface="+mn-lt"/>
                          <a:ea typeface="等线" panose="02010600030101010101" pitchFamily="2" charset="-122"/>
                        </a:rPr>
                        <a:t>7.42s</a:t>
                      </a:r>
                      <a:endParaRPr lang="en-US" altLang="zh-CN" sz="1200" b="0" i="0" u="none" strike="noStrike" dirty="0">
                        <a:solidFill>
                          <a:schemeClr val="accent6">
                            <a:lumMod val="75000"/>
                          </a:schemeClr>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400" kern="1200" dirty="0">
                          <a:solidFill>
                            <a:schemeClr val="dk1"/>
                          </a:solidFill>
                          <a:latin typeface="+mn-lt"/>
                          <a:ea typeface="+mn-ea"/>
                          <a:cs typeface="+mn-cs"/>
                        </a:rPr>
                        <a:t>测试误差内</a:t>
                      </a:r>
                      <a:endParaRPr lang="zh-CN" altLang="en-US" sz="1400" kern="1200" dirty="0">
                        <a:solidFill>
                          <a:schemeClr val="dk1"/>
                        </a:solidFill>
                        <a:latin typeface="+mn-lt"/>
                        <a:ea typeface="+mn-ea"/>
                        <a:cs typeface="+mn-cs"/>
                      </a:endParaRPr>
                    </a:p>
                  </a:txBody>
                  <a:tcPr anchor="ctr"/>
                </a:tc>
              </a:tr>
              <a:tr h="370840">
                <a:tc>
                  <a:txBody>
                    <a:bodyPr/>
                    <a:lstStyle/>
                    <a:p>
                      <a:r>
                        <a:rPr lang="en-US" altLang="zh-CN" sz="1200" dirty="0"/>
                        <a:t>14</a:t>
                      </a:r>
                      <a:endParaRPr lang="zh-CN" altLang="en-US" sz="1200" dirty="0"/>
                    </a:p>
                  </a:txBody>
                  <a:tcPr anchor="ctr"/>
                </a:tc>
                <a:tc>
                  <a:txBody>
                    <a:bodyPr/>
                    <a:lstStyle/>
                    <a:p>
                      <a:r>
                        <a:rPr lang="zh-CN" altLang="en-US" sz="1200" dirty="0"/>
                        <a:t>系统稳定状态下</a:t>
                      </a:r>
                      <a:r>
                        <a:rPr lang="en-US" altLang="zh-CN" sz="1200" dirty="0"/>
                        <a:t>QQ</a:t>
                      </a:r>
                      <a:r>
                        <a:rPr lang="zh-CN" altLang="en-US" sz="1200" dirty="0"/>
                        <a:t>音乐首次启动</a:t>
                      </a:r>
                      <a:endParaRPr lang="zh-CN" altLang="en-US" sz="1200" dirty="0"/>
                    </a:p>
                  </a:txBody>
                  <a:tcPr anchor="ctr"/>
                </a:tc>
                <a:tc>
                  <a:txBody>
                    <a:bodyPr/>
                    <a:lstStyle/>
                    <a:p>
                      <a:r>
                        <a:rPr lang="zh-CN" altLang="en-US" sz="1200" dirty="0"/>
                        <a:t>开机</a:t>
                      </a:r>
                      <a:r>
                        <a:rPr lang="en-US" altLang="zh-CN" sz="1200" dirty="0"/>
                        <a:t>Launcher</a:t>
                      </a:r>
                      <a:r>
                        <a:rPr lang="zh-CN" altLang="en-US" sz="1200" dirty="0"/>
                        <a:t>出来以后等待</a:t>
                      </a:r>
                      <a:r>
                        <a:rPr lang="en-US" altLang="zh-CN" sz="1200" dirty="0"/>
                        <a:t>3</a:t>
                      </a:r>
                      <a:r>
                        <a:rPr lang="zh-CN" altLang="en-US" sz="1200" dirty="0"/>
                        <a:t>分钟，点击</a:t>
                      </a:r>
                      <a:r>
                        <a:rPr lang="en-US" altLang="zh-CN" sz="1200" dirty="0"/>
                        <a:t>Launcher</a:t>
                      </a:r>
                      <a:r>
                        <a:rPr lang="zh-CN" altLang="en-US" sz="1200" dirty="0"/>
                        <a:t>随心听卡片</a:t>
                      </a:r>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1.5s</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4.04s</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mn-lt"/>
                          <a:ea typeface="等线" panose="02010600030101010101" pitchFamily="2" charset="-122"/>
                        </a:rPr>
                        <a:t>3.87s</a:t>
                      </a:r>
                      <a:endParaRPr lang="en-US" altLang="zh-CN" sz="1200" b="0" i="0" u="none" strike="noStrike" dirty="0">
                        <a:solidFill>
                          <a:srgbClr val="00B05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dk1"/>
                        </a:solidFill>
                        <a:latin typeface="+mn-lt"/>
                        <a:ea typeface="+mn-ea"/>
                        <a:cs typeface="+mn-cs"/>
                      </a:endParaRPr>
                    </a:p>
                  </a:txBody>
                  <a:tcPr anchor="ctr"/>
                </a:tc>
              </a:tr>
              <a:tr h="370840">
                <a:tc>
                  <a:txBody>
                    <a:bodyPr/>
                    <a:lstStyle/>
                    <a:p>
                      <a:r>
                        <a:rPr lang="en-US" altLang="zh-CN" sz="1200" dirty="0"/>
                        <a:t>15</a:t>
                      </a:r>
                      <a:endParaRPr lang="zh-CN" altLang="en-US" sz="1200" dirty="0"/>
                    </a:p>
                  </a:txBody>
                  <a:tcPr anchor="ctr"/>
                </a:tc>
                <a:tc>
                  <a:txBody>
                    <a:bodyPr/>
                    <a:lstStyle/>
                    <a:p>
                      <a:r>
                        <a:rPr lang="zh-CN" altLang="en-US" sz="1200" dirty="0"/>
                        <a:t>系统稳定状态下</a:t>
                      </a:r>
                      <a:r>
                        <a:rPr lang="en-US" altLang="zh-CN" sz="1200" dirty="0"/>
                        <a:t>QQ</a:t>
                      </a:r>
                      <a:r>
                        <a:rPr lang="zh-CN" altLang="en-US" sz="1200" dirty="0"/>
                        <a:t>音乐选择歌单</a:t>
                      </a:r>
                      <a:endParaRPr lang="zh-CN" altLang="en-US" sz="1200" dirty="0"/>
                    </a:p>
                  </a:txBody>
                  <a:tcPr anchor="ctr"/>
                </a:tc>
                <a:tc>
                  <a:txBody>
                    <a:bodyPr/>
                    <a:lstStyle/>
                    <a:p>
                      <a:r>
                        <a:rPr lang="en-US" altLang="zh-CN" sz="1200" dirty="0"/>
                        <a:t>1.</a:t>
                      </a:r>
                      <a:r>
                        <a:rPr lang="zh-CN" altLang="en-US" sz="1200" dirty="0"/>
                        <a:t>开机</a:t>
                      </a:r>
                      <a:r>
                        <a:rPr lang="en-US" altLang="zh-CN" sz="1200" dirty="0"/>
                        <a:t>Launcher</a:t>
                      </a:r>
                      <a:r>
                        <a:rPr lang="zh-CN" altLang="en-US" sz="1200" dirty="0"/>
                        <a:t>出来以后等待</a:t>
                      </a:r>
                      <a:r>
                        <a:rPr lang="en-US" altLang="zh-CN" sz="1200" dirty="0"/>
                        <a:t>3</a:t>
                      </a:r>
                      <a:r>
                        <a:rPr lang="zh-CN" altLang="en-US" sz="1200" dirty="0"/>
                        <a:t>分钟点击随心听图标</a:t>
                      </a:r>
                      <a:endParaRPr lang="zh-CN" altLang="en-US" sz="1200" dirty="0"/>
                    </a:p>
                    <a:p>
                      <a:r>
                        <a:rPr lang="en-US" altLang="zh-CN" sz="1200" dirty="0"/>
                        <a:t>2.</a:t>
                      </a:r>
                      <a:r>
                        <a:rPr lang="zh-CN" altLang="en-US" sz="1200" dirty="0"/>
                        <a:t>切换到</a:t>
                      </a:r>
                      <a:r>
                        <a:rPr lang="en-US" altLang="zh-CN" sz="1200" dirty="0"/>
                        <a:t>QQ</a:t>
                      </a:r>
                      <a:r>
                        <a:rPr lang="zh-CN" altLang="en-US" sz="1200" dirty="0"/>
                        <a:t>音乐</a:t>
                      </a:r>
                      <a:r>
                        <a:rPr lang="en-US" altLang="zh-CN" sz="1200" dirty="0"/>
                        <a:t>Tab</a:t>
                      </a:r>
                      <a:r>
                        <a:rPr lang="zh-CN" altLang="en-US" sz="1200" dirty="0"/>
                        <a:t>页面</a:t>
                      </a:r>
                      <a:endParaRPr lang="zh-CN" altLang="en-US" sz="1200" dirty="0"/>
                    </a:p>
                    <a:p>
                      <a:r>
                        <a:rPr lang="en-US" altLang="zh-CN" sz="1200" dirty="0"/>
                        <a:t>3.</a:t>
                      </a:r>
                      <a:r>
                        <a:rPr lang="zh-CN" altLang="en-US" sz="1200" dirty="0"/>
                        <a:t>选择一个歌单</a:t>
                      </a:r>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1.5s</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N/A</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1.761</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370840">
                <a:tc>
                  <a:txBody>
                    <a:bodyPr/>
                    <a:lstStyle/>
                    <a:p>
                      <a:r>
                        <a:rPr lang="en-US" altLang="zh-CN" sz="1200" dirty="0"/>
                        <a:t>16</a:t>
                      </a:r>
                      <a:endParaRPr lang="zh-CN" altLang="en-US" sz="1200" dirty="0"/>
                    </a:p>
                  </a:txBody>
                  <a:tcPr anchor="ctr"/>
                </a:tc>
                <a:tc>
                  <a:txBody>
                    <a:bodyPr/>
                    <a:lstStyle/>
                    <a:p>
                      <a:r>
                        <a:rPr lang="zh-CN" altLang="en-US" sz="1200" dirty="0"/>
                        <a:t>系统稳定状态下</a:t>
                      </a:r>
                      <a:r>
                        <a:rPr lang="en-US" altLang="zh-CN" sz="1200" dirty="0"/>
                        <a:t>QQ</a:t>
                      </a:r>
                      <a:r>
                        <a:rPr lang="zh-CN" altLang="en-US" sz="1200" dirty="0"/>
                        <a:t>音乐选择歌曲</a:t>
                      </a:r>
                      <a:endParaRPr lang="zh-CN" altLang="en-US" sz="1200" dirty="0"/>
                    </a:p>
                  </a:txBody>
                  <a:tcPr anchor="ctr"/>
                </a:tc>
                <a:tc>
                  <a:txBody>
                    <a:bodyPr/>
                    <a:lstStyle/>
                    <a:p>
                      <a:r>
                        <a:rPr lang="en-US" altLang="zh-CN" sz="1200" dirty="0"/>
                        <a:t>1.</a:t>
                      </a:r>
                      <a:r>
                        <a:rPr lang="zh-CN" altLang="en-US" sz="1200" dirty="0"/>
                        <a:t>开机</a:t>
                      </a:r>
                      <a:r>
                        <a:rPr lang="en-US" altLang="zh-CN" sz="1200" dirty="0"/>
                        <a:t>Launcher</a:t>
                      </a:r>
                      <a:r>
                        <a:rPr lang="zh-CN" altLang="en-US" sz="1200" dirty="0"/>
                        <a:t>出来以后等待</a:t>
                      </a:r>
                      <a:r>
                        <a:rPr lang="en-US" altLang="zh-CN" sz="1200" dirty="0"/>
                        <a:t>3</a:t>
                      </a:r>
                      <a:r>
                        <a:rPr lang="zh-CN" altLang="en-US" sz="1200" dirty="0"/>
                        <a:t>分钟点击随心听图标</a:t>
                      </a:r>
                      <a:endParaRPr lang="zh-CN" altLang="en-US" sz="1200" dirty="0"/>
                    </a:p>
                    <a:p>
                      <a:r>
                        <a:rPr lang="en-US" altLang="zh-CN" sz="1200" dirty="0"/>
                        <a:t>2.</a:t>
                      </a:r>
                      <a:r>
                        <a:rPr lang="zh-CN" altLang="en-US" sz="1200" dirty="0"/>
                        <a:t>切换到</a:t>
                      </a:r>
                      <a:r>
                        <a:rPr lang="en-US" altLang="zh-CN" sz="1200" dirty="0"/>
                        <a:t>QQ</a:t>
                      </a:r>
                      <a:r>
                        <a:rPr lang="zh-CN" altLang="en-US" sz="1200" dirty="0"/>
                        <a:t>音乐</a:t>
                      </a:r>
                      <a:r>
                        <a:rPr lang="en-US" altLang="zh-CN" sz="1200" dirty="0"/>
                        <a:t>Tab</a:t>
                      </a:r>
                      <a:r>
                        <a:rPr lang="zh-CN" altLang="en-US" sz="1200" dirty="0"/>
                        <a:t>页面</a:t>
                      </a:r>
                      <a:endParaRPr lang="zh-CN" altLang="en-US" sz="1200" dirty="0"/>
                    </a:p>
                    <a:p>
                      <a:r>
                        <a:rPr lang="en-US" altLang="zh-CN" sz="1200" dirty="0"/>
                        <a:t>3.</a:t>
                      </a:r>
                      <a:r>
                        <a:rPr lang="zh-CN" altLang="en-US" sz="1200" dirty="0"/>
                        <a:t>选择一个歌单</a:t>
                      </a:r>
                      <a:endParaRPr lang="zh-CN" altLang="en-US" sz="1200" dirty="0"/>
                    </a:p>
                    <a:p>
                      <a:r>
                        <a:rPr lang="en-US" altLang="zh-CN" sz="1200" dirty="0"/>
                        <a:t>4.</a:t>
                      </a:r>
                      <a:r>
                        <a:rPr lang="zh-CN" altLang="en-US" sz="1200" dirty="0"/>
                        <a:t>选择一首歌</a:t>
                      </a:r>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1.5s</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N/A</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2.47s</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370840">
                <a:tc>
                  <a:txBody>
                    <a:bodyPr/>
                    <a:lstStyle/>
                    <a:p>
                      <a:r>
                        <a:rPr lang="en-US" altLang="zh-CN" sz="1200" dirty="0"/>
                        <a:t>17</a:t>
                      </a:r>
                      <a:endParaRPr lang="zh-CN" altLang="en-US" sz="1200" dirty="0"/>
                    </a:p>
                  </a:txBody>
                  <a:tcPr anchor="ctr"/>
                </a:tc>
                <a:tc>
                  <a:txBody>
                    <a:bodyPr/>
                    <a:lstStyle/>
                    <a:p>
                      <a:r>
                        <a:rPr lang="zh-CN" altLang="en-US" sz="1200" dirty="0"/>
                        <a:t>系统稳定状态下</a:t>
                      </a:r>
                      <a:r>
                        <a:rPr lang="en-US" altLang="zh-CN" sz="1200" dirty="0"/>
                        <a:t>USB</a:t>
                      </a:r>
                      <a:r>
                        <a:rPr lang="zh-CN" altLang="en-US" sz="1200" dirty="0"/>
                        <a:t>音乐首次启动</a:t>
                      </a:r>
                      <a:endParaRPr lang="zh-CN" altLang="en-US" sz="1200" dirty="0"/>
                    </a:p>
                  </a:txBody>
                  <a:tcPr anchor="ctr"/>
                </a:tc>
                <a:tc>
                  <a:txBody>
                    <a:bodyPr/>
                    <a:lstStyle/>
                    <a:p>
                      <a:r>
                        <a:rPr lang="zh-CN" altLang="en-US" sz="1200" dirty="0"/>
                        <a:t>开机</a:t>
                      </a:r>
                      <a:r>
                        <a:rPr lang="en-US" altLang="zh-CN" sz="1200" dirty="0"/>
                        <a:t>Launcher</a:t>
                      </a:r>
                      <a:r>
                        <a:rPr lang="zh-CN" altLang="en-US" sz="1200" dirty="0"/>
                        <a:t>出来以后等待</a:t>
                      </a:r>
                      <a:r>
                        <a:rPr lang="en-US" altLang="zh-CN" sz="1200" dirty="0"/>
                        <a:t>3</a:t>
                      </a:r>
                      <a:r>
                        <a:rPr lang="zh-CN" altLang="en-US" sz="1200" dirty="0"/>
                        <a:t>分钟，点击</a:t>
                      </a:r>
                      <a:r>
                        <a:rPr lang="en-US" altLang="zh-CN" sz="1200" dirty="0"/>
                        <a:t>U</a:t>
                      </a:r>
                      <a:r>
                        <a:rPr lang="zh-CN" altLang="en-US" sz="1200" dirty="0"/>
                        <a:t>盘音乐按钮</a:t>
                      </a:r>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1.5s</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3.57s</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accent6">
                              <a:lumMod val="75000"/>
                            </a:schemeClr>
                          </a:solidFill>
                          <a:effectLst/>
                          <a:latin typeface="+mn-lt"/>
                          <a:ea typeface="等线" panose="02010600030101010101" pitchFamily="2" charset="-122"/>
                        </a:rPr>
                        <a:t>3.89s</a:t>
                      </a:r>
                      <a:endParaRPr lang="en-US" altLang="zh-CN" sz="1200" b="0" i="0" u="none" strike="noStrike" dirty="0">
                        <a:solidFill>
                          <a:schemeClr val="accent6">
                            <a:lumMod val="75000"/>
                          </a:schemeClr>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400" kern="1200" dirty="0">
                          <a:solidFill>
                            <a:schemeClr val="dk1"/>
                          </a:solidFill>
                          <a:latin typeface="+mn-lt"/>
                          <a:ea typeface="+mn-ea"/>
                          <a:cs typeface="+mn-cs"/>
                        </a:rPr>
                        <a:t>测试误差内</a:t>
                      </a:r>
                      <a:endParaRPr lang="zh-CN" altLang="en-US" sz="1400" kern="1200" dirty="0">
                        <a:solidFill>
                          <a:schemeClr val="dk1"/>
                        </a:solidFill>
                        <a:latin typeface="+mn-lt"/>
                        <a:ea typeface="+mn-ea"/>
                        <a:cs typeface="+mn-cs"/>
                      </a:endParaRPr>
                    </a:p>
                  </a:txBody>
                  <a:tcPr anchor="ctr"/>
                </a:tc>
              </a:tr>
              <a:tr h="370840">
                <a:tc>
                  <a:txBody>
                    <a:bodyPr/>
                    <a:lstStyle/>
                    <a:p>
                      <a:r>
                        <a:rPr lang="en-US" altLang="zh-CN" sz="1200" dirty="0"/>
                        <a:t>18</a:t>
                      </a:r>
                      <a:endParaRPr lang="zh-CN" altLang="en-US" sz="1200" dirty="0"/>
                    </a:p>
                  </a:txBody>
                  <a:tcPr anchor="ctr"/>
                </a:tc>
                <a:tc>
                  <a:txBody>
                    <a:bodyPr/>
                    <a:lstStyle/>
                    <a:p>
                      <a:r>
                        <a:rPr lang="zh-CN" altLang="en-US" sz="1200" dirty="0"/>
                        <a:t>系统稳定状态下喜马拉雅首次启动</a:t>
                      </a:r>
                      <a:endParaRPr lang="zh-CN" altLang="en-US" sz="1200" dirty="0"/>
                    </a:p>
                  </a:txBody>
                  <a:tcPr anchor="ctr"/>
                </a:tc>
                <a:tc>
                  <a:txBody>
                    <a:bodyPr/>
                    <a:lstStyle/>
                    <a:p>
                      <a:r>
                        <a:rPr lang="zh-CN" altLang="en-US" sz="1200" dirty="0"/>
                        <a:t>开机</a:t>
                      </a:r>
                      <a:r>
                        <a:rPr lang="en-US" altLang="zh-CN" sz="1200" dirty="0"/>
                        <a:t>Launcher</a:t>
                      </a:r>
                      <a:r>
                        <a:rPr lang="zh-CN" altLang="en-US" sz="1200" dirty="0"/>
                        <a:t>出来以后等待</a:t>
                      </a:r>
                      <a:r>
                        <a:rPr lang="en-US" altLang="zh-CN" sz="1200" dirty="0"/>
                        <a:t>3</a:t>
                      </a:r>
                      <a:r>
                        <a:rPr lang="zh-CN" altLang="en-US" sz="1200" dirty="0"/>
                        <a:t>分钟，点击应用按钮</a:t>
                      </a:r>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1.5s</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N/A</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3.95s</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bl>
          </a:graphicData>
        </a:graphic>
      </p:graphicFrame>
      <p:sp>
        <p:nvSpPr>
          <p:cNvPr id="5" name="Title 4"/>
          <p:cNvSpPr txBox="1">
            <a:spLocks noChangeArrowheads="1"/>
          </p:cNvSpPr>
          <p:nvPr/>
        </p:nvSpPr>
        <p:spPr bwMode="auto">
          <a:xfrm>
            <a:off x="276597" y="0"/>
            <a:ext cx="10836275" cy="579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algn="l" rtl="0" eaLnBrk="0" fontAlgn="base" hangingPunct="0">
              <a:lnSpc>
                <a:spcPct val="90000"/>
              </a:lnSpc>
              <a:spcBef>
                <a:spcPct val="0"/>
              </a:spcBef>
              <a:spcAft>
                <a:spcPct val="0"/>
              </a:spcAft>
              <a:defRPr sz="3000" b="1" i="0" kern="1200" cap="none" baseline="0">
                <a:solidFill>
                  <a:schemeClr val="tx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CD764_R10.1</a:t>
            </a:r>
            <a:r>
              <a:rPr lang="en-US" altLang="en-US" sz="2800" dirty="0">
                <a:solidFill>
                  <a:srgbClr val="0000CC"/>
                </a:solidFill>
              </a:rPr>
              <a:t>} </a:t>
            </a:r>
            <a:r>
              <a:rPr lang="zh-CN" altLang="en-US" sz="2800" dirty="0">
                <a:solidFill>
                  <a:srgbClr val="0000CC"/>
                </a:solidFill>
              </a:rPr>
              <a:t>性能对比测试结果</a:t>
            </a:r>
            <a:r>
              <a:rPr lang="en-US" altLang="zh-CN" sz="2800" dirty="0">
                <a:solidFill>
                  <a:srgbClr val="0000CC"/>
                </a:solidFill>
              </a:rPr>
              <a:t>#2</a:t>
            </a:r>
            <a:endParaRPr lang="en-US" altLang="en-US" sz="2800" b="0" dirty="0">
              <a:ea typeface="SimHei"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5"/>
          <p:cNvGraphicFramePr>
            <a:graphicFrameLocks noGrp="1"/>
          </p:cNvGraphicFramePr>
          <p:nvPr>
            <p:custDataLst>
              <p:tags r:id="rId1"/>
            </p:custDataLst>
          </p:nvPr>
        </p:nvGraphicFramePr>
        <p:xfrm>
          <a:off x="276597" y="530157"/>
          <a:ext cx="11267440" cy="5709920"/>
        </p:xfrm>
        <a:graphic>
          <a:graphicData uri="http://schemas.openxmlformats.org/drawingml/2006/table">
            <a:tbl>
              <a:tblPr firstRow="1" bandRow="1">
                <a:tableStyleId>{5C22544A-7EE6-4342-B048-85BDC9FD1C3A}</a:tableStyleId>
              </a:tblPr>
              <a:tblGrid>
                <a:gridCol w="587693"/>
                <a:gridCol w="2845515"/>
                <a:gridCol w="3878838"/>
                <a:gridCol w="1089343"/>
                <a:gridCol w="603609"/>
                <a:gridCol w="603609"/>
                <a:gridCol w="1658806"/>
              </a:tblGrid>
              <a:tr h="370840">
                <a:tc>
                  <a:txBody>
                    <a:bodyPr/>
                    <a:lstStyle/>
                    <a:p>
                      <a:r>
                        <a:rPr lang="zh-CN" altLang="en-US" sz="1400" dirty="0"/>
                        <a:t>序号</a:t>
                      </a:r>
                      <a:endParaRPr lang="zh-CN" altLang="en-US" sz="1400" dirty="0"/>
                    </a:p>
                  </a:txBody>
                  <a:tcPr/>
                </a:tc>
                <a:tc>
                  <a:txBody>
                    <a:bodyPr/>
                    <a:lstStyle/>
                    <a:p>
                      <a:r>
                        <a:rPr lang="zh-CN" altLang="en-US" sz="1400" dirty="0"/>
                        <a:t>影响因素</a:t>
                      </a:r>
                      <a:endParaRPr lang="zh-CN" altLang="en-US" sz="1400" dirty="0"/>
                    </a:p>
                  </a:txBody>
                  <a:tcPr/>
                </a:tc>
                <a:tc>
                  <a:txBody>
                    <a:bodyPr/>
                    <a:lstStyle/>
                    <a:p>
                      <a:r>
                        <a:rPr lang="zh-CN" altLang="en-US" sz="1400" dirty="0"/>
                        <a:t>测试步骤</a:t>
                      </a:r>
                      <a:endParaRPr lang="zh-CN" altLang="en-US" sz="1400" dirty="0"/>
                    </a:p>
                  </a:txBody>
                  <a:tcPr/>
                </a:tc>
                <a:tc>
                  <a:txBody>
                    <a:bodyPr/>
                    <a:lstStyle/>
                    <a:p>
                      <a:r>
                        <a:rPr lang="en-US" altLang="zh-CN" sz="1400" dirty="0"/>
                        <a:t>Reference</a:t>
                      </a:r>
                      <a:endParaRPr lang="zh-CN" altLang="en-US" sz="1400" dirty="0"/>
                    </a:p>
                  </a:txBody>
                  <a:tcPr/>
                </a:tc>
                <a:tc>
                  <a:txBody>
                    <a:bodyPr/>
                    <a:lstStyle/>
                    <a:p>
                      <a:r>
                        <a:rPr lang="en-US" altLang="zh-CN" sz="1400" dirty="0"/>
                        <a:t>R09</a:t>
                      </a:r>
                      <a:endParaRPr lang="zh-CN" altLang="en-US" sz="1400" dirty="0"/>
                    </a:p>
                  </a:txBody>
                  <a:tcPr/>
                </a:tc>
                <a:tc>
                  <a:txBody>
                    <a:bodyPr/>
                    <a:lstStyle/>
                    <a:p>
                      <a:r>
                        <a:rPr lang="en-US" altLang="zh-CN" sz="1400" dirty="0"/>
                        <a:t>R10</a:t>
                      </a:r>
                      <a:endParaRPr lang="zh-CN" altLang="en-US" sz="1400" dirty="0"/>
                    </a:p>
                  </a:txBody>
                  <a:tcPr/>
                </a:tc>
                <a:tc>
                  <a:txBody>
                    <a:bodyPr/>
                    <a:lstStyle/>
                    <a:p>
                      <a:r>
                        <a:rPr lang="en-US" altLang="zh-CN" sz="1400" dirty="0"/>
                        <a:t>Baidu Comments</a:t>
                      </a:r>
                      <a:endParaRPr lang="zh-CN" altLang="en-US" sz="1400" dirty="0"/>
                    </a:p>
                  </a:txBody>
                  <a:tcPr/>
                </a:tc>
              </a:tr>
              <a:tr h="370840">
                <a:tc>
                  <a:txBody>
                    <a:bodyPr/>
                    <a:lstStyle/>
                    <a:p>
                      <a:r>
                        <a:rPr lang="en-US" altLang="zh-CN" sz="1200" dirty="0"/>
                        <a:t>21</a:t>
                      </a:r>
                      <a:endParaRPr lang="zh-CN" altLang="en-US" sz="1200" dirty="0"/>
                    </a:p>
                  </a:txBody>
                  <a:tcPr anchor="ctr"/>
                </a:tc>
                <a:tc>
                  <a:txBody>
                    <a:bodyPr/>
                    <a:lstStyle/>
                    <a:p>
                      <a:r>
                        <a:rPr lang="en-US" altLang="zh-CN" sz="1200" dirty="0"/>
                        <a:t>QQ/</a:t>
                      </a:r>
                      <a:r>
                        <a:rPr lang="zh-CN" altLang="en-US" sz="1200" dirty="0"/>
                        <a:t>新闻</a:t>
                      </a:r>
                      <a:r>
                        <a:rPr lang="en-US" altLang="zh-CN" sz="1200" dirty="0"/>
                        <a:t>/</a:t>
                      </a:r>
                      <a:r>
                        <a:rPr lang="zh-CN" altLang="en-US" sz="1200" dirty="0"/>
                        <a:t>喜马拉雅</a:t>
                      </a:r>
                      <a:r>
                        <a:rPr lang="en-US" altLang="zh-CN" sz="1200" dirty="0"/>
                        <a:t>/</a:t>
                      </a:r>
                      <a:r>
                        <a:rPr lang="zh-CN" altLang="en-US" sz="1200" dirty="0"/>
                        <a:t>在线</a:t>
                      </a:r>
                      <a:r>
                        <a:rPr lang="en-US" altLang="zh-CN" sz="1200" dirty="0"/>
                        <a:t>FM</a:t>
                      </a:r>
                      <a:r>
                        <a:rPr lang="zh-CN" altLang="en-US" sz="1200" dirty="0"/>
                        <a:t>热启动</a:t>
                      </a:r>
                      <a:endParaRPr lang="zh-CN" altLang="en-US" sz="1200" dirty="0"/>
                    </a:p>
                  </a:txBody>
                  <a:tcPr anchor="ctr"/>
                </a:tc>
                <a:tc>
                  <a:txBody>
                    <a:bodyPr/>
                    <a:lstStyle/>
                    <a:p>
                      <a:r>
                        <a:rPr lang="zh-CN" altLang="en-US" sz="1200" dirty="0"/>
                        <a:t>系统稳定以后打开音乐应用，再回到首页，再次打开音乐应用</a:t>
                      </a:r>
                      <a:endParaRPr lang="zh-CN" altLang="en-US" sz="1200" dirty="0"/>
                    </a:p>
                  </a:txBody>
                  <a:tcPr/>
                </a:tc>
                <a:tc>
                  <a:txBody>
                    <a:bodyPr/>
                    <a:lstStyle/>
                    <a:p>
                      <a:pPr algn="ctr" fontAlgn="b"/>
                      <a:r>
                        <a:rPr lang="en-US" altLang="zh-CN" sz="1200" kern="1200" dirty="0">
                          <a:solidFill>
                            <a:schemeClr val="tx1"/>
                          </a:solidFill>
                          <a:latin typeface="+mn-lt"/>
                          <a:ea typeface="+mn-ea"/>
                          <a:cs typeface="+mn-cs"/>
                        </a:rPr>
                        <a:t>200ms</a:t>
                      </a:r>
                      <a:endParaRPr lang="en-US" altLang="zh-CN" sz="1200" kern="1200" dirty="0">
                        <a:solidFill>
                          <a:schemeClr val="tx1"/>
                        </a:solidFill>
                        <a:latin typeface="+mn-lt"/>
                        <a:ea typeface="+mn-ea"/>
                        <a:cs typeface="+mn-cs"/>
                      </a:endParaRPr>
                    </a:p>
                  </a:txBody>
                  <a:tcPr marL="6350" marR="6350" marT="6350" marB="0" anchor="ctr"/>
                </a:tc>
                <a:tc>
                  <a:txBody>
                    <a:bodyPr/>
                    <a:lstStyle/>
                    <a:p>
                      <a:pPr marL="0" algn="ctr" defTabSz="914400" rtl="0" eaLnBrk="1" fontAlgn="ctr" latinLnBrk="0" hangingPunct="1"/>
                      <a:r>
                        <a:rPr lang="en-US" altLang="zh-CN" sz="1200" b="0" i="0" u="none" strike="noStrike" kern="1200" dirty="0">
                          <a:solidFill>
                            <a:schemeClr val="tx1"/>
                          </a:solidFill>
                          <a:effectLst/>
                          <a:latin typeface="+mn-lt"/>
                          <a:ea typeface="等线" panose="02010600030101010101" pitchFamily="2" charset="-122"/>
                          <a:cs typeface="+mn-cs"/>
                        </a:rPr>
                        <a:t>1.03s</a:t>
                      </a:r>
                      <a:endParaRPr lang="en-US" altLang="zh-CN" sz="1200" b="0" i="0" u="none" strike="noStrike" kern="1200" dirty="0">
                        <a:solidFill>
                          <a:schemeClr val="tx1"/>
                        </a:solidFill>
                        <a:effectLst/>
                        <a:latin typeface="+mn-lt"/>
                        <a:ea typeface="等线" panose="02010600030101010101" pitchFamily="2" charset="-122"/>
                        <a:cs typeface="+mn-cs"/>
                      </a:endParaRPr>
                    </a:p>
                  </a:txBody>
                  <a:tcPr marL="6350" marR="6350" marT="6350" marB="0" anchor="ctr"/>
                </a:tc>
                <a:tc>
                  <a:txBody>
                    <a:bodyPr/>
                    <a:lstStyle/>
                    <a:p>
                      <a:pPr marL="0" algn="ctr" defTabSz="914400" rtl="0" eaLnBrk="1" fontAlgn="ctr" latinLnBrk="0" hangingPunct="1"/>
                      <a:r>
                        <a:rPr lang="en-US" altLang="zh-CN" sz="1200" b="0" i="0" u="none" strike="noStrike" kern="1200" dirty="0">
                          <a:solidFill>
                            <a:srgbClr val="00B050"/>
                          </a:solidFill>
                          <a:effectLst/>
                          <a:latin typeface="+mn-lt"/>
                          <a:ea typeface="等线" panose="02010600030101010101" pitchFamily="2" charset="-122"/>
                          <a:cs typeface="+mn-cs"/>
                        </a:rPr>
                        <a:t>780ms</a:t>
                      </a:r>
                      <a:endParaRPr lang="en-US" altLang="zh-CN" sz="1200" b="0" i="0" u="none" strike="noStrike" kern="1200" dirty="0">
                        <a:solidFill>
                          <a:srgbClr val="00B050"/>
                        </a:solidFill>
                        <a:effectLst/>
                        <a:latin typeface="+mn-lt"/>
                        <a:ea typeface="等线" panose="02010600030101010101" pitchFamily="2" charset="-122"/>
                        <a:cs typeface="+mn-cs"/>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dk1"/>
                        </a:solidFill>
                        <a:latin typeface="+mn-lt"/>
                        <a:ea typeface="+mn-ea"/>
                        <a:cs typeface="+mn-cs"/>
                      </a:endParaRPr>
                    </a:p>
                  </a:txBody>
                  <a:tcPr anchor="ctr"/>
                </a:tc>
              </a:tr>
              <a:tr h="370840">
                <a:tc>
                  <a:txBody>
                    <a:bodyPr/>
                    <a:lstStyle/>
                    <a:p>
                      <a:r>
                        <a:rPr lang="en-US" altLang="zh-CN" sz="1200" dirty="0"/>
                        <a:t>22</a:t>
                      </a:r>
                      <a:endParaRPr lang="zh-CN" altLang="en-US" sz="1200" dirty="0"/>
                    </a:p>
                  </a:txBody>
                  <a:tcPr anchor="ctr"/>
                </a:tc>
                <a:tc>
                  <a:txBody>
                    <a:bodyPr/>
                    <a:lstStyle/>
                    <a:p>
                      <a:r>
                        <a:rPr lang="en-US" altLang="zh-CN" sz="1200" dirty="0"/>
                        <a:t>USB</a:t>
                      </a:r>
                      <a:r>
                        <a:rPr lang="zh-CN" altLang="en-US" sz="1200" dirty="0"/>
                        <a:t>音乐热启动</a:t>
                      </a:r>
                      <a:endParaRPr lang="zh-CN" altLang="en-US" sz="1200" dirty="0"/>
                    </a:p>
                  </a:txBody>
                  <a:tcPr anchor="ctr"/>
                </a:tc>
                <a:tc>
                  <a:txBody>
                    <a:bodyPr/>
                    <a:lstStyle/>
                    <a:p>
                      <a:r>
                        <a:rPr lang="zh-CN" altLang="en-US" sz="1200" dirty="0"/>
                        <a:t>在</a:t>
                      </a:r>
                      <a:r>
                        <a:rPr lang="en-US" altLang="zh-CN" sz="1200" dirty="0"/>
                        <a:t>FM</a:t>
                      </a:r>
                      <a:r>
                        <a:rPr lang="zh-CN" altLang="en-US" sz="1200" dirty="0"/>
                        <a:t>播放界面，点击</a:t>
                      </a:r>
                      <a:r>
                        <a:rPr lang="en-US" altLang="zh-CN" sz="1200" dirty="0"/>
                        <a:t>TAB</a:t>
                      </a:r>
                      <a:r>
                        <a:rPr lang="zh-CN" altLang="en-US" sz="1200" dirty="0"/>
                        <a:t>上的</a:t>
                      </a:r>
                      <a:r>
                        <a:rPr lang="en-US" altLang="zh-CN" sz="1200" dirty="0"/>
                        <a:t>USB</a:t>
                      </a:r>
                      <a:r>
                        <a:rPr lang="zh-CN" altLang="en-US" sz="1200" dirty="0"/>
                        <a:t>音乐按键</a:t>
                      </a:r>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200ms</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1.85s</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mn-lt"/>
                          <a:ea typeface="等线" panose="02010600030101010101" pitchFamily="2" charset="-122"/>
                        </a:rPr>
                        <a:t>816ms</a:t>
                      </a:r>
                      <a:endParaRPr lang="en-US" altLang="zh-CN" sz="1200" b="0" i="0" u="none" strike="noStrike" dirty="0">
                        <a:solidFill>
                          <a:srgbClr val="00B05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655320">
                <a:tc>
                  <a:txBody>
                    <a:bodyPr/>
                    <a:lstStyle/>
                    <a:p>
                      <a:r>
                        <a:rPr lang="en-US" altLang="zh-CN" sz="1200" dirty="0"/>
                        <a:t>25</a:t>
                      </a:r>
                      <a:endParaRPr lang="zh-CN" altLang="en-US" sz="1200" dirty="0"/>
                    </a:p>
                  </a:txBody>
                  <a:tcPr anchor="ctr"/>
                </a:tc>
                <a:tc>
                  <a:txBody>
                    <a:bodyPr/>
                    <a:lstStyle/>
                    <a:p>
                      <a:r>
                        <a:rPr lang="zh-CN" altLang="en-US" sz="1200" dirty="0"/>
                        <a:t>系统稳定状态下导航路径规划</a:t>
                      </a:r>
                      <a:endParaRPr lang="zh-CN" altLang="en-US" sz="1200" dirty="0"/>
                    </a:p>
                  </a:txBody>
                  <a:tcPr anchor="ctr"/>
                </a:tc>
                <a:tc>
                  <a:txBody>
                    <a:bodyPr/>
                    <a:lstStyle/>
                    <a:p>
                      <a:r>
                        <a:rPr lang="zh-CN" altLang="en-US" sz="1200" dirty="0"/>
                        <a:t>开机</a:t>
                      </a:r>
                      <a:r>
                        <a:rPr lang="en-US" altLang="zh-CN" sz="1200" dirty="0"/>
                        <a:t>Launcher</a:t>
                      </a:r>
                      <a:r>
                        <a:rPr lang="zh-CN" altLang="en-US" sz="1200" dirty="0"/>
                        <a:t>出来以后等待</a:t>
                      </a:r>
                      <a:r>
                        <a:rPr lang="en-US" altLang="zh-CN" sz="1200" dirty="0"/>
                        <a:t>3</a:t>
                      </a:r>
                      <a:r>
                        <a:rPr lang="zh-CN" altLang="en-US" sz="1200" dirty="0"/>
                        <a:t>分钟，打开导航应用，输入目的地，点击搜索，出现搜索列表以后点击路径规划按钮</a:t>
                      </a:r>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1s</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marL="0" algn="ctr" defTabSz="914400" rtl="0" eaLnBrk="1" fontAlgn="b" latinLnBrk="0" hangingPunct="1"/>
                      <a:r>
                        <a:rPr lang="en-US" altLang="zh-CN" sz="1200" kern="1200" dirty="0">
                          <a:solidFill>
                            <a:schemeClr val="tx1"/>
                          </a:solidFill>
                          <a:latin typeface="+mn-lt"/>
                          <a:ea typeface="+mn-ea"/>
                          <a:cs typeface="+mn-cs"/>
                        </a:rPr>
                        <a:t>3.51s</a:t>
                      </a:r>
                      <a:endParaRPr lang="en-US" altLang="zh-CN" sz="1200" kern="1200" dirty="0">
                        <a:solidFill>
                          <a:schemeClr val="tx1"/>
                        </a:solidFill>
                        <a:latin typeface="+mn-lt"/>
                        <a:ea typeface="+mn-ea"/>
                        <a:cs typeface="+mn-cs"/>
                      </a:endParaRPr>
                    </a:p>
                  </a:txBody>
                  <a:tcPr marL="6350" marR="6350" marT="6350" marB="0" anchor="ctr"/>
                </a:tc>
                <a:tc>
                  <a:txBody>
                    <a:bodyPr/>
                    <a:lstStyle/>
                    <a:p>
                      <a:pPr marL="0" algn="ctr" defTabSz="914400" rtl="0" eaLnBrk="1" fontAlgn="b" latinLnBrk="0" hangingPunct="1"/>
                      <a:r>
                        <a:rPr lang="en-US" altLang="zh-CN" sz="1200" kern="1200" dirty="0">
                          <a:solidFill>
                            <a:srgbClr val="00B050"/>
                          </a:solidFill>
                          <a:latin typeface="+mn-lt"/>
                          <a:ea typeface="+mn-ea"/>
                          <a:cs typeface="+mn-cs"/>
                        </a:rPr>
                        <a:t>3.08s</a:t>
                      </a:r>
                      <a:endParaRPr lang="en-US" altLang="zh-CN" sz="1200" kern="1200" dirty="0">
                        <a:solidFill>
                          <a:srgbClr val="00B050"/>
                        </a:solidFill>
                        <a:latin typeface="+mn-lt"/>
                        <a:ea typeface="+mn-ea"/>
                        <a:cs typeface="+mn-cs"/>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dk1"/>
                        </a:solidFill>
                        <a:latin typeface="+mn-lt"/>
                        <a:ea typeface="+mn-ea"/>
                        <a:cs typeface="+mn-cs"/>
                      </a:endParaRPr>
                    </a:p>
                  </a:txBody>
                  <a:tcPr anchor="ctr"/>
                </a:tc>
              </a:tr>
              <a:tr h="370840">
                <a:tc>
                  <a:txBody>
                    <a:bodyPr/>
                    <a:lstStyle/>
                    <a:p>
                      <a:r>
                        <a:rPr lang="en-US" altLang="zh-CN" sz="1200" dirty="0"/>
                        <a:t>26</a:t>
                      </a:r>
                      <a:endParaRPr lang="zh-CN" altLang="en-US" sz="1200" dirty="0"/>
                    </a:p>
                  </a:txBody>
                  <a:tcPr anchor="ctr"/>
                </a:tc>
                <a:tc>
                  <a:txBody>
                    <a:bodyPr/>
                    <a:lstStyle/>
                    <a:p>
                      <a:r>
                        <a:rPr lang="zh-CN" altLang="en-US" sz="1200" dirty="0"/>
                        <a:t>系统稳定状态下在线</a:t>
                      </a:r>
                      <a:r>
                        <a:rPr lang="en-US" altLang="zh-CN" sz="1200" dirty="0"/>
                        <a:t>QQ</a:t>
                      </a:r>
                      <a:r>
                        <a:rPr lang="zh-CN" altLang="en-US" sz="1200" dirty="0"/>
                        <a:t>音乐切歌</a:t>
                      </a:r>
                      <a:endParaRPr lang="zh-CN" altLang="en-US" sz="1200" dirty="0"/>
                    </a:p>
                  </a:txBody>
                  <a:tcPr anchor="ctr"/>
                </a:tc>
                <a:tc>
                  <a:txBody>
                    <a:bodyPr/>
                    <a:lstStyle/>
                    <a:p>
                      <a:r>
                        <a:rPr lang="zh-CN" altLang="en-US" sz="1200" dirty="0"/>
                        <a:t>开机</a:t>
                      </a:r>
                      <a:r>
                        <a:rPr lang="en-US" altLang="zh-CN" sz="1200" dirty="0"/>
                        <a:t>Launcher</a:t>
                      </a:r>
                      <a:r>
                        <a:rPr lang="zh-CN" altLang="en-US" sz="1200" dirty="0"/>
                        <a:t>出来以后等待</a:t>
                      </a:r>
                      <a:r>
                        <a:rPr lang="en-US" altLang="zh-CN" sz="1200" dirty="0"/>
                        <a:t>3</a:t>
                      </a:r>
                      <a:r>
                        <a:rPr lang="zh-CN" altLang="en-US" sz="1200" dirty="0"/>
                        <a:t>分钟，打开在线音乐应用，音乐播放以后，点击下一首</a:t>
                      </a:r>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1s</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1.28s</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accent6">
                              <a:lumMod val="75000"/>
                            </a:schemeClr>
                          </a:solidFill>
                          <a:effectLst/>
                          <a:latin typeface="+mn-lt"/>
                          <a:ea typeface="等线" panose="02010600030101010101" pitchFamily="2" charset="-122"/>
                        </a:rPr>
                        <a:t>1.59s</a:t>
                      </a:r>
                      <a:endParaRPr lang="en-US" altLang="zh-CN" sz="1200" b="0" i="0" u="none" strike="noStrike" dirty="0">
                        <a:solidFill>
                          <a:schemeClr val="accent6">
                            <a:lumMod val="75000"/>
                          </a:schemeClr>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dk1"/>
                          </a:solidFill>
                          <a:latin typeface="+mn-lt"/>
                          <a:ea typeface="+mn-ea"/>
                          <a:cs typeface="+mn-cs"/>
                        </a:rPr>
                        <a:t>测试误差</a:t>
                      </a:r>
                      <a:endParaRPr lang="zh-CN" altLang="en-US" sz="1200" kern="1200" dirty="0">
                        <a:solidFill>
                          <a:schemeClr val="dk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dk1"/>
                        </a:solidFill>
                        <a:latin typeface="+mn-lt"/>
                        <a:ea typeface="+mn-ea"/>
                        <a:cs typeface="+mn-cs"/>
                      </a:endParaRPr>
                    </a:p>
                  </a:txBody>
                  <a:tcPr anchor="ctr"/>
                </a:tc>
              </a:tr>
              <a:tr h="370840">
                <a:tc>
                  <a:txBody>
                    <a:bodyPr/>
                    <a:lstStyle/>
                    <a:p>
                      <a:r>
                        <a:rPr lang="en-US" altLang="zh-CN" sz="1200" dirty="0"/>
                        <a:t>27</a:t>
                      </a:r>
                      <a:endParaRPr lang="zh-CN" altLang="en-US" sz="1200" dirty="0"/>
                    </a:p>
                  </a:txBody>
                  <a:tcPr anchor="ctr"/>
                </a:tc>
                <a:tc>
                  <a:txBody>
                    <a:bodyPr/>
                    <a:lstStyle/>
                    <a:p>
                      <a:r>
                        <a:rPr lang="zh-CN" altLang="en-US" sz="1200" dirty="0"/>
                        <a:t>系统稳定状态下在线电台切换</a:t>
                      </a:r>
                      <a:r>
                        <a:rPr lang="en-US" altLang="zh-CN" sz="1200" dirty="0"/>
                        <a:t>/FM</a:t>
                      </a:r>
                      <a:endParaRPr lang="zh-CN" altLang="en-US" sz="1200" dirty="0"/>
                    </a:p>
                  </a:txBody>
                  <a:tcPr anchor="ctr"/>
                </a:tc>
                <a:tc>
                  <a:txBody>
                    <a:bodyPr/>
                    <a:lstStyle/>
                    <a:p>
                      <a:r>
                        <a:rPr lang="zh-CN" altLang="en-US" sz="1200" dirty="0"/>
                        <a:t>开机</a:t>
                      </a:r>
                      <a:r>
                        <a:rPr lang="en-US" altLang="zh-CN" sz="1200" dirty="0"/>
                        <a:t>Launcher</a:t>
                      </a:r>
                      <a:r>
                        <a:rPr lang="zh-CN" altLang="en-US" sz="1200" dirty="0"/>
                        <a:t>出来以后等待</a:t>
                      </a:r>
                      <a:r>
                        <a:rPr lang="en-US" altLang="zh-CN" sz="1200" dirty="0"/>
                        <a:t>3</a:t>
                      </a:r>
                      <a:r>
                        <a:rPr lang="zh-CN" altLang="en-US" sz="1200" dirty="0"/>
                        <a:t>分钟，打开</a:t>
                      </a:r>
                      <a:r>
                        <a:rPr lang="en-US" altLang="zh-CN" sz="1200" dirty="0" err="1"/>
                        <a:t>Fm</a:t>
                      </a:r>
                      <a:r>
                        <a:rPr lang="zh-CN" altLang="en-US" sz="1200" dirty="0"/>
                        <a:t>应用，</a:t>
                      </a:r>
                      <a:r>
                        <a:rPr lang="en-US" altLang="zh-CN" sz="1200" dirty="0"/>
                        <a:t>FM</a:t>
                      </a:r>
                      <a:r>
                        <a:rPr lang="zh-CN" altLang="en-US" sz="1200" dirty="0"/>
                        <a:t>播放以后，点击下一首</a:t>
                      </a:r>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1s</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1.31s</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mn-lt"/>
                          <a:ea typeface="等线" panose="02010600030101010101" pitchFamily="2" charset="-122"/>
                        </a:rPr>
                        <a:t>1.20s</a:t>
                      </a:r>
                      <a:endParaRPr lang="en-US" altLang="zh-CN" sz="1200" b="0" i="0" u="none" strike="noStrike" dirty="0">
                        <a:solidFill>
                          <a:srgbClr val="00B05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370840">
                <a:tc>
                  <a:txBody>
                    <a:bodyPr/>
                    <a:lstStyle/>
                    <a:p>
                      <a:r>
                        <a:rPr lang="en-US" altLang="zh-CN" sz="1200" dirty="0"/>
                        <a:t>28</a:t>
                      </a:r>
                      <a:endParaRPr lang="zh-CN" altLang="en-US" sz="1200" dirty="0"/>
                    </a:p>
                  </a:txBody>
                  <a:tcPr anchor="ctr"/>
                </a:tc>
                <a:tc>
                  <a:txBody>
                    <a:bodyPr/>
                    <a:lstStyle/>
                    <a:p>
                      <a:r>
                        <a:rPr lang="zh-CN" altLang="en-US" sz="1200" dirty="0"/>
                        <a:t>系统稳定下，语音导航搜索时间</a:t>
                      </a:r>
                      <a:endParaRPr lang="zh-CN" altLang="en-US" sz="1200" dirty="0"/>
                    </a:p>
                  </a:txBody>
                  <a:tcPr anchor="ctr"/>
                </a:tc>
                <a:tc>
                  <a:txBody>
                    <a:bodyPr/>
                    <a:lstStyle/>
                    <a:p>
                      <a:r>
                        <a:rPr lang="zh-CN" altLang="en-US" sz="1200" dirty="0"/>
                        <a:t>开机</a:t>
                      </a:r>
                      <a:r>
                        <a:rPr lang="en-US" altLang="zh-CN" sz="1200" dirty="0"/>
                        <a:t>Launcher</a:t>
                      </a:r>
                      <a:r>
                        <a:rPr lang="zh-CN" altLang="en-US" sz="1200" dirty="0"/>
                        <a:t>出来以后等待</a:t>
                      </a:r>
                      <a:r>
                        <a:rPr lang="en-US" altLang="zh-CN" sz="1200" dirty="0"/>
                        <a:t>3</a:t>
                      </a:r>
                      <a:r>
                        <a:rPr lang="zh-CN" altLang="en-US" sz="1200" dirty="0"/>
                        <a:t>分钟，语音导航到</a:t>
                      </a:r>
                      <a:r>
                        <a:rPr lang="en-US" altLang="zh-CN" sz="1200" dirty="0"/>
                        <a:t>xxx</a:t>
                      </a:r>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1s</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3.71s</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mn-lt"/>
                          <a:ea typeface="等线" panose="02010600030101010101" pitchFamily="2" charset="-122"/>
                        </a:rPr>
                        <a:t>3.19s</a:t>
                      </a:r>
                      <a:endParaRPr lang="en-US" altLang="zh-CN" sz="1200" b="0" i="0" u="none" strike="noStrike" dirty="0">
                        <a:solidFill>
                          <a:srgbClr val="00B05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370840">
                <a:tc>
                  <a:txBody>
                    <a:bodyPr/>
                    <a:lstStyle/>
                    <a:p>
                      <a:r>
                        <a:rPr lang="en-US" altLang="zh-CN" sz="1200" dirty="0"/>
                        <a:t>30</a:t>
                      </a:r>
                      <a:endParaRPr lang="zh-CN" altLang="en-US" sz="1200" dirty="0"/>
                    </a:p>
                  </a:txBody>
                  <a:tcPr anchor="ctr"/>
                </a:tc>
                <a:tc>
                  <a:txBody>
                    <a:bodyPr/>
                    <a:lstStyle/>
                    <a:p>
                      <a:r>
                        <a:rPr lang="zh-CN" altLang="en-US" sz="1200" dirty="0"/>
                        <a:t>系统稳定下，语音播放音乐</a:t>
                      </a:r>
                      <a:endParaRPr lang="zh-CN" altLang="en-US" sz="1200" dirty="0"/>
                    </a:p>
                  </a:txBody>
                  <a:tcPr anchor="ctr"/>
                </a:tc>
                <a:tc>
                  <a:txBody>
                    <a:bodyPr/>
                    <a:lstStyle/>
                    <a:p>
                      <a:r>
                        <a:rPr lang="zh-CN" altLang="en-US" sz="1200" dirty="0"/>
                        <a:t>开机</a:t>
                      </a:r>
                      <a:r>
                        <a:rPr lang="en-US" altLang="zh-CN" sz="1200" dirty="0"/>
                        <a:t>Launcher</a:t>
                      </a:r>
                      <a:r>
                        <a:rPr lang="zh-CN" altLang="en-US" sz="1200" dirty="0"/>
                        <a:t>出来以后等待</a:t>
                      </a:r>
                      <a:r>
                        <a:rPr lang="en-US" altLang="zh-CN" sz="1200" dirty="0"/>
                        <a:t>3</a:t>
                      </a:r>
                      <a:r>
                        <a:rPr lang="zh-CN" altLang="en-US" sz="1200" dirty="0"/>
                        <a:t>分钟，语音播放</a:t>
                      </a:r>
                      <a:r>
                        <a:rPr lang="en-US" altLang="zh-CN" sz="1200" dirty="0"/>
                        <a:t>xxx</a:t>
                      </a:r>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1s</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6.63s</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mn-lt"/>
                          <a:ea typeface="等线" panose="02010600030101010101" pitchFamily="2" charset="-122"/>
                        </a:rPr>
                        <a:t>5.43s</a:t>
                      </a:r>
                      <a:endParaRPr lang="en-US" altLang="zh-CN" sz="1200" b="0" i="0" u="none" strike="noStrike" dirty="0">
                        <a:solidFill>
                          <a:srgbClr val="00B05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370840">
                <a:tc>
                  <a:txBody>
                    <a:bodyPr/>
                    <a:lstStyle/>
                    <a:p>
                      <a:r>
                        <a:rPr lang="en-US" altLang="zh-CN" sz="1200" dirty="0"/>
                        <a:t>31</a:t>
                      </a:r>
                      <a:endParaRPr lang="zh-CN" altLang="en-US" sz="1200" dirty="0"/>
                    </a:p>
                  </a:txBody>
                  <a:tcPr anchor="ctr"/>
                </a:tc>
                <a:tc>
                  <a:txBody>
                    <a:bodyPr/>
                    <a:lstStyle/>
                    <a:p>
                      <a:r>
                        <a:rPr lang="zh-CN" altLang="en-US" sz="1200" dirty="0"/>
                        <a:t>系统稳定下，语音车控</a:t>
                      </a:r>
                      <a:endParaRPr lang="zh-CN" altLang="en-US" sz="1200" dirty="0"/>
                    </a:p>
                  </a:txBody>
                  <a:tcPr anchor="ctr"/>
                </a:tc>
                <a:tc>
                  <a:txBody>
                    <a:bodyPr/>
                    <a:lstStyle/>
                    <a:p>
                      <a:r>
                        <a:rPr lang="zh-CN" altLang="en-US" sz="1200" dirty="0"/>
                        <a:t>开机</a:t>
                      </a:r>
                      <a:r>
                        <a:rPr lang="en-US" altLang="zh-CN" sz="1200" dirty="0"/>
                        <a:t>Launcher</a:t>
                      </a:r>
                      <a:r>
                        <a:rPr lang="zh-CN" altLang="en-US" sz="1200" dirty="0"/>
                        <a:t>出来以后等待</a:t>
                      </a:r>
                      <a:r>
                        <a:rPr lang="en-US" altLang="zh-CN" sz="1200" dirty="0"/>
                        <a:t>3</a:t>
                      </a:r>
                      <a:r>
                        <a:rPr lang="zh-CN" altLang="en-US" sz="1200" dirty="0"/>
                        <a:t>分钟，语音打开天窗</a:t>
                      </a:r>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1s</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0.87s</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mn-lt"/>
                          <a:ea typeface="等线" panose="02010600030101010101" pitchFamily="2" charset="-122"/>
                        </a:rPr>
                        <a:t>0.67s</a:t>
                      </a:r>
                      <a:endParaRPr lang="en-US" altLang="zh-CN" sz="1200" b="0" i="0" u="none" strike="noStrike" dirty="0">
                        <a:solidFill>
                          <a:srgbClr val="00B05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bl>
          </a:graphicData>
        </a:graphic>
      </p:graphicFrame>
      <p:sp>
        <p:nvSpPr>
          <p:cNvPr id="6" name="Title 4"/>
          <p:cNvSpPr txBox="1">
            <a:spLocks noChangeArrowheads="1"/>
          </p:cNvSpPr>
          <p:nvPr/>
        </p:nvSpPr>
        <p:spPr bwMode="auto">
          <a:xfrm>
            <a:off x="276597" y="0"/>
            <a:ext cx="10836275" cy="579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algn="l" rtl="0" eaLnBrk="0" fontAlgn="base" hangingPunct="0">
              <a:lnSpc>
                <a:spcPct val="90000"/>
              </a:lnSpc>
              <a:spcBef>
                <a:spcPct val="0"/>
              </a:spcBef>
              <a:spcAft>
                <a:spcPct val="0"/>
              </a:spcAft>
              <a:defRPr sz="3000" b="1" i="0" kern="1200" cap="none" baseline="0">
                <a:solidFill>
                  <a:schemeClr val="tx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CD764_R10.1</a:t>
            </a:r>
            <a:r>
              <a:rPr lang="en-US" altLang="en-US" sz="2800" dirty="0">
                <a:solidFill>
                  <a:srgbClr val="0000CC"/>
                </a:solidFill>
              </a:rPr>
              <a:t>} </a:t>
            </a:r>
            <a:r>
              <a:rPr lang="zh-CN" altLang="en-US" sz="2800" dirty="0">
                <a:solidFill>
                  <a:srgbClr val="0000CC"/>
                </a:solidFill>
              </a:rPr>
              <a:t>性能对比测试结果</a:t>
            </a:r>
            <a:r>
              <a:rPr lang="en-US" altLang="zh-CN" sz="2800" dirty="0">
                <a:solidFill>
                  <a:srgbClr val="0000CC"/>
                </a:solidFill>
              </a:rPr>
              <a:t>#3</a:t>
            </a:r>
            <a:endParaRPr lang="en-US" altLang="en-US" sz="2800" b="0" dirty="0">
              <a:ea typeface="SimHei"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5"/>
          <p:cNvGraphicFramePr>
            <a:graphicFrameLocks noGrp="1"/>
          </p:cNvGraphicFramePr>
          <p:nvPr>
            <p:custDataLst>
              <p:tags r:id="rId1"/>
            </p:custDataLst>
          </p:nvPr>
        </p:nvGraphicFramePr>
        <p:xfrm>
          <a:off x="141616" y="493046"/>
          <a:ext cx="11682083" cy="4989463"/>
        </p:xfrm>
        <a:graphic>
          <a:graphicData uri="http://schemas.openxmlformats.org/drawingml/2006/table">
            <a:tbl>
              <a:tblPr firstRow="1" bandRow="1">
                <a:tableStyleId>{5C22544A-7EE6-4342-B048-85BDC9FD1C3A}</a:tableStyleId>
              </a:tblPr>
              <a:tblGrid>
                <a:gridCol w="608440"/>
                <a:gridCol w="2933459"/>
                <a:gridCol w="3998718"/>
                <a:gridCol w="1127799"/>
                <a:gridCol w="671795"/>
                <a:gridCol w="671795"/>
                <a:gridCol w="1670077"/>
              </a:tblGrid>
              <a:tr h="342817">
                <a:tc>
                  <a:txBody>
                    <a:bodyPr/>
                    <a:lstStyle/>
                    <a:p>
                      <a:r>
                        <a:rPr lang="zh-CN" altLang="en-US" sz="1400" dirty="0"/>
                        <a:t>序号</a:t>
                      </a:r>
                      <a:endParaRPr lang="zh-CN" altLang="en-US" sz="1400" dirty="0"/>
                    </a:p>
                  </a:txBody>
                  <a:tcPr/>
                </a:tc>
                <a:tc>
                  <a:txBody>
                    <a:bodyPr/>
                    <a:lstStyle/>
                    <a:p>
                      <a:r>
                        <a:rPr lang="zh-CN" altLang="en-US" sz="1400" dirty="0"/>
                        <a:t>影响因素</a:t>
                      </a:r>
                      <a:endParaRPr lang="zh-CN" altLang="en-US" sz="1400" dirty="0"/>
                    </a:p>
                  </a:txBody>
                  <a:tcPr/>
                </a:tc>
                <a:tc>
                  <a:txBody>
                    <a:bodyPr/>
                    <a:lstStyle/>
                    <a:p>
                      <a:r>
                        <a:rPr lang="zh-CN" altLang="en-US" sz="1400" dirty="0"/>
                        <a:t>测试步骤</a:t>
                      </a:r>
                      <a:endParaRPr lang="zh-CN" altLang="en-US" sz="1400" dirty="0"/>
                    </a:p>
                  </a:txBody>
                  <a:tcPr/>
                </a:tc>
                <a:tc>
                  <a:txBody>
                    <a:bodyPr/>
                    <a:lstStyle/>
                    <a:p>
                      <a:r>
                        <a:rPr lang="en-US" altLang="zh-CN" sz="1400" dirty="0"/>
                        <a:t>Reference</a:t>
                      </a:r>
                      <a:endParaRPr lang="zh-CN" altLang="en-US" sz="1400" dirty="0"/>
                    </a:p>
                  </a:txBody>
                  <a:tcPr/>
                </a:tc>
                <a:tc>
                  <a:txBody>
                    <a:bodyPr/>
                    <a:lstStyle/>
                    <a:p>
                      <a:r>
                        <a:rPr lang="en-US" altLang="zh-CN" sz="1400" dirty="0"/>
                        <a:t>R09</a:t>
                      </a:r>
                      <a:endParaRPr lang="zh-CN" altLang="en-US" sz="1400" dirty="0"/>
                    </a:p>
                  </a:txBody>
                  <a:tcPr/>
                </a:tc>
                <a:tc>
                  <a:txBody>
                    <a:bodyPr/>
                    <a:lstStyle/>
                    <a:p>
                      <a:r>
                        <a:rPr lang="en-US" altLang="zh-CN" sz="1400" dirty="0"/>
                        <a:t>R10</a:t>
                      </a:r>
                      <a:endParaRPr lang="zh-CN" altLang="en-US" sz="1400" dirty="0"/>
                    </a:p>
                  </a:txBody>
                  <a:tcPr/>
                </a:tc>
                <a:tc>
                  <a:txBody>
                    <a:bodyPr/>
                    <a:lstStyle/>
                    <a:p>
                      <a:r>
                        <a:rPr lang="en-US" altLang="zh-CN" sz="1400" dirty="0"/>
                        <a:t>Baidu Comments</a:t>
                      </a:r>
                      <a:endParaRPr lang="zh-CN" altLang="en-US" sz="1400" dirty="0"/>
                    </a:p>
                  </a:txBody>
                  <a:tcPr/>
                </a:tc>
              </a:tr>
              <a:tr h="312001">
                <a:tc>
                  <a:txBody>
                    <a:bodyPr/>
                    <a:lstStyle/>
                    <a:p>
                      <a:r>
                        <a:rPr lang="en-US" altLang="zh-CN" sz="1200" dirty="0"/>
                        <a:t>32</a:t>
                      </a:r>
                      <a:endParaRPr lang="zh-CN" altLang="en-US" sz="1200" dirty="0"/>
                    </a:p>
                  </a:txBody>
                  <a:tcPr anchor="ctr"/>
                </a:tc>
                <a:tc>
                  <a:txBody>
                    <a:bodyPr/>
                    <a:lstStyle/>
                    <a:p>
                      <a:r>
                        <a:rPr lang="zh-CN" altLang="en-US" sz="1200" dirty="0"/>
                        <a:t>系统稳定下，语音系统控制</a:t>
                      </a:r>
                      <a:endParaRPr lang="zh-CN" altLang="en-US" sz="1200" dirty="0"/>
                    </a:p>
                  </a:txBody>
                  <a:tcPr anchor="ctr"/>
                </a:tc>
                <a:tc>
                  <a:txBody>
                    <a:bodyPr/>
                    <a:lstStyle/>
                    <a:p>
                      <a:pPr algn="l"/>
                      <a:r>
                        <a:rPr lang="zh-CN" altLang="en-US" sz="1200" dirty="0"/>
                        <a:t>开机</a:t>
                      </a:r>
                      <a:r>
                        <a:rPr lang="en-US" altLang="zh-CN" sz="1200" dirty="0"/>
                        <a:t>Launcher</a:t>
                      </a:r>
                      <a:r>
                        <a:rPr lang="zh-CN" altLang="en-US" sz="1200" dirty="0"/>
                        <a:t>出来以后等待</a:t>
                      </a:r>
                      <a:r>
                        <a:rPr lang="en-US" altLang="zh-CN" sz="1200" dirty="0"/>
                        <a:t>3</a:t>
                      </a:r>
                      <a:r>
                        <a:rPr lang="zh-CN" altLang="en-US" sz="1200" dirty="0"/>
                        <a:t>分钟，语音屏幕亮一点</a:t>
                      </a:r>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1s</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NA</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0.98s</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421532">
                <a:tc>
                  <a:txBody>
                    <a:bodyPr/>
                    <a:lstStyle/>
                    <a:p>
                      <a:r>
                        <a:rPr lang="en-US" altLang="zh-CN" sz="1200" dirty="0"/>
                        <a:t>33</a:t>
                      </a:r>
                      <a:endParaRPr lang="zh-CN" altLang="en-US" sz="1200" dirty="0"/>
                    </a:p>
                  </a:txBody>
                  <a:tcPr anchor="ctr"/>
                </a:tc>
                <a:tc>
                  <a:txBody>
                    <a:bodyPr/>
                    <a:lstStyle/>
                    <a:p>
                      <a:r>
                        <a:rPr lang="en-US" altLang="zh-CN" sz="1200" dirty="0"/>
                        <a:t>Power on </a:t>
                      </a:r>
                      <a:r>
                        <a:rPr lang="zh-CN" altLang="en-US" sz="1200" dirty="0"/>
                        <a:t>到账号自动登录时间</a:t>
                      </a:r>
                      <a:endParaRPr lang="zh-CN" altLang="en-US" sz="1200" dirty="0"/>
                    </a:p>
                  </a:txBody>
                  <a:tcPr anchor="ctr"/>
                </a:tc>
                <a:tc>
                  <a:txBody>
                    <a:bodyPr/>
                    <a:lstStyle/>
                    <a:p>
                      <a:r>
                        <a:rPr lang="en-US" altLang="zh-CN" sz="1200" dirty="0"/>
                        <a:t>1.IVI</a:t>
                      </a:r>
                      <a:r>
                        <a:rPr lang="zh-CN" altLang="en-US" sz="1200" dirty="0"/>
                        <a:t>开机，发送</a:t>
                      </a:r>
                      <a:r>
                        <a:rPr lang="en-US" altLang="zh-CN" sz="1200" dirty="0" err="1"/>
                        <a:t>adb</a:t>
                      </a:r>
                      <a:r>
                        <a:rPr lang="en-US" altLang="zh-CN" sz="1200" dirty="0"/>
                        <a:t> reboot</a:t>
                      </a:r>
                      <a:r>
                        <a:rPr lang="zh-CN" altLang="en-US" sz="1200" dirty="0"/>
                        <a:t>消息</a:t>
                      </a:r>
                      <a:endParaRPr lang="zh-CN" altLang="en-US" sz="1200" dirty="0"/>
                    </a:p>
                    <a:p>
                      <a:r>
                        <a:rPr lang="en-US" altLang="zh-CN" sz="1200" dirty="0"/>
                        <a:t>2.</a:t>
                      </a:r>
                      <a:r>
                        <a:rPr lang="zh-CN" altLang="en-US" sz="1200" dirty="0"/>
                        <a:t>整个测试过程中录屏</a:t>
                      </a:r>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1s</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NA</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1.35s</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463685">
                <a:tc>
                  <a:txBody>
                    <a:bodyPr/>
                    <a:lstStyle/>
                    <a:p>
                      <a:r>
                        <a:rPr lang="en-US" altLang="zh-CN" sz="1200" dirty="0"/>
                        <a:t>34</a:t>
                      </a:r>
                      <a:endParaRPr lang="zh-CN" altLang="en-US" sz="1200" dirty="0"/>
                    </a:p>
                  </a:txBody>
                  <a:tcPr anchor="ctr"/>
                </a:tc>
                <a:tc>
                  <a:txBody>
                    <a:bodyPr/>
                    <a:lstStyle/>
                    <a:p>
                      <a:r>
                        <a:rPr lang="en-US" altLang="zh-CN" sz="1200" dirty="0"/>
                        <a:t>Power on </a:t>
                      </a:r>
                      <a:r>
                        <a:rPr lang="zh-CN" altLang="en-US" sz="1200" dirty="0"/>
                        <a:t>到账号二维码出现时间</a:t>
                      </a:r>
                      <a:endParaRPr lang="zh-CN" altLang="en-US" sz="1200" dirty="0"/>
                    </a:p>
                  </a:txBody>
                  <a:tcPr anchor="ctr"/>
                </a:tc>
                <a:tc>
                  <a:txBody>
                    <a:bodyPr/>
                    <a:lstStyle/>
                    <a:p>
                      <a:r>
                        <a:rPr lang="en-US" altLang="zh-CN" sz="1200" dirty="0"/>
                        <a:t>1.IVI</a:t>
                      </a:r>
                      <a:r>
                        <a:rPr lang="zh-CN" altLang="en-US" sz="1200" dirty="0"/>
                        <a:t>开机，发送</a:t>
                      </a:r>
                      <a:r>
                        <a:rPr lang="en-US" altLang="zh-CN" sz="1200" dirty="0" err="1"/>
                        <a:t>adb</a:t>
                      </a:r>
                      <a:r>
                        <a:rPr lang="en-US" altLang="zh-CN" sz="1200" dirty="0"/>
                        <a:t> reboot</a:t>
                      </a:r>
                      <a:r>
                        <a:rPr lang="zh-CN" altLang="en-US" sz="1200" dirty="0"/>
                        <a:t>消息</a:t>
                      </a:r>
                      <a:endParaRPr lang="zh-CN" altLang="en-US" sz="1200" dirty="0"/>
                    </a:p>
                    <a:p>
                      <a:r>
                        <a:rPr lang="en-US" altLang="zh-CN" sz="1200" dirty="0"/>
                        <a:t>2.</a:t>
                      </a:r>
                      <a:r>
                        <a:rPr lang="zh-CN" altLang="en-US" sz="1200" dirty="0"/>
                        <a:t>整个测试过程中录屏</a:t>
                      </a:r>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1s</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NA</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3.07s</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376136">
                <a:tc>
                  <a:txBody>
                    <a:bodyPr/>
                    <a:lstStyle/>
                    <a:p>
                      <a:r>
                        <a:rPr lang="en-US" altLang="zh-CN" sz="1200" dirty="0"/>
                        <a:t>35</a:t>
                      </a:r>
                      <a:endParaRPr lang="zh-CN" altLang="en-US" sz="1200" dirty="0"/>
                    </a:p>
                  </a:txBody>
                  <a:tcPr anchor="ctr"/>
                </a:tc>
                <a:tc>
                  <a:txBody>
                    <a:bodyPr/>
                    <a:lstStyle/>
                    <a:p>
                      <a:r>
                        <a:rPr lang="en-US" altLang="zh-CN" sz="1200" dirty="0"/>
                        <a:t>Power on </a:t>
                      </a:r>
                      <a:r>
                        <a:rPr lang="zh-CN" altLang="en-US" sz="1200" dirty="0"/>
                        <a:t>到人脸识别时间</a:t>
                      </a:r>
                      <a:endParaRPr lang="zh-CN" altLang="en-US" sz="1200" dirty="0"/>
                    </a:p>
                  </a:txBody>
                  <a:tcPr anchor="ctr"/>
                </a:tc>
                <a:tc>
                  <a:txBody>
                    <a:bodyPr/>
                    <a:lstStyle/>
                    <a:p>
                      <a:pPr algn="l" fontAlgn="t"/>
                      <a:r>
                        <a:rPr lang="en-US" altLang="zh-CN" sz="1200" kern="1200" dirty="0">
                          <a:solidFill>
                            <a:schemeClr val="dk1"/>
                          </a:solidFill>
                          <a:latin typeface="+mn-lt"/>
                          <a:ea typeface="+mn-ea"/>
                          <a:cs typeface="+mn-cs"/>
                        </a:rPr>
                        <a:t>1.IVI</a:t>
                      </a:r>
                      <a:r>
                        <a:rPr lang="zh-CN" altLang="en-US" sz="1200" kern="1200" dirty="0">
                          <a:solidFill>
                            <a:schemeClr val="dk1"/>
                          </a:solidFill>
                          <a:latin typeface="+mn-lt"/>
                          <a:ea typeface="+mn-ea"/>
                          <a:cs typeface="+mn-cs"/>
                        </a:rPr>
                        <a:t>开机，发送</a:t>
                      </a:r>
                      <a:r>
                        <a:rPr lang="en-US" altLang="zh-CN" sz="1200" kern="1200" dirty="0" err="1">
                          <a:solidFill>
                            <a:schemeClr val="dk1"/>
                          </a:solidFill>
                          <a:latin typeface="+mn-lt"/>
                          <a:ea typeface="+mn-ea"/>
                          <a:cs typeface="+mn-cs"/>
                        </a:rPr>
                        <a:t>adb</a:t>
                      </a:r>
                      <a:r>
                        <a:rPr lang="en-US" altLang="zh-CN" sz="1200" kern="1200" dirty="0">
                          <a:solidFill>
                            <a:schemeClr val="dk1"/>
                          </a:solidFill>
                          <a:latin typeface="+mn-lt"/>
                          <a:ea typeface="+mn-ea"/>
                          <a:cs typeface="+mn-cs"/>
                        </a:rPr>
                        <a:t> reboot</a:t>
                      </a:r>
                      <a:r>
                        <a:rPr lang="zh-CN" altLang="en-US" sz="1200" kern="1200" dirty="0">
                          <a:solidFill>
                            <a:schemeClr val="dk1"/>
                          </a:solidFill>
                          <a:latin typeface="+mn-lt"/>
                          <a:ea typeface="+mn-ea"/>
                          <a:cs typeface="+mn-cs"/>
                        </a:rPr>
                        <a:t>消息</a:t>
                      </a:r>
                      <a:endParaRPr lang="zh-CN" altLang="en-US" sz="1200" kern="1200" dirty="0">
                        <a:solidFill>
                          <a:schemeClr val="dk1"/>
                        </a:solidFill>
                        <a:latin typeface="+mn-lt"/>
                        <a:ea typeface="+mn-ea"/>
                        <a:cs typeface="+mn-cs"/>
                      </a:endParaRPr>
                    </a:p>
                    <a:p>
                      <a:pPr algn="l" fontAlgn="t"/>
                      <a:r>
                        <a:rPr lang="en-US" altLang="zh-CN" sz="1200" kern="1200" dirty="0">
                          <a:solidFill>
                            <a:schemeClr val="dk1"/>
                          </a:solidFill>
                          <a:latin typeface="+mn-lt"/>
                          <a:ea typeface="+mn-ea"/>
                          <a:cs typeface="+mn-cs"/>
                        </a:rPr>
                        <a:t>2.</a:t>
                      </a:r>
                      <a:r>
                        <a:rPr lang="zh-CN" altLang="en-US" sz="1200" kern="1200" dirty="0">
                          <a:solidFill>
                            <a:schemeClr val="dk1"/>
                          </a:solidFill>
                          <a:latin typeface="+mn-lt"/>
                          <a:ea typeface="+mn-ea"/>
                          <a:cs typeface="+mn-cs"/>
                        </a:rPr>
                        <a:t>整个测试过程中录屏</a:t>
                      </a:r>
                      <a:endParaRPr lang="zh-CN" altLang="en-US" sz="1200" kern="1200" dirty="0">
                        <a:solidFill>
                          <a:schemeClr val="dk1"/>
                        </a:solidFill>
                        <a:latin typeface="+mn-lt"/>
                        <a:ea typeface="+mn-ea"/>
                        <a:cs typeface="+mn-cs"/>
                      </a:endParaRPr>
                    </a:p>
                  </a:txBody>
                  <a:tcPr marL="6350" marR="6350" marT="6350" marB="0"/>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5s</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NA</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4.92s</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466928">
                <a:tc>
                  <a:txBody>
                    <a:bodyPr/>
                    <a:lstStyle/>
                    <a:p>
                      <a:r>
                        <a:rPr lang="en-US" altLang="zh-CN" sz="1200" dirty="0"/>
                        <a:t>36</a:t>
                      </a:r>
                      <a:endParaRPr lang="zh-CN" altLang="en-US" sz="1200" dirty="0"/>
                    </a:p>
                  </a:txBody>
                  <a:tcPr anchor="ctr"/>
                </a:tc>
                <a:tc>
                  <a:txBody>
                    <a:bodyPr/>
                    <a:lstStyle/>
                    <a:p>
                      <a:r>
                        <a:rPr lang="en-US" altLang="zh-CN" sz="1200" dirty="0"/>
                        <a:t>Power on</a:t>
                      </a:r>
                      <a:r>
                        <a:rPr lang="zh-CN" altLang="en-US" sz="1200" dirty="0"/>
                        <a:t>人脸识别成功，账号成功登录时间</a:t>
                      </a:r>
                      <a:endParaRPr lang="zh-CN" altLang="en-US" sz="1200" dirty="0"/>
                    </a:p>
                  </a:txBody>
                  <a:tcPr anchor="ctr"/>
                </a:tc>
                <a:tc>
                  <a:txBody>
                    <a:bodyPr/>
                    <a:lstStyle/>
                    <a:p>
                      <a:r>
                        <a:rPr lang="en-US" altLang="zh-CN" sz="1200" dirty="0"/>
                        <a:t>1.IVI</a:t>
                      </a:r>
                      <a:r>
                        <a:rPr lang="zh-CN" altLang="en-US" sz="1200" dirty="0"/>
                        <a:t>开机，发送</a:t>
                      </a:r>
                      <a:r>
                        <a:rPr lang="en-US" altLang="zh-CN" sz="1200" dirty="0" err="1"/>
                        <a:t>adb</a:t>
                      </a:r>
                      <a:r>
                        <a:rPr lang="en-US" altLang="zh-CN" sz="1200" dirty="0"/>
                        <a:t> reboot</a:t>
                      </a:r>
                      <a:r>
                        <a:rPr lang="zh-CN" altLang="en-US" sz="1200" dirty="0"/>
                        <a:t>消息</a:t>
                      </a:r>
                      <a:endParaRPr lang="zh-CN" altLang="en-US" sz="1200" dirty="0"/>
                    </a:p>
                    <a:p>
                      <a:r>
                        <a:rPr lang="en-US" altLang="zh-CN" sz="1200" dirty="0"/>
                        <a:t>2.</a:t>
                      </a:r>
                      <a:r>
                        <a:rPr lang="zh-CN" altLang="en-US" sz="1200" dirty="0"/>
                        <a:t>整个测试过程中录屏</a:t>
                      </a:r>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微软雅黑" panose="020B0503020204020204" pitchFamily="34" charset="-122"/>
                        </a:rPr>
                        <a:t>5s</a:t>
                      </a:r>
                      <a:endParaRPr lang="en-US" altLang="zh-CN" sz="1200" b="0" i="0" u="none" strike="noStrike" dirty="0">
                        <a:solidFill>
                          <a:srgbClr val="000000"/>
                        </a:solidFill>
                        <a:effectLst/>
                        <a:latin typeface="+mn-lt"/>
                        <a:ea typeface="微软雅黑" panose="020B0503020204020204" pitchFamily="34"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NA</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11.4s</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607840">
                <a:tc>
                  <a:txBody>
                    <a:bodyPr/>
                    <a:lstStyle/>
                    <a:p>
                      <a:r>
                        <a:rPr lang="en-US" altLang="zh-CN" sz="1200" dirty="0"/>
                        <a:t>37</a:t>
                      </a:r>
                      <a:endParaRPr lang="zh-CN" altLang="en-US" sz="1200" dirty="0"/>
                    </a:p>
                  </a:txBody>
                  <a:tcPr anchor="ctr"/>
                </a:tc>
                <a:tc>
                  <a:txBody>
                    <a:bodyPr/>
                    <a:lstStyle/>
                    <a:p>
                      <a:r>
                        <a:rPr lang="en-US" altLang="zh-CN" sz="1200" dirty="0"/>
                        <a:t>Power on</a:t>
                      </a:r>
                      <a:r>
                        <a:rPr lang="zh-CN" altLang="en-US" sz="1200" dirty="0"/>
                        <a:t>人脸识别失败，显示账号二维码时间</a:t>
                      </a:r>
                      <a:endParaRPr lang="zh-CN" altLang="en-US" sz="1200" dirty="0"/>
                    </a:p>
                  </a:txBody>
                  <a:tcPr anchor="ctr"/>
                </a:tc>
                <a:tc>
                  <a:txBody>
                    <a:bodyPr/>
                    <a:lstStyle/>
                    <a:p>
                      <a:r>
                        <a:rPr lang="en-US" altLang="zh-CN" sz="1200" dirty="0"/>
                        <a:t>1.</a:t>
                      </a:r>
                      <a:r>
                        <a:rPr lang="zh-CN" altLang="en-US" sz="1200" dirty="0"/>
                        <a:t>进入</a:t>
                      </a:r>
                      <a:r>
                        <a:rPr lang="en-US" altLang="zh-CN" sz="1200" dirty="0"/>
                        <a:t>launcher</a:t>
                      </a:r>
                      <a:r>
                        <a:rPr lang="zh-CN" altLang="en-US" sz="1200" dirty="0"/>
                        <a:t>，点击头像，进入个人中心页面</a:t>
                      </a:r>
                      <a:endParaRPr lang="zh-CN" altLang="en-US" sz="1200" dirty="0"/>
                    </a:p>
                    <a:p>
                      <a:r>
                        <a:rPr lang="en-US" altLang="zh-CN" sz="1200" dirty="0"/>
                        <a:t>2.</a:t>
                      </a:r>
                      <a:r>
                        <a:rPr lang="zh-CN" altLang="en-US" sz="1200" dirty="0"/>
                        <a:t>点击账号信息，进入账号登录页面（二维码页面）</a:t>
                      </a:r>
                      <a:endParaRPr lang="zh-CN" altLang="en-US" sz="1200" dirty="0"/>
                    </a:p>
                    <a:p>
                      <a:r>
                        <a:rPr lang="en-US" altLang="zh-CN" sz="1200" dirty="0"/>
                        <a:t>3.</a:t>
                      </a:r>
                      <a:r>
                        <a:rPr lang="zh-CN" altLang="en-US" sz="1200" dirty="0"/>
                        <a:t>点击人脸识别按钮，进入人脸识别页，失败后自动返回上一页（二维码页面）</a:t>
                      </a:r>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15s</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NA</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11.33s</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467576">
                <a:tc>
                  <a:txBody>
                    <a:bodyPr/>
                    <a:lstStyle/>
                    <a:p>
                      <a:r>
                        <a:rPr lang="en-US" altLang="zh-CN" sz="1200" dirty="0"/>
                        <a:t>38</a:t>
                      </a:r>
                      <a:endParaRPr lang="zh-CN" altLang="en-US" sz="1200" dirty="0"/>
                    </a:p>
                  </a:txBody>
                  <a:tcPr anchor="ctr"/>
                </a:tc>
                <a:tc>
                  <a:txBody>
                    <a:bodyPr/>
                    <a:lstStyle/>
                    <a:p>
                      <a:r>
                        <a:rPr lang="zh-CN" altLang="en-US" sz="1200" dirty="0"/>
                        <a:t>语音热启动时间</a:t>
                      </a:r>
                      <a:endParaRPr lang="zh-CN" altLang="en-US" sz="1200" dirty="0"/>
                    </a:p>
                  </a:txBody>
                  <a:tcPr anchor="ctr"/>
                </a:tc>
                <a:tc>
                  <a:txBody>
                    <a:bodyPr/>
                    <a:lstStyle/>
                    <a:p>
                      <a:r>
                        <a:rPr lang="en-US" altLang="zh-CN" sz="1200" dirty="0"/>
                        <a:t>1</a:t>
                      </a:r>
                      <a:r>
                        <a:rPr lang="zh-CN" altLang="en-US" sz="1200" dirty="0"/>
                        <a:t>、系统启动，黑屏状态</a:t>
                      </a:r>
                      <a:endParaRPr lang="zh-CN" altLang="en-US" sz="1200" dirty="0"/>
                    </a:p>
                    <a:p>
                      <a:r>
                        <a:rPr lang="en-US" altLang="zh-CN" sz="1200" dirty="0"/>
                        <a:t>2</a:t>
                      </a:r>
                      <a:r>
                        <a:rPr lang="zh-CN" altLang="en-US" sz="1200" dirty="0"/>
                        <a:t>、首次进入</a:t>
                      </a:r>
                      <a:r>
                        <a:rPr lang="en-US" altLang="zh-CN" sz="1200" dirty="0"/>
                        <a:t>launcher</a:t>
                      </a:r>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200ms</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1.21</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mn-lt"/>
                          <a:ea typeface="等线" panose="02010600030101010101" pitchFamily="2" charset="-122"/>
                        </a:rPr>
                        <a:t>511ms</a:t>
                      </a:r>
                      <a:endParaRPr lang="en-US" altLang="zh-CN" sz="1200" b="0" i="0" u="none" strike="noStrike" dirty="0">
                        <a:solidFill>
                          <a:srgbClr val="00B050"/>
                        </a:solidFill>
                        <a:effectLst/>
                        <a:latin typeface="+mn-lt"/>
                        <a:ea typeface="等线" panose="02010600030101010101" pitchFamily="2" charset="-122"/>
                      </a:endParaRPr>
                    </a:p>
                  </a:txBody>
                  <a:tcPr marL="6350" marR="6350" marT="6350" marB="0" anchor="ctr"/>
                </a:tc>
                <a:tc>
                  <a:txBody>
                    <a:bodyPr/>
                    <a:lstStyle/>
                    <a:p>
                      <a:endParaRPr lang="zh-CN" altLang="en-US" sz="1200" kern="1200" dirty="0">
                        <a:solidFill>
                          <a:schemeClr val="dk1"/>
                        </a:solidFill>
                        <a:latin typeface="+mn-lt"/>
                        <a:ea typeface="+mn-ea"/>
                        <a:cs typeface="+mn-cs"/>
                      </a:endParaRPr>
                    </a:p>
                  </a:txBody>
                  <a:tcPr anchor="ctr"/>
                </a:tc>
              </a:tr>
              <a:tr h="607840">
                <a:tc>
                  <a:txBody>
                    <a:bodyPr/>
                    <a:lstStyle/>
                    <a:p>
                      <a:r>
                        <a:rPr lang="en-US" altLang="zh-CN" sz="1200" dirty="0"/>
                        <a:t>39</a:t>
                      </a:r>
                      <a:endParaRPr lang="zh-CN" altLang="en-US" sz="1200" dirty="0"/>
                    </a:p>
                  </a:txBody>
                  <a:tcPr anchor="ctr"/>
                </a:tc>
                <a:tc>
                  <a:txBody>
                    <a:bodyPr/>
                    <a:lstStyle/>
                    <a:p>
                      <a:r>
                        <a:rPr lang="zh-CN" altLang="en-US" sz="1200" dirty="0"/>
                        <a:t>车机管家冷启动时间</a:t>
                      </a:r>
                      <a:endParaRPr lang="zh-CN" altLang="en-US" sz="1200" dirty="0"/>
                    </a:p>
                  </a:txBody>
                  <a:tcPr anchor="ctr"/>
                </a:tc>
                <a:tc>
                  <a:txBody>
                    <a:bodyPr/>
                    <a:lstStyle/>
                    <a:p>
                      <a:r>
                        <a:rPr lang="en-US" altLang="zh-CN" sz="1200" dirty="0"/>
                        <a:t>1</a:t>
                      </a:r>
                      <a:r>
                        <a:rPr lang="zh-CN" altLang="en-US" sz="1200" dirty="0"/>
                        <a:t>、系统启动，进入</a:t>
                      </a:r>
                      <a:r>
                        <a:rPr lang="en-US" altLang="zh-CN" sz="1200" dirty="0"/>
                        <a:t>launcher</a:t>
                      </a:r>
                      <a:r>
                        <a:rPr lang="zh-CN" altLang="en-US" sz="1200" dirty="0"/>
                        <a:t>后，等待</a:t>
                      </a:r>
                      <a:r>
                        <a:rPr lang="en-US" altLang="zh-CN" sz="1200" dirty="0"/>
                        <a:t>3min</a:t>
                      </a:r>
                      <a:endParaRPr lang="en-US" altLang="zh-CN" sz="1200" dirty="0"/>
                    </a:p>
                    <a:p>
                      <a:r>
                        <a:rPr lang="en-US" altLang="zh-CN" sz="1200" dirty="0"/>
                        <a:t>2</a:t>
                      </a:r>
                      <a:r>
                        <a:rPr lang="zh-CN" altLang="en-US" sz="1200" dirty="0"/>
                        <a:t>、点击车机管家图标</a:t>
                      </a:r>
                      <a:endParaRPr lang="zh-CN" altLang="en-US" sz="1200" dirty="0"/>
                    </a:p>
                    <a:p>
                      <a:r>
                        <a:rPr lang="en-US" altLang="zh-CN" sz="1200" dirty="0"/>
                        <a:t>3</a:t>
                      </a:r>
                      <a:r>
                        <a:rPr lang="zh-CN" altLang="en-US" sz="1200" dirty="0"/>
                        <a:t>、进入车机管家首页</a:t>
                      </a:r>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2s</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1.27</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accent6">
                              <a:lumMod val="75000"/>
                            </a:schemeClr>
                          </a:solidFill>
                          <a:effectLst/>
                          <a:latin typeface="+mn-lt"/>
                          <a:ea typeface="等线" panose="02010600030101010101" pitchFamily="2" charset="-122"/>
                        </a:rPr>
                        <a:t>1.98s</a:t>
                      </a:r>
                      <a:endParaRPr lang="en-US" altLang="zh-CN" sz="1200" b="0" i="0" u="none" strike="noStrike" dirty="0">
                        <a:solidFill>
                          <a:schemeClr val="accent6">
                            <a:lumMod val="75000"/>
                          </a:schemeClr>
                        </a:solidFill>
                        <a:effectLst/>
                        <a:latin typeface="+mn-lt"/>
                        <a:ea typeface="等线" panose="02010600030101010101" pitchFamily="2" charset="-122"/>
                      </a:endParaRPr>
                    </a:p>
                  </a:txBody>
                  <a:tcPr marL="6350" marR="6350" marT="6350" marB="0" anchor="ctr"/>
                </a:tc>
                <a:tc>
                  <a:txBody>
                    <a:bodyPr/>
                    <a:lstStyle/>
                    <a:p>
                      <a:r>
                        <a:rPr lang="zh-CN" altLang="en-US" sz="1400" kern="1200" dirty="0">
                          <a:solidFill>
                            <a:schemeClr val="dk1"/>
                          </a:solidFill>
                          <a:latin typeface="+mn-lt"/>
                          <a:ea typeface="+mn-ea"/>
                          <a:cs typeface="+mn-cs"/>
                        </a:rPr>
                        <a:t>在</a:t>
                      </a:r>
                      <a:r>
                        <a:rPr lang="en-US" altLang="zh-CN" sz="1400" kern="1200" dirty="0">
                          <a:solidFill>
                            <a:schemeClr val="dk1"/>
                          </a:solidFill>
                          <a:latin typeface="+mn-lt"/>
                          <a:ea typeface="+mn-ea"/>
                          <a:cs typeface="+mn-cs"/>
                        </a:rPr>
                        <a:t>Target</a:t>
                      </a:r>
                      <a:r>
                        <a:rPr lang="zh-CN" altLang="en-US" sz="1400" kern="1200" dirty="0">
                          <a:solidFill>
                            <a:schemeClr val="dk1"/>
                          </a:solidFill>
                          <a:latin typeface="+mn-lt"/>
                          <a:ea typeface="+mn-ea"/>
                          <a:cs typeface="+mn-cs"/>
                        </a:rPr>
                        <a:t>范围内</a:t>
                      </a:r>
                      <a:endParaRPr lang="zh-CN" altLang="en-US" sz="1400" kern="1200" dirty="0">
                        <a:solidFill>
                          <a:schemeClr val="dk1"/>
                        </a:solidFill>
                        <a:latin typeface="+mn-lt"/>
                        <a:ea typeface="+mn-ea"/>
                        <a:cs typeface="+mn-cs"/>
                      </a:endParaRPr>
                    </a:p>
                  </a:txBody>
                  <a:tcPr anchor="ctr"/>
                </a:tc>
              </a:tr>
              <a:tr h="607840">
                <a:tc>
                  <a:txBody>
                    <a:bodyPr/>
                    <a:lstStyle/>
                    <a:p>
                      <a:r>
                        <a:rPr lang="en-US" altLang="zh-CN" sz="1200" dirty="0"/>
                        <a:t>40</a:t>
                      </a:r>
                      <a:endParaRPr lang="zh-CN" altLang="en-US" sz="1200" dirty="0"/>
                    </a:p>
                  </a:txBody>
                  <a:tcPr anchor="ctr"/>
                </a:tc>
                <a:tc>
                  <a:txBody>
                    <a:bodyPr/>
                    <a:lstStyle/>
                    <a:p>
                      <a:r>
                        <a:rPr lang="zh-CN" altLang="en-US" sz="1200" dirty="0"/>
                        <a:t>车家互联热启动时间</a:t>
                      </a:r>
                      <a:endParaRPr lang="zh-CN" altLang="en-US" sz="1200" dirty="0"/>
                    </a:p>
                  </a:txBody>
                  <a:tcPr anchor="ctr"/>
                </a:tc>
                <a:tc>
                  <a:txBody>
                    <a:bodyPr/>
                    <a:lstStyle/>
                    <a:p>
                      <a:r>
                        <a:rPr lang="en-US" altLang="zh-CN" sz="1200" dirty="0"/>
                        <a:t>1</a:t>
                      </a:r>
                      <a:r>
                        <a:rPr lang="zh-CN" altLang="en-US" sz="1200" dirty="0"/>
                        <a:t>、返回到上一页</a:t>
                      </a:r>
                      <a:endParaRPr lang="zh-CN" altLang="en-US" sz="1200" dirty="0"/>
                    </a:p>
                    <a:p>
                      <a:r>
                        <a:rPr lang="en-US" altLang="zh-CN" sz="1200" dirty="0"/>
                        <a:t>2</a:t>
                      </a:r>
                      <a:r>
                        <a:rPr lang="zh-CN" altLang="en-US" sz="1200" dirty="0"/>
                        <a:t>、再次点击车机管家图标</a:t>
                      </a:r>
                      <a:endParaRPr lang="zh-CN" altLang="en-US" sz="1200" dirty="0"/>
                    </a:p>
                    <a:p>
                      <a:r>
                        <a:rPr lang="en-US" altLang="zh-CN" sz="1200" dirty="0"/>
                        <a:t>3</a:t>
                      </a:r>
                      <a:r>
                        <a:rPr lang="zh-CN" altLang="en-US" sz="1200" dirty="0"/>
                        <a:t>、进入车机管家首页</a:t>
                      </a:r>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200ms</a:t>
                      </a:r>
                      <a:endParaRPr lang="en-US" altLang="zh-CN" sz="1200" b="0" i="0" u="none" strike="noStrike" dirty="0">
                        <a:solidFill>
                          <a:srgbClr val="000000"/>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720ms</a:t>
                      </a:r>
                      <a:endParaRPr lang="en-US" altLang="zh-CN" sz="12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mn-lt"/>
                          <a:ea typeface="等线" panose="02010600030101010101" pitchFamily="2" charset="-122"/>
                        </a:rPr>
                        <a:t>209ms</a:t>
                      </a:r>
                      <a:endParaRPr lang="en-US" altLang="zh-CN" sz="1200" b="0" i="0" u="none" strike="noStrike" dirty="0">
                        <a:solidFill>
                          <a:srgbClr val="00B05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dk1"/>
                        </a:solidFill>
                        <a:latin typeface="+mn-lt"/>
                        <a:ea typeface="+mn-ea"/>
                        <a:cs typeface="+mn-cs"/>
                      </a:endParaRPr>
                    </a:p>
                  </a:txBody>
                  <a:tcPr anchor="ctr"/>
                </a:tc>
              </a:tr>
            </a:tbl>
          </a:graphicData>
        </a:graphic>
      </p:graphicFrame>
      <p:sp>
        <p:nvSpPr>
          <p:cNvPr id="5" name="Title 4"/>
          <p:cNvSpPr>
            <a:spLocks noGrp="1" noChangeArrowheads="1"/>
          </p:cNvSpPr>
          <p:nvPr>
            <p:ph type="title"/>
          </p:nvPr>
        </p:nvSpPr>
        <p:spPr bwMode="auto">
          <a:xfrm>
            <a:off x="218231" y="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CD764_R10.1</a:t>
            </a:r>
            <a:r>
              <a:rPr lang="en-US" altLang="en-US" sz="2800" dirty="0">
                <a:solidFill>
                  <a:srgbClr val="0000CC"/>
                </a:solidFill>
              </a:rPr>
              <a:t>} </a:t>
            </a:r>
            <a:r>
              <a:rPr lang="zh-CN" altLang="en-US" sz="2800" dirty="0">
                <a:solidFill>
                  <a:srgbClr val="0000CC"/>
                </a:solidFill>
              </a:rPr>
              <a:t>性能对比测试结果</a:t>
            </a:r>
            <a:r>
              <a:rPr lang="en-US" altLang="zh-CN" sz="2800" dirty="0">
                <a:solidFill>
                  <a:srgbClr val="0000CC"/>
                </a:solidFill>
              </a:rPr>
              <a:t>#4</a:t>
            </a:r>
            <a:endParaRPr lang="en-US" altLang="en-US" sz="2800" b="0" dirty="0">
              <a:ea typeface="SimHei"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5"/>
          <p:cNvGraphicFramePr>
            <a:graphicFrameLocks noGrp="1"/>
          </p:cNvGraphicFramePr>
          <p:nvPr/>
        </p:nvGraphicFramePr>
        <p:xfrm>
          <a:off x="120955" y="521073"/>
          <a:ext cx="11492860" cy="5986207"/>
        </p:xfrm>
        <a:graphic>
          <a:graphicData uri="http://schemas.openxmlformats.org/drawingml/2006/table">
            <a:tbl>
              <a:tblPr firstRow="1" bandRow="1">
                <a:tableStyleId>{5C22544A-7EE6-4342-B048-85BDC9FD1C3A}</a:tableStyleId>
              </a:tblPr>
              <a:tblGrid>
                <a:gridCol w="587693"/>
                <a:gridCol w="2903963"/>
                <a:gridCol w="3958509"/>
                <a:gridCol w="1089343"/>
                <a:gridCol w="584200"/>
                <a:gridCol w="588962"/>
                <a:gridCol w="1780190"/>
              </a:tblGrid>
              <a:tr h="342817">
                <a:tc>
                  <a:txBody>
                    <a:bodyPr/>
                    <a:lstStyle/>
                    <a:p>
                      <a:r>
                        <a:rPr lang="zh-CN" altLang="en-US" sz="1400" dirty="0"/>
                        <a:t>序号</a:t>
                      </a:r>
                      <a:endParaRPr lang="zh-CN" altLang="en-US" sz="1400" dirty="0"/>
                    </a:p>
                  </a:txBody>
                  <a:tcPr/>
                </a:tc>
                <a:tc>
                  <a:txBody>
                    <a:bodyPr/>
                    <a:lstStyle/>
                    <a:p>
                      <a:r>
                        <a:rPr lang="zh-CN" altLang="en-US" sz="1400" dirty="0"/>
                        <a:t>影响因素</a:t>
                      </a:r>
                      <a:endParaRPr lang="zh-CN" altLang="en-US" sz="1400" dirty="0"/>
                    </a:p>
                  </a:txBody>
                  <a:tcPr/>
                </a:tc>
                <a:tc>
                  <a:txBody>
                    <a:bodyPr/>
                    <a:lstStyle/>
                    <a:p>
                      <a:r>
                        <a:rPr lang="zh-CN" altLang="en-US" sz="1400" dirty="0"/>
                        <a:t>测试步骤</a:t>
                      </a:r>
                      <a:endParaRPr lang="zh-CN" altLang="en-US" sz="1400" dirty="0"/>
                    </a:p>
                  </a:txBody>
                  <a:tcPr/>
                </a:tc>
                <a:tc>
                  <a:txBody>
                    <a:bodyPr/>
                    <a:lstStyle/>
                    <a:p>
                      <a:r>
                        <a:rPr lang="en-US" altLang="zh-CN" sz="1400" dirty="0"/>
                        <a:t>Reference</a:t>
                      </a:r>
                      <a:endParaRPr lang="zh-CN" altLang="en-US" sz="1400" dirty="0"/>
                    </a:p>
                  </a:txBody>
                  <a:tcPr/>
                </a:tc>
                <a:tc>
                  <a:txBody>
                    <a:bodyPr/>
                    <a:lstStyle/>
                    <a:p>
                      <a:r>
                        <a:rPr lang="en-US" altLang="zh-CN" sz="1400" dirty="0"/>
                        <a:t>R09</a:t>
                      </a:r>
                      <a:endParaRPr lang="zh-CN" altLang="en-US" sz="1400" dirty="0"/>
                    </a:p>
                  </a:txBody>
                  <a:tcPr/>
                </a:tc>
                <a:tc>
                  <a:txBody>
                    <a:bodyPr/>
                    <a:lstStyle/>
                    <a:p>
                      <a:r>
                        <a:rPr lang="en-US" altLang="zh-CN" sz="1400" dirty="0"/>
                        <a:t>R10</a:t>
                      </a:r>
                      <a:endParaRPr lang="zh-CN" altLang="en-US" sz="1400" dirty="0"/>
                    </a:p>
                  </a:txBody>
                  <a:tcPr/>
                </a:tc>
                <a:tc>
                  <a:txBody>
                    <a:bodyPr/>
                    <a:lstStyle/>
                    <a:p>
                      <a:r>
                        <a:rPr lang="en-US" altLang="zh-CN" sz="1400" dirty="0"/>
                        <a:t>Baidu Comments</a:t>
                      </a:r>
                      <a:endParaRPr lang="zh-CN" altLang="en-US" sz="1400" dirty="0"/>
                    </a:p>
                  </a:txBody>
                  <a:tcPr/>
                </a:tc>
              </a:tr>
              <a:tr h="434171">
                <a:tc>
                  <a:txBody>
                    <a:bodyPr/>
                    <a:lstStyle/>
                    <a:p>
                      <a:r>
                        <a:rPr lang="en-US" altLang="zh-CN" sz="1200" dirty="0"/>
                        <a:t>46</a:t>
                      </a:r>
                      <a:endParaRPr lang="zh-CN" altLang="en-US" sz="1200" dirty="0"/>
                    </a:p>
                  </a:txBody>
                  <a:tcPr anchor="ctr"/>
                </a:tc>
                <a:tc>
                  <a:txBody>
                    <a:bodyPr/>
                    <a:lstStyle/>
                    <a:p>
                      <a:r>
                        <a:rPr lang="zh-CN" altLang="en-US" sz="1200" dirty="0"/>
                        <a:t>消息中心冷启动时间</a:t>
                      </a:r>
                      <a:endParaRPr lang="zh-CN" altLang="en-US" sz="1200" dirty="0"/>
                    </a:p>
                  </a:txBody>
                  <a:tcPr anchor="ctr"/>
                </a:tc>
                <a:tc>
                  <a:txBody>
                    <a:bodyPr/>
                    <a:lstStyle/>
                    <a:p>
                      <a:r>
                        <a:rPr lang="en-US" altLang="zh-CN" sz="1200" dirty="0"/>
                        <a:t>1</a:t>
                      </a:r>
                      <a:r>
                        <a:rPr lang="zh-CN" altLang="en-US" sz="1200" dirty="0"/>
                        <a:t>、系统启动，进入</a:t>
                      </a:r>
                      <a:r>
                        <a:rPr lang="en-US" altLang="zh-CN" sz="1200" dirty="0"/>
                        <a:t>launcher</a:t>
                      </a:r>
                      <a:r>
                        <a:rPr lang="zh-CN" altLang="en-US" sz="1200" dirty="0"/>
                        <a:t>后，等待</a:t>
                      </a:r>
                      <a:r>
                        <a:rPr lang="en-US" altLang="zh-CN" sz="1200" dirty="0"/>
                        <a:t>3min</a:t>
                      </a:r>
                      <a:endParaRPr lang="en-US" altLang="zh-CN" sz="1200" dirty="0"/>
                    </a:p>
                    <a:p>
                      <a:r>
                        <a:rPr lang="en-US" altLang="zh-CN" sz="1200" dirty="0"/>
                        <a:t>2</a:t>
                      </a:r>
                      <a:r>
                        <a:rPr lang="zh-CN" altLang="en-US" sz="1200" dirty="0"/>
                        <a:t>、点击消息盒子图标</a:t>
                      </a:r>
                      <a:endParaRPr lang="zh-CN" altLang="en-US" sz="1200" dirty="0"/>
                    </a:p>
                    <a:p>
                      <a:r>
                        <a:rPr lang="en-US" altLang="zh-CN" sz="1200" dirty="0"/>
                        <a:t>3</a:t>
                      </a:r>
                      <a:r>
                        <a:rPr lang="zh-CN" altLang="en-US" sz="1200" dirty="0"/>
                        <a:t>、进入消息盒子首页</a:t>
                      </a:r>
                      <a:endParaRPr lang="zh-CN" altLang="en-US" sz="1200" dirty="0"/>
                    </a:p>
                  </a:txBody>
                  <a:tcP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2s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810ms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accent6">
                              <a:lumMod val="75000"/>
                            </a:schemeClr>
                          </a:solidFill>
                          <a:effectLst/>
                          <a:latin typeface="Verdana Pro" panose="020B0604030504040204" pitchFamily="34" charset="0"/>
                          <a:ea typeface="等线" panose="02010600030101010101" pitchFamily="2" charset="-122"/>
                        </a:rPr>
                        <a:t>1.12</a:t>
                      </a:r>
                      <a:endParaRPr lang="en-US" altLang="zh-CN" sz="1200" b="0" i="0" u="none" strike="noStrike" dirty="0">
                        <a:solidFill>
                          <a:schemeClr val="accent6">
                            <a:lumMod val="75000"/>
                          </a:schemeClr>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400" kern="1200" dirty="0">
                          <a:solidFill>
                            <a:schemeClr val="dk1"/>
                          </a:solidFill>
                          <a:latin typeface="+mn-lt"/>
                          <a:ea typeface="+mn-ea"/>
                          <a:cs typeface="+mn-cs"/>
                        </a:rPr>
                        <a:t>在</a:t>
                      </a:r>
                      <a:r>
                        <a:rPr lang="en-US" altLang="zh-CN" sz="1400" kern="1200" dirty="0">
                          <a:solidFill>
                            <a:schemeClr val="dk1"/>
                          </a:solidFill>
                          <a:latin typeface="+mn-lt"/>
                          <a:ea typeface="+mn-ea"/>
                          <a:cs typeface="+mn-cs"/>
                        </a:rPr>
                        <a:t>Target</a:t>
                      </a:r>
                      <a:r>
                        <a:rPr lang="zh-CN" altLang="en-US" sz="1400" kern="1200" dirty="0">
                          <a:solidFill>
                            <a:schemeClr val="dk1"/>
                          </a:solidFill>
                          <a:latin typeface="+mn-lt"/>
                          <a:ea typeface="+mn-ea"/>
                          <a:cs typeface="+mn-cs"/>
                        </a:rPr>
                        <a:t>范围内</a:t>
                      </a:r>
                      <a:endParaRPr lang="zh-CN" altLang="en-US" sz="1400" kern="1200" dirty="0">
                        <a:solidFill>
                          <a:schemeClr val="dk1"/>
                        </a:solidFill>
                        <a:latin typeface="+mn-lt"/>
                        <a:ea typeface="+mn-ea"/>
                        <a:cs typeface="+mn-cs"/>
                      </a:endParaRPr>
                    </a:p>
                  </a:txBody>
                  <a:tcPr anchor="ctr"/>
                </a:tc>
              </a:tr>
              <a:tr h="607840">
                <a:tc>
                  <a:txBody>
                    <a:bodyPr/>
                    <a:lstStyle/>
                    <a:p>
                      <a:r>
                        <a:rPr lang="en-US" altLang="zh-CN" sz="1200" dirty="0"/>
                        <a:t>47</a:t>
                      </a:r>
                      <a:endParaRPr lang="zh-CN" altLang="en-US" sz="1200" dirty="0"/>
                    </a:p>
                  </a:txBody>
                  <a:tcPr anchor="ctr"/>
                </a:tc>
                <a:tc>
                  <a:txBody>
                    <a:bodyPr/>
                    <a:lstStyle/>
                    <a:p>
                      <a:r>
                        <a:rPr lang="zh-CN" altLang="en-US" sz="1200" dirty="0"/>
                        <a:t>消息中心热启动时间</a:t>
                      </a:r>
                      <a:endParaRPr lang="zh-CN" altLang="en-US" sz="1200" dirty="0"/>
                    </a:p>
                  </a:txBody>
                  <a:tcPr anchor="ctr"/>
                </a:tc>
                <a:tc>
                  <a:txBody>
                    <a:bodyPr/>
                    <a:lstStyle/>
                    <a:p>
                      <a:r>
                        <a:rPr lang="en-US" altLang="zh-CN" sz="1200" dirty="0"/>
                        <a:t>1</a:t>
                      </a:r>
                      <a:r>
                        <a:rPr lang="zh-CN" altLang="en-US" sz="1200" dirty="0"/>
                        <a:t>、返回到上一页</a:t>
                      </a:r>
                      <a:endParaRPr lang="zh-CN" altLang="en-US" sz="1200" dirty="0"/>
                    </a:p>
                    <a:p>
                      <a:r>
                        <a:rPr lang="en-US" altLang="zh-CN" sz="1200" dirty="0"/>
                        <a:t>2</a:t>
                      </a:r>
                      <a:r>
                        <a:rPr lang="zh-CN" altLang="en-US" sz="1200" dirty="0"/>
                        <a:t>、再次点击消息盒子图标</a:t>
                      </a:r>
                      <a:endParaRPr lang="zh-CN" altLang="en-US" sz="1200" dirty="0"/>
                    </a:p>
                    <a:p>
                      <a:r>
                        <a:rPr lang="en-US" altLang="zh-CN" sz="1200" dirty="0"/>
                        <a:t>3</a:t>
                      </a:r>
                      <a:r>
                        <a:rPr lang="zh-CN" altLang="en-US" sz="1200" dirty="0"/>
                        <a:t>、进入消息盒子首页</a:t>
                      </a:r>
                      <a:endParaRPr lang="zh-CN" altLang="en-US" sz="1200" dirty="0"/>
                    </a:p>
                  </a:txBody>
                  <a:tcP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200ms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440ms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accent6">
                              <a:lumMod val="75000"/>
                            </a:schemeClr>
                          </a:solidFill>
                          <a:effectLst/>
                          <a:latin typeface="Verdana Pro" panose="020B0604030504040204" pitchFamily="34" charset="0"/>
                          <a:ea typeface="等线" panose="02010600030101010101" pitchFamily="2" charset="-122"/>
                        </a:rPr>
                        <a:t>611ms</a:t>
                      </a:r>
                      <a:endParaRPr lang="en-US" altLang="zh-CN" sz="1200" b="0" i="0" u="none" strike="noStrike" dirty="0">
                        <a:solidFill>
                          <a:schemeClr val="accent6">
                            <a:lumMod val="75000"/>
                          </a:schemeClr>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400" kern="1200" dirty="0">
                          <a:solidFill>
                            <a:schemeClr val="dk1"/>
                          </a:solidFill>
                          <a:latin typeface="+mn-lt"/>
                          <a:ea typeface="+mn-ea"/>
                          <a:cs typeface="+mn-cs"/>
                        </a:rPr>
                        <a:t>测试误差内</a:t>
                      </a:r>
                      <a:endParaRPr lang="zh-CN" altLang="en-US" sz="1400" kern="1200" dirty="0">
                        <a:solidFill>
                          <a:schemeClr val="dk1"/>
                        </a:solidFill>
                        <a:latin typeface="+mn-lt"/>
                        <a:ea typeface="+mn-ea"/>
                        <a:cs typeface="+mn-cs"/>
                      </a:endParaRPr>
                    </a:p>
                  </a:txBody>
                  <a:tcPr anchor="ctr"/>
                </a:tc>
              </a:tr>
              <a:tr h="607840">
                <a:tc>
                  <a:txBody>
                    <a:bodyPr/>
                    <a:lstStyle/>
                    <a:p>
                      <a:r>
                        <a:rPr lang="en-US" altLang="zh-CN" sz="1200" dirty="0"/>
                        <a:t>48</a:t>
                      </a:r>
                      <a:endParaRPr lang="zh-CN" altLang="en-US" sz="1200" dirty="0"/>
                    </a:p>
                  </a:txBody>
                  <a:tcPr anchor="ctr"/>
                </a:tc>
                <a:tc>
                  <a:txBody>
                    <a:bodyPr/>
                    <a:lstStyle/>
                    <a:p>
                      <a:r>
                        <a:rPr lang="zh-CN" altLang="en-US" sz="1200" dirty="0"/>
                        <a:t>随心看冷启动时间</a:t>
                      </a:r>
                      <a:endParaRPr lang="zh-CN" altLang="en-US" sz="1200" dirty="0"/>
                    </a:p>
                  </a:txBody>
                  <a:tcPr anchor="ctr"/>
                </a:tc>
                <a:tc>
                  <a:txBody>
                    <a:bodyPr/>
                    <a:lstStyle/>
                    <a:p>
                      <a:r>
                        <a:rPr lang="en-US" altLang="zh-CN" sz="1200" dirty="0"/>
                        <a:t>1</a:t>
                      </a:r>
                      <a:r>
                        <a:rPr lang="zh-CN" altLang="en-US" sz="1200" dirty="0"/>
                        <a:t>、系统启动，进入</a:t>
                      </a:r>
                      <a:r>
                        <a:rPr lang="en-US" altLang="zh-CN" sz="1200" dirty="0"/>
                        <a:t>launcher</a:t>
                      </a:r>
                      <a:r>
                        <a:rPr lang="zh-CN" altLang="en-US" sz="1200" dirty="0"/>
                        <a:t>后，等待</a:t>
                      </a:r>
                      <a:r>
                        <a:rPr lang="en-US" altLang="zh-CN" sz="1200" dirty="0"/>
                        <a:t>3min</a:t>
                      </a:r>
                      <a:endParaRPr lang="en-US" altLang="zh-CN" sz="1200" dirty="0"/>
                    </a:p>
                    <a:p>
                      <a:r>
                        <a:rPr lang="en-US" altLang="zh-CN" sz="1200" dirty="0"/>
                        <a:t>2</a:t>
                      </a:r>
                      <a:r>
                        <a:rPr lang="zh-CN" altLang="en-US" sz="1200" dirty="0"/>
                        <a:t>、点击随心看图标</a:t>
                      </a:r>
                      <a:endParaRPr lang="zh-CN" altLang="en-US" sz="1200" dirty="0"/>
                    </a:p>
                    <a:p>
                      <a:r>
                        <a:rPr lang="en-US" altLang="zh-CN" sz="1200" dirty="0"/>
                        <a:t>3</a:t>
                      </a:r>
                      <a:r>
                        <a:rPr lang="zh-CN" altLang="en-US" sz="1200" dirty="0"/>
                        <a:t>、进入随心看首页</a:t>
                      </a:r>
                      <a:endParaRPr lang="zh-CN" altLang="en-US" sz="1200" dirty="0"/>
                    </a:p>
                  </a:txBody>
                  <a:tcP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2s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7.58s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Verdana Pro" panose="020B0604030504040204" pitchFamily="34" charset="0"/>
                          <a:ea typeface="等线" panose="02010600030101010101" pitchFamily="2" charset="-122"/>
                        </a:rPr>
                        <a:t>7.3s</a:t>
                      </a:r>
                      <a:endParaRPr lang="en-US" altLang="zh-CN" sz="1200" b="0" i="0" u="none" strike="noStrike" dirty="0">
                        <a:solidFill>
                          <a:srgbClr val="00B05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607840">
                <a:tc>
                  <a:txBody>
                    <a:bodyPr/>
                    <a:lstStyle/>
                    <a:p>
                      <a:r>
                        <a:rPr lang="en-US" altLang="zh-CN" sz="1200" dirty="0"/>
                        <a:t>49</a:t>
                      </a:r>
                      <a:endParaRPr lang="zh-CN" altLang="en-US" sz="1200" dirty="0"/>
                    </a:p>
                  </a:txBody>
                  <a:tcPr anchor="ctr"/>
                </a:tc>
                <a:tc>
                  <a:txBody>
                    <a:bodyPr/>
                    <a:lstStyle/>
                    <a:p>
                      <a:r>
                        <a:rPr lang="zh-CN" altLang="en-US" sz="1200" dirty="0"/>
                        <a:t>随心看热启动时间</a:t>
                      </a:r>
                      <a:endParaRPr lang="zh-CN" altLang="en-US" sz="1200" dirty="0"/>
                    </a:p>
                  </a:txBody>
                  <a:tcPr anchor="ctr"/>
                </a:tc>
                <a:tc>
                  <a:txBody>
                    <a:bodyPr/>
                    <a:lstStyle/>
                    <a:p>
                      <a:r>
                        <a:rPr lang="en-US" altLang="zh-CN" sz="1200" dirty="0"/>
                        <a:t>1</a:t>
                      </a:r>
                      <a:r>
                        <a:rPr lang="zh-CN" altLang="en-US" sz="1200" dirty="0"/>
                        <a:t>、返回到上一页</a:t>
                      </a:r>
                      <a:endParaRPr lang="zh-CN" altLang="en-US" sz="1200" dirty="0"/>
                    </a:p>
                    <a:p>
                      <a:r>
                        <a:rPr lang="en-US" altLang="zh-CN" sz="1200" dirty="0"/>
                        <a:t>2</a:t>
                      </a:r>
                      <a:r>
                        <a:rPr lang="zh-CN" altLang="en-US" sz="1200" dirty="0"/>
                        <a:t>、再次点击随心看图标</a:t>
                      </a:r>
                      <a:endParaRPr lang="zh-CN" altLang="en-US" sz="1200" dirty="0"/>
                    </a:p>
                    <a:p>
                      <a:r>
                        <a:rPr lang="en-US" altLang="zh-CN" sz="1200" dirty="0"/>
                        <a:t>3</a:t>
                      </a:r>
                      <a:r>
                        <a:rPr lang="zh-CN" altLang="en-US" sz="1200" dirty="0"/>
                        <a:t>、进入随心看首页</a:t>
                      </a:r>
                      <a:endParaRPr lang="zh-CN" altLang="en-US" sz="1200" dirty="0"/>
                    </a:p>
                  </a:txBody>
                  <a:tcP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200ms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610ms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Verdana Pro" panose="020B0604030504040204" pitchFamily="34" charset="0"/>
                          <a:ea typeface="等线" panose="02010600030101010101" pitchFamily="2" charset="-122"/>
                        </a:rPr>
                        <a:t>488ms</a:t>
                      </a:r>
                      <a:endParaRPr lang="en-US" altLang="zh-CN" sz="1200" b="0" i="0" u="none" strike="noStrike" dirty="0">
                        <a:solidFill>
                          <a:srgbClr val="00B05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527036">
                <a:tc>
                  <a:txBody>
                    <a:bodyPr/>
                    <a:lstStyle/>
                    <a:p>
                      <a:r>
                        <a:rPr lang="en-US" altLang="zh-CN" sz="1200" dirty="0"/>
                        <a:t>50</a:t>
                      </a:r>
                      <a:endParaRPr lang="zh-CN" altLang="en-US" sz="1200" dirty="0"/>
                    </a:p>
                  </a:txBody>
                  <a:tcPr anchor="ctr"/>
                </a:tc>
                <a:tc>
                  <a:txBody>
                    <a:bodyPr/>
                    <a:lstStyle/>
                    <a:p>
                      <a:r>
                        <a:rPr lang="zh-CN" altLang="en-US" sz="1200" dirty="0"/>
                        <a:t>车家互联冷启动时间</a:t>
                      </a:r>
                      <a:endParaRPr lang="zh-CN" altLang="en-US" sz="1200" dirty="0"/>
                    </a:p>
                  </a:txBody>
                  <a:tcPr anchor="ctr"/>
                </a:tc>
                <a:tc>
                  <a:txBody>
                    <a:bodyPr/>
                    <a:lstStyle/>
                    <a:p>
                      <a:pPr algn="l" fontAlgn="t"/>
                      <a:r>
                        <a:rPr lang="en-US" altLang="zh-CN" sz="1200" kern="1200" dirty="0">
                          <a:solidFill>
                            <a:schemeClr val="dk1"/>
                          </a:solidFill>
                          <a:latin typeface="+mn-lt"/>
                          <a:ea typeface="+mn-ea"/>
                          <a:cs typeface="+mn-cs"/>
                        </a:rPr>
                        <a:t>1</a:t>
                      </a:r>
                      <a:r>
                        <a:rPr lang="zh-CN" altLang="en-US" sz="1200" kern="1200" dirty="0">
                          <a:solidFill>
                            <a:schemeClr val="dk1"/>
                          </a:solidFill>
                          <a:latin typeface="+mn-lt"/>
                          <a:ea typeface="+mn-ea"/>
                          <a:cs typeface="+mn-cs"/>
                        </a:rPr>
                        <a:t>、返回到上一页</a:t>
                      </a:r>
                      <a:endParaRPr lang="zh-CN" altLang="en-US" sz="1200" kern="1200" dirty="0">
                        <a:solidFill>
                          <a:schemeClr val="dk1"/>
                        </a:solidFill>
                        <a:latin typeface="+mn-lt"/>
                        <a:ea typeface="+mn-ea"/>
                        <a:cs typeface="+mn-cs"/>
                      </a:endParaRPr>
                    </a:p>
                    <a:p>
                      <a:pPr algn="l" fontAlgn="t"/>
                      <a:r>
                        <a:rPr lang="en-US" altLang="zh-CN" sz="1200" kern="1200" dirty="0">
                          <a:solidFill>
                            <a:schemeClr val="dk1"/>
                          </a:solidFill>
                          <a:latin typeface="+mn-lt"/>
                          <a:ea typeface="+mn-ea"/>
                          <a:cs typeface="+mn-cs"/>
                        </a:rPr>
                        <a:t>2</a:t>
                      </a:r>
                      <a:r>
                        <a:rPr lang="zh-CN" altLang="en-US" sz="1200" kern="1200" dirty="0">
                          <a:solidFill>
                            <a:schemeClr val="dk1"/>
                          </a:solidFill>
                          <a:latin typeface="+mn-lt"/>
                          <a:ea typeface="+mn-ea"/>
                          <a:cs typeface="+mn-cs"/>
                        </a:rPr>
                        <a:t>、再次点击车家互联图标</a:t>
                      </a:r>
                      <a:endParaRPr lang="zh-CN" altLang="en-US" sz="1200" kern="1200" dirty="0">
                        <a:solidFill>
                          <a:schemeClr val="dk1"/>
                        </a:solidFill>
                        <a:latin typeface="+mn-lt"/>
                        <a:ea typeface="+mn-ea"/>
                        <a:cs typeface="+mn-cs"/>
                      </a:endParaRPr>
                    </a:p>
                    <a:p>
                      <a:pPr algn="l" fontAlgn="t"/>
                      <a:r>
                        <a:rPr lang="en-US" altLang="zh-CN" sz="1200" kern="1200" dirty="0">
                          <a:solidFill>
                            <a:schemeClr val="dk1"/>
                          </a:solidFill>
                          <a:latin typeface="+mn-lt"/>
                          <a:ea typeface="+mn-ea"/>
                          <a:cs typeface="+mn-cs"/>
                        </a:rPr>
                        <a:t>3</a:t>
                      </a:r>
                      <a:r>
                        <a:rPr lang="zh-CN" altLang="en-US" sz="1200" kern="1200" dirty="0">
                          <a:solidFill>
                            <a:schemeClr val="dk1"/>
                          </a:solidFill>
                          <a:latin typeface="+mn-lt"/>
                          <a:ea typeface="+mn-ea"/>
                          <a:cs typeface="+mn-cs"/>
                        </a:rPr>
                        <a:t>、进入车家互联首页</a:t>
                      </a:r>
                      <a:endParaRPr lang="zh-CN" altLang="en-US" sz="1200" kern="1200" dirty="0">
                        <a:solidFill>
                          <a:schemeClr val="dk1"/>
                        </a:solidFill>
                        <a:latin typeface="+mn-lt"/>
                        <a:ea typeface="+mn-ea"/>
                        <a:cs typeface="+mn-cs"/>
                      </a:endParaRPr>
                    </a:p>
                  </a:txBody>
                  <a:tcPr marL="6350" marR="6350" marT="6350" marB="0"/>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2s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4.21s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Verdana Pro" panose="020B0604030504040204" pitchFamily="34" charset="0"/>
                          <a:ea typeface="等线" panose="02010600030101010101" pitchFamily="2" charset="-122"/>
                        </a:rPr>
                        <a:t>3.249s</a:t>
                      </a:r>
                      <a:endParaRPr lang="en-US" altLang="zh-CN" sz="1200" b="0" i="0" u="none" strike="noStrike" dirty="0">
                        <a:solidFill>
                          <a:srgbClr val="00B05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607840">
                <a:tc>
                  <a:txBody>
                    <a:bodyPr/>
                    <a:lstStyle/>
                    <a:p>
                      <a:r>
                        <a:rPr lang="en-US" altLang="zh-CN" sz="1200" dirty="0"/>
                        <a:t>51</a:t>
                      </a:r>
                      <a:endParaRPr lang="zh-CN" altLang="en-US" sz="1200" dirty="0"/>
                    </a:p>
                  </a:txBody>
                  <a:tcPr anchor="ctr"/>
                </a:tc>
                <a:tc>
                  <a:txBody>
                    <a:bodyPr/>
                    <a:lstStyle/>
                    <a:p>
                      <a:r>
                        <a:rPr lang="zh-CN" altLang="en-US" sz="1200" dirty="0"/>
                        <a:t>车家互联热启动时间</a:t>
                      </a:r>
                      <a:endParaRPr lang="zh-CN" altLang="en-US" sz="1200" dirty="0"/>
                    </a:p>
                  </a:txBody>
                  <a:tcPr anchor="ctr"/>
                </a:tc>
                <a:tc>
                  <a:txBody>
                    <a:bodyPr/>
                    <a:lstStyle/>
                    <a:p>
                      <a:r>
                        <a:rPr lang="en-US" altLang="zh-CN" sz="1200" dirty="0"/>
                        <a:t>1</a:t>
                      </a:r>
                      <a:r>
                        <a:rPr lang="zh-CN" altLang="en-US" sz="1200" dirty="0"/>
                        <a:t>、系统启动，进入</a:t>
                      </a:r>
                      <a:r>
                        <a:rPr lang="en-US" altLang="zh-CN" sz="1200" dirty="0"/>
                        <a:t>launcher</a:t>
                      </a:r>
                      <a:r>
                        <a:rPr lang="zh-CN" altLang="en-US" sz="1200" dirty="0"/>
                        <a:t>后，等待</a:t>
                      </a:r>
                      <a:r>
                        <a:rPr lang="en-US" altLang="zh-CN" sz="1200" dirty="0"/>
                        <a:t>5min</a:t>
                      </a:r>
                      <a:endParaRPr lang="en-US" altLang="zh-CN" sz="1200" dirty="0"/>
                    </a:p>
                    <a:p>
                      <a:r>
                        <a:rPr lang="en-US" altLang="zh-CN" sz="1200" dirty="0"/>
                        <a:t>2</a:t>
                      </a:r>
                      <a:r>
                        <a:rPr lang="zh-CN" altLang="en-US" sz="1200" dirty="0"/>
                        <a:t>、点击个人中心图标</a:t>
                      </a:r>
                      <a:endParaRPr lang="zh-CN" altLang="en-US" sz="1200" dirty="0"/>
                    </a:p>
                    <a:p>
                      <a:r>
                        <a:rPr lang="en-US" altLang="zh-CN" sz="1200" dirty="0"/>
                        <a:t>3</a:t>
                      </a:r>
                      <a:r>
                        <a:rPr lang="zh-CN" altLang="en-US" sz="1200" dirty="0"/>
                        <a:t>、进入个人中心首页</a:t>
                      </a:r>
                      <a:endParaRPr lang="zh-CN" altLang="en-US" sz="1200" dirty="0"/>
                    </a:p>
                  </a:txBody>
                  <a:tcP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200ms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1.98s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Verdana Pro" panose="020B0604030504040204" pitchFamily="34" charset="0"/>
                          <a:ea typeface="等线" panose="02010600030101010101" pitchFamily="2" charset="-122"/>
                        </a:rPr>
                        <a:t>351ms</a:t>
                      </a:r>
                      <a:endParaRPr lang="en-US" altLang="zh-CN" sz="1200" b="0" i="0" u="none" strike="noStrike" dirty="0">
                        <a:solidFill>
                          <a:srgbClr val="00B05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607840">
                <a:tc>
                  <a:txBody>
                    <a:bodyPr/>
                    <a:lstStyle/>
                    <a:p>
                      <a:r>
                        <a:rPr lang="en-US" altLang="zh-CN" sz="1200" dirty="0"/>
                        <a:t>52</a:t>
                      </a:r>
                      <a:endParaRPr lang="zh-CN" altLang="en-US" sz="1200" dirty="0"/>
                    </a:p>
                  </a:txBody>
                  <a:tcPr anchor="ctr"/>
                </a:tc>
                <a:tc>
                  <a:txBody>
                    <a:bodyPr/>
                    <a:lstStyle/>
                    <a:p>
                      <a:r>
                        <a:rPr lang="zh-CN" altLang="en-US" sz="1200" dirty="0"/>
                        <a:t>预约保养冷启动时间</a:t>
                      </a:r>
                      <a:endParaRPr lang="zh-CN" altLang="en-US" sz="1200" dirty="0"/>
                    </a:p>
                  </a:txBody>
                  <a:tcPr anchor="ctr"/>
                </a:tc>
                <a:tc>
                  <a:txBody>
                    <a:bodyPr/>
                    <a:lstStyle/>
                    <a:p>
                      <a:r>
                        <a:rPr lang="en-US" altLang="zh-CN" sz="1200" dirty="0"/>
                        <a:t>1</a:t>
                      </a:r>
                      <a:r>
                        <a:rPr lang="zh-CN" altLang="en-US" sz="1200" dirty="0"/>
                        <a:t>、系统启动，进入</a:t>
                      </a:r>
                      <a:r>
                        <a:rPr lang="en-US" altLang="zh-CN" sz="1200" dirty="0"/>
                        <a:t>launcher</a:t>
                      </a:r>
                      <a:r>
                        <a:rPr lang="zh-CN" altLang="en-US" sz="1200" dirty="0"/>
                        <a:t>后，等待</a:t>
                      </a:r>
                      <a:r>
                        <a:rPr lang="en-US" altLang="zh-CN" sz="1200" dirty="0"/>
                        <a:t>3min</a:t>
                      </a:r>
                      <a:endParaRPr lang="en-US" altLang="zh-CN" sz="1200" dirty="0"/>
                    </a:p>
                    <a:p>
                      <a:r>
                        <a:rPr lang="en-US" altLang="zh-CN" sz="1200" dirty="0"/>
                        <a:t>2</a:t>
                      </a:r>
                      <a:r>
                        <a:rPr lang="zh-CN" altLang="en-US" sz="1200" dirty="0"/>
                        <a:t>、点击预约保养图标</a:t>
                      </a:r>
                      <a:endParaRPr lang="zh-CN" altLang="en-US" sz="1200" dirty="0"/>
                    </a:p>
                    <a:p>
                      <a:r>
                        <a:rPr lang="en-US" altLang="zh-CN" sz="1200" dirty="0"/>
                        <a:t>3</a:t>
                      </a:r>
                      <a:r>
                        <a:rPr lang="zh-CN" altLang="en-US" sz="1200" dirty="0"/>
                        <a:t>、进入预约保养首页</a:t>
                      </a:r>
                      <a:endParaRPr lang="zh-CN" altLang="en-US" sz="1200" dirty="0"/>
                    </a:p>
                  </a:txBody>
                  <a:tcP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2s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kern="1200" dirty="0">
                          <a:solidFill>
                            <a:schemeClr val="tx1"/>
                          </a:solidFill>
                          <a:effectLst/>
                          <a:latin typeface="Verdana Pro" panose="020B0604030504040204" pitchFamily="34" charset="0"/>
                          <a:ea typeface="等线" panose="02010600030101010101" pitchFamily="2" charset="-122"/>
                          <a:cs typeface="+mn-cs"/>
                        </a:rPr>
                        <a:t>3.36s</a:t>
                      </a:r>
                      <a:endParaRPr lang="en-US" altLang="zh-CN" sz="1200" b="0" i="0" u="none" strike="noStrike" kern="1200" dirty="0">
                        <a:solidFill>
                          <a:schemeClr val="tx1"/>
                        </a:solidFill>
                        <a:effectLst/>
                        <a:latin typeface="Verdana Pro" panose="020B0604030504040204" pitchFamily="34" charset="0"/>
                        <a:ea typeface="等线" panose="02010600030101010101" pitchFamily="2" charset="-122"/>
                        <a:cs typeface="+mn-cs"/>
                      </a:endParaRPr>
                    </a:p>
                  </a:txBody>
                  <a:tcPr marL="6350" marR="6350" marT="6350" marB="0" anchor="ctr"/>
                </a:tc>
                <a:tc>
                  <a:txBody>
                    <a:bodyPr/>
                    <a:lstStyle/>
                    <a:p>
                      <a:pPr algn="ctr" fontAlgn="ctr"/>
                      <a:r>
                        <a:rPr lang="en-US" altLang="zh-CN" sz="1200" b="0" i="0" u="none" strike="noStrike" kern="1200" dirty="0">
                          <a:solidFill>
                            <a:srgbClr val="00B050"/>
                          </a:solidFill>
                          <a:effectLst/>
                          <a:latin typeface="Verdana Pro" panose="020B0604030504040204" pitchFamily="34" charset="0"/>
                          <a:ea typeface="等线" panose="02010600030101010101" pitchFamily="2" charset="-122"/>
                          <a:cs typeface="+mn-cs"/>
                        </a:rPr>
                        <a:t>2.7s</a:t>
                      </a:r>
                      <a:endParaRPr lang="en-US" altLang="zh-CN" sz="1200" b="0" i="0" u="none" strike="noStrike" kern="1200" dirty="0">
                        <a:solidFill>
                          <a:srgbClr val="00B050"/>
                        </a:solidFill>
                        <a:effectLst/>
                        <a:latin typeface="Verdana Pro" panose="020B0604030504040204" pitchFamily="34" charset="0"/>
                        <a:ea typeface="等线" panose="02010600030101010101" pitchFamily="2" charset="-122"/>
                        <a:cs typeface="+mn-cs"/>
                      </a:endParaRPr>
                    </a:p>
                  </a:txBody>
                  <a:tcPr marL="6350" marR="6350" marT="6350" marB="0" anchor="ctr"/>
                </a:tc>
                <a:tc>
                  <a:txBody>
                    <a:bodyPr/>
                    <a:lstStyle/>
                    <a:p>
                      <a:endParaRPr lang="zh-CN" altLang="en-US" sz="1200" kern="1200" dirty="0">
                        <a:solidFill>
                          <a:schemeClr val="dk1"/>
                        </a:solidFill>
                        <a:latin typeface="+mn-lt"/>
                        <a:ea typeface="+mn-ea"/>
                        <a:cs typeface="+mn-cs"/>
                      </a:endParaRPr>
                    </a:p>
                  </a:txBody>
                  <a:tcPr anchor="ctr"/>
                </a:tc>
              </a:tr>
              <a:tr h="607840">
                <a:tc>
                  <a:txBody>
                    <a:bodyPr/>
                    <a:lstStyle/>
                    <a:p>
                      <a:r>
                        <a:rPr lang="en-US" altLang="zh-CN" sz="1200" dirty="0"/>
                        <a:t>53</a:t>
                      </a:r>
                      <a:endParaRPr lang="zh-CN" altLang="en-US" sz="1200" dirty="0"/>
                    </a:p>
                  </a:txBody>
                  <a:tcPr anchor="ctr"/>
                </a:tc>
                <a:tc>
                  <a:txBody>
                    <a:bodyPr/>
                    <a:lstStyle/>
                    <a:p>
                      <a:r>
                        <a:rPr lang="zh-CN" altLang="en-US" sz="1200" dirty="0"/>
                        <a:t>预约保养热启动时间</a:t>
                      </a:r>
                      <a:endParaRPr lang="zh-CN" altLang="en-US" sz="1200" dirty="0"/>
                    </a:p>
                  </a:txBody>
                  <a:tcPr anchor="ctr"/>
                </a:tc>
                <a:tc>
                  <a:txBody>
                    <a:bodyPr/>
                    <a:lstStyle/>
                    <a:p>
                      <a:r>
                        <a:rPr lang="en-US" altLang="zh-CN" sz="1200" dirty="0"/>
                        <a:t>1</a:t>
                      </a:r>
                      <a:r>
                        <a:rPr lang="zh-CN" altLang="en-US" sz="1200" dirty="0"/>
                        <a:t>、返回到上一页</a:t>
                      </a:r>
                      <a:endParaRPr lang="zh-CN" altLang="en-US" sz="1200" dirty="0"/>
                    </a:p>
                    <a:p>
                      <a:r>
                        <a:rPr lang="en-US" altLang="zh-CN" sz="1200" dirty="0"/>
                        <a:t>2</a:t>
                      </a:r>
                      <a:r>
                        <a:rPr lang="zh-CN" altLang="en-US" sz="1200" dirty="0"/>
                        <a:t>、再次点击预约保养图标</a:t>
                      </a:r>
                      <a:endParaRPr lang="zh-CN" altLang="en-US" sz="1200" dirty="0"/>
                    </a:p>
                    <a:p>
                      <a:r>
                        <a:rPr lang="en-US" altLang="zh-CN" sz="1200" dirty="0"/>
                        <a:t>3</a:t>
                      </a:r>
                      <a:r>
                        <a:rPr lang="zh-CN" altLang="en-US" sz="1200" dirty="0"/>
                        <a:t>、进入预约保养首页</a:t>
                      </a:r>
                      <a:endParaRPr lang="zh-CN" altLang="en-US" sz="1200" dirty="0"/>
                    </a:p>
                  </a:txBody>
                  <a:tcP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200ms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1.27s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Verdana Pro" panose="020B0604030504040204" pitchFamily="34" charset="0"/>
                          <a:ea typeface="等线" panose="02010600030101010101" pitchFamily="2" charset="-122"/>
                        </a:rPr>
                        <a:t>255ms</a:t>
                      </a:r>
                      <a:endParaRPr lang="en-US" altLang="zh-CN" sz="1200" b="0" i="0" u="none" strike="noStrike" dirty="0">
                        <a:solidFill>
                          <a:srgbClr val="00B05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dk1"/>
                        </a:solidFill>
                        <a:latin typeface="+mn-lt"/>
                        <a:ea typeface="+mn-ea"/>
                        <a:cs typeface="+mn-cs"/>
                      </a:endParaRPr>
                    </a:p>
                  </a:txBody>
                  <a:tcPr anchor="ctr"/>
                </a:tc>
              </a:tr>
              <a:tr h="607840">
                <a:tc>
                  <a:txBody>
                    <a:bodyPr/>
                    <a:lstStyle/>
                    <a:p>
                      <a:r>
                        <a:rPr lang="en-US" altLang="zh-CN" sz="1200" dirty="0"/>
                        <a:t>54</a:t>
                      </a:r>
                      <a:endParaRPr lang="zh-CN" altLang="en-US" sz="1200" dirty="0"/>
                    </a:p>
                  </a:txBody>
                  <a:tcPr anchor="ctr"/>
                </a:tc>
                <a:tc>
                  <a:txBody>
                    <a:bodyPr/>
                    <a:lstStyle/>
                    <a:p>
                      <a:r>
                        <a:rPr lang="zh-CN" altLang="en-US" sz="1200" dirty="0"/>
                        <a:t>图像冷启动时间</a:t>
                      </a:r>
                      <a:endParaRPr lang="zh-CN" altLang="en-US" sz="1200" dirty="0"/>
                    </a:p>
                  </a:txBody>
                  <a:tcPr anchor="ctr"/>
                </a:tc>
                <a:tc>
                  <a:txBody>
                    <a:bodyPr/>
                    <a:lstStyle/>
                    <a:p>
                      <a:pPr algn="l" fontAlgn="t"/>
                      <a:r>
                        <a:rPr lang="en-US" altLang="zh-CN" sz="1200" kern="1200" dirty="0">
                          <a:solidFill>
                            <a:schemeClr val="dk1"/>
                          </a:solidFill>
                          <a:latin typeface="+mn-lt"/>
                          <a:ea typeface="+mn-ea"/>
                          <a:cs typeface="+mn-cs"/>
                        </a:rPr>
                        <a:t>1</a:t>
                      </a:r>
                      <a:r>
                        <a:rPr lang="zh-CN" altLang="en-US" sz="1200" kern="1200" dirty="0">
                          <a:solidFill>
                            <a:schemeClr val="dk1"/>
                          </a:solidFill>
                          <a:latin typeface="+mn-lt"/>
                          <a:ea typeface="+mn-ea"/>
                          <a:cs typeface="+mn-cs"/>
                        </a:rPr>
                        <a:t>、系统启动，进入</a:t>
                      </a:r>
                      <a:r>
                        <a:rPr lang="en-US" altLang="zh-CN" sz="1200" kern="1200" dirty="0">
                          <a:solidFill>
                            <a:schemeClr val="dk1"/>
                          </a:solidFill>
                          <a:latin typeface="+mn-lt"/>
                          <a:ea typeface="+mn-ea"/>
                          <a:cs typeface="+mn-cs"/>
                        </a:rPr>
                        <a:t>launcher</a:t>
                      </a:r>
                      <a:r>
                        <a:rPr lang="zh-CN" altLang="en-US" sz="1200" kern="1200" dirty="0">
                          <a:solidFill>
                            <a:schemeClr val="dk1"/>
                          </a:solidFill>
                          <a:latin typeface="+mn-lt"/>
                          <a:ea typeface="+mn-ea"/>
                          <a:cs typeface="+mn-cs"/>
                        </a:rPr>
                        <a:t>后，等待</a:t>
                      </a:r>
                      <a:r>
                        <a:rPr lang="en-US" altLang="zh-CN" sz="1200" kern="1200" dirty="0">
                          <a:solidFill>
                            <a:schemeClr val="dk1"/>
                          </a:solidFill>
                          <a:latin typeface="+mn-lt"/>
                          <a:ea typeface="+mn-ea"/>
                          <a:cs typeface="+mn-cs"/>
                        </a:rPr>
                        <a:t>3min</a:t>
                      </a:r>
                      <a:r>
                        <a:rPr lang="zh-CN" altLang="en-US" sz="1200" kern="1200" dirty="0">
                          <a:solidFill>
                            <a:schemeClr val="dk1"/>
                          </a:solidFill>
                          <a:latin typeface="+mn-lt"/>
                          <a:ea typeface="+mn-ea"/>
                          <a:cs typeface="+mn-cs"/>
                        </a:rPr>
                        <a:t>，进入个人中心</a:t>
                      </a:r>
                      <a:endParaRPr lang="zh-CN" altLang="en-US" sz="1200" kern="1200" dirty="0">
                        <a:solidFill>
                          <a:schemeClr val="dk1"/>
                        </a:solidFill>
                        <a:latin typeface="+mn-lt"/>
                        <a:ea typeface="+mn-ea"/>
                        <a:cs typeface="+mn-cs"/>
                      </a:endParaRPr>
                    </a:p>
                    <a:p>
                      <a:pPr algn="l" fontAlgn="t"/>
                      <a:r>
                        <a:rPr lang="en-US" altLang="zh-CN" sz="1200" kern="1200" dirty="0">
                          <a:solidFill>
                            <a:schemeClr val="dk1"/>
                          </a:solidFill>
                          <a:latin typeface="+mn-lt"/>
                          <a:ea typeface="+mn-ea"/>
                          <a:cs typeface="+mn-cs"/>
                        </a:rPr>
                        <a:t>2</a:t>
                      </a:r>
                      <a:r>
                        <a:rPr lang="zh-CN" altLang="en-US" sz="1200" kern="1200" dirty="0">
                          <a:solidFill>
                            <a:schemeClr val="dk1"/>
                          </a:solidFill>
                          <a:latin typeface="+mn-lt"/>
                          <a:ea typeface="+mn-ea"/>
                          <a:cs typeface="+mn-cs"/>
                        </a:rPr>
                        <a:t>、点击登录图标</a:t>
                      </a:r>
                      <a:endParaRPr lang="zh-CN" altLang="en-US" sz="1200" kern="1200" dirty="0">
                        <a:solidFill>
                          <a:schemeClr val="dk1"/>
                        </a:solidFill>
                        <a:latin typeface="+mn-lt"/>
                        <a:ea typeface="+mn-ea"/>
                        <a:cs typeface="+mn-cs"/>
                      </a:endParaRPr>
                    </a:p>
                    <a:p>
                      <a:pPr algn="l" fontAlgn="t"/>
                      <a:r>
                        <a:rPr lang="en-US" altLang="zh-CN" sz="1200" kern="1200" dirty="0">
                          <a:solidFill>
                            <a:schemeClr val="dk1"/>
                          </a:solidFill>
                          <a:latin typeface="+mn-lt"/>
                          <a:ea typeface="+mn-ea"/>
                          <a:cs typeface="+mn-cs"/>
                        </a:rPr>
                        <a:t>3</a:t>
                      </a:r>
                      <a:r>
                        <a:rPr lang="zh-CN" altLang="en-US" sz="1200" kern="1200" dirty="0">
                          <a:solidFill>
                            <a:schemeClr val="dk1"/>
                          </a:solidFill>
                          <a:latin typeface="+mn-lt"/>
                          <a:ea typeface="+mn-ea"/>
                          <a:cs typeface="+mn-cs"/>
                        </a:rPr>
                        <a:t>、进入人脸识别首页</a:t>
                      </a:r>
                      <a:endParaRPr lang="zh-CN" altLang="en-US" sz="1200" kern="1200" dirty="0">
                        <a:solidFill>
                          <a:schemeClr val="dk1"/>
                        </a:solidFill>
                        <a:latin typeface="+mn-lt"/>
                        <a:ea typeface="+mn-ea"/>
                        <a:cs typeface="+mn-cs"/>
                      </a:endParaRPr>
                    </a:p>
                  </a:txBody>
                  <a:tcPr marL="6350" marR="6350" marT="6350" marB="0"/>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2s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5.65s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Verdana Pro" panose="020B0604030504040204" pitchFamily="34" charset="0"/>
                          <a:ea typeface="等线" panose="02010600030101010101" pitchFamily="2" charset="-122"/>
                        </a:rPr>
                        <a:t>1.9s</a:t>
                      </a:r>
                      <a:endParaRPr lang="en-US" altLang="zh-CN" sz="1200" b="0" i="0" u="none" strike="noStrike" dirty="0">
                        <a:solidFill>
                          <a:srgbClr val="00B05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dk1"/>
                        </a:solidFill>
                        <a:latin typeface="+mn-lt"/>
                        <a:ea typeface="+mn-ea"/>
                        <a:cs typeface="+mn-cs"/>
                      </a:endParaRPr>
                    </a:p>
                  </a:txBody>
                  <a:tcPr anchor="ctr"/>
                </a:tc>
              </a:tr>
            </a:tbl>
          </a:graphicData>
        </a:graphic>
      </p:graphicFrame>
      <p:sp>
        <p:nvSpPr>
          <p:cNvPr id="5" name="Title 4"/>
          <p:cNvSpPr>
            <a:spLocks noGrp="1" noChangeArrowheads="1"/>
          </p:cNvSpPr>
          <p:nvPr>
            <p:ph type="title"/>
          </p:nvPr>
        </p:nvSpPr>
        <p:spPr bwMode="auto">
          <a:xfrm>
            <a:off x="120954" y="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CD764_R10.1</a:t>
            </a:r>
            <a:r>
              <a:rPr lang="en-US" altLang="en-US" sz="2800" dirty="0">
                <a:solidFill>
                  <a:srgbClr val="0000CC"/>
                </a:solidFill>
              </a:rPr>
              <a:t>} </a:t>
            </a:r>
            <a:r>
              <a:rPr lang="zh-CN" altLang="en-US" sz="2800" dirty="0">
                <a:solidFill>
                  <a:srgbClr val="0000CC"/>
                </a:solidFill>
              </a:rPr>
              <a:t>性能对比测试结果</a:t>
            </a:r>
            <a:r>
              <a:rPr lang="en-US" altLang="zh-CN" sz="2800" dirty="0">
                <a:solidFill>
                  <a:srgbClr val="0000CC"/>
                </a:solidFill>
              </a:rPr>
              <a:t>#5</a:t>
            </a:r>
            <a:endParaRPr lang="en-US" altLang="en-US" sz="2800" b="0" dirty="0">
              <a:ea typeface="SimHei"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5"/>
          <p:cNvGraphicFramePr>
            <a:graphicFrameLocks noGrp="1"/>
          </p:cNvGraphicFramePr>
          <p:nvPr>
            <p:custDataLst>
              <p:tags r:id="rId1"/>
            </p:custDataLst>
          </p:nvPr>
        </p:nvGraphicFramePr>
        <p:xfrm>
          <a:off x="141616" y="655638"/>
          <a:ext cx="11266477" cy="4183297"/>
        </p:xfrm>
        <a:graphic>
          <a:graphicData uri="http://schemas.openxmlformats.org/drawingml/2006/table">
            <a:tbl>
              <a:tblPr firstRow="1" bandRow="1">
                <a:tableStyleId>{5C22544A-7EE6-4342-B048-85BDC9FD1C3A}</a:tableStyleId>
              </a:tblPr>
              <a:tblGrid>
                <a:gridCol w="587693"/>
                <a:gridCol w="2865272"/>
                <a:gridCol w="3905769"/>
                <a:gridCol w="1089343"/>
                <a:gridCol w="530964"/>
                <a:gridCol w="530964"/>
                <a:gridCol w="1756472"/>
              </a:tblGrid>
              <a:tr h="342817">
                <a:tc>
                  <a:txBody>
                    <a:bodyPr/>
                    <a:lstStyle/>
                    <a:p>
                      <a:r>
                        <a:rPr lang="zh-CN" altLang="en-US" sz="1400" dirty="0"/>
                        <a:t>序号</a:t>
                      </a:r>
                      <a:endParaRPr lang="zh-CN" altLang="en-US" sz="1400" dirty="0"/>
                    </a:p>
                  </a:txBody>
                  <a:tcPr/>
                </a:tc>
                <a:tc>
                  <a:txBody>
                    <a:bodyPr/>
                    <a:lstStyle/>
                    <a:p>
                      <a:r>
                        <a:rPr lang="zh-CN" altLang="en-US" sz="1400" dirty="0"/>
                        <a:t>影响因素</a:t>
                      </a:r>
                      <a:endParaRPr lang="zh-CN" altLang="en-US" sz="1400" dirty="0"/>
                    </a:p>
                  </a:txBody>
                  <a:tcPr/>
                </a:tc>
                <a:tc>
                  <a:txBody>
                    <a:bodyPr/>
                    <a:lstStyle/>
                    <a:p>
                      <a:r>
                        <a:rPr lang="zh-CN" altLang="en-US" sz="1400" dirty="0"/>
                        <a:t>测试步骤</a:t>
                      </a:r>
                      <a:endParaRPr lang="zh-CN" altLang="en-US" sz="1400" dirty="0"/>
                    </a:p>
                  </a:txBody>
                  <a:tcPr/>
                </a:tc>
                <a:tc>
                  <a:txBody>
                    <a:bodyPr/>
                    <a:lstStyle/>
                    <a:p>
                      <a:r>
                        <a:rPr lang="en-US" altLang="zh-CN" sz="1400" dirty="0"/>
                        <a:t>Reference</a:t>
                      </a:r>
                      <a:endParaRPr lang="zh-CN" altLang="en-US" sz="1400" dirty="0"/>
                    </a:p>
                  </a:txBody>
                  <a:tcPr/>
                </a:tc>
                <a:tc>
                  <a:txBody>
                    <a:bodyPr/>
                    <a:lstStyle/>
                    <a:p>
                      <a:r>
                        <a:rPr lang="en-US" altLang="zh-CN" sz="1400" dirty="0"/>
                        <a:t>R09</a:t>
                      </a:r>
                      <a:endParaRPr lang="zh-CN" altLang="en-US" sz="1400" dirty="0"/>
                    </a:p>
                  </a:txBody>
                  <a:tcPr/>
                </a:tc>
                <a:tc>
                  <a:txBody>
                    <a:bodyPr/>
                    <a:lstStyle/>
                    <a:p>
                      <a:r>
                        <a:rPr lang="en-US" altLang="zh-CN" sz="1400" dirty="0"/>
                        <a:t>R10</a:t>
                      </a:r>
                      <a:endParaRPr lang="zh-CN" altLang="en-US" sz="1400" dirty="0"/>
                    </a:p>
                  </a:txBody>
                  <a:tcPr/>
                </a:tc>
                <a:tc>
                  <a:txBody>
                    <a:bodyPr/>
                    <a:lstStyle/>
                    <a:p>
                      <a:r>
                        <a:rPr lang="en-US" altLang="zh-CN" sz="1400" dirty="0"/>
                        <a:t>Baidu Comments</a:t>
                      </a:r>
                      <a:endParaRPr lang="zh-CN" altLang="en-US" sz="1400" dirty="0"/>
                    </a:p>
                  </a:txBody>
                  <a:tcPr/>
                </a:tc>
              </a:tr>
              <a:tr h="504558">
                <a:tc>
                  <a:txBody>
                    <a:bodyPr/>
                    <a:lstStyle/>
                    <a:p>
                      <a:r>
                        <a:rPr lang="en-US" altLang="zh-CN" sz="1200" dirty="0"/>
                        <a:t>55</a:t>
                      </a:r>
                      <a:endParaRPr lang="zh-CN" altLang="en-US" sz="1200" dirty="0"/>
                    </a:p>
                  </a:txBody>
                  <a:tcPr anchor="ctr"/>
                </a:tc>
                <a:tc>
                  <a:txBody>
                    <a:bodyPr/>
                    <a:lstStyle/>
                    <a:p>
                      <a:r>
                        <a:rPr lang="zh-CN" altLang="en-US" sz="1200" dirty="0"/>
                        <a:t>图像热启动时间</a:t>
                      </a:r>
                      <a:endParaRPr lang="zh-CN" altLang="en-US" sz="1200" dirty="0"/>
                    </a:p>
                  </a:txBody>
                  <a:tcPr anchor="ctr"/>
                </a:tc>
                <a:tc>
                  <a:txBody>
                    <a:bodyPr/>
                    <a:lstStyle/>
                    <a:p>
                      <a:r>
                        <a:rPr lang="en-US" altLang="zh-CN" sz="1200" dirty="0"/>
                        <a:t>1</a:t>
                      </a:r>
                      <a:r>
                        <a:rPr lang="zh-CN" altLang="en-US" sz="1200" dirty="0"/>
                        <a:t>、返回到上一页</a:t>
                      </a:r>
                      <a:endParaRPr lang="zh-CN" altLang="en-US" sz="1200" dirty="0"/>
                    </a:p>
                    <a:p>
                      <a:r>
                        <a:rPr lang="en-US" altLang="zh-CN" sz="1200" dirty="0"/>
                        <a:t>2</a:t>
                      </a:r>
                      <a:r>
                        <a:rPr lang="zh-CN" altLang="en-US" sz="1200" dirty="0"/>
                        <a:t>、再次点击登录图标</a:t>
                      </a:r>
                      <a:endParaRPr lang="zh-CN" altLang="en-US" sz="1200" dirty="0"/>
                    </a:p>
                    <a:p>
                      <a:r>
                        <a:rPr lang="en-US" altLang="zh-CN" sz="1200" dirty="0"/>
                        <a:t>3</a:t>
                      </a:r>
                      <a:r>
                        <a:rPr lang="zh-CN" altLang="en-US" sz="1200" dirty="0"/>
                        <a:t>、进入人脸识别首</a:t>
                      </a:r>
                      <a:endParaRPr lang="zh-CN" altLang="en-US" sz="1200" dirty="0"/>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200ms</a:t>
                      </a:r>
                      <a:endParaRPr lang="en-US" altLang="zh-CN" sz="1200" b="0" i="0" u="none" strike="noStrike" dirty="0">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2.46s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Verdana Pro" panose="020B0604030504040204" pitchFamily="34" charset="0"/>
                          <a:ea typeface="等线" panose="02010600030101010101" pitchFamily="2" charset="-122"/>
                        </a:rPr>
                        <a:t>1.05s</a:t>
                      </a:r>
                      <a:endParaRPr lang="en-US" altLang="zh-CN" sz="1200" b="0" i="0" u="none" strike="noStrike" dirty="0">
                        <a:solidFill>
                          <a:srgbClr val="00B05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endParaRPr lang="zh-CN" altLang="en-US" sz="1400" kern="1200" dirty="0">
                        <a:solidFill>
                          <a:schemeClr val="dk1"/>
                        </a:solidFill>
                        <a:latin typeface="+mn-lt"/>
                        <a:ea typeface="+mn-ea"/>
                        <a:cs typeface="+mn-cs"/>
                      </a:endParaRPr>
                    </a:p>
                  </a:txBody>
                  <a:tcPr anchor="ctr"/>
                </a:tc>
              </a:tr>
              <a:tr h="434171">
                <a:tc>
                  <a:txBody>
                    <a:bodyPr/>
                    <a:lstStyle/>
                    <a:p>
                      <a:r>
                        <a:rPr lang="en-US" altLang="zh-CN" sz="1200" dirty="0"/>
                        <a:t>56</a:t>
                      </a:r>
                      <a:endParaRPr lang="zh-CN" altLang="en-US" sz="1200" dirty="0"/>
                    </a:p>
                  </a:txBody>
                  <a:tcPr anchor="ctr"/>
                </a:tc>
                <a:tc>
                  <a:txBody>
                    <a:bodyPr/>
                    <a:lstStyle/>
                    <a:p>
                      <a:r>
                        <a:rPr lang="zh-CN" altLang="en-US" sz="1200" dirty="0"/>
                        <a:t>账号冷启动时间</a:t>
                      </a:r>
                      <a:endParaRPr lang="zh-CN" altLang="en-US" sz="1200" dirty="0"/>
                    </a:p>
                  </a:txBody>
                  <a:tcPr anchor="ctr"/>
                </a:tc>
                <a:tc>
                  <a:txBody>
                    <a:bodyPr/>
                    <a:lstStyle/>
                    <a:p>
                      <a:r>
                        <a:rPr lang="en-US" altLang="zh-CN" sz="1200" dirty="0"/>
                        <a:t>1</a:t>
                      </a:r>
                      <a:r>
                        <a:rPr lang="zh-CN" altLang="en-US" sz="1200" dirty="0"/>
                        <a:t>、系统启动，进入</a:t>
                      </a:r>
                      <a:r>
                        <a:rPr lang="en-US" altLang="zh-CN" sz="1200" dirty="0"/>
                        <a:t>launcher</a:t>
                      </a:r>
                      <a:r>
                        <a:rPr lang="zh-CN" altLang="en-US" sz="1200" dirty="0"/>
                        <a:t>后，等待</a:t>
                      </a:r>
                      <a:r>
                        <a:rPr lang="en-US" altLang="zh-CN" sz="1200" dirty="0"/>
                        <a:t>3min</a:t>
                      </a:r>
                      <a:endParaRPr lang="en-US" altLang="zh-CN" sz="1200" dirty="0"/>
                    </a:p>
                    <a:p>
                      <a:r>
                        <a:rPr lang="en-US" altLang="zh-CN" sz="1200" dirty="0"/>
                        <a:t>2</a:t>
                      </a:r>
                      <a:r>
                        <a:rPr lang="zh-CN" altLang="en-US" sz="1200" dirty="0"/>
                        <a:t>、点击个人中心图标</a:t>
                      </a:r>
                      <a:endParaRPr lang="zh-CN" altLang="en-US" sz="1200" dirty="0"/>
                    </a:p>
                    <a:p>
                      <a:r>
                        <a:rPr lang="en-US" altLang="zh-CN" sz="1200" dirty="0"/>
                        <a:t>3</a:t>
                      </a:r>
                      <a:r>
                        <a:rPr lang="zh-CN" altLang="en-US" sz="1200" dirty="0"/>
                        <a:t>、进入个人中心首页</a:t>
                      </a:r>
                      <a:endParaRPr lang="zh-CN" altLang="en-US" sz="1200" dirty="0"/>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2s</a:t>
                      </a:r>
                      <a:endParaRPr lang="en-US" altLang="zh-CN" sz="1200" b="0" i="0" u="none" strike="noStrike" dirty="0">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610ms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Verdana Pro" panose="020B0604030504040204" pitchFamily="34" charset="0"/>
                          <a:ea typeface="等线" panose="02010600030101010101" pitchFamily="2" charset="-122"/>
                        </a:rPr>
                        <a:t>1.42s</a:t>
                      </a:r>
                      <a:endParaRPr lang="en-US" altLang="zh-CN" sz="1200" b="0" i="0" u="none" strike="noStrike" dirty="0">
                        <a:solidFill>
                          <a:srgbClr val="00B05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endParaRPr lang="zh-CN" altLang="en-US" sz="1400" kern="1200" dirty="0">
                        <a:solidFill>
                          <a:schemeClr val="dk1"/>
                        </a:solidFill>
                        <a:latin typeface="+mn-lt"/>
                        <a:ea typeface="+mn-ea"/>
                        <a:cs typeface="+mn-cs"/>
                      </a:endParaRPr>
                    </a:p>
                  </a:txBody>
                  <a:tcPr anchor="ctr"/>
                </a:tc>
              </a:tr>
              <a:tr h="434171">
                <a:tc>
                  <a:txBody>
                    <a:bodyPr/>
                    <a:lstStyle/>
                    <a:p>
                      <a:r>
                        <a:rPr lang="en-US" altLang="zh-CN" sz="1200" dirty="0"/>
                        <a:t>57</a:t>
                      </a:r>
                      <a:endParaRPr lang="zh-CN" altLang="en-US" sz="1200" dirty="0"/>
                    </a:p>
                  </a:txBody>
                  <a:tcPr anchor="ctr"/>
                </a:tc>
                <a:tc>
                  <a:txBody>
                    <a:bodyPr/>
                    <a:lstStyle/>
                    <a:p>
                      <a:r>
                        <a:rPr lang="zh-CN" altLang="en-US" sz="1200" dirty="0"/>
                        <a:t>账号热启动时间</a:t>
                      </a:r>
                      <a:endParaRPr lang="zh-CN" altLang="en-US" sz="1200" dirty="0"/>
                    </a:p>
                  </a:txBody>
                  <a:tcPr anchor="ctr"/>
                </a:tc>
                <a:tc>
                  <a:txBody>
                    <a:bodyPr/>
                    <a:lstStyle/>
                    <a:p>
                      <a:r>
                        <a:rPr lang="en-US" altLang="zh-CN" sz="1200" dirty="0"/>
                        <a:t>1</a:t>
                      </a:r>
                      <a:r>
                        <a:rPr lang="zh-CN" altLang="en-US" sz="1200" dirty="0"/>
                        <a:t>、返回到上一页</a:t>
                      </a:r>
                      <a:endParaRPr lang="zh-CN" altLang="en-US" sz="1200" dirty="0"/>
                    </a:p>
                    <a:p>
                      <a:r>
                        <a:rPr lang="en-US" altLang="zh-CN" sz="1200" dirty="0"/>
                        <a:t>2</a:t>
                      </a:r>
                      <a:r>
                        <a:rPr lang="zh-CN" altLang="en-US" sz="1200" dirty="0"/>
                        <a:t>、再次点击个人中心图标</a:t>
                      </a:r>
                      <a:endParaRPr lang="zh-CN" altLang="en-US" sz="1200" dirty="0"/>
                    </a:p>
                    <a:p>
                      <a:r>
                        <a:rPr lang="en-US" altLang="zh-CN" sz="1200" dirty="0"/>
                        <a:t>3</a:t>
                      </a:r>
                      <a:r>
                        <a:rPr lang="zh-CN" altLang="en-US" sz="1200" dirty="0"/>
                        <a:t>、进入个人中心首页</a:t>
                      </a:r>
                      <a:endParaRPr lang="zh-CN" altLang="en-US" sz="1200" dirty="0"/>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200ms</a:t>
                      </a:r>
                      <a:endParaRPr lang="en-US" altLang="zh-CN" sz="1200" b="0" i="0" u="none" strike="noStrike" dirty="0">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410ms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Verdana Pro" panose="020B0604030504040204" pitchFamily="34" charset="0"/>
                          <a:ea typeface="等线" panose="02010600030101010101" pitchFamily="2" charset="-122"/>
                        </a:rPr>
                        <a:t>690ms</a:t>
                      </a:r>
                      <a:endParaRPr lang="en-US" altLang="zh-CN" sz="1200" b="0" i="0" u="none" strike="noStrike" dirty="0">
                        <a:solidFill>
                          <a:srgbClr val="00B05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dk1"/>
                        </a:solidFill>
                        <a:latin typeface="+mn-lt"/>
                        <a:ea typeface="+mn-ea"/>
                        <a:cs typeface="+mn-cs"/>
                      </a:endParaRPr>
                    </a:p>
                  </a:txBody>
                  <a:tcPr anchor="ctr"/>
                </a:tc>
              </a:tr>
              <a:tr h="607840">
                <a:tc>
                  <a:txBody>
                    <a:bodyPr/>
                    <a:lstStyle/>
                    <a:p>
                      <a:r>
                        <a:rPr lang="en-US" altLang="zh-CN" sz="1200" dirty="0"/>
                        <a:t>59</a:t>
                      </a:r>
                      <a:endParaRPr lang="zh-CN" altLang="en-US" sz="1200" dirty="0"/>
                    </a:p>
                  </a:txBody>
                  <a:tcPr anchor="ctr"/>
                </a:tc>
                <a:tc>
                  <a:txBody>
                    <a:bodyPr/>
                    <a:lstStyle/>
                    <a:p>
                      <a:r>
                        <a:rPr lang="zh-CN" altLang="en-US" sz="1200" dirty="0"/>
                        <a:t>普通导航</a:t>
                      </a:r>
                      <a:r>
                        <a:rPr lang="en-US" altLang="zh-CN" sz="1200" dirty="0"/>
                        <a:t>-</a:t>
                      </a:r>
                      <a:r>
                        <a:rPr lang="zh-CN" altLang="en-US" sz="1200" dirty="0"/>
                        <a:t>分屏冷启动时间</a:t>
                      </a:r>
                      <a:endParaRPr lang="zh-CN" altLang="en-US" sz="1200" dirty="0"/>
                    </a:p>
                  </a:txBody>
                  <a:tcPr anchor="ctr"/>
                </a:tc>
                <a:tc>
                  <a:txBody>
                    <a:bodyPr/>
                    <a:lstStyle/>
                    <a:p>
                      <a:r>
                        <a:rPr lang="en-US" altLang="zh-CN" sz="1200" dirty="0"/>
                        <a:t>1</a:t>
                      </a:r>
                      <a:r>
                        <a:rPr lang="zh-CN" altLang="en-US" sz="1200" dirty="0"/>
                        <a:t>、系统启动，进入</a:t>
                      </a:r>
                      <a:r>
                        <a:rPr lang="en-US" altLang="zh-CN" sz="1200" dirty="0"/>
                        <a:t>launcher</a:t>
                      </a:r>
                      <a:r>
                        <a:rPr lang="zh-CN" altLang="en-US" sz="1200" dirty="0"/>
                        <a:t>后，点击分屏，等待</a:t>
                      </a:r>
                      <a:r>
                        <a:rPr lang="en-US" altLang="zh-CN" sz="1200" dirty="0"/>
                        <a:t>3min</a:t>
                      </a:r>
                      <a:endParaRPr lang="en-US" altLang="zh-CN" sz="1200" dirty="0"/>
                    </a:p>
                    <a:p>
                      <a:r>
                        <a:rPr lang="en-US" altLang="zh-CN" sz="1200" dirty="0"/>
                        <a:t>2</a:t>
                      </a:r>
                      <a:r>
                        <a:rPr lang="zh-CN" altLang="en-US" sz="1200" dirty="0"/>
                        <a:t>、点击地图图标</a:t>
                      </a:r>
                      <a:endParaRPr lang="zh-CN" altLang="en-US" sz="1200" dirty="0"/>
                    </a:p>
                    <a:p>
                      <a:r>
                        <a:rPr lang="en-US" altLang="zh-CN" sz="1200" dirty="0"/>
                        <a:t>3</a:t>
                      </a:r>
                      <a:r>
                        <a:rPr lang="zh-CN" altLang="en-US" sz="1200" dirty="0"/>
                        <a:t>、进入地图首页</a:t>
                      </a:r>
                      <a:endParaRPr lang="zh-CN" altLang="en-US" sz="1200" dirty="0"/>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2s</a:t>
                      </a:r>
                      <a:endParaRPr lang="en-US" altLang="zh-CN" sz="1200" b="0" i="0" u="none" strike="noStrike" dirty="0">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6.62</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Verdana Pro" panose="020B0604030504040204" pitchFamily="34" charset="0"/>
                          <a:ea typeface="等线" panose="02010600030101010101" pitchFamily="2" charset="-122"/>
                        </a:rPr>
                        <a:t>4.3s</a:t>
                      </a:r>
                      <a:endParaRPr lang="en-US" altLang="zh-CN" sz="1200" b="0" i="0" u="none" strike="noStrike" dirty="0">
                        <a:solidFill>
                          <a:srgbClr val="00B05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607840">
                <a:tc>
                  <a:txBody>
                    <a:bodyPr/>
                    <a:lstStyle/>
                    <a:p>
                      <a:r>
                        <a:rPr lang="en-US" altLang="zh-CN" sz="1200" dirty="0"/>
                        <a:t>60</a:t>
                      </a:r>
                      <a:endParaRPr lang="zh-CN" altLang="en-US" sz="1200" dirty="0"/>
                    </a:p>
                  </a:txBody>
                  <a:tcPr anchor="ctr"/>
                </a:tc>
                <a:tc>
                  <a:txBody>
                    <a:bodyPr/>
                    <a:lstStyle/>
                    <a:p>
                      <a:r>
                        <a:rPr lang="zh-CN" altLang="en-US" sz="1200" dirty="0"/>
                        <a:t>普通导航</a:t>
                      </a:r>
                      <a:r>
                        <a:rPr lang="en-US" altLang="zh-CN" sz="1200" dirty="0"/>
                        <a:t>-</a:t>
                      </a:r>
                      <a:r>
                        <a:rPr lang="zh-CN" altLang="en-US" sz="1200" dirty="0"/>
                        <a:t>分屏热启动时间</a:t>
                      </a:r>
                      <a:endParaRPr lang="zh-CN" altLang="en-US" sz="1200" dirty="0"/>
                    </a:p>
                  </a:txBody>
                  <a:tcPr anchor="ctr"/>
                </a:tc>
                <a:tc>
                  <a:txBody>
                    <a:bodyPr/>
                    <a:lstStyle/>
                    <a:p>
                      <a:r>
                        <a:rPr lang="en-US" altLang="zh-CN" sz="1200" dirty="0"/>
                        <a:t>1</a:t>
                      </a:r>
                      <a:r>
                        <a:rPr lang="zh-CN" altLang="en-US" sz="1200" dirty="0"/>
                        <a:t>、返回到上一页</a:t>
                      </a:r>
                      <a:endParaRPr lang="zh-CN" altLang="en-US" sz="1200" dirty="0"/>
                    </a:p>
                    <a:p>
                      <a:r>
                        <a:rPr lang="en-US" altLang="zh-CN" sz="1200" dirty="0"/>
                        <a:t>2</a:t>
                      </a:r>
                      <a:r>
                        <a:rPr lang="zh-CN" altLang="en-US" sz="1200" dirty="0"/>
                        <a:t>、再次点击地图图标</a:t>
                      </a:r>
                      <a:endParaRPr lang="zh-CN" altLang="en-US" sz="1200" dirty="0"/>
                    </a:p>
                    <a:p>
                      <a:r>
                        <a:rPr lang="en-US" altLang="zh-CN" sz="1200" dirty="0"/>
                        <a:t>3</a:t>
                      </a:r>
                      <a:r>
                        <a:rPr lang="zh-CN" altLang="en-US" sz="1200" dirty="0"/>
                        <a:t>、进入地图首页</a:t>
                      </a:r>
                      <a:endParaRPr lang="zh-CN" altLang="en-US" sz="1200" dirty="0"/>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200ms</a:t>
                      </a:r>
                      <a:endParaRPr lang="en-US" altLang="zh-CN" sz="1200" b="0" i="0" u="none" strike="noStrike" dirty="0">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920ms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Verdana Pro" panose="020B0604030504040204" pitchFamily="34" charset="0"/>
                          <a:ea typeface="等线" panose="02010600030101010101" pitchFamily="2" charset="-122"/>
                        </a:rPr>
                        <a:t>568ms</a:t>
                      </a:r>
                      <a:endParaRPr lang="en-US" altLang="zh-CN" sz="1200" b="0" i="0" u="none" strike="noStrike" dirty="0">
                        <a:solidFill>
                          <a:srgbClr val="00B05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bl>
          </a:graphicData>
        </a:graphic>
      </p:graphicFrame>
      <p:sp>
        <p:nvSpPr>
          <p:cNvPr id="5" name="Title 4"/>
          <p:cNvSpPr>
            <a:spLocks noGrp="1" noChangeArrowheads="1"/>
          </p:cNvSpPr>
          <p:nvPr>
            <p:ph type="title"/>
          </p:nvPr>
        </p:nvSpPr>
        <p:spPr bwMode="auto">
          <a:xfrm>
            <a:off x="159865" y="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CD764_R10.1</a:t>
            </a:r>
            <a:r>
              <a:rPr lang="en-US" altLang="en-US" sz="2800" dirty="0">
                <a:solidFill>
                  <a:srgbClr val="0000CC"/>
                </a:solidFill>
              </a:rPr>
              <a:t>} </a:t>
            </a:r>
            <a:r>
              <a:rPr lang="zh-CN" altLang="en-US" sz="2800" dirty="0">
                <a:solidFill>
                  <a:srgbClr val="0000CC"/>
                </a:solidFill>
              </a:rPr>
              <a:t>性能对比测试结果</a:t>
            </a:r>
            <a:r>
              <a:rPr lang="en-US" altLang="zh-CN" sz="2800" dirty="0">
                <a:solidFill>
                  <a:srgbClr val="0000CC"/>
                </a:solidFill>
              </a:rPr>
              <a:t>#6</a:t>
            </a:r>
            <a:endParaRPr lang="en-US" altLang="en-US" sz="2800" b="0" dirty="0">
              <a:ea typeface="SimHei"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5"/>
          <p:cNvGraphicFramePr>
            <a:graphicFrameLocks noGrp="1"/>
          </p:cNvGraphicFramePr>
          <p:nvPr>
            <p:custDataLst>
              <p:tags r:id="rId1"/>
            </p:custDataLst>
          </p:nvPr>
        </p:nvGraphicFramePr>
        <p:xfrm>
          <a:off x="141616" y="655638"/>
          <a:ext cx="11266477" cy="4098207"/>
        </p:xfrm>
        <a:graphic>
          <a:graphicData uri="http://schemas.openxmlformats.org/drawingml/2006/table">
            <a:tbl>
              <a:tblPr firstRow="1" bandRow="1">
                <a:tableStyleId>{5C22544A-7EE6-4342-B048-85BDC9FD1C3A}</a:tableStyleId>
              </a:tblPr>
              <a:tblGrid>
                <a:gridCol w="587693"/>
                <a:gridCol w="2865272"/>
                <a:gridCol w="3905769"/>
                <a:gridCol w="1089343"/>
                <a:gridCol w="530964"/>
                <a:gridCol w="530964"/>
                <a:gridCol w="1756472"/>
              </a:tblGrid>
              <a:tr h="342817">
                <a:tc>
                  <a:txBody>
                    <a:bodyPr/>
                    <a:lstStyle/>
                    <a:p>
                      <a:r>
                        <a:rPr lang="zh-CN" altLang="en-US" sz="1400" dirty="0"/>
                        <a:t>序号</a:t>
                      </a:r>
                      <a:endParaRPr lang="zh-CN" altLang="en-US" sz="1400" dirty="0"/>
                    </a:p>
                  </a:txBody>
                  <a:tcPr/>
                </a:tc>
                <a:tc>
                  <a:txBody>
                    <a:bodyPr/>
                    <a:lstStyle/>
                    <a:p>
                      <a:r>
                        <a:rPr lang="zh-CN" altLang="en-US" sz="1400" dirty="0"/>
                        <a:t>影响因素</a:t>
                      </a:r>
                      <a:endParaRPr lang="zh-CN" altLang="en-US" sz="1400" dirty="0"/>
                    </a:p>
                  </a:txBody>
                  <a:tcPr/>
                </a:tc>
                <a:tc>
                  <a:txBody>
                    <a:bodyPr/>
                    <a:lstStyle/>
                    <a:p>
                      <a:r>
                        <a:rPr lang="zh-CN" altLang="en-US" sz="1400" dirty="0"/>
                        <a:t>测试步骤</a:t>
                      </a:r>
                      <a:endParaRPr lang="zh-CN" altLang="en-US" sz="1400" dirty="0"/>
                    </a:p>
                  </a:txBody>
                  <a:tcPr/>
                </a:tc>
                <a:tc>
                  <a:txBody>
                    <a:bodyPr/>
                    <a:lstStyle/>
                    <a:p>
                      <a:r>
                        <a:rPr lang="en-US" altLang="zh-CN" sz="1400" dirty="0"/>
                        <a:t>Reference</a:t>
                      </a:r>
                      <a:endParaRPr lang="zh-CN" altLang="en-US" sz="1400" dirty="0"/>
                    </a:p>
                  </a:txBody>
                  <a:tcPr/>
                </a:tc>
                <a:tc>
                  <a:txBody>
                    <a:bodyPr/>
                    <a:lstStyle/>
                    <a:p>
                      <a:r>
                        <a:rPr lang="en-US" altLang="zh-CN" sz="1400" dirty="0"/>
                        <a:t>R09</a:t>
                      </a:r>
                      <a:endParaRPr lang="zh-CN" altLang="en-US" sz="1400" dirty="0"/>
                    </a:p>
                  </a:txBody>
                  <a:tcPr/>
                </a:tc>
                <a:tc>
                  <a:txBody>
                    <a:bodyPr/>
                    <a:lstStyle/>
                    <a:p>
                      <a:r>
                        <a:rPr lang="en-US" altLang="zh-CN" sz="1400" dirty="0"/>
                        <a:t>R10</a:t>
                      </a:r>
                      <a:endParaRPr lang="zh-CN" altLang="en-US" sz="1400" dirty="0"/>
                    </a:p>
                  </a:txBody>
                  <a:tcPr/>
                </a:tc>
                <a:tc>
                  <a:txBody>
                    <a:bodyPr/>
                    <a:lstStyle/>
                    <a:p>
                      <a:r>
                        <a:rPr lang="en-US" altLang="zh-CN" sz="1400" dirty="0"/>
                        <a:t>Baidu Comments</a:t>
                      </a:r>
                      <a:endParaRPr lang="zh-CN" altLang="en-US" sz="1400" dirty="0"/>
                    </a:p>
                  </a:txBody>
                  <a:tcPr/>
                </a:tc>
              </a:tr>
              <a:tr h="434171">
                <a:tc>
                  <a:txBody>
                    <a:bodyPr/>
                    <a:lstStyle/>
                    <a:p>
                      <a:r>
                        <a:rPr lang="en-US" altLang="zh-CN" sz="1200" dirty="0"/>
                        <a:t>65</a:t>
                      </a:r>
                      <a:endParaRPr lang="zh-CN" altLang="en-US" sz="1200" dirty="0"/>
                    </a:p>
                  </a:txBody>
                  <a:tcPr anchor="ctr"/>
                </a:tc>
                <a:tc>
                  <a:txBody>
                    <a:bodyPr/>
                    <a:lstStyle/>
                    <a:p>
                      <a:r>
                        <a:rPr lang="zh-CN" altLang="en-US" sz="1200" dirty="0"/>
                        <a:t>输入法冷启动时间</a:t>
                      </a:r>
                      <a:endParaRPr lang="zh-CN" altLang="en-US" sz="1200" dirty="0"/>
                    </a:p>
                  </a:txBody>
                  <a:tcPr anchor="ctr"/>
                </a:tc>
                <a:tc>
                  <a:txBody>
                    <a:bodyPr/>
                    <a:lstStyle/>
                    <a:p>
                      <a:r>
                        <a:rPr lang="en-US" altLang="zh-CN" sz="1200" dirty="0"/>
                        <a:t>1</a:t>
                      </a:r>
                      <a:r>
                        <a:rPr lang="zh-CN" altLang="en-US" sz="1200" dirty="0"/>
                        <a:t>、系统启动，进入</a:t>
                      </a:r>
                      <a:r>
                        <a:rPr lang="en-US" altLang="zh-CN" sz="1200" dirty="0"/>
                        <a:t>launcher</a:t>
                      </a:r>
                      <a:r>
                        <a:rPr lang="zh-CN" altLang="en-US" sz="1200" dirty="0"/>
                        <a:t>后，等待</a:t>
                      </a:r>
                      <a:r>
                        <a:rPr lang="en-US" altLang="zh-CN" sz="1200" dirty="0"/>
                        <a:t>3min</a:t>
                      </a:r>
                      <a:endParaRPr lang="en-US" altLang="zh-CN" sz="1200" dirty="0"/>
                    </a:p>
                    <a:p>
                      <a:r>
                        <a:rPr lang="en-US" altLang="zh-CN" sz="1200" dirty="0"/>
                        <a:t>2</a:t>
                      </a:r>
                      <a:r>
                        <a:rPr lang="zh-CN" altLang="en-US" sz="1200" dirty="0"/>
                        <a:t>、点击搜索图标</a:t>
                      </a:r>
                      <a:endParaRPr lang="zh-CN" altLang="en-US" sz="1200" dirty="0"/>
                    </a:p>
                    <a:p>
                      <a:r>
                        <a:rPr lang="en-US" altLang="zh-CN" sz="1200" dirty="0"/>
                        <a:t>3</a:t>
                      </a:r>
                      <a:r>
                        <a:rPr lang="zh-CN" altLang="en-US" sz="1200" dirty="0"/>
                        <a:t>、进入个性化档案首页</a:t>
                      </a:r>
                      <a:endParaRPr lang="zh-CN" altLang="en-US" sz="1200" dirty="0"/>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2s</a:t>
                      </a:r>
                      <a:endParaRPr lang="en-US" altLang="zh-CN" sz="1200" b="0" i="0" u="none" strike="noStrike" dirty="0">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3.12s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Verdana Pro" panose="020B0604030504040204" pitchFamily="34" charset="0"/>
                          <a:ea typeface="等线" panose="02010600030101010101" pitchFamily="2" charset="-122"/>
                        </a:rPr>
                        <a:t>1.15s</a:t>
                      </a:r>
                      <a:endParaRPr lang="en-US" altLang="zh-CN" sz="1200" b="0" i="0" u="none" strike="noStrike" dirty="0">
                        <a:solidFill>
                          <a:srgbClr val="00B05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dk1"/>
                        </a:solidFill>
                        <a:latin typeface="+mn-lt"/>
                        <a:ea typeface="+mn-ea"/>
                        <a:cs typeface="+mn-cs"/>
                      </a:endParaRPr>
                    </a:p>
                  </a:txBody>
                  <a:tcPr anchor="ctr"/>
                </a:tc>
              </a:tr>
              <a:tr h="434171">
                <a:tc>
                  <a:txBody>
                    <a:bodyPr/>
                    <a:lstStyle/>
                    <a:p>
                      <a:r>
                        <a:rPr lang="en-US" altLang="zh-CN" sz="1200" dirty="0"/>
                        <a:t>66</a:t>
                      </a:r>
                      <a:endParaRPr lang="zh-CN" altLang="en-US" sz="1200" dirty="0"/>
                    </a:p>
                  </a:txBody>
                  <a:tcPr anchor="ctr"/>
                </a:tc>
                <a:tc>
                  <a:txBody>
                    <a:bodyPr/>
                    <a:lstStyle/>
                    <a:p>
                      <a:r>
                        <a:rPr lang="zh-CN" altLang="en-US" sz="1200" dirty="0"/>
                        <a:t>输入法热启动时间</a:t>
                      </a:r>
                      <a:endParaRPr lang="zh-CN" altLang="en-US" sz="1200" dirty="0"/>
                    </a:p>
                  </a:txBody>
                  <a:tcPr anchor="ctr"/>
                </a:tc>
                <a:tc>
                  <a:txBody>
                    <a:bodyPr/>
                    <a:lstStyle/>
                    <a:p>
                      <a:r>
                        <a:rPr lang="en-US" altLang="zh-CN" sz="1200" dirty="0"/>
                        <a:t>1</a:t>
                      </a:r>
                      <a:r>
                        <a:rPr lang="zh-CN" altLang="en-US" sz="1200" dirty="0"/>
                        <a:t>、返回到上一页</a:t>
                      </a:r>
                      <a:endParaRPr lang="zh-CN" altLang="en-US" sz="1200" dirty="0"/>
                    </a:p>
                    <a:p>
                      <a:r>
                        <a:rPr lang="en-US" altLang="zh-CN" sz="1200" dirty="0"/>
                        <a:t>2</a:t>
                      </a:r>
                      <a:r>
                        <a:rPr lang="zh-CN" altLang="en-US" sz="1200" dirty="0"/>
                        <a:t>、再次点击个性化档案图标</a:t>
                      </a:r>
                      <a:endParaRPr lang="zh-CN" altLang="en-US" sz="1200" dirty="0"/>
                    </a:p>
                    <a:p>
                      <a:r>
                        <a:rPr lang="en-US" altLang="zh-CN" sz="1200" dirty="0"/>
                        <a:t>3</a:t>
                      </a:r>
                      <a:r>
                        <a:rPr lang="zh-CN" altLang="en-US" sz="1200" dirty="0"/>
                        <a:t>、进入个性化档案首页</a:t>
                      </a:r>
                      <a:endParaRPr lang="zh-CN" altLang="en-US" sz="1200" dirty="0"/>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200ms</a:t>
                      </a:r>
                      <a:endParaRPr lang="en-US" altLang="zh-CN" sz="1200" b="0" i="0" u="none" strike="noStrike" dirty="0">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1.23s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Verdana Pro" panose="020B0604030504040204" pitchFamily="34" charset="0"/>
                          <a:ea typeface="等线" panose="02010600030101010101" pitchFamily="2" charset="-122"/>
                        </a:rPr>
                        <a:t>886ms</a:t>
                      </a:r>
                      <a:endParaRPr lang="en-US" altLang="zh-CN" sz="1200" b="0" i="0" u="none" strike="noStrike" dirty="0">
                        <a:solidFill>
                          <a:srgbClr val="00B05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607840">
                <a:tc>
                  <a:txBody>
                    <a:bodyPr/>
                    <a:lstStyle/>
                    <a:p>
                      <a:r>
                        <a:rPr lang="en-US" altLang="zh-CN" sz="1200" dirty="0"/>
                        <a:t>67</a:t>
                      </a:r>
                      <a:endParaRPr lang="zh-CN" altLang="en-US" sz="1200" dirty="0"/>
                    </a:p>
                  </a:txBody>
                  <a:tcPr anchor="ctr"/>
                </a:tc>
                <a:tc>
                  <a:txBody>
                    <a:bodyPr/>
                    <a:lstStyle/>
                    <a:p>
                      <a:r>
                        <a:rPr lang="en-US" altLang="zh-CN" sz="1200" dirty="0"/>
                        <a:t>EM</a:t>
                      </a:r>
                      <a:r>
                        <a:rPr lang="zh-CN" altLang="en-US" sz="1200" dirty="0"/>
                        <a:t>冷启动时间</a:t>
                      </a:r>
                      <a:endParaRPr lang="zh-CN" altLang="en-US" sz="1200" dirty="0"/>
                    </a:p>
                  </a:txBody>
                  <a:tcPr anchor="ctr"/>
                </a:tc>
                <a:tc>
                  <a:txBody>
                    <a:bodyPr/>
                    <a:lstStyle/>
                    <a:p>
                      <a:r>
                        <a:rPr lang="en-US" altLang="zh-CN" sz="1200" dirty="0"/>
                        <a:t>1</a:t>
                      </a:r>
                      <a:r>
                        <a:rPr lang="zh-CN" altLang="en-US" sz="1200" dirty="0"/>
                        <a:t>、系统启动，进入</a:t>
                      </a:r>
                      <a:r>
                        <a:rPr lang="en-US" altLang="zh-CN" sz="1200" dirty="0"/>
                        <a:t>launcher</a:t>
                      </a:r>
                      <a:r>
                        <a:rPr lang="zh-CN" altLang="en-US" sz="1200" dirty="0"/>
                        <a:t>后，个人中心，等待</a:t>
                      </a:r>
                      <a:r>
                        <a:rPr lang="en-US" altLang="zh-CN" sz="1200" dirty="0"/>
                        <a:t>3min</a:t>
                      </a:r>
                      <a:endParaRPr lang="en-US" altLang="zh-CN" sz="1200" dirty="0"/>
                    </a:p>
                    <a:p>
                      <a:r>
                        <a:rPr lang="en-US" altLang="zh-CN" sz="1200" dirty="0"/>
                        <a:t>2</a:t>
                      </a:r>
                      <a:r>
                        <a:rPr lang="zh-CN" altLang="en-US" sz="1200" dirty="0"/>
                        <a:t>、点击个性化档案图标</a:t>
                      </a:r>
                      <a:endParaRPr lang="zh-CN" altLang="en-US" sz="1200" dirty="0"/>
                    </a:p>
                    <a:p>
                      <a:r>
                        <a:rPr lang="en-US" altLang="zh-CN" sz="1200" dirty="0"/>
                        <a:t>3</a:t>
                      </a:r>
                      <a:r>
                        <a:rPr lang="zh-CN" altLang="en-US" sz="1200" dirty="0"/>
                        <a:t>、进入个性化档案首页</a:t>
                      </a:r>
                      <a:endParaRPr lang="zh-CN" altLang="en-US" sz="1200" dirty="0"/>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2s</a:t>
                      </a:r>
                      <a:endParaRPr lang="en-US" altLang="zh-CN" sz="1200" b="0" i="0" u="none" strike="noStrike" dirty="0">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1.38s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Verdana Pro" panose="020B0604030504040204" pitchFamily="34" charset="0"/>
                          <a:ea typeface="等线" panose="02010600030101010101" pitchFamily="2" charset="-122"/>
                        </a:rPr>
                        <a:t>989ms</a:t>
                      </a:r>
                      <a:endParaRPr lang="en-US" altLang="zh-CN" sz="1200" b="0" i="0" u="none" strike="noStrike" dirty="0">
                        <a:solidFill>
                          <a:srgbClr val="00B05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607840">
                <a:tc>
                  <a:txBody>
                    <a:bodyPr/>
                    <a:lstStyle/>
                    <a:p>
                      <a:r>
                        <a:rPr lang="en-US" altLang="zh-CN" sz="1200" dirty="0"/>
                        <a:t>68</a:t>
                      </a:r>
                      <a:endParaRPr lang="zh-CN" altLang="en-US" sz="1200" dirty="0"/>
                    </a:p>
                  </a:txBody>
                  <a:tcPr anchor="ctr"/>
                </a:tc>
                <a:tc>
                  <a:txBody>
                    <a:bodyPr/>
                    <a:lstStyle/>
                    <a:p>
                      <a:r>
                        <a:rPr lang="en-US" altLang="zh-CN" sz="1200" dirty="0"/>
                        <a:t>EM</a:t>
                      </a:r>
                      <a:r>
                        <a:rPr lang="zh-CN" altLang="en-US" sz="1200" dirty="0"/>
                        <a:t>热启动时间</a:t>
                      </a:r>
                      <a:endParaRPr lang="zh-CN" altLang="en-US" sz="1200" dirty="0"/>
                    </a:p>
                  </a:txBody>
                  <a:tcPr anchor="ctr"/>
                </a:tc>
                <a:tc>
                  <a:txBody>
                    <a:bodyPr/>
                    <a:lstStyle/>
                    <a:p>
                      <a:r>
                        <a:rPr lang="en-US" altLang="zh-CN" sz="1200" dirty="0"/>
                        <a:t>1</a:t>
                      </a:r>
                      <a:r>
                        <a:rPr lang="zh-CN" altLang="en-US" sz="1200" dirty="0"/>
                        <a:t>、返回到上一页</a:t>
                      </a:r>
                      <a:endParaRPr lang="zh-CN" altLang="en-US" sz="1200" dirty="0"/>
                    </a:p>
                    <a:p>
                      <a:r>
                        <a:rPr lang="en-US" altLang="zh-CN" sz="1200" dirty="0"/>
                        <a:t>2</a:t>
                      </a:r>
                      <a:r>
                        <a:rPr lang="zh-CN" altLang="en-US" sz="1200" dirty="0"/>
                        <a:t>、再次点击个性化档案图标</a:t>
                      </a:r>
                      <a:endParaRPr lang="zh-CN" altLang="en-US" sz="1200" dirty="0"/>
                    </a:p>
                    <a:p>
                      <a:r>
                        <a:rPr lang="en-US" altLang="zh-CN" sz="1200" dirty="0"/>
                        <a:t>3</a:t>
                      </a:r>
                      <a:r>
                        <a:rPr lang="zh-CN" altLang="en-US" sz="1200" dirty="0"/>
                        <a:t>、进入个性化档案首页</a:t>
                      </a:r>
                      <a:endParaRPr lang="zh-CN" altLang="en-US" sz="1200" dirty="0"/>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200ms</a:t>
                      </a:r>
                      <a:endParaRPr lang="en-US" altLang="zh-CN" sz="1200" b="0" i="0" u="none" strike="noStrike" dirty="0">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799ms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Verdana Pro" panose="020B0604030504040204" pitchFamily="34" charset="0"/>
                          <a:ea typeface="等线" panose="02010600030101010101" pitchFamily="2" charset="-122"/>
                        </a:rPr>
                        <a:t>499ms</a:t>
                      </a:r>
                      <a:endParaRPr lang="en-US" altLang="zh-CN" sz="1200" b="0" i="0" u="none" strike="noStrike" dirty="0">
                        <a:solidFill>
                          <a:srgbClr val="00B05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607840">
                <a:tc>
                  <a:txBody>
                    <a:bodyPr/>
                    <a:lstStyle/>
                    <a:p>
                      <a:r>
                        <a:rPr lang="en-US" altLang="zh-CN" sz="1200"/>
                        <a:t>69</a:t>
                      </a:r>
                      <a:endParaRPr lang="zh-CN" altLang="en-US" sz="1200" dirty="0"/>
                    </a:p>
                  </a:txBody>
                  <a:tcPr anchor="ctr"/>
                </a:tc>
                <a:tc>
                  <a:txBody>
                    <a:bodyPr/>
                    <a:lstStyle/>
                    <a:p>
                      <a:r>
                        <a:rPr lang="zh-CN" altLang="en-US" sz="1200" dirty="0"/>
                        <a:t>电影票冷启动时间</a:t>
                      </a:r>
                      <a:endParaRPr lang="zh-CN" altLang="en-US" sz="1200" dirty="0"/>
                    </a:p>
                  </a:txBody>
                  <a:tcPr anchor="ctr"/>
                </a:tc>
                <a:tc>
                  <a:txBody>
                    <a:bodyPr/>
                    <a:lstStyle/>
                    <a:p>
                      <a:r>
                        <a:rPr lang="en-US" altLang="zh-CN" sz="1200" dirty="0"/>
                        <a:t>1</a:t>
                      </a:r>
                      <a:r>
                        <a:rPr lang="zh-CN" altLang="en-US" sz="1200" dirty="0"/>
                        <a:t>、系统启动，进入</a:t>
                      </a:r>
                      <a:r>
                        <a:rPr lang="en-US" altLang="zh-CN" sz="1200" dirty="0"/>
                        <a:t>launcher</a:t>
                      </a:r>
                      <a:r>
                        <a:rPr lang="zh-CN" altLang="en-US" sz="1200" dirty="0"/>
                        <a:t>后，等待</a:t>
                      </a:r>
                      <a:r>
                        <a:rPr lang="en-US" altLang="zh-CN" sz="1200" dirty="0"/>
                        <a:t>3min</a:t>
                      </a:r>
                      <a:endParaRPr lang="en-US" altLang="zh-CN" sz="1200" dirty="0"/>
                    </a:p>
                    <a:p>
                      <a:r>
                        <a:rPr lang="en-US" altLang="zh-CN" sz="1200" dirty="0"/>
                        <a:t>2</a:t>
                      </a:r>
                      <a:r>
                        <a:rPr lang="zh-CN" altLang="en-US" sz="1200" dirty="0"/>
                        <a:t>、点击电影票图标</a:t>
                      </a:r>
                      <a:endParaRPr lang="zh-CN" altLang="en-US" sz="1200" dirty="0"/>
                    </a:p>
                    <a:p>
                      <a:r>
                        <a:rPr lang="en-US" altLang="zh-CN" sz="1200" dirty="0"/>
                        <a:t>3</a:t>
                      </a:r>
                      <a:r>
                        <a:rPr lang="zh-CN" altLang="en-US" sz="1200" dirty="0"/>
                        <a:t>、进入电影票场首页</a:t>
                      </a:r>
                      <a:endParaRPr lang="zh-CN" altLang="en-US" sz="1200" dirty="0"/>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2s</a:t>
                      </a:r>
                      <a:endParaRPr lang="en-US" altLang="zh-CN" sz="1200" b="0" i="0" u="none" strike="noStrike" dirty="0">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4.4s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Verdana Pro" panose="020B0604030504040204" pitchFamily="34" charset="0"/>
                          <a:ea typeface="等线" panose="02010600030101010101" pitchFamily="2" charset="-122"/>
                        </a:rPr>
                        <a:t>2.76s</a:t>
                      </a:r>
                      <a:endParaRPr lang="en-US" altLang="zh-CN" sz="1200" b="0" i="0" u="none" strike="noStrike" dirty="0">
                        <a:solidFill>
                          <a:srgbClr val="00B05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230818">
                <a:tc>
                  <a:txBody>
                    <a:bodyPr/>
                    <a:lstStyle/>
                    <a:p>
                      <a:r>
                        <a:rPr lang="en-US" altLang="zh-CN" sz="1200" dirty="0"/>
                        <a:t>70</a:t>
                      </a:r>
                      <a:endParaRPr lang="zh-CN" altLang="en-US" sz="1200" dirty="0"/>
                    </a:p>
                  </a:txBody>
                  <a:tcPr anchor="ctr"/>
                </a:tc>
                <a:tc>
                  <a:txBody>
                    <a:bodyPr/>
                    <a:lstStyle/>
                    <a:p>
                      <a:r>
                        <a:rPr lang="zh-CN" altLang="en-US" sz="1200" dirty="0"/>
                        <a:t>电影票热启动时间</a:t>
                      </a:r>
                      <a:endParaRPr lang="zh-CN" altLang="en-US" sz="1200" dirty="0"/>
                    </a:p>
                  </a:txBody>
                  <a:tcPr anchor="ctr"/>
                </a:tc>
                <a:tc>
                  <a:txBody>
                    <a:bodyPr/>
                    <a:lstStyle/>
                    <a:p>
                      <a:pPr algn="l" fontAlgn="t"/>
                      <a:r>
                        <a:rPr lang="en-US" altLang="zh-CN" sz="1200" kern="1200" dirty="0">
                          <a:solidFill>
                            <a:schemeClr val="dk1"/>
                          </a:solidFill>
                          <a:latin typeface="+mn-lt"/>
                          <a:ea typeface="+mn-ea"/>
                          <a:cs typeface="+mn-cs"/>
                        </a:rPr>
                        <a:t>1</a:t>
                      </a:r>
                      <a:r>
                        <a:rPr lang="zh-CN" altLang="en-US" sz="1200" kern="1200" dirty="0">
                          <a:solidFill>
                            <a:schemeClr val="dk1"/>
                          </a:solidFill>
                          <a:latin typeface="+mn-lt"/>
                          <a:ea typeface="+mn-ea"/>
                          <a:cs typeface="+mn-cs"/>
                        </a:rPr>
                        <a:t>、返回到上一页</a:t>
                      </a:r>
                      <a:endParaRPr lang="zh-CN" altLang="en-US" sz="1200" kern="1200" dirty="0">
                        <a:solidFill>
                          <a:schemeClr val="dk1"/>
                        </a:solidFill>
                        <a:latin typeface="+mn-lt"/>
                        <a:ea typeface="+mn-ea"/>
                        <a:cs typeface="+mn-cs"/>
                      </a:endParaRPr>
                    </a:p>
                    <a:p>
                      <a:pPr algn="l" fontAlgn="t"/>
                      <a:r>
                        <a:rPr lang="en-US" altLang="zh-CN" sz="1200" kern="1200" dirty="0">
                          <a:solidFill>
                            <a:schemeClr val="dk1"/>
                          </a:solidFill>
                          <a:latin typeface="+mn-lt"/>
                          <a:ea typeface="+mn-ea"/>
                          <a:cs typeface="+mn-cs"/>
                        </a:rPr>
                        <a:t>2</a:t>
                      </a:r>
                      <a:r>
                        <a:rPr lang="zh-CN" altLang="en-US" sz="1200" kern="1200" dirty="0">
                          <a:solidFill>
                            <a:schemeClr val="dk1"/>
                          </a:solidFill>
                          <a:latin typeface="+mn-lt"/>
                          <a:ea typeface="+mn-ea"/>
                          <a:cs typeface="+mn-cs"/>
                        </a:rPr>
                        <a:t>、再次点击电影票图标</a:t>
                      </a:r>
                      <a:endParaRPr lang="zh-CN" altLang="en-US" sz="1200" kern="1200" dirty="0">
                        <a:solidFill>
                          <a:schemeClr val="dk1"/>
                        </a:solidFill>
                        <a:latin typeface="+mn-lt"/>
                        <a:ea typeface="+mn-ea"/>
                        <a:cs typeface="+mn-cs"/>
                      </a:endParaRPr>
                    </a:p>
                    <a:p>
                      <a:pPr algn="l" fontAlgn="t"/>
                      <a:r>
                        <a:rPr lang="en-US" altLang="zh-CN" sz="1200" kern="1200" dirty="0">
                          <a:solidFill>
                            <a:schemeClr val="dk1"/>
                          </a:solidFill>
                          <a:latin typeface="+mn-lt"/>
                          <a:ea typeface="+mn-ea"/>
                          <a:cs typeface="+mn-cs"/>
                        </a:rPr>
                        <a:t>3</a:t>
                      </a:r>
                      <a:r>
                        <a:rPr lang="zh-CN" altLang="en-US" sz="1200" kern="1200" dirty="0">
                          <a:solidFill>
                            <a:schemeClr val="dk1"/>
                          </a:solidFill>
                          <a:latin typeface="+mn-lt"/>
                          <a:ea typeface="+mn-ea"/>
                          <a:cs typeface="+mn-cs"/>
                        </a:rPr>
                        <a:t>、进入电影票首页</a:t>
                      </a:r>
                      <a:endParaRPr lang="zh-CN" altLang="en-US" sz="1200" kern="1200" dirty="0">
                        <a:solidFill>
                          <a:schemeClr val="dk1"/>
                        </a:solidFill>
                        <a:latin typeface="+mn-lt"/>
                        <a:ea typeface="+mn-ea"/>
                        <a:cs typeface="+mn-cs"/>
                      </a:endParaRPr>
                    </a:p>
                  </a:txBody>
                  <a:tcPr marL="6350" marR="6350" marT="6350" marB="0"/>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200ms</a:t>
                      </a:r>
                      <a:endParaRPr lang="en-US" altLang="zh-CN" sz="1200" b="0" i="0" u="none" strike="noStrike" dirty="0">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230ms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Verdana Pro" panose="020B0604030504040204" pitchFamily="34" charset="0"/>
                          <a:ea typeface="等线" panose="02010600030101010101" pitchFamily="2" charset="-122"/>
                        </a:rPr>
                        <a:t>132ms</a:t>
                      </a:r>
                      <a:endParaRPr lang="en-US" altLang="zh-CN" sz="1200" b="0" i="0" u="none" strike="noStrike" dirty="0">
                        <a:solidFill>
                          <a:srgbClr val="00B05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bl>
          </a:graphicData>
        </a:graphic>
      </p:graphicFrame>
      <p:sp>
        <p:nvSpPr>
          <p:cNvPr id="5" name="Title 4"/>
          <p:cNvSpPr>
            <a:spLocks noGrp="1" noChangeArrowheads="1"/>
          </p:cNvSpPr>
          <p:nvPr>
            <p:ph type="title"/>
          </p:nvPr>
        </p:nvSpPr>
        <p:spPr bwMode="auto">
          <a:xfrm>
            <a:off x="159865" y="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CD764_R10.1</a:t>
            </a:r>
            <a:r>
              <a:rPr lang="en-US" altLang="en-US" sz="2800" dirty="0">
                <a:solidFill>
                  <a:srgbClr val="0000CC"/>
                </a:solidFill>
              </a:rPr>
              <a:t>} </a:t>
            </a:r>
            <a:r>
              <a:rPr lang="zh-CN" altLang="en-US" sz="2800" dirty="0">
                <a:solidFill>
                  <a:srgbClr val="0000CC"/>
                </a:solidFill>
              </a:rPr>
              <a:t>性能对比测试结果</a:t>
            </a:r>
            <a:r>
              <a:rPr lang="en-US" altLang="zh-CN" sz="2800" dirty="0">
                <a:solidFill>
                  <a:srgbClr val="0000CC"/>
                </a:solidFill>
              </a:rPr>
              <a:t>#7</a:t>
            </a:r>
            <a:endParaRPr lang="en-US" altLang="en-US" sz="2800" b="0" dirty="0">
              <a:ea typeface="SimHei"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5"/>
          <p:cNvGraphicFramePr>
            <a:graphicFrameLocks noGrp="1"/>
          </p:cNvGraphicFramePr>
          <p:nvPr>
            <p:custDataLst>
              <p:tags r:id="rId1"/>
            </p:custDataLst>
          </p:nvPr>
        </p:nvGraphicFramePr>
        <p:xfrm>
          <a:off x="141616" y="655638"/>
          <a:ext cx="11266477" cy="4183297"/>
        </p:xfrm>
        <a:graphic>
          <a:graphicData uri="http://schemas.openxmlformats.org/drawingml/2006/table">
            <a:tbl>
              <a:tblPr firstRow="1" bandRow="1">
                <a:tableStyleId>{5C22544A-7EE6-4342-B048-85BDC9FD1C3A}</a:tableStyleId>
              </a:tblPr>
              <a:tblGrid>
                <a:gridCol w="587693"/>
                <a:gridCol w="2865272"/>
                <a:gridCol w="3905769"/>
                <a:gridCol w="1089343"/>
                <a:gridCol w="530964"/>
                <a:gridCol w="530964"/>
                <a:gridCol w="1756472"/>
              </a:tblGrid>
              <a:tr h="342817">
                <a:tc>
                  <a:txBody>
                    <a:bodyPr/>
                    <a:lstStyle/>
                    <a:p>
                      <a:r>
                        <a:rPr lang="zh-CN" altLang="en-US" sz="1400" dirty="0"/>
                        <a:t>序号</a:t>
                      </a:r>
                      <a:endParaRPr lang="zh-CN" altLang="en-US" sz="1400" dirty="0"/>
                    </a:p>
                  </a:txBody>
                  <a:tcPr/>
                </a:tc>
                <a:tc>
                  <a:txBody>
                    <a:bodyPr/>
                    <a:lstStyle/>
                    <a:p>
                      <a:r>
                        <a:rPr lang="zh-CN" altLang="en-US" sz="1400" dirty="0"/>
                        <a:t>影响因素</a:t>
                      </a:r>
                      <a:endParaRPr lang="zh-CN" altLang="en-US" sz="1400" dirty="0"/>
                    </a:p>
                  </a:txBody>
                  <a:tcPr/>
                </a:tc>
                <a:tc>
                  <a:txBody>
                    <a:bodyPr/>
                    <a:lstStyle/>
                    <a:p>
                      <a:r>
                        <a:rPr lang="zh-CN" altLang="en-US" sz="1400" dirty="0"/>
                        <a:t>测试步骤</a:t>
                      </a:r>
                      <a:endParaRPr lang="zh-CN" altLang="en-US" sz="1400" dirty="0"/>
                    </a:p>
                  </a:txBody>
                  <a:tcPr/>
                </a:tc>
                <a:tc>
                  <a:txBody>
                    <a:bodyPr/>
                    <a:lstStyle/>
                    <a:p>
                      <a:r>
                        <a:rPr lang="en-US" altLang="zh-CN" sz="1400" dirty="0"/>
                        <a:t>Reference</a:t>
                      </a:r>
                      <a:endParaRPr lang="zh-CN" altLang="en-US" sz="1400" dirty="0"/>
                    </a:p>
                  </a:txBody>
                  <a:tcPr/>
                </a:tc>
                <a:tc>
                  <a:txBody>
                    <a:bodyPr/>
                    <a:lstStyle/>
                    <a:p>
                      <a:r>
                        <a:rPr lang="en-US" altLang="zh-CN" sz="1400" dirty="0"/>
                        <a:t>R09</a:t>
                      </a:r>
                      <a:endParaRPr lang="zh-CN" altLang="en-US" sz="1400" dirty="0"/>
                    </a:p>
                  </a:txBody>
                  <a:tcPr/>
                </a:tc>
                <a:tc>
                  <a:txBody>
                    <a:bodyPr/>
                    <a:lstStyle/>
                    <a:p>
                      <a:r>
                        <a:rPr lang="en-US" altLang="zh-CN" sz="1400" dirty="0"/>
                        <a:t>R10</a:t>
                      </a:r>
                      <a:endParaRPr lang="zh-CN" altLang="en-US" sz="1400" dirty="0"/>
                    </a:p>
                  </a:txBody>
                  <a:tcPr/>
                </a:tc>
                <a:tc>
                  <a:txBody>
                    <a:bodyPr/>
                    <a:lstStyle/>
                    <a:p>
                      <a:r>
                        <a:rPr lang="en-US" altLang="zh-CN" sz="1400" dirty="0"/>
                        <a:t>Baidu Comments</a:t>
                      </a:r>
                      <a:endParaRPr lang="zh-CN" altLang="en-US" sz="1400" dirty="0"/>
                    </a:p>
                  </a:txBody>
                  <a:tcPr/>
                </a:tc>
              </a:tr>
              <a:tr h="504558">
                <a:tc>
                  <a:txBody>
                    <a:bodyPr/>
                    <a:lstStyle/>
                    <a:p>
                      <a:r>
                        <a:rPr lang="en-US" altLang="zh-CN" sz="1200" dirty="0"/>
                        <a:t>71</a:t>
                      </a:r>
                      <a:endParaRPr lang="zh-CN" altLang="en-US" sz="1200" dirty="0"/>
                    </a:p>
                  </a:txBody>
                  <a:tcPr anchor="ctr"/>
                </a:tc>
                <a:tc>
                  <a:txBody>
                    <a:bodyPr/>
                    <a:lstStyle/>
                    <a:p>
                      <a:r>
                        <a:rPr lang="zh-CN" altLang="en-US" sz="1200" dirty="0"/>
                        <a:t>智慧停车场冷启动时间</a:t>
                      </a:r>
                      <a:endParaRPr lang="zh-CN" altLang="en-US" sz="1200" dirty="0"/>
                    </a:p>
                  </a:txBody>
                  <a:tcPr anchor="ctr"/>
                </a:tc>
                <a:tc>
                  <a:txBody>
                    <a:bodyPr/>
                    <a:lstStyle/>
                    <a:p>
                      <a:r>
                        <a:rPr lang="en-US" altLang="zh-CN" sz="1200" dirty="0"/>
                        <a:t>1</a:t>
                      </a:r>
                      <a:r>
                        <a:rPr lang="zh-CN" altLang="en-US" sz="1200" dirty="0"/>
                        <a:t>、系统启动，进入</a:t>
                      </a:r>
                      <a:r>
                        <a:rPr lang="en-US" altLang="zh-CN" sz="1200" dirty="0"/>
                        <a:t>launcher</a:t>
                      </a:r>
                      <a:r>
                        <a:rPr lang="zh-CN" altLang="en-US" sz="1200" dirty="0"/>
                        <a:t>后，等待</a:t>
                      </a:r>
                      <a:r>
                        <a:rPr lang="en-US" altLang="zh-CN" sz="1200" dirty="0"/>
                        <a:t>3min</a:t>
                      </a:r>
                      <a:endParaRPr lang="en-US" altLang="zh-CN" sz="1200" dirty="0"/>
                    </a:p>
                    <a:p>
                      <a:r>
                        <a:rPr lang="en-US" altLang="zh-CN" sz="1200" dirty="0"/>
                        <a:t>2</a:t>
                      </a:r>
                      <a:r>
                        <a:rPr lang="zh-CN" altLang="en-US" sz="1200" dirty="0"/>
                        <a:t>、点击智慧停车场图标</a:t>
                      </a:r>
                      <a:endParaRPr lang="zh-CN" altLang="en-US" sz="1200" dirty="0"/>
                    </a:p>
                    <a:p>
                      <a:r>
                        <a:rPr lang="en-US" altLang="zh-CN" sz="1200" dirty="0"/>
                        <a:t>3</a:t>
                      </a:r>
                      <a:r>
                        <a:rPr lang="zh-CN" altLang="en-US" sz="1200" dirty="0"/>
                        <a:t>、进入智慧停车场首页</a:t>
                      </a:r>
                      <a:endParaRPr lang="zh-CN" altLang="en-US" sz="1200" dirty="0"/>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2s</a:t>
                      </a:r>
                      <a:endParaRPr lang="en-US" altLang="zh-CN" sz="1200" b="0" i="0" u="none" strike="noStrike" dirty="0">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5.1s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Verdana Pro" panose="020B0604030504040204" pitchFamily="34" charset="0"/>
                          <a:ea typeface="等线" panose="02010600030101010101" pitchFamily="2" charset="-122"/>
                        </a:rPr>
                        <a:t>2.7s</a:t>
                      </a:r>
                      <a:endParaRPr lang="en-US" altLang="zh-CN" sz="1200" b="0" i="0" u="none" strike="noStrike" dirty="0">
                        <a:solidFill>
                          <a:srgbClr val="00B05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endParaRPr lang="zh-CN" altLang="en-US" sz="1400" kern="1200" dirty="0">
                        <a:solidFill>
                          <a:schemeClr val="dk1"/>
                        </a:solidFill>
                        <a:latin typeface="+mn-lt"/>
                        <a:ea typeface="+mn-ea"/>
                        <a:cs typeface="+mn-cs"/>
                      </a:endParaRPr>
                    </a:p>
                  </a:txBody>
                  <a:tcPr anchor="ctr"/>
                </a:tc>
              </a:tr>
              <a:tr h="434171">
                <a:tc>
                  <a:txBody>
                    <a:bodyPr/>
                    <a:lstStyle/>
                    <a:p>
                      <a:r>
                        <a:rPr lang="en-US" altLang="zh-CN" sz="1200" dirty="0"/>
                        <a:t>72</a:t>
                      </a:r>
                      <a:endParaRPr lang="zh-CN" altLang="en-US" sz="1200" dirty="0"/>
                    </a:p>
                  </a:txBody>
                  <a:tcPr anchor="ctr"/>
                </a:tc>
                <a:tc>
                  <a:txBody>
                    <a:bodyPr/>
                    <a:lstStyle/>
                    <a:p>
                      <a:r>
                        <a:rPr lang="zh-CN" altLang="en-US" sz="1200" dirty="0"/>
                        <a:t>智慧停车场热启动时间</a:t>
                      </a:r>
                      <a:endParaRPr lang="zh-CN" altLang="en-US" sz="1200" dirty="0"/>
                    </a:p>
                  </a:txBody>
                  <a:tcPr anchor="ctr"/>
                </a:tc>
                <a:tc>
                  <a:txBody>
                    <a:bodyPr/>
                    <a:lstStyle/>
                    <a:p>
                      <a:r>
                        <a:rPr lang="en-US" altLang="zh-CN" sz="1200" dirty="0"/>
                        <a:t>1</a:t>
                      </a:r>
                      <a:r>
                        <a:rPr lang="zh-CN" altLang="en-US" sz="1200" dirty="0"/>
                        <a:t>、返回到上一页</a:t>
                      </a:r>
                      <a:endParaRPr lang="zh-CN" altLang="en-US" sz="1200" dirty="0"/>
                    </a:p>
                    <a:p>
                      <a:r>
                        <a:rPr lang="en-US" altLang="zh-CN" sz="1200" dirty="0"/>
                        <a:t>2</a:t>
                      </a:r>
                      <a:r>
                        <a:rPr lang="zh-CN" altLang="en-US" sz="1200" dirty="0"/>
                        <a:t>、再次点击智慧停车场图标</a:t>
                      </a:r>
                      <a:endParaRPr lang="zh-CN" altLang="en-US" sz="1200" dirty="0"/>
                    </a:p>
                    <a:p>
                      <a:r>
                        <a:rPr lang="en-US" altLang="zh-CN" sz="1200" dirty="0"/>
                        <a:t>3</a:t>
                      </a:r>
                      <a:r>
                        <a:rPr lang="zh-CN" altLang="en-US" sz="1200" dirty="0"/>
                        <a:t>、进入智慧停车场首页</a:t>
                      </a:r>
                      <a:endParaRPr lang="zh-CN" altLang="en-US" sz="1200" dirty="0"/>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200ms</a:t>
                      </a:r>
                      <a:endParaRPr lang="en-US" altLang="zh-CN" sz="1200" b="0" i="0" u="none" strike="noStrike" dirty="0">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390ms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Verdana Pro" panose="020B0604030504040204" pitchFamily="34" charset="0"/>
                          <a:ea typeface="等线" panose="02010600030101010101" pitchFamily="2" charset="-122"/>
                        </a:rPr>
                        <a:t>122ms</a:t>
                      </a:r>
                      <a:endParaRPr lang="en-US" altLang="zh-CN" sz="1200" b="0" i="0" u="none" strike="noStrike" dirty="0">
                        <a:solidFill>
                          <a:srgbClr val="00B05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endParaRPr lang="zh-CN" altLang="en-US" sz="1400" kern="1200" dirty="0">
                        <a:solidFill>
                          <a:schemeClr val="dk1"/>
                        </a:solidFill>
                        <a:latin typeface="+mn-lt"/>
                        <a:ea typeface="+mn-ea"/>
                        <a:cs typeface="+mn-cs"/>
                      </a:endParaRPr>
                    </a:p>
                  </a:txBody>
                  <a:tcPr anchor="ctr"/>
                </a:tc>
              </a:tr>
              <a:tr h="434171">
                <a:tc>
                  <a:txBody>
                    <a:bodyPr/>
                    <a:lstStyle/>
                    <a:p>
                      <a:r>
                        <a:rPr lang="en-US" altLang="zh-CN" sz="1200" dirty="0"/>
                        <a:t>73</a:t>
                      </a:r>
                      <a:endParaRPr lang="zh-CN" altLang="en-US" sz="1200" dirty="0"/>
                    </a:p>
                  </a:txBody>
                  <a:tcPr anchor="ctr"/>
                </a:tc>
                <a:tc>
                  <a:txBody>
                    <a:bodyPr/>
                    <a:lstStyle/>
                    <a:p>
                      <a:r>
                        <a:rPr lang="zh-CN" altLang="en-US" sz="1200" dirty="0"/>
                        <a:t>外卖冷启动时间</a:t>
                      </a:r>
                      <a:endParaRPr lang="zh-CN" altLang="en-US" sz="1200" dirty="0"/>
                    </a:p>
                  </a:txBody>
                  <a:tcPr anchor="ctr"/>
                </a:tc>
                <a:tc>
                  <a:txBody>
                    <a:bodyPr/>
                    <a:lstStyle/>
                    <a:p>
                      <a:r>
                        <a:rPr lang="en-US" altLang="zh-CN" sz="1200" dirty="0"/>
                        <a:t>1</a:t>
                      </a:r>
                      <a:r>
                        <a:rPr lang="zh-CN" altLang="en-US" sz="1200" dirty="0"/>
                        <a:t>、系统启动，进入</a:t>
                      </a:r>
                      <a:r>
                        <a:rPr lang="en-US" altLang="zh-CN" sz="1200" dirty="0"/>
                        <a:t>launcher</a:t>
                      </a:r>
                      <a:r>
                        <a:rPr lang="zh-CN" altLang="en-US" sz="1200" dirty="0"/>
                        <a:t>后，等待</a:t>
                      </a:r>
                      <a:r>
                        <a:rPr lang="en-US" altLang="zh-CN" sz="1200" dirty="0"/>
                        <a:t>3min</a:t>
                      </a:r>
                      <a:endParaRPr lang="en-US" altLang="zh-CN" sz="1200" dirty="0"/>
                    </a:p>
                    <a:p>
                      <a:r>
                        <a:rPr lang="en-US" altLang="zh-CN" sz="1200" dirty="0"/>
                        <a:t>2</a:t>
                      </a:r>
                      <a:r>
                        <a:rPr lang="zh-CN" altLang="en-US" sz="1200" dirty="0"/>
                        <a:t>、点击外卖图标</a:t>
                      </a:r>
                      <a:endParaRPr lang="zh-CN" altLang="en-US" sz="1200" dirty="0"/>
                    </a:p>
                    <a:p>
                      <a:r>
                        <a:rPr lang="en-US" altLang="zh-CN" sz="1200" dirty="0"/>
                        <a:t>3</a:t>
                      </a:r>
                      <a:r>
                        <a:rPr lang="zh-CN" altLang="en-US" sz="1200" dirty="0"/>
                        <a:t>、进入外卖首页</a:t>
                      </a:r>
                      <a:endParaRPr lang="zh-CN" altLang="en-US" sz="1200" dirty="0"/>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2s</a:t>
                      </a:r>
                      <a:endParaRPr lang="en-US" altLang="zh-CN" sz="1200" b="0" i="0" u="none" strike="noStrike" dirty="0">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9.57s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Verdana Pro" panose="020B0604030504040204" pitchFamily="34" charset="0"/>
                          <a:ea typeface="等线" panose="02010600030101010101" pitchFamily="2" charset="-122"/>
                        </a:rPr>
                        <a:t>2.7s</a:t>
                      </a:r>
                      <a:endParaRPr lang="en-US" altLang="zh-CN" sz="1200" b="0" i="0" u="none" strike="noStrike" dirty="0">
                        <a:solidFill>
                          <a:srgbClr val="00B05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dk1"/>
                        </a:solidFill>
                        <a:latin typeface="+mn-lt"/>
                        <a:ea typeface="+mn-ea"/>
                        <a:cs typeface="+mn-cs"/>
                      </a:endParaRPr>
                    </a:p>
                  </a:txBody>
                  <a:tcPr anchor="ctr"/>
                </a:tc>
              </a:tr>
              <a:tr h="434171">
                <a:tc>
                  <a:txBody>
                    <a:bodyPr/>
                    <a:lstStyle/>
                    <a:p>
                      <a:r>
                        <a:rPr lang="en-US" altLang="zh-CN" sz="1200" dirty="0"/>
                        <a:t>74</a:t>
                      </a:r>
                      <a:endParaRPr lang="zh-CN" altLang="en-US" sz="1200" dirty="0"/>
                    </a:p>
                  </a:txBody>
                  <a:tcPr anchor="ctr"/>
                </a:tc>
                <a:tc>
                  <a:txBody>
                    <a:bodyPr/>
                    <a:lstStyle/>
                    <a:p>
                      <a:r>
                        <a:rPr lang="zh-CN" altLang="en-US" sz="1200" dirty="0"/>
                        <a:t>外卖热启动时间</a:t>
                      </a:r>
                      <a:endParaRPr lang="zh-CN" altLang="en-US" sz="1200" dirty="0"/>
                    </a:p>
                  </a:txBody>
                  <a:tcPr anchor="ctr"/>
                </a:tc>
                <a:tc>
                  <a:txBody>
                    <a:bodyPr/>
                    <a:lstStyle/>
                    <a:p>
                      <a:r>
                        <a:rPr lang="en-US" altLang="zh-CN" sz="1200" dirty="0"/>
                        <a:t>1</a:t>
                      </a:r>
                      <a:r>
                        <a:rPr lang="zh-CN" altLang="en-US" sz="1200" dirty="0"/>
                        <a:t>、返回到上一页</a:t>
                      </a:r>
                      <a:endParaRPr lang="zh-CN" altLang="en-US" sz="1200" dirty="0"/>
                    </a:p>
                    <a:p>
                      <a:r>
                        <a:rPr lang="en-US" altLang="zh-CN" sz="1200" dirty="0"/>
                        <a:t>2</a:t>
                      </a:r>
                      <a:r>
                        <a:rPr lang="zh-CN" altLang="en-US" sz="1200" dirty="0"/>
                        <a:t>、再次点击外卖图标</a:t>
                      </a:r>
                      <a:endParaRPr lang="zh-CN" altLang="en-US" sz="1200" dirty="0"/>
                    </a:p>
                    <a:p>
                      <a:r>
                        <a:rPr lang="en-US" altLang="zh-CN" sz="1200" dirty="0"/>
                        <a:t>3</a:t>
                      </a:r>
                      <a:r>
                        <a:rPr lang="zh-CN" altLang="en-US" sz="1200" dirty="0"/>
                        <a:t>、进入外卖首页</a:t>
                      </a:r>
                      <a:endParaRPr lang="zh-CN" altLang="en-US" sz="1200" dirty="0"/>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200ms</a:t>
                      </a:r>
                      <a:endParaRPr lang="en-US" altLang="zh-CN" sz="1200" b="0" i="0" u="none" strike="noStrike" dirty="0">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640ms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Verdana Pro" panose="020B0604030504040204" pitchFamily="34" charset="0"/>
                          <a:ea typeface="等线" panose="02010600030101010101" pitchFamily="2" charset="-122"/>
                        </a:rPr>
                        <a:t>159ms</a:t>
                      </a:r>
                      <a:endParaRPr lang="en-US" altLang="zh-CN" sz="1200" b="0" i="0" u="none" strike="noStrike" dirty="0">
                        <a:solidFill>
                          <a:srgbClr val="00B05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607840">
                <a:tc>
                  <a:txBody>
                    <a:bodyPr/>
                    <a:lstStyle/>
                    <a:p>
                      <a:r>
                        <a:rPr lang="en-US" altLang="zh-CN" sz="1200" dirty="0"/>
                        <a:t>75</a:t>
                      </a:r>
                      <a:endParaRPr lang="zh-CN" altLang="en-US" sz="1200" dirty="0"/>
                    </a:p>
                  </a:txBody>
                  <a:tcPr anchor="ctr"/>
                </a:tc>
                <a:tc>
                  <a:txBody>
                    <a:bodyPr/>
                    <a:lstStyle/>
                    <a:p>
                      <a:r>
                        <a:rPr lang="zh-CN" altLang="en-US" sz="1200" dirty="0"/>
                        <a:t>酒店预定冷启动时间</a:t>
                      </a:r>
                      <a:endParaRPr lang="zh-CN" altLang="en-US" sz="1200" dirty="0"/>
                    </a:p>
                  </a:txBody>
                  <a:tcPr anchor="ctr"/>
                </a:tc>
                <a:tc>
                  <a:txBody>
                    <a:bodyPr/>
                    <a:lstStyle/>
                    <a:p>
                      <a:r>
                        <a:rPr lang="en-US" altLang="zh-CN" sz="1200" dirty="0"/>
                        <a:t>1</a:t>
                      </a:r>
                      <a:r>
                        <a:rPr lang="zh-CN" altLang="en-US" sz="1200" dirty="0"/>
                        <a:t>、系统启动，进入</a:t>
                      </a:r>
                      <a:r>
                        <a:rPr lang="en-US" altLang="zh-CN" sz="1200" dirty="0"/>
                        <a:t>launcher</a:t>
                      </a:r>
                      <a:r>
                        <a:rPr lang="zh-CN" altLang="en-US" sz="1200" dirty="0"/>
                        <a:t>后，等待</a:t>
                      </a:r>
                      <a:r>
                        <a:rPr lang="en-US" altLang="zh-CN" sz="1200" dirty="0"/>
                        <a:t>3min</a:t>
                      </a:r>
                      <a:endParaRPr lang="en-US" altLang="zh-CN" sz="1200" dirty="0"/>
                    </a:p>
                    <a:p>
                      <a:r>
                        <a:rPr lang="en-US" altLang="zh-CN" sz="1200" dirty="0"/>
                        <a:t>2</a:t>
                      </a:r>
                      <a:r>
                        <a:rPr lang="zh-CN" altLang="en-US" sz="1200" dirty="0"/>
                        <a:t>、点击酒店预订图标</a:t>
                      </a:r>
                      <a:endParaRPr lang="zh-CN" altLang="en-US" sz="1200" dirty="0"/>
                    </a:p>
                    <a:p>
                      <a:r>
                        <a:rPr lang="en-US" altLang="zh-CN" sz="1200" dirty="0"/>
                        <a:t>3</a:t>
                      </a:r>
                      <a:r>
                        <a:rPr lang="zh-CN" altLang="en-US" sz="1200" dirty="0"/>
                        <a:t>、进入酒店预订首页</a:t>
                      </a:r>
                      <a:endParaRPr lang="zh-CN" altLang="en-US" sz="1200" dirty="0"/>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2s</a:t>
                      </a:r>
                      <a:endParaRPr lang="en-US" altLang="zh-CN" sz="1200" b="0" i="0" u="none" strike="noStrike" dirty="0">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8.94s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Verdana Pro" panose="020B0604030504040204" pitchFamily="34" charset="0"/>
                          <a:ea typeface="等线" panose="02010600030101010101" pitchFamily="2" charset="-122"/>
                        </a:rPr>
                        <a:t>1.98s</a:t>
                      </a:r>
                      <a:endParaRPr lang="en-US" altLang="zh-CN" sz="1200" b="0" i="0" u="none" strike="noStrike" dirty="0">
                        <a:solidFill>
                          <a:srgbClr val="00B05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r h="607840">
                <a:tc>
                  <a:txBody>
                    <a:bodyPr/>
                    <a:lstStyle/>
                    <a:p>
                      <a:r>
                        <a:rPr lang="en-US" altLang="zh-CN" sz="1200" dirty="0"/>
                        <a:t>76</a:t>
                      </a:r>
                      <a:endParaRPr lang="zh-CN" altLang="en-US" sz="1200" dirty="0"/>
                    </a:p>
                  </a:txBody>
                  <a:tcPr anchor="ctr"/>
                </a:tc>
                <a:tc>
                  <a:txBody>
                    <a:bodyPr/>
                    <a:lstStyle/>
                    <a:p>
                      <a:r>
                        <a:rPr lang="zh-CN" altLang="en-US" sz="1200" dirty="0"/>
                        <a:t>酒店预定热启动时间</a:t>
                      </a:r>
                      <a:endParaRPr lang="zh-CN" altLang="en-US" sz="1200" dirty="0"/>
                    </a:p>
                  </a:txBody>
                  <a:tcPr anchor="ctr"/>
                </a:tc>
                <a:tc>
                  <a:txBody>
                    <a:bodyPr/>
                    <a:lstStyle/>
                    <a:p>
                      <a:r>
                        <a:rPr lang="en-US" altLang="zh-CN" sz="1200" dirty="0"/>
                        <a:t>1</a:t>
                      </a:r>
                      <a:r>
                        <a:rPr lang="zh-CN" altLang="en-US" sz="1200" dirty="0"/>
                        <a:t>、返回到上一页</a:t>
                      </a:r>
                      <a:endParaRPr lang="zh-CN" altLang="en-US" sz="1200" dirty="0"/>
                    </a:p>
                    <a:p>
                      <a:r>
                        <a:rPr lang="en-US" altLang="zh-CN" sz="1200" dirty="0"/>
                        <a:t>2</a:t>
                      </a:r>
                      <a:r>
                        <a:rPr lang="zh-CN" altLang="en-US" sz="1200" dirty="0"/>
                        <a:t>、再次点击酒店预订图标</a:t>
                      </a:r>
                      <a:endParaRPr lang="zh-CN" altLang="en-US" sz="1200" dirty="0"/>
                    </a:p>
                    <a:p>
                      <a:r>
                        <a:rPr lang="en-US" altLang="zh-CN" sz="1200" dirty="0"/>
                        <a:t>3</a:t>
                      </a:r>
                      <a:r>
                        <a:rPr lang="zh-CN" altLang="en-US" sz="1200" dirty="0"/>
                        <a:t>、进入酒店预订首页</a:t>
                      </a:r>
                      <a:endParaRPr lang="zh-CN" altLang="en-US" sz="1200" dirty="0"/>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200ms</a:t>
                      </a:r>
                      <a:endParaRPr lang="en-US" altLang="zh-CN" sz="1200" b="0" i="0" u="none" strike="noStrike" dirty="0">
                        <a:solidFill>
                          <a:srgbClr val="00000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1.17s</a:t>
                      </a:r>
                      <a:endParaRPr lang="en-US" altLang="zh-CN" sz="12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200" b="0" i="0" u="none" strike="noStrike" dirty="0">
                          <a:solidFill>
                            <a:srgbClr val="00B050"/>
                          </a:solidFill>
                          <a:effectLst/>
                          <a:latin typeface="Verdana Pro" panose="020B0604030504040204" pitchFamily="34" charset="0"/>
                          <a:ea typeface="等线" panose="02010600030101010101" pitchFamily="2" charset="-122"/>
                        </a:rPr>
                        <a:t>170ms</a:t>
                      </a:r>
                      <a:endParaRPr lang="en-US" altLang="zh-CN" sz="1200" b="0" i="0" u="none" strike="noStrike" dirty="0">
                        <a:solidFill>
                          <a:srgbClr val="00B050"/>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dk1"/>
                        </a:solidFill>
                        <a:latin typeface="+mn-lt"/>
                        <a:ea typeface="+mn-ea"/>
                        <a:cs typeface="+mn-cs"/>
                      </a:endParaRPr>
                    </a:p>
                  </a:txBody>
                  <a:tcPr anchor="ctr"/>
                </a:tc>
              </a:tr>
            </a:tbl>
          </a:graphicData>
        </a:graphic>
      </p:graphicFrame>
      <p:sp>
        <p:nvSpPr>
          <p:cNvPr id="5" name="Title 4"/>
          <p:cNvSpPr>
            <a:spLocks noGrp="1" noChangeArrowheads="1"/>
          </p:cNvSpPr>
          <p:nvPr>
            <p:ph type="title"/>
          </p:nvPr>
        </p:nvSpPr>
        <p:spPr bwMode="auto">
          <a:xfrm>
            <a:off x="159865" y="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CD764_R10.1</a:t>
            </a:r>
            <a:r>
              <a:rPr lang="en-US" altLang="en-US" sz="2800" dirty="0">
                <a:solidFill>
                  <a:srgbClr val="0000CC"/>
                </a:solidFill>
              </a:rPr>
              <a:t>} </a:t>
            </a:r>
            <a:r>
              <a:rPr lang="zh-CN" altLang="en-US" sz="2800" dirty="0">
                <a:solidFill>
                  <a:srgbClr val="0000CC"/>
                </a:solidFill>
              </a:rPr>
              <a:t>性能对比测试结果</a:t>
            </a:r>
            <a:r>
              <a:rPr lang="en-US" altLang="zh-CN" sz="2800" dirty="0">
                <a:solidFill>
                  <a:srgbClr val="0000CC"/>
                </a:solidFill>
              </a:rPr>
              <a:t>#8</a:t>
            </a:r>
            <a:endParaRPr lang="en-US" altLang="en-US" sz="2800" b="0" dirty="0">
              <a:ea typeface="SimHei"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{CD764_R10.1} </a:t>
            </a:r>
            <a:r>
              <a:rPr lang="en-US" altLang="en-US" sz="2800" dirty="0">
                <a:ea typeface="SimHei" panose="02010609060101010101" pitchFamily="49" charset="-122"/>
              </a:rPr>
              <a:t>Software overall status  {</a:t>
            </a:r>
            <a:r>
              <a:rPr lang="en-US" altLang="en-US" sz="2800" dirty="0">
                <a:solidFill>
                  <a:srgbClr val="FFC000"/>
                </a:solidFill>
                <a:ea typeface="SimHei" panose="02010609060101010101" pitchFamily="49" charset="-122"/>
              </a:rPr>
              <a:t>yellow</a:t>
            </a:r>
            <a:r>
              <a:rPr lang="en-US" altLang="en-US" sz="2800" dirty="0">
                <a:ea typeface="SimHei" panose="02010609060101010101" pitchFamily="49" charset="-122"/>
              </a:rPr>
              <a:t>}</a:t>
            </a:r>
            <a:endParaRPr lang="en-US" altLang="en-US" sz="2800" dirty="0">
              <a:ea typeface="SimHei" panose="02010609060101010101" pitchFamily="49" charset="-122"/>
            </a:endParaRP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endParaRPr lang="en-US" altLang="zh-CN" dirty="0">
              <a:ea typeface="宋体" pitchFamily="2" charset="-122"/>
            </a:endParaRPr>
          </a:p>
          <a:p>
            <a:pPr lvl="1">
              <a:spcBef>
                <a:spcPct val="0"/>
              </a:spcBef>
              <a:buFont typeface="Arial" panose="020B0604020202020204" pitchFamily="34" charset="0"/>
              <a:buChar char="•"/>
            </a:pPr>
            <a:r>
              <a:rPr lang="en-US" altLang="zh-CN" sz="1800" dirty="0">
                <a:ea typeface="宋体" pitchFamily="2" charset="-122"/>
              </a:rPr>
              <a:t>Refer SWAD for the details:</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US" altLang="zh-CN" dirty="0"/>
              <a:t>20220907_524_PRO </a:t>
            </a:r>
            <a:endParaRPr lang="en-US" altLang="zh-CN" dirty="0"/>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 </a:t>
            </a:r>
            <a:r>
              <a:rPr lang="en-US" altLang="zh-CN" dirty="0"/>
              <a:t>20221103_0824_EL27_R10.1.PRO_Debug</a:t>
            </a:r>
            <a:endParaRPr lang="en-US" altLang="zh-CN" dirty="0"/>
          </a:p>
          <a:p>
            <a:pPr marL="692150" lvl="2" indent="0">
              <a:spcBef>
                <a:spcPct val="0"/>
              </a:spcBef>
              <a:buNone/>
            </a:pPr>
            <a:r>
              <a:rPr lang="en-US" altLang="zh-CN" sz="1800" dirty="0">
                <a:solidFill>
                  <a:srgbClr val="0000CC"/>
                </a:solidFill>
                <a:ea typeface="宋体" pitchFamily="2" charset="-122"/>
              </a:rPr>
              <a:t>Verification scope and method:</a:t>
            </a:r>
            <a:endParaRPr lang="en-US" altLang="zh-CN" sz="1800" dirty="0">
              <a:solidFill>
                <a:srgbClr val="0000CC"/>
              </a:solidFill>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a:t>
            </a:r>
            <a:r>
              <a:rPr lang="en-US" altLang="zh-CN" sz="1800" dirty="0">
                <a:solidFill>
                  <a:srgbClr val="0000CC"/>
                </a:solidFill>
                <a:ea typeface="宋体" pitchFamily="2" charset="-122"/>
              </a:rPr>
              <a:t>Smoke verification} </a:t>
            </a:r>
            <a:r>
              <a:rPr lang="en-US" altLang="zh-CN" sz="1800" dirty="0">
                <a:ea typeface="宋体" pitchFamily="2" charset="-122"/>
              </a:rPr>
              <a:t>executed with pass rate 100</a:t>
            </a:r>
            <a:r>
              <a:rPr lang="en-US" altLang="zh-CN" sz="1800" dirty="0">
                <a:solidFill>
                  <a:srgbClr val="0000CC"/>
                </a:solidFill>
                <a:ea typeface="宋体" pitchFamily="2" charset="-122"/>
              </a:rPr>
              <a:t>%,  0 </a:t>
            </a:r>
            <a:r>
              <a:rPr lang="en-US" altLang="zh-CN" sz="1800" dirty="0">
                <a:ea typeface="宋体" pitchFamily="2" charset="-122"/>
              </a:rPr>
              <a:t>P0 and 0</a:t>
            </a:r>
            <a:r>
              <a:rPr lang="en-US" altLang="zh-CN" sz="1800" dirty="0">
                <a:solidFill>
                  <a:srgbClr val="0000CC"/>
                </a:solidFill>
                <a:ea typeface="宋体" pitchFamily="2" charset="-122"/>
              </a:rPr>
              <a:t> </a:t>
            </a:r>
            <a:r>
              <a:rPr lang="en-US" altLang="zh-CN" sz="1800" dirty="0">
                <a:ea typeface="宋体" pitchFamily="2" charset="-122"/>
              </a:rPr>
              <a:t>P1issues found and not fixed. Refer test report for detail.</a:t>
            </a:r>
            <a:endParaRPr lang="en-US" altLang="zh-CN" sz="1800" dirty="0">
              <a:ea typeface="宋体" pitchFamily="2" charset="-122"/>
            </a:endParaRPr>
          </a:p>
          <a:p>
            <a:pPr>
              <a:spcBef>
                <a:spcPct val="0"/>
              </a:spcBef>
            </a:pPr>
            <a:r>
              <a:rPr lang="en-US" altLang="zh-CN" sz="1800" dirty="0">
                <a:ea typeface="宋体" pitchFamily="2" charset="-122"/>
              </a:rPr>
              <a:t>Main changes compared with previous version, refer RN for the details, highlights listed below:</a:t>
            </a:r>
            <a:endParaRPr lang="en-US" altLang="zh-CN" sz="1800" dirty="0">
              <a:ea typeface="宋体" pitchFamily="2" charset="-122"/>
            </a:endParaRPr>
          </a:p>
          <a:p>
            <a:pPr lvl="2">
              <a:spcBef>
                <a:spcPct val="0"/>
              </a:spcBef>
              <a:buFont typeface="Arial" panose="020B0604020202020204" pitchFamily="34" charset="0"/>
              <a:buChar char="•"/>
            </a:pPr>
            <a:r>
              <a:rPr lang="en-US" altLang="zh-CN" dirty="0">
                <a:ea typeface="宋体" pitchFamily="2" charset="-122"/>
                <a:sym typeface="+mn-ea"/>
              </a:rPr>
              <a:t>Currently 0</a:t>
            </a:r>
            <a:r>
              <a:rPr lang="zh-CN" altLang="en-US" dirty="0">
                <a:ea typeface="宋体" pitchFamily="2" charset="-122"/>
                <a:sym typeface="+mn-ea"/>
              </a:rPr>
              <a:t> </a:t>
            </a:r>
            <a:r>
              <a:rPr lang="en-US" altLang="zh-CN" dirty="0">
                <a:ea typeface="宋体" pitchFamily="2" charset="-122"/>
                <a:sym typeface="+mn-ea"/>
              </a:rPr>
              <a:t>IG</a:t>
            </a:r>
            <a:r>
              <a:rPr lang="zh-CN" altLang="en-US" dirty="0">
                <a:ea typeface="宋体" pitchFamily="2" charset="-122"/>
                <a:sym typeface="+mn-ea"/>
              </a:rPr>
              <a:t> </a:t>
            </a:r>
            <a:r>
              <a:rPr lang="en-US" altLang="zh-CN" dirty="0">
                <a:ea typeface="宋体" pitchFamily="2" charset="-122"/>
                <a:sym typeface="+mn-ea"/>
              </a:rPr>
              <a:t>issues</a:t>
            </a:r>
            <a:r>
              <a:rPr lang="zh-CN" altLang="en-US" dirty="0">
                <a:ea typeface="宋体" pitchFamily="2" charset="-122"/>
                <a:sym typeface="+mn-ea"/>
              </a:rPr>
              <a:t> </a:t>
            </a:r>
            <a:r>
              <a:rPr lang="en-US" altLang="zh-CN" dirty="0">
                <a:ea typeface="宋体" pitchFamily="2" charset="-122"/>
                <a:sym typeface="+mn-ea"/>
              </a:rPr>
              <a:t>assigned</a:t>
            </a:r>
            <a:r>
              <a:rPr lang="zh-CN" altLang="en-US" dirty="0">
                <a:ea typeface="宋体" pitchFamily="2" charset="-122"/>
                <a:sym typeface="+mn-ea"/>
              </a:rPr>
              <a:t> </a:t>
            </a:r>
            <a:r>
              <a:rPr lang="en-US" altLang="zh-CN" dirty="0">
                <a:ea typeface="宋体" pitchFamily="2" charset="-122"/>
                <a:sym typeface="+mn-ea"/>
              </a:rPr>
              <a:t>to</a:t>
            </a:r>
            <a:r>
              <a:rPr lang="zh-CN" altLang="en-US" dirty="0">
                <a:ea typeface="宋体" pitchFamily="2" charset="-122"/>
                <a:sym typeface="+mn-ea"/>
              </a:rPr>
              <a:t> </a:t>
            </a:r>
            <a:r>
              <a:rPr lang="en-US" altLang="zh-CN" dirty="0">
                <a:ea typeface="宋体" pitchFamily="2" charset="-122"/>
                <a:sym typeface="+mn-ea"/>
              </a:rPr>
              <a:t>Baidu.</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pitchFamily="2" charset="-122"/>
                <a:sym typeface="+mn-ea"/>
              </a:rPr>
              <a:t>Left</a:t>
            </a:r>
            <a:r>
              <a:rPr lang="zh-CN" altLang="en-US" dirty="0">
                <a:ea typeface="宋体" pitchFamily="2" charset="-122"/>
                <a:sym typeface="+mn-ea"/>
              </a:rPr>
              <a:t> </a:t>
            </a:r>
            <a:r>
              <a:rPr lang="en-US" altLang="zh-CN" dirty="0">
                <a:ea typeface="宋体" pitchFamily="2" charset="-122"/>
                <a:sym typeface="+mn-ea"/>
              </a:rPr>
              <a:t>Gating</a:t>
            </a:r>
            <a:r>
              <a:rPr lang="zh-CN" altLang="en-US" dirty="0">
                <a:ea typeface="宋体" pitchFamily="2" charset="-122"/>
                <a:sym typeface="+mn-ea"/>
              </a:rPr>
              <a:t> </a:t>
            </a:r>
            <a:r>
              <a:rPr lang="en-US" altLang="zh-CN" dirty="0">
                <a:ea typeface="宋体" pitchFamily="2" charset="-122"/>
                <a:sym typeface="+mn-ea"/>
              </a:rPr>
              <a:t>issues</a:t>
            </a:r>
            <a:r>
              <a:rPr lang="zh-CN" altLang="en-US" dirty="0">
                <a:ea typeface="宋体" pitchFamily="2" charset="-122"/>
                <a:sym typeface="+mn-ea"/>
              </a:rPr>
              <a:t> </a:t>
            </a:r>
            <a:r>
              <a:rPr lang="en-US" altLang="zh-CN" dirty="0">
                <a:ea typeface="宋体" pitchFamily="2" charset="-122"/>
                <a:sym typeface="+mn-ea"/>
              </a:rPr>
              <a:t>in</a:t>
            </a:r>
            <a:r>
              <a:rPr lang="zh-CN" altLang="en-US" dirty="0">
                <a:ea typeface="宋体" pitchFamily="2" charset="-122"/>
                <a:sym typeface="+mn-ea"/>
              </a:rPr>
              <a:t> </a:t>
            </a:r>
            <a:r>
              <a:rPr lang="en-US" altLang="zh-CN" dirty="0">
                <a:ea typeface="宋体" pitchFamily="2" charset="-122"/>
                <a:sym typeface="+mn-ea"/>
              </a:rPr>
              <a:t>total</a:t>
            </a:r>
            <a:r>
              <a:rPr lang="zh-CN" altLang="en-US" dirty="0">
                <a:ea typeface="宋体" pitchFamily="2" charset="-122"/>
                <a:sym typeface="+mn-ea"/>
              </a:rPr>
              <a:t> </a:t>
            </a:r>
            <a:r>
              <a:rPr lang="en-US" altLang="zh-CN" dirty="0">
                <a:ea typeface="宋体" pitchFamily="2" charset="-122"/>
                <a:sym typeface="+mn-ea"/>
              </a:rPr>
              <a:t>16</a:t>
            </a:r>
            <a:r>
              <a:rPr lang="zh-CN" altLang="en-US" dirty="0">
                <a:ea typeface="宋体" pitchFamily="2" charset="-122"/>
                <a:sym typeface="+mn-ea"/>
              </a:rPr>
              <a:t> </a:t>
            </a:r>
            <a:r>
              <a:rPr lang="en-US" altLang="zh-CN" dirty="0">
                <a:ea typeface="宋体" pitchFamily="2" charset="-122"/>
                <a:sym typeface="+mn-ea"/>
              </a:rPr>
              <a:t>which</a:t>
            </a:r>
            <a:r>
              <a:rPr lang="zh-CN" altLang="en-US" dirty="0">
                <a:ea typeface="宋体" pitchFamily="2" charset="-122"/>
                <a:sym typeface="+mn-ea"/>
              </a:rPr>
              <a:t> </a:t>
            </a:r>
            <a:r>
              <a:rPr lang="en-US" altLang="zh-CN" dirty="0">
                <a:ea typeface="宋体" pitchFamily="2" charset="-122"/>
                <a:sym typeface="+mn-ea"/>
              </a:rPr>
              <a:t>will</a:t>
            </a:r>
            <a:r>
              <a:rPr lang="zh-CN" altLang="en-US" dirty="0">
                <a:ea typeface="宋体" pitchFamily="2" charset="-122"/>
                <a:sym typeface="+mn-ea"/>
              </a:rPr>
              <a:t> </a:t>
            </a:r>
            <a:r>
              <a:rPr lang="en-US" altLang="zh-CN" dirty="0">
                <a:ea typeface="宋体" pitchFamily="2" charset="-122"/>
                <a:sym typeface="+mn-ea"/>
              </a:rPr>
              <a:t>be</a:t>
            </a:r>
            <a:r>
              <a:rPr lang="zh-CN" altLang="en-US" dirty="0">
                <a:ea typeface="宋体" pitchFamily="2" charset="-122"/>
                <a:sym typeface="+mn-ea"/>
              </a:rPr>
              <a:t> </a:t>
            </a:r>
            <a:r>
              <a:rPr lang="en-US" altLang="zh-CN" dirty="0">
                <a:ea typeface="宋体" pitchFamily="2" charset="-122"/>
                <a:sym typeface="+mn-ea"/>
              </a:rPr>
              <a:t>fixed/improved</a:t>
            </a:r>
            <a:r>
              <a:rPr lang="zh-CN" altLang="en-US" dirty="0">
                <a:ea typeface="宋体" pitchFamily="2" charset="-122"/>
                <a:sym typeface="+mn-ea"/>
              </a:rPr>
              <a:t> </a:t>
            </a:r>
            <a:r>
              <a:rPr lang="en-US" altLang="zh-CN" dirty="0">
                <a:ea typeface="宋体" pitchFamily="2" charset="-122"/>
                <a:sym typeface="+mn-ea"/>
              </a:rPr>
              <a:t>in</a:t>
            </a:r>
            <a:r>
              <a:rPr lang="zh-CN" altLang="en-US" dirty="0">
                <a:ea typeface="宋体" pitchFamily="2" charset="-122"/>
                <a:sym typeface="+mn-ea"/>
              </a:rPr>
              <a:t> </a:t>
            </a:r>
            <a:r>
              <a:rPr lang="en-US" altLang="zh-CN" dirty="0">
                <a:ea typeface="宋体" pitchFamily="2" charset="-122"/>
                <a:sym typeface="+mn-ea"/>
              </a:rPr>
              <a:t>R11.</a:t>
            </a:r>
            <a:r>
              <a:rPr lang="zh-CN" altLang="en-US" dirty="0">
                <a:ea typeface="宋体" pitchFamily="2" charset="-122"/>
                <a:sym typeface="+mn-ea"/>
              </a:rPr>
              <a:t> </a:t>
            </a:r>
            <a:r>
              <a:rPr lang="en-US" altLang="zh-CN" dirty="0">
                <a:ea typeface="宋体" pitchFamily="2" charset="-122"/>
                <a:sym typeface="+mn-ea"/>
              </a:rPr>
              <a:t>Refer</a:t>
            </a:r>
            <a:r>
              <a:rPr lang="zh-CN" altLang="en-US" dirty="0">
                <a:ea typeface="宋体" pitchFamily="2" charset="-122"/>
                <a:sym typeface="+mn-ea"/>
              </a:rPr>
              <a:t> </a:t>
            </a:r>
            <a:r>
              <a:rPr lang="en-US" altLang="zh-CN" dirty="0">
                <a:ea typeface="宋体" pitchFamily="2" charset="-122"/>
                <a:sym typeface="+mn-ea"/>
              </a:rPr>
              <a:t>slide</a:t>
            </a:r>
            <a:r>
              <a:rPr lang="zh-CN" altLang="en-US" dirty="0">
                <a:ea typeface="宋体" pitchFamily="2" charset="-122"/>
                <a:sym typeface="+mn-ea"/>
              </a:rPr>
              <a:t> </a:t>
            </a:r>
            <a:r>
              <a:rPr lang="en-US" altLang="zh-CN" dirty="0">
                <a:ea typeface="宋体" pitchFamily="2" charset="-122"/>
                <a:sym typeface="+mn-ea"/>
              </a:rPr>
              <a:t>3.</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pitchFamily="2" charset="-122"/>
                <a:sym typeface="+mn-ea"/>
              </a:rPr>
              <a:t>Performance</a:t>
            </a:r>
            <a:r>
              <a:rPr lang="zh-CN" altLang="en-US" dirty="0">
                <a:ea typeface="宋体" pitchFamily="2" charset="-122"/>
                <a:sym typeface="+mn-ea"/>
              </a:rPr>
              <a:t> </a:t>
            </a:r>
            <a:r>
              <a:rPr lang="en-US" altLang="zh-CN" dirty="0">
                <a:ea typeface="宋体" pitchFamily="2" charset="-122"/>
                <a:sym typeface="+mn-ea"/>
              </a:rPr>
              <a:t>test</a:t>
            </a:r>
            <a:r>
              <a:rPr lang="zh-CN" altLang="en-US" dirty="0">
                <a:ea typeface="宋体" pitchFamily="2" charset="-122"/>
                <a:sym typeface="+mn-ea"/>
              </a:rPr>
              <a:t> </a:t>
            </a:r>
            <a:r>
              <a:rPr lang="en-US" altLang="zh-CN" dirty="0">
                <a:ea typeface="宋体" pitchFamily="2" charset="-122"/>
                <a:sym typeface="+mn-ea"/>
              </a:rPr>
              <a:t>result</a:t>
            </a:r>
            <a:r>
              <a:rPr lang="zh-CN" altLang="en-US" dirty="0">
                <a:ea typeface="宋体" pitchFamily="2" charset="-122"/>
                <a:sym typeface="+mn-ea"/>
              </a:rPr>
              <a:t> </a:t>
            </a:r>
            <a:r>
              <a:rPr lang="en-US" altLang="zh-CN" dirty="0">
                <a:ea typeface="宋体" pitchFamily="2" charset="-122"/>
                <a:sym typeface="+mn-ea"/>
              </a:rPr>
              <a:t>– Refer</a:t>
            </a:r>
            <a:r>
              <a:rPr lang="zh-CN" altLang="en-US" dirty="0">
                <a:ea typeface="宋体" pitchFamily="2" charset="-122"/>
                <a:sym typeface="+mn-ea"/>
              </a:rPr>
              <a:t> </a:t>
            </a:r>
            <a:r>
              <a:rPr lang="en-US" altLang="zh-CN" dirty="0">
                <a:ea typeface="宋体" pitchFamily="2" charset="-122"/>
                <a:sym typeface="+mn-ea"/>
              </a:rPr>
              <a:t>slide</a:t>
            </a:r>
            <a:r>
              <a:rPr lang="zh-CN" altLang="en-US" dirty="0">
                <a:ea typeface="宋体" pitchFamily="2" charset="-122"/>
                <a:sym typeface="+mn-ea"/>
              </a:rPr>
              <a:t> </a:t>
            </a:r>
            <a:r>
              <a:rPr lang="en-US" altLang="zh-CN" dirty="0">
                <a:ea typeface="宋体" pitchFamily="2" charset="-122"/>
                <a:sym typeface="+mn-ea"/>
              </a:rPr>
              <a:t>4-8.</a:t>
            </a:r>
            <a:endParaRPr lang="en-US" altLang="zh-CN" dirty="0">
              <a:ea typeface="宋体" pitchFamily="2" charset="-122"/>
            </a:endParaRPr>
          </a:p>
          <a:p>
            <a:pPr lvl="3">
              <a:spcBef>
                <a:spcPct val="0"/>
              </a:spcBef>
            </a:pPr>
            <a:endParaRPr lang="en-US" altLang="zh-CN" dirty="0">
              <a:ea typeface="宋体" pitchFamily="2" charset="-122"/>
            </a:endParaRPr>
          </a:p>
          <a:p>
            <a:pPr>
              <a:spcBef>
                <a:spcPct val="0"/>
              </a:spcBef>
            </a:pPr>
            <a:endParaRPr lang="en-US" altLang="zh-CN" dirty="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4"/>
          <p:cNvSpPr>
            <a:spLocks noGrp="1" noChangeArrowheads="1"/>
          </p:cNvSpPr>
          <p:nvPr>
            <p:ph type="title"/>
          </p:nvPr>
        </p:nvSpPr>
        <p:spPr bwMode="auto">
          <a:xfrm>
            <a:off x="401003" y="182245"/>
            <a:ext cx="11695747"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CD764_R10.1</a:t>
            </a:r>
            <a:r>
              <a:rPr lang="en-US" altLang="en-US" sz="2800" dirty="0">
                <a:solidFill>
                  <a:srgbClr val="0000CC"/>
                </a:solidFill>
              </a:rPr>
              <a:t>} </a:t>
            </a:r>
            <a:r>
              <a:rPr lang="en-US" altLang="zh-CN" sz="2800" dirty="0"/>
              <a:t>Open </a:t>
            </a:r>
            <a:r>
              <a:rPr lang="en-US" altLang="zh-CN" sz="2800" dirty="0"/>
              <a:t>gating issue list with risk evaluation#1 </a:t>
            </a:r>
            <a:endParaRPr lang="en-US" altLang="en-US" sz="2800" b="0" dirty="0">
              <a:ea typeface="SimHei" panose="02010609060101010101" pitchFamily="49" charset="-122"/>
            </a:endParaRPr>
          </a:p>
        </p:txBody>
      </p:sp>
      <p:graphicFrame>
        <p:nvGraphicFramePr>
          <p:cNvPr id="4" name="表格 3"/>
          <p:cNvGraphicFramePr/>
          <p:nvPr>
            <p:custDataLst>
              <p:tags r:id="rId1"/>
            </p:custDataLst>
          </p:nvPr>
        </p:nvGraphicFramePr>
        <p:xfrm>
          <a:off x="1159510" y="1392110"/>
          <a:ext cx="17652365" cy="2933700"/>
        </p:xfrm>
        <a:graphic>
          <a:graphicData uri="http://schemas.openxmlformats.org/drawingml/2006/table">
            <a:tbl>
              <a:tblPr firstRow="1" bandRow="1">
                <a:tableStyleId>{5C22544A-7EE6-4342-B048-85BDC9FD1C3A}</a:tableStyleId>
              </a:tblPr>
              <a:tblGrid>
                <a:gridCol w="742315"/>
                <a:gridCol w="1673225"/>
                <a:gridCol w="584200"/>
                <a:gridCol w="2242820"/>
                <a:gridCol w="1196975"/>
                <a:gridCol w="1673860"/>
                <a:gridCol w="876300"/>
                <a:gridCol w="883920"/>
              </a:tblGrid>
              <a:tr h="149860">
                <a:tc>
                  <a:txBody>
                    <a:bodyPr/>
                    <a:p>
                      <a:pPr indent="0" algn="ctr">
                        <a:buNone/>
                      </a:pPr>
                      <a:r>
                        <a:rPr lang="en-US" sz="1200" b="1">
                          <a:solidFill>
                            <a:srgbClr val="000000"/>
                          </a:solidFill>
                          <a:latin typeface="Arial" panose="020B0604020202020204" charset="-122"/>
                        </a:rPr>
                        <a:t>Key</a:t>
                      </a:r>
                      <a:endParaRPr lang="en-US" altLang="en-US" sz="1200" b="1">
                        <a:solidFill>
                          <a:srgbClr val="000000"/>
                        </a:solidFill>
                        <a:latin typeface="Arial" panose="020B0604020202020204" charset="-122"/>
                      </a:endParaRPr>
                    </a:p>
                  </a:txBody>
                  <a:tcPr marL="12700" marR="12700" marT="12700" vert="horz"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indent="0" algn="ctr">
                        <a:buNone/>
                      </a:pPr>
                      <a:r>
                        <a:rPr lang="en-US" sz="1200" b="1">
                          <a:solidFill>
                            <a:srgbClr val="000000"/>
                          </a:solidFill>
                          <a:latin typeface="Arial" panose="020B0604020202020204" charset="-122"/>
                        </a:rPr>
                        <a:t>Summary</a:t>
                      </a:r>
                      <a:endParaRPr lang="en-US" altLang="en-US" sz="1200" b="1">
                        <a:solidFill>
                          <a:srgbClr val="000000"/>
                        </a:solidFill>
                        <a:latin typeface="Arial" panose="020B0604020202020204" charset="-122"/>
                      </a:endParaRPr>
                    </a:p>
                  </a:txBody>
                  <a:tcPr marL="12700" marR="12700" marT="12700" vert="horz"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indent="0" algn="ctr">
                        <a:buNone/>
                      </a:pPr>
                      <a:r>
                        <a:rPr lang="zh-CN" sz="1200" b="1">
                          <a:solidFill>
                            <a:srgbClr val="000000"/>
                          </a:solidFill>
                          <a:latin typeface="Arial" panose="020B0604020202020204" pitchFamily="34" charset="0"/>
                          <a:ea typeface="宋体-简" panose="02010600040101010101" charset="-122"/>
                        </a:rPr>
                        <a:t>影响范围</a:t>
                      </a:r>
                      <a:endParaRPr lang="zh-CN" altLang="en-US" sz="1200" b="1">
                        <a:solidFill>
                          <a:srgbClr val="000000"/>
                        </a:solidFill>
                        <a:latin typeface="Arial" panose="020B0604020202020204" pitchFamily="34" charset="0"/>
                        <a:ea typeface="宋体-简" panose="02010600040101010101" charset="-122"/>
                      </a:endParaRPr>
                    </a:p>
                  </a:txBody>
                  <a:tcPr marL="12700" marR="12700" marT="12700" vert="horz"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indent="0" algn="ctr">
                        <a:buNone/>
                      </a:pPr>
                      <a:r>
                        <a:rPr lang="en-US" sz="1200" b="1">
                          <a:solidFill>
                            <a:srgbClr val="000000"/>
                          </a:solidFill>
                          <a:latin typeface="Arial" panose="020B0604020202020204" charset="-122"/>
                        </a:rPr>
                        <a:t>Rootcause/PCA</a:t>
                      </a:r>
                      <a:endParaRPr lang="en-US" altLang="en-US" sz="1200" b="1">
                        <a:solidFill>
                          <a:srgbClr val="000000"/>
                        </a:solidFill>
                        <a:latin typeface="Arial" panose="020B0604020202020204" charset="-122"/>
                      </a:endParaRPr>
                    </a:p>
                  </a:txBody>
                  <a:tcPr marL="12700" marR="12700" marT="12700" vert="horz"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indent="0" algn="ctr">
                        <a:buNone/>
                      </a:pPr>
                      <a:r>
                        <a:rPr lang="en-US" sz="1200" b="1">
                          <a:solidFill>
                            <a:srgbClr val="000000"/>
                          </a:solidFill>
                          <a:latin typeface="Arial" panose="020B0604020202020204" charset="-122"/>
                        </a:rPr>
                        <a:t>ICA</a:t>
                      </a:r>
                      <a:endParaRPr lang="en-US" altLang="en-US" sz="1200" b="1">
                        <a:solidFill>
                          <a:srgbClr val="000000"/>
                        </a:solidFill>
                        <a:latin typeface="Arial" panose="020B0604020202020204" charset="-122"/>
                      </a:endParaRPr>
                    </a:p>
                  </a:txBody>
                  <a:tcPr marL="12700" marR="12700" marT="12700" vert="horz"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indent="0" algn="ctr">
                        <a:buNone/>
                      </a:pPr>
                      <a:r>
                        <a:rPr lang="en-US" sz="1200" b="1">
                          <a:solidFill>
                            <a:srgbClr val="000000"/>
                          </a:solidFill>
                          <a:latin typeface="Arial" panose="020B0604020202020204" charset="-122"/>
                        </a:rPr>
                        <a:t>Affects Version/s</a:t>
                      </a:r>
                      <a:endParaRPr lang="en-US" altLang="en-US" sz="1200" b="1">
                        <a:solidFill>
                          <a:srgbClr val="000000"/>
                        </a:solidFill>
                        <a:latin typeface="Arial" panose="020B0604020202020204" charset="-122"/>
                      </a:endParaRPr>
                    </a:p>
                  </a:txBody>
                  <a:tcPr marL="12700" marR="12700" marT="12700" vert="horz"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indent="0" algn="ctr">
                        <a:buNone/>
                      </a:pPr>
                      <a:r>
                        <a:rPr lang="en-US" sz="1200" b="1">
                          <a:solidFill>
                            <a:srgbClr val="000000"/>
                          </a:solidFill>
                          <a:latin typeface="Arial" panose="020B0604020202020204" charset="-122"/>
                        </a:rPr>
                        <a:t>Fix Version/s</a:t>
                      </a:r>
                      <a:endParaRPr lang="en-US" altLang="en-US" sz="1200" b="1">
                        <a:solidFill>
                          <a:srgbClr val="000000"/>
                        </a:solidFill>
                        <a:latin typeface="Arial" panose="020B0604020202020204" charset="-122"/>
                      </a:endParaRPr>
                    </a:p>
                  </a:txBody>
                  <a:tcPr marL="12700" marR="12700" marT="12700" vert="horz"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indent="0" algn="ctr">
                        <a:buNone/>
                      </a:pPr>
                      <a:r>
                        <a:rPr lang="en-US" sz="1200" b="1">
                          <a:solidFill>
                            <a:srgbClr val="000000"/>
                          </a:solidFill>
                          <a:latin typeface="Arial" panose="020B0604020202020204" charset="-122"/>
                        </a:rPr>
                        <a:t>Priority</a:t>
                      </a:r>
                      <a:endParaRPr lang="en-US" altLang="en-US" sz="1200" b="1">
                        <a:solidFill>
                          <a:srgbClr val="000000"/>
                        </a:solidFill>
                        <a:latin typeface="Arial" panose="020B0604020202020204" charset="-122"/>
                      </a:endParaRPr>
                    </a:p>
                  </a:txBody>
                  <a:tcPr marL="12700" marR="12700" marT="12700" vert="horz" anchor="t" anchorCtr="0">
                    <a:lnL w="12700" cap="flat" cmpd="sng">
                      <a:solidFill>
                        <a:schemeClr val="tx1"/>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979170">
                <a:tc>
                  <a:txBody>
                    <a:bodyPr/>
                    <a:p>
                      <a:pPr indent="0">
                        <a:buNone/>
                      </a:pPr>
                      <a:r>
                        <a:rPr lang="en-US" sz="1200" b="0" u="sng">
                          <a:solidFill>
                            <a:srgbClr val="0000FF"/>
                          </a:solidFill>
                          <a:uFill>
                            <a:solidFill>
                              <a:srgbClr val="000000"/>
                            </a:solidFill>
                          </a:uFill>
                          <a:latin typeface="等线" panose="02010600030101010101" pitchFamily="2" charset="-122"/>
                          <a:hlinkClick r:id="rId2"/>
                        </a:rPr>
                        <a:t>APIMCIS-32113</a:t>
                      </a:r>
                      <a:endParaRPr lang="en-US" altLang="en-US" sz="1200" b="0" u="sng">
                        <a:solidFill>
                          <a:srgbClr val="0000FF"/>
                        </a:solidFill>
                        <a:uFill>
                          <a:solidFill>
                            <a:srgbClr val="000000"/>
                          </a:solidFill>
                        </a:uFill>
                        <a:latin typeface="等线" panose="02010600030101010101" pitchFamily="2" charset="-122"/>
                        <a:hlinkClick r:id="rId2"/>
                      </a:endParaRPr>
                    </a:p>
                  </a:txBody>
                  <a:tcPr marL="12700" marR="12700" marT="12700" vert="horz"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indent="0">
                        <a:buNone/>
                      </a:pPr>
                      <a:r>
                        <a:rPr lang="zh-CN" sz="1200" b="0">
                          <a:solidFill>
                            <a:srgbClr val="000000"/>
                          </a:solidFill>
                          <a:latin typeface="Arial" panose="020B0604020202020204" pitchFamily="34" charset="0"/>
                          <a:ea typeface="Arial" panose="020B0604020202020204" charset="-122"/>
                        </a:rPr>
                        <a:t>CLONE - 【CD764】【客诉】【账号】人脸识别成功，但账号登陆失败</a:t>
                      </a:r>
                      <a:endParaRPr lang="zh-CN" altLang="en-US" sz="1200" b="0">
                        <a:solidFill>
                          <a:srgbClr val="000000"/>
                        </a:solidFill>
                        <a:latin typeface="Arial" panose="020B0604020202020204" pitchFamily="34" charset="0"/>
                        <a:ea typeface="Arial" panose="020B0604020202020204" charset="-122"/>
                      </a:endParaRPr>
                    </a:p>
                  </a:txBody>
                  <a:tcPr marL="12700" marR="12700" marT="12700" vert="horz"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indent="0">
                        <a:buNone/>
                      </a:pPr>
                      <a:r>
                        <a:rPr lang="zh-CN" sz="1200" b="0">
                          <a:solidFill>
                            <a:srgbClr val="000000"/>
                          </a:solidFill>
                          <a:latin typeface="Arial" panose="020B0604020202020204" pitchFamily="34" charset="0"/>
                          <a:ea typeface="宋体-简" panose="02010600040101010101" charset="-122"/>
                        </a:rPr>
                        <a:t>偶现</a:t>
                      </a:r>
                      <a:endParaRPr lang="zh-CN" altLang="en-US" sz="1200" b="0">
                        <a:solidFill>
                          <a:srgbClr val="000000"/>
                        </a:solidFill>
                        <a:latin typeface="Arial" panose="020B0604020202020204" pitchFamily="34" charset="0"/>
                        <a:ea typeface="宋体-简" panose="02010600040101010101" charset="-122"/>
                      </a:endParaRPr>
                    </a:p>
                  </a:txBody>
                  <a:tcPr marL="12700" marR="12700" marT="12700" vert="horz"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indent="0">
                        <a:buNone/>
                      </a:pPr>
                      <a:r>
                        <a:rPr lang="zh-CN" sz="1200" b="0">
                          <a:solidFill>
                            <a:srgbClr val="000000"/>
                          </a:solidFill>
                          <a:latin typeface="Arial" panose="020B0604020202020204" pitchFamily="34" charset="0"/>
                          <a:ea typeface="宋体-简" panose="02010600040101010101" charset="-122"/>
                        </a:rPr>
                        <a:t>此问题为</a:t>
                      </a:r>
                      <a:r>
                        <a:rPr lang="en-US" sz="1200" b="0">
                          <a:solidFill>
                            <a:srgbClr val="000000"/>
                          </a:solidFill>
                          <a:latin typeface="Arial" panose="020B0604020202020204" charset="-122"/>
                        </a:rPr>
                        <a:t>CD542</a:t>
                      </a:r>
                      <a:r>
                        <a:rPr lang="en-US" sz="1200" b="0">
                          <a:solidFill>
                            <a:srgbClr val="000000"/>
                          </a:solidFill>
                          <a:latin typeface="宋体-简" panose="02010600040101010101" charset="-122"/>
                        </a:rPr>
                        <a:t>克隆问题，之前与FO达成的排期是在</a:t>
                      </a:r>
                      <a:r>
                        <a:rPr lang="en-US" sz="1200" b="0">
                          <a:solidFill>
                            <a:srgbClr val="000000"/>
                          </a:solidFill>
                          <a:latin typeface="Arial" panose="020B0604020202020204" charset="-122"/>
                        </a:rPr>
                        <a:t>R11</a:t>
                      </a:r>
                      <a:r>
                        <a:rPr lang="en-US" sz="1200" b="0">
                          <a:solidFill>
                            <a:srgbClr val="000000"/>
                          </a:solidFill>
                          <a:latin typeface="宋体-简" panose="02010600040101010101" charset="-122"/>
                        </a:rPr>
                        <a:t>合入，目前没有完成开发，还是在R11合入；</a:t>
                      </a:r>
                      <a:endParaRPr lang="en-US" sz="1200" b="0">
                        <a:solidFill>
                          <a:srgbClr val="000000"/>
                        </a:solidFill>
                        <a:latin typeface="宋体-简" panose="02010600040101010101" charset="-122"/>
                      </a:endParaRPr>
                    </a:p>
                    <a:p>
                      <a:pPr indent="0">
                        <a:buNone/>
                      </a:pPr>
                      <a:r>
                        <a:rPr lang="en-US" sz="1200" b="1">
                          <a:solidFill>
                            <a:srgbClr val="000000"/>
                          </a:solidFill>
                          <a:latin typeface="Songti SC Bold" panose="02010600040101010101" charset="-122"/>
                        </a:rPr>
                        <a:t>Rootcause:</a:t>
                      </a:r>
                      <a:r>
                        <a:rPr lang="en-US" sz="1200" b="0">
                          <a:solidFill>
                            <a:srgbClr val="000000"/>
                          </a:solidFill>
                          <a:latin typeface="宋体-简" panose="02010600040101010101" charset="-122"/>
                        </a:rPr>
                        <a:t>账号合faceID储存的数据不一致，导致faceID识别人脸后登陆失败；</a:t>
                      </a:r>
                      <a:endParaRPr lang="en-US" sz="1200" b="0">
                        <a:solidFill>
                          <a:srgbClr val="000000"/>
                        </a:solidFill>
                        <a:latin typeface="宋体-简" panose="02010600040101010101" charset="-122"/>
                      </a:endParaRPr>
                    </a:p>
                    <a:p>
                      <a:pPr indent="0">
                        <a:buNone/>
                      </a:pPr>
                      <a:r>
                        <a:rPr lang="en-US" sz="1200" b="1">
                          <a:solidFill>
                            <a:srgbClr val="000000"/>
                          </a:solidFill>
                          <a:latin typeface="Songti SC Bold" panose="02010600040101010101" charset="-122"/>
                        </a:rPr>
                        <a:t>PCA：</a:t>
                      </a:r>
                      <a:r>
                        <a:rPr lang="en-US" sz="1200" b="0">
                          <a:solidFill>
                            <a:srgbClr val="000000"/>
                          </a:solidFill>
                          <a:latin typeface="宋体-简" panose="02010600040101010101" charset="-122"/>
                        </a:rPr>
                        <a:t>faceID增加账号OPENID和client ID映射关系备份，在发生异常时调用，R11合入，已与FO 达成一致；</a:t>
                      </a:r>
                      <a:endParaRPr lang="en-US" altLang="en-US" sz="1200" b="0">
                        <a:solidFill>
                          <a:srgbClr val="000000"/>
                        </a:solidFill>
                        <a:latin typeface="宋体-简" panose="02010600040101010101" charset="-122"/>
                      </a:endParaRPr>
                    </a:p>
                  </a:txBody>
                  <a:tcPr marL="12700" marR="12700" marT="12700" vert="horz"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indent="0">
                        <a:buNone/>
                      </a:pPr>
                      <a:r>
                        <a:rPr lang="zh-CN" sz="1200" b="0">
                          <a:solidFill>
                            <a:srgbClr val="000000"/>
                          </a:solidFill>
                          <a:latin typeface="Arial" panose="020B0604020202020204" pitchFamily="34" charset="0"/>
                          <a:ea typeface="宋体-简" panose="02010600040101010101" charset="-122"/>
                        </a:rPr>
                        <a:t>重新登陆FACEID</a:t>
                      </a:r>
                      <a:endParaRPr lang="zh-CN" altLang="en-US" sz="1200" b="0">
                        <a:solidFill>
                          <a:srgbClr val="000000"/>
                        </a:solidFill>
                        <a:latin typeface="Arial" panose="020B0604020202020204" pitchFamily="34" charset="0"/>
                        <a:ea typeface="宋体-简" panose="02010600040101010101" charset="-122"/>
                      </a:endParaRPr>
                    </a:p>
                  </a:txBody>
                  <a:tcPr marL="12700" marR="12700" marT="12700" vert="horz"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Arial" panose="020B0604020202020204" charset="-122"/>
                        </a:rPr>
                        <a:t>EL27_R10.PRO.HF1</a:t>
                      </a:r>
                      <a:endParaRPr lang="en-US" altLang="en-US" sz="1200" b="0">
                        <a:solidFill>
                          <a:srgbClr val="000000"/>
                        </a:solidFill>
                        <a:latin typeface="Arial" panose="020B0604020202020204" charset="-122"/>
                      </a:endParaRPr>
                    </a:p>
                  </a:txBody>
                  <a:tcPr marL="12700" marR="12700" marT="12700" vert="horz"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Arial" panose="020B0604020202020204" charset="-122"/>
                        </a:rPr>
                        <a:t>R11</a:t>
                      </a:r>
                      <a:endParaRPr lang="en-US" altLang="en-US" sz="1200" b="0">
                        <a:solidFill>
                          <a:srgbClr val="000000"/>
                        </a:solidFill>
                        <a:latin typeface="Arial" panose="020B0604020202020204" charset="-122"/>
                      </a:endParaRPr>
                    </a:p>
                  </a:txBody>
                  <a:tcPr marL="12700" marR="12700" marT="12700" vert="horz"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Arial" panose="020B0604020202020204" charset="-122"/>
                        </a:rPr>
                        <a:t>Gating</a:t>
                      </a:r>
                      <a:endParaRPr lang="en-US" altLang="en-US" sz="1200" b="0">
                        <a:solidFill>
                          <a:srgbClr val="000000"/>
                        </a:solidFill>
                        <a:latin typeface="Arial" panose="020B0604020202020204" charset="-122"/>
                      </a:endParaRPr>
                    </a:p>
                  </a:txBody>
                  <a:tcPr marL="12700" marR="12700" marT="12700" vert="horz" anchor="t" anchorCtr="0">
                    <a:lnL w="12700" cap="flat" cmpd="sng">
                      <a:solidFill>
                        <a:schemeClr val="tx1"/>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7190">
                <a:tc>
                  <a:txBody>
                    <a:bodyPr/>
                    <a:p>
                      <a:pPr indent="0">
                        <a:buNone/>
                      </a:pPr>
                      <a:r>
                        <a:rPr lang="en-US" sz="1200" b="0" u="sng">
                          <a:solidFill>
                            <a:srgbClr val="0000FF"/>
                          </a:solidFill>
                          <a:uFill>
                            <a:solidFill>
                              <a:srgbClr val="000000"/>
                            </a:solidFill>
                          </a:uFill>
                          <a:latin typeface="DengXian" charset="-122"/>
                          <a:hlinkClick r:id="rId3" tooltip="https://www.jira.ford.com/browse/APIMCIS-31703"/>
                        </a:rPr>
                        <a:t>APIMCIS-31703</a:t>
                      </a:r>
                      <a:endParaRPr lang="en-US" altLang="en-US" sz="1200" b="0" u="sng">
                        <a:solidFill>
                          <a:srgbClr val="0000FF"/>
                        </a:solidFill>
                        <a:uFill>
                          <a:solidFill>
                            <a:srgbClr val="000000"/>
                          </a:solidFill>
                        </a:uFill>
                        <a:latin typeface="DengXian" charset="-122"/>
                        <a:hlinkClick r:id="rId3" tooltip="https://www.jira.ford.com/browse/APIMCIS-31703"/>
                      </a:endParaRPr>
                    </a:p>
                  </a:txBody>
                  <a:tcPr marL="12700" marR="12700" marT="12700" vert="horz" anchor="ctr" anchorCtr="0">
                    <a:lnL w="12700">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indent="0">
                        <a:buNone/>
                      </a:pPr>
                      <a:r>
                        <a:rPr lang="zh-CN" sz="1200" b="0">
                          <a:solidFill>
                            <a:srgbClr val="000000"/>
                          </a:solidFill>
                          <a:latin typeface="Arial" panose="020B0604020202020204" pitchFamily="34" charset="0"/>
                          <a:ea typeface="宋体-简" panose="02010600040101010101" charset="-122"/>
                        </a:rPr>
                        <a:t>[CD764][必现][地图]微信互联，车机端收不到手机端发送的位置信息</a:t>
                      </a:r>
                      <a:endParaRPr lang="zh-CN" altLang="en-US" sz="1200" b="0">
                        <a:solidFill>
                          <a:srgbClr val="000000"/>
                        </a:solidFill>
                        <a:latin typeface="Arial" panose="020B0604020202020204" pitchFamily="34" charset="0"/>
                        <a:ea typeface="宋体-简" panose="02010600040101010101" charset="-122"/>
                      </a:endParaRPr>
                    </a:p>
                  </a:txBody>
                  <a:tcPr marL="12700" marR="12700" marT="12700" vert="horz"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indent="0">
                        <a:buNone/>
                      </a:pPr>
                      <a:r>
                        <a:rPr lang="zh-CN" sz="1200" b="0">
                          <a:solidFill>
                            <a:srgbClr val="000000"/>
                          </a:solidFill>
                          <a:latin typeface="Arial" panose="020B0604020202020204" pitchFamily="34" charset="0"/>
                          <a:ea typeface="宋体-简" panose="02010600040101010101" charset="-122"/>
                        </a:rPr>
                        <a:t>必现</a:t>
                      </a:r>
                      <a:endParaRPr lang="zh-CN" altLang="en-US" sz="1200" b="0">
                        <a:solidFill>
                          <a:srgbClr val="000000"/>
                        </a:solidFill>
                        <a:latin typeface="Arial" panose="020B0604020202020204" pitchFamily="34" charset="0"/>
                        <a:ea typeface="宋体-简" panose="02010600040101010101" charset="-122"/>
                      </a:endParaRPr>
                    </a:p>
                  </a:txBody>
                  <a:tcPr marL="12700" marR="12700" marT="12700" vert="horz"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indent="0">
                        <a:buNone/>
                      </a:pPr>
                      <a:r>
                        <a:rPr lang="zh-CN" sz="1200" b="0">
                          <a:solidFill>
                            <a:srgbClr val="000000"/>
                          </a:solidFill>
                          <a:latin typeface="Arial" panose="020B0604020202020204" pitchFamily="34" charset="0"/>
                          <a:ea typeface="宋体-简" panose="02010600040101010101" charset="-122"/>
                        </a:rPr>
                        <a:t>Rootcause:致消息中心的notifications view初始化失败;</a:t>
                      </a:r>
                      <a:endParaRPr lang="zh-CN" sz="1200" b="0">
                        <a:solidFill>
                          <a:srgbClr val="000000"/>
                        </a:solidFill>
                        <a:latin typeface="Arial" panose="020B0604020202020204" pitchFamily="34" charset="0"/>
                        <a:ea typeface="宋体-简" panose="02010600040101010101" charset="-122"/>
                      </a:endParaRPr>
                    </a:p>
                    <a:p>
                      <a:pPr indent="0">
                        <a:buNone/>
                      </a:pPr>
                      <a:r>
                        <a:rPr lang="zh-CN" sz="1200" b="0">
                          <a:solidFill>
                            <a:srgbClr val="000000"/>
                          </a:solidFill>
                          <a:latin typeface="Arial" panose="020B0604020202020204" pitchFamily="34" charset="0"/>
                          <a:ea typeface="宋体-简" panose="02010600040101010101" charset="-122"/>
                        </a:rPr>
                        <a:t>PCA: 修复了初始化失败的问题，R11合入；</a:t>
                      </a:r>
                      <a:endParaRPr lang="zh-CN" altLang="en-US" sz="1200" b="0">
                        <a:solidFill>
                          <a:srgbClr val="000000"/>
                        </a:solidFill>
                        <a:latin typeface="Arial" panose="020B0604020202020204" pitchFamily="34" charset="0"/>
                        <a:ea typeface="宋体-简" panose="02010600040101010101" charset="-122"/>
                      </a:endParaRPr>
                    </a:p>
                  </a:txBody>
                  <a:tcPr marL="12700" marR="12700" marT="12700" vert="horz"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indent="0">
                        <a:buNone/>
                      </a:pPr>
                      <a:r>
                        <a:rPr lang="zh-CN" sz="1200" b="0">
                          <a:solidFill>
                            <a:srgbClr val="000000"/>
                          </a:solidFill>
                          <a:latin typeface="Arial" panose="020B0604020202020204" pitchFamily="34" charset="0"/>
                          <a:ea typeface="宋体-简" panose="02010600040101010101" charset="-122"/>
                        </a:rPr>
                        <a:t>使用林肯知道/小度接人发送</a:t>
                      </a:r>
                      <a:endParaRPr lang="zh-CN" altLang="en-US" sz="1200" b="0">
                        <a:solidFill>
                          <a:srgbClr val="000000"/>
                        </a:solidFill>
                        <a:latin typeface="Arial" panose="020B0604020202020204" pitchFamily="34" charset="0"/>
                        <a:ea typeface="宋体-简" panose="02010600040101010101" charset="-122"/>
                      </a:endParaRPr>
                    </a:p>
                  </a:txBody>
                  <a:tcPr marL="12700" marR="12700" marT="12700" vert="horz"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Arial" panose="020B0604020202020204" charset="-122"/>
                        </a:rPr>
                        <a:t>EL27_R10.PRO</a:t>
                      </a:r>
                      <a:endParaRPr lang="en-US" altLang="en-US" sz="1200" b="0">
                        <a:solidFill>
                          <a:srgbClr val="000000"/>
                        </a:solidFill>
                        <a:latin typeface="Arial" panose="020B0604020202020204" charset="-122"/>
                      </a:endParaRPr>
                    </a:p>
                  </a:txBody>
                  <a:tcPr marL="12700" marR="12700" marT="12700" vert="horz"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Arial" panose="020B0604020202020204" charset="-122"/>
                        </a:rPr>
                        <a:t>R11</a:t>
                      </a:r>
                      <a:endParaRPr lang="en-US" altLang="en-US" sz="1200" b="0">
                        <a:solidFill>
                          <a:srgbClr val="000000"/>
                        </a:solidFill>
                        <a:latin typeface="Arial" panose="020B0604020202020204" charset="-122"/>
                      </a:endParaRPr>
                    </a:p>
                  </a:txBody>
                  <a:tcPr marL="12700" marR="12700" marT="12700" vert="horz"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Arial" panose="020B0604020202020204" charset="-122"/>
                        </a:rPr>
                        <a:t>Gating</a:t>
                      </a:r>
                      <a:endParaRPr lang="en-US" altLang="en-US" sz="1200" b="0">
                        <a:solidFill>
                          <a:srgbClr val="000000"/>
                        </a:solidFill>
                        <a:latin typeface="Arial" panose="020B0604020202020204" charset="-122"/>
                      </a:endParaRPr>
                    </a:p>
                  </a:txBody>
                  <a:tcPr marL="12700" marR="12700" marT="12700" vert="horz" anchor="t" anchorCtr="0">
                    <a:lnL w="12700" cap="flat" cmpd="sng">
                      <a:solidFill>
                        <a:schemeClr val="tx1"/>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18465">
                <a:tc>
                  <a:txBody>
                    <a:bodyPr/>
                    <a:p>
                      <a:pPr indent="0">
                        <a:buNone/>
                      </a:pPr>
                      <a:r>
                        <a:rPr lang="en-US" sz="1200" b="0" u="sng">
                          <a:solidFill>
                            <a:srgbClr val="0000FF"/>
                          </a:solidFill>
                          <a:uFill>
                            <a:solidFill>
                              <a:srgbClr val="000000"/>
                            </a:solidFill>
                          </a:uFill>
                          <a:latin typeface="等线" panose="02010600030101010101" pitchFamily="2" charset="-122"/>
                          <a:hlinkClick r:id="rId4"/>
                        </a:rPr>
                        <a:t>APIMCIS-32042</a:t>
                      </a:r>
                      <a:endParaRPr lang="en-US" altLang="en-US" sz="1200" b="0" u="sng">
                        <a:solidFill>
                          <a:srgbClr val="0000FF"/>
                        </a:solidFill>
                        <a:uFill>
                          <a:solidFill>
                            <a:srgbClr val="000000"/>
                          </a:solidFill>
                        </a:uFill>
                        <a:latin typeface="等线" panose="02010600030101010101" pitchFamily="2" charset="-122"/>
                        <a:hlinkClick r:id="rId4"/>
                      </a:endParaRPr>
                    </a:p>
                  </a:txBody>
                  <a:tcPr marL="12700" marR="12700" marT="12700" vert="horz"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indent="0">
                        <a:buNone/>
                      </a:pPr>
                      <a:r>
                        <a:rPr lang="zh-CN" sz="1200" b="0">
                          <a:solidFill>
                            <a:srgbClr val="000000"/>
                          </a:solidFill>
                          <a:latin typeface="Arial" panose="020B0604020202020204" pitchFamily="34" charset="0"/>
                          <a:ea typeface="宋体-简" panose="02010600040101010101" charset="-122"/>
                        </a:rPr>
                        <a:t>【</a:t>
                      </a:r>
                      <a:r>
                        <a:rPr lang="en-US" sz="1200" b="0">
                          <a:solidFill>
                            <a:srgbClr val="000000"/>
                          </a:solidFill>
                          <a:latin typeface="Arial" panose="020B0604020202020204" charset="-122"/>
                        </a:rPr>
                        <a:t>CD764</a:t>
                      </a:r>
                      <a:r>
                        <a:rPr lang="en-US" sz="1200" b="0">
                          <a:solidFill>
                            <a:srgbClr val="000000"/>
                          </a:solidFill>
                          <a:latin typeface="宋体-简" panose="02010600040101010101" charset="-122"/>
                        </a:rPr>
                        <a:t>】【偶现一次】【</a:t>
                      </a:r>
                      <a:r>
                        <a:rPr lang="en-US" sz="1200" b="0">
                          <a:solidFill>
                            <a:srgbClr val="000000"/>
                          </a:solidFill>
                          <a:latin typeface="Arial" panose="020B0604020202020204" charset="-122"/>
                        </a:rPr>
                        <a:t>map</a:t>
                      </a:r>
                      <a:r>
                        <a:rPr lang="en-US" sz="1200" b="0">
                          <a:solidFill>
                            <a:srgbClr val="000000"/>
                          </a:solidFill>
                          <a:latin typeface="宋体-简" panose="02010600040101010101" charset="-122"/>
                        </a:rPr>
                        <a:t>】导航异常退出</a:t>
                      </a:r>
                      <a:endParaRPr lang="en-US" altLang="en-US" sz="1200" b="0">
                        <a:solidFill>
                          <a:srgbClr val="000000"/>
                        </a:solidFill>
                        <a:latin typeface="宋体-简" panose="02010600040101010101" charset="-122"/>
                      </a:endParaRPr>
                    </a:p>
                  </a:txBody>
                  <a:tcPr marL="12700" marR="12700" marT="12700" vert="horz"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indent="0">
                        <a:buNone/>
                      </a:pPr>
                      <a:r>
                        <a:rPr lang="zh-CN" sz="1200" b="0">
                          <a:solidFill>
                            <a:srgbClr val="000000"/>
                          </a:solidFill>
                          <a:latin typeface="Arial" panose="020B0604020202020204" pitchFamily="34" charset="0"/>
                          <a:ea typeface="宋体-简" panose="02010600040101010101" charset="-122"/>
                        </a:rPr>
                        <a:t>偶现一次</a:t>
                      </a:r>
                      <a:endParaRPr lang="zh-CN" altLang="en-US" sz="1200" b="0">
                        <a:solidFill>
                          <a:srgbClr val="000000"/>
                        </a:solidFill>
                        <a:latin typeface="Arial" panose="020B0604020202020204" pitchFamily="34" charset="0"/>
                        <a:ea typeface="宋体-简" panose="02010600040101010101" charset="-122"/>
                      </a:endParaRPr>
                    </a:p>
                  </a:txBody>
                  <a:tcPr marL="12700" marR="12700" marT="12700" vert="horz"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indent="0">
                        <a:buNone/>
                      </a:pPr>
                      <a:r>
                        <a:rPr lang="zh-CN" sz="1200" b="0">
                          <a:solidFill>
                            <a:srgbClr val="000000"/>
                          </a:solidFill>
                          <a:latin typeface="Arial" panose="020B0604020202020204" pitchFamily="34" charset="0"/>
                          <a:ea typeface="宋体-简" panose="02010600040101010101" charset="-122"/>
                        </a:rPr>
                        <a:t>针对此问题专项复现：</a:t>
                      </a:r>
                      <a:r>
                        <a:rPr lang="en-US" sz="1200" b="0">
                          <a:solidFill>
                            <a:srgbClr val="000000"/>
                          </a:solidFill>
                          <a:latin typeface="Arial" panose="020B0604020202020204" charset="-122"/>
                        </a:rPr>
                        <a:t>12day*6H*80KM=5760</a:t>
                      </a:r>
                      <a:r>
                        <a:rPr lang="en-US" sz="1200" b="0">
                          <a:solidFill>
                            <a:srgbClr val="000000"/>
                          </a:solidFill>
                          <a:latin typeface="宋体-简" panose="02010600040101010101" charset="-122"/>
                        </a:rPr>
                        <a:t>公里未能复现该问题，路测持续进行中，与道荣</a:t>
                      </a:r>
                      <a:r>
                        <a:rPr lang="en-US" sz="1200" b="0">
                          <a:solidFill>
                            <a:srgbClr val="000000"/>
                          </a:solidFill>
                          <a:latin typeface="Arial" panose="020B0604020202020204" charset="-122"/>
                        </a:rPr>
                        <a:t>align monitor</a:t>
                      </a:r>
                      <a:r>
                        <a:rPr lang="en-US" sz="1200" b="0">
                          <a:solidFill>
                            <a:srgbClr val="000000"/>
                          </a:solidFill>
                          <a:latin typeface="宋体-简" panose="02010600040101010101" charset="-122"/>
                        </a:rPr>
                        <a:t>该问题</a:t>
                      </a:r>
                      <a:endParaRPr lang="en-US" altLang="en-US" sz="1200" b="0">
                        <a:solidFill>
                          <a:srgbClr val="000000"/>
                        </a:solidFill>
                        <a:latin typeface="宋体-简" panose="02010600040101010101" charset="-122"/>
                      </a:endParaRPr>
                    </a:p>
                  </a:txBody>
                  <a:tcPr marL="12700" marR="12700" marT="12700" vert="horz"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indent="0">
                        <a:buNone/>
                      </a:pPr>
                      <a:r>
                        <a:rPr lang="zh-CN" sz="1200" b="0">
                          <a:solidFill>
                            <a:srgbClr val="000000"/>
                          </a:solidFill>
                          <a:latin typeface="Arial" panose="020B0604020202020204" pitchFamily="34" charset="0"/>
                          <a:ea typeface="宋体-简" panose="02010600040101010101" charset="-122"/>
                        </a:rPr>
                        <a:t>重启地图</a:t>
                      </a:r>
                      <a:endParaRPr lang="zh-CN" altLang="en-US" sz="1200" b="0">
                        <a:solidFill>
                          <a:srgbClr val="000000"/>
                        </a:solidFill>
                        <a:latin typeface="Arial" panose="020B0604020202020204" pitchFamily="34" charset="0"/>
                        <a:ea typeface="宋体-简" panose="02010600040101010101" charset="-122"/>
                      </a:endParaRPr>
                    </a:p>
                  </a:txBody>
                  <a:tcPr marL="12700" marR="12700" marT="12700" vert="horz"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Arial" panose="020B0604020202020204" charset="-122"/>
                        </a:rPr>
                        <a:t>EL27_R10.PRO.HF1</a:t>
                      </a:r>
                      <a:endParaRPr lang="en-US" altLang="en-US" sz="1200" b="0">
                        <a:solidFill>
                          <a:srgbClr val="000000"/>
                        </a:solidFill>
                        <a:latin typeface="Arial" panose="020B0604020202020204" charset="-122"/>
                      </a:endParaRPr>
                    </a:p>
                  </a:txBody>
                  <a:tcPr marL="12700" marR="12700" marT="12700" vert="horz"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Arial" panose="020B0604020202020204" charset="-122"/>
                        </a:rPr>
                        <a:t>TBD</a:t>
                      </a:r>
                      <a:endParaRPr lang="en-US" altLang="en-US" sz="1200" b="0">
                        <a:solidFill>
                          <a:srgbClr val="000000"/>
                        </a:solidFill>
                        <a:latin typeface="Arial" panose="020B0604020202020204" charset="-122"/>
                      </a:endParaRPr>
                    </a:p>
                  </a:txBody>
                  <a:tcPr marL="12700" marR="12700" marT="12700" vert="horz"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Arial" panose="020B0604020202020204" charset="-122"/>
                        </a:rPr>
                        <a:t>Gating</a:t>
                      </a:r>
                      <a:endParaRPr lang="en-US" altLang="en-US" sz="1200" b="0">
                        <a:solidFill>
                          <a:srgbClr val="000000"/>
                        </a:solidFill>
                        <a:latin typeface="Arial" panose="020B0604020202020204" charset="-122"/>
                      </a:endParaRPr>
                    </a:p>
                  </a:txBody>
                  <a:tcPr marL="12700" marR="12700" marT="12700" vert="horz" anchor="t" anchorCtr="0">
                    <a:lnL w="12700" cap="flat" cmpd="sng">
                      <a:solidFill>
                        <a:schemeClr val="tx1"/>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6" name="对象 5">
            <a:hlinkClick r:id="" action="ppaction://ole?verb="/>
          </p:cNvPr>
          <p:cNvGraphicFramePr>
            <a:graphicFrameLocks noChangeAspect="1"/>
          </p:cNvGraphicFramePr>
          <p:nvPr/>
        </p:nvGraphicFramePr>
        <p:xfrm>
          <a:off x="10967720" y="655320"/>
          <a:ext cx="1129030" cy="1129030"/>
        </p:xfrm>
        <a:graphic>
          <a:graphicData uri="http://schemas.openxmlformats.org/presentationml/2006/ole">
            <mc:AlternateContent xmlns:mc="http://schemas.openxmlformats.org/markup-compatibility/2006">
              <mc:Choice xmlns:v="urn:schemas-microsoft-com:vml" Requires="v">
                <p:oleObj spid="_x0000_s1026" name="" showAsIcon="1" r:id="rId5" imgW="1524000" imgH="1524000" progId="Excel.Sheet.12">
                  <p:embed/>
                </p:oleObj>
              </mc:Choice>
              <mc:Fallback>
                <p:oleObj name="" showAsIcon="1" r:id="rId5" imgW="1524000" imgH="1524000" progId="Excel.Sheet.12">
                  <p:embed/>
                  <p:pic>
                    <p:nvPicPr>
                      <p:cNvPr id="0" name="图片 1025"/>
                      <p:cNvPicPr/>
                      <p:nvPr/>
                    </p:nvPicPr>
                    <p:blipFill>
                      <a:blip r:embed="rId6"/>
                      <a:stretch>
                        <a:fillRect/>
                      </a:stretch>
                    </p:blipFill>
                    <p:spPr>
                      <a:xfrm>
                        <a:off x="10967720" y="655320"/>
                        <a:ext cx="1129030" cy="1129030"/>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CD764_R10.1</a:t>
            </a:r>
            <a:r>
              <a:rPr lang="en-US" altLang="en-US" sz="2800" dirty="0">
                <a:solidFill>
                  <a:srgbClr val="0000CC"/>
                </a:solidFill>
              </a:rPr>
              <a:t>} </a:t>
            </a:r>
            <a:r>
              <a:rPr lang="zh-CN" altLang="en-US" sz="2800" dirty="0"/>
              <a:t>内存泄漏专项测试</a:t>
            </a:r>
            <a:endParaRPr lang="en-US" altLang="en-US" sz="2800" b="0" dirty="0">
              <a:ea typeface="SimHei" panose="02010609060101010101" pitchFamily="49" charset="-122"/>
            </a:endParaRPr>
          </a:p>
        </p:txBody>
      </p:sp>
      <p:pic>
        <p:nvPicPr>
          <p:cNvPr id="5" name="图片 4"/>
          <p:cNvPicPr>
            <a:picLocks noChangeAspect="1"/>
          </p:cNvPicPr>
          <p:nvPr/>
        </p:nvPicPr>
        <p:blipFill>
          <a:blip r:embed="rId1"/>
          <a:stretch>
            <a:fillRect/>
          </a:stretch>
        </p:blipFill>
        <p:spPr>
          <a:xfrm>
            <a:off x="118967" y="895621"/>
            <a:ext cx="5835784" cy="1148023"/>
          </a:xfrm>
          <a:prstGeom prst="rect">
            <a:avLst/>
          </a:prstGeom>
        </p:spPr>
      </p:pic>
      <p:pic>
        <p:nvPicPr>
          <p:cNvPr id="6" name="图片 5"/>
          <p:cNvPicPr>
            <a:picLocks noChangeAspect="1"/>
          </p:cNvPicPr>
          <p:nvPr/>
        </p:nvPicPr>
        <p:blipFill>
          <a:blip r:embed="rId2"/>
          <a:stretch>
            <a:fillRect/>
          </a:stretch>
        </p:blipFill>
        <p:spPr>
          <a:xfrm>
            <a:off x="114783" y="2232221"/>
            <a:ext cx="5828424" cy="1148023"/>
          </a:xfrm>
          <a:prstGeom prst="rect">
            <a:avLst/>
          </a:prstGeom>
        </p:spPr>
      </p:pic>
      <p:pic>
        <p:nvPicPr>
          <p:cNvPr id="7" name="图片 6"/>
          <p:cNvPicPr>
            <a:picLocks noChangeAspect="1"/>
          </p:cNvPicPr>
          <p:nvPr/>
        </p:nvPicPr>
        <p:blipFill>
          <a:blip r:embed="rId3"/>
          <a:stretch>
            <a:fillRect/>
          </a:stretch>
        </p:blipFill>
        <p:spPr>
          <a:xfrm>
            <a:off x="118967" y="3576254"/>
            <a:ext cx="5835784" cy="1148023"/>
          </a:xfrm>
          <a:prstGeom prst="rect">
            <a:avLst/>
          </a:prstGeom>
        </p:spPr>
      </p:pic>
      <p:pic>
        <p:nvPicPr>
          <p:cNvPr id="8" name="图片 7"/>
          <p:cNvPicPr>
            <a:picLocks noChangeAspect="1"/>
          </p:cNvPicPr>
          <p:nvPr/>
        </p:nvPicPr>
        <p:blipFill>
          <a:blip r:embed="rId4"/>
          <a:stretch>
            <a:fillRect/>
          </a:stretch>
        </p:blipFill>
        <p:spPr>
          <a:xfrm>
            <a:off x="118967" y="4920287"/>
            <a:ext cx="5835784" cy="1140664"/>
          </a:xfrm>
          <a:prstGeom prst="rect">
            <a:avLst/>
          </a:prstGeom>
        </p:spPr>
      </p:pic>
      <p:pic>
        <p:nvPicPr>
          <p:cNvPr id="9" name="图片 8"/>
          <p:cNvPicPr>
            <a:picLocks noChangeAspect="1"/>
          </p:cNvPicPr>
          <p:nvPr/>
        </p:nvPicPr>
        <p:blipFill>
          <a:blip r:embed="rId5"/>
          <a:stretch>
            <a:fillRect/>
          </a:stretch>
        </p:blipFill>
        <p:spPr>
          <a:xfrm>
            <a:off x="6161049" y="895621"/>
            <a:ext cx="5835785" cy="1306742"/>
          </a:xfrm>
          <a:prstGeom prst="rect">
            <a:avLst/>
          </a:prstGeom>
        </p:spPr>
      </p:pic>
      <p:pic>
        <p:nvPicPr>
          <p:cNvPr id="11" name="图片 10"/>
          <p:cNvPicPr>
            <a:picLocks noChangeAspect="1"/>
          </p:cNvPicPr>
          <p:nvPr/>
        </p:nvPicPr>
        <p:blipFill>
          <a:blip r:embed="rId6"/>
          <a:stretch>
            <a:fillRect/>
          </a:stretch>
        </p:blipFill>
        <p:spPr>
          <a:xfrm>
            <a:off x="6161049" y="2239382"/>
            <a:ext cx="5835785" cy="1298419"/>
          </a:xfrm>
          <a:prstGeom prst="rect">
            <a:avLst/>
          </a:prstGeom>
        </p:spPr>
      </p:pic>
      <p:pic>
        <p:nvPicPr>
          <p:cNvPr id="12" name="图片 11"/>
          <p:cNvPicPr>
            <a:picLocks noChangeAspect="1"/>
          </p:cNvPicPr>
          <p:nvPr/>
        </p:nvPicPr>
        <p:blipFill>
          <a:blip r:embed="rId7"/>
          <a:stretch>
            <a:fillRect/>
          </a:stretch>
        </p:blipFill>
        <p:spPr>
          <a:xfrm>
            <a:off x="6161049" y="3574820"/>
            <a:ext cx="5835785" cy="1290096"/>
          </a:xfrm>
          <a:prstGeom prst="rect">
            <a:avLst/>
          </a:prstGeom>
        </p:spPr>
      </p:pic>
      <p:pic>
        <p:nvPicPr>
          <p:cNvPr id="13" name="图片 12"/>
          <p:cNvPicPr>
            <a:picLocks noChangeAspect="1"/>
          </p:cNvPicPr>
          <p:nvPr/>
        </p:nvPicPr>
        <p:blipFill>
          <a:blip r:embed="rId8"/>
          <a:stretch>
            <a:fillRect/>
          </a:stretch>
        </p:blipFill>
        <p:spPr>
          <a:xfrm>
            <a:off x="6161048" y="4901935"/>
            <a:ext cx="5835785" cy="1290096"/>
          </a:xfrm>
          <a:prstGeom prst="rect">
            <a:avLst/>
          </a:prstGeom>
        </p:spPr>
      </p:pic>
      <p:sp>
        <p:nvSpPr>
          <p:cNvPr id="2" name="文本框 1"/>
          <p:cNvSpPr txBox="1"/>
          <p:nvPr/>
        </p:nvSpPr>
        <p:spPr>
          <a:xfrm>
            <a:off x="7609981" y="364808"/>
            <a:ext cx="3948158" cy="368300"/>
          </a:xfrm>
          <a:prstGeom prst="rect">
            <a:avLst/>
          </a:prstGeom>
          <a:noFill/>
        </p:spPr>
        <p:txBody>
          <a:bodyPr wrap="square" rtlCol="0">
            <a:spAutoFit/>
          </a:bodyPr>
          <a:p>
            <a:r>
              <a:rPr kumimoji="1" lang="zh-CN" altLang="en-US" dirty="0"/>
              <a:t>内存</a:t>
            </a:r>
            <a:r>
              <a:rPr kumimoji="1" lang="zh-CN" altLang="en-US" dirty="0"/>
              <a:t>泄漏：   </a:t>
            </a:r>
            <a:r>
              <a:rPr kumimoji="1" lang="en-GB" altLang="zh-CN" dirty="0">
                <a:highlight>
                  <a:srgbClr val="00FF00"/>
                </a:highlight>
              </a:rPr>
              <a:t>Pass</a:t>
            </a:r>
            <a:endParaRPr kumimoji="1" lang="zh-CN" altLang="en-US" dirty="0">
              <a:highlight>
                <a:srgbClr val="00FF0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CD764_R10.1</a:t>
            </a:r>
            <a:r>
              <a:rPr lang="en-US" altLang="en-US" sz="2800" dirty="0">
                <a:solidFill>
                  <a:srgbClr val="0000CC"/>
                </a:solidFill>
              </a:rPr>
              <a:t>} </a:t>
            </a:r>
            <a:r>
              <a:rPr lang="zh-CN" altLang="en-US" sz="2800" dirty="0"/>
              <a:t>内存泄漏专项测试</a:t>
            </a:r>
            <a:endParaRPr lang="en-US" altLang="zh-CN" sz="2800" b="0" dirty="0">
              <a:ea typeface="SimHei" panose="02010609060101010101" pitchFamily="49" charset="-122"/>
            </a:endParaRPr>
          </a:p>
        </p:txBody>
      </p:sp>
      <p:pic>
        <p:nvPicPr>
          <p:cNvPr id="5" name="图片 4"/>
          <p:cNvPicPr>
            <a:picLocks noChangeAspect="1"/>
          </p:cNvPicPr>
          <p:nvPr/>
        </p:nvPicPr>
        <p:blipFill>
          <a:blip r:embed="rId1"/>
          <a:stretch>
            <a:fillRect/>
          </a:stretch>
        </p:blipFill>
        <p:spPr>
          <a:xfrm>
            <a:off x="1060450" y="1442085"/>
            <a:ext cx="5893435" cy="1159510"/>
          </a:xfrm>
          <a:prstGeom prst="rect">
            <a:avLst/>
          </a:prstGeom>
        </p:spPr>
      </p:pic>
      <p:pic>
        <p:nvPicPr>
          <p:cNvPr id="6" name="图片 5"/>
          <p:cNvPicPr>
            <a:picLocks noChangeAspect="1"/>
          </p:cNvPicPr>
          <p:nvPr/>
        </p:nvPicPr>
        <p:blipFill>
          <a:blip r:embed="rId2"/>
          <a:stretch>
            <a:fillRect/>
          </a:stretch>
        </p:blipFill>
        <p:spPr>
          <a:xfrm>
            <a:off x="1060450" y="2716530"/>
            <a:ext cx="5398770" cy="1068705"/>
          </a:xfrm>
          <a:prstGeom prst="rect">
            <a:avLst/>
          </a:prstGeom>
        </p:spPr>
      </p:pic>
      <p:pic>
        <p:nvPicPr>
          <p:cNvPr id="2" name="图片 1"/>
          <p:cNvPicPr>
            <a:picLocks noChangeAspect="1"/>
          </p:cNvPicPr>
          <p:nvPr/>
        </p:nvPicPr>
        <p:blipFill>
          <a:blip r:embed="rId3"/>
          <a:stretch>
            <a:fillRect/>
          </a:stretch>
        </p:blipFill>
        <p:spPr>
          <a:xfrm>
            <a:off x="1060450" y="3831590"/>
            <a:ext cx="5510530" cy="1379855"/>
          </a:xfrm>
          <a:prstGeom prst="rect">
            <a:avLst/>
          </a:prstGeom>
        </p:spPr>
      </p:pic>
      <p:sp>
        <p:nvSpPr>
          <p:cNvPr id="3" name="文本框 2"/>
          <p:cNvSpPr txBox="1"/>
          <p:nvPr/>
        </p:nvSpPr>
        <p:spPr>
          <a:xfrm>
            <a:off x="7609981" y="364808"/>
            <a:ext cx="3948158" cy="368300"/>
          </a:xfrm>
          <a:prstGeom prst="rect">
            <a:avLst/>
          </a:prstGeom>
          <a:noFill/>
        </p:spPr>
        <p:txBody>
          <a:bodyPr wrap="square" rtlCol="0">
            <a:spAutoFit/>
          </a:bodyPr>
          <a:p>
            <a:r>
              <a:rPr kumimoji="1" lang="zh-CN" altLang="en-US" dirty="0"/>
              <a:t>内存</a:t>
            </a:r>
            <a:r>
              <a:rPr kumimoji="1" lang="zh-CN" altLang="en-US" dirty="0"/>
              <a:t>泄漏：   </a:t>
            </a:r>
            <a:r>
              <a:rPr kumimoji="1" lang="en-GB" altLang="zh-CN" dirty="0">
                <a:highlight>
                  <a:srgbClr val="00FF00"/>
                </a:highlight>
              </a:rPr>
              <a:t>Pass</a:t>
            </a:r>
            <a:endParaRPr kumimoji="1" lang="zh-CN" altLang="en-US" dirty="0">
              <a:highlight>
                <a:srgbClr val="00FF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CD764_R10.1</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sp>
        <p:nvSpPr>
          <p:cNvPr id="13" name="文本框 12"/>
          <p:cNvSpPr txBox="1"/>
          <p:nvPr/>
        </p:nvSpPr>
        <p:spPr>
          <a:xfrm>
            <a:off x="564021" y="944563"/>
            <a:ext cx="3948158" cy="369332"/>
          </a:xfrm>
          <a:prstGeom prst="rect">
            <a:avLst/>
          </a:prstGeom>
          <a:noFill/>
        </p:spPr>
        <p:txBody>
          <a:bodyPr wrap="square" rtlCol="0">
            <a:spAutoFit/>
          </a:bodyPr>
          <a:lstStyle/>
          <a:p>
            <a:r>
              <a:rPr kumimoji="1" lang="zh-CN" altLang="en-US" dirty="0"/>
              <a:t>唤醒率测试</a:t>
            </a:r>
            <a:endParaRPr kumimoji="1" lang="zh-CN" altLang="en-US" dirty="0">
              <a:highlight>
                <a:srgbClr val="00FF00"/>
              </a:highlight>
            </a:endParaRPr>
          </a:p>
        </p:txBody>
      </p:sp>
      <p:graphicFrame>
        <p:nvGraphicFramePr>
          <p:cNvPr id="2" name="表格 1"/>
          <p:cNvGraphicFramePr>
            <a:graphicFrameLocks noGrp="1"/>
          </p:cNvGraphicFramePr>
          <p:nvPr/>
        </p:nvGraphicFramePr>
        <p:xfrm>
          <a:off x="1416050" y="1313895"/>
          <a:ext cx="8712201" cy="2228060"/>
        </p:xfrm>
        <a:graphic>
          <a:graphicData uri="http://schemas.openxmlformats.org/drawingml/2006/table">
            <a:tbl>
              <a:tblPr/>
              <a:tblGrid>
                <a:gridCol w="1807393"/>
                <a:gridCol w="1821513"/>
                <a:gridCol w="1016659"/>
                <a:gridCol w="1016659"/>
                <a:gridCol w="1016659"/>
                <a:gridCol w="1016659"/>
                <a:gridCol w="1016659"/>
              </a:tblGrid>
              <a:tr h="222806">
                <a:tc>
                  <a:txBody>
                    <a:bodyPr/>
                    <a:lstStyle/>
                    <a:p>
                      <a:pPr algn="ctr" fontAlgn="ctr"/>
                      <a:r>
                        <a:rPr lang="zh-CN" altLang="en-US" sz="1200" b="1" i="0" u="none" strike="noStrike" dirty="0">
                          <a:solidFill>
                            <a:srgbClr val="FFFFFF"/>
                          </a:solidFill>
                          <a:effectLst/>
                          <a:latin typeface="等线" panose="02010600030101010101" pitchFamily="2" charset="-122"/>
                          <a:ea typeface="等线" panose="02010600030101010101" pitchFamily="2" charset="-122"/>
                        </a:rPr>
                        <a:t>唤醒词</a:t>
                      </a:r>
                      <a:endParaRPr lang="zh-CN" altLang="en-US" sz="1200" b="1" i="0" u="none" strike="noStrike" dirty="0">
                        <a:solidFill>
                          <a:srgbClr val="FFFFFF"/>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zh-CN" altLang="en-US" sz="1200" b="1" i="0" u="none" strike="noStrike">
                          <a:solidFill>
                            <a:srgbClr val="FFFFFF"/>
                          </a:solidFill>
                          <a:effectLst/>
                          <a:latin typeface="等线" panose="02010600030101010101" pitchFamily="2" charset="-122"/>
                          <a:ea typeface="等线" panose="02010600030101010101" pitchFamily="2" charset="-122"/>
                        </a:rPr>
                        <a:t>测试场景</a:t>
                      </a:r>
                      <a:endParaRPr lang="zh-CN" altLang="en-US" sz="1200" b="1" i="0" u="none" strike="noStrike">
                        <a:solidFill>
                          <a:srgbClr val="FFFFFF"/>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zh-CN" altLang="en-US" sz="1200" b="1" i="0" u="none" strike="noStrike">
                          <a:solidFill>
                            <a:srgbClr val="FFFFFF"/>
                          </a:solidFill>
                          <a:effectLst/>
                          <a:latin typeface="等线" panose="02010600030101010101" pitchFamily="2" charset="-122"/>
                          <a:ea typeface="等线" panose="02010600030101010101" pitchFamily="2" charset="-122"/>
                        </a:rPr>
                        <a:t>通过标准</a:t>
                      </a:r>
                      <a:endParaRPr lang="zh-CN" altLang="en-US" sz="1200" b="1" i="0" u="none" strike="noStrike">
                        <a:solidFill>
                          <a:srgbClr val="FFFFFF"/>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zh-CN" altLang="en-US" sz="1200" b="1" i="0" u="none" strike="noStrike">
                          <a:solidFill>
                            <a:srgbClr val="FFFFFF"/>
                          </a:solidFill>
                          <a:effectLst/>
                          <a:latin typeface="等线" panose="02010600030101010101" pitchFamily="2" charset="-122"/>
                          <a:ea typeface="等线" panose="02010600030101010101" pitchFamily="2" charset="-122"/>
                        </a:rPr>
                        <a:t>唤醒次数</a:t>
                      </a:r>
                      <a:endParaRPr lang="zh-CN" altLang="en-US" sz="1200" b="1" i="0" u="none" strike="noStrike">
                        <a:solidFill>
                          <a:srgbClr val="FFFFFF"/>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zh-CN" altLang="en-US" sz="1200" b="1" i="0" u="none" strike="noStrike">
                          <a:solidFill>
                            <a:srgbClr val="FFFFFF"/>
                          </a:solidFill>
                          <a:effectLst/>
                          <a:latin typeface="等线" panose="02010600030101010101" pitchFamily="2" charset="-122"/>
                          <a:ea typeface="等线" panose="02010600030101010101" pitchFamily="2" charset="-122"/>
                        </a:rPr>
                        <a:t>成功</a:t>
                      </a:r>
                      <a:endParaRPr lang="zh-CN" altLang="en-US" sz="1200" b="1" i="0" u="none" strike="noStrike">
                        <a:solidFill>
                          <a:srgbClr val="FFFFFF"/>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zh-CN" altLang="en-US" sz="1200" b="1" i="0" u="none" strike="noStrike">
                          <a:solidFill>
                            <a:srgbClr val="FFFFFF"/>
                          </a:solidFill>
                          <a:effectLst/>
                          <a:latin typeface="等线" panose="02010600030101010101" pitchFamily="2" charset="-122"/>
                          <a:ea typeface="等线" panose="02010600030101010101" pitchFamily="2" charset="-122"/>
                        </a:rPr>
                        <a:t>失败</a:t>
                      </a:r>
                      <a:endParaRPr lang="zh-CN" altLang="en-US" sz="1200" b="1" i="0" u="none" strike="noStrike">
                        <a:solidFill>
                          <a:srgbClr val="FFFFFF"/>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zh-CN" altLang="en-US" sz="1200" b="1" i="0" u="none" strike="noStrike">
                          <a:solidFill>
                            <a:srgbClr val="FFFFFF"/>
                          </a:solidFill>
                          <a:effectLst/>
                          <a:latin typeface="等线" panose="02010600030101010101" pitchFamily="2" charset="-122"/>
                          <a:ea typeface="等线" panose="02010600030101010101" pitchFamily="2" charset="-122"/>
                        </a:rPr>
                        <a:t>唤醒率</a:t>
                      </a:r>
                      <a:endParaRPr lang="zh-CN" altLang="en-US" sz="1200" b="1" i="0" u="none" strike="noStrike">
                        <a:solidFill>
                          <a:srgbClr val="FFFFFF"/>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r>
              <a:tr h="222806">
                <a:tc>
                  <a:txBody>
                    <a:bodyPr/>
                    <a:lstStyle/>
                    <a:p>
                      <a:pPr algn="l" fontAlgn="ctr"/>
                      <a:r>
                        <a:rPr lang="zh-CN" altLang="en-US" sz="1200" b="0" i="0" u="none" strike="noStrike" dirty="0">
                          <a:solidFill>
                            <a:srgbClr val="000000"/>
                          </a:solidFill>
                          <a:effectLst/>
                          <a:latin typeface="等线" panose="02010600030101010101" pitchFamily="2" charset="-122"/>
                          <a:ea typeface="等线" panose="02010600030101010101" pitchFamily="2" charset="-122"/>
                        </a:rPr>
                        <a:t>小度小度</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等线" panose="02010600030101010101" pitchFamily="2" charset="-122"/>
                          <a:ea typeface="等线" panose="02010600030101010101" pitchFamily="2" charset="-122"/>
                        </a:rPr>
                        <a:t>低噪</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&gt;=92%</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120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115</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5</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95.8%</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806">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等线" panose="02010600030101010101" pitchFamily="2" charset="-122"/>
                          <a:ea typeface="等线" panose="02010600030101010101" pitchFamily="2" charset="-122"/>
                        </a:rPr>
                        <a:t>中噪</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&gt;=90%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120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120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100.00%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806">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高噪</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等线" panose="02010600030101010101" pitchFamily="2" charset="-122"/>
                          <a:ea typeface="等线" panose="02010600030101010101" pitchFamily="2" charset="-122"/>
                        </a:rPr>
                        <a:t>&gt;=85%</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120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117</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3</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97.50%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806">
                <a:tc>
                  <a:txBody>
                    <a:bodyPr/>
                    <a:lstStyle/>
                    <a:p>
                      <a:pPr algn="l" fontAlgn="ctr"/>
                      <a:r>
                        <a:rPr lang="zh-CN" altLang="en-US" sz="1200" b="0" i="0" u="none" strike="noStrike" dirty="0">
                          <a:solidFill>
                            <a:srgbClr val="000000"/>
                          </a:solidFill>
                          <a:effectLst/>
                          <a:latin typeface="等线" panose="02010600030101010101" pitchFamily="2" charset="-122"/>
                          <a:ea typeface="等线" panose="02010600030101010101" pitchFamily="2" charset="-122"/>
                        </a:rPr>
                        <a:t>你好林肯</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低噪</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等线" panose="02010600030101010101" pitchFamily="2" charset="-122"/>
                          <a:ea typeface="等线" panose="02010600030101010101" pitchFamily="2" charset="-122"/>
                        </a:rPr>
                        <a:t>&gt;=92%</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120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113</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7</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94.17%</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806">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中噪</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等线" panose="02010600030101010101" pitchFamily="2" charset="-122"/>
                          <a:ea typeface="等线" panose="02010600030101010101" pitchFamily="2" charset="-122"/>
                        </a:rPr>
                        <a:t>&gt;=90%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120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113</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7</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94.17%</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806">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高噪</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等线" panose="02010600030101010101" pitchFamily="2" charset="-122"/>
                          <a:ea typeface="等线" panose="02010600030101010101" pitchFamily="2" charset="-122"/>
                        </a:rPr>
                        <a:t>&gt;=85%</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120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116</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4</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96.67%</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806">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场景化命令词</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低噪</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等线" panose="02010600030101010101" pitchFamily="2" charset="-122"/>
                          <a:ea typeface="等线" panose="02010600030101010101" pitchFamily="2" charset="-122"/>
                        </a:rPr>
                        <a:t>&gt;=85%</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1500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1463</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37</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97.53%</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806">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中噪</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等线" panose="02010600030101010101" pitchFamily="2" charset="-122"/>
                          <a:ea typeface="等线" panose="02010600030101010101" pitchFamily="2" charset="-122"/>
                        </a:rPr>
                        <a:t>&gt;=85%</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1500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1467</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33</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97.80%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806">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高噪</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等线" panose="02010600030101010101" pitchFamily="2" charset="-122"/>
                          <a:ea typeface="等线" panose="02010600030101010101" pitchFamily="2" charset="-122"/>
                        </a:rPr>
                        <a:t>&gt;=80%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1500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1435</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65</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95.67%</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1" name="表格 10"/>
          <p:cNvGraphicFramePr>
            <a:graphicFrameLocks noGrp="1"/>
          </p:cNvGraphicFramePr>
          <p:nvPr/>
        </p:nvGraphicFramePr>
        <p:xfrm>
          <a:off x="1416050" y="4176155"/>
          <a:ext cx="6904808" cy="668418"/>
        </p:xfrm>
        <a:graphic>
          <a:graphicData uri="http://schemas.openxmlformats.org/drawingml/2006/table">
            <a:tbl>
              <a:tblPr/>
              <a:tblGrid>
                <a:gridCol w="1821513"/>
                <a:gridCol w="1016659"/>
                <a:gridCol w="1016659"/>
                <a:gridCol w="1016659"/>
                <a:gridCol w="1016659"/>
                <a:gridCol w="1016659"/>
              </a:tblGrid>
              <a:tr h="222806">
                <a:tc>
                  <a:txBody>
                    <a:bodyPr/>
                    <a:lstStyle/>
                    <a:p>
                      <a:pPr algn="ctr" fontAlgn="ctr"/>
                      <a:r>
                        <a:rPr lang="zh-CN" altLang="en-US" sz="1200" b="1" i="0" u="none" strike="noStrike">
                          <a:solidFill>
                            <a:srgbClr val="FFFFFF"/>
                          </a:solidFill>
                          <a:effectLst/>
                          <a:latin typeface="等线" panose="02010600030101010101" pitchFamily="2" charset="-122"/>
                          <a:ea typeface="等线" panose="02010600030101010101" pitchFamily="2" charset="-122"/>
                        </a:rPr>
                        <a:t>测试场景</a:t>
                      </a:r>
                      <a:endParaRPr lang="zh-CN" altLang="en-US" sz="1200" b="1" i="0" u="none" strike="noStrike">
                        <a:solidFill>
                          <a:srgbClr val="FFFFFF"/>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zh-CN" altLang="en-US" sz="1200" b="1" i="0" u="none" strike="noStrike">
                          <a:solidFill>
                            <a:srgbClr val="FFFFFF"/>
                          </a:solidFill>
                          <a:effectLst/>
                          <a:latin typeface="等线" panose="02010600030101010101" pitchFamily="2" charset="-122"/>
                          <a:ea typeface="等线" panose="02010600030101010101" pitchFamily="2" charset="-122"/>
                        </a:rPr>
                        <a:t>通过标准</a:t>
                      </a:r>
                      <a:endParaRPr lang="zh-CN" altLang="en-US" sz="1200" b="1" i="0" u="none" strike="noStrike">
                        <a:solidFill>
                          <a:srgbClr val="FFFFFF"/>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zh-CN" altLang="en-US" sz="1200" b="1" i="0" u="none" strike="noStrike" dirty="0">
                          <a:solidFill>
                            <a:srgbClr val="FFFFFF"/>
                          </a:solidFill>
                          <a:effectLst/>
                          <a:latin typeface="等线" panose="02010600030101010101" pitchFamily="2" charset="-122"/>
                          <a:ea typeface="等线" panose="02010600030101010101" pitchFamily="2" charset="-122"/>
                        </a:rPr>
                        <a:t>用例总数</a:t>
                      </a:r>
                      <a:endParaRPr lang="zh-CN" altLang="en-US" sz="1200" b="1" i="0" u="none" strike="noStrike" dirty="0">
                        <a:solidFill>
                          <a:srgbClr val="FFFFFF"/>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zh-CN" altLang="en-US" sz="1200" b="1" i="0" u="none" strike="noStrike">
                          <a:solidFill>
                            <a:srgbClr val="FFFFFF"/>
                          </a:solidFill>
                          <a:effectLst/>
                          <a:latin typeface="等线" panose="02010600030101010101" pitchFamily="2" charset="-122"/>
                          <a:ea typeface="等线" panose="02010600030101010101" pitchFamily="2" charset="-122"/>
                        </a:rPr>
                        <a:t>成功</a:t>
                      </a:r>
                      <a:endParaRPr lang="zh-CN" altLang="en-US" sz="1200" b="1" i="0" u="none" strike="noStrike">
                        <a:solidFill>
                          <a:srgbClr val="FFFFFF"/>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zh-CN" altLang="en-US" sz="1200" b="1" i="0" u="none" strike="noStrike" dirty="0">
                          <a:solidFill>
                            <a:srgbClr val="FFFFFF"/>
                          </a:solidFill>
                          <a:effectLst/>
                          <a:latin typeface="等线" panose="02010600030101010101" pitchFamily="2" charset="-122"/>
                          <a:ea typeface="等线" panose="02010600030101010101" pitchFamily="2" charset="-122"/>
                        </a:rPr>
                        <a:t>失败</a:t>
                      </a:r>
                      <a:endParaRPr lang="zh-CN" altLang="en-US" sz="1200" b="1" i="0" u="none" strike="noStrike" dirty="0">
                        <a:solidFill>
                          <a:srgbClr val="FFFFFF"/>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zh-CN" altLang="en-US" sz="1200" b="1" i="0" u="none" strike="noStrike">
                          <a:solidFill>
                            <a:srgbClr val="FFFFFF"/>
                          </a:solidFill>
                          <a:effectLst/>
                          <a:latin typeface="等线" panose="02010600030101010101" pitchFamily="2" charset="-122"/>
                          <a:ea typeface="等线" panose="02010600030101010101" pitchFamily="2" charset="-122"/>
                        </a:rPr>
                        <a:t>唤醒率</a:t>
                      </a:r>
                      <a:endParaRPr lang="zh-CN" altLang="en-US" sz="1200" b="1" i="0" u="none" strike="noStrike">
                        <a:solidFill>
                          <a:srgbClr val="FFFFFF"/>
                        </a:solidFill>
                        <a:effectLst/>
                        <a:latin typeface="等线" panose="02010600030101010101" pitchFamily="2" charset="-122"/>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r>
              <a:tr h="222806">
                <a:tc>
                  <a:txBody>
                    <a:bodyPr/>
                    <a:lstStyle/>
                    <a:p>
                      <a:pPr algn="l" fontAlgn="ctr"/>
                      <a:r>
                        <a:rPr lang="zh-CN" altLang="en-US" sz="1200" u="none" strike="noStrike" dirty="0">
                          <a:effectLst/>
                        </a:rPr>
                        <a:t>高配</a:t>
                      </a:r>
                      <a:r>
                        <a:rPr lang="en-US" altLang="zh-CN" sz="1200" u="none" strike="noStrike" dirty="0">
                          <a:effectLst/>
                        </a:rPr>
                        <a:t>-</a:t>
                      </a:r>
                      <a:r>
                        <a:rPr lang="zh-CN" altLang="en-US" sz="1200" u="none" strike="noStrike" dirty="0">
                          <a:effectLst/>
                        </a:rPr>
                        <a:t>离线（中噪）</a:t>
                      </a:r>
                      <a:endParaRPr lang="zh-CN" altLang="en-US" sz="1200" b="0" i="0" u="none" strike="noStrike" dirty="0">
                        <a:solidFill>
                          <a:srgbClr val="000000"/>
                        </a:solidFill>
                        <a:effectLst/>
                        <a:latin typeface="宋体" pitchFamily="2" charset="-122"/>
                        <a:ea typeface="宋体" pitchFamily="2"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u="none" strike="noStrike" dirty="0">
                          <a:effectLst/>
                        </a:rPr>
                        <a:t>≥</a:t>
                      </a:r>
                      <a:r>
                        <a:rPr lang="en-US" altLang="zh-CN" sz="1200" u="none" strike="noStrike" dirty="0">
                          <a:effectLst/>
                        </a:rPr>
                        <a:t>85%</a:t>
                      </a:r>
                      <a:endParaRPr lang="en-US" altLang="zh-CN" sz="1200" b="0" i="0" u="none" strike="noStrike" dirty="0">
                        <a:solidFill>
                          <a:srgbClr val="000000"/>
                        </a:solidFill>
                        <a:effectLst/>
                        <a:latin typeface="宋体" pitchFamily="2" charset="-122"/>
                        <a:ea typeface="宋体" pitchFamily="2"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u="none" strike="noStrike" dirty="0">
                          <a:effectLst/>
                        </a:rPr>
                        <a:t>318</a:t>
                      </a:r>
                      <a:endParaRPr lang="en-US" altLang="zh-CN" sz="1200" b="0" i="0" u="none" strike="noStrike" dirty="0">
                        <a:solidFill>
                          <a:srgbClr val="000000"/>
                        </a:solidFill>
                        <a:effectLst/>
                        <a:latin typeface="宋体" pitchFamily="2" charset="-122"/>
                        <a:ea typeface="宋体" pitchFamily="2"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u="none" strike="noStrike" dirty="0">
                          <a:effectLst/>
                        </a:rPr>
                        <a:t>308</a:t>
                      </a:r>
                      <a:endParaRPr lang="en-US" altLang="zh-CN" sz="1200" b="0" i="0" u="none" strike="noStrike" dirty="0">
                        <a:solidFill>
                          <a:srgbClr val="000000"/>
                        </a:solidFill>
                        <a:effectLst/>
                        <a:latin typeface="宋体" pitchFamily="2" charset="-122"/>
                        <a:ea typeface="宋体" pitchFamily="2"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u="none" strike="noStrike" dirty="0">
                          <a:effectLst/>
                        </a:rPr>
                        <a:t>10</a:t>
                      </a:r>
                      <a:endParaRPr lang="en-US" altLang="zh-CN" sz="1200" b="0" i="0" u="none" strike="noStrike" dirty="0">
                        <a:solidFill>
                          <a:srgbClr val="000000"/>
                        </a:solidFill>
                        <a:effectLst/>
                        <a:latin typeface="宋体" pitchFamily="2" charset="-122"/>
                        <a:ea typeface="宋体" pitchFamily="2"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u="none" strike="noStrike" dirty="0">
                          <a:effectLst/>
                        </a:rPr>
                        <a:t>96.8%</a:t>
                      </a:r>
                      <a:endParaRPr lang="en-US" altLang="zh-CN" sz="1200" b="0" i="0" u="none" strike="noStrike" dirty="0">
                        <a:solidFill>
                          <a:srgbClr val="000000"/>
                        </a:solidFill>
                        <a:effectLst/>
                        <a:latin typeface="宋体" pitchFamily="2" charset="-122"/>
                        <a:ea typeface="宋体" pitchFamily="2"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806">
                <a:tc>
                  <a:txBody>
                    <a:bodyPr/>
                    <a:lstStyle/>
                    <a:p>
                      <a:pPr algn="l" fontAlgn="ctr"/>
                      <a:r>
                        <a:rPr lang="zh-CN" altLang="en-US" sz="1200" u="none" strike="noStrike">
                          <a:effectLst/>
                        </a:rPr>
                        <a:t>高配</a:t>
                      </a:r>
                      <a:r>
                        <a:rPr lang="en-US" altLang="zh-CN" sz="1200" u="none" strike="noStrike">
                          <a:effectLst/>
                        </a:rPr>
                        <a:t>-</a:t>
                      </a:r>
                      <a:r>
                        <a:rPr lang="zh-CN" altLang="en-US" sz="1200" u="none" strike="noStrike">
                          <a:effectLst/>
                        </a:rPr>
                        <a:t>在线（中噪）</a:t>
                      </a:r>
                      <a:endParaRPr lang="zh-CN" altLang="en-US" sz="1200" b="0" i="0" u="none" strike="noStrike">
                        <a:solidFill>
                          <a:srgbClr val="000000"/>
                        </a:solidFill>
                        <a:effectLst/>
                        <a:latin typeface="宋体" pitchFamily="2" charset="-122"/>
                        <a:ea typeface="宋体" pitchFamily="2"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u="none" strike="noStrike">
                          <a:effectLst/>
                        </a:rPr>
                        <a:t>≥</a:t>
                      </a:r>
                      <a:r>
                        <a:rPr lang="en-US" altLang="zh-CN" sz="1200" u="none" strike="noStrike">
                          <a:effectLst/>
                        </a:rPr>
                        <a:t>90%</a:t>
                      </a:r>
                      <a:endParaRPr lang="en-US" altLang="zh-CN" sz="1200" b="0" i="0" u="none" strike="noStrike">
                        <a:solidFill>
                          <a:srgbClr val="000000"/>
                        </a:solidFill>
                        <a:effectLst/>
                        <a:latin typeface="宋体" pitchFamily="2" charset="-122"/>
                        <a:ea typeface="宋体" pitchFamily="2"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u="none" strike="noStrike">
                          <a:effectLst/>
                        </a:rPr>
                        <a:t>285</a:t>
                      </a:r>
                      <a:endParaRPr lang="en-US" altLang="zh-CN" sz="1200" b="0" i="0" u="none" strike="noStrike">
                        <a:solidFill>
                          <a:srgbClr val="000000"/>
                        </a:solidFill>
                        <a:effectLst/>
                        <a:latin typeface="宋体" pitchFamily="2" charset="-122"/>
                        <a:ea typeface="宋体" pitchFamily="2"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u="none" strike="noStrike" dirty="0">
                          <a:effectLst/>
                        </a:rPr>
                        <a:t>280</a:t>
                      </a:r>
                      <a:endParaRPr lang="en-US" altLang="zh-CN" sz="1200" b="0" i="0" u="none" strike="noStrike" dirty="0">
                        <a:solidFill>
                          <a:srgbClr val="000000"/>
                        </a:solidFill>
                        <a:effectLst/>
                        <a:latin typeface="宋体" pitchFamily="2" charset="-122"/>
                        <a:ea typeface="宋体" pitchFamily="2"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u="none" strike="noStrike" dirty="0">
                          <a:effectLst/>
                        </a:rPr>
                        <a:t>5</a:t>
                      </a:r>
                      <a:endParaRPr lang="en-US" altLang="zh-CN" sz="1200" b="0" i="0" u="none" strike="noStrike" dirty="0">
                        <a:solidFill>
                          <a:srgbClr val="000000"/>
                        </a:solidFill>
                        <a:effectLst/>
                        <a:latin typeface="宋体" pitchFamily="2" charset="-122"/>
                        <a:ea typeface="宋体" pitchFamily="2"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u="none" strike="noStrike" dirty="0">
                          <a:effectLst/>
                        </a:rPr>
                        <a:t>98.2%</a:t>
                      </a:r>
                      <a:endParaRPr lang="en-US" altLang="zh-CN" sz="1200" b="0" i="0" u="none" strike="noStrike" dirty="0">
                        <a:solidFill>
                          <a:srgbClr val="000000"/>
                        </a:solidFill>
                        <a:effectLst/>
                        <a:latin typeface="宋体" pitchFamily="2" charset="-122"/>
                        <a:ea typeface="宋体" pitchFamily="2"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4" name="文本框 13"/>
          <p:cNvSpPr txBox="1"/>
          <p:nvPr/>
        </p:nvSpPr>
        <p:spPr>
          <a:xfrm>
            <a:off x="564021" y="3674389"/>
            <a:ext cx="3948158" cy="369332"/>
          </a:xfrm>
          <a:prstGeom prst="rect">
            <a:avLst/>
          </a:prstGeom>
          <a:noFill/>
        </p:spPr>
        <p:txBody>
          <a:bodyPr wrap="square" rtlCol="0">
            <a:spAutoFit/>
          </a:bodyPr>
          <a:lstStyle/>
          <a:p>
            <a:r>
              <a:rPr kumimoji="1" lang="zh-CN" altLang="en-US" dirty="0"/>
              <a:t>语音识别率测试</a:t>
            </a:r>
            <a:endParaRPr kumimoji="1" lang="zh-CN" altLang="en-US" dirty="0"/>
          </a:p>
        </p:txBody>
      </p:sp>
      <p:sp>
        <p:nvSpPr>
          <p:cNvPr id="3" name="文本框 2"/>
          <p:cNvSpPr txBox="1"/>
          <p:nvPr/>
        </p:nvSpPr>
        <p:spPr>
          <a:xfrm>
            <a:off x="6894336" y="310833"/>
            <a:ext cx="3948158" cy="368300"/>
          </a:xfrm>
          <a:prstGeom prst="rect">
            <a:avLst/>
          </a:prstGeom>
          <a:noFill/>
        </p:spPr>
        <p:txBody>
          <a:bodyPr wrap="square" rtlCol="0">
            <a:spAutoFit/>
          </a:bodyPr>
          <a:p>
            <a:r>
              <a:rPr kumimoji="1" lang="zh-CN" altLang="en-US" dirty="0"/>
              <a:t>唤醒词唤醒率：   </a:t>
            </a:r>
            <a:r>
              <a:rPr kumimoji="1" lang="en-GB" altLang="zh-CN" dirty="0">
                <a:highlight>
                  <a:srgbClr val="00FF00"/>
                </a:highlight>
              </a:rPr>
              <a:t>Pass</a:t>
            </a:r>
            <a:endParaRPr kumimoji="1" lang="zh-CN" altLang="en-US" dirty="0">
              <a:highlight>
                <a:srgbClr val="00FF00"/>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CD764_R10.1</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sp>
        <p:nvSpPr>
          <p:cNvPr id="13" name="文本框 12"/>
          <p:cNvSpPr txBox="1"/>
          <p:nvPr/>
        </p:nvSpPr>
        <p:spPr>
          <a:xfrm>
            <a:off x="564020" y="944562"/>
            <a:ext cx="10912017" cy="369332"/>
          </a:xfrm>
          <a:prstGeom prst="rect">
            <a:avLst/>
          </a:prstGeom>
          <a:noFill/>
        </p:spPr>
        <p:txBody>
          <a:bodyPr wrap="square" rtlCol="0">
            <a:spAutoFit/>
          </a:bodyPr>
          <a:lstStyle/>
          <a:p>
            <a:r>
              <a:rPr kumimoji="1" lang="zh-CN" altLang="en-US" dirty="0"/>
              <a:t>误唤醒测试：</a:t>
            </a:r>
            <a:r>
              <a:rPr kumimoji="1" lang="en-US" altLang="zh-CN" dirty="0"/>
              <a:t>Pass</a:t>
            </a:r>
            <a:endParaRPr kumimoji="1" lang="en-US" altLang="zh-CN" dirty="0">
              <a:solidFill>
                <a:srgbClr val="FF0000"/>
              </a:solidFill>
            </a:endParaRPr>
          </a:p>
        </p:txBody>
      </p:sp>
      <p:graphicFrame>
        <p:nvGraphicFramePr>
          <p:cNvPr id="2" name="表格 1"/>
          <p:cNvGraphicFramePr>
            <a:graphicFrameLocks noGrp="1"/>
          </p:cNvGraphicFramePr>
          <p:nvPr/>
        </p:nvGraphicFramePr>
        <p:xfrm>
          <a:off x="419519" y="1677164"/>
          <a:ext cx="10912434" cy="2225040"/>
        </p:xfrm>
        <a:graphic>
          <a:graphicData uri="http://schemas.openxmlformats.org/drawingml/2006/table">
            <a:tbl>
              <a:tblPr firstRow="1" bandRow="1">
                <a:tableStyleId>{5C22544A-7EE6-4342-B048-85BDC9FD1C3A}</a:tableStyleId>
              </a:tblPr>
              <a:tblGrid>
                <a:gridCol w="1882775"/>
                <a:gridCol w="1774282"/>
                <a:gridCol w="1774282"/>
                <a:gridCol w="1774282"/>
                <a:gridCol w="3706813"/>
              </a:tblGrid>
              <a:tr h="370840">
                <a:tc>
                  <a:txBody>
                    <a:bodyPr/>
                    <a:lstStyle/>
                    <a:p>
                      <a:pPr algn="ctr" fontAlgn="ctr"/>
                      <a:r>
                        <a:rPr lang="zh-CN" altLang="en-US" sz="1400" b="1" i="0" u="none" strike="noStrike" dirty="0">
                          <a:solidFill>
                            <a:schemeClr val="bg1"/>
                          </a:solidFill>
                          <a:effectLst/>
                          <a:latin typeface="微软雅黑" panose="020B0503020204020204" pitchFamily="34" charset="-122"/>
                          <a:ea typeface="微软雅黑" panose="020B0503020204020204" pitchFamily="34" charset="-122"/>
                        </a:rPr>
                        <a:t>测试场景</a:t>
                      </a:r>
                      <a:endParaRPr lang="zh-CN" altLang="en-US" sz="1400" b="1" i="0" u="none" strike="noStrike" dirty="0">
                        <a:solidFill>
                          <a:schemeClr val="bg1"/>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l" fontAlgn="ctr"/>
                      <a:r>
                        <a:rPr lang="zh-CN" altLang="en-US" sz="1400" b="1" i="0" u="none" strike="noStrike" dirty="0">
                          <a:solidFill>
                            <a:schemeClr val="bg1"/>
                          </a:solidFill>
                          <a:effectLst/>
                          <a:latin typeface="微软雅黑" panose="020B0503020204020204" pitchFamily="34" charset="-122"/>
                          <a:ea typeface="微软雅黑" panose="020B0503020204020204" pitchFamily="34" charset="-122"/>
                        </a:rPr>
                        <a:t>测试时长</a:t>
                      </a:r>
                      <a:endParaRPr lang="zh-CN" altLang="en-US" sz="1400" b="1" i="0" u="none" strike="noStrike" dirty="0">
                        <a:solidFill>
                          <a:schemeClr val="bg1"/>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l" fontAlgn="ctr"/>
                      <a:r>
                        <a:rPr lang="zh-CN" altLang="en-US" sz="1400" b="1" i="0" u="none" strike="noStrike" dirty="0">
                          <a:solidFill>
                            <a:schemeClr val="bg1"/>
                          </a:solidFill>
                          <a:effectLst/>
                          <a:latin typeface="微软雅黑" panose="020B0503020204020204" pitchFamily="34" charset="-122"/>
                          <a:ea typeface="微软雅黑" panose="020B0503020204020204" pitchFamily="34" charset="-122"/>
                        </a:rPr>
                        <a:t>误唤醒次数</a:t>
                      </a:r>
                      <a:endParaRPr lang="zh-CN" altLang="en-US" sz="1400" b="1" i="0" u="none" strike="noStrike" dirty="0">
                        <a:solidFill>
                          <a:schemeClr val="bg1"/>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l" fontAlgn="ctr"/>
                      <a:r>
                        <a:rPr lang="zh-CN" altLang="en-US" sz="1400" b="1" i="0" u="none" strike="noStrike" dirty="0">
                          <a:solidFill>
                            <a:schemeClr val="bg1"/>
                          </a:solidFill>
                          <a:effectLst/>
                          <a:latin typeface="微软雅黑" panose="020B0503020204020204" pitchFamily="34" charset="-122"/>
                          <a:ea typeface="微软雅黑" panose="020B0503020204020204" pitchFamily="34" charset="-122"/>
                        </a:rPr>
                        <a:t>平均误唤醒率</a:t>
                      </a:r>
                      <a:endParaRPr lang="zh-CN" altLang="en-US" sz="1400" b="1" i="0" u="none" strike="noStrike" dirty="0">
                        <a:solidFill>
                          <a:schemeClr val="bg1"/>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l" fontAlgn="ctr"/>
                      <a:r>
                        <a:rPr lang="zh-CN" altLang="en-US" sz="1400" b="1" i="0" u="none" strike="noStrike" dirty="0">
                          <a:solidFill>
                            <a:schemeClr val="bg1"/>
                          </a:solidFill>
                          <a:effectLst/>
                          <a:latin typeface="微软雅黑" panose="020B0503020204020204" pitchFamily="34" charset="-122"/>
                          <a:ea typeface="微软雅黑" panose="020B0503020204020204" pitchFamily="34" charset="-122"/>
                        </a:rPr>
                        <a:t>测试人（主驾：</a:t>
                      </a:r>
                      <a:r>
                        <a:rPr lang="en-US" altLang="zh-CN" sz="1400" b="1" i="0" u="none" strike="noStrike" dirty="0">
                          <a:solidFill>
                            <a:schemeClr val="bg1"/>
                          </a:solidFill>
                          <a:effectLst/>
                          <a:latin typeface="微软雅黑" panose="020B0503020204020204" pitchFamily="34" charset="-122"/>
                          <a:ea typeface="微软雅黑" panose="020B0503020204020204" pitchFamily="34" charset="-122"/>
                        </a:rPr>
                        <a:t>xxx  </a:t>
                      </a:r>
                      <a:r>
                        <a:rPr lang="zh-CN" altLang="en-US" sz="1400" b="1" i="0" u="none" strike="noStrike" dirty="0">
                          <a:solidFill>
                            <a:schemeClr val="bg1"/>
                          </a:solidFill>
                          <a:effectLst/>
                          <a:latin typeface="微软雅黑" panose="020B0503020204020204" pitchFamily="34" charset="-122"/>
                          <a:ea typeface="微软雅黑" panose="020B0503020204020204" pitchFamily="34" charset="-122"/>
                        </a:rPr>
                        <a:t>副驾：</a:t>
                      </a:r>
                      <a:r>
                        <a:rPr lang="en-US" altLang="zh-CN" sz="1400" b="1" i="0" u="none" strike="noStrike" dirty="0">
                          <a:solidFill>
                            <a:schemeClr val="bg1"/>
                          </a:solidFill>
                          <a:effectLst/>
                          <a:latin typeface="微软雅黑" panose="020B0503020204020204" pitchFamily="34" charset="-122"/>
                          <a:ea typeface="微软雅黑" panose="020B0503020204020204" pitchFamily="34" charset="-122"/>
                        </a:rPr>
                        <a:t>xxx  </a:t>
                      </a:r>
                      <a:r>
                        <a:rPr lang="zh-CN" altLang="en-US" sz="1400" b="1" i="0" u="none" strike="noStrike" dirty="0">
                          <a:solidFill>
                            <a:schemeClr val="bg1"/>
                          </a:solidFill>
                          <a:effectLst/>
                          <a:latin typeface="微软雅黑" panose="020B0503020204020204" pitchFamily="34" charset="-122"/>
                          <a:ea typeface="微软雅黑" panose="020B0503020204020204" pitchFamily="34" charset="-122"/>
                        </a:rPr>
                        <a:t>后排：</a:t>
                      </a:r>
                      <a:r>
                        <a:rPr lang="en-US" altLang="zh-CN" sz="1400" b="1" i="0" u="none" strike="noStrike" dirty="0">
                          <a:solidFill>
                            <a:schemeClr val="bg1"/>
                          </a:solidFill>
                          <a:effectLst/>
                          <a:latin typeface="微软雅黑" panose="020B0503020204020204" pitchFamily="34" charset="-122"/>
                          <a:ea typeface="微软雅黑" panose="020B0503020204020204" pitchFamily="34" charset="-122"/>
                        </a:rPr>
                        <a:t>xxx</a:t>
                      </a:r>
                      <a:r>
                        <a:rPr lang="zh-CN" altLang="en-US" sz="1400" b="1" i="0" u="none" strike="noStrike" dirty="0">
                          <a:solidFill>
                            <a:schemeClr val="bg1"/>
                          </a:solidFill>
                          <a:effectLst/>
                          <a:latin typeface="微软雅黑" panose="020B0503020204020204" pitchFamily="34" charset="-122"/>
                          <a:ea typeface="微软雅黑" panose="020B0503020204020204" pitchFamily="34" charset="-122"/>
                        </a:rPr>
                        <a:t>）</a:t>
                      </a:r>
                      <a:endParaRPr lang="zh-CN" altLang="en-US" sz="1400" b="1" i="0" u="none" strike="noStrike" dirty="0">
                        <a:solidFill>
                          <a:schemeClr val="bg1"/>
                        </a:solidFill>
                        <a:effectLst/>
                        <a:latin typeface="微软雅黑" panose="020B0503020204020204" pitchFamily="34" charset="-122"/>
                        <a:ea typeface="微软雅黑" panose="020B0503020204020204" pitchFamily="34" charset="-122"/>
                      </a:endParaRPr>
                    </a:p>
                  </a:txBody>
                  <a:tcPr marL="6350" marR="6350" marT="6350" marB="0" anchor="ctr"/>
                </a:tc>
              </a:tr>
              <a:tr h="370840">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闲聊（主副驾男女）</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2</a:t>
                      </a:r>
                      <a:r>
                        <a:rPr lang="zh-CN" altLang="en-US" sz="1200" b="0" i="0" u="none" strike="noStrike" dirty="0">
                          <a:solidFill>
                            <a:srgbClr val="000000"/>
                          </a:solidFill>
                          <a:effectLst/>
                          <a:latin typeface="等线" panose="02010600030101010101" pitchFamily="2" charset="-122"/>
                          <a:ea typeface="等线" panose="02010600030101010101" pitchFamily="2" charset="-122"/>
                        </a:rPr>
                        <a:t>小时</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zh-CN" altLang="en-US" sz="1200" b="0" i="0" u="none" strike="noStrike" dirty="0">
                          <a:solidFill>
                            <a:srgbClr val="000000"/>
                          </a:solidFill>
                          <a:effectLst/>
                          <a:latin typeface="等线" panose="02010600030101010101" pitchFamily="2" charset="-122"/>
                          <a:ea typeface="等线" panose="02010600030101010101" pitchFamily="2" charset="-122"/>
                        </a:rPr>
                        <a:t>主驾：梅雅文  副驾：李军</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r>
              <a:tr h="370840">
                <a:tc>
                  <a:txBody>
                    <a:bodyPr/>
                    <a:lstStyle/>
                    <a:p>
                      <a:pPr algn="l" fontAlgn="ctr"/>
                      <a:r>
                        <a:rPr lang="zh-CN" altLang="en-US" sz="1200" b="0" i="0" u="none" strike="noStrike" dirty="0">
                          <a:solidFill>
                            <a:srgbClr val="000000"/>
                          </a:solidFill>
                          <a:effectLst/>
                          <a:latin typeface="等线" panose="02010600030101010101" pitchFamily="2" charset="-122"/>
                          <a:ea typeface="等线" panose="02010600030101010101" pitchFamily="2" charset="-122"/>
                        </a:rPr>
                        <a:t>闲聊（主副驾女女）</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en-US" altLang="zh-CN" sz="1200" b="0" i="0" u="none" strike="noStrike">
                          <a:solidFill>
                            <a:srgbClr val="000000"/>
                          </a:solidFill>
                          <a:effectLst/>
                          <a:latin typeface="等线" panose="02010600030101010101" pitchFamily="2" charset="-122"/>
                          <a:ea typeface="等线" panose="02010600030101010101" pitchFamily="2" charset="-122"/>
                        </a:rPr>
                        <a:t>2</a:t>
                      </a:r>
                      <a:r>
                        <a:rPr lang="zh-CN" altLang="en-US" sz="1200" b="0" i="0" u="none" strike="noStrike">
                          <a:solidFill>
                            <a:srgbClr val="000000"/>
                          </a:solidFill>
                          <a:effectLst/>
                          <a:latin typeface="等线" panose="02010600030101010101" pitchFamily="2" charset="-122"/>
                          <a:ea typeface="等线" panose="02010600030101010101" pitchFamily="2" charset="-122"/>
                        </a:rPr>
                        <a:t>小时</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主驾：梅雅文  副驾：蔓蔓</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r>
              <a:tr h="370840">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闲聊（主副驾男男）</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en-US" altLang="zh-CN" sz="1200" b="0" i="0" u="none" strike="noStrike">
                          <a:solidFill>
                            <a:srgbClr val="000000"/>
                          </a:solidFill>
                          <a:effectLst/>
                          <a:latin typeface="等线" panose="02010600030101010101" pitchFamily="2" charset="-122"/>
                          <a:ea typeface="等线" panose="02010600030101010101" pitchFamily="2" charset="-122"/>
                        </a:rPr>
                        <a:t>2</a:t>
                      </a:r>
                      <a:r>
                        <a:rPr lang="zh-CN" altLang="en-US" sz="1200" b="0" i="0" u="none" strike="noStrike">
                          <a:solidFill>
                            <a:srgbClr val="000000"/>
                          </a:solidFill>
                          <a:effectLst/>
                          <a:latin typeface="等线" panose="02010600030101010101" pitchFamily="2" charset="-122"/>
                          <a:ea typeface="等线" panose="02010600030101010101" pitchFamily="2" charset="-122"/>
                        </a:rPr>
                        <a:t>小时</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主驾：赵其林  副驾：李军</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r>
              <a:tr h="370840">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闲聊（四个位置不限性别）</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en-US" altLang="zh-CN" sz="1200" b="0" i="0" u="none" strike="noStrike">
                          <a:solidFill>
                            <a:srgbClr val="000000"/>
                          </a:solidFill>
                          <a:effectLst/>
                          <a:latin typeface="等线" panose="02010600030101010101" pitchFamily="2" charset="-122"/>
                          <a:ea typeface="等线" panose="02010600030101010101" pitchFamily="2" charset="-122"/>
                        </a:rPr>
                        <a:t>2</a:t>
                      </a:r>
                      <a:r>
                        <a:rPr lang="zh-CN" altLang="en-US" sz="1200" b="0" i="0" u="none" strike="noStrike">
                          <a:solidFill>
                            <a:srgbClr val="000000"/>
                          </a:solidFill>
                          <a:effectLst/>
                          <a:latin typeface="等线" panose="02010600030101010101" pitchFamily="2" charset="-122"/>
                          <a:ea typeface="等线" panose="02010600030101010101" pitchFamily="2" charset="-122"/>
                        </a:rPr>
                        <a:t>小时</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zh-CN" altLang="en-US" sz="1200" b="0" i="0" u="none" strike="noStrike" dirty="0">
                          <a:solidFill>
                            <a:srgbClr val="000000"/>
                          </a:solidFill>
                          <a:effectLst/>
                          <a:latin typeface="等线" panose="02010600030101010101" pitchFamily="2" charset="-122"/>
                          <a:ea typeface="等线" panose="02010600030101010101" pitchFamily="2" charset="-122"/>
                        </a:rPr>
                        <a:t>赵其林 李军 周斌 梅雅文</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r>
              <a:tr h="370840">
                <a:tc>
                  <a:txBody>
                    <a:bodyPr/>
                    <a:lstStyle/>
                    <a:p>
                      <a:pPr algn="l" fontAlgn="ctr"/>
                      <a:r>
                        <a:rPr lang="zh-CN" altLang="en-US" sz="1200" b="0" i="0" u="none" strike="noStrike" dirty="0">
                          <a:solidFill>
                            <a:srgbClr val="000000"/>
                          </a:solidFill>
                          <a:effectLst/>
                          <a:latin typeface="等线" panose="02010600030101010101" pitchFamily="2" charset="-122"/>
                          <a:ea typeface="等线" panose="02010600030101010101" pitchFamily="2" charset="-122"/>
                        </a:rPr>
                        <a:t>播放爱情公寓</a:t>
                      </a:r>
                      <a:r>
                        <a:rPr lang="en-US" altLang="zh-CN" sz="1200" b="0" i="0" u="none" strike="noStrike" dirty="0">
                          <a:solidFill>
                            <a:srgbClr val="000000"/>
                          </a:solidFill>
                          <a:effectLst/>
                          <a:latin typeface="等线" panose="02010600030101010101" pitchFamily="2" charset="-122"/>
                          <a:ea typeface="等线" panose="02010600030101010101" pitchFamily="2" charset="-122"/>
                        </a:rPr>
                        <a:t>5</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en-US" altLang="zh-CN" sz="1200" b="0" i="0" u="none" strike="noStrike">
                          <a:solidFill>
                            <a:srgbClr val="000000"/>
                          </a:solidFill>
                          <a:effectLst/>
                          <a:latin typeface="等线" panose="02010600030101010101" pitchFamily="2" charset="-122"/>
                          <a:ea typeface="等线" panose="02010600030101010101" pitchFamily="2" charset="-122"/>
                        </a:rPr>
                        <a:t>20</a:t>
                      </a:r>
                      <a:r>
                        <a:rPr lang="zh-CN" altLang="en-US" sz="1200" b="0" i="0" u="none" strike="noStrike">
                          <a:solidFill>
                            <a:srgbClr val="000000"/>
                          </a:solidFill>
                          <a:effectLst/>
                          <a:latin typeface="等线" panose="02010600030101010101" pitchFamily="2" charset="-122"/>
                          <a:ea typeface="等线" panose="02010600030101010101" pitchFamily="2" charset="-122"/>
                        </a:rPr>
                        <a:t>个小时</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r>
                        <a:rPr lang="en-US" altLang="zh-CN" sz="1200" b="0" i="0" u="none" strike="noStrike" kern="1200" dirty="0">
                          <a:solidFill>
                            <a:srgbClr val="000000"/>
                          </a:solidFill>
                          <a:effectLst/>
                          <a:latin typeface="等线" panose="02010600030101010101" pitchFamily="2" charset="-122"/>
                          <a:ea typeface="等线" panose="02010600030101010101" pitchFamily="2" charset="-122"/>
                          <a:cs typeface="+mn-cs"/>
                        </a:rPr>
                        <a:t>N/A</a:t>
                      </a:r>
                      <a:endParaRPr lang="zh-CN" altLang="en-US" sz="12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a:tc>
              </a:tr>
            </a:tbl>
          </a:graphicData>
        </a:graphic>
      </p:graphicFrame>
      <p:sp>
        <p:nvSpPr>
          <p:cNvPr id="3" name="矩形 2"/>
          <p:cNvSpPr/>
          <p:nvPr/>
        </p:nvSpPr>
        <p:spPr>
          <a:xfrm>
            <a:off x="419519" y="4508931"/>
            <a:ext cx="2651688" cy="369332"/>
          </a:xfrm>
          <a:prstGeom prst="rect">
            <a:avLst/>
          </a:prstGeom>
        </p:spPr>
        <p:txBody>
          <a:bodyPr wrap="none">
            <a:spAutoFit/>
          </a:bodyPr>
          <a:lstStyle/>
          <a:p>
            <a:r>
              <a:rPr lang="zh-CN" altLang="en-US" b="1" dirty="0">
                <a:solidFill>
                  <a:srgbClr val="000000"/>
                </a:solidFill>
                <a:latin typeface="微软雅黑" panose="020B0503020204020204" pitchFamily="34" charset="-122"/>
                <a:ea typeface="微软雅黑" panose="020B0503020204020204" pitchFamily="34" charset="-122"/>
              </a:rPr>
              <a:t>合计</a:t>
            </a:r>
            <a:r>
              <a:rPr lang="zh-CN" altLang="en-US" dirty="0"/>
              <a:t> </a:t>
            </a:r>
            <a:r>
              <a:rPr lang="en-US" altLang="zh-CN" b="1" dirty="0">
                <a:solidFill>
                  <a:srgbClr val="000000"/>
                </a:solidFill>
                <a:latin typeface="微软雅黑" panose="020B0503020204020204" pitchFamily="34" charset="-122"/>
                <a:ea typeface="微软雅黑" panose="020B0503020204020204" pitchFamily="34" charset="-122"/>
              </a:rPr>
              <a:t>28</a:t>
            </a:r>
            <a:r>
              <a:rPr lang="zh-CN" altLang="en-US" b="1" dirty="0">
                <a:solidFill>
                  <a:srgbClr val="000000"/>
                </a:solidFill>
                <a:latin typeface="微软雅黑" panose="020B0503020204020204" pitchFamily="34" charset="-122"/>
                <a:ea typeface="微软雅黑" panose="020B0503020204020204" pitchFamily="34" charset="-122"/>
              </a:rPr>
              <a:t>小时</a:t>
            </a:r>
            <a:r>
              <a:rPr lang="zh-CN" altLang="en-US" dirty="0"/>
              <a:t> </a:t>
            </a:r>
            <a:r>
              <a:rPr lang="en-US" altLang="zh-CN" b="1" dirty="0">
                <a:solidFill>
                  <a:srgbClr val="000000"/>
                </a:solidFill>
                <a:latin typeface="微软雅黑" panose="020B0503020204020204" pitchFamily="34" charset="-122"/>
                <a:ea typeface="微软雅黑" panose="020B0503020204020204" pitchFamily="34" charset="-122"/>
              </a:rPr>
              <a:t>0</a:t>
            </a:r>
            <a:r>
              <a:rPr lang="zh-CN" altLang="en-US" b="1" dirty="0">
                <a:solidFill>
                  <a:srgbClr val="000000"/>
                </a:solidFill>
                <a:latin typeface="微软雅黑" panose="020B0503020204020204" pitchFamily="34" charset="-122"/>
                <a:ea typeface="微软雅黑" panose="020B0503020204020204" pitchFamily="34" charset="-122"/>
              </a:rPr>
              <a:t>次</a:t>
            </a:r>
            <a:r>
              <a:rPr lang="zh-CN" altLang="en-US" dirty="0"/>
              <a:t> </a:t>
            </a:r>
            <a:r>
              <a:rPr lang="zh-CN" altLang="en-US" b="1" dirty="0">
                <a:solidFill>
                  <a:srgbClr val="000000"/>
                </a:solidFill>
                <a:latin typeface="微软雅黑" panose="020B0503020204020204" pitchFamily="34" charset="-122"/>
                <a:ea typeface="微软雅黑" panose="020B0503020204020204" pitchFamily="34" charset="-122"/>
              </a:rPr>
              <a:t>误唤醒</a:t>
            </a:r>
            <a:endParaRPr lang="zh-CN" altLang="en-US" b="1" dirty="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894336" y="310833"/>
            <a:ext cx="3948158" cy="368300"/>
          </a:xfrm>
          <a:prstGeom prst="rect">
            <a:avLst/>
          </a:prstGeom>
          <a:noFill/>
        </p:spPr>
        <p:txBody>
          <a:bodyPr wrap="square" rtlCol="0">
            <a:spAutoFit/>
          </a:bodyPr>
          <a:p>
            <a:r>
              <a:rPr kumimoji="1" lang="zh-CN" altLang="en-US" dirty="0"/>
              <a:t>误唤醒率：   </a:t>
            </a:r>
            <a:r>
              <a:rPr kumimoji="1" lang="en-GB" altLang="zh-CN" dirty="0">
                <a:highlight>
                  <a:srgbClr val="00FF00"/>
                </a:highlight>
              </a:rPr>
              <a:t>Pass</a:t>
            </a:r>
            <a:endParaRPr kumimoji="1" lang="zh-CN" altLang="en-US" dirty="0">
              <a:highlight>
                <a:srgbClr val="00FF0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5"/>
          <p:cNvGraphicFramePr>
            <a:graphicFrameLocks noGrp="1"/>
          </p:cNvGraphicFramePr>
          <p:nvPr>
            <p:custDataLst>
              <p:tags r:id="rId1"/>
            </p:custDataLst>
          </p:nvPr>
        </p:nvGraphicFramePr>
        <p:xfrm>
          <a:off x="276597" y="579438"/>
          <a:ext cx="11266477" cy="4201160"/>
        </p:xfrm>
        <a:graphic>
          <a:graphicData uri="http://schemas.openxmlformats.org/drawingml/2006/table">
            <a:tbl>
              <a:tblPr firstRow="1" bandRow="1">
                <a:tableStyleId>{5C22544A-7EE6-4342-B048-85BDC9FD1C3A}</a:tableStyleId>
              </a:tblPr>
              <a:tblGrid>
                <a:gridCol w="517509"/>
                <a:gridCol w="2521456"/>
                <a:gridCol w="3437479"/>
                <a:gridCol w="958734"/>
                <a:gridCol w="576580"/>
                <a:gridCol w="708153"/>
                <a:gridCol w="813943"/>
                <a:gridCol w="1732623"/>
              </a:tblGrid>
              <a:tr h="533400">
                <a:tc>
                  <a:txBody>
                    <a:bodyPr/>
                    <a:lstStyle/>
                    <a:p>
                      <a:r>
                        <a:rPr lang="zh-CN" altLang="en-US" sz="1400" dirty="0"/>
                        <a:t>序号</a:t>
                      </a:r>
                      <a:endParaRPr lang="zh-CN" altLang="en-US" sz="1400" dirty="0"/>
                    </a:p>
                  </a:txBody>
                  <a:tcPr/>
                </a:tc>
                <a:tc>
                  <a:txBody>
                    <a:bodyPr/>
                    <a:lstStyle/>
                    <a:p>
                      <a:r>
                        <a:rPr lang="zh-CN" altLang="en-US" sz="1400" dirty="0"/>
                        <a:t>影响因素</a:t>
                      </a:r>
                      <a:endParaRPr lang="zh-CN" altLang="en-US" sz="1400" dirty="0"/>
                    </a:p>
                  </a:txBody>
                  <a:tcPr/>
                </a:tc>
                <a:tc>
                  <a:txBody>
                    <a:bodyPr/>
                    <a:lstStyle/>
                    <a:p>
                      <a:r>
                        <a:rPr lang="zh-CN" altLang="en-US" sz="1400" dirty="0"/>
                        <a:t>测试步骤</a:t>
                      </a:r>
                      <a:endParaRPr lang="zh-CN" altLang="en-US" sz="1400" dirty="0"/>
                    </a:p>
                  </a:txBody>
                  <a:tcPr/>
                </a:tc>
                <a:tc>
                  <a:txBody>
                    <a:bodyPr/>
                    <a:lstStyle/>
                    <a:p>
                      <a:r>
                        <a:rPr lang="en-US" altLang="zh-CN" sz="1400" dirty="0"/>
                        <a:t>Reference</a:t>
                      </a:r>
                      <a:endParaRPr lang="zh-CN" altLang="en-US" sz="1400" dirty="0"/>
                    </a:p>
                  </a:txBody>
                  <a:tcPr/>
                </a:tc>
                <a:tc>
                  <a:txBody>
                    <a:bodyPr/>
                    <a:lstStyle/>
                    <a:p>
                      <a:r>
                        <a:rPr lang="en-US" altLang="zh-CN" sz="1400" dirty="0"/>
                        <a:t>R10</a:t>
                      </a:r>
                      <a:endParaRPr lang="zh-CN" altLang="en-US" sz="1400" dirty="0"/>
                    </a:p>
                  </a:txBody>
                  <a:tcPr/>
                </a:tc>
                <a:tc>
                  <a:txBody>
                    <a:bodyPr/>
                    <a:lstStyle/>
                    <a:p>
                      <a:r>
                        <a:rPr lang="en-US" altLang="zh-CN" sz="1400" dirty="0"/>
                        <a:t>R10.1</a:t>
                      </a:r>
                      <a:endParaRPr lang="en-US" altLang="zh-CN" sz="1400" dirty="0"/>
                    </a:p>
                  </a:txBody>
                  <a:tcPr/>
                </a:tc>
                <a:tc>
                  <a:txBody>
                    <a:bodyPr/>
                    <a:p>
                      <a:pPr>
                        <a:buNone/>
                      </a:pPr>
                      <a:r>
                        <a:rPr lang="zh-CN" altLang="en-US" sz="1400" dirty="0"/>
                        <a:t>偏差</a:t>
                      </a:r>
                      <a:endParaRPr lang="zh-CN" altLang="en-US" sz="1400" dirty="0"/>
                    </a:p>
                  </a:txBody>
                  <a:tcPr/>
                </a:tc>
                <a:tc>
                  <a:txBody>
                    <a:bodyPr/>
                    <a:lstStyle/>
                    <a:p>
                      <a:r>
                        <a:rPr lang="en-US" altLang="zh-CN" sz="1400" dirty="0"/>
                        <a:t>Baidu Comments</a:t>
                      </a:r>
                      <a:endParaRPr lang="zh-CN" altLang="en-US" sz="1400" dirty="0"/>
                    </a:p>
                  </a:txBody>
                  <a:tcPr/>
                </a:tc>
              </a:tr>
              <a:tr h="370840">
                <a:tc>
                  <a:txBody>
                    <a:bodyPr/>
                    <a:lstStyle/>
                    <a:p>
                      <a:pPr indent="0">
                        <a:buNone/>
                      </a:pPr>
                      <a:r>
                        <a:rPr lang="en-US" altLang="zh-CN" sz="1200" b="0" dirty="0"/>
                        <a:t>14</a:t>
                      </a:r>
                      <a:endParaRPr lang="en-US" altLang="zh-CN" sz="1200" b="0" dirty="0"/>
                    </a:p>
                  </a:txBody>
                  <a:tcPr marL="12700" marR="12700" marT="12700" vert="horz" anchor="ctr" anchorCtr="0"/>
                </a:tc>
                <a:tc>
                  <a:txBody>
                    <a:bodyPr/>
                    <a:lstStyle/>
                    <a:p>
                      <a:pPr indent="0">
                        <a:buNone/>
                      </a:pPr>
                      <a:r>
                        <a:rPr lang="en-US" altLang="zh-CN" sz="1200" b="0" dirty="0"/>
                        <a:t>Power on导航启动时间</a:t>
                      </a:r>
                      <a:endParaRPr lang="en-US" altLang="zh-CN" sz="1200" b="0" dirty="0"/>
                    </a:p>
                  </a:txBody>
                  <a:tcPr marL="12700" marR="12700" marT="12700" vert="horz" anchor="ctr" anchorCtr="0"/>
                </a:tc>
                <a:tc>
                  <a:txBody>
                    <a:bodyPr/>
                    <a:lstStyle/>
                    <a:p>
                      <a:pPr indent="0">
                        <a:buNone/>
                      </a:pPr>
                      <a:r>
                        <a:rPr lang="en-US" altLang="zh-CN" sz="1200" dirty="0">
                          <a:sym typeface="+mn-ea"/>
                        </a:rPr>
                        <a:t>1.IVI开机，发送adb reboot消息</a:t>
                      </a:r>
                      <a:endParaRPr lang="en-US" altLang="zh-CN" sz="1200" dirty="0"/>
                    </a:p>
                    <a:p>
                      <a:pPr indent="0">
                        <a:buNone/>
                      </a:pPr>
                      <a:r>
                        <a:rPr lang="en-US" altLang="zh-CN" sz="1200" dirty="0">
                          <a:sym typeface="+mn-ea"/>
                        </a:rPr>
                        <a:t>2.Launcher显示后1s内，点击导航图标</a:t>
                      </a:r>
                      <a:endParaRPr lang="en-US" altLang="zh-CN" sz="1200" dirty="0"/>
                    </a:p>
                    <a:p>
                      <a:pPr indent="0">
                        <a:buNone/>
                      </a:pPr>
                      <a:r>
                        <a:rPr lang="en-US" altLang="zh-CN" sz="1200" dirty="0">
                          <a:sym typeface="+mn-ea"/>
                        </a:rPr>
                        <a:t>3.整个测试过程中录屏</a:t>
                      </a:r>
                      <a:endParaRPr lang="en-US" altLang="zh-CN" sz="1200" b="0" dirty="0">
                        <a:sym typeface="+mn-ea"/>
                      </a:endParaRPr>
                    </a:p>
                  </a:txBody>
                  <a:tcPr marL="12700" marR="12700" marT="12700" vert="horz" anchor="ctr" anchorCtr="0"/>
                </a:tc>
                <a:tc>
                  <a:txBody>
                    <a:bodyPr/>
                    <a:lstStyle/>
                    <a:p>
                      <a:pPr indent="0" algn="ctr">
                        <a:buNone/>
                      </a:pPr>
                      <a:r>
                        <a:rPr lang="en-US" altLang="zh-CN" sz="1200" b="0" dirty="0"/>
                        <a:t>12.2s</a:t>
                      </a:r>
                      <a:endParaRPr lang="en-US" altLang="zh-CN" sz="1200" b="0" dirty="0"/>
                    </a:p>
                  </a:txBody>
                  <a:tcPr marL="12700" marR="12700" marT="12700" vert="horz" anchor="ctr" anchorCtr="0"/>
                </a:tc>
                <a:tc>
                  <a:txBody>
                    <a:bodyPr/>
                    <a:lstStyle/>
                    <a:p>
                      <a:pPr indent="0" algn="ctr">
                        <a:buNone/>
                      </a:pPr>
                      <a:r>
                        <a:rPr lang="en-US" altLang="zh-CN" sz="1200" b="0" dirty="0"/>
                        <a:t>12.60 </a:t>
                      </a:r>
                      <a:endParaRPr lang="en-US" altLang="zh-CN" sz="1200" b="0" dirty="0"/>
                    </a:p>
                  </a:txBody>
                  <a:tcPr marL="12700" marR="12700" marT="12700" vert="horz" anchor="ctr" anchorCtr="0"/>
                </a:tc>
                <a:tc>
                  <a:txBody>
                    <a:bodyPr/>
                    <a:lstStyle/>
                    <a:p>
                      <a:pPr indent="0" algn="ctr">
                        <a:buNone/>
                      </a:pPr>
                      <a:r>
                        <a:rPr lang="en-US" altLang="zh-CN" sz="1200" b="0" dirty="0"/>
                        <a:t>12.49 </a:t>
                      </a:r>
                      <a:endParaRPr lang="en-US" altLang="zh-CN" sz="1200" b="0" dirty="0"/>
                    </a:p>
                  </a:txBody>
                  <a:tcPr marL="12700" marR="12700" marT="12700" vert="horz" anchor="ctr" anchorCtr="0"/>
                </a:tc>
                <a:tc>
                  <a:txBody>
                    <a:bodyPr/>
                    <a:p>
                      <a:pPr indent="0">
                        <a:buNone/>
                      </a:pPr>
                      <a:r>
                        <a:rPr lang="en-US" altLang="zh-CN" sz="1200" b="0" dirty="0"/>
                        <a:t>-0.01 </a:t>
                      </a:r>
                      <a:endParaRPr lang="en-US" altLang="zh-CN" sz="1200" b="0" dirty="0"/>
                    </a:p>
                  </a:txBody>
                  <a:tcPr marL="12700" marR="12700" marT="12700" vert="horz" anchor="ctr" anchorCtr="0"/>
                </a:tc>
                <a:tc>
                  <a:txBody>
                    <a:bodyPr/>
                    <a:lstStyle/>
                    <a:p>
                      <a:endParaRPr lang="en-US" altLang="zh-CN" sz="1200" kern="1200" dirty="0">
                        <a:solidFill>
                          <a:schemeClr val="dk1"/>
                        </a:solidFill>
                        <a:latin typeface="+mn-lt"/>
                        <a:ea typeface="+mn-ea"/>
                        <a:cs typeface="+mn-cs"/>
                      </a:endParaRPr>
                    </a:p>
                  </a:txBody>
                  <a:tcPr anchor="ctr"/>
                </a:tc>
              </a:tr>
              <a:tr h="370840">
                <a:tc>
                  <a:txBody>
                    <a:bodyPr/>
                    <a:lstStyle/>
                    <a:p>
                      <a:pPr indent="0">
                        <a:buNone/>
                      </a:pPr>
                      <a:r>
                        <a:rPr lang="en-US" altLang="zh-CN" sz="1200" b="0" dirty="0"/>
                        <a:t>15</a:t>
                      </a:r>
                      <a:endParaRPr lang="en-US" altLang="zh-CN" sz="1200" b="0" dirty="0"/>
                    </a:p>
                  </a:txBody>
                  <a:tcPr marL="12700" marR="12700" marT="12700" vert="horz" anchor="ctr" anchorCtr="0"/>
                </a:tc>
                <a:tc>
                  <a:txBody>
                    <a:bodyPr/>
                    <a:lstStyle/>
                    <a:p>
                      <a:pPr indent="0">
                        <a:buNone/>
                      </a:pPr>
                      <a:r>
                        <a:rPr lang="en-US" altLang="zh-CN" sz="1200" b="0" dirty="0"/>
                        <a:t>power on导航界面点击输入框出现下拉框</a:t>
                      </a:r>
                      <a:endParaRPr lang="en-US" altLang="zh-CN" sz="1200" b="0" dirty="0"/>
                    </a:p>
                  </a:txBody>
                  <a:tcPr marL="12700" marR="12700" marT="12700" vert="horz" anchor="ctr" anchorCtr="0"/>
                </a:tc>
                <a:tc>
                  <a:txBody>
                    <a:bodyPr/>
                    <a:lstStyle/>
                    <a:p>
                      <a:pPr indent="0">
                        <a:buNone/>
                      </a:pPr>
                      <a:r>
                        <a:rPr lang="en-US" altLang="zh-CN" sz="1200" dirty="0">
                          <a:sym typeface="+mn-ea"/>
                        </a:rPr>
                        <a:t>1.IVI开机，发送adb reboot消息</a:t>
                      </a:r>
                      <a:endParaRPr lang="en-US" altLang="zh-CN" sz="1200" dirty="0"/>
                    </a:p>
                    <a:p>
                      <a:pPr indent="0">
                        <a:buNone/>
                      </a:pPr>
                      <a:r>
                        <a:rPr lang="en-US" altLang="zh-CN" sz="1200" dirty="0">
                          <a:sym typeface="+mn-ea"/>
                        </a:rPr>
                        <a:t>2.Launcher显示后1s内，点击导航图标</a:t>
                      </a:r>
                      <a:endParaRPr lang="en-US" altLang="zh-CN" sz="1200" dirty="0"/>
                    </a:p>
                    <a:p>
                      <a:pPr indent="0">
                        <a:buNone/>
                      </a:pPr>
                      <a:r>
                        <a:rPr lang="en-US" altLang="zh-CN" sz="1200" dirty="0">
                          <a:sym typeface="+mn-ea"/>
                        </a:rPr>
                        <a:t>3.点击导航中的地址输入框</a:t>
                      </a:r>
                      <a:endParaRPr lang="en-US" altLang="zh-CN" sz="1200" b="0" dirty="0">
                        <a:sym typeface="+mn-ea"/>
                      </a:endParaRPr>
                    </a:p>
                  </a:txBody>
                  <a:tcPr marL="12700" marR="12700" marT="12700" vert="horz" anchor="ctr" anchorCtr="0"/>
                </a:tc>
                <a:tc>
                  <a:txBody>
                    <a:bodyPr/>
                    <a:lstStyle/>
                    <a:p>
                      <a:pPr indent="0" algn="ctr">
                        <a:buNone/>
                      </a:pPr>
                      <a:r>
                        <a:rPr lang="en-US" altLang="zh-CN" sz="1200" b="0" dirty="0"/>
                        <a:t>1s</a:t>
                      </a:r>
                      <a:endParaRPr lang="en-US" altLang="zh-CN" sz="1200" b="0" dirty="0"/>
                    </a:p>
                  </a:txBody>
                  <a:tcPr marL="12700" marR="12700" marT="12700" vert="horz" anchor="ctr" anchorCtr="0"/>
                </a:tc>
                <a:tc>
                  <a:txBody>
                    <a:bodyPr/>
                    <a:lstStyle/>
                    <a:p>
                      <a:pPr indent="0" algn="ctr">
                        <a:buNone/>
                      </a:pPr>
                      <a:r>
                        <a:rPr lang="en-US" altLang="zh-CN" sz="1200" b="0" dirty="0"/>
                        <a:t>1.42 </a:t>
                      </a:r>
                      <a:endParaRPr lang="en-US" altLang="zh-CN" sz="1200" b="0" dirty="0"/>
                    </a:p>
                  </a:txBody>
                  <a:tcPr marL="12700" marR="12700" marT="12700" vert="horz" anchor="ctr" anchorCtr="0"/>
                </a:tc>
                <a:tc>
                  <a:txBody>
                    <a:bodyPr/>
                    <a:lstStyle/>
                    <a:p>
                      <a:pPr indent="0" algn="ctr">
                        <a:buNone/>
                      </a:pPr>
                      <a:r>
                        <a:rPr lang="en-US" altLang="zh-CN" sz="1200" b="0" dirty="0"/>
                        <a:t>1.56 </a:t>
                      </a:r>
                      <a:endParaRPr lang="en-US" altLang="zh-CN" sz="1200" b="0" dirty="0"/>
                    </a:p>
                  </a:txBody>
                  <a:tcPr marL="12700" marR="12700" marT="12700" vert="horz" anchor="ctr" anchorCtr="0"/>
                </a:tc>
                <a:tc>
                  <a:txBody>
                    <a:bodyPr/>
                    <a:p>
                      <a:pPr indent="0">
                        <a:buNone/>
                      </a:pPr>
                      <a:r>
                        <a:rPr lang="en-US" altLang="zh-CN" sz="1200" b="0" dirty="0"/>
                        <a:t>0.09 </a:t>
                      </a:r>
                      <a:endParaRPr lang="en-US" altLang="zh-CN" sz="1200" b="0" dirty="0"/>
                    </a:p>
                  </a:txBody>
                  <a:tcPr marL="12700" marR="12700" marT="12700" vert="horz" anchor="ctr" anchorCtr="0"/>
                </a:tc>
                <a:tc>
                  <a:txBody>
                    <a:bodyPr/>
                    <a:lstStyle/>
                    <a:p>
                      <a:endParaRPr lang="en-US" altLang="zh-CN" sz="1200" kern="1200" dirty="0">
                        <a:solidFill>
                          <a:schemeClr val="dk1"/>
                        </a:solidFill>
                        <a:latin typeface="+mn-lt"/>
                        <a:ea typeface="+mn-ea"/>
                        <a:cs typeface="+mn-cs"/>
                      </a:endParaRPr>
                    </a:p>
                  </a:txBody>
                  <a:tcPr anchor="ctr"/>
                </a:tc>
              </a:tr>
              <a:tr h="370840">
                <a:tc>
                  <a:txBody>
                    <a:bodyPr/>
                    <a:lstStyle/>
                    <a:p>
                      <a:pPr indent="0">
                        <a:buNone/>
                      </a:pPr>
                      <a:r>
                        <a:rPr lang="en-US" altLang="zh-CN" sz="1200" b="0" dirty="0"/>
                        <a:t>16</a:t>
                      </a:r>
                      <a:endParaRPr lang="en-US" altLang="zh-CN" sz="1200" b="0" dirty="0"/>
                    </a:p>
                  </a:txBody>
                  <a:tcPr marL="12700" marR="12700" marT="12700" vert="horz" anchor="ctr" anchorCtr="0"/>
                </a:tc>
                <a:tc>
                  <a:txBody>
                    <a:bodyPr/>
                    <a:lstStyle/>
                    <a:p>
                      <a:pPr indent="0">
                        <a:buNone/>
                      </a:pPr>
                      <a:r>
                        <a:rPr lang="en-US" altLang="zh-CN" sz="1200" b="0" dirty="0"/>
                        <a:t>power on导航搜索地址完成</a:t>
                      </a:r>
                      <a:endParaRPr lang="en-US" altLang="zh-CN" sz="1200" b="0" dirty="0"/>
                    </a:p>
                  </a:txBody>
                  <a:tcPr marL="12700" marR="12700" marT="12700" vert="horz" anchor="ctr" anchorCtr="0"/>
                </a:tc>
                <a:tc>
                  <a:txBody>
                    <a:bodyPr/>
                    <a:lstStyle/>
                    <a:p>
                      <a:pPr indent="0">
                        <a:buNone/>
                      </a:pPr>
                      <a:r>
                        <a:rPr lang="en-US" altLang="zh-CN" sz="1200" dirty="0">
                          <a:sym typeface="+mn-ea"/>
                        </a:rPr>
                        <a:t>1.IVI开机，发送adb reboot消息</a:t>
                      </a:r>
                      <a:endParaRPr lang="en-US" altLang="zh-CN" sz="1200" dirty="0"/>
                    </a:p>
                    <a:p>
                      <a:pPr indent="0">
                        <a:buNone/>
                      </a:pPr>
                      <a:r>
                        <a:rPr lang="en-US" altLang="zh-CN" sz="1200" dirty="0">
                          <a:sym typeface="+mn-ea"/>
                        </a:rPr>
                        <a:t>2.Launcher显示后1s内，点击导航图标</a:t>
                      </a:r>
                      <a:endParaRPr lang="en-US" altLang="zh-CN" sz="1200" dirty="0"/>
                    </a:p>
                    <a:p>
                      <a:pPr indent="0">
                        <a:buNone/>
                      </a:pPr>
                      <a:r>
                        <a:rPr lang="en-US" altLang="zh-CN" sz="1200" dirty="0">
                          <a:sym typeface="+mn-ea"/>
                        </a:rPr>
                        <a:t>3.点击导航中的地址输入框，输入一个地址</a:t>
                      </a:r>
                      <a:endParaRPr lang="en-US" altLang="zh-CN" sz="1200" dirty="0"/>
                    </a:p>
                    <a:p>
                      <a:pPr indent="0">
                        <a:buNone/>
                      </a:pPr>
                      <a:r>
                        <a:rPr lang="en-US" altLang="zh-CN" sz="1200" dirty="0">
                          <a:sym typeface="+mn-ea"/>
                        </a:rPr>
                        <a:t>4.点击搜索按钮</a:t>
                      </a:r>
                      <a:endParaRPr lang="en-US" altLang="zh-CN" sz="1200" b="0" dirty="0">
                        <a:sym typeface="+mn-ea"/>
                      </a:endParaRPr>
                    </a:p>
                  </a:txBody>
                  <a:tcPr marL="12700" marR="12700" marT="12700" vert="horz" anchor="ctr" anchorCtr="0"/>
                </a:tc>
                <a:tc>
                  <a:txBody>
                    <a:bodyPr/>
                    <a:lstStyle/>
                    <a:p>
                      <a:pPr indent="0" algn="ctr">
                        <a:buNone/>
                      </a:pPr>
                      <a:r>
                        <a:rPr lang="en-US" altLang="zh-CN" sz="1200" b="0" dirty="0"/>
                        <a:t>1.5s</a:t>
                      </a:r>
                      <a:endParaRPr lang="en-US" altLang="zh-CN" sz="1200" b="0" dirty="0"/>
                    </a:p>
                  </a:txBody>
                  <a:tcPr marL="12700" marR="12700" marT="12700" vert="horz" anchor="ctr" anchorCtr="0"/>
                </a:tc>
                <a:tc>
                  <a:txBody>
                    <a:bodyPr/>
                    <a:lstStyle/>
                    <a:p>
                      <a:pPr indent="0" algn="ctr">
                        <a:buNone/>
                      </a:pPr>
                      <a:r>
                        <a:rPr lang="en-US" altLang="zh-CN" sz="1200" b="0" dirty="0"/>
                        <a:t>3.11 </a:t>
                      </a:r>
                      <a:endParaRPr lang="en-US" altLang="zh-CN" sz="1200" b="0" dirty="0"/>
                    </a:p>
                  </a:txBody>
                  <a:tcPr marL="12700" marR="12700" marT="12700" vert="horz" anchor="ctr" anchorCtr="0"/>
                </a:tc>
                <a:tc>
                  <a:txBody>
                    <a:bodyPr/>
                    <a:lstStyle/>
                    <a:p>
                      <a:pPr indent="0" algn="ctr">
                        <a:buNone/>
                      </a:pPr>
                      <a:r>
                        <a:rPr lang="en-US" altLang="zh-CN" sz="1200" b="0" dirty="0"/>
                        <a:t>2.23 </a:t>
                      </a:r>
                      <a:endParaRPr lang="en-US" altLang="zh-CN" sz="1200" b="0" dirty="0"/>
                    </a:p>
                  </a:txBody>
                  <a:tcPr marL="12700" marR="12700" marT="12700" vert="horz" anchor="ctr" anchorCtr="0"/>
                </a:tc>
                <a:tc>
                  <a:txBody>
                    <a:bodyPr/>
                    <a:p>
                      <a:pPr indent="0">
                        <a:buNone/>
                      </a:pPr>
                      <a:r>
                        <a:rPr lang="en-US" altLang="zh-CN" sz="1200" b="0" dirty="0"/>
                        <a:t>-0.39 </a:t>
                      </a:r>
                      <a:endParaRPr lang="en-US" altLang="zh-CN" sz="1200" b="0" dirty="0"/>
                    </a:p>
                  </a:txBody>
                  <a:tcPr marL="12700" marR="12700" marT="12700" vert="horz" anchor="ctr" anchorCtr="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tr>
              <a:tr h="441960">
                <a:tc>
                  <a:txBody>
                    <a:bodyPr/>
                    <a:lstStyle/>
                    <a:p>
                      <a:pPr indent="0">
                        <a:buNone/>
                      </a:pPr>
                      <a:r>
                        <a:rPr lang="en-US" altLang="zh-CN" sz="1200" b="0" dirty="0"/>
                        <a:t>17</a:t>
                      </a:r>
                      <a:endParaRPr lang="en-US" altLang="zh-CN" sz="1200" b="0" dirty="0"/>
                    </a:p>
                  </a:txBody>
                  <a:tcPr marL="12700" marR="12700" marT="12700" vert="horz" anchor="ctr" anchorCtr="0"/>
                </a:tc>
                <a:tc>
                  <a:txBody>
                    <a:bodyPr/>
                    <a:lstStyle/>
                    <a:p>
                      <a:pPr indent="0">
                        <a:buNone/>
                      </a:pPr>
                      <a:r>
                        <a:rPr lang="en-US" altLang="zh-CN" sz="1200" b="0" dirty="0"/>
                        <a:t>power on选择目的地后路线规划完成</a:t>
                      </a:r>
                      <a:endParaRPr lang="en-US" altLang="zh-CN" sz="1200" b="0" dirty="0"/>
                    </a:p>
                  </a:txBody>
                  <a:tcPr marL="12700" marR="12700" marT="12700" vert="horz" anchor="ctr" anchorCtr="0"/>
                </a:tc>
                <a:tc>
                  <a:txBody>
                    <a:bodyPr/>
                    <a:lstStyle/>
                    <a:p>
                      <a:pPr indent="0">
                        <a:buNone/>
                      </a:pPr>
                      <a:r>
                        <a:rPr lang="en-US" altLang="zh-CN" sz="1200" dirty="0">
                          <a:sym typeface="+mn-ea"/>
                        </a:rPr>
                        <a:t>1.IVI开机，发送adb reboot消息</a:t>
                      </a:r>
                      <a:endParaRPr lang="en-US" altLang="zh-CN" sz="1200" dirty="0"/>
                    </a:p>
                    <a:p>
                      <a:pPr indent="0">
                        <a:buNone/>
                      </a:pPr>
                      <a:r>
                        <a:rPr lang="en-US" altLang="zh-CN" sz="1200" dirty="0">
                          <a:sym typeface="+mn-ea"/>
                        </a:rPr>
                        <a:t>2.Launcher显示后1s内，点击导航图标</a:t>
                      </a:r>
                      <a:endParaRPr lang="en-US" altLang="zh-CN" sz="1200" dirty="0"/>
                    </a:p>
                    <a:p>
                      <a:pPr indent="0">
                        <a:buNone/>
                      </a:pPr>
                      <a:r>
                        <a:rPr lang="en-US" altLang="zh-CN" sz="1200" dirty="0">
                          <a:sym typeface="+mn-ea"/>
                        </a:rPr>
                        <a:t>3.点击导航中的地址输入框，输入一个地址</a:t>
                      </a:r>
                      <a:endParaRPr lang="en-US" altLang="zh-CN" sz="1200" dirty="0"/>
                    </a:p>
                    <a:p>
                      <a:pPr indent="0">
                        <a:buNone/>
                      </a:pPr>
                      <a:r>
                        <a:rPr lang="en-US" altLang="zh-CN" sz="1200" dirty="0">
                          <a:sym typeface="+mn-ea"/>
                        </a:rPr>
                        <a:t>4.点击搜索按钮</a:t>
                      </a:r>
                      <a:endParaRPr lang="en-US" altLang="zh-CN" sz="1200" dirty="0"/>
                    </a:p>
                    <a:p>
                      <a:pPr indent="0">
                        <a:buNone/>
                      </a:pPr>
                      <a:r>
                        <a:rPr lang="en-US" altLang="zh-CN" sz="1200" dirty="0">
                          <a:sym typeface="+mn-ea"/>
                        </a:rPr>
                        <a:t>5.选择一个地址</a:t>
                      </a:r>
                      <a:endParaRPr lang="en-US" altLang="zh-CN" sz="1200" b="0" dirty="0">
                        <a:sym typeface="+mn-ea"/>
                      </a:endParaRPr>
                    </a:p>
                  </a:txBody>
                  <a:tcPr marL="12700" marR="12700" marT="12700" vert="horz" anchor="ctr" anchorCtr="0"/>
                </a:tc>
                <a:tc>
                  <a:txBody>
                    <a:bodyPr/>
                    <a:lstStyle/>
                    <a:p>
                      <a:pPr indent="0" algn="ctr">
                        <a:buNone/>
                      </a:pPr>
                      <a:r>
                        <a:rPr lang="en-US" altLang="zh-CN" sz="1200" b="0" dirty="0"/>
                        <a:t>2s</a:t>
                      </a:r>
                      <a:endParaRPr lang="en-US" altLang="zh-CN" sz="1200" b="0" dirty="0"/>
                    </a:p>
                  </a:txBody>
                  <a:tcPr marL="12700" marR="12700" marT="12700" vert="horz" anchor="ctr" anchorCtr="0"/>
                </a:tc>
                <a:tc>
                  <a:txBody>
                    <a:bodyPr/>
                    <a:lstStyle/>
                    <a:p>
                      <a:pPr indent="0" algn="ctr">
                        <a:buNone/>
                      </a:pPr>
                      <a:r>
                        <a:rPr lang="en-US" altLang="zh-CN" sz="1200" b="0" dirty="0"/>
                        <a:t>3.13 </a:t>
                      </a:r>
                      <a:endParaRPr lang="en-US" altLang="zh-CN" sz="1200" b="0" dirty="0"/>
                    </a:p>
                  </a:txBody>
                  <a:tcPr marL="12700" marR="12700" marT="12700" vert="horz" anchor="ctr" anchorCtr="0"/>
                </a:tc>
                <a:tc>
                  <a:txBody>
                    <a:bodyPr/>
                    <a:lstStyle/>
                    <a:p>
                      <a:pPr indent="0" algn="ctr">
                        <a:buNone/>
                      </a:pPr>
                      <a:r>
                        <a:rPr lang="en-US" altLang="zh-CN" sz="1200" b="0" dirty="0"/>
                        <a:t>2.53 </a:t>
                      </a:r>
                      <a:endParaRPr lang="en-US" altLang="zh-CN" sz="1200" b="0" dirty="0"/>
                    </a:p>
                  </a:txBody>
                  <a:tcPr marL="12700" marR="12700" marT="12700" vert="horz" anchor="ctr" anchorCtr="0"/>
                </a:tc>
                <a:tc>
                  <a:txBody>
                    <a:bodyPr/>
                    <a:p>
                      <a:pPr indent="0">
                        <a:buNone/>
                      </a:pPr>
                      <a:r>
                        <a:rPr lang="en-US" altLang="zh-CN" sz="1200" b="0" dirty="0"/>
                        <a:t>-0.24 </a:t>
                      </a:r>
                      <a:endParaRPr lang="en-US" altLang="zh-CN" sz="1200" b="0" dirty="0"/>
                    </a:p>
                  </a:txBody>
                  <a:tcPr marL="12700" marR="12700" marT="12700" vert="horz" anchor="ctr" anchorCtr="0"/>
                </a:tc>
                <a:tc>
                  <a:txBody>
                    <a:bodyPr/>
                    <a:lstStyle/>
                    <a:p>
                      <a:endParaRPr lang="en-US" altLang="zh-CN" sz="1200" kern="1200" dirty="0">
                        <a:solidFill>
                          <a:schemeClr val="dk1"/>
                        </a:solidFill>
                        <a:latin typeface="+mn-lt"/>
                        <a:ea typeface="+mn-ea"/>
                        <a:cs typeface="+mn-cs"/>
                      </a:endParaRPr>
                    </a:p>
                  </a:txBody>
                  <a:tcPr anchor="ctr"/>
                </a:tc>
              </a:tr>
              <a:tr h="370840">
                <a:tc>
                  <a:txBody>
                    <a:bodyPr/>
                    <a:lstStyle/>
                    <a:p>
                      <a:pPr indent="0">
                        <a:buNone/>
                      </a:pPr>
                      <a:r>
                        <a:rPr lang="en-US" altLang="zh-CN" sz="1200" b="0" dirty="0"/>
                        <a:t>50</a:t>
                      </a:r>
                      <a:endParaRPr lang="en-US" altLang="zh-CN" sz="1200" b="0" dirty="0"/>
                    </a:p>
                  </a:txBody>
                  <a:tcPr marL="12700" marR="12700" marT="12700" vert="horz" anchor="ctr" anchorCtr="0"/>
                </a:tc>
                <a:tc>
                  <a:txBody>
                    <a:bodyPr/>
                    <a:lstStyle/>
                    <a:p>
                      <a:pPr indent="0">
                        <a:buNone/>
                      </a:pPr>
                      <a:r>
                        <a:rPr lang="en-US" altLang="zh-CN" sz="1200" b="0" dirty="0"/>
                        <a:t>系统稳定状态下Navigation首次启动</a:t>
                      </a:r>
                      <a:endParaRPr lang="en-US" altLang="zh-CN" sz="1200" b="0" dirty="0"/>
                    </a:p>
                  </a:txBody>
                  <a:tcPr marL="12700" marR="12700" marT="12700" vert="horz" anchor="b" anchorCtr="0"/>
                </a:tc>
                <a:tc>
                  <a:txBody>
                    <a:bodyPr/>
                    <a:lstStyle/>
                    <a:p>
                      <a:pPr indent="0">
                        <a:buNone/>
                      </a:pPr>
                      <a:r>
                        <a:rPr lang="en-US" altLang="zh-CN" sz="1200" dirty="0">
                          <a:sym typeface="+mn-ea"/>
                        </a:rPr>
                        <a:t>开机Launcher出来以后等待3分钟，点击导航按钮</a:t>
                      </a:r>
                      <a:endParaRPr lang="en-US" altLang="zh-CN" sz="1200" b="0" dirty="0">
                        <a:sym typeface="+mn-ea"/>
                      </a:endParaRPr>
                    </a:p>
                  </a:txBody>
                  <a:tcPr marL="12700" marR="12700" marT="12700" vert="horz" anchor="b" anchorCtr="0"/>
                </a:tc>
                <a:tc>
                  <a:txBody>
                    <a:bodyPr/>
                    <a:lstStyle/>
                    <a:p>
                      <a:pPr indent="0" algn="ctr">
                        <a:buNone/>
                      </a:pPr>
                      <a:r>
                        <a:rPr lang="en-US" altLang="zh-CN" sz="1200" b="0" dirty="0"/>
                        <a:t>3s</a:t>
                      </a:r>
                      <a:endParaRPr lang="en-US" altLang="zh-CN" sz="1200" b="0" dirty="0"/>
                    </a:p>
                  </a:txBody>
                  <a:tcPr marL="12700" marR="12700" marT="12700" vert="horz" anchor="ctr" anchorCtr="0"/>
                </a:tc>
                <a:tc>
                  <a:txBody>
                    <a:bodyPr/>
                    <a:lstStyle/>
                    <a:p>
                      <a:pPr indent="0" algn="ctr">
                        <a:buNone/>
                      </a:pPr>
                      <a:r>
                        <a:rPr lang="en-US" altLang="zh-CN" sz="1200" b="0" dirty="0"/>
                        <a:t>4.79 </a:t>
                      </a:r>
                      <a:endParaRPr lang="en-US" altLang="zh-CN" sz="1200" b="0" dirty="0"/>
                    </a:p>
                  </a:txBody>
                  <a:tcPr marL="12700" marR="12700" marT="12700" vert="horz" anchor="ctr" anchorCtr="0"/>
                </a:tc>
                <a:tc>
                  <a:txBody>
                    <a:bodyPr/>
                    <a:lstStyle/>
                    <a:p>
                      <a:pPr indent="0" algn="ctr">
                        <a:buNone/>
                      </a:pPr>
                      <a:r>
                        <a:rPr lang="en-US" altLang="zh-CN" sz="1200" b="0" dirty="0"/>
                        <a:t>4.51 </a:t>
                      </a:r>
                      <a:endParaRPr lang="en-US" altLang="zh-CN" sz="1200" b="0" dirty="0"/>
                    </a:p>
                  </a:txBody>
                  <a:tcPr marL="12700" marR="12700" marT="12700" vert="horz" anchor="ctr" anchorCtr="0"/>
                </a:tc>
                <a:tc>
                  <a:txBody>
                    <a:bodyPr/>
                    <a:p>
                      <a:pPr indent="0">
                        <a:buNone/>
                      </a:pPr>
                      <a:r>
                        <a:rPr lang="en-US" altLang="zh-CN" sz="1200" b="0" dirty="0"/>
                        <a:t>-0.06 </a:t>
                      </a:r>
                      <a:endParaRPr lang="en-US" altLang="zh-CN" sz="1200" b="0" dirty="0"/>
                    </a:p>
                  </a:txBody>
                  <a:tcPr marL="12700" marR="12700" marT="12700" vert="horz" anchor="ctr" anchorCtr="0"/>
                </a:tc>
                <a:tc>
                  <a:txBody>
                    <a:bodyPr/>
                    <a:lstStyle/>
                    <a:p>
                      <a:endParaRPr lang="en-US" altLang="zh-CN" sz="1200" kern="1200" dirty="0">
                        <a:solidFill>
                          <a:schemeClr val="dk1"/>
                        </a:solidFill>
                        <a:latin typeface="+mn-lt"/>
                        <a:ea typeface="+mn-ea"/>
                        <a:cs typeface="+mn-cs"/>
                      </a:endParaRPr>
                    </a:p>
                  </a:txBody>
                  <a:tcPr anchor="ctr"/>
                </a:tc>
              </a:tr>
              <a:tr h="370840">
                <a:tc>
                  <a:txBody>
                    <a:bodyPr/>
                    <a:lstStyle/>
                    <a:p>
                      <a:pPr indent="0">
                        <a:buNone/>
                      </a:pPr>
                      <a:r>
                        <a:rPr lang="en-US" altLang="zh-CN" sz="1200" b="0" dirty="0"/>
                        <a:t>51</a:t>
                      </a:r>
                      <a:endParaRPr lang="en-US" altLang="zh-CN" sz="1200" b="0" dirty="0"/>
                    </a:p>
                  </a:txBody>
                  <a:tcPr marL="12700" marR="12700" marT="12700" vert="horz" anchor="ctr" anchorCtr="0"/>
                </a:tc>
                <a:tc>
                  <a:txBody>
                    <a:bodyPr/>
                    <a:lstStyle/>
                    <a:p>
                      <a:pPr indent="0">
                        <a:buNone/>
                      </a:pPr>
                      <a:r>
                        <a:rPr lang="en-US" altLang="zh-CN" sz="1200" b="0" dirty="0"/>
                        <a:t>系统稳定状态下导航界面点击输入框出现下拉框</a:t>
                      </a:r>
                      <a:endParaRPr lang="en-US" altLang="zh-CN" sz="1200" b="0" dirty="0"/>
                    </a:p>
                  </a:txBody>
                  <a:tcPr marL="12700" marR="12700" marT="12700" vert="horz" anchor="ctr" anchorCtr="0"/>
                </a:tc>
                <a:tc>
                  <a:txBody>
                    <a:bodyPr/>
                    <a:lstStyle/>
                    <a:p>
                      <a:pPr indent="0">
                        <a:buNone/>
                      </a:pPr>
                      <a:r>
                        <a:rPr lang="en-US" altLang="zh-CN" sz="1200" dirty="0">
                          <a:sym typeface="+mn-ea"/>
                        </a:rPr>
                        <a:t>1.开机Launcher出来以后等待3分钟,点击导航图标</a:t>
                      </a:r>
                      <a:endParaRPr lang="en-US" altLang="zh-CN" sz="1200" dirty="0"/>
                    </a:p>
                    <a:p>
                      <a:pPr indent="0">
                        <a:buNone/>
                      </a:pPr>
                      <a:r>
                        <a:rPr lang="en-US" altLang="zh-CN" sz="1200" dirty="0">
                          <a:sym typeface="+mn-ea"/>
                        </a:rPr>
                        <a:t>2.点击导航中的地址输入框</a:t>
                      </a:r>
                      <a:endParaRPr lang="en-US" altLang="zh-CN" sz="1200" b="0" dirty="0">
                        <a:sym typeface="+mn-ea"/>
                      </a:endParaRPr>
                    </a:p>
                  </a:txBody>
                  <a:tcPr marL="12700" marR="12700" marT="12700" vert="horz" anchor="ctr" anchorCtr="0"/>
                </a:tc>
                <a:tc>
                  <a:txBody>
                    <a:bodyPr/>
                    <a:lstStyle/>
                    <a:p>
                      <a:pPr indent="0" algn="ctr">
                        <a:buNone/>
                      </a:pPr>
                      <a:r>
                        <a:rPr lang="en-US" altLang="zh-CN" sz="1200" b="0" dirty="0"/>
                        <a:t>1s</a:t>
                      </a:r>
                      <a:endParaRPr lang="en-US" altLang="zh-CN" sz="1200" b="0" dirty="0"/>
                    </a:p>
                  </a:txBody>
                  <a:tcPr marL="12700" marR="12700" marT="12700" vert="horz" anchor="ctr" anchorCtr="0"/>
                </a:tc>
                <a:tc>
                  <a:txBody>
                    <a:bodyPr/>
                    <a:lstStyle/>
                    <a:p>
                      <a:pPr indent="0" algn="ctr">
                        <a:buNone/>
                      </a:pPr>
                      <a:r>
                        <a:rPr lang="en-US" altLang="zh-CN" sz="1200" b="0" dirty="0"/>
                        <a:t>1.08 </a:t>
                      </a:r>
                      <a:endParaRPr lang="en-US" altLang="zh-CN" sz="1200" b="0" dirty="0"/>
                    </a:p>
                  </a:txBody>
                  <a:tcPr marL="12700" marR="12700" marT="12700" vert="horz" anchor="ctr" anchorCtr="0"/>
                </a:tc>
                <a:tc>
                  <a:txBody>
                    <a:bodyPr/>
                    <a:lstStyle/>
                    <a:p>
                      <a:pPr indent="0" algn="ctr">
                        <a:buNone/>
                      </a:pPr>
                      <a:r>
                        <a:rPr lang="en-US" altLang="zh-CN" sz="1200" b="0" dirty="0"/>
                        <a:t>0.97 </a:t>
                      </a:r>
                      <a:endParaRPr lang="en-US" altLang="zh-CN" sz="1200" b="0" dirty="0"/>
                    </a:p>
                  </a:txBody>
                  <a:tcPr marL="12700" marR="12700" marT="12700" vert="horz" anchor="ctr" anchorCtr="0"/>
                </a:tc>
                <a:tc>
                  <a:txBody>
                    <a:bodyPr/>
                    <a:p>
                      <a:pPr indent="0">
                        <a:buNone/>
                      </a:pPr>
                      <a:r>
                        <a:rPr lang="en-US" altLang="zh-CN" sz="1200" b="0" dirty="0"/>
                        <a:t>-0.11 </a:t>
                      </a:r>
                      <a:endParaRPr lang="en-US" altLang="zh-CN" sz="1200" b="0" dirty="0"/>
                    </a:p>
                  </a:txBody>
                  <a:tcPr marL="12700" marR="12700" marT="12700" vert="horz" anchor="ctr" anchorCtr="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tr>
              <a:tr h="370840">
                <a:tc>
                  <a:txBody>
                    <a:bodyPr/>
                    <a:lstStyle/>
                    <a:p>
                      <a:pPr indent="0">
                        <a:buNone/>
                      </a:pPr>
                      <a:r>
                        <a:rPr lang="en-US" altLang="zh-CN" sz="1200" b="0" dirty="0"/>
                        <a:t>65</a:t>
                      </a:r>
                      <a:endParaRPr lang="en-US" altLang="zh-CN" sz="1200" b="0" dirty="0"/>
                    </a:p>
                  </a:txBody>
                  <a:tcPr marL="12700" marR="12700" marT="12700" vert="horz" anchor="ctr" anchorCtr="0"/>
                </a:tc>
                <a:tc>
                  <a:txBody>
                    <a:bodyPr/>
                    <a:lstStyle/>
                    <a:p>
                      <a:pPr indent="0">
                        <a:buNone/>
                      </a:pPr>
                      <a:r>
                        <a:rPr lang="en-US" altLang="zh-CN" sz="1200" b="0" dirty="0"/>
                        <a:t>Navigation热启动</a:t>
                      </a:r>
                      <a:endParaRPr lang="en-US" altLang="zh-CN" sz="1200" b="0" dirty="0"/>
                    </a:p>
                  </a:txBody>
                  <a:tcPr marL="12700" marR="12700" marT="12700" vert="horz" anchor="b" anchorCtr="0"/>
                </a:tc>
                <a:tc>
                  <a:txBody>
                    <a:bodyPr/>
                    <a:lstStyle/>
                    <a:p>
                      <a:pPr indent="0">
                        <a:buNone/>
                      </a:pPr>
                      <a:r>
                        <a:rPr lang="en-US" altLang="zh-CN" sz="1200" dirty="0">
                          <a:sym typeface="+mn-ea"/>
                        </a:rPr>
                        <a:t>系统稳定以后打开导航，输入目的地，完成路径规划后，再回到首页，再次打开导航应用</a:t>
                      </a:r>
                      <a:endParaRPr lang="en-US" altLang="zh-CN" sz="1200" b="0" dirty="0">
                        <a:sym typeface="+mn-ea"/>
                      </a:endParaRPr>
                    </a:p>
                  </a:txBody>
                  <a:tcPr marL="12700" marR="12700" marT="12700" vert="horz" anchor="b" anchorCtr="0"/>
                </a:tc>
                <a:tc>
                  <a:txBody>
                    <a:bodyPr/>
                    <a:lstStyle/>
                    <a:p>
                      <a:pPr indent="0" algn="ctr">
                        <a:buNone/>
                      </a:pPr>
                      <a:r>
                        <a:rPr lang="en-US" altLang="zh-CN" sz="1200" b="0" dirty="0"/>
                        <a:t>200ms</a:t>
                      </a:r>
                      <a:endParaRPr lang="en-US" altLang="zh-CN" sz="1200" b="0" dirty="0"/>
                    </a:p>
                  </a:txBody>
                  <a:tcPr marL="12700" marR="12700" marT="12700" vert="horz" anchor="ctr" anchorCtr="0"/>
                </a:tc>
                <a:tc>
                  <a:txBody>
                    <a:bodyPr/>
                    <a:lstStyle/>
                    <a:p>
                      <a:pPr indent="0" algn="ctr">
                        <a:buNone/>
                      </a:pPr>
                      <a:r>
                        <a:rPr lang="en-US" altLang="zh-CN" sz="1200" b="0" dirty="0"/>
                        <a:t>0.89 </a:t>
                      </a:r>
                      <a:endParaRPr lang="en-US" altLang="zh-CN" sz="1200" b="0" dirty="0"/>
                    </a:p>
                  </a:txBody>
                  <a:tcPr marL="12700" marR="12700" marT="12700" vert="horz" anchor="ctr" anchorCtr="0"/>
                </a:tc>
                <a:tc>
                  <a:txBody>
                    <a:bodyPr/>
                    <a:lstStyle/>
                    <a:p>
                      <a:pPr indent="0" algn="ctr">
                        <a:buNone/>
                      </a:pPr>
                      <a:r>
                        <a:rPr lang="en-US" altLang="zh-CN" sz="1200" b="0" dirty="0"/>
                        <a:t>0.92 </a:t>
                      </a:r>
                      <a:endParaRPr lang="en-US" altLang="zh-CN" sz="1200" b="0" dirty="0"/>
                    </a:p>
                  </a:txBody>
                  <a:tcPr marL="12700" marR="12700" marT="12700" vert="horz" anchor="ctr" anchorCtr="0"/>
                </a:tc>
                <a:tc>
                  <a:txBody>
                    <a:bodyPr/>
                    <a:p>
                      <a:pPr indent="0">
                        <a:buNone/>
                      </a:pPr>
                      <a:r>
                        <a:rPr lang="en-US" altLang="zh-CN" sz="1200" b="0" dirty="0"/>
                        <a:t>0.03 </a:t>
                      </a:r>
                      <a:endParaRPr lang="en-US" altLang="zh-CN" sz="1200" b="0" dirty="0"/>
                    </a:p>
                  </a:txBody>
                  <a:tcPr marL="12700" marR="12700" marT="12700" vert="horz" anchor="ctr" anchorCtr="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tr>
              <a:tr h="370840">
                <a:tc>
                  <a:txBody>
                    <a:bodyPr/>
                    <a:lstStyle/>
                    <a:p>
                      <a:pPr indent="0">
                        <a:buNone/>
                      </a:pPr>
                      <a:r>
                        <a:rPr lang="en-US" altLang="zh-CN" sz="1200" b="0" dirty="0"/>
                        <a:t>75</a:t>
                      </a:r>
                      <a:endParaRPr lang="en-US" altLang="zh-CN" sz="1200" b="0" dirty="0"/>
                    </a:p>
                  </a:txBody>
                  <a:tcPr marL="12700" marR="12700" marT="12700" vert="horz" anchor="ctr" anchorCtr="0"/>
                </a:tc>
                <a:tc>
                  <a:txBody>
                    <a:bodyPr/>
                    <a:lstStyle/>
                    <a:p>
                      <a:pPr indent="0">
                        <a:buNone/>
                      </a:pPr>
                      <a:r>
                        <a:rPr lang="en-US" altLang="zh-CN" sz="1200" b="0" dirty="0"/>
                        <a:t>系统稳定状态下导航搜索</a:t>
                      </a:r>
                      <a:endParaRPr lang="en-US" altLang="zh-CN" sz="1200" b="0" dirty="0"/>
                    </a:p>
                  </a:txBody>
                  <a:tcPr marL="12700" marR="12700" marT="12700" vert="horz" anchor="b" anchorCtr="0"/>
                </a:tc>
                <a:tc>
                  <a:txBody>
                    <a:bodyPr/>
                    <a:lstStyle/>
                    <a:p>
                      <a:pPr indent="0">
                        <a:buNone/>
                      </a:pPr>
                      <a:r>
                        <a:rPr lang="en-US" altLang="zh-CN" sz="1200" dirty="0">
                          <a:sym typeface="+mn-ea"/>
                        </a:rPr>
                        <a:t>开机Launcher出来以后等待3分钟，打开导航应用，输入目的地，点击搜索</a:t>
                      </a:r>
                      <a:endParaRPr lang="en-US" altLang="zh-CN" sz="1200" b="0" dirty="0"/>
                    </a:p>
                  </a:txBody>
                  <a:tcPr marL="12700" marR="12700" marT="12700" vert="horz" anchor="b" anchorCtr="0"/>
                </a:tc>
                <a:tc>
                  <a:txBody>
                    <a:bodyPr/>
                    <a:lstStyle/>
                    <a:p>
                      <a:pPr indent="0" algn="ctr">
                        <a:buNone/>
                      </a:pPr>
                      <a:r>
                        <a:rPr lang="en-US" altLang="zh-CN" sz="1200" b="0" dirty="0"/>
                        <a:t>1s</a:t>
                      </a:r>
                      <a:endParaRPr lang="en-US" altLang="zh-CN" sz="1200" b="0" dirty="0"/>
                    </a:p>
                  </a:txBody>
                  <a:tcPr marL="12700" marR="12700" marT="12700" vert="horz" anchor="ctr" anchorCtr="0"/>
                </a:tc>
                <a:tc>
                  <a:txBody>
                    <a:bodyPr/>
                    <a:lstStyle/>
                    <a:p>
                      <a:pPr indent="0" algn="ctr">
                        <a:buNone/>
                      </a:pPr>
                      <a:r>
                        <a:rPr lang="en-US" altLang="zh-CN" sz="1200" b="0" dirty="0"/>
                        <a:t>4.16 </a:t>
                      </a:r>
                      <a:endParaRPr lang="en-US" altLang="zh-CN" sz="1200" b="0" dirty="0"/>
                    </a:p>
                  </a:txBody>
                  <a:tcPr marL="12700" marR="12700" marT="12700" vert="horz" anchor="ctr" anchorCtr="0"/>
                </a:tc>
                <a:tc>
                  <a:txBody>
                    <a:bodyPr/>
                    <a:lstStyle/>
                    <a:p>
                      <a:pPr indent="0" algn="ctr">
                        <a:buNone/>
                      </a:pPr>
                      <a:r>
                        <a:rPr lang="en-US" altLang="zh-CN" sz="1200" b="0" dirty="0"/>
                        <a:t>2.29 </a:t>
                      </a:r>
                      <a:endParaRPr lang="en-US" altLang="zh-CN" sz="1200" b="0" dirty="0"/>
                    </a:p>
                  </a:txBody>
                  <a:tcPr marL="12700" marR="12700" marT="12700" vert="horz" anchor="ctr" anchorCtr="0"/>
                </a:tc>
                <a:tc>
                  <a:txBody>
                    <a:bodyPr/>
                    <a:p>
                      <a:pPr indent="0">
                        <a:buNone/>
                      </a:pPr>
                      <a:r>
                        <a:rPr lang="en-US" altLang="zh-CN" sz="1200" b="0" dirty="0"/>
                        <a:t>-0.82 </a:t>
                      </a:r>
                      <a:endParaRPr lang="en-US" altLang="zh-CN" sz="1200" b="0" dirty="0"/>
                    </a:p>
                  </a:txBody>
                  <a:tcPr marL="12700" marR="12700" marT="12700" vert="horz" anchor="ctr" anchorCtr="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tr>
            </a:tbl>
          </a:graphicData>
        </a:graphic>
      </p:graphicFrame>
      <p:sp>
        <p:nvSpPr>
          <p:cNvPr id="6" name="Title 4"/>
          <p:cNvSpPr>
            <a:spLocks noGrp="1" noChangeArrowheads="1"/>
          </p:cNvSpPr>
          <p:nvPr>
            <p:ph type="title"/>
          </p:nvPr>
        </p:nvSpPr>
        <p:spPr bwMode="auto">
          <a:xfrm>
            <a:off x="276597" y="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CD764_R10.1</a:t>
            </a:r>
            <a:r>
              <a:rPr lang="en-US" altLang="en-US" sz="2800" dirty="0">
                <a:solidFill>
                  <a:srgbClr val="0000CC"/>
                </a:solidFill>
              </a:rPr>
              <a:t>} </a:t>
            </a:r>
            <a:r>
              <a:rPr lang="zh-CN" altLang="en-US" sz="2800" dirty="0">
                <a:solidFill>
                  <a:srgbClr val="0000CC"/>
                </a:solidFill>
              </a:rPr>
              <a:t>性能对比测试结果</a:t>
            </a:r>
            <a:r>
              <a:rPr lang="en-US" altLang="zh-CN" sz="2800" dirty="0">
                <a:solidFill>
                  <a:srgbClr val="0000CC"/>
                </a:solidFill>
              </a:rPr>
              <a:t>#1-</a:t>
            </a:r>
            <a:r>
              <a:rPr lang="zh-CN" altLang="en-US" sz="2800" dirty="0">
                <a:solidFill>
                  <a:srgbClr val="0000CC"/>
                </a:solidFill>
              </a:rPr>
              <a:t>地图</a:t>
            </a:r>
            <a:endParaRPr lang="zh-CN" altLang="en-US" sz="2800" dirty="0">
              <a:solidFill>
                <a:srgbClr val="0000C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5"/>
          <p:cNvGraphicFramePr>
            <a:graphicFrameLocks noGrp="1"/>
          </p:cNvGraphicFramePr>
          <p:nvPr>
            <p:custDataLst>
              <p:tags r:id="rId1"/>
            </p:custDataLst>
          </p:nvPr>
        </p:nvGraphicFramePr>
        <p:xfrm>
          <a:off x="276597" y="579438"/>
          <a:ext cx="11266170" cy="4503420"/>
        </p:xfrm>
        <a:graphic>
          <a:graphicData uri="http://schemas.openxmlformats.org/drawingml/2006/table">
            <a:tbl>
              <a:tblPr firstRow="1" bandRow="1">
                <a:tableStyleId>{5C22544A-7EE6-4342-B048-85BDC9FD1C3A}</a:tableStyleId>
              </a:tblPr>
              <a:tblGrid>
                <a:gridCol w="525626"/>
                <a:gridCol w="2562667"/>
                <a:gridCol w="3493276"/>
                <a:gridCol w="974296"/>
                <a:gridCol w="488628"/>
                <a:gridCol w="842250"/>
                <a:gridCol w="796290"/>
                <a:gridCol w="1583444"/>
              </a:tblGrid>
              <a:tr h="533400">
                <a:tc>
                  <a:txBody>
                    <a:bodyPr/>
                    <a:lstStyle/>
                    <a:p>
                      <a:r>
                        <a:rPr lang="zh-CN" altLang="en-US" sz="1400" b="1" dirty="0"/>
                        <a:t>序号</a:t>
                      </a:r>
                      <a:endParaRPr lang="zh-CN" altLang="en-US" sz="1400" b="1" dirty="0"/>
                    </a:p>
                  </a:txBody>
                  <a:tcPr/>
                </a:tc>
                <a:tc>
                  <a:txBody>
                    <a:bodyPr/>
                    <a:lstStyle/>
                    <a:p>
                      <a:r>
                        <a:rPr lang="zh-CN" altLang="en-US" sz="1400" b="1" dirty="0"/>
                        <a:t>影响因素</a:t>
                      </a:r>
                      <a:endParaRPr lang="zh-CN" altLang="en-US" sz="1400" b="1" dirty="0"/>
                    </a:p>
                  </a:txBody>
                  <a:tcPr/>
                </a:tc>
                <a:tc>
                  <a:txBody>
                    <a:bodyPr/>
                    <a:lstStyle/>
                    <a:p>
                      <a:r>
                        <a:rPr lang="zh-CN" altLang="en-US" sz="1400" b="1" dirty="0"/>
                        <a:t>测试步骤</a:t>
                      </a:r>
                      <a:endParaRPr lang="zh-CN" altLang="en-US" sz="1400" b="1" dirty="0"/>
                    </a:p>
                  </a:txBody>
                  <a:tcPr/>
                </a:tc>
                <a:tc>
                  <a:txBody>
                    <a:bodyPr/>
                    <a:lstStyle/>
                    <a:p>
                      <a:r>
                        <a:rPr lang="en-US" altLang="zh-CN" sz="1400" b="1" dirty="0"/>
                        <a:t>Reference</a:t>
                      </a:r>
                      <a:endParaRPr lang="en-US" altLang="zh-CN" sz="1400" b="1" dirty="0"/>
                    </a:p>
                  </a:txBody>
                  <a:tcPr/>
                </a:tc>
                <a:tc>
                  <a:txBody>
                    <a:bodyPr/>
                    <a:lstStyle/>
                    <a:p>
                      <a:r>
                        <a:rPr lang="en-US" altLang="zh-CN" sz="1400" b="1" dirty="0"/>
                        <a:t>R10</a:t>
                      </a:r>
                      <a:endParaRPr lang="en-US" altLang="zh-CN" sz="1400" b="1" dirty="0"/>
                    </a:p>
                  </a:txBody>
                  <a:tcPr/>
                </a:tc>
                <a:tc>
                  <a:txBody>
                    <a:bodyPr/>
                    <a:lstStyle/>
                    <a:p>
                      <a:r>
                        <a:rPr lang="en-US" altLang="zh-CN" sz="1400" b="1" dirty="0"/>
                        <a:t>R10.1</a:t>
                      </a:r>
                      <a:endParaRPr lang="en-US" altLang="zh-CN" sz="1400" b="1" dirty="0"/>
                    </a:p>
                  </a:txBody>
                  <a:tcPr/>
                </a:tc>
                <a:tc>
                  <a:txBody>
                    <a:bodyPr/>
                    <a:p>
                      <a:pPr>
                        <a:buNone/>
                      </a:pPr>
                      <a:r>
                        <a:rPr lang="zh-CN" altLang="en-US" sz="1400" b="1" dirty="0"/>
                        <a:t>偏差</a:t>
                      </a:r>
                      <a:endParaRPr lang="zh-CN" altLang="en-US" sz="1400" b="1" dirty="0"/>
                    </a:p>
                  </a:txBody>
                  <a:tcPr/>
                </a:tc>
                <a:tc>
                  <a:txBody>
                    <a:bodyPr/>
                    <a:lstStyle/>
                    <a:p>
                      <a:r>
                        <a:rPr lang="en-US" altLang="zh-CN" sz="1400" b="1" dirty="0"/>
                        <a:t>Baidu Comments</a:t>
                      </a:r>
                      <a:endParaRPr lang="en-US" altLang="zh-CN" sz="1400" b="1" dirty="0"/>
                    </a:p>
                  </a:txBody>
                  <a:tcPr/>
                </a:tc>
              </a:tr>
              <a:tr h="370840">
                <a:tc>
                  <a:txBody>
                    <a:bodyPr/>
                    <a:lstStyle/>
                    <a:p>
                      <a:pPr indent="0">
                        <a:buNone/>
                      </a:pPr>
                      <a:r>
                        <a:rPr lang="en-US" altLang="zh-CN" sz="1200" dirty="0"/>
                        <a:t>76</a:t>
                      </a:r>
                      <a:endParaRPr lang="en-US" altLang="zh-CN" sz="1200" dirty="0"/>
                    </a:p>
                  </a:txBody>
                  <a:tcPr marL="12700" marR="12700" marT="12700" vert="horz" anchor="ctr" anchorCtr="0"/>
                </a:tc>
                <a:tc>
                  <a:txBody>
                    <a:bodyPr/>
                    <a:lstStyle/>
                    <a:p>
                      <a:pPr indent="0">
                        <a:buNone/>
                      </a:pPr>
                      <a:r>
                        <a:rPr lang="en-US" altLang="zh-CN" sz="1200" dirty="0"/>
                        <a:t>系统稳定状态下导航路径规划</a:t>
                      </a:r>
                      <a:endParaRPr lang="en-US" altLang="zh-CN" sz="1200" dirty="0"/>
                    </a:p>
                  </a:txBody>
                  <a:tcPr marL="12700" marR="12700" marT="12700" vert="horz" anchor="b" anchorCtr="0"/>
                </a:tc>
                <a:tc>
                  <a:txBody>
                    <a:bodyPr/>
                    <a:lstStyle/>
                    <a:p>
                      <a:pPr indent="0">
                        <a:buNone/>
                      </a:pPr>
                      <a:r>
                        <a:rPr lang="en-US" altLang="zh-CN" sz="1200" dirty="0">
                          <a:sym typeface="+mn-ea"/>
                        </a:rPr>
                        <a:t>开机Launcher出来以后等待3分钟，打开导航应用，输入目的地，点击搜索，出现搜索列表以后点击路径规划按钮</a:t>
                      </a:r>
                      <a:endParaRPr lang="en-US" altLang="zh-CN" sz="1200" dirty="0">
                        <a:sym typeface="+mn-ea"/>
                      </a:endParaRPr>
                    </a:p>
                  </a:txBody>
                  <a:tcPr marL="12700" marR="12700" marT="12700" vert="horz" anchor="b" anchorCtr="0"/>
                </a:tc>
                <a:tc>
                  <a:txBody>
                    <a:bodyPr/>
                    <a:lstStyle/>
                    <a:p>
                      <a:pPr indent="0" algn="ctr">
                        <a:buNone/>
                      </a:pPr>
                      <a:r>
                        <a:rPr lang="en-US" altLang="zh-CN" sz="1200" dirty="0"/>
                        <a:t>1s</a:t>
                      </a:r>
                      <a:endParaRPr lang="en-US" altLang="zh-CN" sz="1200" dirty="0"/>
                    </a:p>
                  </a:txBody>
                  <a:tcPr marL="12700" marR="12700" marT="12700" vert="horz" anchor="ctr" anchorCtr="0"/>
                </a:tc>
                <a:tc>
                  <a:txBody>
                    <a:bodyPr/>
                    <a:lstStyle/>
                    <a:p>
                      <a:pPr indent="0" algn="ctr">
                        <a:buNone/>
                      </a:pPr>
                      <a:r>
                        <a:rPr lang="en-US" altLang="zh-CN" sz="1200" dirty="0"/>
                        <a:t>3.09 </a:t>
                      </a:r>
                      <a:endParaRPr lang="en-US" altLang="zh-CN" sz="1200" dirty="0"/>
                    </a:p>
                  </a:txBody>
                  <a:tcPr marL="12700" marR="12700" marT="12700" vert="horz" anchor="ctr" anchorCtr="0"/>
                </a:tc>
                <a:tc>
                  <a:txBody>
                    <a:bodyPr/>
                    <a:lstStyle/>
                    <a:p>
                      <a:pPr indent="0" algn="ctr">
                        <a:buNone/>
                      </a:pPr>
                      <a:r>
                        <a:rPr lang="en-US" altLang="zh-CN" sz="1200" dirty="0"/>
                        <a:t>2.08 </a:t>
                      </a:r>
                      <a:endParaRPr lang="en-US" altLang="zh-CN" sz="1200" dirty="0"/>
                    </a:p>
                  </a:txBody>
                  <a:tcPr marL="12700" marR="12700" marT="12700" vert="horz" anchor="ctr" anchorCtr="0"/>
                </a:tc>
                <a:tc>
                  <a:txBody>
                    <a:bodyPr/>
                    <a:p>
                      <a:pPr indent="0">
                        <a:buNone/>
                      </a:pPr>
                      <a:r>
                        <a:rPr lang="en-US" altLang="zh-CN" sz="1200" b="0" dirty="0"/>
                        <a:t>-0.49 </a:t>
                      </a:r>
                      <a:endParaRPr lang="en-US" altLang="zh-CN" sz="1200" b="0" dirty="0"/>
                    </a:p>
                  </a:txBody>
                  <a:tcPr marL="12700" marR="12700" marT="12700" vert="horz" anchor="ctr" anchorCtr="0"/>
                </a:tc>
                <a:tc>
                  <a:txBody>
                    <a:bodyPr/>
                    <a:lstStyle/>
                    <a:p>
                      <a:endParaRPr lang="en-US" altLang="zh-CN" sz="1200" kern="1200" dirty="0">
                        <a:solidFill>
                          <a:schemeClr val="dk1"/>
                        </a:solidFill>
                        <a:latin typeface="+mn-lt"/>
                        <a:ea typeface="+mn-ea"/>
                        <a:cs typeface="+mn-cs"/>
                      </a:endParaRPr>
                    </a:p>
                  </a:txBody>
                  <a:tcPr anchor="ctr"/>
                </a:tc>
              </a:tr>
              <a:tr h="370840">
                <a:tc>
                  <a:txBody>
                    <a:bodyPr/>
                    <a:lstStyle/>
                    <a:p>
                      <a:pPr indent="0">
                        <a:buNone/>
                      </a:pPr>
                      <a:r>
                        <a:rPr lang="en-US" altLang="zh-CN" sz="1200" dirty="0"/>
                        <a:t>80</a:t>
                      </a:r>
                      <a:endParaRPr lang="en-US" altLang="zh-CN" sz="1200" dirty="0"/>
                    </a:p>
                  </a:txBody>
                  <a:tcPr marL="12700" marR="12700" marT="12700" vert="horz" anchor="ctr" anchorCtr="0"/>
                </a:tc>
                <a:tc>
                  <a:txBody>
                    <a:bodyPr/>
                    <a:lstStyle/>
                    <a:p>
                      <a:pPr indent="0">
                        <a:buNone/>
                      </a:pPr>
                      <a:r>
                        <a:rPr lang="en-US" altLang="zh-CN" sz="1200" dirty="0"/>
                        <a:t>系统稳定下，语音导航搜索时间</a:t>
                      </a:r>
                      <a:endParaRPr lang="en-US" altLang="zh-CN" sz="1200" dirty="0"/>
                    </a:p>
                  </a:txBody>
                  <a:tcPr marL="12700" marR="12700" marT="12700" vert="horz" anchor="b" anchorCtr="0"/>
                </a:tc>
                <a:tc>
                  <a:txBody>
                    <a:bodyPr/>
                    <a:lstStyle/>
                    <a:p>
                      <a:pPr indent="0">
                        <a:buNone/>
                      </a:pPr>
                      <a:r>
                        <a:rPr lang="en-US" altLang="zh-CN" sz="1200" dirty="0">
                          <a:sym typeface="+mn-ea"/>
                        </a:rPr>
                        <a:t>开机Launcher出来以后等待3分钟，语音导航到xxx</a:t>
                      </a:r>
                      <a:endParaRPr lang="en-US" altLang="zh-CN" sz="1200" dirty="0">
                        <a:sym typeface="+mn-ea"/>
                      </a:endParaRPr>
                    </a:p>
                  </a:txBody>
                  <a:tcPr marL="12700" marR="12700" marT="12700" vert="horz" anchor="b" anchorCtr="0"/>
                </a:tc>
                <a:tc>
                  <a:txBody>
                    <a:bodyPr/>
                    <a:lstStyle/>
                    <a:p>
                      <a:pPr indent="0" algn="ctr">
                        <a:buNone/>
                      </a:pPr>
                      <a:r>
                        <a:rPr lang="en-US" altLang="zh-CN" sz="1200" dirty="0"/>
                        <a:t>1s</a:t>
                      </a:r>
                      <a:endParaRPr lang="en-US" altLang="zh-CN" sz="1200" dirty="0"/>
                    </a:p>
                  </a:txBody>
                  <a:tcPr marL="12700" marR="12700" marT="12700" vert="horz" anchor="ctr" anchorCtr="0"/>
                </a:tc>
                <a:tc>
                  <a:txBody>
                    <a:bodyPr/>
                    <a:lstStyle/>
                    <a:p>
                      <a:pPr indent="0" algn="ctr">
                        <a:buNone/>
                      </a:pPr>
                      <a:r>
                        <a:rPr lang="en-US" altLang="zh-CN" sz="1200" dirty="0"/>
                        <a:t>3.53 </a:t>
                      </a:r>
                      <a:endParaRPr lang="en-US" altLang="zh-CN" sz="1200" dirty="0"/>
                    </a:p>
                  </a:txBody>
                  <a:tcPr marL="12700" marR="12700" marT="12700" vert="horz" anchor="ctr" anchorCtr="0"/>
                </a:tc>
                <a:tc>
                  <a:txBody>
                    <a:bodyPr/>
                    <a:lstStyle/>
                    <a:p>
                      <a:pPr indent="0" algn="ctr">
                        <a:buNone/>
                      </a:pPr>
                      <a:r>
                        <a:rPr lang="en-US" altLang="zh-CN" sz="1200" dirty="0"/>
                        <a:t>2.33 </a:t>
                      </a:r>
                      <a:endParaRPr lang="en-US" altLang="zh-CN" sz="1200" dirty="0"/>
                    </a:p>
                  </a:txBody>
                  <a:tcPr marL="12700" marR="12700" marT="12700" vert="horz" anchor="ctr" anchorCtr="0"/>
                </a:tc>
                <a:tc>
                  <a:txBody>
                    <a:bodyPr/>
                    <a:p>
                      <a:pPr indent="0">
                        <a:buNone/>
                      </a:pPr>
                      <a:r>
                        <a:rPr lang="en-US" altLang="zh-CN" sz="1200" b="0" dirty="0"/>
                        <a:t>-0.52 </a:t>
                      </a:r>
                      <a:endParaRPr lang="en-US" altLang="zh-CN" sz="1200" b="0" dirty="0"/>
                    </a:p>
                  </a:txBody>
                  <a:tcPr marL="12700" marR="12700" marT="12700" vert="horz" anchor="ctr" anchorCtr="0"/>
                </a:tc>
                <a:tc>
                  <a:txBody>
                    <a:bodyPr/>
                    <a:lstStyle/>
                    <a:p>
                      <a:endParaRPr lang="en-US" altLang="zh-CN" sz="1200" kern="1200" dirty="0">
                        <a:solidFill>
                          <a:schemeClr val="dk1"/>
                        </a:solidFill>
                        <a:latin typeface="+mn-lt"/>
                        <a:ea typeface="+mn-ea"/>
                        <a:cs typeface="+mn-cs"/>
                      </a:endParaRPr>
                    </a:p>
                  </a:txBody>
                  <a:tcPr anchor="ctr"/>
                </a:tc>
              </a:tr>
              <a:tr h="546100">
                <a:tc>
                  <a:txBody>
                    <a:bodyPr/>
                    <a:lstStyle/>
                    <a:p>
                      <a:pPr indent="0">
                        <a:buNone/>
                      </a:pPr>
                      <a:r>
                        <a:rPr lang="en-US" altLang="zh-CN" sz="1200" dirty="0"/>
                        <a:t>81</a:t>
                      </a:r>
                      <a:endParaRPr lang="en-US" altLang="zh-CN" sz="1200" dirty="0"/>
                    </a:p>
                  </a:txBody>
                  <a:tcPr marL="12700" marR="12700" marT="12700" vert="horz" anchor="ctr" anchorCtr="0"/>
                </a:tc>
                <a:tc>
                  <a:txBody>
                    <a:bodyPr/>
                    <a:lstStyle/>
                    <a:p>
                      <a:pPr indent="0">
                        <a:buNone/>
                      </a:pPr>
                      <a:r>
                        <a:rPr lang="en-US" altLang="zh-CN" sz="1200" dirty="0"/>
                        <a:t>导航中，语音目的地切换搜索时间</a:t>
                      </a:r>
                      <a:endParaRPr lang="en-US" altLang="zh-CN" sz="1200" dirty="0"/>
                    </a:p>
                  </a:txBody>
                  <a:tcPr marL="12700" marR="12700" marT="12700" vert="horz" anchor="b" anchorCtr="0"/>
                </a:tc>
                <a:tc>
                  <a:txBody>
                    <a:bodyPr/>
                    <a:lstStyle/>
                    <a:p>
                      <a:pPr indent="0">
                        <a:buNone/>
                      </a:pPr>
                      <a:r>
                        <a:rPr lang="en-US" altLang="zh-CN" sz="1200" dirty="0"/>
                        <a:t>导航前台运行，并在导航中，语音导航到xxx</a:t>
                      </a:r>
                      <a:endParaRPr lang="en-US" altLang="zh-CN" sz="1200" dirty="0"/>
                    </a:p>
                  </a:txBody>
                  <a:tcPr marL="12700" marR="12700" marT="12700" vert="horz" anchor="b" anchorCtr="0"/>
                </a:tc>
                <a:tc>
                  <a:txBody>
                    <a:bodyPr/>
                    <a:lstStyle/>
                    <a:p>
                      <a:pPr indent="0" algn="ctr">
                        <a:buNone/>
                      </a:pPr>
                      <a:r>
                        <a:rPr lang="en-US" altLang="zh-CN" sz="1200" dirty="0"/>
                        <a:t>1s</a:t>
                      </a:r>
                      <a:endParaRPr lang="en-US" altLang="zh-CN" sz="1200" dirty="0"/>
                    </a:p>
                  </a:txBody>
                  <a:tcPr marL="12700" marR="12700" marT="12700" vert="horz" anchor="ctr" anchorCtr="0"/>
                </a:tc>
                <a:tc>
                  <a:txBody>
                    <a:bodyPr/>
                    <a:lstStyle/>
                    <a:p>
                      <a:pPr indent="0" algn="ctr">
                        <a:buNone/>
                      </a:pPr>
                      <a:r>
                        <a:rPr lang="en-US" altLang="zh-CN" sz="1200" dirty="0"/>
                        <a:t>3.45 </a:t>
                      </a:r>
                      <a:endParaRPr lang="en-US" altLang="zh-CN" sz="1200" dirty="0"/>
                    </a:p>
                  </a:txBody>
                  <a:tcPr marL="12700" marR="12700" marT="12700" vert="horz" anchor="ctr" anchorCtr="0"/>
                </a:tc>
                <a:tc>
                  <a:txBody>
                    <a:bodyPr/>
                    <a:lstStyle/>
                    <a:p>
                      <a:pPr indent="0" algn="ctr">
                        <a:buNone/>
                      </a:pPr>
                      <a:r>
                        <a:rPr lang="en-US" altLang="zh-CN" sz="1200" dirty="0"/>
                        <a:t>3.453</a:t>
                      </a:r>
                      <a:endParaRPr lang="en-US" altLang="zh-CN" sz="1200" dirty="0"/>
                    </a:p>
                  </a:txBody>
                  <a:tcPr marL="12700" marR="12700" marT="12700" vert="horz" anchor="ctr" anchorCtr="0"/>
                </a:tc>
                <a:tc>
                  <a:txBody>
                    <a:bodyPr/>
                    <a:p>
                      <a:pPr indent="0">
                        <a:buNone/>
                      </a:pPr>
                      <a:r>
                        <a:rPr lang="en-US" altLang="zh-CN" sz="1200" b="0" dirty="0"/>
                        <a:t>0.00 </a:t>
                      </a:r>
                      <a:endParaRPr lang="en-US" altLang="zh-CN" sz="1200" b="0" dirty="0"/>
                    </a:p>
                  </a:txBody>
                  <a:tcPr marL="12700" marR="12700" marT="12700" vert="horz" anchor="ctr" anchorCtr="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latin typeface="+mn-lt"/>
                        <a:ea typeface="+mn-ea"/>
                        <a:cs typeface="+mn-cs"/>
                      </a:endParaRPr>
                    </a:p>
                  </a:txBody>
                  <a:tcPr anchor="ctr"/>
                </a:tc>
              </a:tr>
              <a:tr h="441960">
                <a:tc>
                  <a:txBody>
                    <a:bodyPr/>
                    <a:lstStyle/>
                    <a:p>
                      <a:pPr indent="0">
                        <a:buNone/>
                      </a:pPr>
                      <a:r>
                        <a:rPr lang="en-US" altLang="zh-CN" sz="1200" dirty="0"/>
                        <a:t>82</a:t>
                      </a:r>
                      <a:endParaRPr lang="en-US" altLang="zh-CN" sz="1200" dirty="0"/>
                    </a:p>
                  </a:txBody>
                  <a:tcPr marL="12700" marR="12700" marT="12700" vert="horz" anchor="ctr" anchorCtr="0"/>
                </a:tc>
                <a:tc>
                  <a:txBody>
                    <a:bodyPr/>
                    <a:lstStyle/>
                    <a:p>
                      <a:pPr indent="0">
                        <a:buNone/>
                      </a:pPr>
                      <a:r>
                        <a:rPr lang="en-US" altLang="zh-CN" sz="1200" dirty="0"/>
                        <a:t>导航中，语音目的地切换路径规划</a:t>
                      </a:r>
                      <a:endParaRPr lang="en-US" altLang="zh-CN" sz="1200" dirty="0"/>
                    </a:p>
                  </a:txBody>
                  <a:tcPr marL="12700" marR="12700" marT="12700" vert="horz" anchor="b" anchorCtr="0"/>
                </a:tc>
                <a:tc>
                  <a:txBody>
                    <a:bodyPr/>
                    <a:lstStyle/>
                    <a:p>
                      <a:pPr indent="0">
                        <a:buNone/>
                      </a:pPr>
                      <a:r>
                        <a:rPr lang="en-US" altLang="zh-CN" sz="1200" dirty="0">
                          <a:sym typeface="+mn-ea"/>
                        </a:rPr>
                        <a:t>导航前台运行，并在导航中，语音导航到xxx，语音选中第一个</a:t>
                      </a:r>
                      <a:endParaRPr lang="en-US" altLang="zh-CN" sz="1200" dirty="0">
                        <a:sym typeface="+mn-ea"/>
                      </a:endParaRPr>
                    </a:p>
                  </a:txBody>
                  <a:tcPr marL="12700" marR="12700" marT="12700" vert="horz" anchor="b" anchorCtr="0"/>
                </a:tc>
                <a:tc>
                  <a:txBody>
                    <a:bodyPr/>
                    <a:lstStyle/>
                    <a:p>
                      <a:pPr indent="0" algn="ctr">
                        <a:buNone/>
                      </a:pPr>
                      <a:r>
                        <a:rPr lang="en-US" altLang="zh-CN" sz="1200" dirty="0"/>
                        <a:t>1s</a:t>
                      </a:r>
                      <a:endParaRPr lang="en-US" altLang="zh-CN" sz="1200" dirty="0"/>
                    </a:p>
                  </a:txBody>
                  <a:tcPr marL="12700" marR="12700" marT="12700" vert="horz" anchor="ctr" anchorCtr="0"/>
                </a:tc>
                <a:tc>
                  <a:txBody>
                    <a:bodyPr/>
                    <a:lstStyle/>
                    <a:p>
                      <a:pPr indent="0" algn="ctr">
                        <a:buNone/>
                      </a:pPr>
                      <a:r>
                        <a:rPr lang="en-US" altLang="zh-CN" sz="1200" dirty="0"/>
                        <a:t>13.94 </a:t>
                      </a:r>
                      <a:endParaRPr lang="en-US" altLang="zh-CN" sz="1200" dirty="0"/>
                    </a:p>
                  </a:txBody>
                  <a:tcPr marL="12700" marR="12700" marT="12700" vert="horz" anchor="ctr" anchorCtr="0"/>
                </a:tc>
                <a:tc>
                  <a:txBody>
                    <a:bodyPr/>
                    <a:lstStyle/>
                    <a:p>
                      <a:pPr indent="0" algn="ctr">
                        <a:buNone/>
                      </a:pPr>
                      <a:r>
                        <a:rPr lang="en-US" altLang="zh-CN" sz="1200" dirty="0"/>
                        <a:t>7.90 </a:t>
                      </a:r>
                      <a:endParaRPr lang="en-US" altLang="zh-CN" sz="1200" dirty="0"/>
                    </a:p>
                  </a:txBody>
                  <a:tcPr marL="12700" marR="12700" marT="12700" vert="horz" anchor="ctr" anchorCtr="0"/>
                </a:tc>
                <a:tc>
                  <a:txBody>
                    <a:bodyPr/>
                    <a:p>
                      <a:pPr indent="0">
                        <a:buNone/>
                      </a:pPr>
                      <a:r>
                        <a:rPr lang="en-US" altLang="zh-CN" sz="1200" b="0" dirty="0"/>
                        <a:t>-0.76 </a:t>
                      </a:r>
                      <a:endParaRPr lang="en-US" altLang="zh-CN" sz="1200" b="0" dirty="0"/>
                    </a:p>
                  </a:txBody>
                  <a:tcPr marL="12700" marR="12700" marT="12700" vert="horz" anchor="ctr" anchorCtr="0"/>
                </a:tc>
                <a:tc>
                  <a:txBody>
                    <a:bodyPr/>
                    <a:lstStyle/>
                    <a:p>
                      <a:endParaRPr lang="en-US" altLang="zh-CN" sz="1200" kern="1200" dirty="0">
                        <a:solidFill>
                          <a:schemeClr val="dk1"/>
                        </a:solidFill>
                        <a:latin typeface="+mn-lt"/>
                        <a:ea typeface="+mn-ea"/>
                        <a:cs typeface="+mn-cs"/>
                      </a:endParaRPr>
                    </a:p>
                  </a:txBody>
                  <a:tcPr anchor="ctr"/>
                </a:tc>
              </a:tr>
              <a:tr h="370840">
                <a:tc>
                  <a:txBody>
                    <a:bodyPr/>
                    <a:lstStyle/>
                    <a:p>
                      <a:pPr indent="0">
                        <a:buNone/>
                      </a:pPr>
                      <a:r>
                        <a:rPr lang="en-US" altLang="zh-CN" sz="1200" dirty="0"/>
                        <a:t>117</a:t>
                      </a:r>
                      <a:endParaRPr lang="en-US" altLang="zh-CN" sz="1200" dirty="0"/>
                    </a:p>
                  </a:txBody>
                  <a:tcPr marL="12700" marR="12700" marT="12700" vert="horz" anchor="ctr" anchorCtr="0"/>
                </a:tc>
                <a:tc>
                  <a:txBody>
                    <a:bodyPr/>
                    <a:lstStyle/>
                    <a:p>
                      <a:pPr indent="0">
                        <a:buNone/>
                      </a:pPr>
                      <a:r>
                        <a:rPr lang="en-US" altLang="zh-CN" sz="1200" dirty="0"/>
                        <a:t>普通导航-全屏过渡期间冷启动时间</a:t>
                      </a:r>
                      <a:endParaRPr lang="en-US" altLang="zh-CN" sz="1200" dirty="0"/>
                    </a:p>
                  </a:txBody>
                  <a:tcPr marL="12700" marR="12700" marT="12700" vert="horz" anchor="b" anchorCtr="0"/>
                </a:tc>
                <a:tc>
                  <a:txBody>
                    <a:bodyPr/>
                    <a:lstStyle/>
                    <a:p>
                      <a:pPr indent="0">
                        <a:buNone/>
                      </a:pPr>
                      <a:r>
                        <a:rPr lang="en-US" altLang="zh-CN" sz="1200" dirty="0">
                          <a:sym typeface="+mn-ea"/>
                        </a:rPr>
                        <a:t>1、系统启动，进入launcher后，无需等待，未分屏</a:t>
                      </a:r>
                      <a:endParaRPr lang="en-US" altLang="zh-CN" sz="1200" dirty="0"/>
                    </a:p>
                    <a:p>
                      <a:pPr indent="0">
                        <a:buNone/>
                      </a:pPr>
                      <a:r>
                        <a:rPr lang="en-US" altLang="zh-CN" sz="1200" dirty="0">
                          <a:sym typeface="+mn-ea"/>
                        </a:rPr>
                        <a:t>2、立即点击地图图标</a:t>
                      </a:r>
                      <a:endParaRPr lang="en-US" altLang="zh-CN" sz="1200" dirty="0"/>
                    </a:p>
                    <a:p>
                      <a:pPr indent="0">
                        <a:buNone/>
                      </a:pPr>
                      <a:r>
                        <a:rPr lang="en-US" altLang="zh-CN" sz="1200" dirty="0">
                          <a:sym typeface="+mn-ea"/>
                        </a:rPr>
                        <a:t>3、进入地图首页</a:t>
                      </a:r>
                      <a:endParaRPr lang="en-US" altLang="zh-CN" sz="1200" dirty="0">
                        <a:sym typeface="+mn-ea"/>
                      </a:endParaRPr>
                    </a:p>
                  </a:txBody>
                  <a:tcPr marL="12700" marR="12700" marT="12700" vert="horz" anchor="b" anchorCtr="0"/>
                </a:tc>
                <a:tc>
                  <a:txBody>
                    <a:bodyPr/>
                    <a:lstStyle/>
                    <a:p>
                      <a:pPr indent="0" algn="ctr">
                        <a:buNone/>
                      </a:pPr>
                      <a:r>
                        <a:rPr lang="en-US" altLang="zh-CN" sz="1200" dirty="0"/>
                        <a:t>2s</a:t>
                      </a:r>
                      <a:endParaRPr lang="en-US" altLang="zh-CN" sz="1200" dirty="0"/>
                    </a:p>
                  </a:txBody>
                  <a:tcPr marL="12700" marR="12700" marT="12700" vert="horz" anchor="ctr" anchorCtr="0"/>
                </a:tc>
                <a:tc>
                  <a:txBody>
                    <a:bodyPr/>
                    <a:lstStyle/>
                    <a:p>
                      <a:pPr indent="0" algn="ctr">
                        <a:buNone/>
                      </a:pPr>
                      <a:r>
                        <a:rPr lang="en-US" altLang="zh-CN" sz="1200" dirty="0"/>
                        <a:t>13.50 </a:t>
                      </a:r>
                      <a:endParaRPr lang="en-US" altLang="zh-CN" sz="1200" dirty="0"/>
                    </a:p>
                  </a:txBody>
                  <a:tcPr marL="12700" marR="12700" marT="12700" vert="horz" anchor="ctr" anchorCtr="0"/>
                </a:tc>
                <a:tc>
                  <a:txBody>
                    <a:bodyPr/>
                    <a:lstStyle/>
                    <a:p>
                      <a:pPr indent="0" algn="ctr">
                        <a:buNone/>
                      </a:pPr>
                      <a:r>
                        <a:rPr lang="en-US" altLang="zh-CN" sz="1200" dirty="0"/>
                        <a:t>9.45 </a:t>
                      </a:r>
                      <a:endParaRPr lang="en-US" altLang="zh-CN" sz="1200" dirty="0"/>
                    </a:p>
                  </a:txBody>
                  <a:tcPr marL="12700" marR="12700" marT="12700" vert="horz" anchor="ctr" anchorCtr="0"/>
                </a:tc>
                <a:tc>
                  <a:txBody>
                    <a:bodyPr/>
                    <a:p>
                      <a:pPr indent="0">
                        <a:buNone/>
                      </a:pPr>
                      <a:r>
                        <a:rPr lang="en-US" altLang="zh-CN" sz="1200" b="0" dirty="0"/>
                        <a:t>-0.43 </a:t>
                      </a:r>
                      <a:endParaRPr lang="en-US" altLang="zh-CN" sz="1200" b="0" dirty="0"/>
                    </a:p>
                  </a:txBody>
                  <a:tcPr marL="12700" marR="12700" marT="12700" vert="horz" anchor="ctr" anchorCtr="0"/>
                </a:tc>
                <a:tc>
                  <a:txBody>
                    <a:bodyPr/>
                    <a:lstStyle/>
                    <a:p>
                      <a:endParaRPr lang="en-US" altLang="zh-CN" sz="1200" kern="1200" dirty="0">
                        <a:solidFill>
                          <a:schemeClr val="dk1"/>
                        </a:solidFill>
                        <a:latin typeface="+mn-lt"/>
                        <a:ea typeface="+mn-ea"/>
                        <a:cs typeface="+mn-cs"/>
                      </a:endParaRPr>
                    </a:p>
                  </a:txBody>
                  <a:tcPr anchor="ctr"/>
                </a:tc>
              </a:tr>
              <a:tr h="370840">
                <a:tc>
                  <a:txBody>
                    <a:bodyPr/>
                    <a:lstStyle/>
                    <a:p>
                      <a:pPr indent="0">
                        <a:buNone/>
                      </a:pPr>
                      <a:r>
                        <a:rPr lang="en-US" altLang="zh-CN" sz="1200" dirty="0"/>
                        <a:t>118</a:t>
                      </a:r>
                      <a:endParaRPr lang="en-US" altLang="zh-CN" sz="1200" dirty="0"/>
                    </a:p>
                  </a:txBody>
                  <a:tcPr marL="12700" marR="12700" marT="12700" vert="horz" anchor="ctr" anchorCtr="0"/>
                </a:tc>
                <a:tc>
                  <a:txBody>
                    <a:bodyPr/>
                    <a:lstStyle/>
                    <a:p>
                      <a:pPr indent="0">
                        <a:buNone/>
                      </a:pPr>
                      <a:r>
                        <a:rPr lang="en-US" altLang="zh-CN" sz="1200" dirty="0"/>
                        <a:t>普通导航-分屏冷启动时间</a:t>
                      </a:r>
                      <a:endParaRPr lang="en-US" altLang="zh-CN" sz="1200" dirty="0"/>
                    </a:p>
                  </a:txBody>
                  <a:tcPr marL="12700" marR="12700" marT="12700" vert="horz" anchor="b" anchorCtr="0"/>
                </a:tc>
                <a:tc>
                  <a:txBody>
                    <a:bodyPr/>
                    <a:lstStyle/>
                    <a:p>
                      <a:pPr indent="0">
                        <a:buNone/>
                      </a:pPr>
                      <a:r>
                        <a:rPr lang="en-US" altLang="zh-CN" sz="1200" dirty="0">
                          <a:sym typeface="+mn-ea"/>
                        </a:rPr>
                        <a:t>1、系统启动，进入launcher后，点击分屏，等待3min</a:t>
                      </a:r>
                      <a:endParaRPr lang="en-US" altLang="zh-CN" sz="1200" dirty="0"/>
                    </a:p>
                    <a:p>
                      <a:pPr indent="0">
                        <a:buNone/>
                      </a:pPr>
                      <a:r>
                        <a:rPr lang="en-US" altLang="zh-CN" sz="1200" dirty="0">
                          <a:sym typeface="+mn-ea"/>
                        </a:rPr>
                        <a:t>2、点击地图图标</a:t>
                      </a:r>
                      <a:endParaRPr lang="en-US" altLang="zh-CN" sz="1200" dirty="0"/>
                    </a:p>
                    <a:p>
                      <a:pPr indent="0">
                        <a:buNone/>
                      </a:pPr>
                      <a:r>
                        <a:rPr lang="en-US" altLang="zh-CN" sz="1200" dirty="0">
                          <a:sym typeface="+mn-ea"/>
                        </a:rPr>
                        <a:t>3、进入地图首页</a:t>
                      </a:r>
                      <a:endParaRPr lang="en-US" altLang="zh-CN" sz="1200" dirty="0">
                        <a:sym typeface="+mn-ea"/>
                      </a:endParaRPr>
                    </a:p>
                  </a:txBody>
                  <a:tcPr marL="12700" marR="12700" marT="12700" vert="horz" anchor="b" anchorCtr="0"/>
                </a:tc>
                <a:tc>
                  <a:txBody>
                    <a:bodyPr/>
                    <a:lstStyle/>
                    <a:p>
                      <a:pPr indent="0" algn="ctr">
                        <a:buNone/>
                      </a:pPr>
                      <a:r>
                        <a:rPr lang="en-US" altLang="zh-CN" sz="1200" dirty="0"/>
                        <a:t>2s</a:t>
                      </a:r>
                      <a:endParaRPr lang="en-US" altLang="zh-CN" sz="1200" dirty="0"/>
                    </a:p>
                  </a:txBody>
                  <a:tcPr marL="12700" marR="12700" marT="12700" vert="horz" anchor="ctr" anchorCtr="0"/>
                </a:tc>
                <a:tc>
                  <a:txBody>
                    <a:bodyPr/>
                    <a:lstStyle/>
                    <a:p>
                      <a:pPr indent="0" algn="ctr">
                        <a:buNone/>
                      </a:pPr>
                      <a:r>
                        <a:rPr lang="en-US" altLang="zh-CN" sz="1200" dirty="0"/>
                        <a:t>4.32 </a:t>
                      </a:r>
                      <a:endParaRPr lang="en-US" altLang="zh-CN" sz="1200" dirty="0"/>
                    </a:p>
                  </a:txBody>
                  <a:tcPr marL="12700" marR="12700" marT="12700" vert="horz" anchor="ctr" anchorCtr="0"/>
                </a:tc>
                <a:tc>
                  <a:txBody>
                    <a:bodyPr/>
                    <a:lstStyle/>
                    <a:p>
                      <a:pPr indent="0" algn="ctr">
                        <a:buNone/>
                      </a:pPr>
                      <a:r>
                        <a:rPr lang="en-US" altLang="zh-CN" sz="1200" dirty="0"/>
                        <a:t>2.82 </a:t>
                      </a:r>
                      <a:endParaRPr lang="en-US" altLang="zh-CN" sz="1200" dirty="0"/>
                    </a:p>
                  </a:txBody>
                  <a:tcPr marL="12700" marR="12700" marT="12700" vert="horz" anchor="ctr" anchorCtr="0"/>
                </a:tc>
                <a:tc>
                  <a:txBody>
                    <a:bodyPr/>
                    <a:p>
                      <a:pPr indent="0">
                        <a:buNone/>
                      </a:pPr>
                      <a:r>
                        <a:rPr lang="en-US" altLang="zh-CN" sz="1200" b="0" dirty="0"/>
                        <a:t>-0.53 </a:t>
                      </a:r>
                      <a:endParaRPr lang="en-US" altLang="zh-CN" sz="1200" b="0" dirty="0"/>
                    </a:p>
                  </a:txBody>
                  <a:tcPr marL="12700" marR="12700" marT="12700" vert="horz" anchor="ctr" anchorCtr="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tr>
              <a:tr h="370840">
                <a:tc>
                  <a:txBody>
                    <a:bodyPr/>
                    <a:lstStyle/>
                    <a:p>
                      <a:pPr indent="0">
                        <a:buNone/>
                      </a:pPr>
                      <a:r>
                        <a:rPr lang="en-US" altLang="zh-CN" sz="1200" dirty="0"/>
                        <a:t>119</a:t>
                      </a:r>
                      <a:endParaRPr lang="en-US" altLang="zh-CN" sz="1200" dirty="0"/>
                    </a:p>
                  </a:txBody>
                  <a:tcPr marL="12700" marR="12700" marT="12700" vert="horz" anchor="ctr" anchorCtr="0"/>
                </a:tc>
                <a:tc>
                  <a:txBody>
                    <a:bodyPr/>
                    <a:lstStyle/>
                    <a:p>
                      <a:pPr indent="0">
                        <a:buNone/>
                      </a:pPr>
                      <a:r>
                        <a:rPr lang="en-US" altLang="zh-CN" sz="1200" dirty="0"/>
                        <a:t>普通导航-分屏热启动时间</a:t>
                      </a:r>
                      <a:endParaRPr lang="en-US" altLang="zh-CN" sz="1200" dirty="0"/>
                    </a:p>
                  </a:txBody>
                  <a:tcPr marL="12700" marR="12700" marT="12700" vert="horz" anchor="b" anchorCtr="0"/>
                </a:tc>
                <a:tc>
                  <a:txBody>
                    <a:bodyPr/>
                    <a:lstStyle/>
                    <a:p>
                      <a:pPr indent="0">
                        <a:buNone/>
                      </a:pPr>
                      <a:r>
                        <a:rPr lang="en-US" altLang="zh-CN" sz="1200" dirty="0"/>
                        <a:t>1、返回到上一页</a:t>
                      </a:r>
                      <a:endParaRPr lang="en-US" altLang="zh-CN" sz="1200" dirty="0"/>
                    </a:p>
                    <a:p>
                      <a:pPr indent="0">
                        <a:buNone/>
                      </a:pPr>
                      <a:r>
                        <a:rPr lang="en-US" altLang="zh-CN" sz="1200" dirty="0"/>
                        <a:t>2、再次点击地图图标</a:t>
                      </a:r>
                      <a:endParaRPr lang="en-US" altLang="zh-CN" sz="1200" dirty="0"/>
                    </a:p>
                    <a:p>
                      <a:pPr indent="0">
                        <a:buNone/>
                      </a:pPr>
                      <a:r>
                        <a:rPr lang="en-US" altLang="zh-CN" sz="1200" dirty="0"/>
                        <a:t>3、进入地图首页</a:t>
                      </a:r>
                      <a:endParaRPr lang="en-US" altLang="zh-CN" sz="1200" dirty="0"/>
                    </a:p>
                  </a:txBody>
                  <a:tcPr marL="12700" marR="12700" marT="12700" vert="horz" anchor="b" anchorCtr="0"/>
                </a:tc>
                <a:tc>
                  <a:txBody>
                    <a:bodyPr/>
                    <a:lstStyle/>
                    <a:p>
                      <a:pPr indent="0" algn="ctr">
                        <a:buNone/>
                      </a:pPr>
                      <a:r>
                        <a:rPr lang="en-US" altLang="zh-CN" sz="1200" dirty="0"/>
                        <a:t>200ms</a:t>
                      </a:r>
                      <a:endParaRPr lang="en-US" altLang="zh-CN" sz="1200" dirty="0"/>
                    </a:p>
                  </a:txBody>
                  <a:tcPr marL="12700" marR="12700" marT="12700" vert="horz" anchor="ctr" anchorCtr="0"/>
                </a:tc>
                <a:tc>
                  <a:txBody>
                    <a:bodyPr/>
                    <a:lstStyle/>
                    <a:p>
                      <a:pPr indent="0" algn="ctr">
                        <a:buNone/>
                      </a:pPr>
                      <a:r>
                        <a:rPr lang="en-US" altLang="zh-CN" sz="1200" dirty="0"/>
                        <a:t>0.57 </a:t>
                      </a:r>
                      <a:endParaRPr lang="en-US" altLang="zh-CN" sz="1200" dirty="0"/>
                    </a:p>
                  </a:txBody>
                  <a:tcPr marL="12700" marR="12700" marT="12700" vert="horz" anchor="ctr" anchorCtr="0"/>
                </a:tc>
                <a:tc>
                  <a:txBody>
                    <a:bodyPr/>
                    <a:lstStyle/>
                    <a:p>
                      <a:pPr indent="0" algn="ctr">
                        <a:buNone/>
                      </a:pPr>
                      <a:r>
                        <a:rPr lang="en-US" altLang="zh-CN" sz="1200" dirty="0"/>
                        <a:t>0.29 </a:t>
                      </a:r>
                      <a:endParaRPr lang="en-US" altLang="zh-CN" sz="1200" dirty="0"/>
                    </a:p>
                  </a:txBody>
                  <a:tcPr marL="12700" marR="12700" marT="12700" vert="horz" anchor="ctr" anchorCtr="0"/>
                </a:tc>
                <a:tc>
                  <a:txBody>
                    <a:bodyPr/>
                    <a:p>
                      <a:pPr indent="0">
                        <a:buNone/>
                      </a:pPr>
                      <a:r>
                        <a:rPr lang="en-US" altLang="zh-CN" sz="1200" b="0" dirty="0"/>
                        <a:t>-0.97 </a:t>
                      </a:r>
                      <a:endParaRPr lang="en-US" altLang="zh-CN" sz="1200" b="0" dirty="0"/>
                    </a:p>
                  </a:txBody>
                  <a:tcPr marL="12700" marR="12700" marT="12700" vert="horz" anchor="ctr" anchorCtr="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tr>
            </a:tbl>
          </a:graphicData>
        </a:graphic>
      </p:graphicFrame>
      <p:sp>
        <p:nvSpPr>
          <p:cNvPr id="6" name="Title 4"/>
          <p:cNvSpPr>
            <a:spLocks noGrp="1" noChangeArrowheads="1"/>
          </p:cNvSpPr>
          <p:nvPr>
            <p:ph type="title"/>
          </p:nvPr>
        </p:nvSpPr>
        <p:spPr bwMode="auto">
          <a:xfrm>
            <a:off x="276597" y="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CD764_R10.1</a:t>
            </a:r>
            <a:r>
              <a:rPr lang="en-US" altLang="en-US" sz="2800" dirty="0">
                <a:solidFill>
                  <a:srgbClr val="0000CC"/>
                </a:solidFill>
              </a:rPr>
              <a:t>} </a:t>
            </a:r>
            <a:r>
              <a:rPr lang="zh-CN" altLang="en-US" sz="2800" dirty="0">
                <a:solidFill>
                  <a:srgbClr val="0000CC"/>
                </a:solidFill>
              </a:rPr>
              <a:t>性能对比测试结果</a:t>
            </a:r>
            <a:r>
              <a:rPr lang="en-US" altLang="zh-CN" sz="2800" dirty="0">
                <a:solidFill>
                  <a:srgbClr val="0000CC"/>
                </a:solidFill>
              </a:rPr>
              <a:t>#2-</a:t>
            </a:r>
            <a:r>
              <a:rPr lang="zh-CN" altLang="en-US" sz="2800" dirty="0">
                <a:solidFill>
                  <a:srgbClr val="0000CC"/>
                </a:solidFill>
              </a:rPr>
              <a:t>地图</a:t>
            </a:r>
            <a:endParaRPr lang="zh-CN" altLang="en-US" sz="2800" dirty="0">
              <a:solidFill>
                <a:srgbClr val="0000CC"/>
              </a:solidFill>
            </a:endParaRPr>
          </a:p>
        </p:txBody>
      </p:sp>
    </p:spTree>
  </p:cSld>
  <p:clrMapOvr>
    <a:masterClrMapping/>
  </p:clrMapOvr>
</p:sld>
</file>

<file path=ppt/tags/tag1.xml><?xml version="1.0" encoding="utf-8"?>
<p:tagLst xmlns:p="http://schemas.openxmlformats.org/presentationml/2006/main">
  <p:tag name="KSO_WM_UNIT_TABLE_BEAUTIFY" val="smartTable{f8d815d2-a28e-46d2-917e-2577b5d73ee1}"/>
</p:tagLst>
</file>

<file path=ppt/tags/tag10.xml><?xml version="1.0" encoding="utf-8"?>
<p:tagLst xmlns:p="http://schemas.openxmlformats.org/presentationml/2006/main">
  <p:tag name="KSO_WM_UNIT_TABLE_BEAUTIFY" val="smartTable{78c2f452-40dd-43a8-ab67-9c8df7be6d03}"/>
</p:tagLst>
</file>

<file path=ppt/tags/tag2.xml><?xml version="1.0" encoding="utf-8"?>
<p:tagLst xmlns:p="http://schemas.openxmlformats.org/presentationml/2006/main">
  <p:tag name="KSO_WM_UNIT_TABLE_BEAUTIFY" val="smartTable{f80ceea0-47c5-4f3f-9085-1e672fba41d7}"/>
</p:tagLst>
</file>

<file path=ppt/tags/tag3.xml><?xml version="1.0" encoding="utf-8"?>
<p:tagLst xmlns:p="http://schemas.openxmlformats.org/presentationml/2006/main">
  <p:tag name="KSO_WM_UNIT_TABLE_BEAUTIFY" val="smartTable{f80ceea0-47c5-4f3f-9085-1e672fba41d7}"/>
</p:tagLst>
</file>

<file path=ppt/tags/tag4.xml><?xml version="1.0" encoding="utf-8"?>
<p:tagLst xmlns:p="http://schemas.openxmlformats.org/presentationml/2006/main">
  <p:tag name="KSO_WM_UNIT_TABLE_BEAUTIFY" val="smartTable{51062d99-dc2f-4367-81a2-1ac1cdb03758}"/>
</p:tagLst>
</file>

<file path=ppt/tags/tag5.xml><?xml version="1.0" encoding="utf-8"?>
<p:tagLst xmlns:p="http://schemas.openxmlformats.org/presentationml/2006/main">
  <p:tag name="KSO_WM_UNIT_TABLE_BEAUTIFY" val="smartTable{85529de5-dcea-4224-84f5-3eaebcb69a05}"/>
</p:tagLst>
</file>

<file path=ppt/tags/tag6.xml><?xml version="1.0" encoding="utf-8"?>
<p:tagLst xmlns:p="http://schemas.openxmlformats.org/presentationml/2006/main">
  <p:tag name="KSO_WM_UNIT_TABLE_BEAUTIFY" val="smartTable{8379d41c-9398-4493-bed8-a33cdb2179d9}"/>
</p:tagLst>
</file>

<file path=ppt/tags/tag7.xml><?xml version="1.0" encoding="utf-8"?>
<p:tagLst xmlns:p="http://schemas.openxmlformats.org/presentationml/2006/main">
  <p:tag name="KSO_WM_UNIT_TABLE_BEAUTIFY" val="smartTable{a852878a-6be2-4418-944f-7a52f975cd95}"/>
</p:tagLst>
</file>

<file path=ppt/tags/tag8.xml><?xml version="1.0" encoding="utf-8"?>
<p:tagLst xmlns:p="http://schemas.openxmlformats.org/presentationml/2006/main">
  <p:tag name="KSO_WM_UNIT_TABLE_BEAUTIFY" val="smartTable{bc9b763d-fc84-4153-bda0-18eae2ceeccf}"/>
</p:tagLst>
</file>

<file path=ppt/tags/tag9.xml><?xml version="1.0" encoding="utf-8"?>
<p:tagLst xmlns:p="http://schemas.openxmlformats.org/presentationml/2006/main">
  <p:tag name="KSO_WM_UNIT_TABLE_BEAUTIFY" val="smartTable{5cc07a0c-21ca-4e26-b3d2-1c2a0f80e50e}"/>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CD542 Melbourne workshop 1.1</Template>
  <TotalTime>0</TotalTime>
  <Words>7707</Words>
  <Application>WPS 演示</Application>
  <PresentationFormat>宽屏</PresentationFormat>
  <Paragraphs>1536</Paragraphs>
  <Slides>17</Slides>
  <Notes>3</Notes>
  <HiddenSlides>0</HiddenSlides>
  <MMClips>0</MMClips>
  <ScaleCrop>false</ScaleCrop>
  <HeadingPairs>
    <vt:vector size="8" baseType="variant">
      <vt:variant>
        <vt:lpstr>已用的字体</vt:lpstr>
      </vt:variant>
      <vt:variant>
        <vt:i4>29</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48" baseType="lpstr">
      <vt:lpstr>Arial</vt:lpstr>
      <vt:lpstr>宋体</vt:lpstr>
      <vt:lpstr>Wingdings</vt:lpstr>
      <vt:lpstr>Calibri</vt:lpstr>
      <vt:lpstr>Helvetica Neue</vt:lpstr>
      <vt:lpstr>Ford Antenna Cond Regular</vt:lpstr>
      <vt:lpstr>Thonburi</vt:lpstr>
      <vt:lpstr>Ford Antenna Medium</vt:lpstr>
      <vt:lpstr>苹方-简</vt:lpstr>
      <vt:lpstr>Arial</vt:lpstr>
      <vt:lpstr>Ford Antenna Cond</vt:lpstr>
      <vt:lpstr>Ford Antenna</vt:lpstr>
      <vt:lpstr>MS PGothic</vt:lpstr>
      <vt:lpstr>汉仪书宋二KW</vt:lpstr>
      <vt:lpstr>Ford Antenna Cond Light</vt:lpstr>
      <vt:lpstr>SimHei</vt:lpstr>
      <vt:lpstr>汉仪中黑KW</vt:lpstr>
      <vt:lpstr>Arial</vt:lpstr>
      <vt:lpstr>宋体-简</vt:lpstr>
      <vt:lpstr>等线</vt:lpstr>
      <vt:lpstr>Songti SC Bold</vt:lpstr>
      <vt:lpstr>DengXian</vt:lpstr>
      <vt:lpstr>微软雅黑</vt:lpstr>
      <vt:lpstr>汉仪中等线KW</vt:lpstr>
      <vt:lpstr>Verdana Pro</vt:lpstr>
      <vt:lpstr>汉仪旗黑</vt:lpstr>
      <vt:lpstr>宋体</vt:lpstr>
      <vt:lpstr>Arial Unicode MS</vt:lpstr>
      <vt:lpstr>黑体</vt:lpstr>
      <vt:lpstr>1_Corp Presentations 2018</vt:lpstr>
      <vt:lpstr>Excel.Sheet.12</vt:lpstr>
      <vt:lpstr>PowerPoint 演示文稿</vt:lpstr>
      <vt:lpstr>{CD764_R10.1} Software overall status  {yellow}</vt:lpstr>
      <vt:lpstr>{CD764_R10.1} Open gating issue list with risk evaluation#1 </vt:lpstr>
      <vt:lpstr>{CD764_R10.1} 内存泄漏专项测试</vt:lpstr>
      <vt:lpstr>{CD764_R10.1} 内存泄漏专项测试</vt:lpstr>
      <vt:lpstr>{CD764_R10.1} 语音专项测试</vt:lpstr>
      <vt:lpstr>{CD764_R10.1} 语音专项测试</vt:lpstr>
      <vt:lpstr>{CD764_R10.1} 性能对比测试结果#1-地图</vt:lpstr>
      <vt:lpstr>{CD764_R10.1} 性能对比测试结果#2-地图</vt:lpstr>
      <vt:lpstr>{CD764_R10.1} 性能对比测试结果#1</vt:lpstr>
      <vt:lpstr>PowerPoint 演示文稿</vt:lpstr>
      <vt:lpstr>PowerPoint 演示文稿</vt:lpstr>
      <vt:lpstr>{CD764_R10.1} 性能对比测试结果#4</vt:lpstr>
      <vt:lpstr>{CD764_R10.1} 性能对比测试结果#5</vt:lpstr>
      <vt:lpstr>{CD764_R10.1} 性能对比测试结果#6</vt:lpstr>
      <vt:lpstr>{CD764_R10.1} 性能对比测试结果#7</vt:lpstr>
      <vt:lpstr>{CD764_R10.1} 性能对比测试结果#8</vt:lpstr>
    </vt:vector>
  </TitlesOfParts>
  <Company>Ford Motor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李渎州</cp:lastModifiedBy>
  <cp:revision>2157</cp:revision>
  <cp:lastPrinted>2022-11-10T02:13:04Z</cp:lastPrinted>
  <dcterms:created xsi:type="dcterms:W3CDTF">2022-11-10T02:13:04Z</dcterms:created>
  <dcterms:modified xsi:type="dcterms:W3CDTF">2022-11-10T02:13:04Z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1C083EFFC0956F7A2C8B6A632E280593</vt:lpwstr>
  </property>
</Properties>
</file>