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4" r:id="rId6"/>
    <p:sldId id="931" r:id="rId7"/>
    <p:sldId id="932" r:id="rId8"/>
    <p:sldId id="941" r:id="rId9"/>
    <p:sldId id="935" r:id="rId10"/>
    <p:sldId id="936" r:id="rId11"/>
    <p:sldId id="937" r:id="rId12"/>
    <p:sldId id="938" r:id="rId13"/>
    <p:sldId id="942" r:id="rId14"/>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package" Target="../embeddings/Workbook2.xlsx"/><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hyperlink" Target="https://www.jira.ford.com/browse/AW2-3709" TargetMode="Externa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0" Type="http://schemas.openxmlformats.org/officeDocument/2006/relationships/slideLayout" Target="../slideLayouts/slideLayout1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18.png"/><Relationship Id="rId3" Type="http://schemas.openxmlformats.org/officeDocument/2006/relationships/package" Target="../embeddings/Workbook1.xlsx"/><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0" Type="http://schemas.openxmlformats.org/officeDocument/2006/relationships/slideLayout" Target="../slideLayouts/slideLayout12.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a:t>
            </a:r>
            <a:r>
              <a:rPr lang="en-US" altLang="zh-CN" sz="3200" dirty="0">
                <a:solidFill>
                  <a:srgbClr val="0000CC"/>
                </a:solidFill>
              </a:rPr>
              <a:t>706_R5.1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6</a:t>
            </a:r>
            <a:r>
              <a:rPr lang="en-US" altLang="en-US" sz="1600" dirty="0">
                <a:solidFill>
                  <a:srgbClr val="0000CC"/>
                </a:solidFill>
              </a:rPr>
              <a:t>-2</a:t>
            </a:r>
            <a:r>
              <a:rPr lang="en-US" altLang="zh-CN" sz="1600" dirty="0">
                <a:solidFill>
                  <a:srgbClr val="0000CC"/>
                </a:solidFill>
              </a:rPr>
              <a:t>0</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CDX706H</a:t>
            </a:r>
            <a:r>
              <a:rPr lang="zh-CN" altLang="en-US" sz="2800" dirty="0">
                <a:solidFill>
                  <a:srgbClr val="0000CC"/>
                </a:solidFill>
              </a:rPr>
              <a:t> </a:t>
            </a:r>
            <a:r>
              <a:rPr lang="en-US" altLang="zh-CN" sz="2800" dirty="0">
                <a:solidFill>
                  <a:srgbClr val="0000CC"/>
                </a:solidFill>
              </a:rPr>
              <a:t>R5.1 </a:t>
            </a:r>
            <a:r>
              <a:rPr lang="en-US" altLang="zh-CN" sz="2800" dirty="0">
                <a:solidFill>
                  <a:srgbClr val="0000CC"/>
                </a:solidFill>
                <a:sym typeface="+mn-ea"/>
              </a:rPr>
              <a:t>Pro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暂停播放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68923" y="20383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CDX706H</a:t>
            </a:r>
            <a:r>
              <a:rPr lang="zh-CN" altLang="en-US" sz="2800" dirty="0">
                <a:solidFill>
                  <a:srgbClr val="0000CC"/>
                </a:solidFill>
              </a:rPr>
              <a:t> </a:t>
            </a:r>
            <a:r>
              <a:rPr lang="en-US" altLang="zh-CN" sz="2800" dirty="0">
                <a:solidFill>
                  <a:srgbClr val="0000CC"/>
                </a:solidFill>
              </a:rPr>
              <a:t>R5.1 </a:t>
            </a:r>
            <a:r>
              <a:rPr lang="en-US" altLang="zh-CN" sz="2800" dirty="0">
                <a:solidFill>
                  <a:srgbClr val="0000CC"/>
                </a:solidFill>
                <a:sym typeface="+mn-ea"/>
              </a:rPr>
              <a:t>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sp>
        <p:nvSpPr>
          <p:cNvPr id="3" name="文本框 2"/>
          <p:cNvSpPr txBox="1"/>
          <p:nvPr/>
        </p:nvSpPr>
        <p:spPr>
          <a:xfrm>
            <a:off x="128270" y="3155315"/>
            <a:ext cx="2672080" cy="368300"/>
          </a:xfrm>
          <a:prstGeom prst="rect">
            <a:avLst/>
          </a:prstGeom>
          <a:noFill/>
        </p:spPr>
        <p:txBody>
          <a:bodyPr wrap="none" rtlCol="0">
            <a:spAutoFit/>
          </a:bodyPr>
          <a:p>
            <a:r>
              <a:rPr lang="en-US" altLang="zh-CN"/>
              <a:t>CDX706H R5.1 Pro HF1</a:t>
            </a:r>
            <a:endParaRPr lang="en-US" altLang="zh-CN"/>
          </a:p>
        </p:txBody>
      </p:sp>
      <p:sp>
        <p:nvSpPr>
          <p:cNvPr id="10" name="文本框 9"/>
          <p:cNvSpPr txBox="1"/>
          <p:nvPr/>
        </p:nvSpPr>
        <p:spPr>
          <a:xfrm>
            <a:off x="128270" y="683895"/>
            <a:ext cx="2176780" cy="368300"/>
          </a:xfrm>
          <a:prstGeom prst="rect">
            <a:avLst/>
          </a:prstGeom>
          <a:noFill/>
        </p:spPr>
        <p:txBody>
          <a:bodyPr wrap="none" rtlCol="0" anchor="t">
            <a:spAutoFit/>
          </a:bodyPr>
          <a:p>
            <a:r>
              <a:rPr lang="en-US" altLang="zh-CN">
                <a:sym typeface="+mn-ea"/>
              </a:rPr>
              <a:t>CDX706H R5.1 Pro</a:t>
            </a:r>
            <a:endParaRPr lang="zh-CN" altLang="en-US"/>
          </a:p>
        </p:txBody>
      </p:sp>
      <p:pic>
        <p:nvPicPr>
          <p:cNvPr id="5" name="图片 4"/>
          <p:cNvPicPr>
            <a:picLocks noChangeAspect="1"/>
          </p:cNvPicPr>
          <p:nvPr/>
        </p:nvPicPr>
        <p:blipFill>
          <a:blip r:embed="rId1"/>
          <a:stretch>
            <a:fillRect/>
          </a:stretch>
        </p:blipFill>
        <p:spPr>
          <a:xfrm>
            <a:off x="198755" y="3587115"/>
            <a:ext cx="9306560" cy="2498090"/>
          </a:xfrm>
          <a:prstGeom prst="rect">
            <a:avLst/>
          </a:prstGeom>
        </p:spPr>
      </p:pic>
      <p:graphicFrame>
        <p:nvGraphicFramePr>
          <p:cNvPr id="8" name="对象 7">
            <a:hlinkClick r:id="" action="ppaction://ole?verb="/>
          </p:cNvPr>
          <p:cNvGraphicFramePr>
            <a:graphicFrameLocks noChangeAspect="1"/>
          </p:cNvGraphicFramePr>
          <p:nvPr/>
        </p:nvGraphicFramePr>
        <p:xfrm>
          <a:off x="11017250" y="783590"/>
          <a:ext cx="709295" cy="709295"/>
        </p:xfrm>
        <a:graphic>
          <a:graphicData uri="http://schemas.openxmlformats.org/presentationml/2006/ole">
            <mc:AlternateContent xmlns:mc="http://schemas.openxmlformats.org/markup-compatibility/2006">
              <mc:Choice xmlns:v="urn:schemas-microsoft-com:vml" Requires="v">
                <p:oleObj spid="_x0000_s2049" name="" showAsIcon="1" r:id="rId2" imgW="1524000" imgH="1524000" progId="Excel.Sheet.12">
                  <p:embed/>
                </p:oleObj>
              </mc:Choice>
              <mc:Fallback>
                <p:oleObj name="" showAsIcon="1" r:id="rId2" imgW="1524000" imgH="1524000" progId="Excel.Sheet.12">
                  <p:embed/>
                  <p:pic>
                    <p:nvPicPr>
                      <p:cNvPr id="0" name="图片 2048"/>
                      <p:cNvPicPr/>
                      <p:nvPr/>
                    </p:nvPicPr>
                    <p:blipFill>
                      <a:blip r:embed="rId3"/>
                      <a:stretch>
                        <a:fillRect/>
                      </a:stretch>
                    </p:blipFill>
                    <p:spPr>
                      <a:xfrm>
                        <a:off x="11017250" y="783590"/>
                        <a:ext cx="709295" cy="709295"/>
                      </a:xfrm>
                      <a:prstGeom prst="rect">
                        <a:avLst/>
                      </a:prstGeom>
                    </p:spPr>
                  </p:pic>
                </p:oleObj>
              </mc:Fallback>
            </mc:AlternateContent>
          </a:graphicData>
        </a:graphic>
      </p:graphicFrame>
      <p:pic>
        <p:nvPicPr>
          <p:cNvPr id="6" name="图片 5" descr="2f3eb64ad8c225f34c470da6b3938b05"/>
          <p:cNvPicPr>
            <a:picLocks noChangeAspect="1"/>
          </p:cNvPicPr>
          <p:nvPr/>
        </p:nvPicPr>
        <p:blipFill>
          <a:blip r:embed="rId4"/>
          <a:stretch>
            <a:fillRect/>
          </a:stretch>
        </p:blipFill>
        <p:spPr>
          <a:xfrm>
            <a:off x="210185" y="1052195"/>
            <a:ext cx="9307195" cy="21043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706L</a:t>
            </a:r>
            <a:r>
              <a:rPr lang="en-US" altLang="en-US" sz="2800" dirty="0">
                <a:solidFill>
                  <a:srgbClr val="0000CC"/>
                </a:solidFill>
                <a:ea typeface="SimHei" panose="02010609060101010101" pitchFamily="49" charset="-122"/>
              </a:rPr>
              <a:t>_R</a:t>
            </a:r>
            <a:r>
              <a:rPr lang="en-US" altLang="zh-CN" sz="2800" dirty="0">
                <a:solidFill>
                  <a:srgbClr val="0000CC"/>
                </a:solidFill>
                <a:ea typeface="SimHei" panose="02010609060101010101" pitchFamily="49" charset="-122"/>
              </a:rPr>
              <a:t>5.1 </a:t>
            </a:r>
            <a:r>
              <a:rPr lang="en-US" altLang="zh-CN" sz="2800" dirty="0">
                <a:solidFill>
                  <a:srgbClr val="0000CC"/>
                </a:solidFill>
                <a:sym typeface="+mn-ea"/>
              </a:rPr>
              <a:t>Pro HF1</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20220518_447_PRO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20220615_0715_GF13_R05.1.PRO.HF1</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1 </a:t>
            </a:r>
            <a:r>
              <a:rPr lang="en-US" altLang="zh-CN" sz="1800" dirty="0">
                <a:ea typeface="宋体" pitchFamily="2" charset="-122"/>
              </a:rPr>
              <a:t>P1 and </a:t>
            </a:r>
            <a:r>
              <a:rPr lang="en-US" altLang="zh-CN" sz="1800" dirty="0">
                <a:solidFill>
                  <a:srgbClr val="0000CC"/>
                </a:solidFill>
                <a:ea typeface="宋体" pitchFamily="2" charset="-122"/>
              </a:rPr>
              <a:t>11 </a:t>
            </a:r>
            <a:r>
              <a:rPr lang="en-US" altLang="zh-CN" sz="1800" dirty="0">
                <a:ea typeface="宋体" pitchFamily="2" charset="-122"/>
              </a:rPr>
              <a:t>P2 issues found and not fixed and </a:t>
            </a:r>
            <a:r>
              <a:rPr lang="en-US" altLang="zh-CN" sz="1800" dirty="0">
                <a:solidFill>
                  <a:srgbClr val="0000CC"/>
                </a:solidFill>
                <a:ea typeface="宋体" pitchFamily="2" charset="-122"/>
              </a:rPr>
              <a:t>25 </a:t>
            </a:r>
            <a:r>
              <a:rPr lang="en-US" altLang="zh-CN" sz="1800" dirty="0">
                <a:ea typeface="宋体" pitchFamily="2" charset="-122"/>
              </a:rPr>
              <a:t>P2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249697"/>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R5.1 </a:t>
            </a:r>
            <a:r>
              <a:rPr lang="en-US" altLang="zh-CN" sz="2800" dirty="0">
                <a:solidFill>
                  <a:srgbClr val="0000CC"/>
                </a:solidFill>
                <a:sym typeface="+mn-ea"/>
              </a:rPr>
              <a:t>Pro HF1</a:t>
            </a:r>
            <a:r>
              <a:rPr lang="en-US" altLang="en-US" sz="2800" dirty="0">
                <a:solidFill>
                  <a:srgbClr val="0000CC"/>
                </a:solidFill>
              </a:rPr>
              <a:t>} </a:t>
            </a:r>
            <a:r>
              <a:rPr lang="en-US" altLang="zh-CN" sz="2800" dirty="0"/>
              <a:t>Open IG with risk evaluation</a:t>
            </a:r>
            <a:endParaRPr lang="en-US" altLang="en-US" sz="2800" b="0" dirty="0">
              <a:ea typeface="SimHei" panose="02010609060101010101" pitchFamily="49" charset="-122"/>
            </a:endParaRPr>
          </a:p>
        </p:txBody>
      </p:sp>
      <p:graphicFrame>
        <p:nvGraphicFramePr>
          <p:cNvPr id="7" name="表格 6"/>
          <p:cNvGraphicFramePr>
            <a:graphicFrameLocks noGrp="1"/>
          </p:cNvGraphicFramePr>
          <p:nvPr>
            <p:custDataLst>
              <p:tags r:id="rId1"/>
            </p:custDataLst>
          </p:nvPr>
        </p:nvGraphicFramePr>
        <p:xfrm>
          <a:off x="640397" y="829135"/>
          <a:ext cx="11243310" cy="3001010"/>
        </p:xfrm>
        <a:graphic>
          <a:graphicData uri="http://schemas.openxmlformats.org/drawingml/2006/table">
            <a:tbl>
              <a:tblPr/>
              <a:tblGrid>
                <a:gridCol w="1405255"/>
                <a:gridCol w="3107690"/>
                <a:gridCol w="897794"/>
                <a:gridCol w="729205"/>
                <a:gridCol w="5103366"/>
              </a:tblGrid>
              <a:tr h="446405">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Key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Summary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Priority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AIMS #</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marR="0" lvl="0" indent="0" algn="ctr" defTabSz="914400" rtl="0" eaLnBrk="1" fontAlgn="ctr" latinLnBrk="0" hangingPunct="1">
                        <a:lnSpc>
                          <a:spcPct val="100000"/>
                        </a:lnSpc>
                        <a:spcBef>
                          <a:spcPct val="0"/>
                        </a:spcBef>
                        <a:spcAft>
                          <a:spcPct val="0"/>
                        </a:spcAft>
                        <a:buClrTx/>
                        <a:buSzTx/>
                        <a:buFontTx/>
                        <a:buNone/>
                      </a:pPr>
                      <a:r>
                        <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544195">
                <a:tc>
                  <a:txBody>
                    <a:bodyPr/>
                    <a:p>
                      <a:pPr indent="0" algn="ctr">
                        <a:buNone/>
                      </a:pPr>
                      <a:endParaRPr lang="en-US" sz="1000" b="1" u="sng">
                        <a:solidFill>
                          <a:srgbClr val="0000FF"/>
                        </a:solidFill>
                        <a:uFill>
                          <a:solidFill>
                            <a:srgbClr val="000000"/>
                          </a:solidFill>
                        </a:uFill>
                        <a:latin typeface="+mn-ea"/>
                        <a:hlinkClick r:id="rId2"/>
                      </a:endParaRPr>
                    </a:p>
                    <a:p>
                      <a:pPr indent="0" algn="ctr">
                        <a:buNone/>
                      </a:pPr>
                      <a:r>
                        <a:rPr lang="en-US" sz="1000" b="1" u="sng">
                          <a:solidFill>
                            <a:srgbClr val="0000FF"/>
                          </a:solidFill>
                          <a:uFill>
                            <a:solidFill>
                              <a:srgbClr val="000000"/>
                            </a:solidFill>
                          </a:uFill>
                          <a:latin typeface="+mn-ea"/>
                          <a:hlinkClick r:id="rId2"/>
                        </a:rPr>
                        <a:t>AW2-3709</a:t>
                      </a:r>
                      <a:endParaRPr lang="en-US" altLang="en-US" sz="1000" b="1" u="sng">
                        <a:solidFill>
                          <a:srgbClr val="0000FF"/>
                        </a:solidFill>
                        <a:uFill>
                          <a:solidFill>
                            <a:srgbClr val="000000"/>
                          </a:solidFill>
                        </a:uFill>
                        <a:latin typeface="+mn-ea"/>
                        <a:hlinkClick r:id="rId2"/>
                      </a:endParaRPr>
                    </a:p>
                  </a:txBody>
                  <a:tcPr marL="12700" marR="12700" marT="12700" vert="horz" anchor="t" anchorCtr="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endParaRPr lang="zh-CN" altLang="en-US" sz="1000" b="1" i="0" u="none" strike="noStrike" dirty="0">
                        <a:solidFill>
                          <a:schemeClr val="tx1"/>
                        </a:solidFill>
                        <a:effectLst/>
                        <a:latin typeface="+mn-ea"/>
                        <a:cs typeface="+mn-ea"/>
                      </a:endParaRPr>
                    </a:p>
                    <a:p>
                      <a:pPr algn="l" fontAlgn="t"/>
                      <a:r>
                        <a:rPr lang="zh-CN" altLang="en-US" sz="1000" b="1" i="0" u="none" strike="noStrike" dirty="0">
                          <a:solidFill>
                            <a:schemeClr val="tx1"/>
                          </a:solidFill>
                          <a:effectLst/>
                          <a:latin typeface="+mn-ea"/>
                          <a:cs typeface="+mn-ea"/>
                        </a:rPr>
                        <a:t>【CDX706L】【setting】【必现】点击launcher界面车模未进入设置界面</a:t>
                      </a:r>
                      <a:endParaRPr lang="zh-CN" altLang="en-US" sz="1000" b="1" i="0" u="none" strike="noStrike" dirty="0">
                        <a:solidFill>
                          <a:schemeClr val="tx1"/>
                        </a:solidFill>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endParaRPr lang="en-US" altLang="en-GB" sz="1000" b="1" i="0" u="none" strike="noStrike" dirty="0">
                        <a:solidFill>
                          <a:srgbClr val="000000"/>
                        </a:solidFill>
                        <a:effectLst/>
                        <a:latin typeface="+mn-ea"/>
                      </a:endParaRPr>
                    </a:p>
                    <a:p>
                      <a:pPr algn="ctr" fontAlgn="t"/>
                      <a:r>
                        <a:rPr lang="en-US" altLang="en-GB" sz="1000" b="1" i="0" u="none" strike="noStrike" dirty="0">
                          <a:solidFill>
                            <a:srgbClr val="000000"/>
                          </a:solidFill>
                          <a:effectLst/>
                          <a:latin typeface="+mn-ea"/>
                        </a:rPr>
                        <a:t>  IG</a:t>
                      </a:r>
                      <a:endParaRPr lang="en-US" altLang="en-GB"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r" fontAlgn="t"/>
                      <a:endParaRPr lang="en-US" altLang="zh-CN"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endParaRPr lang="en-GB" sz="1000" b="1" i="0" strike="noStrike" dirty="0">
                        <a:solidFill>
                          <a:schemeClr val="tx1"/>
                        </a:solidFill>
                        <a:effectLst/>
                        <a:latin typeface="+mn-ea"/>
                        <a:cs typeface="+mn-ea"/>
                      </a:endParaRPr>
                    </a:p>
                    <a:p>
                      <a:pPr algn="l" fontAlgn="t"/>
                      <a:r>
                        <a:rPr lang="en-US" altLang="en-GB" sz="1000" b="1" i="0" strike="noStrike" dirty="0">
                          <a:solidFill>
                            <a:schemeClr val="tx1"/>
                          </a:solidFill>
                          <a:effectLst/>
                          <a:latin typeface="+mn-ea"/>
                          <a:cs typeface="+mn-ea"/>
                        </a:rPr>
                        <a:t> </a:t>
                      </a:r>
                      <a:r>
                        <a:rPr lang="en-GB" sz="1000" b="1" i="0" strike="noStrike" dirty="0">
                          <a:solidFill>
                            <a:schemeClr val="tx1"/>
                          </a:solidFill>
                          <a:effectLst/>
                          <a:latin typeface="+mn-ea"/>
                          <a:cs typeface="+mn-ea"/>
                        </a:rPr>
                        <a:t>该问题在百度内部2022/6/16日提交对应修改的代码，内部自测通过。计划在下一个版本R06集成修复。</a:t>
                      </a:r>
                      <a:endParaRPr lang="en-GB" sz="1000" b="1" i="0" strike="noStrike" dirty="0">
                        <a:solidFill>
                          <a:schemeClr val="tx1"/>
                        </a:solidFill>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4355">
                <a:tc>
                  <a:txBody>
                    <a:bodyPr/>
                    <a:p>
                      <a:pPr algn="ctr" fontAlgn="t"/>
                      <a:endParaRPr lang="en-GB" sz="1000" b="1" i="0" u="sng" strike="noStrike" dirty="0">
                        <a:solidFill>
                          <a:srgbClr val="0563C1"/>
                        </a:solidFill>
                        <a:effectLst/>
                        <a:latin typeface="+mn-ea"/>
                      </a:endParaRPr>
                    </a:p>
                    <a:p>
                      <a:pPr algn="ctr">
                        <a:buClrTx/>
                        <a:buSzTx/>
                        <a:buFontTx/>
                      </a:pPr>
                      <a:r>
                        <a:rPr lang="en-US" sz="1000" b="1" i="0" u="sng" strike="noStrike">
                          <a:solidFill>
                            <a:srgbClr val="0000FF"/>
                          </a:solidFill>
                          <a:uFill>
                            <a:solidFill>
                              <a:srgbClr val="000000"/>
                            </a:solidFill>
                          </a:uFill>
                          <a:latin typeface="+mn-ea"/>
                        </a:rPr>
                        <a:t>AW2-3710</a:t>
                      </a:r>
                      <a:endParaRPr lang="en-US" sz="1000" b="1" i="0" u="sng" strike="noStrike">
                        <a:solidFill>
                          <a:srgbClr val="0000FF"/>
                        </a:solidFill>
                        <a:uFill>
                          <a:solidFill>
                            <a:srgbClr val="000000"/>
                          </a:solidFill>
                        </a:uFill>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buClrTx/>
                        <a:buSzTx/>
                        <a:buFontTx/>
                      </a:pPr>
                      <a:endParaRPr lang="zh-CN" altLang="en-US" sz="1000" b="1" i="0" u="none" strike="noStrike" dirty="0">
                        <a:effectLst/>
                        <a:latin typeface="+mn-ea"/>
                        <a:cs typeface="+mn-ea"/>
                      </a:endParaRPr>
                    </a:p>
                    <a:p>
                      <a:pPr algn="l" fontAlgn="t">
                        <a:buClrTx/>
                        <a:buSzTx/>
                        <a:buFontTx/>
                      </a:pPr>
                      <a:r>
                        <a:rPr lang="zh-CN" altLang="en-US" sz="1000" b="1" dirty="0">
                          <a:effectLst/>
                          <a:latin typeface="+mn-ea"/>
                          <a:cs typeface="+mn-ea"/>
                          <a:sym typeface="+mn-ea"/>
                        </a:rPr>
                        <a:t>【</a:t>
                      </a:r>
                      <a:r>
                        <a:rPr lang="zh-CN" altLang="en-US" sz="1000" b="1" i="0" u="none" strike="noStrike" dirty="0">
                          <a:effectLst/>
                          <a:latin typeface="+mn-ea"/>
                          <a:cs typeface="+mn-ea"/>
                        </a:rPr>
                        <a:t>706L</a:t>
                      </a:r>
                      <a:r>
                        <a:rPr lang="zh-CN" altLang="en-US" sz="1000" b="1" dirty="0">
                          <a:effectLst/>
                          <a:latin typeface="+mn-ea"/>
                          <a:cs typeface="+mn-ea"/>
                          <a:sym typeface="+mn-ea"/>
                        </a:rPr>
                        <a:t>】</a:t>
                      </a:r>
                      <a:r>
                        <a:rPr lang="zh-CN" altLang="en-US" sz="1000" b="1" dirty="0">
                          <a:effectLst/>
                          <a:latin typeface="+mn-ea"/>
                          <a:cs typeface="+mn-ea"/>
                          <a:sym typeface="+mn-ea"/>
                        </a:rPr>
                        <a:t>【</a:t>
                      </a:r>
                      <a:r>
                        <a:rPr lang="zh-CN" altLang="en-US" sz="1000" b="1" i="0" u="none" strike="noStrike" dirty="0">
                          <a:effectLst/>
                          <a:latin typeface="+mn-ea"/>
                          <a:cs typeface="+mn-ea"/>
                        </a:rPr>
                        <a:t>必现</a:t>
                      </a:r>
                      <a:r>
                        <a:rPr lang="zh-CN" altLang="en-US" sz="1000" b="1" dirty="0">
                          <a:effectLst/>
                          <a:latin typeface="+mn-ea"/>
                          <a:cs typeface="+mn-ea"/>
                          <a:sym typeface="+mn-ea"/>
                        </a:rPr>
                        <a:t>】【</a:t>
                      </a:r>
                      <a:r>
                        <a:rPr lang="zh-CN" altLang="en-US" sz="1000" b="1" i="0" u="none" strike="noStrike" dirty="0">
                          <a:effectLst/>
                          <a:latin typeface="+mn-ea"/>
                          <a:cs typeface="+mn-ea"/>
                        </a:rPr>
                        <a:t>爱奇艺</a:t>
                      </a:r>
                      <a:r>
                        <a:rPr lang="zh-CN" altLang="en-US" sz="1000" b="1" dirty="0">
                          <a:effectLst/>
                          <a:latin typeface="+mn-ea"/>
                          <a:cs typeface="+mn-ea"/>
                          <a:sym typeface="+mn-ea"/>
                        </a:rPr>
                        <a:t>】</a:t>
                      </a:r>
                      <a:r>
                        <a:rPr lang="zh-CN" altLang="en-US" sz="1000" b="1" i="0" u="none" strike="noStrike" dirty="0">
                          <a:effectLst/>
                          <a:latin typeface="+mn-ea"/>
                          <a:cs typeface="+mn-ea"/>
                        </a:rPr>
                        <a:t>爱奇艺无法播放</a:t>
                      </a:r>
                      <a:endParaRPr lang="zh-CN" altLang="en-US" sz="1000" b="1" i="0" u="none" strike="noStrike" dirty="0">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r>
                        <a:rPr lang="en-US" altLang="en-GB" sz="1000" b="1" dirty="0">
                          <a:solidFill>
                            <a:srgbClr val="000000"/>
                          </a:solidFill>
                          <a:effectLst/>
                          <a:latin typeface="+mn-ea"/>
                          <a:sym typeface="+mn-ea"/>
                        </a:rPr>
                        <a:t>           </a:t>
                      </a:r>
                      <a:endParaRPr lang="en-US" altLang="en-GB" sz="1000" b="1" dirty="0">
                        <a:solidFill>
                          <a:srgbClr val="000000"/>
                        </a:solidFill>
                        <a:effectLst/>
                        <a:latin typeface="+mn-ea"/>
                        <a:sym typeface="+mn-ea"/>
                      </a:endParaRPr>
                    </a:p>
                    <a:p>
                      <a:pPr algn="l" fontAlgn="t"/>
                      <a:r>
                        <a:rPr lang="en-US" altLang="en-GB" sz="1000" b="1" dirty="0">
                          <a:solidFill>
                            <a:srgbClr val="000000"/>
                          </a:solidFill>
                          <a:effectLst/>
                          <a:latin typeface="+mn-ea"/>
                          <a:sym typeface="+mn-ea"/>
                        </a:rPr>
                        <a:t>           IG</a:t>
                      </a:r>
                      <a:endParaRPr lang="en-US" altLang="en-GB" sz="1000" b="1" i="0" u="none" strike="noStrike" dirty="0">
                        <a:solidFill>
                          <a:srgbClr val="000000"/>
                        </a:solidFill>
                        <a:effectLst/>
                        <a:latin typeface="+mn-ea"/>
                      </a:endParaRPr>
                    </a:p>
                    <a:p>
                      <a:pPr algn="l" fontAlgn="t"/>
                      <a:endParaRPr lang="en-GB"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r" fontAlgn="t"/>
                      <a:endParaRPr lang="en-US" altLang="zh-CN"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algn="l" defTabSz="914400" rtl="0" eaLnBrk="1" fontAlgn="t" latinLnBrk="0" hangingPunct="1">
                        <a:lnSpc>
                          <a:spcPct val="100000"/>
                        </a:lnSpc>
                        <a:spcBef>
                          <a:spcPts val="0"/>
                        </a:spcBef>
                        <a:buClrTx/>
                        <a:buSzTx/>
                        <a:buFontTx/>
                        <a:buNone/>
                      </a:pPr>
                      <a:endParaRPr lang="en-GB" sz="1000" b="1" i="0" u="none" strike="noStrike" kern="1200" dirty="0">
                        <a:effectLst/>
                        <a:latin typeface="+mn-ea"/>
                        <a:cs typeface="+mn-ea"/>
                      </a:endParaRPr>
                    </a:p>
                    <a:p>
                      <a:pPr marL="0" marR="0" lvl="0" algn="l" defTabSz="914400" rtl="0" eaLnBrk="1" fontAlgn="t" latinLnBrk="0" hangingPunct="1">
                        <a:lnSpc>
                          <a:spcPct val="100000"/>
                        </a:lnSpc>
                        <a:spcBef>
                          <a:spcPts val="0"/>
                        </a:spcBef>
                        <a:buClrTx/>
                        <a:buSzTx/>
                        <a:buFontTx/>
                        <a:buNone/>
                      </a:pPr>
                      <a:r>
                        <a:rPr lang="en-GB" sz="1000" b="1" i="0" u="none" strike="noStrike" kern="1200" dirty="0">
                          <a:effectLst/>
                          <a:latin typeface="+mn-ea"/>
                          <a:cs typeface="+mn-ea"/>
                        </a:rPr>
                        <a:t> </a:t>
                      </a:r>
                      <a:r>
                        <a:rPr lang="en-US" altLang="en-GB" sz="1000" b="1" i="0" u="none" strike="noStrike" kern="1200" dirty="0">
                          <a:effectLst/>
                          <a:latin typeface="+mn-ea"/>
                          <a:cs typeface="+mn-ea"/>
                        </a:rPr>
                        <a:t> </a:t>
                      </a:r>
                      <a:r>
                        <a:rPr lang="en-GB" sz="1000" b="1" i="0" u="none" strike="noStrike" kern="1200" dirty="0">
                          <a:effectLst/>
                          <a:latin typeface="+mn-ea"/>
                          <a:cs typeface="+mn-ea"/>
                        </a:rPr>
                        <a:t>和德赛ECG同事定位到是ECG2 内部网络请求缓慢，需要ECG同学重新发版解决</a:t>
                      </a:r>
                      <a:endParaRPr lang="en-GB" sz="1000" b="1" i="0" u="none" strike="noStrike" kern="1200" dirty="0">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54648"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R5.1 Pro HF1</a:t>
            </a:r>
            <a:r>
              <a:rPr lang="en-US" altLang="en-US" sz="2800" dirty="0">
                <a:solidFill>
                  <a:srgbClr val="0000CC"/>
                </a:solidFill>
              </a:rPr>
              <a:t>} </a:t>
            </a:r>
            <a:r>
              <a:rPr lang="zh-CN" altLang="en-US" sz="2800" dirty="0"/>
              <a:t>内存</a:t>
            </a:r>
            <a:r>
              <a:rPr lang="zh-CN" altLang="en-US" sz="2800" dirty="0"/>
              <a:t>泄露专项测试</a:t>
            </a:r>
            <a:endParaRPr lang="en-US" altLang="en-US" sz="2800" b="0" dirty="0">
              <a:ea typeface="SimHei" panose="02010609060101010101" pitchFamily="49" charset="-122"/>
            </a:endParaRPr>
          </a:p>
        </p:txBody>
      </p:sp>
      <p:pic>
        <p:nvPicPr>
          <p:cNvPr id="2" name="图片 1"/>
          <p:cNvPicPr>
            <a:picLocks noChangeAspect="1"/>
          </p:cNvPicPr>
          <p:nvPr/>
        </p:nvPicPr>
        <p:blipFill>
          <a:blip r:embed="rId1"/>
          <a:stretch>
            <a:fillRect/>
          </a:stretch>
        </p:blipFill>
        <p:spPr>
          <a:xfrm>
            <a:off x="639763" y="944563"/>
            <a:ext cx="2781300" cy="1663700"/>
          </a:xfrm>
          <a:prstGeom prst="rect">
            <a:avLst/>
          </a:prstGeom>
        </p:spPr>
      </p:pic>
      <p:pic>
        <p:nvPicPr>
          <p:cNvPr id="3" name="图片 2"/>
          <p:cNvPicPr>
            <a:picLocks noChangeAspect="1"/>
          </p:cNvPicPr>
          <p:nvPr/>
        </p:nvPicPr>
        <p:blipFill>
          <a:blip r:embed="rId2"/>
          <a:stretch>
            <a:fillRect/>
          </a:stretch>
        </p:blipFill>
        <p:spPr>
          <a:xfrm>
            <a:off x="667253" y="2725737"/>
            <a:ext cx="2753810" cy="1805777"/>
          </a:xfrm>
          <a:prstGeom prst="rect">
            <a:avLst/>
          </a:prstGeom>
        </p:spPr>
      </p:pic>
      <p:pic>
        <p:nvPicPr>
          <p:cNvPr id="7" name="图片 6"/>
          <p:cNvPicPr>
            <a:picLocks noChangeAspect="1"/>
          </p:cNvPicPr>
          <p:nvPr/>
        </p:nvPicPr>
        <p:blipFill>
          <a:blip r:embed="rId3"/>
          <a:stretch>
            <a:fillRect/>
          </a:stretch>
        </p:blipFill>
        <p:spPr>
          <a:xfrm>
            <a:off x="667253" y="4648987"/>
            <a:ext cx="2753810" cy="1627943"/>
          </a:xfrm>
          <a:prstGeom prst="rect">
            <a:avLst/>
          </a:prstGeom>
        </p:spPr>
      </p:pic>
      <p:pic>
        <p:nvPicPr>
          <p:cNvPr id="9" name="图片 8"/>
          <p:cNvPicPr>
            <a:picLocks noChangeAspect="1"/>
          </p:cNvPicPr>
          <p:nvPr/>
        </p:nvPicPr>
        <p:blipFill>
          <a:blip r:embed="rId4"/>
          <a:stretch>
            <a:fillRect/>
          </a:stretch>
        </p:blipFill>
        <p:spPr>
          <a:xfrm>
            <a:off x="4134410" y="944563"/>
            <a:ext cx="2980130" cy="1663700"/>
          </a:xfrm>
          <a:prstGeom prst="rect">
            <a:avLst/>
          </a:prstGeom>
        </p:spPr>
      </p:pic>
      <p:pic>
        <p:nvPicPr>
          <p:cNvPr id="10" name="图片 9"/>
          <p:cNvPicPr>
            <a:picLocks noChangeAspect="1"/>
          </p:cNvPicPr>
          <p:nvPr/>
        </p:nvPicPr>
        <p:blipFill>
          <a:blip r:embed="rId5"/>
          <a:stretch>
            <a:fillRect/>
          </a:stretch>
        </p:blipFill>
        <p:spPr>
          <a:xfrm>
            <a:off x="4149121" y="2736850"/>
            <a:ext cx="2980130" cy="1794664"/>
          </a:xfrm>
          <a:prstGeom prst="rect">
            <a:avLst/>
          </a:prstGeom>
        </p:spPr>
      </p:pic>
      <p:pic>
        <p:nvPicPr>
          <p:cNvPr id="11" name="图片 10"/>
          <p:cNvPicPr>
            <a:picLocks noChangeAspect="1"/>
          </p:cNvPicPr>
          <p:nvPr/>
        </p:nvPicPr>
        <p:blipFill>
          <a:blip r:embed="rId6"/>
          <a:stretch>
            <a:fillRect/>
          </a:stretch>
        </p:blipFill>
        <p:spPr>
          <a:xfrm>
            <a:off x="4134410" y="4648987"/>
            <a:ext cx="2994841" cy="1674814"/>
          </a:xfrm>
          <a:prstGeom prst="rect">
            <a:avLst/>
          </a:prstGeom>
        </p:spPr>
      </p:pic>
      <p:pic>
        <p:nvPicPr>
          <p:cNvPr id="12" name="图片 11"/>
          <p:cNvPicPr>
            <a:picLocks noChangeAspect="1"/>
          </p:cNvPicPr>
          <p:nvPr/>
        </p:nvPicPr>
        <p:blipFill>
          <a:blip r:embed="rId7"/>
          <a:stretch>
            <a:fillRect/>
          </a:stretch>
        </p:blipFill>
        <p:spPr>
          <a:xfrm>
            <a:off x="7917735" y="944563"/>
            <a:ext cx="2722418" cy="1663700"/>
          </a:xfrm>
          <a:prstGeom prst="rect">
            <a:avLst/>
          </a:prstGeom>
        </p:spPr>
      </p:pic>
      <p:pic>
        <p:nvPicPr>
          <p:cNvPr id="13" name="图片 12"/>
          <p:cNvPicPr>
            <a:picLocks noChangeAspect="1"/>
          </p:cNvPicPr>
          <p:nvPr/>
        </p:nvPicPr>
        <p:blipFill>
          <a:blip r:embed="rId8"/>
          <a:stretch>
            <a:fillRect/>
          </a:stretch>
        </p:blipFill>
        <p:spPr>
          <a:xfrm>
            <a:off x="7925450" y="2741512"/>
            <a:ext cx="2747393" cy="1663699"/>
          </a:xfrm>
          <a:prstGeom prst="rect">
            <a:avLst/>
          </a:prstGeom>
        </p:spPr>
      </p:pic>
      <p:pic>
        <p:nvPicPr>
          <p:cNvPr id="14" name="图片 13"/>
          <p:cNvPicPr>
            <a:picLocks noChangeAspect="1"/>
          </p:cNvPicPr>
          <p:nvPr/>
        </p:nvPicPr>
        <p:blipFill>
          <a:blip r:embed="rId9"/>
          <a:stretch>
            <a:fillRect/>
          </a:stretch>
        </p:blipFill>
        <p:spPr>
          <a:xfrm>
            <a:off x="7917735" y="4648987"/>
            <a:ext cx="2722418" cy="16244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R5.1 </a:t>
            </a:r>
            <a:r>
              <a:rPr lang="en-US" altLang="zh-CN" sz="2800" dirty="0">
                <a:solidFill>
                  <a:srgbClr val="0000CC"/>
                </a:solidFill>
                <a:sym typeface="+mn-ea"/>
              </a:rPr>
              <a:t>Pro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唤醒词唤醒率：低配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R5.1 </a:t>
            </a:r>
            <a:r>
              <a:rPr lang="en-US" altLang="zh-CN" sz="2800" dirty="0">
                <a:solidFill>
                  <a:srgbClr val="0000CC"/>
                </a:solidFill>
                <a:sym typeface="+mn-ea"/>
              </a:rPr>
              <a:t>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sp>
        <p:nvSpPr>
          <p:cNvPr id="3" name="文本框 2"/>
          <p:cNvSpPr txBox="1"/>
          <p:nvPr/>
        </p:nvSpPr>
        <p:spPr>
          <a:xfrm>
            <a:off x="128270" y="3420745"/>
            <a:ext cx="2633980" cy="368300"/>
          </a:xfrm>
          <a:prstGeom prst="rect">
            <a:avLst/>
          </a:prstGeom>
          <a:noFill/>
        </p:spPr>
        <p:txBody>
          <a:bodyPr wrap="none" rtlCol="0">
            <a:spAutoFit/>
          </a:bodyPr>
          <a:p>
            <a:r>
              <a:rPr lang="en-US" altLang="zh-CN"/>
              <a:t>CDX706L R5.1 Pro HF1</a:t>
            </a:r>
            <a:endParaRPr lang="en-US" altLang="zh-CN"/>
          </a:p>
        </p:txBody>
      </p:sp>
      <p:pic>
        <p:nvPicPr>
          <p:cNvPr id="9" name="图片 8"/>
          <p:cNvPicPr>
            <a:picLocks noChangeAspect="1"/>
          </p:cNvPicPr>
          <p:nvPr/>
        </p:nvPicPr>
        <p:blipFill>
          <a:blip r:embed="rId1"/>
          <a:stretch>
            <a:fillRect/>
          </a:stretch>
        </p:blipFill>
        <p:spPr>
          <a:xfrm>
            <a:off x="128270" y="1536700"/>
            <a:ext cx="10055860" cy="1685925"/>
          </a:xfrm>
          <a:prstGeom prst="rect">
            <a:avLst/>
          </a:prstGeom>
        </p:spPr>
      </p:pic>
      <p:sp>
        <p:nvSpPr>
          <p:cNvPr id="10" name="文本框 9"/>
          <p:cNvSpPr txBox="1"/>
          <p:nvPr/>
        </p:nvSpPr>
        <p:spPr>
          <a:xfrm>
            <a:off x="128270" y="1056640"/>
            <a:ext cx="2138680" cy="368300"/>
          </a:xfrm>
          <a:prstGeom prst="rect">
            <a:avLst/>
          </a:prstGeom>
          <a:noFill/>
        </p:spPr>
        <p:txBody>
          <a:bodyPr wrap="none" rtlCol="0" anchor="t">
            <a:spAutoFit/>
          </a:bodyPr>
          <a:p>
            <a:r>
              <a:rPr lang="en-US" altLang="zh-CN">
                <a:sym typeface="+mn-ea"/>
              </a:rPr>
              <a:t>CDX706L R5.1 Pro</a:t>
            </a:r>
            <a:endParaRPr lang="zh-CN" altLang="en-US"/>
          </a:p>
        </p:txBody>
      </p:sp>
      <p:pic>
        <p:nvPicPr>
          <p:cNvPr id="12" name="图片 11"/>
          <p:cNvPicPr>
            <a:picLocks noChangeAspect="1"/>
          </p:cNvPicPr>
          <p:nvPr/>
        </p:nvPicPr>
        <p:blipFill>
          <a:blip r:embed="rId2"/>
          <a:stretch>
            <a:fillRect/>
          </a:stretch>
        </p:blipFill>
        <p:spPr>
          <a:xfrm>
            <a:off x="153035" y="3987800"/>
            <a:ext cx="10031095" cy="2019300"/>
          </a:xfrm>
          <a:prstGeom prst="rect">
            <a:avLst/>
          </a:prstGeom>
        </p:spPr>
      </p:pic>
      <p:graphicFrame>
        <p:nvGraphicFramePr>
          <p:cNvPr id="14" name="对象 13">
            <a:hlinkClick r:id="" action="ppaction://ole?verb="/>
          </p:cNvPr>
          <p:cNvGraphicFramePr>
            <a:graphicFrameLocks noChangeAspect="1"/>
          </p:cNvGraphicFramePr>
          <p:nvPr/>
        </p:nvGraphicFramePr>
        <p:xfrm>
          <a:off x="11092180" y="537845"/>
          <a:ext cx="751205" cy="751205"/>
        </p:xfrm>
        <a:graphic>
          <a:graphicData uri="http://schemas.openxmlformats.org/presentationml/2006/ole">
            <mc:AlternateContent xmlns:mc="http://schemas.openxmlformats.org/markup-compatibility/2006">
              <mc:Choice xmlns:v="urn:schemas-microsoft-com:vml" Requires="v">
                <p:oleObj spid="_x0000_s1025" name="" showAsIcon="1" r:id="rId3" imgW="1524000" imgH="1524000" progId="Excel.Sheet.12">
                  <p:embed/>
                </p:oleObj>
              </mc:Choice>
              <mc:Fallback>
                <p:oleObj name="" showAsIcon="1" r:id="rId3" imgW="1524000" imgH="1524000" progId="Excel.Sheet.12">
                  <p:embed/>
                  <p:pic>
                    <p:nvPicPr>
                      <p:cNvPr id="0" name="图片 1024"/>
                      <p:cNvPicPr/>
                      <p:nvPr/>
                    </p:nvPicPr>
                    <p:blipFill>
                      <a:blip r:embed="rId4"/>
                      <a:stretch>
                        <a:fillRect/>
                      </a:stretch>
                    </p:blipFill>
                    <p:spPr>
                      <a:xfrm>
                        <a:off x="11092180" y="537845"/>
                        <a:ext cx="751205" cy="75120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706H</a:t>
            </a:r>
            <a:r>
              <a:rPr lang="en-US" altLang="en-US" sz="2800" dirty="0">
                <a:solidFill>
                  <a:srgbClr val="0000CC"/>
                </a:solidFill>
                <a:ea typeface="SimHei" panose="02010609060101010101" pitchFamily="49" charset="-122"/>
              </a:rPr>
              <a:t>_R</a:t>
            </a:r>
            <a:r>
              <a:rPr lang="en-US" altLang="zh-CN" sz="2800" dirty="0">
                <a:solidFill>
                  <a:srgbClr val="0000CC"/>
                </a:solidFill>
                <a:ea typeface="SimHei" panose="02010609060101010101" pitchFamily="49" charset="-122"/>
              </a:rPr>
              <a:t>5.1 </a:t>
            </a:r>
            <a:r>
              <a:rPr lang="en-US" altLang="zh-CN" sz="2800" dirty="0">
                <a:solidFill>
                  <a:srgbClr val="0000CC"/>
                </a:solidFill>
                <a:sym typeface="+mn-ea"/>
              </a:rPr>
              <a:t>Pro HF1</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20220518_447_PRO</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20220524_0699_FF27_R05.1.PRO</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P1 and </a:t>
            </a:r>
            <a:r>
              <a:rPr lang="en-US" altLang="zh-CN" sz="1800" dirty="0">
                <a:solidFill>
                  <a:srgbClr val="0000CC"/>
                </a:solidFill>
                <a:ea typeface="宋体" pitchFamily="2" charset="-122"/>
              </a:rPr>
              <a:t>33 </a:t>
            </a:r>
            <a:r>
              <a:rPr lang="en-US" altLang="zh-CN" sz="1800" dirty="0">
                <a:ea typeface="宋体" pitchFamily="2" charset="-122"/>
              </a:rPr>
              <a:t>P2 issues found and not fixed and </a:t>
            </a:r>
            <a:r>
              <a:rPr lang="en-US" altLang="zh-CN" sz="1800" dirty="0">
                <a:solidFill>
                  <a:srgbClr val="0000CC"/>
                </a:solidFill>
                <a:ea typeface="宋体" pitchFamily="2" charset="-122"/>
              </a:rPr>
              <a:t>33</a:t>
            </a:r>
            <a:r>
              <a:rPr lang="en-US" altLang="zh-CN" sz="1800" dirty="0">
                <a:ea typeface="宋体" pitchFamily="2" charset="-122"/>
              </a:rPr>
              <a:t> P2 issues </a:t>
            </a:r>
            <a:r>
              <a:rPr lang="en-US" altLang="zh-CN" sz="1800" dirty="0">
                <a:ea typeface="宋体" pitchFamily="2" charset="-122"/>
                <a:sym typeface="+mn-ea"/>
              </a:rPr>
              <a:t>in Verfication</a:t>
            </a:r>
            <a:r>
              <a:rPr lang="en-US" altLang="zh-CN" sz="1800" dirty="0">
                <a:ea typeface="宋体" pitchFamily="2" charset="-122"/>
              </a:rPr>
              <a:t> .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249697"/>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CDX706H</a:t>
            </a:r>
            <a:r>
              <a:rPr lang="zh-CN" altLang="en-US" sz="2800" dirty="0">
                <a:solidFill>
                  <a:srgbClr val="0000CC"/>
                </a:solidFill>
              </a:rPr>
              <a:t> </a:t>
            </a:r>
            <a:r>
              <a:rPr lang="en-US" altLang="zh-CN" sz="2800" dirty="0">
                <a:solidFill>
                  <a:srgbClr val="0000CC"/>
                </a:solidFill>
              </a:rPr>
              <a:t>R5.1 </a:t>
            </a:r>
            <a:r>
              <a:rPr lang="en-US" altLang="zh-CN" sz="2800" dirty="0">
                <a:solidFill>
                  <a:srgbClr val="0000CC"/>
                </a:solidFill>
                <a:sym typeface="+mn-ea"/>
              </a:rPr>
              <a:t>Pro HF1</a:t>
            </a:r>
            <a:r>
              <a:rPr lang="en-US" altLang="en-US" sz="2800" dirty="0">
                <a:solidFill>
                  <a:srgbClr val="0000CC"/>
                </a:solidFill>
              </a:rPr>
              <a:t>} </a:t>
            </a:r>
            <a:r>
              <a:rPr lang="en-US" altLang="zh-CN" sz="2800" dirty="0"/>
              <a:t>Open IG with risk evaluation</a:t>
            </a:r>
            <a:endParaRPr lang="en-US" altLang="en-US" sz="2800" b="0" dirty="0">
              <a:ea typeface="SimHei" panose="02010609060101010101" pitchFamily="49" charset="-122"/>
            </a:endParaRPr>
          </a:p>
        </p:txBody>
      </p:sp>
      <p:graphicFrame>
        <p:nvGraphicFramePr>
          <p:cNvPr id="7" name="表格 6"/>
          <p:cNvGraphicFramePr>
            <a:graphicFrameLocks noGrp="1"/>
          </p:cNvGraphicFramePr>
          <p:nvPr>
            <p:custDataLst>
              <p:tags r:id="rId1"/>
            </p:custDataLst>
          </p:nvPr>
        </p:nvGraphicFramePr>
        <p:xfrm>
          <a:off x="447040" y="829310"/>
          <a:ext cx="11270615" cy="3121025"/>
        </p:xfrm>
        <a:graphic>
          <a:graphicData uri="http://schemas.openxmlformats.org/drawingml/2006/table">
            <a:tbl>
              <a:tblPr/>
              <a:tblGrid>
                <a:gridCol w="1432560"/>
                <a:gridCol w="3333115"/>
                <a:gridCol w="861695"/>
                <a:gridCol w="539750"/>
                <a:gridCol w="5103495"/>
              </a:tblGrid>
              <a:tr h="441325">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Key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Summary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Priority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AIMS #</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marR="0" lvl="0" indent="0" algn="ctr" defTabSz="914400" rtl="0" eaLnBrk="1" fontAlgn="ctr" latinLnBrk="0" hangingPunct="1">
                        <a:lnSpc>
                          <a:spcPct val="100000"/>
                        </a:lnSpc>
                        <a:spcBef>
                          <a:spcPct val="0"/>
                        </a:spcBef>
                        <a:spcAft>
                          <a:spcPct val="0"/>
                        </a:spcAft>
                        <a:buClrTx/>
                        <a:buSzTx/>
                        <a:buFontTx/>
                        <a:buNone/>
                      </a:pPr>
                      <a:r>
                        <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537845">
                <a:tc>
                  <a:txBody>
                    <a:bodyPr/>
                    <a:p>
                      <a:pPr algn="ctr" fontAlgn="t"/>
                      <a:endParaRPr lang="en-GB" sz="1000" b="1" i="0" u="sng" strike="noStrike" dirty="0">
                        <a:solidFill>
                          <a:srgbClr val="0563C1"/>
                        </a:solidFill>
                        <a:effectLst/>
                        <a:latin typeface="+mn-ea"/>
                      </a:endParaRPr>
                    </a:p>
                    <a:p>
                      <a:pPr algn="ctr">
                        <a:buClrTx/>
                        <a:buSzTx/>
                        <a:buFontTx/>
                      </a:pPr>
                      <a:r>
                        <a:rPr lang="en-US" sz="1000" b="1" i="0" u="sng" strike="noStrike">
                          <a:solidFill>
                            <a:srgbClr val="0000FF"/>
                          </a:solidFill>
                          <a:uFill>
                            <a:solidFill>
                              <a:srgbClr val="000000"/>
                            </a:solidFill>
                          </a:uFill>
                          <a:latin typeface="+mn-ea"/>
                        </a:rPr>
                        <a:t>AW2-3710</a:t>
                      </a:r>
                      <a:endParaRPr lang="en-US" sz="1000" b="1" i="0" u="sng" strike="noStrike">
                        <a:solidFill>
                          <a:srgbClr val="0000FF"/>
                        </a:solidFill>
                        <a:uFill>
                          <a:solidFill>
                            <a:srgbClr val="000000"/>
                          </a:solidFill>
                        </a:uFill>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buClrTx/>
                        <a:buSzTx/>
                        <a:buFontTx/>
                      </a:pPr>
                      <a:endParaRPr lang="zh-CN" altLang="en-US" sz="1000" b="1" i="0" u="none" strike="noStrike" dirty="0">
                        <a:effectLst/>
                        <a:latin typeface="+mn-ea"/>
                        <a:cs typeface="+mn-ea"/>
                      </a:endParaRPr>
                    </a:p>
                    <a:p>
                      <a:pPr algn="l" fontAlgn="t">
                        <a:buClrTx/>
                        <a:buSzTx/>
                        <a:buFontTx/>
                      </a:pPr>
                      <a:r>
                        <a:rPr lang="zh-CN" altLang="en-US" sz="1000" b="1" dirty="0">
                          <a:effectLst/>
                          <a:latin typeface="+mn-ea"/>
                          <a:cs typeface="+mn-ea"/>
                          <a:sym typeface="+mn-ea"/>
                        </a:rPr>
                        <a:t>【</a:t>
                      </a:r>
                      <a:r>
                        <a:rPr lang="zh-CN" altLang="en-US" sz="1000" b="1" i="0" u="none" strike="noStrike" dirty="0">
                          <a:effectLst/>
                          <a:latin typeface="+mn-ea"/>
                          <a:cs typeface="+mn-ea"/>
                        </a:rPr>
                        <a:t>706L</a:t>
                      </a:r>
                      <a:r>
                        <a:rPr lang="en-US" altLang="zh-CN" sz="1000" b="1" i="0" u="none" strike="noStrike" dirty="0">
                          <a:effectLst/>
                          <a:latin typeface="+mn-ea"/>
                          <a:cs typeface="+mn-ea"/>
                        </a:rPr>
                        <a:t>/H</a:t>
                      </a:r>
                      <a:r>
                        <a:rPr lang="zh-CN" altLang="en-US" sz="1000" b="1" dirty="0">
                          <a:effectLst/>
                          <a:latin typeface="+mn-ea"/>
                          <a:cs typeface="+mn-ea"/>
                          <a:sym typeface="+mn-ea"/>
                        </a:rPr>
                        <a:t>】</a:t>
                      </a:r>
                      <a:r>
                        <a:rPr lang="zh-CN" altLang="en-US" sz="1000" b="1" dirty="0">
                          <a:effectLst/>
                          <a:latin typeface="+mn-ea"/>
                          <a:cs typeface="+mn-ea"/>
                          <a:sym typeface="+mn-ea"/>
                        </a:rPr>
                        <a:t>【</a:t>
                      </a:r>
                      <a:r>
                        <a:rPr lang="zh-CN" altLang="en-US" sz="1000" b="1" i="0" u="none" strike="noStrike" dirty="0">
                          <a:effectLst/>
                          <a:latin typeface="+mn-ea"/>
                          <a:cs typeface="+mn-ea"/>
                        </a:rPr>
                        <a:t>必现</a:t>
                      </a:r>
                      <a:r>
                        <a:rPr lang="zh-CN" altLang="en-US" sz="1000" b="1" dirty="0">
                          <a:effectLst/>
                          <a:latin typeface="+mn-ea"/>
                          <a:cs typeface="+mn-ea"/>
                          <a:sym typeface="+mn-ea"/>
                        </a:rPr>
                        <a:t>】【</a:t>
                      </a:r>
                      <a:r>
                        <a:rPr lang="zh-CN" altLang="en-US" sz="1000" b="1" i="0" u="none" strike="noStrike" dirty="0">
                          <a:effectLst/>
                          <a:latin typeface="+mn-ea"/>
                          <a:cs typeface="+mn-ea"/>
                        </a:rPr>
                        <a:t>爱奇艺</a:t>
                      </a:r>
                      <a:r>
                        <a:rPr lang="zh-CN" altLang="en-US" sz="1000" b="1" dirty="0">
                          <a:effectLst/>
                          <a:latin typeface="+mn-ea"/>
                          <a:cs typeface="+mn-ea"/>
                          <a:sym typeface="+mn-ea"/>
                        </a:rPr>
                        <a:t>】</a:t>
                      </a:r>
                      <a:r>
                        <a:rPr lang="zh-CN" altLang="en-US" sz="1000" b="1" i="0" u="none" strike="noStrike" dirty="0">
                          <a:effectLst/>
                          <a:latin typeface="+mn-ea"/>
                          <a:cs typeface="+mn-ea"/>
                        </a:rPr>
                        <a:t>爱奇艺无法播放</a:t>
                      </a:r>
                      <a:endParaRPr lang="zh-CN" altLang="en-US" sz="1000" b="1" i="0" u="none" strike="noStrike" dirty="0">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r>
                        <a:rPr lang="en-US" altLang="en-GB" sz="1000" b="1" dirty="0">
                          <a:solidFill>
                            <a:srgbClr val="000000"/>
                          </a:solidFill>
                          <a:effectLst/>
                          <a:latin typeface="+mn-ea"/>
                          <a:sym typeface="+mn-ea"/>
                        </a:rPr>
                        <a:t>           </a:t>
                      </a:r>
                      <a:endParaRPr lang="en-US" altLang="en-GB" sz="1000" b="1" dirty="0">
                        <a:solidFill>
                          <a:srgbClr val="000000"/>
                        </a:solidFill>
                        <a:effectLst/>
                        <a:latin typeface="+mn-ea"/>
                        <a:sym typeface="+mn-ea"/>
                      </a:endParaRPr>
                    </a:p>
                    <a:p>
                      <a:pPr algn="l" fontAlgn="t"/>
                      <a:r>
                        <a:rPr lang="en-US" altLang="en-GB" sz="1000" b="1" dirty="0">
                          <a:solidFill>
                            <a:srgbClr val="000000"/>
                          </a:solidFill>
                          <a:effectLst/>
                          <a:latin typeface="+mn-ea"/>
                          <a:sym typeface="+mn-ea"/>
                        </a:rPr>
                        <a:t>           IG</a:t>
                      </a:r>
                      <a:endParaRPr lang="en-US" altLang="en-GB" sz="1000" b="1" i="0" u="none" strike="noStrike" dirty="0">
                        <a:solidFill>
                          <a:srgbClr val="000000"/>
                        </a:solidFill>
                        <a:effectLst/>
                        <a:latin typeface="+mn-ea"/>
                      </a:endParaRPr>
                    </a:p>
                    <a:p>
                      <a:pPr algn="l" fontAlgn="t"/>
                      <a:endParaRPr lang="en-GB"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r" fontAlgn="t"/>
                      <a:endParaRPr lang="en-US" altLang="zh-CN"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algn="l" defTabSz="914400" rtl="0" eaLnBrk="1" fontAlgn="t" latinLnBrk="0" hangingPunct="1">
                        <a:lnSpc>
                          <a:spcPct val="100000"/>
                        </a:lnSpc>
                        <a:spcBef>
                          <a:spcPts val="0"/>
                        </a:spcBef>
                        <a:buClrTx/>
                        <a:buSzTx/>
                        <a:buFontTx/>
                        <a:buNone/>
                      </a:pPr>
                      <a:endParaRPr lang="en-GB" sz="1000" b="1" i="0" u="none" strike="noStrike" kern="1200" dirty="0">
                        <a:effectLst/>
                        <a:latin typeface="+mn-ea"/>
                        <a:cs typeface="+mn-ea"/>
                      </a:endParaRPr>
                    </a:p>
                    <a:p>
                      <a:pPr marL="0" marR="0" lvl="0" algn="l" defTabSz="914400" rtl="0" eaLnBrk="1" fontAlgn="t" latinLnBrk="0" hangingPunct="1">
                        <a:lnSpc>
                          <a:spcPct val="100000"/>
                        </a:lnSpc>
                        <a:spcBef>
                          <a:spcPts val="0"/>
                        </a:spcBef>
                        <a:buClrTx/>
                        <a:buSzTx/>
                        <a:buFontTx/>
                        <a:buNone/>
                      </a:pPr>
                      <a:r>
                        <a:rPr lang="zh-CN" altLang="en-US" sz="1000" b="1" i="0" u="none" strike="noStrike" kern="1200" dirty="0">
                          <a:effectLst/>
                          <a:latin typeface="+mn-ea"/>
                          <a:cs typeface="+mn-ea"/>
                        </a:rPr>
                        <a:t>和德赛ECG同事定位到是ECG2 内部网络请求缓慢，需要ECG同学重新发版解决</a:t>
                      </a:r>
                      <a:endParaRPr lang="zh-CN" altLang="en-US" sz="1000" b="1" i="0" u="none" strike="noStrike" kern="1200" dirty="0">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CDX706H</a:t>
            </a:r>
            <a:r>
              <a:rPr lang="zh-CN" altLang="en-US" sz="2800" dirty="0">
                <a:solidFill>
                  <a:srgbClr val="0000CC"/>
                </a:solidFill>
              </a:rPr>
              <a:t> </a:t>
            </a:r>
            <a:r>
              <a:rPr lang="en-US" altLang="zh-CN" sz="2800" dirty="0">
                <a:solidFill>
                  <a:srgbClr val="0000CC"/>
                </a:solidFill>
              </a:rPr>
              <a:t>R5.1 </a:t>
            </a:r>
            <a:r>
              <a:rPr lang="en-US" altLang="zh-CN" sz="2800" dirty="0">
                <a:solidFill>
                  <a:srgbClr val="0000CC"/>
                </a:solidFill>
                <a:sym typeface="+mn-ea"/>
              </a:rPr>
              <a:t>Pro HF1</a:t>
            </a:r>
            <a:r>
              <a:rPr lang="en-US" altLang="en-US" sz="2800" dirty="0">
                <a:solidFill>
                  <a:srgbClr val="0000CC"/>
                </a:solidFill>
              </a:rPr>
              <a:t>} </a:t>
            </a:r>
            <a:r>
              <a:rPr lang="zh-CN" altLang="en-US" sz="2800" dirty="0"/>
              <a:t>性能专项测试</a:t>
            </a:r>
            <a:endParaRPr lang="en-US" altLang="en-US" sz="2800" b="0" dirty="0">
              <a:ea typeface="SimHei" panose="02010609060101010101" pitchFamily="49" charset="-122"/>
            </a:endParaRPr>
          </a:p>
        </p:txBody>
      </p:sp>
      <p:pic>
        <p:nvPicPr>
          <p:cNvPr id="5" name="图片 4"/>
          <p:cNvPicPr>
            <a:picLocks noChangeAspect="1"/>
          </p:cNvPicPr>
          <p:nvPr/>
        </p:nvPicPr>
        <p:blipFill>
          <a:blip r:embed="rId1"/>
          <a:stretch>
            <a:fillRect/>
          </a:stretch>
        </p:blipFill>
        <p:spPr>
          <a:xfrm>
            <a:off x="639762" y="1107974"/>
            <a:ext cx="2797920" cy="1688131"/>
          </a:xfrm>
          <a:prstGeom prst="rect">
            <a:avLst/>
          </a:prstGeom>
        </p:spPr>
      </p:pic>
      <p:pic>
        <p:nvPicPr>
          <p:cNvPr id="6" name="图片 5"/>
          <p:cNvPicPr>
            <a:picLocks noChangeAspect="1"/>
          </p:cNvPicPr>
          <p:nvPr/>
        </p:nvPicPr>
        <p:blipFill>
          <a:blip r:embed="rId2"/>
          <a:stretch>
            <a:fillRect/>
          </a:stretch>
        </p:blipFill>
        <p:spPr>
          <a:xfrm>
            <a:off x="639762" y="2871712"/>
            <a:ext cx="2797920" cy="1684935"/>
          </a:xfrm>
          <a:prstGeom prst="rect">
            <a:avLst/>
          </a:prstGeom>
        </p:spPr>
      </p:pic>
      <p:pic>
        <p:nvPicPr>
          <p:cNvPr id="8" name="图片 7"/>
          <p:cNvPicPr>
            <a:picLocks noChangeAspect="1"/>
          </p:cNvPicPr>
          <p:nvPr/>
        </p:nvPicPr>
        <p:blipFill>
          <a:blip r:embed="rId3"/>
          <a:stretch>
            <a:fillRect/>
          </a:stretch>
        </p:blipFill>
        <p:spPr>
          <a:xfrm>
            <a:off x="639762" y="4632254"/>
            <a:ext cx="2797920" cy="1684935"/>
          </a:xfrm>
          <a:prstGeom prst="rect">
            <a:avLst/>
          </a:prstGeom>
        </p:spPr>
      </p:pic>
      <p:pic>
        <p:nvPicPr>
          <p:cNvPr id="15" name="图片 14"/>
          <p:cNvPicPr>
            <a:picLocks noChangeAspect="1"/>
          </p:cNvPicPr>
          <p:nvPr/>
        </p:nvPicPr>
        <p:blipFill>
          <a:blip r:embed="rId4"/>
          <a:stretch>
            <a:fillRect/>
          </a:stretch>
        </p:blipFill>
        <p:spPr>
          <a:xfrm>
            <a:off x="3996321" y="1107973"/>
            <a:ext cx="2772252" cy="1688131"/>
          </a:xfrm>
          <a:prstGeom prst="rect">
            <a:avLst/>
          </a:prstGeom>
        </p:spPr>
      </p:pic>
      <p:pic>
        <p:nvPicPr>
          <p:cNvPr id="16" name="图片 15"/>
          <p:cNvPicPr>
            <a:picLocks noChangeAspect="1"/>
          </p:cNvPicPr>
          <p:nvPr/>
        </p:nvPicPr>
        <p:blipFill>
          <a:blip r:embed="rId5"/>
          <a:stretch>
            <a:fillRect/>
          </a:stretch>
        </p:blipFill>
        <p:spPr>
          <a:xfrm>
            <a:off x="3996320" y="2871712"/>
            <a:ext cx="2757165" cy="1684934"/>
          </a:xfrm>
          <a:prstGeom prst="rect">
            <a:avLst/>
          </a:prstGeom>
        </p:spPr>
      </p:pic>
      <p:pic>
        <p:nvPicPr>
          <p:cNvPr id="17" name="图片 16"/>
          <p:cNvPicPr>
            <a:picLocks noChangeAspect="1"/>
          </p:cNvPicPr>
          <p:nvPr/>
        </p:nvPicPr>
        <p:blipFill>
          <a:blip r:embed="rId6"/>
          <a:stretch>
            <a:fillRect/>
          </a:stretch>
        </p:blipFill>
        <p:spPr>
          <a:xfrm>
            <a:off x="3996319" y="4632254"/>
            <a:ext cx="2757165" cy="1648138"/>
          </a:xfrm>
          <a:prstGeom prst="rect">
            <a:avLst/>
          </a:prstGeom>
        </p:spPr>
      </p:pic>
      <p:pic>
        <p:nvPicPr>
          <p:cNvPr id="18" name="图片 17"/>
          <p:cNvPicPr>
            <a:picLocks noChangeAspect="1"/>
          </p:cNvPicPr>
          <p:nvPr/>
        </p:nvPicPr>
        <p:blipFill>
          <a:blip r:embed="rId7"/>
          <a:stretch>
            <a:fillRect/>
          </a:stretch>
        </p:blipFill>
        <p:spPr>
          <a:xfrm>
            <a:off x="7476280" y="1107972"/>
            <a:ext cx="2787739" cy="1688131"/>
          </a:xfrm>
          <a:prstGeom prst="rect">
            <a:avLst/>
          </a:prstGeom>
        </p:spPr>
      </p:pic>
      <p:pic>
        <p:nvPicPr>
          <p:cNvPr id="19" name="图片 18"/>
          <p:cNvPicPr>
            <a:picLocks noChangeAspect="1"/>
          </p:cNvPicPr>
          <p:nvPr/>
        </p:nvPicPr>
        <p:blipFill>
          <a:blip r:embed="rId8"/>
          <a:stretch>
            <a:fillRect/>
          </a:stretch>
        </p:blipFill>
        <p:spPr>
          <a:xfrm>
            <a:off x="7476280" y="2871711"/>
            <a:ext cx="2792620" cy="1684933"/>
          </a:xfrm>
          <a:prstGeom prst="rect">
            <a:avLst/>
          </a:prstGeom>
        </p:spPr>
      </p:pic>
      <p:pic>
        <p:nvPicPr>
          <p:cNvPr id="20" name="图片 19"/>
          <p:cNvPicPr>
            <a:picLocks noChangeAspect="1"/>
          </p:cNvPicPr>
          <p:nvPr/>
        </p:nvPicPr>
        <p:blipFill>
          <a:blip r:embed="rId9"/>
          <a:stretch>
            <a:fillRect/>
          </a:stretch>
        </p:blipFill>
        <p:spPr>
          <a:xfrm>
            <a:off x="7476280" y="4632252"/>
            <a:ext cx="2797920" cy="167250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ad079a38-462d-43a1-b6b0-bb685f61c7f5}"/>
</p:tagLst>
</file>

<file path=ppt/tags/tag2.xml><?xml version="1.0" encoding="utf-8"?>
<p:tagLst xmlns:p="http://schemas.openxmlformats.org/presentationml/2006/main">
  <p:tag name="KSO_WM_UNIT_TABLE_BEAUTIFY" val="smartTable{ad079a38-462d-43a1-b6b0-bb685f61c7f5}"/>
  <p:tag name="TABLE_ENDDRAG_ORIGIN_RECT" val="885*161"/>
  <p:tag name="TABLE_ENDDRAG_RECT" val="37*65*885*161"/>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5345</Words>
  <Application>WPS 表格</Application>
  <PresentationFormat>宽屏</PresentationFormat>
  <Paragraphs>1916</Paragraphs>
  <Slides>11</Slides>
  <Notes>4</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11</vt:i4>
      </vt:variant>
    </vt:vector>
  </HeadingPairs>
  <TitlesOfParts>
    <vt:vector size="38"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微软雅黑</vt:lpstr>
      <vt:lpstr>汉仪旗黑</vt:lpstr>
      <vt:lpstr>黑体</vt:lpstr>
      <vt:lpstr>汉仪中等线KW</vt:lpstr>
      <vt:lpstr>宋体</vt:lpstr>
      <vt:lpstr>Arial Unicode MS</vt:lpstr>
      <vt:lpstr>1_Corp Presentations 2018</vt:lpstr>
      <vt:lpstr>Excel.Sheet.12</vt:lpstr>
      <vt:lpstr>Excel.Sheet.12</vt:lpstr>
      <vt:lpstr>PowerPoint 演示文稿</vt:lpstr>
      <vt:lpstr>{CX706L_R5.1 Pro HF1} Software overall status  {yellow}</vt:lpstr>
      <vt:lpstr>{CDX706L R5.1 Pro HF1} Open IG with risk evaluation</vt:lpstr>
      <vt:lpstr>{CDX706L R5.1 Pro HF1} 内存泄露专项测试</vt:lpstr>
      <vt:lpstr>{CDX706L R5.1 Pro HF1} 语音专项测试</vt:lpstr>
      <vt:lpstr>{CDX706L R5.1 Pro HF1} 性能专题测试</vt:lpstr>
      <vt:lpstr>{CX706H_R5.1 Pro HF1} Software overall status  {yellow}</vt:lpstr>
      <vt:lpstr>{CDX706H R5.1 Pro HF1} Open IG with risk evaluation</vt:lpstr>
      <vt:lpstr>{CDX706H R5.1 Pro HF1} 性能专项测试</vt:lpstr>
      <vt:lpstr>{CDX706H R5.1 Pro HF1} 语音专项测试</vt:lpstr>
      <vt:lpstr>{CDX706H R5.1 Pro HF1} 性能专题测试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1959</cp:revision>
  <cp:lastPrinted>2022-06-21T13:01:11Z</cp:lastPrinted>
  <dcterms:created xsi:type="dcterms:W3CDTF">2022-06-21T13:01:11Z</dcterms:created>
  <dcterms:modified xsi:type="dcterms:W3CDTF">2022-06-21T13:01:11Z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2052-4.2.0.6720</vt:lpwstr>
  </property>
  <property fmtid="{D5CDD505-2E9C-101B-9397-08002B2CF9AE}" pid="3" name="ICV">
    <vt:lpwstr>7AA88733DED766D78BA4B0627A3CF117</vt:lpwstr>
  </property>
</Properties>
</file>