
<file path=[Content_Types].xml><?xml version="1.0" encoding="utf-8"?>
<Types xmlns="http://schemas.openxmlformats.org/package/2006/content-types">
  <Default Extension="vml" ContentType="application/vnd.openxmlformats-officedocument.vmlDrawing"/>
  <Default Extension="xlsx" ContentType="application/vnd.openxmlformats-officedocument.spreadsheetml.sheet"/>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747" r:id="rId3"/>
    <p:sldId id="895" r:id="rId4"/>
    <p:sldId id="934" r:id="rId6"/>
    <p:sldId id="931" r:id="rId7"/>
    <p:sldId id="932" r:id="rId8"/>
    <p:sldId id="941" r:id="rId9"/>
    <p:sldId id="947" r:id="rId10"/>
    <p:sldId id="935" r:id="rId11"/>
    <p:sldId id="936" r:id="rId12"/>
    <p:sldId id="937" r:id="rId13"/>
    <p:sldId id="938" r:id="rId14"/>
    <p:sldId id="942" r:id="rId15"/>
    <p:sldId id="948" r:id="rId16"/>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 Nigel (D.)" initials="" lastIdx="1" clrIdx="0"/>
  <p:cmAuthor id="2" name="Chen, Emma (J.)" initials="CE("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95" autoAdjust="0"/>
    <p:restoredTop sz="95118" autoAdjust="0"/>
  </p:normalViewPr>
  <p:slideViewPr>
    <p:cSldViewPr snapToGrid="0">
      <p:cViewPr varScale="1">
        <p:scale>
          <a:sx n="111" d="100"/>
          <a:sy n="111" d="100"/>
        </p:scale>
        <p:origin x="920" y="19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wrap="square" lIns="96661" tIns="48331" rIns="96661" bIns="48331" numCol="1" anchor="t"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3" name="Date Placeholder 2"/>
          <p:cNvSpPr>
            <a:spLocks noGrp="1"/>
          </p:cNvSpPr>
          <p:nvPr>
            <p:ph type="dt" idx="1"/>
          </p:nvPr>
        </p:nvSpPr>
        <p:spPr>
          <a:xfrm>
            <a:off x="4143375" y="0"/>
            <a:ext cx="3170238" cy="481013"/>
          </a:xfrm>
          <a:prstGeom prst="rect">
            <a:avLst/>
          </a:prstGeom>
        </p:spPr>
        <p:txBody>
          <a:bodyPr vert="horz" wrap="square" lIns="96661" tIns="48331" rIns="96661" bIns="48331" numCol="1" anchor="t" anchorCtr="0" compatLnSpc="1"/>
          <a:lstStyle>
            <a:lvl1pPr algn="r" eaLnBrk="1" hangingPunct="1">
              <a:defRPr sz="1300">
                <a:latin typeface="Calibri" panose="020F0502020204030204" pitchFamily="34" charset="0"/>
                <a:ea typeface="宋体" pitchFamily="2" charset="-122"/>
              </a:defRPr>
            </a:lvl1pPr>
          </a:lstStyle>
          <a:p>
            <a:pPr>
              <a:defRPr/>
            </a:pPr>
            <a:fld id="{9FD6D0F9-6875-B340-ADA7-4417FB391D6D}" type="datetimeFigureOut">
              <a:rPr lang="en-US" altLang="zh-CN"/>
            </a:fld>
            <a:endParaRPr lang="en-US" altLang="zh-C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6661" tIns="48331" rIns="96661" bIns="48331"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9120188"/>
            <a:ext cx="3170238" cy="481012"/>
          </a:xfrm>
          <a:prstGeom prst="rect">
            <a:avLst/>
          </a:prstGeom>
        </p:spPr>
        <p:txBody>
          <a:bodyPr vert="horz" wrap="square" lIns="96661" tIns="48331" rIns="96661" bIns="48331" numCol="1" anchor="b"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wrap="square" lIns="96661" tIns="48331" rIns="96661" bIns="48331" numCol="1" anchor="b" anchorCtr="0" compatLnSpc="1"/>
          <a:lstStyle>
            <a:lvl1pPr algn="r" eaLnBrk="1" hangingPunct="1">
              <a:defRPr sz="1300" smtClean="0">
                <a:latin typeface="Calibri" panose="020F0502020204030204" pitchFamily="34" charset="0"/>
                <a:ea typeface="宋体" pitchFamily="2" charset="-122"/>
              </a:defRPr>
            </a:lvl1pPr>
          </a:lstStyle>
          <a:p>
            <a:pPr>
              <a:defRPr/>
            </a:pPr>
            <a:fld id="{4D41B0E6-F78E-534C-B767-67D6C0DDA967}"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4"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49155"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CF14B64D-E966-B742-A586-D1EF77775408}"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2"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6144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1BE3B740-2C08-B54F-9792-BDD5493535FA}"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4"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49155"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CF14B64D-E966-B742-A586-D1EF77775408}"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2"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6144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1BE3B740-2C08-B54F-9792-BDD5493535FA}"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3"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4"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5"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6"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8"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0"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1"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2"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3"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4"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64E785F-8EAE-E342-930C-FF64EA30B100}"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4"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5"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6"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8"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1"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2"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5"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9E2CFE3-79F8-E84E-893F-FB712B2C521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8"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D51182B-E8AC-E94E-9EF2-C941B1DEA780}"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F929963-7B0C-0644-84E3-9E760A2C6AC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5" name="TextBox 1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6" name="TextBox 1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D0CB46-A6EE-3D41-8F4F-7FE559044087}"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0B52CD6-F9E7-AB46-8180-0A6AA7141D44}"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5" name="Title 1"/>
          <p:cNvSpPr txBox="1"/>
          <p:nvPr userDrawn="1"/>
        </p:nvSpPr>
        <p:spPr>
          <a:xfrm>
            <a:off x="7666038" y="257175"/>
            <a:ext cx="4024312"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 CD542/CDx754 &lt;PSC&gt;</a:t>
            </a:r>
            <a:endParaRPr lang="en-US" sz="2200" b="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4" name="Rectangle 1"/>
          <p:cNvSpPr/>
          <p:nvPr/>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52D6DA-C14B-0940-A4FF-284A7D7677C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9"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txBox="1"/>
          <p:nvPr userDrawn="1"/>
        </p:nvSpPr>
        <p:spPr>
          <a:xfrm>
            <a:off x="8534400" y="368300"/>
            <a:ext cx="315595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21MY CD542 &lt;PSC&gt;</a:t>
            </a:r>
            <a:endParaRPr lang="en-US" sz="2200" b="1" dirty="0"/>
          </a:p>
        </p:txBody>
      </p:sp>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6" name="Rectangle 1"/>
          <p:cNvSpPr/>
          <p:nvPr/>
        </p:nvSpPr>
        <p:spPr>
          <a:xfrm>
            <a:off x="314325" y="5984875"/>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67963" y="19050"/>
            <a:ext cx="18049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3"/>
          <p:cNvCxnSpPr/>
          <p:nvPr userDrawn="1"/>
        </p:nvCxnSpPr>
        <p:spPr>
          <a:xfrm>
            <a:off x="1597025" y="627063"/>
            <a:ext cx="86233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713" y="79375"/>
            <a:ext cx="12985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352992" y="5988364"/>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43134EBF-C6E7-CF4C-BAE1-D7DB4D78F61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4"/>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5"/>
          <p:cNvCxnSpPr/>
          <p:nvPr userDrawn="1"/>
        </p:nvCxnSpPr>
        <p:spPr>
          <a:xfrm flipH="1">
            <a:off x="838200" y="186213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5"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CA669C8-326E-0646-A049-5FD01BD464FA}"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4"/>
          <p:cNvCxnSpPr/>
          <p:nvPr userDrawn="1"/>
        </p:nvCxnSpPr>
        <p:spPr>
          <a:xfrm flipH="1">
            <a:off x="838200" y="504190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5"/>
          <p:cNvCxnSpPr/>
          <p:nvPr userDrawn="1"/>
        </p:nvCxnSpPr>
        <p:spPr>
          <a:xfrm flipH="1">
            <a:off x="838200" y="163988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6"/>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5"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3"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3365AFF-85DB-FE40-98B4-53B571B4EA8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7"/>
          <p:cNvSpPr txBox="1"/>
          <p:nvPr userDrawn="1"/>
        </p:nvSpPr>
        <p:spPr>
          <a:xfrm>
            <a:off x="915988" y="6577013"/>
            <a:ext cx="4700587" cy="255587"/>
          </a:xfrm>
          <a:prstGeom prst="rect">
            <a:avLst/>
          </a:prstGeom>
        </p:spPr>
        <p:txBody>
          <a:bodyPr lIns="0"/>
          <a:lstStyle>
            <a:lvl1pPr indent="0" algn="ctr">
              <a:lnSpc>
                <a:spcPct val="90000"/>
              </a:lnSpc>
              <a:spcBef>
                <a:spcPts val="1000"/>
              </a:spcBef>
              <a:buFont typeface="Arial" panose="020B0604020202020204"/>
              <a:buNone/>
              <a:defRPr sz="700" b="0" i="0" spc="0" baseline="0">
                <a:solidFill>
                  <a:schemeClr val="accent4">
                    <a:lumMod val="50000"/>
                  </a:schemeClr>
                </a:solidFill>
                <a:latin typeface="+mj-lt"/>
                <a:ea typeface="Ford Antenna Cond" charset="0"/>
                <a:cs typeface="Ford Antenna Cond" charset="0"/>
              </a:defRPr>
            </a:lvl1pPr>
            <a:lvl2pPr marL="116205" indent="-116205">
              <a:lnSpc>
                <a:spcPct val="90000"/>
              </a:lnSpc>
              <a:spcBef>
                <a:spcPts val="500"/>
              </a:spcBef>
              <a:buFont typeface="Arial" panose="020B0604020202020204"/>
              <a:buChar char="•"/>
              <a:defRPr sz="1600" spc="0">
                <a:ea typeface="Ford Antenna" charset="0"/>
                <a:cs typeface="Ford Antenna" charset="0"/>
              </a:defRPr>
            </a:lvl2pPr>
            <a:lvl3pPr marL="401955" indent="-158750">
              <a:lnSpc>
                <a:spcPct val="90000"/>
              </a:lnSpc>
              <a:spcBef>
                <a:spcPts val="500"/>
              </a:spcBef>
              <a:buFont typeface="Arial" panose="020B0604020202020204"/>
              <a:buChar char="•"/>
              <a:defRPr sz="1600" spc="0">
                <a:ea typeface="Ford Antenna" charset="0"/>
                <a:cs typeface="Ford Antenna" charset="0"/>
              </a:defRPr>
            </a:lvl3pPr>
            <a:lvl4pPr marL="1600200" indent="-228600">
              <a:lnSpc>
                <a:spcPct val="90000"/>
              </a:lnSpc>
              <a:spcBef>
                <a:spcPts val="500"/>
              </a:spcBef>
              <a:buFont typeface="Arial" panose="020B0604020202020204"/>
              <a:buChar char="•"/>
              <a:defRPr sz="1200">
                <a:latin typeface="Ford Antenna" charset="0"/>
                <a:ea typeface="Ford Antenna" charset="0"/>
                <a:cs typeface="Ford Antenna" charset="0"/>
              </a:defRPr>
            </a:lvl4pPr>
            <a:lvl5pPr marL="2057400" indent="-228600">
              <a:lnSpc>
                <a:spcPct val="90000"/>
              </a:lnSpc>
              <a:spcBef>
                <a:spcPts val="500"/>
              </a:spcBef>
              <a:buFont typeface="Arial" panose="020B0604020202020204"/>
              <a:buChar char="•"/>
              <a:defRPr sz="1200">
                <a:latin typeface="Ford Antenna" charset="0"/>
                <a:ea typeface="Ford Antenna" charset="0"/>
                <a:cs typeface="Ford Antenna" charset="0"/>
              </a:defRPr>
            </a:lvl5pPr>
            <a:lvl6pPr marL="2514600" indent="-228600">
              <a:lnSpc>
                <a:spcPct val="90000"/>
              </a:lnSpc>
              <a:spcBef>
                <a:spcPts val="500"/>
              </a:spcBef>
              <a:buFont typeface="Arial" panose="020B0604020202020204"/>
              <a:buChar char="•"/>
            </a:lvl6pPr>
            <a:lvl7pPr marL="2971800" indent="-228600">
              <a:lnSpc>
                <a:spcPct val="90000"/>
              </a:lnSpc>
              <a:spcBef>
                <a:spcPts val="500"/>
              </a:spcBef>
              <a:buFont typeface="Arial" panose="020B0604020202020204"/>
              <a:buChar char="•"/>
            </a:lvl7pPr>
            <a:lvl8pPr marL="3429000" indent="-228600">
              <a:lnSpc>
                <a:spcPct val="90000"/>
              </a:lnSpc>
              <a:spcBef>
                <a:spcPts val="500"/>
              </a:spcBef>
              <a:buFont typeface="Arial" panose="020B0604020202020204"/>
              <a:buChar char="•"/>
            </a:lvl8pPr>
            <a:lvl9pPr marL="3886200" indent="-228600">
              <a:lnSpc>
                <a:spcPct val="90000"/>
              </a:lnSpc>
              <a:spcBef>
                <a:spcPts val="500"/>
              </a:spcBef>
              <a:buFont typeface="Arial" panose="020B0604020202020204"/>
              <a:buChar char="•"/>
            </a:lvl9pPr>
          </a:lstStyle>
          <a:p>
            <a:pPr algn="l" eaLnBrk="1" fontAlgn="auto" hangingPunct="1">
              <a:spcAft>
                <a:spcPts val="0"/>
              </a:spcAft>
              <a:defRPr/>
            </a:pPr>
            <a:r>
              <a:rPr lang="en-US" altLang="zh-CN" dirty="0">
                <a:solidFill>
                  <a:srgbClr val="C8CCD1">
                    <a:lumMod val="50000"/>
                  </a:srgbClr>
                </a:solidFill>
              </a:rPr>
              <a:t>The information contained herein does not constitute the Company’s forecast of financial performance and has been prepared solely for business planning purposes to determine actions the Company may take to meet its plan</a:t>
            </a:r>
            <a:endParaRPr lang="en-US" altLang="zh-CN" dirty="0">
              <a:solidFill>
                <a:srgbClr val="C8CCD1">
                  <a:lumMod val="50000"/>
                </a:srgbClr>
              </a:solidFill>
            </a:endParaRPr>
          </a:p>
        </p:txBody>
      </p:sp>
      <p:cxnSp>
        <p:nvCxnSpPr>
          <p:cNvPr id="7" name="Straight Connector 5"/>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9494CD95-8A6F-FE45-B0F2-4311AAB3122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0A0E00-ED8E-C948-8A14-02413F38707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2-Boxer w_RYG">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9F4F04A-FA96-B444-8C1B-D371E59FB58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2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3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3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3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3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35" name="TextBox 2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36" name="TextBox 3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3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3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2-Boxer w_bumper, w-RYG">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E38E6D6D-FAF1-854F-BFEC-1BDE4C633023}"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17"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8"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9"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2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2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2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23" name="TextBox 16"/>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24" name="TextBox 17"/>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2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2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cxnSp>
        <p:nvCxnSpPr>
          <p:cNvPr id="7" name="Straight Connector 1"/>
          <p:cNvCxnSpPr/>
          <p:nvPr userDrawn="1"/>
        </p:nvCxnSpPr>
        <p:spPr>
          <a:xfrm flipH="1">
            <a:off x="7991475" y="495617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9715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3"/>
          <p:cNvCxnSpPr/>
          <p:nvPr userDrawn="1"/>
        </p:nvCxnSpPr>
        <p:spPr>
          <a:xfrm flipH="1">
            <a:off x="7991475" y="154622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4"/>
          <p:cNvCxnSpPr/>
          <p:nvPr userDrawn="1"/>
        </p:nvCxnSpPr>
        <p:spPr>
          <a:xfrm flipH="1">
            <a:off x="9715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E1F521C-6C11-5C49-9D6C-D0680F53F0A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4"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6" name="Straight Connector 9"/>
          <p:cNvCxnSpPr/>
          <p:nvPr userDrawn="1"/>
        </p:nvCxnSpPr>
        <p:spPr>
          <a:xfrm flipH="1">
            <a:off x="44513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0"/>
          <p:cNvCxnSpPr/>
          <p:nvPr userDrawn="1"/>
        </p:nvCxnSpPr>
        <p:spPr>
          <a:xfrm flipH="1">
            <a:off x="44513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15"/>
          <p:cNvSpPr txBox="1">
            <a:spLocks noChangeArrowheads="1"/>
          </p:cNvSpPr>
          <p:nvPr userDrawn="1"/>
        </p:nvSpPr>
        <p:spPr bwMode="auto">
          <a:xfrm>
            <a:off x="22320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0" name="Text Box 16"/>
          <p:cNvSpPr txBox="1">
            <a:spLocks noChangeArrowheads="1"/>
          </p:cNvSpPr>
          <p:nvPr userDrawn="1"/>
        </p:nvSpPr>
        <p:spPr bwMode="auto">
          <a:xfrm>
            <a:off x="1174750"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	</a:t>
            </a:r>
            <a:endParaRPr lang="en-US" altLang="en-US" dirty="0">
              <a:latin typeface="+mn-lt"/>
            </a:endParaRPr>
          </a:p>
        </p:txBody>
      </p:sp>
      <p:sp>
        <p:nvSpPr>
          <p:cNvPr id="21" name="Text Box 15"/>
          <p:cNvSpPr txBox="1">
            <a:spLocks noChangeArrowheads="1"/>
          </p:cNvSpPr>
          <p:nvPr userDrawn="1"/>
        </p:nvSpPr>
        <p:spPr bwMode="auto">
          <a:xfrm>
            <a:off x="33004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23" name="Text Box 15"/>
          <p:cNvSpPr txBox="1">
            <a:spLocks noChangeArrowheads="1"/>
          </p:cNvSpPr>
          <p:nvPr userDrawn="1"/>
        </p:nvSpPr>
        <p:spPr bwMode="auto">
          <a:xfrm>
            <a:off x="57118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4" name="Text Box 16"/>
          <p:cNvSpPr txBox="1">
            <a:spLocks noChangeArrowheads="1"/>
          </p:cNvSpPr>
          <p:nvPr userDrawn="1"/>
        </p:nvSpPr>
        <p:spPr bwMode="auto">
          <a:xfrm>
            <a:off x="46370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endParaRPr lang="en-US" altLang="en-US" dirty="0">
              <a:latin typeface="+mn-lt"/>
            </a:endParaRPr>
          </a:p>
        </p:txBody>
      </p:sp>
      <p:sp>
        <p:nvSpPr>
          <p:cNvPr id="25" name="Text Box 15"/>
          <p:cNvSpPr txBox="1">
            <a:spLocks noChangeArrowheads="1"/>
          </p:cNvSpPr>
          <p:nvPr userDrawn="1"/>
        </p:nvSpPr>
        <p:spPr bwMode="auto">
          <a:xfrm>
            <a:off x="67802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26" name="Text Box 15"/>
          <p:cNvSpPr txBox="1">
            <a:spLocks noChangeArrowheads="1"/>
          </p:cNvSpPr>
          <p:nvPr userDrawn="1"/>
        </p:nvSpPr>
        <p:spPr bwMode="auto">
          <a:xfrm>
            <a:off x="9248775"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7" name="Text Box 16"/>
          <p:cNvSpPr txBox="1">
            <a:spLocks noChangeArrowheads="1"/>
          </p:cNvSpPr>
          <p:nvPr userDrawn="1"/>
        </p:nvSpPr>
        <p:spPr bwMode="auto">
          <a:xfrm>
            <a:off x="81803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endParaRPr lang="en-US" altLang="en-US" dirty="0">
              <a:latin typeface="+mn-lt"/>
            </a:endParaRPr>
          </a:p>
        </p:txBody>
      </p:sp>
      <p:sp>
        <p:nvSpPr>
          <p:cNvPr id="28" name="Text Box 15"/>
          <p:cNvSpPr txBox="1">
            <a:spLocks noChangeArrowheads="1"/>
          </p:cNvSpPr>
          <p:nvPr userDrawn="1"/>
        </p:nvSpPr>
        <p:spPr bwMode="auto">
          <a:xfrm>
            <a:off x="10320338"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5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1" name="TextBox 5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6A9E023-A12F-4F45-BBEC-101AD30913A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3" name="Picture 5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1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1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38" name="Straight Connector 2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45" name="Oval 3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Rectangle 4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51" name="TextBox 4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E948C76-1414-7949-8DCA-C6A98A28A1FF}"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3" name="Picture 4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45A34B6-EC08-2F4F-B719-0661B430ABB4}"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1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1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38" name="Straight Connector 2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45" name="Oval 3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9FB6E05-57BE-A448-8344-7587D15CB03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2" name="Picture 4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289874E-58F5-0340-BB6B-A93FFF4ED3F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788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788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884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2044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801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80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80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434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434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761C83A-4F76-A044-9C5B-BC54BA446357}"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4D7865C-0913-984C-86B5-C7AFAA4299A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6-Boxer, w_RYG">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2C5974-4C31-0E43-9B8C-589D9B6779BF}"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9"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70"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1"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2"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3"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4" name="TextBox 5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5" name="TextBox 6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76"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77"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47893F9-DC8F-8543-B3EC-7A4074C6CAF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6-Boxer no bumper, w_RYG">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4BA0F1-B7FA-8D4B-8B76-5CF39F98608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6"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67"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68"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69"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1" name="TextBox 58"/>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2" name="TextBox 59"/>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7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7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67555D3-94EE-3446-8D00-65C78BB61FF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6-Boxer, bumper - months, w_RYG">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A9C212-6840-2141-AE8F-B902CAE40E5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8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8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8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8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8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8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86" name="TextBox 71"/>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87" name="TextBox 72"/>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8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8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65F2DF2-368A-DA47-BF00-BC43BB5593A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6-Boxer, no bumper - months, w_ RYG">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8240D032-ED9C-8841-8CB2-D4574D9D5E4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7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7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5"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6"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7"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8" name="TextBox 7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9" name="TextBox 7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80"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81"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Bumper">
    <p:spTree>
      <p:nvGrpSpPr>
        <p:cNvPr id="1" name=""/>
        <p:cNvGrpSpPr/>
        <p:nvPr/>
      </p:nvGrpSpPr>
      <p:grpSpPr>
        <a:xfrm>
          <a:off x="0" y="0"/>
          <a:ext cx="0" cy="0"/>
          <a:chOff x="0" y="0"/>
          <a:chExt cx="0" cy="0"/>
        </a:xfrm>
      </p:grpSpPr>
      <p:sp>
        <p:nvSpPr>
          <p:cNvPr id="3" name="Title 3"/>
          <p:cNvSpPr txBox="1"/>
          <p:nvPr userDrawn="1"/>
        </p:nvSpPr>
        <p:spPr>
          <a:xfrm>
            <a:off x="8256588" y="2003425"/>
            <a:ext cx="3414712" cy="579438"/>
          </a:xfrm>
          <a:prstGeom prst="rect">
            <a:avLst/>
          </a:prstGeom>
        </p:spPr>
        <p:txBody>
          <a:bodyP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200">
                <a:solidFill>
                  <a:srgbClr val="000000"/>
                </a:solidFill>
                <a:ea typeface="宋体" pitchFamily="2" charset="-122"/>
              </a:rPr>
              <a:t>			</a:t>
            </a:r>
            <a:endParaRPr lang="en-US" altLang="zh-CN" sz="3200">
              <a:solidFill>
                <a:srgbClr val="000000"/>
              </a:solidFill>
              <a:ea typeface="宋体" pitchFamily="2" charset="-122"/>
            </a:endParaRPr>
          </a:p>
        </p:txBody>
      </p:sp>
      <p:sp>
        <p:nvSpPr>
          <p:cNvPr id="4" name="Rectangle 2"/>
          <p:cNvSpPr>
            <a:spLocks noChangeArrowheads="1"/>
          </p:cNvSpPr>
          <p:nvPr userDrawn="1"/>
        </p:nvSpPr>
        <p:spPr bwMode="auto">
          <a:xfrm>
            <a:off x="427038" y="5584825"/>
            <a:ext cx="11395075" cy="750888"/>
          </a:xfrm>
          <a:prstGeom prst="rect">
            <a:avLst/>
          </a:prstGeom>
          <a:solidFill>
            <a:schemeClr val="accent1"/>
          </a:solidFill>
          <a:ln w="12700" algn="ctr">
            <a:solidFill>
              <a:schemeClr val="accent1"/>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sp>
        <p:nvSpPr>
          <p:cNvPr id="5" name="Title 1"/>
          <p:cNvSpPr txBox="1"/>
          <p:nvPr userDrawn="1"/>
        </p:nvSpPr>
        <p:spPr>
          <a:xfrm>
            <a:off x="6546850" y="212725"/>
            <a:ext cx="514350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2021MY CD542 / CDx754 &lt;PSC&gt;</a:t>
            </a:r>
            <a:endParaRPr lang="en-US" sz="2200" b="1" dirty="0"/>
          </a:p>
        </p:txBody>
      </p:sp>
      <p:sp>
        <p:nvSpPr>
          <p:cNvPr id="6" name="TextBox 4"/>
          <p:cNvSpPr txBox="1">
            <a:spLocks noChangeArrowheads="1"/>
          </p:cNvSpPr>
          <p:nvPr userDrawn="1"/>
        </p:nvSpPr>
        <p:spPr bwMode="auto">
          <a:xfrm>
            <a:off x="893763" y="6421438"/>
            <a:ext cx="793750" cy="230187"/>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13500"/>
            <a:ext cx="660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BE0109D-FBC8-F64F-A285-F15EFB7880AC}"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9"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16" name="Text Placeholder 7"/>
          <p:cNvSpPr>
            <a:spLocks noGrp="1"/>
          </p:cNvSpPr>
          <p:nvPr>
            <p:ph type="body" sz="quarter" idx="14"/>
          </p:nvPr>
        </p:nvSpPr>
        <p:spPr>
          <a:xfrm>
            <a:off x="461016" y="5677070"/>
            <a:ext cx="11361726" cy="558800"/>
          </a:xfrm>
          <a:prstGeom prst="rect">
            <a:avLst/>
          </a:prstGeom>
        </p:spPr>
        <p:txBody>
          <a:bodyPr anchor="ctr">
            <a:noAutofit/>
          </a:bodyPr>
          <a:lstStyle>
            <a:lvl1pPr marL="0" indent="0" algn="ctr">
              <a:buFontTx/>
              <a:buNone/>
              <a:defRPr sz="2200" b="1">
                <a:solidFill>
                  <a:schemeClr val="bg1"/>
                </a:solidFill>
              </a:defRPr>
            </a:lvl1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BC0086F-DDC2-F34C-A5ED-FF0657E5A37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and Bumper">
    <p:spTree>
      <p:nvGrpSpPr>
        <p:cNvPr id="1" name=""/>
        <p:cNvGrpSpPr/>
        <p:nvPr/>
      </p:nvGrpSpPr>
      <p:grpSpPr>
        <a:xfrm>
          <a:off x="0" y="0"/>
          <a:ext cx="0" cy="0"/>
          <a:chOff x="0" y="0"/>
          <a:chExt cx="0" cy="0"/>
        </a:xfrm>
      </p:grpSpPr>
      <p:sp>
        <p:nvSpPr>
          <p:cNvPr id="4" name="Title 3"/>
          <p:cNvSpPr txBox="1"/>
          <p:nvPr userDrawn="1"/>
        </p:nvSpPr>
        <p:spPr>
          <a:xfrm>
            <a:off x="8256588" y="2003425"/>
            <a:ext cx="3414712" cy="579438"/>
          </a:xfrm>
          <a:prstGeom prst="rect">
            <a:avLst/>
          </a:prstGeom>
        </p:spPr>
        <p:txBody>
          <a:bodyPr lIns="91345" tIns="45673" rIns="91345" bIns="45673"/>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100">
                <a:solidFill>
                  <a:srgbClr val="000000"/>
                </a:solidFill>
                <a:ea typeface="宋体" pitchFamily="2" charset="-122"/>
              </a:rPr>
              <a:t>			</a:t>
            </a:r>
            <a:endParaRPr lang="en-US" altLang="zh-CN" sz="3100" b="1" i="1">
              <a:ea typeface="宋体" pitchFamily="2" charset="-122"/>
            </a:endParaRPr>
          </a:p>
        </p:txBody>
      </p:sp>
      <p:sp>
        <p:nvSpPr>
          <p:cNvPr id="5" name="Rectangle 2"/>
          <p:cNvSpPr/>
          <p:nvPr userDrawn="1"/>
        </p:nvSpPr>
        <p:spPr>
          <a:xfrm>
            <a:off x="431800" y="5546725"/>
            <a:ext cx="11396663" cy="750888"/>
          </a:xfrm>
          <a:prstGeom prst="rect">
            <a:avLst/>
          </a:prstGeom>
          <a:solidFill>
            <a:srgbClr val="00457E"/>
          </a:solidFill>
          <a:ln w="12700" cap="flat" cmpd="sng" algn="ctr">
            <a:solidFill>
              <a:srgbClr val="00457E">
                <a:shade val="50000"/>
              </a:srgbClr>
            </a:solidFill>
            <a:prstDash val="solid"/>
            <a:miter lim="800000"/>
          </a:ln>
          <a:effectLst/>
        </p:spPr>
        <p:txBody>
          <a:bodyPr anchor="ctr"/>
          <a:lstStyle>
            <a:lvl1pPr defTabSz="912495">
              <a:defRPr>
                <a:solidFill>
                  <a:schemeClr val="tx1"/>
                </a:solidFill>
                <a:latin typeface="Arial" panose="020B0604020202020204" pitchFamily="34" charset="0"/>
              </a:defRPr>
            </a:lvl1pPr>
            <a:lvl2pPr marL="742950" indent="-285750" defTabSz="912495">
              <a:defRPr>
                <a:solidFill>
                  <a:schemeClr val="tx1"/>
                </a:solidFill>
                <a:latin typeface="Arial" panose="020B0604020202020204" pitchFamily="34" charset="0"/>
              </a:defRPr>
            </a:lvl2pPr>
            <a:lvl3pPr marL="1143000" indent="-228600" defTabSz="912495">
              <a:defRPr>
                <a:solidFill>
                  <a:schemeClr val="tx1"/>
                </a:solidFill>
                <a:latin typeface="Arial" panose="020B0604020202020204" pitchFamily="34" charset="0"/>
              </a:defRPr>
            </a:lvl3pPr>
            <a:lvl4pPr marL="1600200" indent="-228600" defTabSz="912495">
              <a:defRPr>
                <a:solidFill>
                  <a:schemeClr val="tx1"/>
                </a:solidFill>
                <a:latin typeface="Arial" panose="020B0604020202020204" pitchFamily="34" charset="0"/>
              </a:defRPr>
            </a:lvl4pPr>
            <a:lvl5pPr marL="2057400" indent="-228600" defTabSz="912495">
              <a:defRPr>
                <a:solidFill>
                  <a:schemeClr val="tx1"/>
                </a:solidFill>
                <a:latin typeface="Arial" panose="020B0604020202020204" pitchFamily="34" charset="0"/>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700">
              <a:solidFill>
                <a:srgbClr val="FFFFFF"/>
              </a:solidFill>
              <a:ea typeface="宋体" pitchFamily="2" charset="-122"/>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41F9D5-AD24-ED44-AA94-BDE997D30507}"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10" name="TextBox 5"/>
          <p:cNvSpPr txBox="1">
            <a:spLocks noChangeArrowheads="1"/>
          </p:cNvSpPr>
          <p:nvPr userDrawn="1"/>
        </p:nvSpPr>
        <p:spPr bwMode="auto">
          <a:xfrm>
            <a:off x="893763" y="638492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1" name="Title 1"/>
          <p:cNvSpPr txBox="1"/>
          <p:nvPr userDrawn="1"/>
        </p:nvSpPr>
        <p:spPr>
          <a:xfrm>
            <a:off x="8574088" y="263525"/>
            <a:ext cx="3097212" cy="511175"/>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endParaRPr lang="en-US" sz="2200" b="1" dirty="0"/>
          </a:p>
        </p:txBody>
      </p:sp>
      <p:sp>
        <p:nvSpPr>
          <p:cNvPr id="12"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endParaRPr lang="en-US" sz="1200" b="1" dirty="0">
              <a:solidFill>
                <a:srgbClr val="00264E"/>
              </a:solidFill>
              <a:latin typeface="Arial" panose="020B0604020202020204" pitchFamily="34" charset="0"/>
            </a:endParaRPr>
          </a:p>
        </p:txBody>
      </p:sp>
      <p:sp>
        <p:nvSpPr>
          <p:cNvPr id="13"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4"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6"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endParaRPr lang="en-US" sz="1200" b="1" dirty="0">
              <a:solidFill>
                <a:srgbClr val="00264E"/>
              </a:solidFill>
              <a:latin typeface="Arial" panose="020B0604020202020204" pitchFamily="34" charset="0"/>
            </a:endParaRPr>
          </a:p>
        </p:txBody>
      </p:sp>
      <p:sp>
        <p:nvSpPr>
          <p:cNvPr id="17"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8"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9" name="Subtitle 2"/>
          <p:cNvSpPr>
            <a:spLocks noGrp="1"/>
          </p:cNvSpPr>
          <p:nvPr>
            <p:ph type="subTitle" idx="10"/>
          </p:nvPr>
        </p:nvSpPr>
        <p:spPr>
          <a:xfrm>
            <a:off x="426355" y="5549224"/>
            <a:ext cx="11355169" cy="762000"/>
          </a:xfrm>
          <a:prstGeom prst="rect">
            <a:avLst/>
          </a:prstGeom>
        </p:spPr>
        <p:txBody>
          <a:bodyPr lIns="45685" tIns="73094" rIns="45685" bIns="73094" anchor="ctr">
            <a:noAutofit/>
          </a:bodyPr>
          <a:lstStyle>
            <a:lvl1pPr marL="0" indent="0" algn="ctr">
              <a:lnSpc>
                <a:spcPct val="95000"/>
              </a:lnSpc>
              <a:spcBef>
                <a:spcPts val="0"/>
              </a:spcBef>
              <a:buNone/>
              <a:defRPr sz="2200" b="1">
                <a:solidFill>
                  <a:schemeClr val="bg1"/>
                </a:solidFill>
                <a:latin typeface="Ford Antenna Cond Light" pitchFamily="50" charset="0"/>
                <a:cs typeface="Arial" panose="020B0604020202020204" pitchFamily="34" charset="0"/>
              </a:defRPr>
            </a:lvl1pPr>
            <a:lvl2pPr marL="543560" indent="0" algn="ctr">
              <a:buNone/>
              <a:defRPr>
                <a:solidFill>
                  <a:schemeClr val="tx1">
                    <a:tint val="75000"/>
                  </a:schemeClr>
                </a:solidFill>
              </a:defRPr>
            </a:lvl2pPr>
            <a:lvl3pPr marL="1087120" indent="0" algn="ctr">
              <a:buNone/>
              <a:defRPr>
                <a:solidFill>
                  <a:schemeClr val="tx1">
                    <a:tint val="75000"/>
                  </a:schemeClr>
                </a:solidFill>
              </a:defRPr>
            </a:lvl3pPr>
            <a:lvl4pPr marL="1630680" indent="0" algn="ctr">
              <a:buNone/>
              <a:defRPr>
                <a:solidFill>
                  <a:schemeClr val="tx1">
                    <a:tint val="75000"/>
                  </a:schemeClr>
                </a:solidFill>
              </a:defRPr>
            </a:lvl4pPr>
            <a:lvl5pPr marL="2174240" indent="0" algn="ctr">
              <a:buNone/>
              <a:defRPr>
                <a:solidFill>
                  <a:schemeClr val="tx1">
                    <a:tint val="75000"/>
                  </a:schemeClr>
                </a:solidFill>
              </a:defRPr>
            </a:lvl5pPr>
            <a:lvl6pPr marL="2717800" indent="0" algn="ctr">
              <a:buNone/>
              <a:defRPr>
                <a:solidFill>
                  <a:schemeClr val="tx1">
                    <a:tint val="75000"/>
                  </a:schemeClr>
                </a:solidFill>
              </a:defRPr>
            </a:lvl6pPr>
            <a:lvl7pPr marL="3261360" indent="0" algn="ctr">
              <a:buNone/>
              <a:defRPr>
                <a:solidFill>
                  <a:schemeClr val="tx1">
                    <a:tint val="75000"/>
                  </a:schemeClr>
                </a:solidFill>
              </a:defRPr>
            </a:lvl7pPr>
            <a:lvl8pPr marL="3804285" indent="0" algn="ctr">
              <a:buNone/>
              <a:defRPr>
                <a:solidFill>
                  <a:schemeClr val="tx1">
                    <a:tint val="75000"/>
                  </a:schemeClr>
                </a:solidFill>
              </a:defRPr>
            </a:lvl8pPr>
            <a:lvl9pPr marL="4347845" indent="0" algn="ctr">
              <a:buNone/>
              <a:defRPr>
                <a:solidFill>
                  <a:schemeClr val="tx1">
                    <a:tint val="75000"/>
                  </a:schemeClr>
                </a:solidFill>
              </a:defRPr>
            </a:lvl9pPr>
          </a:lstStyle>
          <a:p>
            <a:r>
              <a:rPr lang="en-US"/>
              <a:t>Click to edit Master subtitle style</a:t>
            </a:r>
            <a:endParaRPr lang="en-US" dirty="0"/>
          </a:p>
        </p:txBody>
      </p:sp>
      <p:sp>
        <p:nvSpPr>
          <p:cNvPr id="8" name="Title 1"/>
          <p:cNvSpPr>
            <a:spLocks noGrp="1"/>
          </p:cNvSpPr>
          <p:nvPr>
            <p:ph type="title"/>
          </p:nvPr>
        </p:nvSpPr>
        <p:spPr>
          <a:xfrm>
            <a:off x="626577" y="234224"/>
            <a:ext cx="5703146" cy="579120"/>
          </a:xfrm>
          <a:prstGeom prst="rect">
            <a:avLst/>
          </a:prstGeom>
        </p:spPr>
        <p:txBody>
          <a:bodyPr lIns="91369" tIns="45685" rIns="91369" bIns="45685" anchor="t">
            <a:noAutofit/>
          </a:bodyPr>
          <a:lstStyle>
            <a:lvl1pPr algn="l" defTabSz="913765" rtl="0" eaLnBrk="1" latinLnBrk="0" hangingPunct="1">
              <a:lnSpc>
                <a:spcPct val="90000"/>
              </a:lnSpc>
              <a:spcBef>
                <a:spcPct val="0"/>
              </a:spcBef>
              <a:buNone/>
              <a:defRPr lang="en-US" sz="3000" b="1" i="0" kern="1200" cap="none" baseline="0" dirty="0">
                <a:solidFill>
                  <a:schemeClr val="tx1"/>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Major Initiative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838200" cy="231775"/>
          </a:xfrm>
          <a:prstGeom prst="rect">
            <a:avLst/>
          </a:prstGeom>
          <a:noFill/>
          <a:ln>
            <a:noFill/>
          </a:ln>
        </p:spPr>
        <p:txBody>
          <a:bodyPr>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B27A4F4-EFF8-9744-B47E-60A88FDA4F6A}"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p:nvPr userDrawn="1"/>
        </p:nvSpPr>
        <p:spPr>
          <a:xfrm>
            <a:off x="8574088" y="296863"/>
            <a:ext cx="3097212" cy="509587"/>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endParaRPr lang="en-US" sz="2200" b="1" dirty="0"/>
          </a:p>
        </p:txBody>
      </p:sp>
      <p:sp>
        <p:nvSpPr>
          <p:cNvPr id="8"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endParaRPr lang="en-US" sz="1200" b="1" dirty="0">
              <a:solidFill>
                <a:srgbClr val="00264E"/>
              </a:solidFill>
              <a:latin typeface="Arial" panose="020B0604020202020204" pitchFamily="34" charset="0"/>
            </a:endParaRPr>
          </a:p>
        </p:txBody>
      </p:sp>
      <p:sp>
        <p:nvSpPr>
          <p:cNvPr id="10"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1"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endParaRPr lang="en-US" sz="1200" b="1" dirty="0">
              <a:solidFill>
                <a:srgbClr val="00264E"/>
              </a:solidFill>
              <a:latin typeface="Arial" panose="020B0604020202020204" pitchFamily="34" charset="0"/>
            </a:endParaRPr>
          </a:p>
        </p:txBody>
      </p:sp>
      <p:sp>
        <p:nvSpPr>
          <p:cNvPr id="12"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3"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endParaRPr lang="en-US" sz="1200" b="1" dirty="0">
              <a:solidFill>
                <a:srgbClr val="00264E"/>
              </a:solidFill>
              <a:latin typeface="Arial" panose="020B0604020202020204" pitchFamily="34" charset="0"/>
            </a:endParaRPr>
          </a:p>
        </p:txBody>
      </p:sp>
      <p:sp>
        <p:nvSpPr>
          <p:cNvPr id="14"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mp; Blank">
    <p:spTree>
      <p:nvGrpSpPr>
        <p:cNvPr id="1" name=""/>
        <p:cNvGrpSpPr/>
        <p:nvPr/>
      </p:nvGrpSpPr>
      <p:grpSpPr>
        <a:xfrm>
          <a:off x="0" y="0"/>
          <a:ext cx="0" cy="0"/>
          <a:chOff x="0" y="0"/>
          <a:chExt cx="0" cy="0"/>
        </a:xfrm>
      </p:grpSpPr>
      <p:sp>
        <p:nvSpPr>
          <p:cNvPr id="2" name="Title 1"/>
          <p:cNvSpPr txBox="1"/>
          <p:nvPr userDrawn="1"/>
        </p:nvSpPr>
        <p:spPr>
          <a:xfrm>
            <a:off x="8509000" y="100013"/>
            <a:ext cx="3181350" cy="576262"/>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solidFill>
                  <a:srgbClr val="00264E"/>
                </a:solidFill>
              </a:rPr>
              <a:t>2021 CD542 &lt;PSC&gt;</a:t>
            </a:r>
            <a:endParaRPr lang="en-US" sz="2200" b="1" dirty="0">
              <a:solidFill>
                <a:srgbClr val="00264E"/>
              </a:solidFill>
            </a:endParaRPr>
          </a:p>
        </p:txBody>
      </p:sp>
      <p:sp>
        <p:nvSpPr>
          <p:cNvPr id="3" name="TextBox 2"/>
          <p:cNvSpPr txBox="1">
            <a:spLocks noChangeArrowheads="1"/>
          </p:cNvSpPr>
          <p:nvPr userDrawn="1"/>
        </p:nvSpPr>
        <p:spPr bwMode="auto">
          <a:xfrm>
            <a:off x="893763" y="648017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rgbClr val="FFFFFF">
                    <a:lumMod val="50000"/>
                  </a:srgbClr>
                </a:solidFill>
                <a:latin typeface="Arial" panose="020B0604020202020204" pitchFamily="34" charset="0"/>
                <a:cs typeface="Arial" panose="020B0604020202020204" pitchFamily="34" charset="0"/>
              </a:rPr>
              <a:t>Confidential</a:t>
            </a:r>
            <a:endParaRPr lang="en-US" altLang="en-US" sz="900" dirty="0">
              <a:solidFill>
                <a:srgbClr val="FFFFFF">
                  <a:lumMod val="50000"/>
                </a:srgbClr>
              </a:solidFill>
              <a:latin typeface="Arial" panose="020B0604020202020204" pitchFamily="34" charset="0"/>
              <a:cs typeface="Arial" panose="020B060402020202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72238"/>
            <a:ext cx="6604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962FC9-54AE-464D-A647-CBDAC6067EE1}" type="slidenum">
              <a:rPr lang="en-US" altLang="en-US" sz="1100" b="1" smtClean="0">
                <a:solidFill>
                  <a:srgbClr val="00264E"/>
                </a:solidFill>
                <a:cs typeface="Arial" panose="020B0604020202020204" pitchFamily="34" charset="0"/>
              </a:rPr>
            </a:fld>
            <a:endParaRPr lang="en-US" altLang="en-US" sz="1100" b="1">
              <a:solidFill>
                <a:srgbClr val="00264E"/>
              </a:solidFill>
              <a:cs typeface="Arial" panose="020B0604020202020204" pitchFamily="34" charset="0"/>
            </a:endParaRPr>
          </a:p>
        </p:txBody>
      </p:sp>
      <p:sp>
        <p:nvSpPr>
          <p:cNvPr id="6"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solidFill>
                <a:srgbClr val="00264E"/>
              </a:solidFill>
              <a:ea typeface="宋体" pitchFamily="2" charset="-122"/>
            </a:endParaRPr>
          </a:p>
          <a:p>
            <a:pPr algn="r" eaLnBrk="1" hangingPunct="1">
              <a:defRPr/>
            </a:pPr>
            <a:r>
              <a:rPr lang="en-US" altLang="zh-CN" sz="600">
                <a:solidFill>
                  <a:srgbClr val="00264E"/>
                </a:solidFill>
                <a:ea typeface="宋体" pitchFamily="2" charset="-122"/>
              </a:rPr>
              <a:t>  GIS1 23.01,12 / GIS2 Confidential Template v2  (June 1,  2018)</a:t>
            </a:r>
            <a:endParaRPr lang="en-US" altLang="zh-CN" sz="600" b="1">
              <a:solidFill>
                <a:srgbClr val="00264E"/>
              </a:solidFill>
              <a:ea typeface="宋体" pitchFamily="2" charset="-122"/>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2"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ChangeArrowheads="1"/>
          </p:cNvSpPr>
          <p:nvPr userDrawn="1"/>
        </p:nvSpPr>
        <p:spPr bwMode="auto">
          <a:xfrm>
            <a:off x="0" y="0"/>
            <a:ext cx="4203700" cy="6858000"/>
          </a:xfrm>
          <a:prstGeom prst="rect">
            <a:avLst/>
          </a:prstGeom>
          <a:solidFill>
            <a:srgbClr val="00264E"/>
          </a:solidFill>
          <a:ln w="12700" algn="ctr">
            <a:solidFill>
              <a:srgbClr val="00305B"/>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2850" y="32019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7B10D08-A535-1F41-940B-6C254BECE06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D2551AE-F139-DE46-906A-F17D8668C59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eft Brace 5"/>
          <p:cNvSpPr/>
          <p:nvPr userDrawn="1"/>
        </p:nvSpPr>
        <p:spPr>
          <a:xfrm rot="16200000">
            <a:off x="2880519" y="4647406"/>
            <a:ext cx="204788" cy="1882775"/>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lIns="91439" tIns="45719" rIns="91439" bIns="4571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latinLnBrk="1">
              <a:defRPr/>
            </a:pPr>
            <a:endParaRPr lang="en-US" altLang="zh-CN">
              <a:solidFill>
                <a:srgbClr val="000000"/>
              </a:solidFill>
              <a:ea typeface="宋体" pitchFamily="2" charset="-122"/>
            </a:endParaRPr>
          </a:p>
        </p:txBody>
      </p:sp>
      <p:sp>
        <p:nvSpPr>
          <p:cNvPr id="10" name="TextBox 6"/>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defPPr>
              <a:defRPr lang="en-US"/>
            </a:defPPr>
            <a:lvl1pPr algn="ctr" defTabSz="608965" hangingPunct="0">
              <a:defRPr sz="1200" b="1">
                <a:latin typeface="Arial" panose="020B0604020202020204" pitchFamily="34" charset="0"/>
                <a:ea typeface="Ford Antenna Cond Regular"/>
                <a:cs typeface="Arial" panose="020B0604020202020204" pitchFamily="34" charset="0"/>
              </a:defRPr>
            </a:lvl1pPr>
          </a:lstStyle>
          <a:p>
            <a:pPr eaLnBrk="1" fontAlgn="auto">
              <a:spcBef>
                <a:spcPts val="0"/>
              </a:spcBef>
              <a:spcAft>
                <a:spcPts val="0"/>
              </a:spcAft>
              <a:defRPr/>
            </a:pPr>
            <a:r>
              <a:rPr lang="en-US" dirty="0">
                <a:sym typeface="Ford Antenna Cond Regular"/>
              </a:rPr>
              <a:t>$432</a:t>
            </a:r>
            <a:endParaRPr lang="en-US" dirty="0">
              <a:sym typeface="Ford Antenna Cond Regular"/>
            </a:endParaRPr>
          </a:p>
        </p:txBody>
      </p:sp>
      <p:sp>
        <p:nvSpPr>
          <p:cNvPr id="11" name="TextBox 7"/>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p>
            <a:pPr algn="ctr" defTabSz="608965" eaLnBrk="1" fontAlgn="auto">
              <a:spcBef>
                <a:spcPts val="0"/>
              </a:spcBef>
              <a:spcAft>
                <a:spcPts val="0"/>
              </a:spcAft>
              <a:defRPr/>
            </a:pPr>
            <a:r>
              <a:rPr lang="en-US" sz="1200" b="1" dirty="0">
                <a:ea typeface="Ford Antenna Cond Regular"/>
                <a:cs typeface="Arial" panose="020B0604020202020204" pitchFamily="34" charset="0"/>
                <a:sym typeface="Ford Antenna Cond Regular"/>
              </a:rPr>
              <a:t>Market Factors</a:t>
            </a:r>
            <a:endParaRPr lang="en-US" sz="1200" b="1" dirty="0">
              <a:ea typeface="Ford Antenna Cond Regular"/>
              <a:cs typeface="Arial" panose="020B0604020202020204" pitchFamily="34" charset="0"/>
              <a:sym typeface="Ford Antenna Cond Regular"/>
            </a:endParaRPr>
          </a:p>
        </p:txBody>
      </p:sp>
      <p:sp>
        <p:nvSpPr>
          <p:cNvPr id="12" name="Rectangle 72"/>
          <p:cNvSpPr>
            <a:spLocks noChangeArrowheads="1"/>
          </p:cNvSpPr>
          <p:nvPr userDrawn="1"/>
        </p:nvSpPr>
        <p:spPr bwMode="auto">
          <a:xfrm>
            <a:off x="1763713"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Volume /</a:t>
            </a:r>
            <a:endParaRPr lang="en-US" altLang="en-US" sz="1200" b="1">
              <a:cs typeface="Arial" panose="020B0604020202020204" pitchFamily="34" charset="0"/>
            </a:endParaRPr>
          </a:p>
          <a:p>
            <a:pPr algn="ctr">
              <a:lnSpc>
                <a:spcPct val="85000"/>
              </a:lnSpc>
              <a:defRPr/>
            </a:pPr>
            <a:r>
              <a:rPr lang="en-US" altLang="en-US" sz="1200" b="1">
                <a:cs typeface="Arial" panose="020B0604020202020204" pitchFamily="34" charset="0"/>
              </a:rPr>
              <a:t>Mix</a:t>
            </a:r>
            <a:endParaRPr lang="en-US" altLang="en-US" sz="1200" b="1">
              <a:cs typeface="Arial" panose="020B0604020202020204" pitchFamily="34" charset="0"/>
            </a:endParaRPr>
          </a:p>
        </p:txBody>
      </p:sp>
      <p:sp>
        <p:nvSpPr>
          <p:cNvPr id="13" name="Rectangle 73"/>
          <p:cNvSpPr>
            <a:spLocks noChangeArrowheads="1"/>
          </p:cNvSpPr>
          <p:nvPr userDrawn="1"/>
        </p:nvSpPr>
        <p:spPr bwMode="auto">
          <a:xfrm>
            <a:off x="2962275"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Net</a:t>
            </a:r>
            <a:endParaRPr lang="en-US" altLang="en-US" sz="1200" b="1">
              <a:cs typeface="Arial" panose="020B0604020202020204" pitchFamily="34" charset="0"/>
            </a:endParaRPr>
          </a:p>
          <a:p>
            <a:pPr algn="ctr">
              <a:lnSpc>
                <a:spcPct val="85000"/>
              </a:lnSpc>
              <a:defRPr/>
            </a:pPr>
            <a:r>
              <a:rPr lang="en-US" altLang="en-US" sz="1200" b="1">
                <a:cs typeface="Arial" panose="020B0604020202020204" pitchFamily="34" charset="0"/>
              </a:rPr>
              <a:t>Pricing</a:t>
            </a:r>
            <a:endParaRPr lang="en-US" altLang="en-US" sz="1200" b="1">
              <a:cs typeface="Arial" panose="020B0604020202020204" pitchFamily="34" charset="0"/>
            </a:endParaRPr>
          </a:p>
        </p:txBody>
      </p:sp>
      <p:sp>
        <p:nvSpPr>
          <p:cNvPr id="14" name="Rectangle 77"/>
          <p:cNvSpPr>
            <a:spLocks noChangeArrowheads="1"/>
          </p:cNvSpPr>
          <p:nvPr userDrawn="1"/>
        </p:nvSpPr>
        <p:spPr bwMode="auto">
          <a:xfrm>
            <a:off x="5397500" y="5237163"/>
            <a:ext cx="1290638"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Other</a:t>
            </a:r>
            <a:endParaRPr lang="en-US" altLang="en-US" sz="1200" b="1">
              <a:cs typeface="Arial" panose="020B0604020202020204" pitchFamily="34" charset="0"/>
            </a:endParaRPr>
          </a:p>
        </p:txBody>
      </p:sp>
      <p:sp>
        <p:nvSpPr>
          <p:cNvPr id="15" name="Rectangle 73"/>
          <p:cNvSpPr>
            <a:spLocks noChangeArrowheads="1"/>
          </p:cNvSpPr>
          <p:nvPr userDrawn="1"/>
        </p:nvSpPr>
        <p:spPr bwMode="auto">
          <a:xfrm>
            <a:off x="4160838" y="5237163"/>
            <a:ext cx="1290637"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Cost</a:t>
            </a:r>
            <a:endParaRPr lang="en-US" altLang="en-US" sz="1200" b="1">
              <a:cs typeface="Arial" panose="020B0604020202020204" pitchFamily="34" charset="0"/>
            </a:endParaRPr>
          </a:p>
        </p:txBody>
      </p:sp>
      <p:sp>
        <p:nvSpPr>
          <p:cNvPr id="16" name="Rectangle 70"/>
          <p:cNvSpPr>
            <a:spLocks noChangeArrowheads="1"/>
          </p:cNvSpPr>
          <p:nvPr userDrawn="1"/>
        </p:nvSpPr>
        <p:spPr bwMode="auto">
          <a:xfrm>
            <a:off x="6597650"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2018</a:t>
            </a:r>
            <a:endParaRPr lang="en-US" altLang="en-US" sz="1200" b="1">
              <a:cs typeface="Arial" panose="020B0604020202020204" pitchFamily="34" charset="0"/>
            </a:endParaRPr>
          </a:p>
        </p:txBody>
      </p:sp>
      <p:sp>
        <p:nvSpPr>
          <p:cNvPr id="17" name="Rectangle 71"/>
          <p:cNvSpPr>
            <a:spLocks noChangeArrowheads="1"/>
          </p:cNvSpPr>
          <p:nvPr userDrawn="1"/>
        </p:nvSpPr>
        <p:spPr bwMode="auto">
          <a:xfrm>
            <a:off x="563563"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2017</a:t>
            </a:r>
            <a:endParaRPr lang="en-US" altLang="en-US" sz="1200" b="1">
              <a:cs typeface="Arial" panose="020B0604020202020204" pitchFamily="34" charset="0"/>
            </a:endParaRPr>
          </a:p>
        </p:txBody>
      </p:sp>
      <p:cxnSp>
        <p:nvCxnSpPr>
          <p:cNvPr id="18" name="Straight Connector 14"/>
          <p:cNvCxnSpPr/>
          <p:nvPr userDrawn="1"/>
        </p:nvCxnSpPr>
        <p:spPr>
          <a:xfrm flipH="1">
            <a:off x="571500" y="4905375"/>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3"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4" name="TextBox 2"/>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27BEF64-56DE-6C43-B480-A8304A7D554D}"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2"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3"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77F8E1F-0825-0447-A8FF-179F078C647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4" name="Picture 3"/>
          <p:cNvPicPr>
            <a:picLocks noChangeAspect="1"/>
          </p:cNvPicPr>
          <p:nvPr userDrawn="1"/>
        </p:nvPicPr>
        <p:blipFill rotWithShape="1">
          <a:blip r:embed="rId2" cstate="print"/>
          <a:srcRect l="8094" t="15129" r="7776" b="16320"/>
          <a:stretch>
            <a:fillRect/>
          </a:stretch>
        </p:blipFill>
        <p:spPr>
          <a:xfrm>
            <a:off x="9309100" y="3063875"/>
            <a:ext cx="2038350" cy="830263"/>
          </a:xfrm>
          <a:prstGeom prst="rect">
            <a:avLst/>
          </a:prstGeom>
          <a:solidFill>
            <a:schemeClr val="tx1">
              <a:lumMod val="10000"/>
              <a:lumOff val="90000"/>
            </a:schemeClr>
          </a:solidFill>
          <a:ln>
            <a:solidFill>
              <a:schemeClr val="tx1">
                <a:lumMod val="10000"/>
                <a:lumOff val="90000"/>
              </a:schemeClr>
            </a:solid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2C2ADF7-A3A7-5F49-A76F-BF99EDB53B3D}"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4" Type="http://schemas.openxmlformats.org/officeDocument/2006/relationships/theme" Target="../theme/theme1.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12.xml"/><Relationship Id="rId3" Type="http://schemas.openxmlformats.org/officeDocument/2006/relationships/tags" Target="../tags/tag6.xml"/><Relationship Id="rId2" Type="http://schemas.openxmlformats.org/officeDocument/2006/relationships/image" Target="../media/image14.png"/><Relationship Id="rId1" Type="http://schemas.openxmlformats.org/officeDocument/2006/relationships/package" Target="../embeddings/Workbook3.xlsx"/></Relationships>
</file>

<file path=ppt/slides/_rels/slide13.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12.xml"/><Relationship Id="rId3" Type="http://schemas.openxmlformats.org/officeDocument/2006/relationships/tags" Target="../tags/tag7.xml"/><Relationship Id="rId2" Type="http://schemas.openxmlformats.org/officeDocument/2006/relationships/image" Target="../media/image14.png"/><Relationship Id="rId1" Type="http://schemas.openxmlformats.org/officeDocument/2006/relationships/package" Target="../embeddings/Workbook4.xlsx"/></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2.xml"/><Relationship Id="rId2" Type="http://schemas.openxmlformats.org/officeDocument/2006/relationships/hyperlink" Target="https://www.jira.ford.com/browse/AW2-3709" TargetMode="Externa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12.xml"/><Relationship Id="rId3" Type="http://schemas.openxmlformats.org/officeDocument/2006/relationships/tags" Target="../tags/tag3.xml"/><Relationship Id="rId2" Type="http://schemas.openxmlformats.org/officeDocument/2006/relationships/image" Target="../media/image10.png"/><Relationship Id="rId1" Type="http://schemas.openxmlformats.org/officeDocument/2006/relationships/package" Target="../embeddings/Workbook1.xlsx"/></Relationships>
</file>

<file path=ppt/slides/_rels/slide7.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12.xml"/><Relationship Id="rId3" Type="http://schemas.openxmlformats.org/officeDocument/2006/relationships/tags" Target="../tags/tag4.xml"/><Relationship Id="rId2" Type="http://schemas.openxmlformats.org/officeDocument/2006/relationships/image" Target="../media/image10.png"/><Relationship Id="rId1" Type="http://schemas.openxmlformats.org/officeDocument/2006/relationships/package" Target="../embeddings/Workbook2.xlsx"/></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2.xml"/><Relationship Id="rId2" Type="http://schemas.openxmlformats.org/officeDocument/2006/relationships/hyperlink" Target="https://www.jira.ford.com/browse/AW2-3709" TargetMode="Externa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txBox="1">
            <a:spLocks noChangeArrowheads="1"/>
          </p:cNvSpPr>
          <p:nvPr/>
        </p:nvSpPr>
        <p:spPr bwMode="auto">
          <a:xfrm>
            <a:off x="4413250" y="530225"/>
            <a:ext cx="7566025"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pPr>
            <a:r>
              <a:rPr lang="en-US" altLang="en-US" sz="3200" dirty="0"/>
              <a:t>Sync+ 2.0 </a:t>
            </a:r>
            <a:endParaRPr lang="en-US" altLang="en-US" sz="3200" dirty="0"/>
          </a:p>
          <a:p>
            <a:pPr algn="ctr" eaLnBrk="1" hangingPunct="1">
              <a:lnSpc>
                <a:spcPct val="90000"/>
              </a:lnSpc>
            </a:pPr>
            <a:r>
              <a:rPr lang="en-US" altLang="en-US" sz="3200" dirty="0">
                <a:solidFill>
                  <a:srgbClr val="0000CC"/>
                </a:solidFill>
              </a:rPr>
              <a:t>Phase4_CX</a:t>
            </a:r>
            <a:r>
              <a:rPr lang="en-US" altLang="zh-CN" sz="3200" dirty="0">
                <a:solidFill>
                  <a:srgbClr val="0000CC"/>
                </a:solidFill>
              </a:rPr>
              <a:t>706_R6 HF3</a:t>
            </a:r>
            <a:r>
              <a:rPr lang="en-US" altLang="en-US" sz="3200" dirty="0">
                <a:solidFill>
                  <a:srgbClr val="0000CC"/>
                </a:solidFill>
              </a:rPr>
              <a:t> –Baidu</a:t>
            </a:r>
            <a:endParaRPr lang="en-US" altLang="en-US" sz="3200" dirty="0"/>
          </a:p>
        </p:txBody>
      </p:sp>
      <p:sp>
        <p:nvSpPr>
          <p:cNvPr id="47106" name="Rectangle 4"/>
          <p:cNvSpPr>
            <a:spLocks noChangeArrowheads="1"/>
          </p:cNvSpPr>
          <p:nvPr/>
        </p:nvSpPr>
        <p:spPr bwMode="auto">
          <a:xfrm>
            <a:off x="6878638" y="2268538"/>
            <a:ext cx="266065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dirty="0">
                <a:solidFill>
                  <a:srgbClr val="005BBA"/>
                </a:solidFill>
              </a:rPr>
              <a:t>Baidu</a:t>
            </a:r>
            <a:endParaRPr lang="en-US" altLang="en-US" sz="1600" b="1" dirty="0">
              <a:solidFill>
                <a:srgbClr val="005BBA"/>
              </a:solidFill>
              <a:cs typeface="Arial" panose="020B0604020202020204" pitchFamily="34" charset="0"/>
            </a:endParaRPr>
          </a:p>
          <a:p>
            <a:pPr eaLnBrk="1" hangingPunct="1"/>
            <a:r>
              <a:rPr lang="en-US" altLang="en-US" sz="1600" dirty="0">
                <a:solidFill>
                  <a:srgbClr val="00264E"/>
                </a:solidFill>
              </a:rPr>
              <a:t>Updated on </a:t>
            </a:r>
            <a:r>
              <a:rPr lang="en-US" altLang="en-US" sz="1600" dirty="0">
                <a:solidFill>
                  <a:srgbClr val="0000CC"/>
                </a:solidFill>
              </a:rPr>
              <a:t>202</a:t>
            </a:r>
            <a:r>
              <a:rPr lang="en-US" altLang="zh-CN" sz="1600" dirty="0">
                <a:solidFill>
                  <a:srgbClr val="0000CC"/>
                </a:solidFill>
              </a:rPr>
              <a:t>2</a:t>
            </a:r>
            <a:r>
              <a:rPr lang="en-US" altLang="en-US" sz="1600" dirty="0">
                <a:solidFill>
                  <a:srgbClr val="0000CC"/>
                </a:solidFill>
              </a:rPr>
              <a:t>-08-08</a:t>
            </a:r>
            <a:endParaRPr lang="en-US" altLang="en-US" sz="1600" dirty="0">
              <a:solidFill>
                <a:srgbClr val="0000CC"/>
              </a:solidFill>
            </a:endParaRPr>
          </a:p>
        </p:txBody>
      </p:sp>
      <p:grpSp>
        <p:nvGrpSpPr>
          <p:cNvPr id="47107" name="Group 3"/>
          <p:cNvGrpSpPr/>
          <p:nvPr/>
        </p:nvGrpSpPr>
        <p:grpSpPr bwMode="auto">
          <a:xfrm>
            <a:off x="5859463" y="6162675"/>
            <a:ext cx="6332537" cy="649288"/>
            <a:chOff x="5703858" y="5912861"/>
            <a:chExt cx="5948850" cy="649229"/>
          </a:xfrm>
        </p:grpSpPr>
        <p:grpSp>
          <p:nvGrpSpPr>
            <p:cNvPr id="47119" name="Group 5"/>
            <p:cNvGrpSpPr/>
            <p:nvPr/>
          </p:nvGrpSpPr>
          <p:grpSpPr bwMode="auto">
            <a:xfrm>
              <a:off x="5703858" y="5912861"/>
              <a:ext cx="5948850" cy="649229"/>
              <a:chOff x="5703858" y="5912861"/>
              <a:chExt cx="5948850" cy="649229"/>
            </a:xfrm>
          </p:grpSpPr>
          <p:sp>
            <p:nvSpPr>
              <p:cNvPr id="10" name="Freeform 3"/>
              <p:cNvSpPr/>
              <p:nvPr/>
            </p:nvSpPr>
            <p:spPr>
              <a:xfrm>
                <a:off x="5703858"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Think</a:t>
                </a:r>
                <a:endParaRPr lang="en-US" sz="1600" b="1" dirty="0">
                  <a:solidFill>
                    <a:srgbClr val="C8CCD1">
                      <a:lumMod val="25000"/>
                    </a:srgbClr>
                  </a:solidFill>
                  <a:cs typeface="Arial" panose="020B0604020202020204" pitchFamily="34" charset="0"/>
                </a:endParaRPr>
              </a:p>
            </p:txBody>
          </p:sp>
          <p:sp>
            <p:nvSpPr>
              <p:cNvPr id="11" name="Freeform 6"/>
              <p:cNvSpPr/>
              <p:nvPr/>
            </p:nvSpPr>
            <p:spPr>
              <a:xfrm>
                <a:off x="7268246"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Point of view</a:t>
                </a:r>
                <a:endParaRPr lang="en-US" sz="1600" b="1" dirty="0">
                  <a:solidFill>
                    <a:srgbClr val="C8CCD1">
                      <a:lumMod val="25000"/>
                    </a:srgbClr>
                  </a:solidFill>
                  <a:cs typeface="Arial" panose="020B0604020202020204" pitchFamily="34" charset="0"/>
                </a:endParaRPr>
              </a:p>
            </p:txBody>
          </p:sp>
          <p:sp>
            <p:nvSpPr>
              <p:cNvPr id="12" name="Freeform 8"/>
              <p:cNvSpPr/>
              <p:nvPr/>
            </p:nvSpPr>
            <p:spPr>
              <a:xfrm>
                <a:off x="8752103" y="5912861"/>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accent1">
                  <a:lumMod val="60000"/>
                  <a:lumOff val="40000"/>
                </a:schemeClr>
              </a:solidFill>
              <a:ln w="28575">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Plan to Implement</a:t>
                </a:r>
                <a:endParaRPr lang="en-US" sz="1600" b="1" dirty="0">
                  <a:solidFill>
                    <a:srgbClr val="FFFFFF"/>
                  </a:solidFill>
                  <a:cs typeface="Arial" panose="020B0604020202020204" pitchFamily="34" charset="0"/>
                </a:endParaRPr>
              </a:p>
            </p:txBody>
          </p:sp>
          <p:sp>
            <p:nvSpPr>
              <p:cNvPr id="13" name="Freeform 10"/>
              <p:cNvSpPr/>
              <p:nvPr/>
            </p:nvSpPr>
            <p:spPr>
              <a:xfrm>
                <a:off x="10397022"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tx1">
                  <a:lumMod val="90000"/>
                  <a:lumOff val="10000"/>
                </a:schemeClr>
              </a:solidFill>
              <a:ln w="28575">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Implement</a:t>
                </a:r>
                <a:endParaRPr lang="en-US" sz="1600" b="1" dirty="0">
                  <a:solidFill>
                    <a:srgbClr val="FFFFFF"/>
                  </a:solidFill>
                  <a:cs typeface="Arial" panose="020B0604020202020204" pitchFamily="34" charset="0"/>
                </a:endParaRPr>
              </a:p>
            </p:txBody>
          </p:sp>
        </p:grpSp>
        <p:sp>
          <p:nvSpPr>
            <p:cNvPr id="7" name="Isosceles Triangle 6"/>
            <p:cNvSpPr/>
            <p:nvPr/>
          </p:nvSpPr>
          <p:spPr>
            <a:xfrm rot="5400000">
              <a:off x="8535012" y="6162452"/>
              <a:ext cx="274612" cy="15957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8" name="Isosceles Triangle 7"/>
            <p:cNvSpPr/>
            <p:nvPr/>
          </p:nvSpPr>
          <p:spPr>
            <a:xfrm rot="5400000">
              <a:off x="7010143" y="6151267"/>
              <a:ext cx="274612" cy="18194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9" name="Isosceles Triangle 8"/>
            <p:cNvSpPr/>
            <p:nvPr/>
          </p:nvSpPr>
          <p:spPr>
            <a:xfrm rot="5400000">
              <a:off x="10123260" y="6150523"/>
              <a:ext cx="274612" cy="18343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grpSp>
      <p:sp>
        <p:nvSpPr>
          <p:cNvPr id="14" name="Down Arrow 17"/>
          <p:cNvSpPr/>
          <p:nvPr/>
        </p:nvSpPr>
        <p:spPr>
          <a:xfrm>
            <a:off x="9539288" y="5619750"/>
            <a:ext cx="393700" cy="431800"/>
          </a:xfrm>
          <a:prstGeom prst="downArrow">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47109" name="TextBox 16"/>
          <p:cNvSpPr txBox="1">
            <a:spLocks noChangeArrowheads="1"/>
          </p:cNvSpPr>
          <p:nvPr/>
        </p:nvSpPr>
        <p:spPr bwMode="auto">
          <a:xfrm>
            <a:off x="7010400" y="3262313"/>
            <a:ext cx="3125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345F"/>
                </a:solidFill>
                <a:cs typeface="Arial" panose="020B0604020202020204" pitchFamily="34" charset="0"/>
              </a:rPr>
              <a:t>Desired Outcome</a:t>
            </a:r>
            <a:endParaRPr lang="en-US" altLang="en-US" b="1">
              <a:solidFill>
                <a:srgbClr val="00345F"/>
              </a:solidFill>
              <a:cs typeface="Arial" panose="020B0604020202020204" pitchFamily="34" charset="0"/>
            </a:endParaRPr>
          </a:p>
        </p:txBody>
      </p:sp>
      <p:sp>
        <p:nvSpPr>
          <p:cNvPr id="18" name="Rectangle 17"/>
          <p:cNvSpPr/>
          <p:nvPr/>
        </p:nvSpPr>
        <p:spPr>
          <a:xfrm>
            <a:off x="7142163" y="3949700"/>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19" name="Rectangle 18"/>
          <p:cNvSpPr/>
          <p:nvPr/>
        </p:nvSpPr>
        <p:spPr>
          <a:xfrm>
            <a:off x="7142163" y="4340225"/>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20" name="Rectangle 19"/>
          <p:cNvSpPr/>
          <p:nvPr/>
        </p:nvSpPr>
        <p:spPr>
          <a:xfrm>
            <a:off x="7142163" y="4741863"/>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47113" name="TextBox 20"/>
          <p:cNvSpPr txBox="1">
            <a:spLocks noChangeArrowheads="1"/>
          </p:cNvSpPr>
          <p:nvPr/>
        </p:nvSpPr>
        <p:spPr bwMode="auto">
          <a:xfrm>
            <a:off x="7445375" y="3744913"/>
            <a:ext cx="18224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Awareness</a:t>
            </a:r>
            <a:endParaRPr lang="en-US" altLang="en-US" sz="1400" b="1">
              <a:solidFill>
                <a:srgbClr val="00345F"/>
              </a:solidFill>
              <a:cs typeface="Arial" panose="020B0604020202020204" pitchFamily="34" charset="0"/>
            </a:endParaRPr>
          </a:p>
        </p:txBody>
      </p:sp>
      <p:sp>
        <p:nvSpPr>
          <p:cNvPr id="47114" name="TextBox 21"/>
          <p:cNvSpPr txBox="1">
            <a:spLocks noChangeArrowheads="1"/>
          </p:cNvSpPr>
          <p:nvPr/>
        </p:nvSpPr>
        <p:spPr bwMode="auto">
          <a:xfrm>
            <a:off x="7445375" y="4143375"/>
            <a:ext cx="1822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Decision</a:t>
            </a:r>
            <a:endParaRPr lang="en-US" altLang="en-US" sz="1400" b="1">
              <a:solidFill>
                <a:srgbClr val="00345F"/>
              </a:solidFill>
              <a:cs typeface="Arial" panose="020B0604020202020204" pitchFamily="34" charset="0"/>
            </a:endParaRPr>
          </a:p>
        </p:txBody>
      </p:sp>
      <p:sp>
        <p:nvSpPr>
          <p:cNvPr id="47115" name="TextBox 22"/>
          <p:cNvSpPr txBox="1">
            <a:spLocks noChangeArrowheads="1"/>
          </p:cNvSpPr>
          <p:nvPr/>
        </p:nvSpPr>
        <p:spPr bwMode="auto">
          <a:xfrm>
            <a:off x="7431088" y="4548188"/>
            <a:ext cx="22161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Escalation Help</a:t>
            </a:r>
            <a:endParaRPr lang="en-US" altLang="en-US" sz="1400" b="1">
              <a:solidFill>
                <a:srgbClr val="00345F"/>
              </a:solidFill>
              <a:cs typeface="Arial" panose="020B0604020202020204" pitchFamily="34" charset="0"/>
            </a:endParaRPr>
          </a:p>
        </p:txBody>
      </p:sp>
      <p:pic>
        <p:nvPicPr>
          <p:cNvPr id="47116"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4863" y="3952875"/>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7"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9625" y="4351338"/>
            <a:ext cx="201613"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8"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8038" y="4751388"/>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CDX706H</a:t>
            </a:r>
            <a:r>
              <a:rPr lang="zh-CN" altLang="en-US" sz="2800" dirty="0">
                <a:solidFill>
                  <a:srgbClr val="0000CC"/>
                </a:solidFill>
              </a:rPr>
              <a:t> </a:t>
            </a:r>
            <a:r>
              <a:rPr lang="en-US" altLang="zh-CN" sz="2800" dirty="0">
                <a:solidFill>
                  <a:srgbClr val="0000CC"/>
                </a:solidFill>
              </a:rPr>
              <a:t>R06 </a:t>
            </a:r>
            <a:r>
              <a:rPr lang="en-US" altLang="zh-CN" sz="2800" dirty="0">
                <a:solidFill>
                  <a:srgbClr val="0000CC"/>
                </a:solidFill>
                <a:sym typeface="+mn-ea"/>
              </a:rPr>
              <a:t>Pro HF3</a:t>
            </a:r>
            <a:r>
              <a:rPr lang="en-US" altLang="en-US" sz="2800" dirty="0">
                <a:solidFill>
                  <a:srgbClr val="0000CC"/>
                </a:solidFill>
              </a:rPr>
              <a:t>} </a:t>
            </a:r>
            <a:r>
              <a:rPr lang="zh-CN" altLang="en-US" sz="2800" dirty="0">
                <a:sym typeface="+mn-ea"/>
              </a:rPr>
              <a:t>内存泄露专项测试</a:t>
            </a:r>
            <a:endParaRPr lang="en-US" altLang="en-US" sz="2800" b="0" dirty="0">
              <a:ea typeface="SimHei" panose="02010609060101010101" pitchFamily="49" charset="-122"/>
            </a:endParaRPr>
          </a:p>
        </p:txBody>
      </p:sp>
      <p:pic>
        <p:nvPicPr>
          <p:cNvPr id="2" name="图片 1"/>
          <p:cNvPicPr>
            <a:picLocks noChangeAspect="1"/>
          </p:cNvPicPr>
          <p:nvPr/>
        </p:nvPicPr>
        <p:blipFill>
          <a:blip r:embed="rId1"/>
          <a:stretch>
            <a:fillRect/>
          </a:stretch>
        </p:blipFill>
        <p:spPr>
          <a:xfrm>
            <a:off x="0" y="844550"/>
            <a:ext cx="9182735" cy="1466215"/>
          </a:xfrm>
          <a:prstGeom prst="rect">
            <a:avLst/>
          </a:prstGeom>
        </p:spPr>
      </p:pic>
      <p:pic>
        <p:nvPicPr>
          <p:cNvPr id="3" name="图片 2"/>
          <p:cNvPicPr>
            <a:picLocks noChangeAspect="1"/>
          </p:cNvPicPr>
          <p:nvPr/>
        </p:nvPicPr>
        <p:blipFill>
          <a:blip r:embed="rId2"/>
          <a:stretch>
            <a:fillRect/>
          </a:stretch>
        </p:blipFill>
        <p:spPr>
          <a:xfrm>
            <a:off x="635" y="2360930"/>
            <a:ext cx="9182100" cy="1943735"/>
          </a:xfrm>
          <a:prstGeom prst="rect">
            <a:avLst/>
          </a:prstGeom>
        </p:spPr>
      </p:pic>
      <p:pic>
        <p:nvPicPr>
          <p:cNvPr id="5" name="图片 4"/>
          <p:cNvPicPr>
            <a:picLocks noChangeAspect="1"/>
          </p:cNvPicPr>
          <p:nvPr/>
        </p:nvPicPr>
        <p:blipFill>
          <a:blip r:embed="rId3"/>
          <a:stretch>
            <a:fillRect/>
          </a:stretch>
        </p:blipFill>
        <p:spPr>
          <a:xfrm>
            <a:off x="635" y="4304665"/>
            <a:ext cx="9084945" cy="20916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CDX706H</a:t>
            </a:r>
            <a:r>
              <a:rPr lang="zh-CN" altLang="en-US" sz="2800" dirty="0">
                <a:solidFill>
                  <a:srgbClr val="0000CC"/>
                </a:solidFill>
              </a:rPr>
              <a:t> </a:t>
            </a:r>
            <a:r>
              <a:rPr lang="en-US" altLang="zh-CN" sz="2800" dirty="0">
                <a:solidFill>
                  <a:srgbClr val="0000CC"/>
                </a:solidFill>
              </a:rPr>
              <a:t>R06 </a:t>
            </a:r>
            <a:r>
              <a:rPr lang="en-US" altLang="zh-CN" sz="2800" dirty="0">
                <a:solidFill>
                  <a:srgbClr val="0000CC"/>
                </a:solidFill>
                <a:sym typeface="+mn-ea"/>
              </a:rPr>
              <a:t>Pro HF3</a:t>
            </a:r>
            <a:r>
              <a:rPr lang="en-US" altLang="en-US" sz="2800" dirty="0">
                <a:solidFill>
                  <a:srgbClr val="0000CC"/>
                </a:solidFill>
              </a:rPr>
              <a:t>} </a:t>
            </a:r>
            <a:r>
              <a:rPr lang="zh-CN" altLang="en-US" sz="2800" dirty="0"/>
              <a:t>语音专项测试</a:t>
            </a:r>
            <a:endParaRPr lang="en-US" altLang="en-US" sz="2800" b="0" dirty="0">
              <a:ea typeface="SimHei" panose="02010609060101010101" pitchFamily="49" charset="-122"/>
            </a:endParaRPr>
          </a:p>
        </p:txBody>
      </p:sp>
      <p:graphicFrame>
        <p:nvGraphicFramePr>
          <p:cNvPr id="5" name="表格 4"/>
          <p:cNvGraphicFramePr>
            <a:graphicFrameLocks noGrp="1"/>
          </p:cNvGraphicFramePr>
          <p:nvPr/>
        </p:nvGraphicFramePr>
        <p:xfrm>
          <a:off x="374189" y="2908658"/>
          <a:ext cx="1990669" cy="1511393"/>
        </p:xfrm>
        <a:graphic>
          <a:graphicData uri="http://schemas.openxmlformats.org/drawingml/2006/table">
            <a:tbl>
              <a:tblPr/>
              <a:tblGrid>
                <a:gridCol w="355400"/>
                <a:gridCol w="376840"/>
                <a:gridCol w="406591"/>
                <a:gridCol w="381798"/>
                <a:gridCol w="470040"/>
              </a:tblGrid>
              <a:tr h="125474">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唤醒词唤醒率</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88759">
                <a:tc>
                  <a:txBody>
                    <a:bodyPr/>
                    <a:lstStyle/>
                    <a:p>
                      <a:pPr algn="ctr" fontAlgn="ctr"/>
                      <a:r>
                        <a:rPr lang="en-GB" sz="800" b="1" i="0" u="none" strike="noStrike" dirty="0">
                          <a:solidFill>
                            <a:srgbClr val="000000"/>
                          </a:solidFill>
                          <a:effectLst/>
                          <a:latin typeface="宋体" pitchFamily="2" charset="-122"/>
                          <a:ea typeface="宋体" pitchFamily="2" charset="-122"/>
                        </a:rPr>
                        <a:t>AI</a:t>
                      </a:r>
                      <a:r>
                        <a:rPr lang="zh-CN" altLang="en-US" sz="800" b="1" i="0" u="none" strike="noStrike" dirty="0">
                          <a:solidFill>
                            <a:srgbClr val="000000"/>
                          </a:solidFill>
                          <a:effectLst/>
                          <a:latin typeface="宋体" pitchFamily="2" charset="-122"/>
                          <a:ea typeface="宋体" pitchFamily="2" charset="-122"/>
                        </a:rPr>
                        <a:t>能力</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指标项</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通过标准</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a:solidFill>
                            <a:srgbClr val="000000"/>
                          </a:solidFill>
                          <a:effectLst/>
                          <a:latin typeface="宋体" pitchFamily="2" charset="-122"/>
                          <a:ea typeface="宋体" pitchFamily="2" charset="-122"/>
                        </a:rPr>
                        <a:t>实测结果</a:t>
                      </a:r>
                      <a:endParaRPr lang="zh-CN" altLang="en-US" sz="800" b="1"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a:solidFill>
                            <a:srgbClr val="000000"/>
                          </a:solidFill>
                          <a:effectLst/>
                          <a:latin typeface="宋体" pitchFamily="2" charset="-122"/>
                          <a:ea typeface="宋体" pitchFamily="2" charset="-122"/>
                        </a:rPr>
                        <a:t>测试结论</a:t>
                      </a:r>
                      <a:endParaRPr lang="zh-CN" altLang="en-US" sz="800" b="1"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88759">
                <a:tc rowSpan="3">
                  <a:txBody>
                    <a:bodyPr/>
                    <a:lstStyle/>
                    <a:p>
                      <a:pPr algn="ctr" fontAlgn="ctr"/>
                      <a:r>
                        <a:rPr lang="zh-CN" altLang="en-US" sz="800" b="0" i="0" u="none" strike="noStrike">
                          <a:solidFill>
                            <a:srgbClr val="000000"/>
                          </a:solidFill>
                          <a:effectLst/>
                          <a:latin typeface="宋体" pitchFamily="2" charset="-122"/>
                          <a:ea typeface="宋体" pitchFamily="2" charset="-122"/>
                        </a:rPr>
                        <a:t>小度小度</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92%</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rowSpan="3">
                  <a:txBody>
                    <a:bodyPr/>
                    <a:lstStyle/>
                    <a:p>
                      <a:pPr algn="ctr" fontAlgn="ctr"/>
                      <a:r>
                        <a:rPr lang="zh-CN" altLang="en-US" sz="800" b="0" i="0" u="none" strike="noStrike">
                          <a:solidFill>
                            <a:srgbClr val="000000"/>
                          </a:solidFill>
                          <a:effectLst/>
                          <a:latin typeface="宋体" pitchFamily="2" charset="-122"/>
                          <a:ea typeface="宋体" pitchFamily="2" charset="-122"/>
                        </a:rPr>
                        <a:t>你好福特</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92%</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nvGraphicFramePr>
        <p:xfrm>
          <a:off x="2647769" y="2052559"/>
          <a:ext cx="2626815" cy="4354719"/>
        </p:xfrm>
        <a:graphic>
          <a:graphicData uri="http://schemas.openxmlformats.org/drawingml/2006/table">
            <a:tbl>
              <a:tblPr/>
              <a:tblGrid>
                <a:gridCol w="525363"/>
                <a:gridCol w="525363"/>
                <a:gridCol w="525363"/>
                <a:gridCol w="525363"/>
                <a:gridCol w="525363"/>
              </a:tblGrid>
              <a:tr h="161527">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316544">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暂停播放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继续播放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99%</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上一首</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下一首</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上一曲</a:t>
                      </a:r>
                      <a:br>
                        <a:rPr lang="zh-CN" altLang="en-US" sz="800" b="0" i="0" u="none" strike="noStrike">
                          <a:solidFill>
                            <a:srgbClr val="000000"/>
                          </a:solidFill>
                          <a:effectLst/>
                          <a:latin typeface="宋体" pitchFamily="2" charset="-122"/>
                          <a:ea typeface="宋体" pitchFamily="2" charset="-122"/>
                        </a:rPr>
                      </a:b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下一曲</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接听电话</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挂断电话</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nvGraphicFramePr>
        <p:xfrm>
          <a:off x="5387542" y="2052559"/>
          <a:ext cx="2956545" cy="4354740"/>
        </p:xfrm>
        <a:graphic>
          <a:graphicData uri="http://schemas.openxmlformats.org/drawingml/2006/table">
            <a:tbl>
              <a:tblPr/>
              <a:tblGrid>
                <a:gridCol w="591309"/>
                <a:gridCol w="591309"/>
                <a:gridCol w="591309"/>
                <a:gridCol w="591309"/>
                <a:gridCol w="591309"/>
              </a:tblGrid>
              <a:tr h="16749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en-US" altLang="zh-CN"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7490">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通过标准</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跟随模式</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车头朝上</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正北模式</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放大地图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缩小地图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打开路况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关闭路况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开始导航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表格 7"/>
          <p:cNvGraphicFramePr>
            <a:graphicFrameLocks noGrp="1"/>
          </p:cNvGraphicFramePr>
          <p:nvPr/>
        </p:nvGraphicFramePr>
        <p:xfrm>
          <a:off x="8457043" y="2052559"/>
          <a:ext cx="3018995" cy="4354743"/>
        </p:xfrm>
        <a:graphic>
          <a:graphicData uri="http://schemas.openxmlformats.org/drawingml/2006/table">
            <a:tbl>
              <a:tblPr/>
              <a:tblGrid>
                <a:gridCol w="603799"/>
                <a:gridCol w="603799"/>
                <a:gridCol w="603799"/>
                <a:gridCol w="603799"/>
                <a:gridCol w="603799"/>
              </a:tblGrid>
              <a:tr h="16656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6560">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指标项</a:t>
                      </a:r>
                      <a:endParaRPr lang="zh-CN" altLang="en-US" sz="750" b="1"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实测结果</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查看全程</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继续导航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确定</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取消</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第一个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第二个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第三个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3" name="文本框 12"/>
          <p:cNvSpPr txBox="1"/>
          <p:nvPr/>
        </p:nvSpPr>
        <p:spPr>
          <a:xfrm>
            <a:off x="564021" y="944563"/>
            <a:ext cx="3948158" cy="369332"/>
          </a:xfrm>
          <a:prstGeom prst="rect">
            <a:avLst/>
          </a:prstGeom>
          <a:noFill/>
        </p:spPr>
        <p:txBody>
          <a:bodyPr wrap="square" rtlCol="0">
            <a:spAutoFit/>
          </a:bodyPr>
          <a:lstStyle/>
          <a:p>
            <a:r>
              <a:rPr kumimoji="1" lang="zh-CN" altLang="en-US" dirty="0"/>
              <a:t>唤醒词唤醒率：高配   </a:t>
            </a:r>
            <a:r>
              <a:rPr kumimoji="1" lang="en-GB" altLang="zh-CN" dirty="0">
                <a:highlight>
                  <a:srgbClr val="00FF00"/>
                </a:highlight>
              </a:rPr>
              <a:t>Pass</a:t>
            </a:r>
            <a:endParaRPr kumimoji="1" lang="zh-CN" altLang="en-US" dirty="0">
              <a:highlight>
                <a:srgbClr val="00FF00"/>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206058" y="6096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CDX706H</a:t>
            </a:r>
            <a:r>
              <a:rPr lang="zh-CN" altLang="en-US" sz="2800" dirty="0">
                <a:solidFill>
                  <a:srgbClr val="0000CC"/>
                </a:solidFill>
              </a:rPr>
              <a:t> </a:t>
            </a:r>
            <a:r>
              <a:rPr lang="en-US" altLang="zh-CN" sz="2800" dirty="0">
                <a:solidFill>
                  <a:srgbClr val="0000CC"/>
                </a:solidFill>
              </a:rPr>
              <a:t>R6 </a:t>
            </a:r>
            <a:r>
              <a:rPr lang="en-US" altLang="zh-CN" sz="2800" dirty="0">
                <a:solidFill>
                  <a:srgbClr val="0000CC"/>
                </a:solidFill>
                <a:sym typeface="+mn-ea"/>
              </a:rPr>
              <a:t>Pro HF3</a:t>
            </a:r>
            <a:r>
              <a:rPr lang="en-US" altLang="en-US" sz="2800" dirty="0">
                <a:solidFill>
                  <a:srgbClr val="0000CC"/>
                </a:solidFill>
              </a:rPr>
              <a:t>} </a:t>
            </a:r>
            <a:r>
              <a:rPr lang="zh-CN" altLang="en-US" sz="2800" dirty="0"/>
              <a:t>性能</a:t>
            </a:r>
            <a:r>
              <a:rPr lang="zh-CN" altLang="en-US" sz="2800" dirty="0"/>
              <a:t>专题测试</a:t>
            </a:r>
            <a:endParaRPr lang="en-US" altLang="en-US" sz="2800" b="0" dirty="0">
              <a:ea typeface="SimHei" panose="02010609060101010101" pitchFamily="49" charset="-122"/>
            </a:endParaRPr>
          </a:p>
        </p:txBody>
      </p:sp>
      <p:graphicFrame>
        <p:nvGraphicFramePr>
          <p:cNvPr id="2" name="对象 1">
            <a:hlinkClick r:id="" action="ppaction://ole?verb="/>
          </p:cNvPr>
          <p:cNvGraphicFramePr>
            <a:graphicFrameLocks noChangeAspect="1"/>
          </p:cNvGraphicFramePr>
          <p:nvPr/>
        </p:nvGraphicFramePr>
        <p:xfrm>
          <a:off x="11316970" y="203835"/>
          <a:ext cx="773430" cy="773430"/>
        </p:xfrm>
        <a:graphic>
          <a:graphicData uri="http://schemas.openxmlformats.org/presentationml/2006/ole">
            <mc:AlternateContent xmlns:mc="http://schemas.openxmlformats.org/markup-compatibility/2006">
              <mc:Choice xmlns:v="urn:schemas-microsoft-com:vml" Requires="v">
                <p:oleObj spid="_x0000_s2050" name="" showAsIcon="1" r:id="rId1" imgW="1524000" imgH="1524000" progId="Excel.Sheet.12">
                  <p:embed/>
                </p:oleObj>
              </mc:Choice>
              <mc:Fallback>
                <p:oleObj name="" showAsIcon="1" r:id="rId1" imgW="1524000" imgH="1524000" progId="Excel.Sheet.12">
                  <p:embed/>
                  <p:pic>
                    <p:nvPicPr>
                      <p:cNvPr id="0" name="图片 2049"/>
                      <p:cNvPicPr/>
                      <p:nvPr/>
                    </p:nvPicPr>
                    <p:blipFill>
                      <a:blip r:embed="rId2"/>
                      <a:stretch>
                        <a:fillRect/>
                      </a:stretch>
                    </p:blipFill>
                    <p:spPr>
                      <a:xfrm>
                        <a:off x="11316970" y="203835"/>
                        <a:ext cx="773430" cy="773430"/>
                      </a:xfrm>
                      <a:prstGeom prst="rect">
                        <a:avLst/>
                      </a:prstGeom>
                    </p:spPr>
                  </p:pic>
                </p:oleObj>
              </mc:Fallback>
            </mc:AlternateContent>
          </a:graphicData>
        </a:graphic>
      </p:graphicFrame>
      <p:graphicFrame>
        <p:nvGraphicFramePr>
          <p:cNvPr id="7" name="表格 6"/>
          <p:cNvGraphicFramePr/>
          <p:nvPr>
            <p:custDataLst>
              <p:tags r:id="rId3"/>
            </p:custDataLst>
          </p:nvPr>
        </p:nvGraphicFramePr>
        <p:xfrm>
          <a:off x="206375" y="640715"/>
          <a:ext cx="10928985" cy="11193145"/>
        </p:xfrm>
        <a:graphic>
          <a:graphicData uri="http://schemas.openxmlformats.org/drawingml/2006/table">
            <a:tbl>
              <a:tblPr firstRow="1" bandRow="1">
                <a:tableStyleId>{5C22544A-7EE6-4342-B048-85BDC9FD1C3A}</a:tableStyleId>
              </a:tblPr>
              <a:tblGrid>
                <a:gridCol w="654685"/>
                <a:gridCol w="1974850"/>
                <a:gridCol w="415290"/>
                <a:gridCol w="654685"/>
                <a:gridCol w="1061085"/>
                <a:gridCol w="874395"/>
                <a:gridCol w="1246505"/>
                <a:gridCol w="4047490"/>
              </a:tblGrid>
              <a:tr h="210820">
                <a:tc>
                  <a:txBody>
                    <a:bodyPr/>
                    <a:p>
                      <a:pPr indent="0" algn="ctr">
                        <a:buNone/>
                      </a:pPr>
                      <a:r>
                        <a:rPr lang="en-US" altLang="en-US" sz="1000" b="1">
                          <a:solidFill>
                            <a:schemeClr val="bg1"/>
                          </a:solidFill>
                          <a:latin typeface="黑体" charset="0"/>
                          <a:ea typeface="黑体" charset="0"/>
                        </a:rPr>
                        <a:t>类别</a:t>
                      </a:r>
                      <a:endParaRPr lang="en-US" altLang="en-US" sz="1000" b="1">
                        <a:solidFill>
                          <a:schemeClr val="bg1"/>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solidFill>
                  </a:tcPr>
                </a:tc>
                <a:tc>
                  <a:txBody>
                    <a:bodyPr/>
                    <a:p>
                      <a:pPr indent="0" algn="ctr">
                        <a:buNone/>
                      </a:pPr>
                      <a:r>
                        <a:rPr lang="zh-CN" sz="1000" b="1">
                          <a:solidFill>
                            <a:schemeClr val="bg1"/>
                          </a:solidFill>
                          <a:latin typeface="黑体" charset="0"/>
                          <a:ea typeface="黑体" charset="0"/>
                        </a:rPr>
                        <a:t>影响因素</a:t>
                      </a:r>
                      <a:endParaRPr lang="zh-CN" altLang="en-US" sz="1000" b="1">
                        <a:solidFill>
                          <a:schemeClr val="bg1"/>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solidFill>
                  </a:tcPr>
                </a:tc>
                <a:tc>
                  <a:txBody>
                    <a:bodyPr/>
                    <a:p>
                      <a:pPr indent="0" algn="ctr">
                        <a:buNone/>
                      </a:pPr>
                      <a:r>
                        <a:rPr lang="zh-CN" sz="1000" b="1">
                          <a:solidFill>
                            <a:schemeClr val="bg1"/>
                          </a:solidFill>
                          <a:latin typeface="黑体" charset="0"/>
                          <a:ea typeface="黑体" charset="0"/>
                        </a:rPr>
                        <a:t>权重</a:t>
                      </a:r>
                      <a:endParaRPr lang="zh-CN" altLang="en-US" sz="1000" b="1">
                        <a:solidFill>
                          <a:schemeClr val="bg1"/>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solidFill>
                  </a:tcPr>
                </a:tc>
                <a:tc>
                  <a:txBody>
                    <a:bodyPr/>
                    <a:p>
                      <a:pPr indent="0" algn="ctr">
                        <a:buNone/>
                      </a:pPr>
                      <a:r>
                        <a:rPr lang="en-US" sz="1000" b="1">
                          <a:solidFill>
                            <a:schemeClr val="bg1"/>
                          </a:solidFill>
                          <a:latin typeface="黑体" charset="0"/>
                          <a:ea typeface="黑体" charset="0"/>
                        </a:rPr>
                        <a:t>Reference</a:t>
                      </a:r>
                      <a:endParaRPr lang="en-US" altLang="en-US" sz="1000" b="1">
                        <a:solidFill>
                          <a:schemeClr val="bg1"/>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solidFill>
                  </a:tcPr>
                </a:tc>
                <a:tc>
                  <a:txBody>
                    <a:bodyPr/>
                    <a:p>
                      <a:pPr indent="0" algn="ctr">
                        <a:buNone/>
                      </a:pPr>
                      <a:r>
                        <a:rPr lang="en-US" sz="1000" b="1">
                          <a:solidFill>
                            <a:schemeClr val="bg1"/>
                          </a:solidFill>
                          <a:latin typeface="黑体" charset="0"/>
                          <a:ea typeface="黑体" charset="0"/>
                        </a:rPr>
                        <a:t>result</a:t>
                      </a:r>
                      <a:endParaRPr lang="en-US" altLang="en-US" sz="1000" b="1">
                        <a:solidFill>
                          <a:schemeClr val="bg1"/>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solidFill>
                  </a:tcPr>
                </a:tc>
                <a:tc>
                  <a:txBody>
                    <a:bodyPr/>
                    <a:p>
                      <a:pPr indent="0" algn="ctr">
                        <a:buNone/>
                      </a:pPr>
                      <a:r>
                        <a:rPr lang="en-US" sz="1000" b="1">
                          <a:solidFill>
                            <a:schemeClr val="bg1"/>
                          </a:solidFill>
                          <a:latin typeface="黑体" charset="0"/>
                          <a:ea typeface="黑体" charset="0"/>
                        </a:rPr>
                        <a:t>R05</a:t>
                      </a:r>
                      <a:endParaRPr lang="en-US" altLang="en-US" sz="1000" b="1">
                        <a:solidFill>
                          <a:schemeClr val="bg1"/>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solidFill>
                  </a:tcPr>
                </a:tc>
                <a:tc>
                  <a:txBody>
                    <a:bodyPr/>
                    <a:p>
                      <a:pPr indent="0" algn="ctr">
                        <a:buNone/>
                      </a:pPr>
                      <a:r>
                        <a:rPr lang="zh-CN" sz="1000" b="1">
                          <a:solidFill>
                            <a:schemeClr val="bg1"/>
                          </a:solidFill>
                          <a:latin typeface="黑体" charset="0"/>
                          <a:ea typeface="黑体" charset="0"/>
                        </a:rPr>
                        <a:t>偏差</a:t>
                      </a:r>
                      <a:endParaRPr lang="zh-CN" altLang="en-US" sz="1000" b="1">
                        <a:solidFill>
                          <a:schemeClr val="bg1"/>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solidFill>
                  </a:tcPr>
                </a:tc>
                <a:tc>
                  <a:txBody>
                    <a:bodyPr/>
                    <a:p>
                      <a:pPr indent="0" algn="ctr">
                        <a:buNone/>
                      </a:pPr>
                      <a:r>
                        <a:rPr lang="zh-CN" sz="1000" b="1">
                          <a:solidFill>
                            <a:schemeClr val="bg1"/>
                          </a:solidFill>
                          <a:latin typeface="黑体" charset="0"/>
                          <a:ea typeface="黑体" charset="0"/>
                        </a:rPr>
                        <a:t>分析</a:t>
                      </a:r>
                      <a:endParaRPr lang="zh-CN" altLang="en-US" sz="1000" b="1">
                        <a:solidFill>
                          <a:schemeClr val="bg1"/>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solidFill>
                  </a:tcPr>
                </a:tc>
              </a:tr>
              <a:tr h="210820">
                <a:tc>
                  <a:txBody>
                    <a:bodyPr/>
                    <a:p>
                      <a:pPr indent="0" algn="ctr">
                        <a:buNone/>
                      </a:pPr>
                      <a:r>
                        <a:rPr lang="en-US" altLang="zh-CN" sz="1000" b="1">
                          <a:solidFill>
                            <a:srgbClr val="000000"/>
                          </a:solidFill>
                          <a:latin typeface="黑体" charset="0"/>
                          <a:ea typeface="黑体" charset="0"/>
                        </a:rPr>
                        <a:t>1</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黑体" charset="0"/>
                          <a:ea typeface="黑体" charset="0"/>
                          <a:cs typeface="黑体" charset="0"/>
                        </a:rPr>
                        <a:t>Power on导航启动时间</a:t>
                      </a:r>
                      <a:endParaRPr lang="zh-CN" altLang="en-US" sz="1000" b="1">
                        <a:solidFill>
                          <a:srgbClr val="000000"/>
                        </a:solidFill>
                        <a:latin typeface="黑体" charset="0"/>
                        <a:ea typeface="黑体" charset="0"/>
                        <a:cs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1.5</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12.2</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16.213333</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20.4</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-20.52%</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0180">
                <a:tc>
                  <a:txBody>
                    <a:bodyPr/>
                    <a:p>
                      <a:pPr indent="0" algn="ctr">
                        <a:buNone/>
                      </a:pPr>
                      <a:r>
                        <a:rPr lang="en-US" altLang="zh-CN" sz="1000" b="1">
                          <a:solidFill>
                            <a:srgbClr val="000000"/>
                          </a:solidFill>
                          <a:latin typeface="黑体" charset="0"/>
                          <a:ea typeface="黑体" charset="0"/>
                        </a:rPr>
                        <a:t>2</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黑体" charset="0"/>
                          <a:ea typeface="黑体" charset="0"/>
                          <a:cs typeface="黑体" charset="0"/>
                        </a:rPr>
                        <a:t>Power on语音可用</a:t>
                      </a:r>
                      <a:endParaRPr lang="zh-CN" altLang="en-US" sz="1000" b="1">
                        <a:solidFill>
                          <a:srgbClr val="000000"/>
                        </a:solidFill>
                        <a:latin typeface="黑体" charset="0"/>
                        <a:ea typeface="黑体" charset="0"/>
                        <a:cs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15.2</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17.753333</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17.9</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-0.82%</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1">
                          <a:solidFill>
                            <a:srgbClr val="000000"/>
                          </a:solidFill>
                          <a:latin typeface="黑体" charset="0"/>
                          <a:ea typeface="黑体" charset="0"/>
                        </a:rPr>
                        <a:t>3</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黑体" charset="0"/>
                          <a:ea typeface="黑体" charset="0"/>
                          <a:cs typeface="黑体" charset="0"/>
                        </a:rPr>
                        <a:t>Power onFM/在线电台音源恢复</a:t>
                      </a:r>
                      <a:endParaRPr lang="zh-CN" altLang="en-US" sz="1000" b="1">
                        <a:solidFill>
                          <a:srgbClr val="000000"/>
                        </a:solidFill>
                        <a:latin typeface="黑体" charset="0"/>
                        <a:ea typeface="黑体" charset="0"/>
                        <a:cs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1.5</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6.2</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10.63333333</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11.8</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-9.89%</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8755">
                <a:tc>
                  <a:txBody>
                    <a:bodyPr/>
                    <a:p>
                      <a:pPr indent="0" algn="ctr">
                        <a:buNone/>
                      </a:pPr>
                      <a:r>
                        <a:rPr lang="en-US" altLang="zh-CN" sz="1000" b="1">
                          <a:solidFill>
                            <a:srgbClr val="000000"/>
                          </a:solidFill>
                          <a:latin typeface="黑体" charset="0"/>
                          <a:ea typeface="黑体" charset="0"/>
                        </a:rPr>
                        <a:t>4</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黑体" charset="0"/>
                          <a:ea typeface="黑体" charset="0"/>
                          <a:cs typeface="黑体" charset="0"/>
                        </a:rPr>
                        <a:t>Power on到根目录两首歌的USB音源恢复</a:t>
                      </a:r>
                      <a:endParaRPr lang="zh-CN" altLang="en-US" sz="1000" b="1">
                        <a:solidFill>
                          <a:srgbClr val="000000"/>
                        </a:solidFill>
                        <a:latin typeface="黑体" charset="0"/>
                        <a:ea typeface="黑体" charset="0"/>
                        <a:cs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0.5</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18.2</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1.366666667</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12.5</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-89.07%</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1">
                          <a:solidFill>
                            <a:srgbClr val="000000"/>
                          </a:solidFill>
                          <a:latin typeface="黑体" charset="0"/>
                          <a:ea typeface="黑体" charset="0"/>
                        </a:rPr>
                        <a:t>5</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黑体" charset="0"/>
                          <a:ea typeface="黑体" charset="0"/>
                          <a:cs typeface="黑体" charset="0"/>
                        </a:rPr>
                        <a:t>Power onQQ音源恢复</a:t>
                      </a:r>
                      <a:endParaRPr lang="zh-CN" altLang="en-US" sz="1000" b="1">
                        <a:solidFill>
                          <a:srgbClr val="000000"/>
                        </a:solidFill>
                        <a:latin typeface="黑体" charset="0"/>
                        <a:ea typeface="黑体" charset="0"/>
                        <a:cs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18.2</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10.66666667</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13.2</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-19.19%</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1">
                          <a:solidFill>
                            <a:srgbClr val="000000"/>
                          </a:solidFill>
                          <a:latin typeface="黑体" charset="0"/>
                          <a:ea typeface="黑体" charset="0"/>
                        </a:rPr>
                        <a:t>6</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黑体" charset="0"/>
                          <a:ea typeface="黑体" charset="0"/>
                          <a:cs typeface="黑体" charset="0"/>
                        </a:rPr>
                        <a:t>系统稳定状态下QQ音乐首次启动</a:t>
                      </a:r>
                      <a:endParaRPr lang="zh-CN" altLang="en-US" sz="1000" b="1">
                        <a:solidFill>
                          <a:srgbClr val="000000"/>
                        </a:solidFill>
                        <a:latin typeface="黑体" charset="0"/>
                        <a:ea typeface="黑体" charset="0"/>
                        <a:cs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1.5s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0.4666667</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1.8</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-74.07%</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02260">
                <a:tc>
                  <a:txBody>
                    <a:bodyPr/>
                    <a:p>
                      <a:pPr indent="0" algn="ctr">
                        <a:buNone/>
                      </a:pPr>
                      <a:r>
                        <a:rPr lang="en-US" altLang="zh-CN" sz="1000" b="1">
                          <a:solidFill>
                            <a:srgbClr val="000000"/>
                          </a:solidFill>
                          <a:latin typeface="黑体" charset="0"/>
                          <a:ea typeface="黑体" charset="0"/>
                        </a:rPr>
                        <a:t>7</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黑体" charset="0"/>
                          <a:ea typeface="黑体" charset="0"/>
                          <a:cs typeface="黑体" charset="0"/>
                        </a:rPr>
                        <a:t>系统稳定状态下USB音乐首次启动</a:t>
                      </a:r>
                      <a:endParaRPr lang="zh-CN" altLang="en-US" sz="1000" b="1">
                        <a:solidFill>
                          <a:srgbClr val="000000"/>
                        </a:solidFill>
                        <a:latin typeface="黑体" charset="0"/>
                        <a:ea typeface="黑体" charset="0"/>
                        <a:cs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0.5</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1.5s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2.52</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2.3</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9.57%</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000" b="1">
                        <a:solidFill>
                          <a:srgbClr val="000000"/>
                        </a:solidFill>
                        <a:latin typeface="黑体" charset="0"/>
                        <a:ea typeface="黑体" charset="0"/>
                        <a:cs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1">
                          <a:solidFill>
                            <a:srgbClr val="000000"/>
                          </a:solidFill>
                          <a:latin typeface="黑体" charset="0"/>
                          <a:ea typeface="黑体" charset="0"/>
                        </a:rPr>
                        <a:t>8</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黑体" charset="0"/>
                          <a:ea typeface="黑体" charset="0"/>
                          <a:cs typeface="黑体" charset="0"/>
                        </a:rPr>
                        <a:t>系统稳定状态下Navigation首次启动</a:t>
                      </a:r>
                      <a:endParaRPr lang="zh-CN" altLang="en-US" sz="1000" b="1">
                        <a:solidFill>
                          <a:srgbClr val="000000"/>
                        </a:solidFill>
                        <a:latin typeface="黑体" charset="0"/>
                        <a:ea typeface="黑体" charset="0"/>
                        <a:cs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3s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6.8466667</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7</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-2.19%</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1">
                          <a:solidFill>
                            <a:srgbClr val="000000"/>
                          </a:solidFill>
                          <a:latin typeface="黑体" charset="0"/>
                          <a:ea typeface="黑体" charset="0"/>
                        </a:rPr>
                        <a:t>9</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黑体" charset="0"/>
                          <a:ea typeface="黑体" charset="0"/>
                          <a:cs typeface="黑体" charset="0"/>
                        </a:rPr>
                        <a:t>QQ/新闻/喜马拉雅/在线FM热启动</a:t>
                      </a:r>
                      <a:endParaRPr lang="zh-CN" altLang="en-US" sz="1000" b="1">
                        <a:solidFill>
                          <a:srgbClr val="000000"/>
                        </a:solidFill>
                        <a:latin typeface="黑体" charset="0"/>
                        <a:ea typeface="黑体" charset="0"/>
                        <a:cs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200ms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1050</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1200</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-12.50%</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5905">
                <a:tc>
                  <a:txBody>
                    <a:bodyPr/>
                    <a:p>
                      <a:pPr indent="0" algn="ctr">
                        <a:buNone/>
                      </a:pPr>
                      <a:r>
                        <a:rPr lang="en-US" altLang="zh-CN" sz="1000" b="1">
                          <a:solidFill>
                            <a:srgbClr val="000000"/>
                          </a:solidFill>
                          <a:latin typeface="黑体" charset="0"/>
                          <a:ea typeface="黑体" charset="0"/>
                        </a:rPr>
                        <a:t>10</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黑体" charset="0"/>
                          <a:ea typeface="黑体" charset="0"/>
                          <a:cs typeface="黑体" charset="0"/>
                        </a:rPr>
                        <a:t>USB音乐热启动</a:t>
                      </a:r>
                      <a:endParaRPr lang="zh-CN" altLang="en-US" sz="1000" b="1">
                        <a:solidFill>
                          <a:srgbClr val="000000"/>
                        </a:solidFill>
                        <a:latin typeface="黑体" charset="0"/>
                        <a:ea typeface="黑体" charset="0"/>
                        <a:cs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200ms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880</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1400</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-37.14%</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1">
                          <a:solidFill>
                            <a:srgbClr val="000000"/>
                          </a:solidFill>
                          <a:latin typeface="黑体" charset="0"/>
                          <a:ea typeface="黑体" charset="0"/>
                        </a:rPr>
                        <a:t>11</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黑体" charset="0"/>
                          <a:ea typeface="黑体" charset="0"/>
                          <a:cs typeface="黑体" charset="0"/>
                        </a:rPr>
                        <a:t>Navigation热启动</a:t>
                      </a:r>
                      <a:endParaRPr lang="zh-CN" altLang="en-US" sz="1000" b="1">
                        <a:solidFill>
                          <a:srgbClr val="000000"/>
                        </a:solidFill>
                        <a:latin typeface="黑体" charset="0"/>
                        <a:ea typeface="黑体" charset="0"/>
                        <a:cs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200ms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220</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400</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-45.00%</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1">
                          <a:solidFill>
                            <a:srgbClr val="000000"/>
                          </a:solidFill>
                          <a:latin typeface="黑体" charset="0"/>
                          <a:ea typeface="黑体" charset="0"/>
                        </a:rPr>
                        <a:t>12</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黑体" charset="0"/>
                          <a:ea typeface="黑体" charset="0"/>
                        </a:rPr>
                        <a:t>系统稳定状态下导航搜索</a:t>
                      </a:r>
                      <a:endParaRPr lang="zh-CN"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2.533333333</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2.5</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1.33%</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42875">
                <a:tc>
                  <a:txBody>
                    <a:bodyPr/>
                    <a:p>
                      <a:pPr indent="0" algn="ctr">
                        <a:buNone/>
                      </a:pPr>
                      <a:r>
                        <a:rPr lang="en-US" altLang="zh-CN" sz="1000" b="1">
                          <a:solidFill>
                            <a:srgbClr val="000000"/>
                          </a:solidFill>
                          <a:latin typeface="黑体" charset="0"/>
                          <a:ea typeface="黑体" charset="0"/>
                        </a:rPr>
                        <a:t>13</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黑体" charset="0"/>
                          <a:ea typeface="黑体" charset="0"/>
                        </a:rPr>
                        <a:t>系统稳定状态下导航路径规划</a:t>
                      </a:r>
                      <a:endParaRPr lang="zh-CN"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2.733333333</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2.7</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1.23%</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1">
                          <a:solidFill>
                            <a:srgbClr val="000000"/>
                          </a:solidFill>
                          <a:latin typeface="黑体" charset="0"/>
                          <a:ea typeface="黑体" charset="0"/>
                        </a:rPr>
                        <a:t>14</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黑体" charset="0"/>
                          <a:ea typeface="黑体" charset="0"/>
                          <a:cs typeface="黑体" charset="0"/>
                        </a:rPr>
                        <a:t>系统稳定状态下在线QQ音乐切歌</a:t>
                      </a:r>
                      <a:endParaRPr lang="zh-CN" altLang="en-US" sz="1000" b="1">
                        <a:solidFill>
                          <a:srgbClr val="000000"/>
                        </a:solidFill>
                        <a:latin typeface="黑体" charset="0"/>
                        <a:ea typeface="黑体" charset="0"/>
                        <a:cs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0.666666667</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1100</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-99.94%</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1">
                          <a:solidFill>
                            <a:srgbClr val="000000"/>
                          </a:solidFill>
                          <a:latin typeface="黑体" charset="0"/>
                          <a:ea typeface="黑体" charset="0"/>
                        </a:rPr>
                        <a:t>15</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黑体" charset="0"/>
                          <a:ea typeface="黑体" charset="0"/>
                          <a:cs typeface="黑体" charset="0"/>
                        </a:rPr>
                        <a:t>系统稳定状态下在线电台切换/FM</a:t>
                      </a:r>
                      <a:endParaRPr lang="zh-CN" altLang="en-US" sz="1000" b="1">
                        <a:solidFill>
                          <a:srgbClr val="000000"/>
                        </a:solidFill>
                        <a:latin typeface="黑体" charset="0"/>
                        <a:ea typeface="黑体" charset="0"/>
                        <a:cs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0.3466667</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1.1</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-68.48%</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1">
                          <a:solidFill>
                            <a:srgbClr val="000000"/>
                          </a:solidFill>
                          <a:latin typeface="黑体" charset="0"/>
                          <a:ea typeface="黑体" charset="0"/>
                        </a:rPr>
                        <a:t>16</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黑体" charset="0"/>
                          <a:ea typeface="黑体" charset="0"/>
                        </a:rPr>
                        <a:t>系统稳定下，语音导航搜索时间</a:t>
                      </a:r>
                      <a:endParaRPr lang="zh-CN"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2.766666667</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3.2</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-13.54%</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1">
                          <a:solidFill>
                            <a:srgbClr val="000000"/>
                          </a:solidFill>
                          <a:latin typeface="黑体" charset="0"/>
                          <a:ea typeface="黑体" charset="0"/>
                        </a:rPr>
                        <a:t>17</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黑体" charset="0"/>
                          <a:ea typeface="黑体" charset="0"/>
                        </a:rPr>
                        <a:t>导航中，语音目的地切换搜索时间</a:t>
                      </a:r>
                      <a:endParaRPr lang="zh-CN"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2.233333333</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3.2</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-30.21%</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1">
                          <a:solidFill>
                            <a:srgbClr val="000000"/>
                          </a:solidFill>
                          <a:latin typeface="黑体" charset="0"/>
                          <a:ea typeface="黑体" charset="0"/>
                        </a:rPr>
                        <a:t>18</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黑体" charset="0"/>
                          <a:ea typeface="黑体" charset="0"/>
                        </a:rPr>
                        <a:t>导航中，语音目的地切换路径规划</a:t>
                      </a:r>
                      <a:endParaRPr lang="zh-CN"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2.733333333</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3.5</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-21.90%</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1">
                          <a:solidFill>
                            <a:srgbClr val="000000"/>
                          </a:solidFill>
                          <a:latin typeface="黑体" charset="0"/>
                          <a:ea typeface="黑体" charset="0"/>
                        </a:rPr>
                        <a:t>19</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黑体" charset="0"/>
                          <a:ea typeface="黑体" charset="0"/>
                        </a:rPr>
                        <a:t>系统稳定下，语音播放音乐</a:t>
                      </a:r>
                      <a:endParaRPr lang="zh-CN"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8.1</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7.9</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2.53%</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000" b="1">
                        <a:solidFill>
                          <a:srgbClr val="000000"/>
                        </a:solidFill>
                        <a:latin typeface="黑体" charset="0"/>
                        <a:ea typeface="黑体" charset="0"/>
                        <a:cs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1">
                          <a:solidFill>
                            <a:srgbClr val="000000"/>
                          </a:solidFill>
                          <a:latin typeface="黑体" charset="0"/>
                          <a:ea typeface="黑体" charset="0"/>
                        </a:rPr>
                        <a:t>20</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黑体" charset="0"/>
                          <a:ea typeface="黑体" charset="0"/>
                        </a:rPr>
                        <a:t>系统稳定下，语音车控</a:t>
                      </a:r>
                      <a:endParaRPr lang="zh-CN"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1.153333333</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1.5</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-23.11%</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1">
                          <a:solidFill>
                            <a:srgbClr val="000000"/>
                          </a:solidFill>
                          <a:latin typeface="黑体" charset="0"/>
                          <a:ea typeface="黑体" charset="0"/>
                        </a:rPr>
                        <a:t>21</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黑体" charset="0"/>
                          <a:ea typeface="黑体" charset="0"/>
                        </a:rPr>
                        <a:t>系统稳定下，语音系统控制</a:t>
                      </a:r>
                      <a:endParaRPr lang="zh-CN"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0.5133333</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1.2</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-57.22%</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1">
                          <a:solidFill>
                            <a:srgbClr val="000000"/>
                          </a:solidFill>
                          <a:latin typeface="黑体" charset="0"/>
                          <a:ea typeface="黑体" charset="0"/>
                        </a:rPr>
                        <a:t>22</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黑体" charset="0"/>
                          <a:ea typeface="黑体" charset="0"/>
                        </a:rPr>
                        <a:t>语音热启动时间</a:t>
                      </a:r>
                      <a:endParaRPr lang="zh-CN"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0.5</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200ms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0.3933333</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0.3</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FF0000"/>
                          </a:solidFill>
                          <a:latin typeface="黑体" charset="0"/>
                          <a:ea typeface="黑体" charset="0"/>
                        </a:rPr>
                        <a:t>31.11%</a:t>
                      </a:r>
                      <a:endParaRPr lang="en-US" altLang="en-US" sz="1000" b="1">
                        <a:solidFill>
                          <a:srgbClr val="FF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000" b="1">
                          <a:solidFill>
                            <a:srgbClr val="000000"/>
                          </a:solidFill>
                          <a:latin typeface="Verdana Pro"/>
                          <a:sym typeface="+mn-ea"/>
                        </a:rPr>
                        <a:t>偏差可接受范围之内</a:t>
                      </a:r>
                      <a:endParaRPr lang="zh-CN"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1">
                          <a:solidFill>
                            <a:srgbClr val="000000"/>
                          </a:solidFill>
                          <a:latin typeface="黑体" charset="0"/>
                          <a:ea typeface="黑体" charset="0"/>
                        </a:rPr>
                        <a:t>23</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黑体" charset="0"/>
                          <a:ea typeface="黑体" charset="0"/>
                        </a:rPr>
                        <a:t>车机管家冷启动时间</a:t>
                      </a:r>
                      <a:endParaRPr lang="zh-CN"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0.5</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1.253333333</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11.3</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-88.91%</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1">
                          <a:solidFill>
                            <a:srgbClr val="000000"/>
                          </a:solidFill>
                          <a:latin typeface="黑体" charset="0"/>
                          <a:ea typeface="黑体" charset="0"/>
                        </a:rPr>
                        <a:t>24</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黑体" charset="0"/>
                          <a:ea typeface="黑体" charset="0"/>
                        </a:rPr>
                        <a:t>车机管家热启动时间</a:t>
                      </a:r>
                      <a:endParaRPr lang="zh-CN"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0.5</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200ms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793.3333333</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1000</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-20.67%</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1">
                          <a:solidFill>
                            <a:srgbClr val="000000"/>
                          </a:solidFill>
                          <a:latin typeface="黑体" charset="0"/>
                          <a:ea typeface="黑体" charset="0"/>
                        </a:rPr>
                        <a:t>25</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黑体" charset="0"/>
                          <a:ea typeface="黑体" charset="0"/>
                        </a:rPr>
                        <a:t>消息中心冷启动时间</a:t>
                      </a:r>
                      <a:endParaRPr lang="zh-CN"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0.5</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820</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900</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-8.89%</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206058" y="6096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CDX706H</a:t>
            </a:r>
            <a:r>
              <a:rPr lang="zh-CN" altLang="en-US" sz="2800" dirty="0">
                <a:solidFill>
                  <a:srgbClr val="0000CC"/>
                </a:solidFill>
              </a:rPr>
              <a:t> </a:t>
            </a:r>
            <a:r>
              <a:rPr lang="en-US" altLang="zh-CN" sz="2800" dirty="0">
                <a:solidFill>
                  <a:srgbClr val="0000CC"/>
                </a:solidFill>
              </a:rPr>
              <a:t>R6 </a:t>
            </a:r>
            <a:r>
              <a:rPr lang="en-US" altLang="zh-CN" sz="2800" dirty="0">
                <a:solidFill>
                  <a:srgbClr val="0000CC"/>
                </a:solidFill>
                <a:sym typeface="+mn-ea"/>
              </a:rPr>
              <a:t>Pro HF3</a:t>
            </a:r>
            <a:r>
              <a:rPr lang="en-US" altLang="en-US" sz="2800" dirty="0">
                <a:solidFill>
                  <a:srgbClr val="0000CC"/>
                </a:solidFill>
              </a:rPr>
              <a:t>} </a:t>
            </a:r>
            <a:r>
              <a:rPr lang="zh-CN" altLang="en-US" sz="2800" dirty="0"/>
              <a:t>性能</a:t>
            </a:r>
            <a:r>
              <a:rPr lang="zh-CN" altLang="en-US" sz="2800" dirty="0"/>
              <a:t>专题测试</a:t>
            </a:r>
            <a:endParaRPr lang="en-US" altLang="en-US" sz="2800" b="0" dirty="0">
              <a:ea typeface="SimHei" panose="02010609060101010101" pitchFamily="49" charset="-122"/>
            </a:endParaRPr>
          </a:p>
        </p:txBody>
      </p:sp>
      <p:graphicFrame>
        <p:nvGraphicFramePr>
          <p:cNvPr id="2" name="对象 1">
            <a:hlinkClick r:id="" action="ppaction://ole?verb="/>
          </p:cNvPr>
          <p:cNvGraphicFramePr>
            <a:graphicFrameLocks noChangeAspect="1"/>
          </p:cNvGraphicFramePr>
          <p:nvPr/>
        </p:nvGraphicFramePr>
        <p:xfrm>
          <a:off x="11316970" y="203835"/>
          <a:ext cx="773430" cy="773430"/>
        </p:xfrm>
        <a:graphic>
          <a:graphicData uri="http://schemas.openxmlformats.org/presentationml/2006/ole">
            <mc:AlternateContent xmlns:mc="http://schemas.openxmlformats.org/markup-compatibility/2006">
              <mc:Choice xmlns:v="urn:schemas-microsoft-com:vml" Requires="v">
                <p:oleObj spid="_x0000_s2050" name="" showAsIcon="1" r:id="rId1" imgW="1524000" imgH="1524000" progId="Excel.Sheet.12">
                  <p:embed/>
                </p:oleObj>
              </mc:Choice>
              <mc:Fallback>
                <p:oleObj name="" showAsIcon="1" r:id="rId1" imgW="1524000" imgH="1524000" progId="Excel.Sheet.12">
                  <p:embed/>
                  <p:pic>
                    <p:nvPicPr>
                      <p:cNvPr id="0" name="图片 2049"/>
                      <p:cNvPicPr/>
                      <p:nvPr/>
                    </p:nvPicPr>
                    <p:blipFill>
                      <a:blip r:embed="rId2"/>
                      <a:stretch>
                        <a:fillRect/>
                      </a:stretch>
                    </p:blipFill>
                    <p:spPr>
                      <a:xfrm>
                        <a:off x="11316970" y="203835"/>
                        <a:ext cx="773430" cy="773430"/>
                      </a:xfrm>
                      <a:prstGeom prst="rect">
                        <a:avLst/>
                      </a:prstGeom>
                    </p:spPr>
                  </p:pic>
                </p:oleObj>
              </mc:Fallback>
            </mc:AlternateContent>
          </a:graphicData>
        </a:graphic>
      </p:graphicFrame>
      <p:graphicFrame>
        <p:nvGraphicFramePr>
          <p:cNvPr id="7" name="表格 6"/>
          <p:cNvGraphicFramePr/>
          <p:nvPr>
            <p:custDataLst>
              <p:tags r:id="rId3"/>
            </p:custDataLst>
          </p:nvPr>
        </p:nvGraphicFramePr>
        <p:xfrm>
          <a:off x="206375" y="640715"/>
          <a:ext cx="10928985" cy="5481320"/>
        </p:xfrm>
        <a:graphic>
          <a:graphicData uri="http://schemas.openxmlformats.org/drawingml/2006/table">
            <a:tbl>
              <a:tblPr firstRow="1" bandRow="1">
                <a:tableStyleId>{5C22544A-7EE6-4342-B048-85BDC9FD1C3A}</a:tableStyleId>
              </a:tblPr>
              <a:tblGrid>
                <a:gridCol w="654685"/>
                <a:gridCol w="1974850"/>
                <a:gridCol w="415290"/>
                <a:gridCol w="654685"/>
                <a:gridCol w="1061085"/>
                <a:gridCol w="874395"/>
                <a:gridCol w="1246505"/>
                <a:gridCol w="4047490"/>
              </a:tblGrid>
              <a:tr h="210820">
                <a:tc>
                  <a:txBody>
                    <a:bodyPr/>
                    <a:p>
                      <a:pPr indent="0" algn="ctr">
                        <a:buNone/>
                      </a:pPr>
                      <a:r>
                        <a:rPr lang="en-US" altLang="en-US" sz="1000" b="1">
                          <a:solidFill>
                            <a:schemeClr val="bg1"/>
                          </a:solidFill>
                          <a:latin typeface="黑体" charset="0"/>
                          <a:ea typeface="黑体" charset="0"/>
                        </a:rPr>
                        <a:t>类别</a:t>
                      </a:r>
                      <a:endParaRPr lang="en-US" altLang="en-US" sz="1000" b="1">
                        <a:solidFill>
                          <a:schemeClr val="bg1"/>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solidFill>
                  </a:tcPr>
                </a:tc>
                <a:tc>
                  <a:txBody>
                    <a:bodyPr/>
                    <a:p>
                      <a:pPr indent="0" algn="ctr">
                        <a:buNone/>
                      </a:pPr>
                      <a:r>
                        <a:rPr lang="zh-CN" sz="1000" b="1">
                          <a:solidFill>
                            <a:schemeClr val="bg1"/>
                          </a:solidFill>
                          <a:latin typeface="黑体" charset="0"/>
                          <a:ea typeface="黑体" charset="0"/>
                        </a:rPr>
                        <a:t>影响因素</a:t>
                      </a:r>
                      <a:endParaRPr lang="zh-CN" altLang="en-US" sz="1000" b="1">
                        <a:solidFill>
                          <a:schemeClr val="bg1"/>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solidFill>
                  </a:tcPr>
                </a:tc>
                <a:tc>
                  <a:txBody>
                    <a:bodyPr/>
                    <a:p>
                      <a:pPr indent="0" algn="ctr">
                        <a:buNone/>
                      </a:pPr>
                      <a:r>
                        <a:rPr lang="zh-CN" sz="1000" b="1">
                          <a:solidFill>
                            <a:schemeClr val="bg1"/>
                          </a:solidFill>
                          <a:latin typeface="黑体" charset="0"/>
                          <a:ea typeface="黑体" charset="0"/>
                        </a:rPr>
                        <a:t>权重</a:t>
                      </a:r>
                      <a:endParaRPr lang="zh-CN" altLang="en-US" sz="1000" b="1">
                        <a:solidFill>
                          <a:schemeClr val="bg1"/>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solidFill>
                  </a:tcPr>
                </a:tc>
                <a:tc>
                  <a:txBody>
                    <a:bodyPr/>
                    <a:p>
                      <a:pPr indent="0" algn="ctr">
                        <a:buNone/>
                      </a:pPr>
                      <a:r>
                        <a:rPr lang="en-US" sz="1000" b="1">
                          <a:solidFill>
                            <a:schemeClr val="bg1"/>
                          </a:solidFill>
                          <a:latin typeface="黑体" charset="0"/>
                          <a:ea typeface="黑体" charset="0"/>
                        </a:rPr>
                        <a:t>Reference</a:t>
                      </a:r>
                      <a:endParaRPr lang="en-US" altLang="en-US" sz="1000" b="1">
                        <a:solidFill>
                          <a:schemeClr val="bg1"/>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solidFill>
                  </a:tcPr>
                </a:tc>
                <a:tc>
                  <a:txBody>
                    <a:bodyPr/>
                    <a:p>
                      <a:pPr indent="0" algn="ctr">
                        <a:buNone/>
                      </a:pPr>
                      <a:r>
                        <a:rPr lang="en-US" sz="1000" b="1">
                          <a:solidFill>
                            <a:schemeClr val="bg1"/>
                          </a:solidFill>
                          <a:latin typeface="黑体" charset="0"/>
                          <a:ea typeface="黑体" charset="0"/>
                        </a:rPr>
                        <a:t>result</a:t>
                      </a:r>
                      <a:endParaRPr lang="en-US" altLang="en-US" sz="1000" b="1">
                        <a:solidFill>
                          <a:schemeClr val="bg1"/>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solidFill>
                  </a:tcPr>
                </a:tc>
                <a:tc>
                  <a:txBody>
                    <a:bodyPr/>
                    <a:p>
                      <a:pPr indent="0" algn="ctr">
                        <a:buNone/>
                      </a:pPr>
                      <a:r>
                        <a:rPr lang="en-US" sz="1000" b="1">
                          <a:solidFill>
                            <a:schemeClr val="bg1"/>
                          </a:solidFill>
                          <a:latin typeface="黑体" charset="0"/>
                          <a:ea typeface="黑体" charset="0"/>
                        </a:rPr>
                        <a:t>R05</a:t>
                      </a:r>
                      <a:endParaRPr lang="en-US" altLang="en-US" sz="1000" b="1">
                        <a:solidFill>
                          <a:schemeClr val="bg1"/>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solidFill>
                  </a:tcPr>
                </a:tc>
                <a:tc>
                  <a:txBody>
                    <a:bodyPr/>
                    <a:p>
                      <a:pPr indent="0" algn="ctr">
                        <a:buNone/>
                      </a:pPr>
                      <a:r>
                        <a:rPr lang="zh-CN" sz="1000" b="1">
                          <a:solidFill>
                            <a:schemeClr val="bg1"/>
                          </a:solidFill>
                          <a:latin typeface="黑体" charset="0"/>
                          <a:ea typeface="黑体" charset="0"/>
                        </a:rPr>
                        <a:t>偏差</a:t>
                      </a:r>
                      <a:endParaRPr lang="zh-CN" altLang="en-US" sz="1000" b="1">
                        <a:solidFill>
                          <a:schemeClr val="bg1"/>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solidFill>
                  </a:tcPr>
                </a:tc>
                <a:tc>
                  <a:txBody>
                    <a:bodyPr/>
                    <a:p>
                      <a:pPr indent="0" algn="ctr">
                        <a:buNone/>
                      </a:pPr>
                      <a:r>
                        <a:rPr lang="zh-CN" sz="1000" b="1">
                          <a:solidFill>
                            <a:schemeClr val="bg1"/>
                          </a:solidFill>
                          <a:latin typeface="黑体" charset="0"/>
                          <a:ea typeface="黑体" charset="0"/>
                        </a:rPr>
                        <a:t>分析</a:t>
                      </a:r>
                      <a:endParaRPr lang="zh-CN" altLang="en-US" sz="1000" b="1">
                        <a:solidFill>
                          <a:schemeClr val="bg1"/>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solidFill>
                  </a:tcPr>
                </a:tc>
              </a:tr>
              <a:tr h="0">
                <a:tc>
                  <a:txBody>
                    <a:bodyPr/>
                    <a:p>
                      <a:pPr indent="0">
                        <a:buNone/>
                      </a:pPr>
                      <a:r>
                        <a:rPr lang="en-US" altLang="zh-CN" sz="1000" b="1">
                          <a:solidFill>
                            <a:srgbClr val="000000"/>
                          </a:solidFill>
                          <a:latin typeface="黑体" charset="0"/>
                          <a:ea typeface="黑体" charset="0"/>
                        </a:rPr>
                        <a:t>26</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1">
                          <a:solidFill>
                            <a:srgbClr val="000000"/>
                          </a:solidFill>
                          <a:latin typeface="黑体" charset="0"/>
                          <a:ea typeface="黑体" charset="0"/>
                        </a:rPr>
                        <a:t>消息中心热启动时间</a:t>
                      </a:r>
                      <a:endParaRPr lang="zh-CN"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0.5</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200ms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703.3333333</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800</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-12.08%</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1">
                          <a:solidFill>
                            <a:srgbClr val="000000"/>
                          </a:solidFill>
                          <a:latin typeface="黑体" charset="0"/>
                          <a:ea typeface="黑体" charset="0"/>
                        </a:rPr>
                        <a:t>27</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1">
                          <a:solidFill>
                            <a:srgbClr val="000000"/>
                          </a:solidFill>
                          <a:latin typeface="黑体" charset="0"/>
                          <a:ea typeface="黑体" charset="0"/>
                        </a:rPr>
                        <a:t>随心看冷启动时间</a:t>
                      </a:r>
                      <a:endParaRPr lang="zh-CN"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0.5</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8.9</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10.2</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-12.75%</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1">
                          <a:solidFill>
                            <a:srgbClr val="000000"/>
                          </a:solidFill>
                          <a:latin typeface="黑体" charset="0"/>
                          <a:ea typeface="黑体" charset="0"/>
                        </a:rPr>
                        <a:t>28</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1">
                          <a:solidFill>
                            <a:srgbClr val="000000"/>
                          </a:solidFill>
                          <a:latin typeface="黑体" charset="0"/>
                          <a:ea typeface="黑体" charset="0"/>
                        </a:rPr>
                        <a:t>随心看热启动时间</a:t>
                      </a:r>
                      <a:endParaRPr lang="zh-CN"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0.5</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200ms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710</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1000</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-29.00%</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1">
                          <a:solidFill>
                            <a:srgbClr val="000000"/>
                          </a:solidFill>
                          <a:latin typeface="黑体" charset="0"/>
                          <a:ea typeface="黑体" charset="0"/>
                        </a:rPr>
                        <a:t>29</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1">
                          <a:solidFill>
                            <a:srgbClr val="000000"/>
                          </a:solidFill>
                          <a:latin typeface="黑体" charset="0"/>
                          <a:ea typeface="黑体" charset="0"/>
                          <a:cs typeface="黑体" charset="0"/>
                        </a:rPr>
                        <a:t>launcher冷启动时间</a:t>
                      </a:r>
                      <a:endParaRPr lang="zh-CN" altLang="en-US" sz="1000" b="1">
                        <a:solidFill>
                          <a:srgbClr val="000000"/>
                        </a:solidFill>
                        <a:latin typeface="黑体" charset="0"/>
                        <a:ea typeface="黑体" charset="0"/>
                        <a:cs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0.5</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8.833333333</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12</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-26.39%</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1">
                          <a:solidFill>
                            <a:srgbClr val="000000"/>
                          </a:solidFill>
                          <a:latin typeface="黑体" charset="0"/>
                          <a:ea typeface="黑体" charset="0"/>
                        </a:rPr>
                        <a:t>30</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1">
                          <a:solidFill>
                            <a:srgbClr val="000000"/>
                          </a:solidFill>
                          <a:latin typeface="黑体" charset="0"/>
                          <a:ea typeface="黑体" charset="0"/>
                        </a:rPr>
                        <a:t>车家互联冷启动时间</a:t>
                      </a:r>
                      <a:endParaRPr lang="zh-CN"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0.5</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3.883333333</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5.3</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-26.73%</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1">
                          <a:solidFill>
                            <a:srgbClr val="000000"/>
                          </a:solidFill>
                          <a:latin typeface="黑体" charset="0"/>
                          <a:ea typeface="黑体" charset="0"/>
                        </a:rPr>
                        <a:t>31</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1">
                          <a:solidFill>
                            <a:srgbClr val="000000"/>
                          </a:solidFill>
                          <a:latin typeface="黑体" charset="0"/>
                          <a:ea typeface="黑体" charset="0"/>
                        </a:rPr>
                        <a:t>车家互联热启动时间</a:t>
                      </a:r>
                      <a:endParaRPr lang="zh-CN"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0.5</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200ms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3.7533333</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3.5</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7.24%</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1">
                          <a:solidFill>
                            <a:srgbClr val="000000"/>
                          </a:solidFill>
                          <a:latin typeface="黑体" charset="0"/>
                          <a:ea typeface="黑体" charset="0"/>
                        </a:rPr>
                        <a:t>32</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1">
                          <a:solidFill>
                            <a:srgbClr val="000000"/>
                          </a:solidFill>
                          <a:latin typeface="黑体" charset="0"/>
                          <a:ea typeface="黑体" charset="0"/>
                        </a:rPr>
                        <a:t>预约保养冷启动时间</a:t>
                      </a:r>
                      <a:endParaRPr lang="zh-CN"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0.5</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3.033333333</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3.5</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-13.33%</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1">
                          <a:solidFill>
                            <a:srgbClr val="000000"/>
                          </a:solidFill>
                          <a:latin typeface="黑体" charset="0"/>
                          <a:ea typeface="黑体" charset="0"/>
                        </a:rPr>
                        <a:t>33</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1">
                          <a:solidFill>
                            <a:srgbClr val="000000"/>
                          </a:solidFill>
                          <a:latin typeface="黑体" charset="0"/>
                          <a:ea typeface="黑体" charset="0"/>
                        </a:rPr>
                        <a:t>预约保养热启动时间</a:t>
                      </a:r>
                      <a:endParaRPr lang="zh-CN"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0.5</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200ms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233.3333333</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400</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-41.67%</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1">
                          <a:solidFill>
                            <a:srgbClr val="000000"/>
                          </a:solidFill>
                          <a:latin typeface="黑体" charset="0"/>
                          <a:ea typeface="黑体" charset="0"/>
                        </a:rPr>
                        <a:t>34</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1">
                          <a:solidFill>
                            <a:srgbClr val="000000"/>
                          </a:solidFill>
                          <a:latin typeface="黑体" charset="0"/>
                          <a:ea typeface="黑体" charset="0"/>
                        </a:rPr>
                        <a:t>账号冷启动时间</a:t>
                      </a:r>
                      <a:endParaRPr lang="zh-CN"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0.5</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1.133333333</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1400</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-99.92%</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1">
                          <a:solidFill>
                            <a:srgbClr val="000000"/>
                          </a:solidFill>
                          <a:latin typeface="黑体" charset="0"/>
                          <a:ea typeface="黑体" charset="0"/>
                        </a:rPr>
                        <a:t>35</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1">
                          <a:solidFill>
                            <a:srgbClr val="000000"/>
                          </a:solidFill>
                          <a:latin typeface="黑体" charset="0"/>
                          <a:ea typeface="黑体" charset="0"/>
                        </a:rPr>
                        <a:t>账号热启动时间</a:t>
                      </a:r>
                      <a:endParaRPr lang="zh-CN"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0.5</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200ms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780</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1200</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-35.00%</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1">
                          <a:solidFill>
                            <a:srgbClr val="000000"/>
                          </a:solidFill>
                          <a:latin typeface="黑体" charset="0"/>
                          <a:ea typeface="黑体" charset="0"/>
                        </a:rPr>
                        <a:t>36</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1">
                          <a:solidFill>
                            <a:srgbClr val="000000"/>
                          </a:solidFill>
                          <a:latin typeface="黑体" charset="0"/>
                          <a:ea typeface="黑体" charset="0"/>
                          <a:cs typeface="黑体" charset="0"/>
                        </a:rPr>
                        <a:t>普通导航-全屏过渡期间冷启动时间</a:t>
                      </a:r>
                      <a:endParaRPr lang="zh-CN" altLang="en-US" sz="1000" b="1">
                        <a:solidFill>
                          <a:srgbClr val="000000"/>
                        </a:solidFill>
                        <a:latin typeface="黑体" charset="0"/>
                        <a:ea typeface="黑体" charset="0"/>
                        <a:cs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0.5</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2.06</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20</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-89.70%</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1">
                          <a:solidFill>
                            <a:srgbClr val="000000"/>
                          </a:solidFill>
                          <a:latin typeface="黑体" charset="0"/>
                          <a:ea typeface="黑体" charset="0"/>
                        </a:rPr>
                        <a:t>37</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1">
                          <a:solidFill>
                            <a:srgbClr val="000000"/>
                          </a:solidFill>
                          <a:latin typeface="黑体" charset="0"/>
                          <a:ea typeface="黑体" charset="0"/>
                          <a:cs typeface="黑体" charset="0"/>
                        </a:rPr>
                        <a:t>普通导航-分屏冷启动时间</a:t>
                      </a:r>
                      <a:endParaRPr lang="zh-CN" altLang="en-US" sz="1000" b="1">
                        <a:solidFill>
                          <a:srgbClr val="000000"/>
                        </a:solidFill>
                        <a:latin typeface="黑体" charset="0"/>
                        <a:ea typeface="黑体" charset="0"/>
                        <a:cs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0.5</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2.693333333</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7</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-61.52%</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1">
                          <a:solidFill>
                            <a:srgbClr val="000000"/>
                          </a:solidFill>
                          <a:latin typeface="黑体" charset="0"/>
                          <a:ea typeface="黑体" charset="0"/>
                        </a:rPr>
                        <a:t>38</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1">
                          <a:solidFill>
                            <a:srgbClr val="000000"/>
                          </a:solidFill>
                          <a:latin typeface="黑体" charset="0"/>
                          <a:ea typeface="黑体" charset="0"/>
                          <a:cs typeface="黑体" charset="0"/>
                        </a:rPr>
                        <a:t>普通导航-分屏热启动时间</a:t>
                      </a:r>
                      <a:endParaRPr lang="zh-CN" altLang="en-US" sz="1000" b="1">
                        <a:solidFill>
                          <a:srgbClr val="000000"/>
                        </a:solidFill>
                        <a:latin typeface="黑体" charset="0"/>
                        <a:ea typeface="黑体" charset="0"/>
                        <a:cs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0.5</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200ms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0.32</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0.4</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-20.00%</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1">
                          <a:solidFill>
                            <a:srgbClr val="000000"/>
                          </a:solidFill>
                          <a:latin typeface="黑体" charset="0"/>
                          <a:ea typeface="黑体" charset="0"/>
                        </a:rPr>
                        <a:t>39</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1">
                          <a:solidFill>
                            <a:srgbClr val="000000"/>
                          </a:solidFill>
                          <a:latin typeface="黑体" charset="0"/>
                          <a:ea typeface="黑体" charset="0"/>
                        </a:rPr>
                        <a:t>输入法冷启动时间</a:t>
                      </a:r>
                      <a:endParaRPr lang="zh-CN"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0.5</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2.3</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2.1</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9.52%</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1">
                          <a:solidFill>
                            <a:srgbClr val="000000"/>
                          </a:solidFill>
                          <a:latin typeface="黑体" charset="0"/>
                          <a:ea typeface="黑体" charset="0"/>
                        </a:rPr>
                        <a:t>40</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1">
                          <a:solidFill>
                            <a:srgbClr val="000000"/>
                          </a:solidFill>
                          <a:latin typeface="黑体" charset="0"/>
                          <a:ea typeface="黑体" charset="0"/>
                        </a:rPr>
                        <a:t>输入法热启动时间</a:t>
                      </a:r>
                      <a:endParaRPr lang="zh-CN"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0.5</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200ms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373.3333333</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500</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-25.33%</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1">
                          <a:solidFill>
                            <a:srgbClr val="000000"/>
                          </a:solidFill>
                          <a:latin typeface="黑体" charset="0"/>
                          <a:ea typeface="黑体" charset="0"/>
                        </a:rPr>
                        <a:t>41</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1">
                          <a:solidFill>
                            <a:srgbClr val="000000"/>
                          </a:solidFill>
                          <a:latin typeface="黑体" charset="0"/>
                          <a:ea typeface="黑体" charset="0"/>
                          <a:cs typeface="黑体" charset="0"/>
                        </a:rPr>
                        <a:t>EM冷启动时间</a:t>
                      </a:r>
                      <a:endParaRPr lang="zh-CN" altLang="en-US" sz="1000" b="1">
                        <a:solidFill>
                          <a:srgbClr val="000000"/>
                        </a:solidFill>
                        <a:latin typeface="黑体" charset="0"/>
                        <a:ea typeface="黑体" charset="0"/>
                        <a:cs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0.5</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356.6666667</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1200</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-70.28%</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1">
                          <a:solidFill>
                            <a:srgbClr val="000000"/>
                          </a:solidFill>
                          <a:latin typeface="黑体" charset="0"/>
                          <a:ea typeface="黑体" charset="0"/>
                        </a:rPr>
                        <a:t>42</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1">
                          <a:solidFill>
                            <a:srgbClr val="000000"/>
                          </a:solidFill>
                          <a:latin typeface="黑体" charset="0"/>
                          <a:ea typeface="黑体" charset="0"/>
                          <a:cs typeface="黑体" charset="0"/>
                        </a:rPr>
                        <a:t>EM热启动时间</a:t>
                      </a:r>
                      <a:endParaRPr lang="zh-CN" altLang="en-US" sz="1000" b="1">
                        <a:solidFill>
                          <a:srgbClr val="000000"/>
                        </a:solidFill>
                        <a:latin typeface="黑体" charset="0"/>
                        <a:ea typeface="黑体" charset="0"/>
                        <a:cs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0.5</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200ms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336.6666667</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500</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-32.67%</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1">
                          <a:solidFill>
                            <a:srgbClr val="000000"/>
                          </a:solidFill>
                          <a:latin typeface="黑体" charset="0"/>
                          <a:ea typeface="黑体" charset="0"/>
                        </a:rPr>
                        <a:t>43</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1">
                          <a:solidFill>
                            <a:srgbClr val="000000"/>
                          </a:solidFill>
                          <a:latin typeface="黑体" charset="0"/>
                          <a:ea typeface="黑体" charset="0"/>
                        </a:rPr>
                        <a:t>电影票冷启动时间</a:t>
                      </a:r>
                      <a:endParaRPr lang="zh-CN"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0.5</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4.98</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5.1</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-2.35%</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1">
                          <a:solidFill>
                            <a:srgbClr val="000000"/>
                          </a:solidFill>
                          <a:latin typeface="黑体" charset="0"/>
                          <a:ea typeface="黑体" charset="0"/>
                        </a:rPr>
                        <a:t>44</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1">
                          <a:solidFill>
                            <a:srgbClr val="000000"/>
                          </a:solidFill>
                          <a:latin typeface="黑体" charset="0"/>
                          <a:ea typeface="黑体" charset="0"/>
                        </a:rPr>
                        <a:t>电影票热启动时间</a:t>
                      </a:r>
                      <a:endParaRPr lang="zh-CN"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0.5</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200ms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206.6666667</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300</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-31.11%</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1">
                          <a:solidFill>
                            <a:srgbClr val="000000"/>
                          </a:solidFill>
                          <a:latin typeface="黑体" charset="0"/>
                          <a:ea typeface="黑体" charset="0"/>
                        </a:rPr>
                        <a:t>45</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1">
                          <a:solidFill>
                            <a:srgbClr val="000000"/>
                          </a:solidFill>
                          <a:latin typeface="黑体" charset="0"/>
                          <a:ea typeface="黑体" charset="0"/>
                        </a:rPr>
                        <a:t>智慧停车场冷启动时间</a:t>
                      </a:r>
                      <a:endParaRPr lang="zh-CN"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0.5</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4.866666667</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4.3</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13.18%</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1">
                          <a:solidFill>
                            <a:srgbClr val="000000"/>
                          </a:solidFill>
                          <a:latin typeface="黑体" charset="0"/>
                          <a:ea typeface="黑体" charset="0"/>
                        </a:rPr>
                        <a:t>46</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1">
                          <a:solidFill>
                            <a:srgbClr val="000000"/>
                          </a:solidFill>
                          <a:latin typeface="黑体" charset="0"/>
                          <a:ea typeface="黑体" charset="0"/>
                        </a:rPr>
                        <a:t>智慧停车场热启动时间</a:t>
                      </a:r>
                      <a:endParaRPr lang="zh-CN"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0.5</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200ms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346.6666667</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600</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-42.22%</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1">
                          <a:solidFill>
                            <a:srgbClr val="000000"/>
                          </a:solidFill>
                          <a:latin typeface="黑体" charset="0"/>
                          <a:ea typeface="黑体" charset="0"/>
                        </a:rPr>
                        <a:t>47</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1">
                          <a:solidFill>
                            <a:srgbClr val="000000"/>
                          </a:solidFill>
                          <a:latin typeface="黑体" charset="0"/>
                          <a:ea typeface="黑体" charset="0"/>
                        </a:rPr>
                        <a:t>外卖冷启动时间</a:t>
                      </a:r>
                      <a:endParaRPr lang="zh-CN"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0.5</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5.1766667</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5.1</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1.50%</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1">
                          <a:solidFill>
                            <a:srgbClr val="000000"/>
                          </a:solidFill>
                          <a:latin typeface="黑体" charset="0"/>
                          <a:ea typeface="黑体" charset="0"/>
                        </a:rPr>
                        <a:t>48</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1">
                          <a:solidFill>
                            <a:srgbClr val="000000"/>
                          </a:solidFill>
                          <a:latin typeface="黑体" charset="0"/>
                          <a:ea typeface="黑体" charset="0"/>
                        </a:rPr>
                        <a:t>外卖热启动时间</a:t>
                      </a:r>
                      <a:endParaRPr lang="zh-CN"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0.5</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200ms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690</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2700</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-74.44%</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1">
                          <a:solidFill>
                            <a:srgbClr val="000000"/>
                          </a:solidFill>
                          <a:latin typeface="黑体" charset="0"/>
                          <a:ea typeface="黑体" charset="0"/>
                        </a:rPr>
                        <a:t>49</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1">
                          <a:solidFill>
                            <a:srgbClr val="000000"/>
                          </a:solidFill>
                          <a:latin typeface="黑体" charset="0"/>
                          <a:ea typeface="黑体" charset="0"/>
                        </a:rPr>
                        <a:t>酒店预定冷启动时间</a:t>
                      </a:r>
                      <a:endParaRPr lang="zh-CN"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0.5</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2.2</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3.4</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-35.29%</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1">
                          <a:solidFill>
                            <a:srgbClr val="000000"/>
                          </a:solidFill>
                          <a:latin typeface="黑体" charset="0"/>
                          <a:ea typeface="黑体" charset="0"/>
                        </a:rPr>
                        <a:t>50</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1">
                          <a:solidFill>
                            <a:srgbClr val="000000"/>
                          </a:solidFill>
                          <a:latin typeface="黑体" charset="0"/>
                          <a:ea typeface="黑体" charset="0"/>
                        </a:rPr>
                        <a:t>酒店预定热启动时间</a:t>
                      </a:r>
                      <a:endParaRPr lang="zh-CN"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0.5</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200ms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0.26</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0.3</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-13.33%</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ea typeface="SimHei" panose="02010609060101010101" pitchFamily="49" charset="-122"/>
              </a:rPr>
              <a:t>{CX</a:t>
            </a:r>
            <a:r>
              <a:rPr lang="en-US" altLang="zh-CN" sz="2800" dirty="0">
                <a:solidFill>
                  <a:srgbClr val="0000CC"/>
                </a:solidFill>
                <a:ea typeface="SimHei" panose="02010609060101010101" pitchFamily="49" charset="-122"/>
              </a:rPr>
              <a:t>706L</a:t>
            </a:r>
            <a:r>
              <a:rPr lang="en-US" altLang="en-US" sz="2800" dirty="0">
                <a:solidFill>
                  <a:srgbClr val="0000CC"/>
                </a:solidFill>
                <a:ea typeface="SimHei" panose="02010609060101010101" pitchFamily="49" charset="-122"/>
              </a:rPr>
              <a:t>_R06</a:t>
            </a:r>
            <a:r>
              <a:rPr lang="en-US" altLang="zh-CN" sz="2800" dirty="0">
                <a:solidFill>
                  <a:srgbClr val="0000CC"/>
                </a:solidFill>
                <a:ea typeface="SimHei" panose="02010609060101010101" pitchFamily="49" charset="-122"/>
              </a:rPr>
              <a:t> </a:t>
            </a:r>
            <a:r>
              <a:rPr lang="en-US" altLang="zh-CN" sz="2800" dirty="0">
                <a:solidFill>
                  <a:srgbClr val="0000CC"/>
                </a:solidFill>
                <a:sym typeface="+mn-ea"/>
              </a:rPr>
              <a:t>Pro HF3</a:t>
            </a:r>
            <a:r>
              <a:rPr lang="en-US" altLang="en-US" sz="2800" dirty="0">
                <a:solidFill>
                  <a:srgbClr val="0000CC"/>
                </a:solidFill>
                <a:ea typeface="SimHei" panose="02010609060101010101" pitchFamily="49" charset="-122"/>
              </a:rPr>
              <a:t>} </a:t>
            </a:r>
            <a:r>
              <a:rPr lang="en-US" altLang="en-US" sz="2800" dirty="0">
                <a:ea typeface="SimHei" panose="02010609060101010101" pitchFamily="49" charset="-122"/>
              </a:rPr>
              <a:t>Software overall status  {</a:t>
            </a:r>
            <a:r>
              <a:rPr lang="en-US" altLang="en-US" sz="2800" dirty="0">
                <a:solidFill>
                  <a:srgbClr val="FFC000"/>
                </a:solidFill>
                <a:ea typeface="SimHei" panose="02010609060101010101" pitchFamily="49" charset="-122"/>
              </a:rPr>
              <a:t>yellow</a:t>
            </a:r>
            <a:r>
              <a:rPr lang="en-US" altLang="en-US" sz="2800" dirty="0">
                <a:ea typeface="SimHei" panose="02010609060101010101" pitchFamily="49" charset="-122"/>
              </a:rPr>
              <a:t>}</a:t>
            </a:r>
            <a:endParaRPr lang="en-US" altLang="en-US" sz="2800" dirty="0">
              <a:ea typeface="SimHei" panose="02010609060101010101" pitchFamily="49" charset="-122"/>
            </a:endParaRPr>
          </a:p>
        </p:txBody>
      </p:sp>
      <p:sp>
        <p:nvSpPr>
          <p:cNvPr id="48130" name="Content Placeholder 1"/>
          <p:cNvSpPr>
            <a:spLocks noGrp="1" noChangeArrowheads="1"/>
          </p:cNvSpPr>
          <p:nvPr>
            <p:ph idx="1"/>
          </p:nvPr>
        </p:nvSpPr>
        <p:spPr bwMode="auto">
          <a:xfrm>
            <a:off x="639763" y="1096963"/>
            <a:ext cx="10836275" cy="5211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spcBef>
                <a:spcPct val="0"/>
              </a:spcBef>
            </a:pPr>
            <a:r>
              <a:rPr lang="en-US" altLang="zh-CN" dirty="0">
                <a:ea typeface="宋体" pitchFamily="2" charset="-122"/>
              </a:rPr>
              <a:t>Software key info</a:t>
            </a:r>
            <a:endParaRPr lang="en-US" altLang="zh-CN" dirty="0">
              <a:ea typeface="宋体" pitchFamily="2" charset="-122"/>
            </a:endParaRPr>
          </a:p>
          <a:p>
            <a:pPr lvl="1">
              <a:spcBef>
                <a:spcPct val="0"/>
              </a:spcBef>
              <a:buFont typeface="Arial" panose="020B0604020202020204" pitchFamily="34" charset="0"/>
              <a:buChar char="•"/>
            </a:pPr>
            <a:r>
              <a:rPr lang="en-US" altLang="zh-CN" sz="1800" dirty="0">
                <a:ea typeface="宋体" pitchFamily="2" charset="-122"/>
              </a:rPr>
              <a:t>Refer SWAD for the details:</a:t>
            </a:r>
            <a:endParaRPr lang="en-US"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MCU version:</a:t>
            </a:r>
            <a:r>
              <a:rPr lang="zh-CN" altLang="zh-CN" sz="1800" dirty="0">
                <a:ea typeface="宋体" pitchFamily="2" charset="-122"/>
              </a:rPr>
              <a:t> </a:t>
            </a:r>
            <a:r>
              <a:rPr lang="en-GB" altLang="zh-CN" sz="1800" dirty="0">
                <a:ea typeface="宋体" pitchFamily="2" charset="-122"/>
              </a:rPr>
              <a:t>20220620_475_PRO </a:t>
            </a:r>
            <a:r>
              <a:rPr lang="en-GB" altLang="zh-CN" sz="1800" dirty="0">
                <a:ea typeface="宋体" pitchFamily="2" charset="-122"/>
              </a:rPr>
              <a:t> </a:t>
            </a:r>
            <a:endParaRPr lang="en-GB"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SOC User</a:t>
            </a:r>
            <a:r>
              <a:rPr lang="zh-CN" altLang="en-US" sz="1800" dirty="0">
                <a:ea typeface="宋体" pitchFamily="2" charset="-122"/>
              </a:rPr>
              <a:t> </a:t>
            </a:r>
            <a:r>
              <a:rPr lang="en-US" altLang="zh-CN" sz="1800" dirty="0">
                <a:ea typeface="宋体" pitchFamily="2" charset="-122"/>
              </a:rPr>
              <a:t>version: </a:t>
            </a:r>
            <a:r>
              <a:rPr lang="en-GB" altLang="zh-CN" sz="1800" dirty="0">
                <a:ea typeface="宋体" pitchFamily="2" charset="-122"/>
              </a:rPr>
              <a:t>20220804_0757_GF13_R06.PRO.HF3)</a:t>
            </a:r>
            <a:endParaRPr lang="en-GB" altLang="zh-CN" sz="1800" dirty="0">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Verification scope and method:</a:t>
            </a:r>
            <a:endParaRPr lang="en-US" altLang="zh-CN" sz="1800" dirty="0">
              <a:solidFill>
                <a:srgbClr val="0000CC"/>
              </a:solidFill>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{Full verification} </a:t>
            </a:r>
            <a:r>
              <a:rPr lang="en-US" altLang="zh-CN" sz="1800" dirty="0">
                <a:ea typeface="宋体" pitchFamily="2" charset="-122"/>
              </a:rPr>
              <a:t>executed with pass rate </a:t>
            </a:r>
            <a:r>
              <a:rPr lang="en-US" altLang="zh-CN" sz="1800" dirty="0">
                <a:solidFill>
                  <a:srgbClr val="0000CC"/>
                </a:solidFill>
                <a:ea typeface="宋体" pitchFamily="2" charset="-122"/>
              </a:rPr>
              <a:t>98%,  0 </a:t>
            </a:r>
            <a:r>
              <a:rPr lang="en-US" altLang="zh-CN" sz="1800" dirty="0">
                <a:ea typeface="宋体" pitchFamily="2" charset="-122"/>
              </a:rPr>
              <a:t>P1 and </a:t>
            </a:r>
            <a:r>
              <a:rPr lang="en-US" altLang="zh-CN" sz="1800" dirty="0">
                <a:solidFill>
                  <a:srgbClr val="0000CC"/>
                </a:solidFill>
                <a:ea typeface="宋体" pitchFamily="2" charset="-122"/>
              </a:rPr>
              <a:t>6 </a:t>
            </a:r>
            <a:r>
              <a:rPr lang="en-US" altLang="zh-CN" sz="1800" dirty="0">
                <a:ea typeface="宋体" pitchFamily="2" charset="-122"/>
              </a:rPr>
              <a:t>P2 issues found and not fixed and </a:t>
            </a:r>
            <a:r>
              <a:rPr lang="en-US" altLang="zh-CN" sz="1800" dirty="0">
                <a:solidFill>
                  <a:srgbClr val="0000CC"/>
                </a:solidFill>
                <a:ea typeface="宋体" pitchFamily="2" charset="-122"/>
              </a:rPr>
              <a:t>6 </a:t>
            </a:r>
            <a:r>
              <a:rPr lang="en-US" altLang="zh-CN" sz="1800" dirty="0">
                <a:ea typeface="宋体" pitchFamily="2" charset="-122"/>
              </a:rPr>
              <a:t>P2 issues in Verfication. Refer test report for detail.</a:t>
            </a:r>
            <a:endParaRPr lang="en-US" altLang="zh-CN" sz="1800" dirty="0">
              <a:ea typeface="宋体" pitchFamily="2" charset="-122"/>
            </a:endParaRPr>
          </a:p>
          <a:p>
            <a:pPr>
              <a:spcBef>
                <a:spcPct val="0"/>
              </a:spcBef>
            </a:pPr>
            <a:r>
              <a:rPr lang="en-US" altLang="zh-CN" sz="1800" dirty="0">
                <a:ea typeface="宋体" pitchFamily="2" charset="-122"/>
              </a:rPr>
              <a:t>Main changes compared with previous version, refer RN for the details, highlights listed below:</a:t>
            </a:r>
            <a:endParaRPr lang="en-US" altLang="zh-CN" sz="1800" dirty="0">
              <a:ea typeface="宋体" pitchFamily="2" charset="-122"/>
            </a:endParaRPr>
          </a:p>
          <a:p>
            <a:pPr lvl="2">
              <a:spcBef>
                <a:spcPct val="0"/>
              </a:spcBef>
              <a:buFont typeface="Arial" panose="020B0604020202020204" pitchFamily="34" charset="0"/>
              <a:buChar char="•"/>
            </a:pPr>
            <a:r>
              <a:rPr lang="en-US" altLang="zh-CN" dirty="0"/>
              <a:t>Non-compliance issue list, refer attached file for detail, P1 issues listed below:</a:t>
            </a:r>
            <a:endParaRPr lang="en-US" altLang="zh-CN" dirty="0"/>
          </a:p>
          <a:p>
            <a:pPr lvl="3">
              <a:spcBef>
                <a:spcPct val="0"/>
              </a:spcBef>
            </a:pPr>
            <a:r>
              <a:rPr lang="en-US" altLang="zh-CN" sz="1400" dirty="0" err="1">
                <a:solidFill>
                  <a:srgbClr val="0000CC"/>
                </a:solidFill>
                <a:ea typeface="宋体" pitchFamily="2" charset="-122"/>
              </a:rPr>
              <a:t>APIMCIS_xxxxxx</a:t>
            </a:r>
            <a:endParaRPr lang="en-US" altLang="zh-CN" sz="1400" dirty="0">
              <a:solidFill>
                <a:srgbClr val="0000CC"/>
              </a:solidFill>
              <a:ea typeface="宋体" pitchFamily="2" charset="-122"/>
            </a:endParaRPr>
          </a:p>
          <a:p>
            <a:pPr lvl="3">
              <a:spcBef>
                <a:spcPct val="0"/>
              </a:spcBef>
            </a:pPr>
            <a:r>
              <a:rPr lang="en-US" altLang="zh-CN" sz="1400" dirty="0">
                <a:solidFill>
                  <a:srgbClr val="0000CC"/>
                </a:solidFill>
                <a:ea typeface="宋体" pitchFamily="2" charset="-122"/>
              </a:rPr>
              <a:t>……</a:t>
            </a:r>
            <a:endParaRPr lang="en-US" altLang="zh-CN" sz="1400" dirty="0">
              <a:solidFill>
                <a:srgbClr val="0000CC"/>
              </a:solidFill>
              <a:ea typeface="宋体" pitchFamily="2" charset="-122"/>
            </a:endParaRPr>
          </a:p>
          <a:p>
            <a:pPr lvl="2">
              <a:spcBef>
                <a:spcPct val="0"/>
              </a:spcBef>
              <a:buFont typeface="Arial" panose="020B0604020202020204" pitchFamily="34" charset="0"/>
              <a:buChar char="•"/>
            </a:pPr>
            <a:r>
              <a:rPr lang="en-US" altLang="zh-CN" dirty="0">
                <a:ea typeface="宋体" pitchFamily="2" charset="-122"/>
              </a:rPr>
              <a:t>Open new</a:t>
            </a:r>
            <a:r>
              <a:rPr lang="zh-CN" altLang="en-US" dirty="0">
                <a:ea typeface="宋体" pitchFamily="2" charset="-122"/>
              </a:rPr>
              <a:t> </a:t>
            </a:r>
            <a:r>
              <a:rPr lang="en-US" altLang="zh-CN" dirty="0">
                <a:ea typeface="宋体" pitchFamily="2" charset="-122"/>
              </a:rPr>
              <a:t>feature</a:t>
            </a:r>
            <a:r>
              <a:rPr lang="zh-CN" altLang="en-US" dirty="0">
                <a:ea typeface="宋体" pitchFamily="2" charset="-122"/>
              </a:rPr>
              <a:t> </a:t>
            </a:r>
            <a:r>
              <a:rPr lang="en-US" altLang="zh-CN" dirty="0">
                <a:ea typeface="宋体" pitchFamily="2" charset="-122"/>
              </a:rPr>
              <a:t>state</a:t>
            </a:r>
            <a:r>
              <a:rPr lang="zh-CN" altLang="en-US" dirty="0">
                <a:ea typeface="宋体" pitchFamily="2" charset="-122"/>
              </a:rPr>
              <a:t> </a:t>
            </a:r>
            <a:r>
              <a:rPr lang="en-US" altLang="zh-CN" dirty="0">
                <a:ea typeface="宋体" pitchFamily="2" charset="-122"/>
              </a:rPr>
              <a:t>list</a:t>
            </a:r>
            <a:r>
              <a:rPr lang="zh-CN" altLang="en-US" dirty="0">
                <a:ea typeface="宋体" pitchFamily="2" charset="-122"/>
              </a:rPr>
              <a:t> </a:t>
            </a:r>
            <a:r>
              <a:rPr lang="en-US" altLang="zh-CN" dirty="0">
                <a:ea typeface="宋体" pitchFamily="2" charset="-122"/>
              </a:rPr>
              <a:t>– refer slide 3</a:t>
            </a:r>
            <a:endParaRPr lang="en-US" altLang="zh-CN" dirty="0">
              <a:ea typeface="宋体" pitchFamily="2" charset="-122"/>
            </a:endParaRPr>
          </a:p>
          <a:p>
            <a:pPr lvl="2">
              <a:spcBef>
                <a:spcPct val="0"/>
              </a:spcBef>
              <a:buFont typeface="Arial" panose="020B0604020202020204" pitchFamily="34" charset="0"/>
              <a:buChar char="•"/>
            </a:pPr>
            <a:r>
              <a:rPr lang="en-US" altLang="zh-CN" dirty="0">
                <a:ea typeface="宋体" pitchFamily="2" charset="-122"/>
              </a:rPr>
              <a:t>Open AIMS with risk evaluation – refer slide 4</a:t>
            </a:r>
            <a:endParaRPr lang="en-US" altLang="zh-CN" dirty="0">
              <a:ea typeface="宋体" pitchFamily="2" charset="-122"/>
            </a:endParaRPr>
          </a:p>
          <a:p>
            <a:pPr lvl="3">
              <a:spcBef>
                <a:spcPct val="0"/>
              </a:spcBef>
            </a:pPr>
            <a:endParaRPr lang="en-US" altLang="zh-CN" dirty="0">
              <a:ea typeface="宋体" pitchFamily="2" charset="-122"/>
            </a:endParaRPr>
          </a:p>
          <a:p>
            <a:pPr>
              <a:spcBef>
                <a:spcPct val="0"/>
              </a:spcBef>
            </a:pPr>
            <a:endParaRPr lang="en-US" altLang="zh-CN" dirty="0">
              <a:ea typeface="宋体" pitchFamily="2" charset="-122"/>
            </a:endParaRPr>
          </a:p>
        </p:txBody>
      </p:sp>
      <p:graphicFrame>
        <p:nvGraphicFramePr>
          <p:cNvPr id="2" name="表格 1"/>
          <p:cNvGraphicFramePr>
            <a:graphicFrameLocks noGrp="1"/>
          </p:cNvGraphicFramePr>
          <p:nvPr/>
        </p:nvGraphicFramePr>
        <p:xfrm>
          <a:off x="0" y="0"/>
          <a:ext cx="4826000" cy="203200"/>
        </p:xfrm>
        <a:graphic>
          <a:graphicData uri="http://schemas.openxmlformats.org/drawingml/2006/table">
            <a:tbl>
              <a:tblPr>
                <a:tableStyleId>{5C22544A-7EE6-4342-B048-85BDC9FD1C3A}</a:tableStyleId>
              </a:tblPr>
              <a:tblGrid>
                <a:gridCol w="4826000"/>
              </a:tblGrid>
              <a:tr h="203200">
                <a:tc>
                  <a:txBody>
                    <a:bodyPr/>
                    <a:lstStyle/>
                    <a:p>
                      <a:pPr algn="just" fontAlgn="ctr"/>
                      <a:r>
                        <a:rPr lang="en-GB" sz="1050" u="none" strike="noStrike" dirty="0">
                          <a:effectLst/>
                        </a:rPr>
                        <a:t>20220602_0708_GF13_R05.1.PRO </a:t>
                      </a:r>
                      <a:endParaRPr lang="en-GB" sz="1050" b="0" i="0" u="none" strike="noStrike" dirty="0">
                        <a:solidFill>
                          <a:srgbClr val="000000"/>
                        </a:solidFill>
                        <a:effectLst/>
                        <a:latin typeface="宋体" pitchFamily="2" charset="-122"/>
                        <a:ea typeface="宋体" pitchFamily="2" charset="-122"/>
                      </a:endParaRPr>
                    </a:p>
                  </a:txBody>
                  <a:tcPr marL="9525" marR="9525" marT="9525" marB="0"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4"/>
          <p:cNvSpPr>
            <a:spLocks noGrp="1" noChangeArrowheads="1"/>
          </p:cNvSpPr>
          <p:nvPr>
            <p:ph type="title"/>
          </p:nvPr>
        </p:nvSpPr>
        <p:spPr bwMode="auto">
          <a:xfrm>
            <a:off x="639763" y="249697"/>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CDX706L</a:t>
            </a:r>
            <a:r>
              <a:rPr lang="zh-CN" altLang="en-US" sz="2800" dirty="0">
                <a:solidFill>
                  <a:srgbClr val="0000CC"/>
                </a:solidFill>
              </a:rPr>
              <a:t> </a:t>
            </a:r>
            <a:r>
              <a:rPr lang="en-US" altLang="zh-CN" sz="2800" dirty="0">
                <a:solidFill>
                  <a:srgbClr val="0000CC"/>
                </a:solidFill>
              </a:rPr>
              <a:t>R06 </a:t>
            </a:r>
            <a:r>
              <a:rPr lang="en-US" altLang="zh-CN" sz="2800" dirty="0">
                <a:solidFill>
                  <a:srgbClr val="0000CC"/>
                </a:solidFill>
                <a:sym typeface="+mn-ea"/>
              </a:rPr>
              <a:t>Pro HF3</a:t>
            </a:r>
            <a:r>
              <a:rPr lang="en-US" altLang="en-US" sz="2800" dirty="0">
                <a:solidFill>
                  <a:srgbClr val="0000CC"/>
                </a:solidFill>
              </a:rPr>
              <a:t>} </a:t>
            </a:r>
            <a:r>
              <a:rPr lang="en-US" altLang="zh-CN" sz="2800" dirty="0"/>
              <a:t>Open IG with risk evaluation</a:t>
            </a:r>
            <a:endParaRPr lang="en-US" altLang="en-US" sz="2800" b="0" dirty="0">
              <a:ea typeface="SimHei" panose="02010609060101010101" pitchFamily="49" charset="-122"/>
            </a:endParaRPr>
          </a:p>
        </p:txBody>
      </p:sp>
      <p:graphicFrame>
        <p:nvGraphicFramePr>
          <p:cNvPr id="7" name="表格 6"/>
          <p:cNvGraphicFramePr>
            <a:graphicFrameLocks noGrp="1"/>
          </p:cNvGraphicFramePr>
          <p:nvPr>
            <p:custDataLst>
              <p:tags r:id="rId1"/>
            </p:custDataLst>
          </p:nvPr>
        </p:nvGraphicFramePr>
        <p:xfrm>
          <a:off x="640397" y="829135"/>
          <a:ext cx="11518265" cy="1544955"/>
        </p:xfrm>
        <a:graphic>
          <a:graphicData uri="http://schemas.openxmlformats.org/drawingml/2006/table">
            <a:tbl>
              <a:tblPr/>
              <a:tblGrid>
                <a:gridCol w="1405255"/>
                <a:gridCol w="3107690"/>
                <a:gridCol w="897794"/>
                <a:gridCol w="596900"/>
                <a:gridCol w="5510530"/>
              </a:tblGrid>
              <a:tr h="446405">
                <a:tc>
                  <a:txBody>
                    <a:bodyPr/>
                    <a:p>
                      <a:pPr algn="ctr" fontAlgn="t"/>
                      <a:endParaRPr lang="en-GB" sz="900" b="1" i="0" u="none" strike="noStrike" dirty="0">
                        <a:solidFill>
                          <a:schemeClr val="bg1"/>
                        </a:solidFill>
                        <a:effectLst/>
                        <a:latin typeface="Arial" panose="020B0604020202020204" pitchFamily="34" charset="0"/>
                        <a:ea typeface="等线" panose="02010600030101010101" pitchFamily="2" charset="-122"/>
                      </a:endParaRPr>
                    </a:p>
                    <a:p>
                      <a:pPr algn="ctr" fontAlgn="t"/>
                      <a:r>
                        <a:rPr lang="en-GB" sz="900" b="1" i="0" u="none" strike="noStrike" dirty="0">
                          <a:solidFill>
                            <a:schemeClr val="bg1"/>
                          </a:solidFill>
                          <a:effectLst/>
                          <a:latin typeface="Arial" panose="020B0604020202020204" pitchFamily="34" charset="0"/>
                          <a:ea typeface="等线" panose="02010600030101010101" pitchFamily="2" charset="-122"/>
                        </a:rPr>
                        <a:t>Key</a:t>
                      </a:r>
                      <a:endParaRPr lang="en-GB" sz="9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endParaRPr lang="en-GB" sz="900" b="1" i="0" u="none" strike="noStrike" dirty="0">
                        <a:solidFill>
                          <a:schemeClr val="bg1"/>
                        </a:solidFill>
                        <a:effectLst/>
                        <a:latin typeface="Arial" panose="020B0604020202020204" pitchFamily="34" charset="0"/>
                        <a:ea typeface="等线" panose="02010600030101010101" pitchFamily="2" charset="-122"/>
                      </a:endParaRPr>
                    </a:p>
                    <a:p>
                      <a:pPr algn="ctr" fontAlgn="t"/>
                      <a:r>
                        <a:rPr lang="en-GB" sz="900" b="1" i="0" u="none" strike="noStrike" dirty="0">
                          <a:solidFill>
                            <a:schemeClr val="bg1"/>
                          </a:solidFill>
                          <a:effectLst/>
                          <a:latin typeface="Arial" panose="020B0604020202020204" pitchFamily="34" charset="0"/>
                          <a:ea typeface="等线" panose="02010600030101010101" pitchFamily="2" charset="-122"/>
                        </a:rPr>
                        <a:t>Summary</a:t>
                      </a:r>
                      <a:endParaRPr lang="en-GB" sz="9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endParaRPr lang="en-GB" sz="900" b="1" i="0" u="none" strike="noStrike" dirty="0">
                        <a:solidFill>
                          <a:schemeClr val="bg1"/>
                        </a:solidFill>
                        <a:effectLst/>
                        <a:latin typeface="Arial" panose="020B0604020202020204" pitchFamily="34" charset="0"/>
                        <a:ea typeface="等线" panose="02010600030101010101" pitchFamily="2" charset="-122"/>
                      </a:endParaRPr>
                    </a:p>
                    <a:p>
                      <a:pPr algn="ctr" fontAlgn="t"/>
                      <a:r>
                        <a:rPr lang="en-GB" sz="900" b="1" i="0" u="none" strike="noStrike" dirty="0">
                          <a:solidFill>
                            <a:schemeClr val="bg1"/>
                          </a:solidFill>
                          <a:effectLst/>
                          <a:latin typeface="Arial" panose="020B0604020202020204" pitchFamily="34" charset="0"/>
                          <a:ea typeface="等线" panose="02010600030101010101" pitchFamily="2" charset="-122"/>
                        </a:rPr>
                        <a:t>Priority</a:t>
                      </a:r>
                      <a:endParaRPr lang="en-GB" sz="9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endParaRPr lang="en-GB" sz="900" b="1" i="0" u="none" strike="noStrike" dirty="0">
                        <a:solidFill>
                          <a:schemeClr val="bg1"/>
                        </a:solidFill>
                        <a:effectLst/>
                        <a:latin typeface="Arial" panose="020B0604020202020204" pitchFamily="34" charset="0"/>
                        <a:ea typeface="等线" panose="02010600030101010101" pitchFamily="2" charset="-122"/>
                      </a:endParaRPr>
                    </a:p>
                    <a:p>
                      <a:pPr algn="ctr" fontAlgn="t"/>
                      <a:r>
                        <a:rPr lang="en-GB" sz="900" b="1" i="0" u="none" strike="noStrike" dirty="0">
                          <a:solidFill>
                            <a:schemeClr val="bg1"/>
                          </a:solidFill>
                          <a:effectLst/>
                          <a:latin typeface="Arial" panose="020B0604020202020204" pitchFamily="34" charset="0"/>
                          <a:ea typeface="等线" panose="02010600030101010101" pitchFamily="2" charset="-122"/>
                        </a:rPr>
                        <a:t>AIMS #</a:t>
                      </a:r>
                      <a:endParaRPr lang="en-GB" sz="9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endParaRPr lang="en-US" altLang="zh-CN" sz="900" b="1" i="0" u="none" strike="noStrike" kern="1200" dirty="0">
                        <a:solidFill>
                          <a:schemeClr val="bg1"/>
                        </a:solidFill>
                        <a:effectLst/>
                        <a:latin typeface="Arial" panose="020B0604020202020204" pitchFamily="34" charset="0"/>
                        <a:ea typeface="等线" panose="02010600030101010101" pitchFamily="2" charset="-122"/>
                        <a:cs typeface="+mn-cs"/>
                      </a:endParaRPr>
                    </a:p>
                    <a:p>
                      <a:pPr marL="0" marR="0" lvl="0" indent="0" algn="ctr" defTabSz="914400" rtl="0" eaLnBrk="1" fontAlgn="ctr" latinLnBrk="0" hangingPunct="1">
                        <a:lnSpc>
                          <a:spcPct val="100000"/>
                        </a:lnSpc>
                        <a:spcBef>
                          <a:spcPct val="0"/>
                        </a:spcBef>
                        <a:spcAft>
                          <a:spcPct val="0"/>
                        </a:spcAft>
                        <a:buClrTx/>
                        <a:buSzTx/>
                        <a:buFontTx/>
                        <a:buNone/>
                      </a:pPr>
                      <a:r>
                        <a:rPr lang="en-US" altLang="zh-CN" sz="900" b="1" i="0" u="none" strike="noStrike" kern="1200" dirty="0">
                          <a:solidFill>
                            <a:schemeClr val="bg1"/>
                          </a:solidFill>
                          <a:effectLst/>
                          <a:latin typeface="Arial" panose="020B0604020202020204" pitchFamily="34" charset="0"/>
                          <a:ea typeface="等线" panose="02010600030101010101" pitchFamily="2" charset="-122"/>
                          <a:cs typeface="+mn-cs"/>
                        </a:rPr>
                        <a:t>Remark</a:t>
                      </a:r>
                      <a:endParaRPr lang="en-US" altLang="zh-CN" sz="9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544195">
                <a:tc>
                  <a:txBody>
                    <a:bodyPr/>
                    <a:p>
                      <a:pPr indent="0" algn="ctr">
                        <a:buNone/>
                      </a:pPr>
                      <a:endParaRPr lang="en-US" sz="1000" b="1" u="sng">
                        <a:solidFill>
                          <a:srgbClr val="0000FF"/>
                        </a:solidFill>
                        <a:uFill>
                          <a:solidFill>
                            <a:srgbClr val="000000"/>
                          </a:solidFill>
                        </a:uFill>
                        <a:latin typeface="+mn-ea"/>
                        <a:hlinkClick r:id="rId2"/>
                      </a:endParaRPr>
                    </a:p>
                    <a:p>
                      <a:pPr indent="0" algn="ctr">
                        <a:buNone/>
                      </a:pPr>
                      <a:r>
                        <a:rPr lang="en-US" sz="1000" b="1" u="sng">
                          <a:solidFill>
                            <a:srgbClr val="0000FF"/>
                          </a:solidFill>
                          <a:uFill>
                            <a:solidFill>
                              <a:srgbClr val="000000"/>
                            </a:solidFill>
                          </a:uFill>
                          <a:latin typeface="+mn-ea"/>
                          <a:hlinkClick r:id="rId2"/>
                        </a:rPr>
                        <a:t>AW2-5502</a:t>
                      </a:r>
                      <a:endParaRPr lang="en-US" sz="1000" b="1" u="sng">
                        <a:solidFill>
                          <a:srgbClr val="0000FF"/>
                        </a:solidFill>
                        <a:uFill>
                          <a:solidFill>
                            <a:srgbClr val="000000"/>
                          </a:solidFill>
                        </a:uFill>
                        <a:latin typeface="+mn-ea"/>
                      </a:endParaRPr>
                    </a:p>
                  </a:txBody>
                  <a:tcPr marL="12700" marR="12700" marT="12700" vert="horz" anchor="t" anchorCtr="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t"/>
                      <a:endParaRPr lang="zh-CN" altLang="en-US" sz="1000" b="1" i="0" u="none" strike="noStrike" dirty="0">
                        <a:solidFill>
                          <a:schemeClr val="tx1"/>
                        </a:solidFill>
                        <a:effectLst/>
                        <a:latin typeface="+mn-ea"/>
                        <a:cs typeface="+mn-ea"/>
                      </a:endParaRPr>
                    </a:p>
                    <a:p>
                      <a:pPr algn="l" fontAlgn="t"/>
                      <a:r>
                        <a:rPr lang="zh-CN" altLang="en-US" sz="1000" b="1" i="0" u="none" strike="noStrike" dirty="0">
                          <a:solidFill>
                            <a:schemeClr val="tx1"/>
                          </a:solidFill>
                          <a:effectLst/>
                          <a:latin typeface="+mn-ea"/>
                          <a:cs typeface="+mn-ea"/>
                        </a:rPr>
                        <a:t>【CDX706L】</a:t>
                      </a:r>
                      <a:r>
                        <a:rPr lang="en-US" altLang="zh-CN" sz="1000" b="1" i="0" u="none" strike="noStrike" dirty="0">
                          <a:solidFill>
                            <a:schemeClr val="tx1"/>
                          </a:solidFill>
                          <a:effectLst/>
                          <a:latin typeface="+mn-ea"/>
                          <a:cs typeface="+mn-ea"/>
                        </a:rPr>
                        <a:t>【</a:t>
                      </a:r>
                      <a:r>
                        <a:rPr lang="zh-CN" altLang="en-US" sz="1000" b="1" i="0" u="none" strike="noStrike" dirty="0">
                          <a:solidFill>
                            <a:schemeClr val="tx1"/>
                          </a:solidFill>
                          <a:effectLst/>
                          <a:latin typeface="+mn-ea"/>
                          <a:cs typeface="+mn-ea"/>
                        </a:rPr>
                        <a:t>必现】【电影】Flashback when selecting a seat and placing an order</a:t>
                      </a:r>
                      <a:endParaRPr lang="zh-CN" altLang="en-US" sz="1000" b="1" i="0" u="none" strike="noStrike" dirty="0">
                        <a:solidFill>
                          <a:schemeClr val="tx1"/>
                        </a:solidFill>
                        <a:effectLst/>
                        <a:latin typeface="+mn-ea"/>
                        <a:cs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t"/>
                      <a:endParaRPr lang="en-US" altLang="en-GB" sz="1000" b="1" i="0" u="none" strike="noStrike" dirty="0">
                        <a:solidFill>
                          <a:srgbClr val="000000"/>
                        </a:solidFill>
                        <a:effectLst/>
                        <a:latin typeface="+mn-ea"/>
                      </a:endParaRPr>
                    </a:p>
                    <a:p>
                      <a:pPr algn="ctr" fontAlgn="t"/>
                      <a:r>
                        <a:rPr lang="en-US" altLang="en-GB" sz="1000" b="1" i="0" u="none" strike="noStrike" dirty="0">
                          <a:solidFill>
                            <a:srgbClr val="000000"/>
                          </a:solidFill>
                          <a:effectLst/>
                          <a:latin typeface="+mn-ea"/>
                        </a:rPr>
                        <a:t>  IG</a:t>
                      </a:r>
                      <a:endParaRPr lang="en-US" altLang="en-GB" sz="1000" b="1" i="0" u="none" strike="noStrike" dirty="0">
                        <a:solidFill>
                          <a:srgbClr val="000000"/>
                        </a:solidFill>
                        <a:effectLst/>
                        <a:latin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r" fontAlgn="t"/>
                      <a:endParaRPr lang="en-US" altLang="zh-CN" sz="1000" b="1" i="0" u="none" strike="noStrike" dirty="0">
                        <a:solidFill>
                          <a:srgbClr val="000000"/>
                        </a:solidFill>
                        <a:effectLst/>
                        <a:latin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t"/>
                      <a:endParaRPr lang="en-GB" sz="1000" b="1" i="0" strike="noStrike" dirty="0">
                        <a:solidFill>
                          <a:schemeClr val="tx1"/>
                        </a:solidFill>
                        <a:effectLst/>
                        <a:latin typeface="+mn-ea"/>
                        <a:cs typeface="+mn-ea"/>
                      </a:endParaRPr>
                    </a:p>
                    <a:p>
                      <a:pPr algn="l" fontAlgn="t"/>
                      <a:r>
                        <a:rPr lang="zh-CN" altLang="en-US" sz="1000" b="1" i="0" strike="noStrike" dirty="0">
                          <a:solidFill>
                            <a:schemeClr val="tx1"/>
                          </a:solidFill>
                          <a:effectLst/>
                          <a:latin typeface="+mn-ea"/>
                          <a:cs typeface="+mn-ea"/>
                        </a:rPr>
                        <a:t>由于</a:t>
                      </a:r>
                      <a:r>
                        <a:rPr lang="en-GB" sz="1000" b="1" i="0" strike="noStrike" dirty="0">
                          <a:solidFill>
                            <a:schemeClr val="tx1"/>
                          </a:solidFill>
                          <a:effectLst/>
                          <a:latin typeface="+mn-ea"/>
                          <a:cs typeface="+mn-ea"/>
                        </a:rPr>
                        <a:t>度小满支付方式</a:t>
                      </a:r>
                      <a:r>
                        <a:rPr lang="zh-CN" altLang="en-GB" sz="1000" b="1" i="0" strike="noStrike" dirty="0">
                          <a:solidFill>
                            <a:schemeClr val="tx1"/>
                          </a:solidFill>
                          <a:effectLst/>
                          <a:latin typeface="+mn-ea"/>
                          <a:cs typeface="+mn-ea"/>
                        </a:rPr>
                        <a:t>改变</a:t>
                      </a:r>
                      <a:r>
                        <a:rPr lang="en-GB" sz="1000" b="1" i="0" strike="noStrike" dirty="0">
                          <a:solidFill>
                            <a:schemeClr val="tx1"/>
                          </a:solidFill>
                          <a:effectLst/>
                          <a:latin typeface="+mn-ea"/>
                          <a:cs typeface="+mn-ea"/>
                        </a:rPr>
                        <a:t>，UI</a:t>
                      </a:r>
                      <a:r>
                        <a:rPr lang="zh-CN" altLang="en-GB" sz="1000" b="1" i="0" strike="noStrike" dirty="0">
                          <a:solidFill>
                            <a:schemeClr val="tx1"/>
                          </a:solidFill>
                          <a:effectLst/>
                          <a:latin typeface="+mn-ea"/>
                          <a:cs typeface="+mn-ea"/>
                        </a:rPr>
                        <a:t>与</a:t>
                      </a:r>
                      <a:r>
                        <a:rPr lang="en-GB" sz="1000" b="1" i="0" strike="noStrike" dirty="0">
                          <a:solidFill>
                            <a:schemeClr val="tx1"/>
                          </a:solidFill>
                          <a:effectLst/>
                          <a:latin typeface="+mn-ea"/>
                          <a:cs typeface="+mn-ea"/>
                        </a:rPr>
                        <a:t>数据</a:t>
                      </a:r>
                      <a:r>
                        <a:rPr lang="zh-CN" altLang="en-GB" sz="1000" b="1" i="0" strike="noStrike" dirty="0">
                          <a:solidFill>
                            <a:schemeClr val="tx1"/>
                          </a:solidFill>
                          <a:effectLst/>
                          <a:latin typeface="+mn-ea"/>
                          <a:cs typeface="+mn-ea"/>
                        </a:rPr>
                        <a:t>出现</a:t>
                      </a:r>
                      <a:r>
                        <a:rPr lang="en-GB" sz="1000" b="1" i="0" strike="noStrike" dirty="0">
                          <a:solidFill>
                            <a:schemeClr val="tx1"/>
                          </a:solidFill>
                          <a:effectLst/>
                          <a:latin typeface="+mn-ea"/>
                          <a:cs typeface="+mn-ea"/>
                        </a:rPr>
                        <a:t>异常，</a:t>
                      </a:r>
                      <a:r>
                        <a:rPr lang="zh-CN" altLang="en-GB" sz="1000" b="1" i="0" strike="noStrike" dirty="0">
                          <a:solidFill>
                            <a:schemeClr val="tx1"/>
                          </a:solidFill>
                          <a:effectLst/>
                          <a:latin typeface="+mn-ea"/>
                          <a:cs typeface="+mn-ea"/>
                        </a:rPr>
                        <a:t>已在</a:t>
                      </a:r>
                      <a:r>
                        <a:rPr lang="en-US" altLang="zh-CN" sz="1000" b="1" i="0" strike="noStrike" dirty="0">
                          <a:solidFill>
                            <a:schemeClr val="tx1"/>
                          </a:solidFill>
                          <a:effectLst/>
                          <a:latin typeface="+mn-ea"/>
                          <a:cs typeface="+mn-ea"/>
                        </a:rPr>
                        <a:t>706L R06 HF2</a:t>
                      </a:r>
                      <a:r>
                        <a:rPr lang="zh-CN" altLang="en-US" sz="1000" b="1" i="0" strike="noStrike" dirty="0">
                          <a:solidFill>
                            <a:schemeClr val="tx1"/>
                          </a:solidFill>
                          <a:effectLst/>
                          <a:latin typeface="+mn-ea"/>
                          <a:cs typeface="+mn-ea"/>
                        </a:rPr>
                        <a:t>上修复完成并</a:t>
                      </a:r>
                      <a:r>
                        <a:rPr lang="en-US" altLang="zh-CN" sz="1000" b="1" i="0" strike="noStrike" dirty="0">
                          <a:solidFill>
                            <a:schemeClr val="tx1"/>
                          </a:solidFill>
                          <a:effectLst/>
                          <a:latin typeface="+mn-ea"/>
                          <a:cs typeface="+mn-ea"/>
                        </a:rPr>
                        <a:t>Ford</a:t>
                      </a:r>
                      <a:r>
                        <a:rPr lang="zh-CN" altLang="en-US" sz="1000" b="1" i="0" strike="noStrike" dirty="0">
                          <a:solidFill>
                            <a:schemeClr val="tx1"/>
                          </a:solidFill>
                          <a:effectLst/>
                          <a:latin typeface="+mn-ea"/>
                          <a:cs typeface="+mn-ea"/>
                        </a:rPr>
                        <a:t>验收</a:t>
                      </a:r>
                      <a:r>
                        <a:rPr lang="zh-CN" altLang="en-US" sz="1000" b="1" i="0" strike="noStrike" dirty="0">
                          <a:solidFill>
                            <a:schemeClr val="tx1"/>
                          </a:solidFill>
                          <a:effectLst/>
                          <a:latin typeface="+mn-ea"/>
                          <a:cs typeface="+mn-ea"/>
                        </a:rPr>
                        <a:t>通过。</a:t>
                      </a:r>
                      <a:endParaRPr lang="zh-CN" altLang="en-US" sz="1000" b="1" i="0" strike="noStrike" dirty="0">
                        <a:solidFill>
                          <a:schemeClr val="tx1"/>
                        </a:solidFill>
                        <a:effectLst/>
                        <a:latin typeface="+mn-ea"/>
                        <a:cs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54355">
                <a:tc>
                  <a:txBody>
                    <a:bodyPr/>
                    <a:p>
                      <a:pPr algn="ctr" fontAlgn="t"/>
                      <a:endParaRPr lang="en-GB" sz="1000" b="1" i="0" u="sng" strike="noStrike" dirty="0">
                        <a:solidFill>
                          <a:srgbClr val="0563C1"/>
                        </a:solidFill>
                        <a:effectLst/>
                        <a:latin typeface="+mn-ea"/>
                      </a:endParaRPr>
                    </a:p>
                    <a:p>
                      <a:pPr algn="ctr">
                        <a:buClrTx/>
                        <a:buSzTx/>
                        <a:buFontTx/>
                      </a:pPr>
                      <a:r>
                        <a:rPr lang="en-US" sz="1000" b="1" i="0" u="sng" strike="noStrike">
                          <a:solidFill>
                            <a:srgbClr val="0000FF"/>
                          </a:solidFill>
                          <a:uFill>
                            <a:solidFill>
                              <a:srgbClr val="000000"/>
                            </a:solidFill>
                          </a:uFill>
                          <a:latin typeface="+mn-ea"/>
                        </a:rPr>
                        <a:t>AW2-5504</a:t>
                      </a:r>
                      <a:endParaRPr lang="en-US" sz="1000" b="1" i="0" u="sng" strike="noStrike">
                        <a:solidFill>
                          <a:srgbClr val="0000FF"/>
                        </a:solidFill>
                        <a:uFill>
                          <a:solidFill>
                            <a:srgbClr val="000000"/>
                          </a:solidFill>
                        </a:uFill>
                        <a:latin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t">
                        <a:buClrTx/>
                        <a:buSzTx/>
                        <a:buFontTx/>
                      </a:pPr>
                      <a:endParaRPr lang="zh-CN" altLang="en-US" sz="1000" b="1" i="0" u="none" strike="noStrike" dirty="0">
                        <a:effectLst/>
                        <a:latin typeface="+mn-ea"/>
                        <a:cs typeface="+mn-ea"/>
                      </a:endParaRPr>
                    </a:p>
                    <a:p>
                      <a:pPr algn="l" fontAlgn="t">
                        <a:buClrTx/>
                        <a:buSzTx/>
                        <a:buFontTx/>
                      </a:pPr>
                      <a:r>
                        <a:rPr lang="zh-CN" altLang="en-US" sz="1000" b="1" dirty="0">
                          <a:effectLst/>
                          <a:latin typeface="+mn-ea"/>
                          <a:cs typeface="+mn-ea"/>
                          <a:sym typeface="+mn-ea"/>
                        </a:rPr>
                        <a:t>【</a:t>
                      </a:r>
                      <a:r>
                        <a:rPr lang="zh-CN" altLang="en-US" sz="1000" b="1" i="0" u="none" strike="noStrike" dirty="0">
                          <a:effectLst/>
                          <a:latin typeface="+mn-ea"/>
                          <a:cs typeface="+mn-ea"/>
                        </a:rPr>
                        <a:t>706L</a:t>
                      </a:r>
                      <a:r>
                        <a:rPr lang="zh-CN" altLang="en-US" sz="1000" b="1" dirty="0">
                          <a:effectLst/>
                          <a:latin typeface="+mn-ea"/>
                          <a:cs typeface="+mn-ea"/>
                          <a:sym typeface="+mn-ea"/>
                        </a:rPr>
                        <a:t>】【</a:t>
                      </a:r>
                      <a:r>
                        <a:rPr lang="zh-CN" altLang="en-US" sz="1000" b="1" dirty="0">
                          <a:effectLst/>
                          <a:latin typeface="+mn-ea"/>
                          <a:cs typeface="+mn-ea"/>
                        </a:rPr>
                        <a:t>必现】【酒店】Hotel submit order flashback</a:t>
                      </a:r>
                      <a:endParaRPr lang="zh-CN" altLang="en-US" sz="1000" b="1" dirty="0">
                        <a:effectLst/>
                        <a:latin typeface="+mn-ea"/>
                        <a:cs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t"/>
                      <a:r>
                        <a:rPr lang="en-US" altLang="en-GB" sz="1000" b="1" dirty="0">
                          <a:solidFill>
                            <a:srgbClr val="000000"/>
                          </a:solidFill>
                          <a:effectLst/>
                          <a:latin typeface="+mn-ea"/>
                          <a:sym typeface="+mn-ea"/>
                        </a:rPr>
                        <a:t>           </a:t>
                      </a:r>
                      <a:endParaRPr lang="en-US" altLang="en-GB" sz="1000" b="1" dirty="0">
                        <a:solidFill>
                          <a:srgbClr val="000000"/>
                        </a:solidFill>
                        <a:effectLst/>
                        <a:latin typeface="+mn-ea"/>
                        <a:sym typeface="+mn-ea"/>
                      </a:endParaRPr>
                    </a:p>
                    <a:p>
                      <a:pPr algn="l" fontAlgn="t"/>
                      <a:r>
                        <a:rPr lang="en-US" altLang="en-GB" sz="1000" b="1" dirty="0">
                          <a:solidFill>
                            <a:srgbClr val="000000"/>
                          </a:solidFill>
                          <a:effectLst/>
                          <a:latin typeface="+mn-ea"/>
                          <a:sym typeface="+mn-ea"/>
                        </a:rPr>
                        <a:t>           IG</a:t>
                      </a:r>
                      <a:endParaRPr lang="en-US" altLang="en-GB" sz="1000" b="1" i="0" u="none" strike="noStrike" dirty="0">
                        <a:solidFill>
                          <a:srgbClr val="000000"/>
                        </a:solidFill>
                        <a:effectLst/>
                        <a:latin typeface="+mn-ea"/>
                      </a:endParaRPr>
                    </a:p>
                    <a:p>
                      <a:pPr algn="l" fontAlgn="t"/>
                      <a:endParaRPr lang="en-GB" sz="1000" b="1" i="0" u="none" strike="noStrike" dirty="0">
                        <a:solidFill>
                          <a:srgbClr val="000000"/>
                        </a:solidFill>
                        <a:effectLst/>
                        <a:latin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r" fontAlgn="t"/>
                      <a:endParaRPr lang="en-US" altLang="zh-CN" sz="1000" b="1" i="0" u="none" strike="noStrike" dirty="0">
                        <a:solidFill>
                          <a:srgbClr val="000000"/>
                        </a:solidFill>
                        <a:effectLst/>
                        <a:latin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algn="l" defTabSz="914400" rtl="0" eaLnBrk="1" fontAlgn="t" latinLnBrk="0" hangingPunct="1">
                        <a:lnSpc>
                          <a:spcPct val="100000"/>
                        </a:lnSpc>
                        <a:spcBef>
                          <a:spcPts val="0"/>
                        </a:spcBef>
                        <a:buClrTx/>
                        <a:buSzTx/>
                        <a:buFontTx/>
                        <a:buNone/>
                      </a:pPr>
                      <a:endParaRPr lang="en-GB" sz="1000" b="1" i="0" u="none" strike="noStrike" kern="1200" dirty="0">
                        <a:effectLst/>
                        <a:latin typeface="+mn-ea"/>
                        <a:cs typeface="+mn-ea"/>
                      </a:endParaRPr>
                    </a:p>
                    <a:p>
                      <a:pPr marL="0" marR="0" lvl="0" algn="l" defTabSz="914400" rtl="0" eaLnBrk="1" fontAlgn="t" latinLnBrk="0" hangingPunct="1">
                        <a:lnSpc>
                          <a:spcPct val="100000"/>
                        </a:lnSpc>
                        <a:spcBef>
                          <a:spcPts val="0"/>
                        </a:spcBef>
                        <a:buClrTx/>
                        <a:buSzTx/>
                        <a:buFontTx/>
                        <a:buNone/>
                      </a:pPr>
                      <a:r>
                        <a:rPr lang="en-GB" sz="1000" b="1" i="0" u="none" strike="noStrike" kern="1200" dirty="0">
                          <a:effectLst/>
                          <a:latin typeface="+mn-ea"/>
                          <a:cs typeface="+mn-ea"/>
                        </a:rPr>
                        <a:t> </a:t>
                      </a:r>
                      <a:r>
                        <a:rPr lang="zh-CN" altLang="en-US" sz="1000" b="1" dirty="0">
                          <a:effectLst/>
                          <a:latin typeface="+mn-ea"/>
                          <a:cs typeface="+mn-ea"/>
                          <a:sym typeface="+mn-ea"/>
                        </a:rPr>
                        <a:t>由于</a:t>
                      </a:r>
                      <a:r>
                        <a:rPr lang="en-GB" sz="1000" b="1" dirty="0">
                          <a:effectLst/>
                          <a:latin typeface="+mn-ea"/>
                          <a:cs typeface="+mn-ea"/>
                          <a:sym typeface="+mn-ea"/>
                        </a:rPr>
                        <a:t>度小满支付方式</a:t>
                      </a:r>
                      <a:r>
                        <a:rPr lang="zh-CN" altLang="en-GB" sz="1000" b="1" dirty="0">
                          <a:effectLst/>
                          <a:latin typeface="+mn-ea"/>
                          <a:cs typeface="+mn-ea"/>
                          <a:sym typeface="+mn-ea"/>
                        </a:rPr>
                        <a:t>改变</a:t>
                      </a:r>
                      <a:r>
                        <a:rPr lang="en-GB" sz="1000" b="1" dirty="0">
                          <a:effectLst/>
                          <a:latin typeface="+mn-ea"/>
                          <a:cs typeface="+mn-ea"/>
                          <a:sym typeface="+mn-ea"/>
                        </a:rPr>
                        <a:t>，UI</a:t>
                      </a:r>
                      <a:r>
                        <a:rPr lang="zh-CN" altLang="en-GB" sz="1000" b="1" dirty="0">
                          <a:effectLst/>
                          <a:latin typeface="+mn-ea"/>
                          <a:cs typeface="+mn-ea"/>
                          <a:sym typeface="+mn-ea"/>
                        </a:rPr>
                        <a:t>与</a:t>
                      </a:r>
                      <a:r>
                        <a:rPr lang="en-GB" sz="1000" b="1" dirty="0">
                          <a:effectLst/>
                          <a:latin typeface="+mn-ea"/>
                          <a:cs typeface="+mn-ea"/>
                          <a:sym typeface="+mn-ea"/>
                        </a:rPr>
                        <a:t>数据</a:t>
                      </a:r>
                      <a:r>
                        <a:rPr lang="zh-CN" altLang="en-GB" sz="1000" b="1" dirty="0">
                          <a:effectLst/>
                          <a:latin typeface="+mn-ea"/>
                          <a:cs typeface="+mn-ea"/>
                          <a:sym typeface="+mn-ea"/>
                        </a:rPr>
                        <a:t>出现</a:t>
                      </a:r>
                      <a:r>
                        <a:rPr lang="en-GB" sz="1000" b="1" dirty="0">
                          <a:effectLst/>
                          <a:latin typeface="+mn-ea"/>
                          <a:cs typeface="+mn-ea"/>
                          <a:sym typeface="+mn-ea"/>
                        </a:rPr>
                        <a:t>异常，</a:t>
                      </a:r>
                      <a:r>
                        <a:rPr lang="zh-CN" altLang="en-GB" sz="1000" b="1" dirty="0">
                          <a:effectLst/>
                          <a:latin typeface="+mn-ea"/>
                          <a:cs typeface="+mn-ea"/>
                          <a:sym typeface="+mn-ea"/>
                        </a:rPr>
                        <a:t>已在</a:t>
                      </a:r>
                      <a:r>
                        <a:rPr lang="en-US" altLang="zh-CN" sz="1000" b="1" dirty="0">
                          <a:effectLst/>
                          <a:latin typeface="+mn-ea"/>
                          <a:cs typeface="+mn-ea"/>
                          <a:sym typeface="+mn-ea"/>
                        </a:rPr>
                        <a:t>706L R06 HF2</a:t>
                      </a:r>
                      <a:r>
                        <a:rPr lang="zh-CN" altLang="en-US" sz="1000" b="1" dirty="0">
                          <a:effectLst/>
                          <a:latin typeface="+mn-ea"/>
                          <a:cs typeface="+mn-ea"/>
                          <a:sym typeface="+mn-ea"/>
                        </a:rPr>
                        <a:t>上修复完成并</a:t>
                      </a:r>
                      <a:r>
                        <a:rPr lang="en-US" altLang="zh-CN" sz="1000" b="1" dirty="0">
                          <a:effectLst/>
                          <a:latin typeface="+mn-ea"/>
                          <a:cs typeface="+mn-ea"/>
                          <a:sym typeface="+mn-ea"/>
                        </a:rPr>
                        <a:t>Ford</a:t>
                      </a:r>
                      <a:r>
                        <a:rPr lang="zh-CN" altLang="en-US" sz="1000" b="1" dirty="0">
                          <a:effectLst/>
                          <a:latin typeface="+mn-ea"/>
                          <a:cs typeface="+mn-ea"/>
                          <a:sym typeface="+mn-ea"/>
                        </a:rPr>
                        <a:t>验收通过。</a:t>
                      </a:r>
                      <a:endParaRPr lang="zh-CN" altLang="en-US" sz="1000" b="1" i="0" strike="noStrike" dirty="0">
                        <a:solidFill>
                          <a:schemeClr val="tx1"/>
                        </a:solidFill>
                        <a:effectLst/>
                        <a:latin typeface="+mn-ea"/>
                        <a:cs typeface="+mn-ea"/>
                      </a:endParaRPr>
                    </a:p>
                    <a:p>
                      <a:pPr marL="0" marR="0" lvl="0" algn="l" defTabSz="914400" rtl="0" eaLnBrk="1" fontAlgn="t" latinLnBrk="0" hangingPunct="1">
                        <a:lnSpc>
                          <a:spcPct val="100000"/>
                        </a:lnSpc>
                        <a:spcBef>
                          <a:spcPts val="0"/>
                        </a:spcBef>
                        <a:buClrTx/>
                        <a:buSzTx/>
                        <a:buFontTx/>
                        <a:buNone/>
                      </a:pPr>
                      <a:endParaRPr lang="en-GB" sz="1000" b="1" i="0" u="none" strike="noStrike" kern="1200" dirty="0">
                        <a:effectLst/>
                        <a:latin typeface="+mn-ea"/>
                        <a:cs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354648"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CDX706L</a:t>
            </a:r>
            <a:r>
              <a:rPr lang="zh-CN" altLang="en-US" sz="2800" dirty="0">
                <a:solidFill>
                  <a:srgbClr val="0000CC"/>
                </a:solidFill>
              </a:rPr>
              <a:t> </a:t>
            </a:r>
            <a:r>
              <a:rPr lang="en-US" altLang="zh-CN" sz="2800" dirty="0">
                <a:solidFill>
                  <a:srgbClr val="0000CC"/>
                </a:solidFill>
              </a:rPr>
              <a:t>R06 Pro HF3</a:t>
            </a:r>
            <a:r>
              <a:rPr lang="en-US" altLang="en-US" sz="2800" dirty="0">
                <a:solidFill>
                  <a:srgbClr val="0000CC"/>
                </a:solidFill>
              </a:rPr>
              <a:t>} </a:t>
            </a:r>
            <a:r>
              <a:rPr lang="zh-CN" altLang="en-US" sz="2800" dirty="0"/>
              <a:t>内存</a:t>
            </a:r>
            <a:r>
              <a:rPr lang="zh-CN" altLang="en-US" sz="2800" dirty="0"/>
              <a:t>泄露专项测试</a:t>
            </a:r>
            <a:endParaRPr lang="en-US" altLang="en-US" sz="2800" b="0" dirty="0">
              <a:ea typeface="SimHei" panose="02010609060101010101" pitchFamily="49" charset="-122"/>
            </a:endParaRPr>
          </a:p>
        </p:txBody>
      </p:sp>
      <p:pic>
        <p:nvPicPr>
          <p:cNvPr id="5" name="图片 4"/>
          <p:cNvPicPr>
            <a:picLocks noChangeAspect="1"/>
          </p:cNvPicPr>
          <p:nvPr/>
        </p:nvPicPr>
        <p:blipFill>
          <a:blip r:embed="rId1"/>
          <a:stretch>
            <a:fillRect/>
          </a:stretch>
        </p:blipFill>
        <p:spPr>
          <a:xfrm>
            <a:off x="208915" y="890270"/>
            <a:ext cx="7697470" cy="1118235"/>
          </a:xfrm>
          <a:prstGeom prst="rect">
            <a:avLst/>
          </a:prstGeom>
        </p:spPr>
      </p:pic>
      <p:pic>
        <p:nvPicPr>
          <p:cNvPr id="6" name="图片 5"/>
          <p:cNvPicPr>
            <a:picLocks noChangeAspect="1"/>
          </p:cNvPicPr>
          <p:nvPr/>
        </p:nvPicPr>
        <p:blipFill>
          <a:blip r:embed="rId2"/>
          <a:stretch>
            <a:fillRect/>
          </a:stretch>
        </p:blipFill>
        <p:spPr>
          <a:xfrm>
            <a:off x="208915" y="2134870"/>
            <a:ext cx="7697470" cy="1125220"/>
          </a:xfrm>
          <a:prstGeom prst="rect">
            <a:avLst/>
          </a:prstGeom>
        </p:spPr>
      </p:pic>
      <p:pic>
        <p:nvPicPr>
          <p:cNvPr id="8" name="图片 7"/>
          <p:cNvPicPr>
            <a:picLocks noChangeAspect="1"/>
          </p:cNvPicPr>
          <p:nvPr/>
        </p:nvPicPr>
        <p:blipFill>
          <a:blip r:embed="rId3"/>
          <a:stretch>
            <a:fillRect/>
          </a:stretch>
        </p:blipFill>
        <p:spPr>
          <a:xfrm>
            <a:off x="208915" y="3386455"/>
            <a:ext cx="7605395" cy="24377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CDX706L</a:t>
            </a:r>
            <a:r>
              <a:rPr lang="zh-CN" altLang="en-US" sz="2800" dirty="0">
                <a:solidFill>
                  <a:srgbClr val="0000CC"/>
                </a:solidFill>
              </a:rPr>
              <a:t> </a:t>
            </a:r>
            <a:r>
              <a:rPr lang="en-US" altLang="zh-CN" sz="2800" dirty="0">
                <a:solidFill>
                  <a:srgbClr val="0000CC"/>
                </a:solidFill>
              </a:rPr>
              <a:t>R06 </a:t>
            </a:r>
            <a:r>
              <a:rPr lang="en-US" altLang="zh-CN" sz="2800" dirty="0">
                <a:solidFill>
                  <a:srgbClr val="0000CC"/>
                </a:solidFill>
                <a:sym typeface="+mn-ea"/>
              </a:rPr>
              <a:t>Pro HF3</a:t>
            </a:r>
            <a:r>
              <a:rPr lang="en-US" altLang="en-US" sz="2800" dirty="0">
                <a:solidFill>
                  <a:srgbClr val="0000CC"/>
                </a:solidFill>
              </a:rPr>
              <a:t>} </a:t>
            </a:r>
            <a:r>
              <a:rPr lang="zh-CN" altLang="en-US" sz="2800" dirty="0"/>
              <a:t>语音专项测试</a:t>
            </a:r>
            <a:endParaRPr lang="en-US" altLang="en-US" sz="2800" b="0" dirty="0">
              <a:ea typeface="SimHei" panose="02010609060101010101" pitchFamily="49" charset="-122"/>
            </a:endParaRPr>
          </a:p>
        </p:txBody>
      </p:sp>
      <p:graphicFrame>
        <p:nvGraphicFramePr>
          <p:cNvPr id="5" name="表格 4"/>
          <p:cNvGraphicFramePr>
            <a:graphicFrameLocks noGrp="1"/>
          </p:cNvGraphicFramePr>
          <p:nvPr/>
        </p:nvGraphicFramePr>
        <p:xfrm>
          <a:off x="374189" y="2908658"/>
          <a:ext cx="1990669" cy="1511393"/>
        </p:xfrm>
        <a:graphic>
          <a:graphicData uri="http://schemas.openxmlformats.org/drawingml/2006/table">
            <a:tbl>
              <a:tblPr/>
              <a:tblGrid>
                <a:gridCol w="355400"/>
                <a:gridCol w="376840"/>
                <a:gridCol w="406591"/>
                <a:gridCol w="381798"/>
                <a:gridCol w="470040"/>
              </a:tblGrid>
              <a:tr h="125474">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唤醒词唤醒率</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88759">
                <a:tc>
                  <a:txBody>
                    <a:bodyPr/>
                    <a:lstStyle/>
                    <a:p>
                      <a:pPr algn="ctr" fontAlgn="ctr"/>
                      <a:r>
                        <a:rPr lang="en-GB" sz="800" b="1" i="0" u="none" strike="noStrike" dirty="0">
                          <a:solidFill>
                            <a:srgbClr val="000000"/>
                          </a:solidFill>
                          <a:effectLst/>
                          <a:latin typeface="宋体" pitchFamily="2" charset="-122"/>
                          <a:ea typeface="宋体" pitchFamily="2" charset="-122"/>
                        </a:rPr>
                        <a:t>AI</a:t>
                      </a:r>
                      <a:r>
                        <a:rPr lang="zh-CN" altLang="en-US" sz="800" b="1" i="0" u="none" strike="noStrike" dirty="0">
                          <a:solidFill>
                            <a:srgbClr val="000000"/>
                          </a:solidFill>
                          <a:effectLst/>
                          <a:latin typeface="宋体" pitchFamily="2" charset="-122"/>
                          <a:ea typeface="宋体" pitchFamily="2" charset="-122"/>
                        </a:rPr>
                        <a:t>能力</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指标项</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通过标准</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a:solidFill>
                            <a:srgbClr val="000000"/>
                          </a:solidFill>
                          <a:effectLst/>
                          <a:latin typeface="宋体" pitchFamily="2" charset="-122"/>
                          <a:ea typeface="宋体" pitchFamily="2" charset="-122"/>
                        </a:rPr>
                        <a:t>实测结果</a:t>
                      </a:r>
                      <a:endParaRPr lang="zh-CN" altLang="en-US" sz="800" b="1"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a:solidFill>
                            <a:srgbClr val="000000"/>
                          </a:solidFill>
                          <a:effectLst/>
                          <a:latin typeface="宋体" pitchFamily="2" charset="-122"/>
                          <a:ea typeface="宋体" pitchFamily="2" charset="-122"/>
                        </a:rPr>
                        <a:t>测试结论</a:t>
                      </a:r>
                      <a:endParaRPr lang="zh-CN" altLang="en-US" sz="800" b="1"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88759">
                <a:tc rowSpan="3">
                  <a:txBody>
                    <a:bodyPr/>
                    <a:lstStyle/>
                    <a:p>
                      <a:pPr algn="ctr" fontAlgn="ctr"/>
                      <a:r>
                        <a:rPr lang="zh-CN" altLang="en-US" sz="800" b="0" i="0" u="none" strike="noStrike">
                          <a:solidFill>
                            <a:srgbClr val="000000"/>
                          </a:solidFill>
                          <a:effectLst/>
                          <a:latin typeface="宋体" pitchFamily="2" charset="-122"/>
                          <a:ea typeface="宋体" pitchFamily="2" charset="-122"/>
                        </a:rPr>
                        <a:t>小度小度</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92%</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96%</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rowSpan="3">
                  <a:txBody>
                    <a:bodyPr/>
                    <a:lstStyle/>
                    <a:p>
                      <a:pPr algn="ctr" fontAlgn="ctr"/>
                      <a:r>
                        <a:rPr lang="zh-CN" altLang="en-US" sz="800" b="0" i="0" u="none" strike="noStrike">
                          <a:solidFill>
                            <a:srgbClr val="000000"/>
                          </a:solidFill>
                          <a:effectLst/>
                          <a:latin typeface="宋体" pitchFamily="2" charset="-122"/>
                          <a:ea typeface="宋体" pitchFamily="2" charset="-122"/>
                        </a:rPr>
                        <a:t>你好福特</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92%</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custDataLst>
              <p:tags r:id="rId1"/>
            </p:custDataLst>
          </p:nvPr>
        </p:nvGraphicFramePr>
        <p:xfrm>
          <a:off x="2647769" y="2052559"/>
          <a:ext cx="2626815" cy="4354719"/>
        </p:xfrm>
        <a:graphic>
          <a:graphicData uri="http://schemas.openxmlformats.org/drawingml/2006/table">
            <a:tbl>
              <a:tblPr/>
              <a:tblGrid>
                <a:gridCol w="525363"/>
                <a:gridCol w="525363"/>
                <a:gridCol w="525363"/>
                <a:gridCol w="525363"/>
                <a:gridCol w="525363"/>
              </a:tblGrid>
              <a:tr h="161527">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316544">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1527">
                <a:tc>
                  <a:txBody>
                    <a:bodyPr/>
                    <a:lstStyle/>
                    <a:p>
                      <a:pPr algn="just" fontAlgn="ctr"/>
                      <a:r>
                        <a:rPr lang="zh-CN" altLang="en-US" sz="750" b="0" i="0" u="none" strike="noStrike" dirty="0">
                          <a:solidFill>
                            <a:srgbClr val="000000"/>
                          </a:solidFill>
                          <a:effectLst/>
                          <a:latin typeface="宋体" pitchFamily="2" charset="-122"/>
                          <a:ea typeface="宋体" pitchFamily="2" charset="-122"/>
                        </a:rPr>
                        <a:t>暂停播放</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低噪</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98%</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dirty="0">
                          <a:solidFill>
                            <a:srgbClr val="000000"/>
                          </a:solidFill>
                          <a:effectLst/>
                          <a:latin typeface="宋体" pitchFamily="2" charset="-122"/>
                          <a:ea typeface="宋体" pitchFamily="2" charset="-122"/>
                        </a:rPr>
                        <a:t>暂停播放</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继续播放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低噪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中噪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80%</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上一首</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80%</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下一首</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上一曲</a:t>
                      </a:r>
                      <a:br>
                        <a:rPr lang="zh-CN" altLang="en-US" sz="800" b="0" i="0" u="none" strike="noStrike">
                          <a:solidFill>
                            <a:srgbClr val="000000"/>
                          </a:solidFill>
                          <a:effectLst/>
                          <a:latin typeface="宋体" pitchFamily="2" charset="-122"/>
                          <a:ea typeface="宋体" pitchFamily="2" charset="-122"/>
                        </a:rPr>
                      </a:b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93%</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95%</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下一曲</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接听电话</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2">
                  <a:txBody>
                    <a:bodyPr/>
                    <a:lstStyle/>
                    <a:p>
                      <a:pPr algn="ctr" fontAlgn="ctr"/>
                      <a:r>
                        <a:rPr lang="zh-CN" altLang="en-US" sz="800" b="0" i="0" u="none" strike="noStrike">
                          <a:solidFill>
                            <a:srgbClr val="000000"/>
                          </a:solidFill>
                          <a:effectLst/>
                          <a:latin typeface="宋体" pitchFamily="2" charset="-122"/>
                          <a:ea typeface="宋体" pitchFamily="2" charset="-122"/>
                        </a:rPr>
                        <a:t>挂断电话</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nvGraphicFramePr>
        <p:xfrm>
          <a:off x="5387542" y="2052559"/>
          <a:ext cx="2956545" cy="4354740"/>
        </p:xfrm>
        <a:graphic>
          <a:graphicData uri="http://schemas.openxmlformats.org/drawingml/2006/table">
            <a:tbl>
              <a:tblPr/>
              <a:tblGrid>
                <a:gridCol w="591309"/>
                <a:gridCol w="591309"/>
                <a:gridCol w="591309"/>
                <a:gridCol w="591309"/>
                <a:gridCol w="591309"/>
              </a:tblGrid>
              <a:tr h="16749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en-US" altLang="zh-CN"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7490">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通过标准</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7490">
                <a:tc>
                  <a:txBody>
                    <a:bodyPr/>
                    <a:lstStyle/>
                    <a:p>
                      <a:pPr algn="just" fontAlgn="ctr"/>
                      <a:r>
                        <a:rPr lang="zh-CN" altLang="en-US" sz="750" b="0" i="0" u="none" strike="noStrike" dirty="0">
                          <a:solidFill>
                            <a:srgbClr val="000000"/>
                          </a:solidFill>
                          <a:effectLst/>
                          <a:latin typeface="宋体" pitchFamily="2" charset="-122"/>
                          <a:ea typeface="宋体" pitchFamily="2" charset="-122"/>
                        </a:rPr>
                        <a:t>跟随模式</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低噪</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96%</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跟随模式</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车头朝上</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正北模式</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放大地图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缩小地图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打开路况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关闭路况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2">
                  <a:txBody>
                    <a:bodyPr/>
                    <a:lstStyle/>
                    <a:p>
                      <a:pPr algn="ctr" fontAlgn="ctr"/>
                      <a:r>
                        <a:rPr lang="zh-CN" altLang="en-US" sz="800" b="0" i="0" u="none" strike="noStrike">
                          <a:solidFill>
                            <a:srgbClr val="000000"/>
                          </a:solidFill>
                          <a:effectLst/>
                          <a:latin typeface="宋体" pitchFamily="2" charset="-122"/>
                          <a:ea typeface="宋体" pitchFamily="2" charset="-122"/>
                        </a:rPr>
                        <a:t>开始导航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表格 7"/>
          <p:cNvGraphicFramePr>
            <a:graphicFrameLocks noGrp="1"/>
          </p:cNvGraphicFramePr>
          <p:nvPr/>
        </p:nvGraphicFramePr>
        <p:xfrm>
          <a:off x="8457043" y="2052559"/>
          <a:ext cx="3018995" cy="4354743"/>
        </p:xfrm>
        <a:graphic>
          <a:graphicData uri="http://schemas.openxmlformats.org/drawingml/2006/table">
            <a:tbl>
              <a:tblPr/>
              <a:tblGrid>
                <a:gridCol w="603799"/>
                <a:gridCol w="603799"/>
                <a:gridCol w="603799"/>
                <a:gridCol w="603799"/>
                <a:gridCol w="603799"/>
              </a:tblGrid>
              <a:tr h="16656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6560">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指标项</a:t>
                      </a:r>
                      <a:endParaRPr lang="zh-CN" altLang="en-US" sz="750" b="1"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实测结果</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48949">
                <a:tc>
                  <a:txBody>
                    <a:bodyPr/>
                    <a:lstStyle/>
                    <a:p>
                      <a:pPr algn="just" fontAlgn="ctr"/>
                      <a:r>
                        <a:rPr lang="zh-CN" altLang="en-US" sz="750" b="0" i="0" u="none" strike="noStrike" dirty="0">
                          <a:solidFill>
                            <a:srgbClr val="000000"/>
                          </a:solidFill>
                          <a:effectLst/>
                          <a:latin typeface="宋体" pitchFamily="2" charset="-122"/>
                          <a:ea typeface="宋体" pitchFamily="2" charset="-122"/>
                        </a:rPr>
                        <a:t>查看全程</a:t>
                      </a:r>
                      <a:endParaRPr lang="zh-CN" altLang="en-US" sz="750" b="0"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低噪</a:t>
                      </a:r>
                      <a:endParaRPr lang="zh-CN" altLang="en-US" sz="750" b="0"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98%</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查看全程</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继续导航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确定</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取消</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第一个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第二个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2">
                  <a:txBody>
                    <a:bodyPr/>
                    <a:lstStyle/>
                    <a:p>
                      <a:pPr algn="ctr" fontAlgn="ctr"/>
                      <a:r>
                        <a:rPr lang="zh-CN" altLang="en-US" sz="800" b="0" i="0" u="none" strike="noStrike">
                          <a:solidFill>
                            <a:srgbClr val="000000"/>
                          </a:solidFill>
                          <a:effectLst/>
                          <a:latin typeface="宋体" pitchFamily="2" charset="-122"/>
                          <a:ea typeface="宋体" pitchFamily="2" charset="-122"/>
                        </a:rPr>
                        <a:t>第三个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3" name="文本框 12"/>
          <p:cNvSpPr txBox="1"/>
          <p:nvPr/>
        </p:nvSpPr>
        <p:spPr>
          <a:xfrm>
            <a:off x="564021" y="944563"/>
            <a:ext cx="3948158" cy="369332"/>
          </a:xfrm>
          <a:prstGeom prst="rect">
            <a:avLst/>
          </a:prstGeom>
          <a:noFill/>
        </p:spPr>
        <p:txBody>
          <a:bodyPr wrap="square" rtlCol="0">
            <a:spAutoFit/>
          </a:bodyPr>
          <a:lstStyle/>
          <a:p>
            <a:r>
              <a:rPr kumimoji="1" lang="zh-CN" altLang="en-US" dirty="0"/>
              <a:t>唤醒词唤醒率：低配   </a:t>
            </a:r>
            <a:r>
              <a:rPr kumimoji="1" lang="en-GB" altLang="zh-CN" dirty="0">
                <a:highlight>
                  <a:srgbClr val="00FF00"/>
                </a:highlight>
              </a:rPr>
              <a:t>Pass</a:t>
            </a:r>
            <a:endParaRPr kumimoji="1" lang="zh-CN" altLang="en-US" dirty="0">
              <a:highlight>
                <a:srgbClr val="00FF00"/>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129858" y="12001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CDX706L</a:t>
            </a:r>
            <a:r>
              <a:rPr lang="zh-CN" altLang="en-US" sz="2800" dirty="0">
                <a:solidFill>
                  <a:srgbClr val="0000CC"/>
                </a:solidFill>
              </a:rPr>
              <a:t> </a:t>
            </a:r>
            <a:r>
              <a:rPr lang="en-US" altLang="zh-CN" sz="2800" dirty="0">
                <a:solidFill>
                  <a:srgbClr val="0000CC"/>
                </a:solidFill>
              </a:rPr>
              <a:t>R06 </a:t>
            </a:r>
            <a:r>
              <a:rPr lang="en-US" altLang="zh-CN" sz="2800" dirty="0">
                <a:solidFill>
                  <a:srgbClr val="0000CC"/>
                </a:solidFill>
                <a:sym typeface="+mn-ea"/>
              </a:rPr>
              <a:t>Pro HF3</a:t>
            </a:r>
            <a:r>
              <a:rPr lang="en-US" altLang="en-US" sz="2800" dirty="0">
                <a:solidFill>
                  <a:srgbClr val="0000CC"/>
                </a:solidFill>
              </a:rPr>
              <a:t>} </a:t>
            </a:r>
            <a:r>
              <a:rPr lang="zh-CN" altLang="en-US" sz="2800" dirty="0"/>
              <a:t>性能</a:t>
            </a:r>
            <a:r>
              <a:rPr lang="zh-CN" altLang="en-US" sz="2800" dirty="0"/>
              <a:t>专题测试</a:t>
            </a:r>
            <a:endParaRPr lang="en-US" altLang="en-US" sz="2800" b="0" dirty="0">
              <a:ea typeface="SimHei" panose="02010609060101010101" pitchFamily="49" charset="-122"/>
            </a:endParaRPr>
          </a:p>
        </p:txBody>
      </p:sp>
      <p:graphicFrame>
        <p:nvGraphicFramePr>
          <p:cNvPr id="2" name="对象 1">
            <a:hlinkClick r:id="" action="ppaction://ole?verb="/>
          </p:cNvPr>
          <p:cNvGraphicFramePr>
            <a:graphicFrameLocks noChangeAspect="1"/>
          </p:cNvGraphicFramePr>
          <p:nvPr/>
        </p:nvGraphicFramePr>
        <p:xfrm>
          <a:off x="11346180" y="273685"/>
          <a:ext cx="671195" cy="671195"/>
        </p:xfrm>
        <a:graphic>
          <a:graphicData uri="http://schemas.openxmlformats.org/presentationml/2006/ole">
            <mc:AlternateContent xmlns:mc="http://schemas.openxmlformats.org/markup-compatibility/2006">
              <mc:Choice xmlns:v="urn:schemas-microsoft-com:vml" Requires="v">
                <p:oleObj spid="_x0000_s1026" name="" showAsIcon="1" r:id="rId1" imgW="1524000" imgH="1524000" progId="Excel.Sheet.12">
                  <p:embed/>
                </p:oleObj>
              </mc:Choice>
              <mc:Fallback>
                <p:oleObj name="" showAsIcon="1" r:id="rId1" imgW="1524000" imgH="1524000" progId="Excel.Sheet.12">
                  <p:embed/>
                  <p:pic>
                    <p:nvPicPr>
                      <p:cNvPr id="0" name="图片 1025"/>
                      <p:cNvPicPr/>
                      <p:nvPr/>
                    </p:nvPicPr>
                    <p:blipFill>
                      <a:blip r:embed="rId2"/>
                      <a:stretch>
                        <a:fillRect/>
                      </a:stretch>
                    </p:blipFill>
                    <p:spPr>
                      <a:xfrm>
                        <a:off x="11346180" y="273685"/>
                        <a:ext cx="671195" cy="671195"/>
                      </a:xfrm>
                      <a:prstGeom prst="rect">
                        <a:avLst/>
                      </a:prstGeom>
                    </p:spPr>
                  </p:pic>
                </p:oleObj>
              </mc:Fallback>
            </mc:AlternateContent>
          </a:graphicData>
        </a:graphic>
      </p:graphicFrame>
      <p:graphicFrame>
        <p:nvGraphicFramePr>
          <p:cNvPr id="5" name="表格 4"/>
          <p:cNvGraphicFramePr/>
          <p:nvPr>
            <p:custDataLst>
              <p:tags r:id="rId3"/>
            </p:custDataLst>
          </p:nvPr>
        </p:nvGraphicFramePr>
        <p:xfrm>
          <a:off x="328295" y="572135"/>
          <a:ext cx="10905490" cy="10670540"/>
        </p:xfrm>
        <a:graphic>
          <a:graphicData uri="http://schemas.openxmlformats.org/drawingml/2006/table">
            <a:tbl>
              <a:tblPr firstRow="1" bandRow="1">
                <a:tableStyleId>{5C22544A-7EE6-4342-B048-85BDC9FD1C3A}</a:tableStyleId>
              </a:tblPr>
              <a:tblGrid>
                <a:gridCol w="695325"/>
                <a:gridCol w="2373630"/>
                <a:gridCol w="518160"/>
                <a:gridCol w="836295"/>
                <a:gridCol w="1069340"/>
                <a:gridCol w="739140"/>
                <a:gridCol w="1050925"/>
                <a:gridCol w="3622675"/>
              </a:tblGrid>
              <a:tr h="210820">
                <a:tc>
                  <a:txBody>
                    <a:bodyPr/>
                    <a:p>
                      <a:pPr indent="0" algn="ctr">
                        <a:buNone/>
                      </a:pPr>
                      <a:r>
                        <a:rPr lang="zh-CN" sz="1000" b="1">
                          <a:solidFill>
                            <a:schemeClr val="bg1"/>
                          </a:solidFill>
                          <a:latin typeface="黑体" charset="0"/>
                          <a:ea typeface="黑体" charset="0"/>
                        </a:rPr>
                        <a:t>类别</a:t>
                      </a:r>
                      <a:endParaRPr lang="zh-CN" altLang="en-US" sz="1000" b="1">
                        <a:solidFill>
                          <a:schemeClr val="bg1"/>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tx2"/>
                    </a:solidFill>
                  </a:tcPr>
                </a:tc>
                <a:tc>
                  <a:txBody>
                    <a:bodyPr/>
                    <a:p>
                      <a:pPr indent="0" algn="ctr">
                        <a:buNone/>
                      </a:pPr>
                      <a:r>
                        <a:rPr lang="zh-CN" sz="1000" b="1">
                          <a:solidFill>
                            <a:schemeClr val="bg1"/>
                          </a:solidFill>
                          <a:latin typeface="黑体" charset="0"/>
                          <a:ea typeface="黑体" charset="0"/>
                        </a:rPr>
                        <a:t>影响因素</a:t>
                      </a:r>
                      <a:endParaRPr lang="zh-CN" altLang="en-US" sz="1000" b="1">
                        <a:solidFill>
                          <a:schemeClr val="bg1"/>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tx2"/>
                    </a:solidFill>
                  </a:tcPr>
                </a:tc>
                <a:tc>
                  <a:txBody>
                    <a:bodyPr/>
                    <a:p>
                      <a:pPr indent="0" algn="ctr">
                        <a:buNone/>
                      </a:pPr>
                      <a:r>
                        <a:rPr lang="zh-CN" sz="1000" b="1">
                          <a:solidFill>
                            <a:schemeClr val="bg1"/>
                          </a:solidFill>
                          <a:latin typeface="黑体" charset="0"/>
                          <a:ea typeface="黑体" charset="0"/>
                        </a:rPr>
                        <a:t>权重</a:t>
                      </a:r>
                      <a:endParaRPr lang="zh-CN" altLang="en-US" sz="1000" b="1">
                        <a:solidFill>
                          <a:schemeClr val="bg1"/>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tx2"/>
                    </a:solidFill>
                  </a:tcPr>
                </a:tc>
                <a:tc>
                  <a:txBody>
                    <a:bodyPr/>
                    <a:p>
                      <a:pPr indent="0" algn="ctr">
                        <a:buNone/>
                      </a:pPr>
                      <a:r>
                        <a:rPr lang="en-US" sz="1000" b="1">
                          <a:solidFill>
                            <a:schemeClr val="bg1"/>
                          </a:solidFill>
                          <a:latin typeface="黑体" charset="0"/>
                          <a:ea typeface="黑体" charset="0"/>
                        </a:rPr>
                        <a:t>Reference</a:t>
                      </a:r>
                      <a:endParaRPr lang="en-US" altLang="en-US" sz="1000" b="1">
                        <a:solidFill>
                          <a:schemeClr val="bg1"/>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tx2"/>
                    </a:solidFill>
                  </a:tcPr>
                </a:tc>
                <a:tc>
                  <a:txBody>
                    <a:bodyPr/>
                    <a:p>
                      <a:pPr indent="0" algn="ctr">
                        <a:buNone/>
                      </a:pPr>
                      <a:r>
                        <a:rPr lang="en-US" sz="1000" b="1">
                          <a:solidFill>
                            <a:schemeClr val="bg1"/>
                          </a:solidFill>
                          <a:latin typeface="黑体" charset="0"/>
                          <a:ea typeface="黑体" charset="0"/>
                        </a:rPr>
                        <a:t>result</a:t>
                      </a:r>
                      <a:endParaRPr lang="en-US" altLang="en-US" sz="1000" b="1">
                        <a:solidFill>
                          <a:schemeClr val="bg1"/>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tx2"/>
                    </a:solidFill>
                  </a:tcPr>
                </a:tc>
                <a:tc>
                  <a:txBody>
                    <a:bodyPr/>
                    <a:p>
                      <a:pPr indent="0" algn="ctr">
                        <a:buNone/>
                      </a:pPr>
                      <a:r>
                        <a:rPr lang="en-US" sz="1000" b="1">
                          <a:solidFill>
                            <a:schemeClr val="bg1"/>
                          </a:solidFill>
                          <a:latin typeface="黑体" charset="0"/>
                          <a:ea typeface="黑体" charset="0"/>
                        </a:rPr>
                        <a:t>R05.1</a:t>
                      </a:r>
                      <a:endParaRPr lang="en-US" altLang="en-US" sz="1000" b="1">
                        <a:solidFill>
                          <a:schemeClr val="bg1"/>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tx2"/>
                    </a:solidFill>
                  </a:tcPr>
                </a:tc>
                <a:tc>
                  <a:txBody>
                    <a:bodyPr/>
                    <a:p>
                      <a:pPr indent="0" algn="ctr">
                        <a:buNone/>
                      </a:pPr>
                      <a:r>
                        <a:rPr lang="zh-CN" sz="1000" b="1">
                          <a:solidFill>
                            <a:schemeClr val="bg1"/>
                          </a:solidFill>
                          <a:latin typeface="黑体" charset="0"/>
                          <a:ea typeface="黑体" charset="0"/>
                        </a:rPr>
                        <a:t>偏差</a:t>
                      </a:r>
                      <a:endParaRPr lang="zh-CN" altLang="en-US" sz="1000" b="1">
                        <a:solidFill>
                          <a:schemeClr val="bg1"/>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tx2"/>
                    </a:solidFill>
                  </a:tcPr>
                </a:tc>
                <a:tc>
                  <a:txBody>
                    <a:bodyPr/>
                    <a:p>
                      <a:pPr indent="0" algn="ctr">
                        <a:buNone/>
                      </a:pPr>
                      <a:r>
                        <a:rPr lang="zh-CN" sz="1000" b="1">
                          <a:solidFill>
                            <a:schemeClr val="bg1"/>
                          </a:solidFill>
                          <a:latin typeface="黑体" charset="0"/>
                          <a:ea typeface="黑体" charset="0"/>
                        </a:rPr>
                        <a:t>分析</a:t>
                      </a:r>
                      <a:endParaRPr lang="zh-CN" altLang="en-US" sz="1000" b="1">
                        <a:solidFill>
                          <a:schemeClr val="bg1"/>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tx2"/>
                    </a:solidFill>
                  </a:tcPr>
                </a:tc>
              </a:tr>
              <a:tr h="0">
                <a:tc>
                  <a:txBody>
                    <a:bodyPr/>
                    <a:p>
                      <a:pPr indent="0" algn="ctr">
                        <a:buNone/>
                      </a:pPr>
                      <a:r>
                        <a:rPr lang="en-US" altLang="zh-CN" sz="1000" b="1">
                          <a:solidFill>
                            <a:srgbClr val="000000"/>
                          </a:solidFill>
                          <a:latin typeface="黑体" charset="0"/>
                          <a:ea typeface="黑体" charset="0"/>
                        </a:rPr>
                        <a:t>1</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黑体" charset="0"/>
                          <a:ea typeface="黑体" charset="0"/>
                          <a:cs typeface="黑体" charset="0"/>
                        </a:rPr>
                        <a:t>Power on导航启动时间</a:t>
                      </a:r>
                      <a:endParaRPr lang="zh-CN" altLang="en-US" sz="1000" b="1">
                        <a:solidFill>
                          <a:srgbClr val="000000"/>
                        </a:solidFill>
                        <a:latin typeface="黑体" charset="0"/>
                        <a:ea typeface="黑体" charset="0"/>
                        <a:cs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1.5</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12.2</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13.73333333</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17.6</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-21.97%</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41605">
                <a:tc>
                  <a:txBody>
                    <a:bodyPr/>
                    <a:p>
                      <a:pPr indent="0" algn="ctr">
                        <a:buNone/>
                      </a:pPr>
                      <a:r>
                        <a:rPr lang="en-US" altLang="zh-CN" sz="1000" b="1">
                          <a:solidFill>
                            <a:srgbClr val="000000"/>
                          </a:solidFill>
                          <a:latin typeface="黑体" charset="0"/>
                          <a:ea typeface="黑体" charset="0"/>
                        </a:rPr>
                        <a:t>2</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黑体" charset="0"/>
                          <a:ea typeface="黑体" charset="0"/>
                          <a:cs typeface="黑体" charset="0"/>
                        </a:rPr>
                        <a:t>Power on语音可用</a:t>
                      </a:r>
                      <a:endParaRPr lang="zh-CN" altLang="en-US" sz="1000" b="1">
                        <a:solidFill>
                          <a:srgbClr val="000000"/>
                        </a:solidFill>
                        <a:latin typeface="黑体" charset="0"/>
                        <a:ea typeface="黑体" charset="0"/>
                        <a:cs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15.2</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21.43333333</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17.9</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19.74%</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cs typeface="黑体" charset="0"/>
                        </a:rPr>
                        <a:t>语音在</a:t>
                      </a:r>
                      <a:r>
                        <a:rPr lang="en-US" sz="1000" b="1">
                          <a:solidFill>
                            <a:srgbClr val="000000"/>
                          </a:solidFill>
                          <a:latin typeface="黑体" charset="0"/>
                          <a:ea typeface="黑体" charset="0"/>
                          <a:cs typeface="黑体" charset="0"/>
                        </a:rPr>
                        <a:t>R06-PRO-HF3在laucnher启动后约</a:t>
                      </a:r>
                      <a:r>
                        <a:rPr lang="en-US" sz="1000" b="1">
                          <a:solidFill>
                            <a:srgbClr val="000000"/>
                          </a:solidFill>
                          <a:latin typeface="黑体" charset="0"/>
                          <a:ea typeface="黑体" charset="0"/>
                          <a:cs typeface="黑体" charset="0"/>
                        </a:rPr>
                        <a:t>30秒才启动，语音启动后约4秒后硬按键可用（语音启动速度符合预期）</a:t>
                      </a:r>
                      <a:endParaRPr lang="en-US" altLang="en-US" sz="1000" b="1">
                        <a:solidFill>
                          <a:srgbClr val="000000"/>
                        </a:solidFill>
                        <a:latin typeface="黑体" charset="0"/>
                        <a:ea typeface="黑体" charset="0"/>
                        <a:cs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1">
                          <a:solidFill>
                            <a:srgbClr val="000000"/>
                          </a:solidFill>
                          <a:latin typeface="黑体" charset="0"/>
                          <a:ea typeface="黑体" charset="0"/>
                        </a:rPr>
                        <a:t>3</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黑体" charset="0"/>
                          <a:ea typeface="黑体" charset="0"/>
                          <a:cs typeface="黑体" charset="0"/>
                        </a:rPr>
                        <a:t>Power onFM/在线电台音源恢复</a:t>
                      </a:r>
                      <a:endParaRPr lang="zh-CN" altLang="en-US" sz="1000" b="1">
                        <a:solidFill>
                          <a:srgbClr val="000000"/>
                        </a:solidFill>
                        <a:latin typeface="黑体" charset="0"/>
                        <a:ea typeface="黑体" charset="0"/>
                        <a:cs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1.5</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6.2</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6.3</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8.5</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-25.88%</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ctr">
                        <a:buNone/>
                      </a:pPr>
                      <a:r>
                        <a:rPr lang="en-US" altLang="zh-CN" sz="1000" b="1">
                          <a:solidFill>
                            <a:srgbClr val="000000"/>
                          </a:solidFill>
                          <a:latin typeface="黑体" charset="0"/>
                          <a:ea typeface="黑体" charset="0"/>
                        </a:rPr>
                        <a:t>4</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黑体" charset="0"/>
                          <a:ea typeface="黑体" charset="0"/>
                          <a:cs typeface="黑体" charset="0"/>
                        </a:rPr>
                        <a:t>Power on到根目录两首歌的USB音源恢复</a:t>
                      </a:r>
                      <a:endParaRPr lang="zh-CN" altLang="en-US" sz="1000" b="1">
                        <a:solidFill>
                          <a:srgbClr val="000000"/>
                        </a:solidFill>
                        <a:latin typeface="黑体" charset="0"/>
                        <a:ea typeface="黑体" charset="0"/>
                        <a:cs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0.5</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18.2</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2.166666667</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10.2</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-78.76%</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1">
                          <a:solidFill>
                            <a:srgbClr val="000000"/>
                          </a:solidFill>
                          <a:latin typeface="黑体" charset="0"/>
                          <a:ea typeface="黑体" charset="0"/>
                        </a:rPr>
                        <a:t>5</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黑体" charset="0"/>
                          <a:ea typeface="黑体" charset="0"/>
                          <a:cs typeface="黑体" charset="0"/>
                        </a:rPr>
                        <a:t>Power onQQ音源恢复</a:t>
                      </a:r>
                      <a:endParaRPr lang="zh-CN" altLang="en-US" sz="1000" b="1">
                        <a:solidFill>
                          <a:srgbClr val="000000"/>
                        </a:solidFill>
                        <a:latin typeface="黑体" charset="0"/>
                        <a:ea typeface="黑体" charset="0"/>
                        <a:cs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18.2</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5</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12.4</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-59.68%</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1">
                          <a:solidFill>
                            <a:srgbClr val="000000"/>
                          </a:solidFill>
                          <a:latin typeface="黑体" charset="0"/>
                          <a:ea typeface="黑体" charset="0"/>
                        </a:rPr>
                        <a:t>6</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黑体" charset="0"/>
                          <a:ea typeface="黑体" charset="0"/>
                          <a:cs typeface="黑体" charset="0"/>
                        </a:rPr>
                        <a:t>系统稳定状态下QQ音乐首次启动</a:t>
                      </a:r>
                      <a:endParaRPr lang="zh-CN" altLang="en-US" sz="1000" b="1">
                        <a:solidFill>
                          <a:srgbClr val="000000"/>
                        </a:solidFill>
                        <a:latin typeface="黑体" charset="0"/>
                        <a:ea typeface="黑体" charset="0"/>
                        <a:cs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1.5s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1.4</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1.92</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-27.08%</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FF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1">
                          <a:solidFill>
                            <a:srgbClr val="000000"/>
                          </a:solidFill>
                          <a:latin typeface="黑体" charset="0"/>
                          <a:ea typeface="黑体" charset="0"/>
                        </a:rPr>
                        <a:t>7</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黑体" charset="0"/>
                          <a:ea typeface="黑体" charset="0"/>
                          <a:cs typeface="黑体" charset="0"/>
                        </a:rPr>
                        <a:t>系统稳定状态下USB音乐首次启动</a:t>
                      </a:r>
                      <a:endParaRPr lang="zh-CN" altLang="en-US" sz="1000" b="1">
                        <a:solidFill>
                          <a:srgbClr val="000000"/>
                        </a:solidFill>
                        <a:latin typeface="黑体" charset="0"/>
                        <a:ea typeface="黑体" charset="0"/>
                        <a:cs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0.5</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1.5s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1.733333333</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2.2</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-21.21%</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1">
                          <a:solidFill>
                            <a:srgbClr val="000000"/>
                          </a:solidFill>
                          <a:latin typeface="黑体" charset="0"/>
                          <a:ea typeface="黑体" charset="0"/>
                        </a:rPr>
                        <a:t>8</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黑体" charset="0"/>
                          <a:ea typeface="黑体" charset="0"/>
                          <a:cs typeface="黑体" charset="0"/>
                        </a:rPr>
                        <a:t>系统稳定状态下Navigation首次启动</a:t>
                      </a:r>
                      <a:endParaRPr lang="zh-CN" altLang="en-US" sz="1000" b="1">
                        <a:solidFill>
                          <a:srgbClr val="000000"/>
                        </a:solidFill>
                        <a:latin typeface="黑体" charset="0"/>
                        <a:ea typeface="黑体" charset="0"/>
                        <a:cs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3s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FF0000"/>
                          </a:solidFill>
                          <a:latin typeface="黑体" charset="0"/>
                          <a:ea typeface="黑体" charset="0"/>
                        </a:rPr>
                        <a:t>5.933333333</a:t>
                      </a:r>
                      <a:endParaRPr lang="en-US" altLang="en-US" sz="1000" b="1">
                        <a:solidFill>
                          <a:srgbClr val="FF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8</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-25.83%</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ctr">
                        <a:buNone/>
                      </a:pPr>
                      <a:r>
                        <a:rPr lang="en-US" altLang="zh-CN" sz="1000" b="1">
                          <a:solidFill>
                            <a:srgbClr val="000000"/>
                          </a:solidFill>
                          <a:latin typeface="黑体" charset="0"/>
                          <a:ea typeface="黑体" charset="0"/>
                        </a:rPr>
                        <a:t>9</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黑体" charset="0"/>
                          <a:ea typeface="黑体" charset="0"/>
                          <a:cs typeface="黑体" charset="0"/>
                        </a:rPr>
                        <a:t>QQ/新闻/喜马拉雅/在线FM热启动</a:t>
                      </a:r>
                      <a:endParaRPr lang="zh-CN" altLang="en-US" sz="1000" b="1">
                        <a:solidFill>
                          <a:srgbClr val="000000"/>
                        </a:solidFill>
                        <a:latin typeface="黑体" charset="0"/>
                        <a:ea typeface="黑体" charset="0"/>
                        <a:cs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200ms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0.173333333</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0.43</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-59.69%</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1">
                          <a:solidFill>
                            <a:srgbClr val="000000"/>
                          </a:solidFill>
                          <a:latin typeface="黑体" charset="0"/>
                          <a:ea typeface="黑体" charset="0"/>
                        </a:rPr>
                        <a:t>10</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黑体" charset="0"/>
                          <a:ea typeface="黑体" charset="0"/>
                          <a:cs typeface="黑体" charset="0"/>
                        </a:rPr>
                        <a:t>USB音乐热启动</a:t>
                      </a:r>
                      <a:endParaRPr lang="zh-CN" altLang="en-US" sz="1000" b="1">
                        <a:solidFill>
                          <a:srgbClr val="000000"/>
                        </a:solidFill>
                        <a:latin typeface="黑体" charset="0"/>
                        <a:ea typeface="黑体" charset="0"/>
                        <a:cs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200ms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0.266666667</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0.41</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-34.96%</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ctr">
                        <a:buNone/>
                      </a:pPr>
                      <a:r>
                        <a:rPr lang="en-US" altLang="zh-CN" sz="1000" b="1">
                          <a:solidFill>
                            <a:srgbClr val="000000"/>
                          </a:solidFill>
                          <a:latin typeface="黑体" charset="0"/>
                          <a:ea typeface="黑体" charset="0"/>
                        </a:rPr>
                        <a:t>11</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黑体" charset="0"/>
                          <a:ea typeface="黑体" charset="0"/>
                          <a:cs typeface="黑体" charset="0"/>
                        </a:rPr>
                        <a:t>Navigation热启动</a:t>
                      </a:r>
                      <a:endParaRPr lang="zh-CN" altLang="en-US" sz="1000" b="1">
                        <a:solidFill>
                          <a:srgbClr val="000000"/>
                        </a:solidFill>
                        <a:latin typeface="黑体" charset="0"/>
                        <a:ea typeface="黑体" charset="0"/>
                        <a:cs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200ms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0.233333333</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0.293</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-20.36%</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ctr">
                        <a:buNone/>
                      </a:pPr>
                      <a:r>
                        <a:rPr lang="en-US" altLang="zh-CN" sz="1000" b="1">
                          <a:solidFill>
                            <a:srgbClr val="000000"/>
                          </a:solidFill>
                          <a:latin typeface="黑体" charset="0"/>
                          <a:ea typeface="黑体" charset="0"/>
                        </a:rPr>
                        <a:t>12</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黑体" charset="0"/>
                          <a:ea typeface="黑体" charset="0"/>
                        </a:rPr>
                        <a:t>系统稳定状态下导航搜索</a:t>
                      </a:r>
                      <a:endParaRPr lang="zh-CN"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1.866666667</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1.696</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FF0000"/>
                          </a:solidFill>
                          <a:latin typeface="黑体" charset="0"/>
                          <a:ea typeface="黑体" charset="0"/>
                        </a:rPr>
                        <a:t>10.06%</a:t>
                      </a:r>
                      <a:endParaRPr lang="en-US" altLang="en-US" sz="1000" b="1">
                        <a:solidFill>
                          <a:srgbClr val="FF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cs typeface="黑体" charset="0"/>
                        </a:rPr>
                        <a:t>下个版本的</a:t>
                      </a:r>
                      <a:r>
                        <a:rPr lang="en-US" sz="1000" b="1">
                          <a:solidFill>
                            <a:srgbClr val="000000"/>
                          </a:solidFill>
                          <a:latin typeface="黑体" charset="0"/>
                          <a:ea typeface="黑体" charset="0"/>
                          <a:cs typeface="黑体" charset="0"/>
                        </a:rPr>
                        <a:t>FSDK会将764的启动优化合入，合入会有较大改善</a:t>
                      </a:r>
                      <a:endParaRPr lang="en-US" altLang="en-US" sz="1000" b="1">
                        <a:solidFill>
                          <a:srgbClr val="000000"/>
                        </a:solidFill>
                        <a:latin typeface="黑体" charset="0"/>
                        <a:ea typeface="黑体" charset="0"/>
                        <a:cs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1">
                          <a:solidFill>
                            <a:srgbClr val="000000"/>
                          </a:solidFill>
                          <a:latin typeface="黑体" charset="0"/>
                          <a:ea typeface="黑体" charset="0"/>
                        </a:rPr>
                        <a:t>13</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黑体" charset="0"/>
                          <a:ea typeface="黑体" charset="0"/>
                        </a:rPr>
                        <a:t>系统稳定状态下导航路径规划</a:t>
                      </a:r>
                      <a:endParaRPr lang="zh-CN"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1.233333333</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1.55</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-20.43%</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1">
                          <a:solidFill>
                            <a:srgbClr val="000000"/>
                          </a:solidFill>
                          <a:latin typeface="黑体" charset="0"/>
                          <a:ea typeface="黑体" charset="0"/>
                        </a:rPr>
                        <a:t>14</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黑体" charset="0"/>
                          <a:ea typeface="黑体" charset="0"/>
                          <a:cs typeface="黑体" charset="0"/>
                        </a:rPr>
                        <a:t>系统稳定状态下在线QQ音乐切歌</a:t>
                      </a:r>
                      <a:endParaRPr lang="zh-CN" altLang="en-US" sz="1000" b="1">
                        <a:solidFill>
                          <a:srgbClr val="000000"/>
                        </a:solidFill>
                        <a:latin typeface="黑体" charset="0"/>
                        <a:ea typeface="黑体" charset="0"/>
                        <a:cs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0.00%</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1">
                          <a:solidFill>
                            <a:srgbClr val="000000"/>
                          </a:solidFill>
                          <a:latin typeface="黑体" charset="0"/>
                          <a:ea typeface="黑体" charset="0"/>
                        </a:rPr>
                        <a:t>15</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黑体" charset="0"/>
                          <a:ea typeface="黑体" charset="0"/>
                          <a:cs typeface="黑体" charset="0"/>
                        </a:rPr>
                        <a:t>系统稳定状态下在线电台切换/FM</a:t>
                      </a:r>
                      <a:endParaRPr lang="zh-CN" altLang="en-US" sz="1000" b="1">
                        <a:solidFill>
                          <a:srgbClr val="000000"/>
                        </a:solidFill>
                        <a:latin typeface="黑体" charset="0"/>
                        <a:ea typeface="黑体" charset="0"/>
                        <a:cs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0.433333333</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-56.67%</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1">
                          <a:solidFill>
                            <a:srgbClr val="000000"/>
                          </a:solidFill>
                          <a:latin typeface="黑体" charset="0"/>
                          <a:ea typeface="黑体" charset="0"/>
                        </a:rPr>
                        <a:t>16</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黑体" charset="0"/>
                          <a:ea typeface="黑体" charset="0"/>
                        </a:rPr>
                        <a:t>系统稳定下，语音导航搜索时间</a:t>
                      </a:r>
                      <a:endParaRPr lang="zh-CN"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3.033333333</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5.08</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-40.29%</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1">
                          <a:solidFill>
                            <a:srgbClr val="000000"/>
                          </a:solidFill>
                          <a:latin typeface="黑体" charset="0"/>
                          <a:ea typeface="黑体" charset="0"/>
                        </a:rPr>
                        <a:t>17</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黑体" charset="0"/>
                          <a:ea typeface="黑体" charset="0"/>
                        </a:rPr>
                        <a:t>导航中，语音目的地切换搜索时间</a:t>
                      </a:r>
                      <a:endParaRPr lang="zh-CN"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2.88</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3</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-4.00%</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1">
                          <a:solidFill>
                            <a:srgbClr val="000000"/>
                          </a:solidFill>
                          <a:latin typeface="黑体" charset="0"/>
                          <a:ea typeface="黑体" charset="0"/>
                        </a:rPr>
                        <a:t>18</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黑体" charset="0"/>
                          <a:ea typeface="黑体" charset="0"/>
                        </a:rPr>
                        <a:t>导航中，语音目的地切换路径规划</a:t>
                      </a:r>
                      <a:endParaRPr lang="zh-CN"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6.2</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8.6966</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-28.71%</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0180">
                <a:tc>
                  <a:txBody>
                    <a:bodyPr/>
                    <a:p>
                      <a:pPr indent="0" algn="ctr">
                        <a:buNone/>
                      </a:pPr>
                      <a:r>
                        <a:rPr lang="en-US" altLang="zh-CN" sz="1000" b="1">
                          <a:solidFill>
                            <a:srgbClr val="000000"/>
                          </a:solidFill>
                          <a:latin typeface="黑体" charset="0"/>
                          <a:ea typeface="黑体" charset="0"/>
                        </a:rPr>
                        <a:t>19</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黑体" charset="0"/>
                          <a:ea typeface="黑体" charset="0"/>
                        </a:rPr>
                        <a:t>系统稳定下，语音播放音乐</a:t>
                      </a:r>
                      <a:endParaRPr lang="zh-CN"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2.833333333</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8.3</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-65.86%</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ctr">
                        <a:buNone/>
                      </a:pPr>
                      <a:r>
                        <a:rPr lang="en-US" altLang="zh-CN" sz="1000" b="1">
                          <a:solidFill>
                            <a:srgbClr val="000000"/>
                          </a:solidFill>
                          <a:latin typeface="黑体" charset="0"/>
                          <a:ea typeface="黑体" charset="0"/>
                        </a:rPr>
                        <a:t>20</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黑体" charset="0"/>
                          <a:ea typeface="黑体" charset="0"/>
                        </a:rPr>
                        <a:t>系统稳定下，语音车控</a:t>
                      </a:r>
                      <a:endParaRPr lang="zh-CN"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2.036666667</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1.83%</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1">
                          <a:solidFill>
                            <a:srgbClr val="000000"/>
                          </a:solidFill>
                          <a:latin typeface="黑体" charset="0"/>
                          <a:ea typeface="黑体" charset="0"/>
                        </a:rPr>
                        <a:t>21</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黑体" charset="0"/>
                          <a:ea typeface="黑体" charset="0"/>
                        </a:rPr>
                        <a:t>系统稳定下，语音系统控制</a:t>
                      </a:r>
                      <a:endParaRPr lang="zh-CN"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1.28</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FF0000"/>
                          </a:solidFill>
                          <a:latin typeface="黑体" charset="0"/>
                          <a:ea typeface="黑体" charset="0"/>
                        </a:rPr>
                        <a:t>28.00%</a:t>
                      </a:r>
                      <a:endParaRPr lang="en-US" altLang="en-US" sz="1000" b="1">
                        <a:solidFill>
                          <a:srgbClr val="FF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000" b="1">
                          <a:solidFill>
                            <a:srgbClr val="000000"/>
                          </a:solidFill>
                          <a:latin typeface="黑体" charset="0"/>
                          <a:ea typeface="黑体" charset="0"/>
                        </a:rPr>
                        <a:t>偏差较小，客户感知不强，已和旭亮达成一直</a:t>
                      </a:r>
                      <a:r>
                        <a:rPr lang="en-US" altLang="zh-CN" sz="1000" b="1">
                          <a:solidFill>
                            <a:srgbClr val="000000"/>
                          </a:solidFill>
                          <a:latin typeface="黑体" charset="0"/>
                          <a:ea typeface="黑体" charset="0"/>
                        </a:rPr>
                        <a:t>R07</a:t>
                      </a:r>
                      <a:r>
                        <a:rPr lang="zh-CN" altLang="en-US" sz="1000" b="1">
                          <a:solidFill>
                            <a:srgbClr val="000000"/>
                          </a:solidFill>
                          <a:latin typeface="黑体" charset="0"/>
                          <a:ea typeface="黑体" charset="0"/>
                        </a:rPr>
                        <a:t>优化</a:t>
                      </a:r>
                      <a:endParaRPr lang="zh-CN"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1">
                          <a:solidFill>
                            <a:srgbClr val="000000"/>
                          </a:solidFill>
                          <a:latin typeface="黑体" charset="0"/>
                          <a:ea typeface="黑体" charset="0"/>
                        </a:rPr>
                        <a:t>22</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黑体" charset="0"/>
                          <a:ea typeface="黑体" charset="0"/>
                        </a:rPr>
                        <a:t>语音热启动时间</a:t>
                      </a:r>
                      <a:endParaRPr lang="zh-CN"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0.5</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200ms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0.966666667</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-3.33%</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1">
                          <a:solidFill>
                            <a:srgbClr val="000000"/>
                          </a:solidFill>
                          <a:latin typeface="黑体" charset="0"/>
                          <a:ea typeface="黑体" charset="0"/>
                        </a:rPr>
                        <a:t>23</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黑体" charset="0"/>
                          <a:ea typeface="黑体" charset="0"/>
                        </a:rPr>
                        <a:t>车机管家冷启动时间</a:t>
                      </a:r>
                      <a:endParaRPr lang="zh-CN"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0.5</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1.133333333</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1.5</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-24.44%</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ctr">
                        <a:buNone/>
                      </a:pPr>
                      <a:r>
                        <a:rPr lang="en-US" altLang="zh-CN" sz="1000" b="1">
                          <a:solidFill>
                            <a:srgbClr val="000000"/>
                          </a:solidFill>
                          <a:latin typeface="黑体" charset="0"/>
                          <a:ea typeface="黑体" charset="0"/>
                        </a:rPr>
                        <a:t>24</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黑体" charset="0"/>
                          <a:ea typeface="黑体" charset="0"/>
                        </a:rPr>
                        <a:t>车机管家热启动时间</a:t>
                      </a:r>
                      <a:endParaRPr lang="zh-CN"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0.5</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200ms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0.666666667</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0.736</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-9.42%</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1">
                          <a:solidFill>
                            <a:srgbClr val="000000"/>
                          </a:solidFill>
                          <a:latin typeface="黑体" charset="0"/>
                          <a:ea typeface="黑体" charset="0"/>
                        </a:rPr>
                        <a:t>25</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黑体" charset="0"/>
                          <a:ea typeface="黑体" charset="0"/>
                        </a:rPr>
                        <a:t>消息中心冷启动时间</a:t>
                      </a:r>
                      <a:endParaRPr lang="zh-CN"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0.5</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1.056666667</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1.2</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-11.94%</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1">
                          <a:solidFill>
                            <a:srgbClr val="000000"/>
                          </a:solidFill>
                          <a:latin typeface="黑体" charset="0"/>
                          <a:ea typeface="黑体" charset="0"/>
                        </a:rPr>
                        <a:t>26</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黑体" charset="0"/>
                          <a:ea typeface="黑体" charset="0"/>
                        </a:rPr>
                        <a:t>消息中心热启动时间</a:t>
                      </a:r>
                      <a:endParaRPr lang="zh-CN"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0.5</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200ms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0.433333333</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0.7</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-38.10%</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1">
                          <a:solidFill>
                            <a:srgbClr val="000000"/>
                          </a:solidFill>
                          <a:latin typeface="黑体" charset="0"/>
                          <a:ea typeface="黑体" charset="0"/>
                        </a:rPr>
                        <a:t>27</a:t>
                      </a:r>
                      <a:endParaRPr lang="en-US" altLang="zh-CN"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黑体" charset="0"/>
                          <a:ea typeface="黑体" charset="0"/>
                        </a:rPr>
                        <a:t>随心看冷启动时间</a:t>
                      </a:r>
                      <a:endParaRPr lang="zh-CN"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0.5</a:t>
                      </a:r>
                      <a:endParaRPr lang="en-US" altLang="en-US" sz="1000" b="1">
                        <a:solidFill>
                          <a:srgbClr val="000000"/>
                        </a:solidFill>
                        <a:latin typeface="黑体" charset="0"/>
                        <a:ea typeface="黑体"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2s</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5.633333333</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黑体" charset="0"/>
                          <a:ea typeface="黑体" charset="0"/>
                        </a:rPr>
                        <a:t>8.06</a:t>
                      </a: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黑体" charset="0"/>
                          <a:ea typeface="黑体" charset="0"/>
                        </a:rPr>
                        <a:t>-30.11%</a:t>
                      </a:r>
                      <a:endParaRPr lang="en-US" altLang="en-US" sz="1000" b="1">
                        <a:solidFill>
                          <a:srgbClr val="00B05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黑体" charset="0"/>
                        <a:ea typeface="黑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140018" y="10985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CDX706L</a:t>
            </a:r>
            <a:r>
              <a:rPr lang="zh-CN" altLang="en-US" sz="2800" dirty="0">
                <a:solidFill>
                  <a:srgbClr val="0000CC"/>
                </a:solidFill>
              </a:rPr>
              <a:t> </a:t>
            </a:r>
            <a:r>
              <a:rPr lang="en-US" altLang="zh-CN" sz="2800" dirty="0">
                <a:solidFill>
                  <a:srgbClr val="0000CC"/>
                </a:solidFill>
              </a:rPr>
              <a:t>R06 </a:t>
            </a:r>
            <a:r>
              <a:rPr lang="en-US" altLang="zh-CN" sz="2800" dirty="0">
                <a:solidFill>
                  <a:srgbClr val="0000CC"/>
                </a:solidFill>
                <a:sym typeface="+mn-ea"/>
              </a:rPr>
              <a:t>Pro HF3</a:t>
            </a:r>
            <a:r>
              <a:rPr lang="en-US" altLang="en-US" sz="2800" dirty="0">
                <a:solidFill>
                  <a:srgbClr val="0000CC"/>
                </a:solidFill>
              </a:rPr>
              <a:t>} </a:t>
            </a:r>
            <a:r>
              <a:rPr lang="zh-CN" altLang="en-US" sz="2800" dirty="0"/>
              <a:t>性能</a:t>
            </a:r>
            <a:r>
              <a:rPr lang="zh-CN" altLang="en-US" sz="2800" dirty="0"/>
              <a:t>专题测试</a:t>
            </a:r>
            <a:endParaRPr lang="en-US" altLang="en-US" sz="2800" b="0" dirty="0">
              <a:ea typeface="SimHei" panose="02010609060101010101" pitchFamily="49" charset="-122"/>
            </a:endParaRPr>
          </a:p>
        </p:txBody>
      </p:sp>
      <p:graphicFrame>
        <p:nvGraphicFramePr>
          <p:cNvPr id="2" name="对象 1">
            <a:hlinkClick r:id="" action="ppaction://ole?verb="/>
          </p:cNvPr>
          <p:cNvGraphicFramePr>
            <a:graphicFrameLocks noChangeAspect="1"/>
          </p:cNvGraphicFramePr>
          <p:nvPr/>
        </p:nvGraphicFramePr>
        <p:xfrm>
          <a:off x="11346180" y="273685"/>
          <a:ext cx="671195" cy="671195"/>
        </p:xfrm>
        <a:graphic>
          <a:graphicData uri="http://schemas.openxmlformats.org/presentationml/2006/ole">
            <mc:AlternateContent xmlns:mc="http://schemas.openxmlformats.org/markup-compatibility/2006">
              <mc:Choice xmlns:v="urn:schemas-microsoft-com:vml" Requires="v">
                <p:oleObj spid="_x0000_s1026" name="" showAsIcon="1" r:id="rId1" imgW="1524000" imgH="1524000" progId="Excel.Sheet.12">
                  <p:embed/>
                </p:oleObj>
              </mc:Choice>
              <mc:Fallback>
                <p:oleObj name="" showAsIcon="1" r:id="rId1" imgW="1524000" imgH="1524000" progId="Excel.Sheet.12">
                  <p:embed/>
                  <p:pic>
                    <p:nvPicPr>
                      <p:cNvPr id="0" name="图片 1025"/>
                      <p:cNvPicPr/>
                      <p:nvPr/>
                    </p:nvPicPr>
                    <p:blipFill>
                      <a:blip r:embed="rId2"/>
                      <a:stretch>
                        <a:fillRect/>
                      </a:stretch>
                    </p:blipFill>
                    <p:spPr>
                      <a:xfrm>
                        <a:off x="11346180" y="273685"/>
                        <a:ext cx="671195" cy="671195"/>
                      </a:xfrm>
                      <a:prstGeom prst="rect">
                        <a:avLst/>
                      </a:prstGeom>
                    </p:spPr>
                  </p:pic>
                </p:oleObj>
              </mc:Fallback>
            </mc:AlternateContent>
          </a:graphicData>
        </a:graphic>
      </p:graphicFrame>
      <p:graphicFrame>
        <p:nvGraphicFramePr>
          <p:cNvPr id="5" name="表格 4"/>
          <p:cNvGraphicFramePr/>
          <p:nvPr>
            <p:custDataLst>
              <p:tags r:id="rId3"/>
            </p:custDataLst>
          </p:nvPr>
        </p:nvGraphicFramePr>
        <p:xfrm>
          <a:off x="338455" y="689610"/>
          <a:ext cx="10905490" cy="4246880"/>
        </p:xfrm>
        <a:graphic>
          <a:graphicData uri="http://schemas.openxmlformats.org/drawingml/2006/table">
            <a:tbl>
              <a:tblPr firstRow="1" bandRow="1">
                <a:tableStyleId>{5C22544A-7EE6-4342-B048-85BDC9FD1C3A}</a:tableStyleId>
              </a:tblPr>
              <a:tblGrid>
                <a:gridCol w="695325"/>
                <a:gridCol w="2373630"/>
                <a:gridCol w="518160"/>
                <a:gridCol w="836295"/>
                <a:gridCol w="1069340"/>
                <a:gridCol w="739140"/>
                <a:gridCol w="1050925"/>
                <a:gridCol w="3622675"/>
              </a:tblGrid>
              <a:tr h="210820">
                <a:tc>
                  <a:txBody>
                    <a:bodyPr/>
                    <a:p>
                      <a:pPr indent="0" algn="ctr">
                        <a:buNone/>
                      </a:pPr>
                      <a:r>
                        <a:rPr lang="zh-CN" sz="1000" b="1">
                          <a:solidFill>
                            <a:schemeClr val="bg1"/>
                          </a:solidFill>
                          <a:latin typeface="Heiti SC Light" panose="02000000000000000000" charset="-122"/>
                          <a:ea typeface="Heiti SC Light" panose="02000000000000000000" charset="-122"/>
                        </a:rPr>
                        <a:t>类别</a:t>
                      </a:r>
                      <a:endParaRPr lang="zh-CN" altLang="en-US" sz="1000" b="1">
                        <a:solidFill>
                          <a:schemeClr val="bg1"/>
                        </a:solidFill>
                        <a:latin typeface="Heiti SC Light" panose="02000000000000000000" charset="-122"/>
                        <a:ea typeface="Heiti SC Light" panose="020000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tx2"/>
                    </a:solidFill>
                  </a:tcPr>
                </a:tc>
                <a:tc>
                  <a:txBody>
                    <a:bodyPr/>
                    <a:p>
                      <a:pPr indent="0" algn="ctr">
                        <a:buNone/>
                      </a:pPr>
                      <a:r>
                        <a:rPr lang="zh-CN" sz="1000" b="1">
                          <a:solidFill>
                            <a:schemeClr val="bg1"/>
                          </a:solidFill>
                          <a:latin typeface="Heiti SC Light" panose="02000000000000000000" charset="-122"/>
                          <a:ea typeface="Heiti SC Light" panose="02000000000000000000" charset="-122"/>
                        </a:rPr>
                        <a:t>影响因素</a:t>
                      </a:r>
                      <a:endParaRPr lang="zh-CN" altLang="en-US" sz="1000" b="1">
                        <a:solidFill>
                          <a:schemeClr val="bg1"/>
                        </a:solidFill>
                        <a:latin typeface="Heiti SC Light" panose="02000000000000000000" charset="-122"/>
                        <a:ea typeface="Heiti SC Light" panose="020000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tx2"/>
                    </a:solidFill>
                  </a:tcPr>
                </a:tc>
                <a:tc>
                  <a:txBody>
                    <a:bodyPr/>
                    <a:p>
                      <a:pPr indent="0" algn="ctr">
                        <a:buNone/>
                      </a:pPr>
                      <a:r>
                        <a:rPr lang="zh-CN" sz="1000" b="1">
                          <a:solidFill>
                            <a:schemeClr val="bg1"/>
                          </a:solidFill>
                          <a:latin typeface="Heiti SC Light" panose="02000000000000000000" charset="-122"/>
                          <a:ea typeface="Heiti SC Light" panose="02000000000000000000" charset="-122"/>
                        </a:rPr>
                        <a:t>权重</a:t>
                      </a:r>
                      <a:endParaRPr lang="zh-CN" altLang="en-US" sz="1000" b="1">
                        <a:solidFill>
                          <a:schemeClr val="bg1"/>
                        </a:solidFill>
                        <a:latin typeface="Heiti SC Light" panose="02000000000000000000" charset="-122"/>
                        <a:ea typeface="Heiti SC Light" panose="020000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tx2"/>
                    </a:solidFill>
                  </a:tcPr>
                </a:tc>
                <a:tc>
                  <a:txBody>
                    <a:bodyPr/>
                    <a:p>
                      <a:pPr indent="0" algn="ctr">
                        <a:buNone/>
                      </a:pPr>
                      <a:r>
                        <a:rPr lang="en-US" sz="1000" b="1">
                          <a:solidFill>
                            <a:schemeClr val="bg1"/>
                          </a:solidFill>
                          <a:latin typeface="Heiti SC Light" panose="02000000000000000000" charset="-122"/>
                          <a:ea typeface="Heiti SC Light" panose="02000000000000000000" charset="-122"/>
                        </a:rPr>
                        <a:t>Reference</a:t>
                      </a:r>
                      <a:endParaRPr lang="en-US" altLang="en-US" sz="1000" b="1">
                        <a:solidFill>
                          <a:schemeClr val="bg1"/>
                        </a:solidFill>
                        <a:latin typeface="Heiti SC Light" panose="02000000000000000000" charset="-122"/>
                        <a:ea typeface="Heiti SC Light" panose="020000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tx2"/>
                    </a:solidFill>
                  </a:tcPr>
                </a:tc>
                <a:tc>
                  <a:txBody>
                    <a:bodyPr/>
                    <a:p>
                      <a:pPr indent="0" algn="ctr">
                        <a:buNone/>
                      </a:pPr>
                      <a:r>
                        <a:rPr lang="en-US" sz="1000" b="1">
                          <a:solidFill>
                            <a:schemeClr val="bg1"/>
                          </a:solidFill>
                          <a:latin typeface="Heiti SC Light" panose="02000000000000000000" charset="-122"/>
                          <a:ea typeface="Heiti SC Light" panose="02000000000000000000" charset="-122"/>
                        </a:rPr>
                        <a:t>result</a:t>
                      </a:r>
                      <a:endParaRPr lang="en-US" altLang="en-US" sz="1000" b="1">
                        <a:solidFill>
                          <a:schemeClr val="bg1"/>
                        </a:solidFill>
                        <a:latin typeface="Heiti SC Light" panose="02000000000000000000" charset="-122"/>
                        <a:ea typeface="Heiti SC Light" panose="020000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tx2"/>
                    </a:solidFill>
                  </a:tcPr>
                </a:tc>
                <a:tc>
                  <a:txBody>
                    <a:bodyPr/>
                    <a:p>
                      <a:pPr indent="0" algn="ctr">
                        <a:buNone/>
                      </a:pPr>
                      <a:r>
                        <a:rPr lang="en-US" sz="1000" b="1">
                          <a:solidFill>
                            <a:schemeClr val="bg1"/>
                          </a:solidFill>
                          <a:latin typeface="Heiti SC Light" panose="02000000000000000000" charset="-122"/>
                          <a:ea typeface="Heiti SC Light" panose="02000000000000000000" charset="-122"/>
                        </a:rPr>
                        <a:t>R05.1</a:t>
                      </a:r>
                      <a:endParaRPr lang="en-US" altLang="en-US" sz="1000" b="1">
                        <a:solidFill>
                          <a:schemeClr val="bg1"/>
                        </a:solidFill>
                        <a:latin typeface="Heiti SC Light" panose="02000000000000000000" charset="-122"/>
                        <a:ea typeface="Heiti SC Light" panose="020000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tx2"/>
                    </a:solidFill>
                  </a:tcPr>
                </a:tc>
                <a:tc>
                  <a:txBody>
                    <a:bodyPr/>
                    <a:p>
                      <a:pPr indent="0" algn="ctr">
                        <a:buNone/>
                      </a:pPr>
                      <a:r>
                        <a:rPr lang="zh-CN" sz="1000" b="1">
                          <a:solidFill>
                            <a:schemeClr val="bg1"/>
                          </a:solidFill>
                          <a:latin typeface="Heiti SC Light" panose="02000000000000000000" charset="-122"/>
                          <a:ea typeface="Heiti SC Light" panose="02000000000000000000" charset="-122"/>
                        </a:rPr>
                        <a:t>偏差</a:t>
                      </a:r>
                      <a:endParaRPr lang="zh-CN" altLang="en-US" sz="1000" b="1">
                        <a:solidFill>
                          <a:schemeClr val="bg1"/>
                        </a:solidFill>
                        <a:latin typeface="Heiti SC Light" panose="02000000000000000000" charset="-122"/>
                        <a:ea typeface="Heiti SC Light" panose="020000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tx2"/>
                    </a:solidFill>
                  </a:tcPr>
                </a:tc>
                <a:tc>
                  <a:txBody>
                    <a:bodyPr/>
                    <a:p>
                      <a:pPr indent="0" algn="ctr">
                        <a:buNone/>
                      </a:pPr>
                      <a:r>
                        <a:rPr lang="zh-CN" sz="1000" b="1">
                          <a:solidFill>
                            <a:schemeClr val="bg1"/>
                          </a:solidFill>
                          <a:latin typeface="Heiti SC Light" panose="02000000000000000000" charset="-122"/>
                          <a:ea typeface="Heiti SC Light" panose="02000000000000000000" charset="-122"/>
                        </a:rPr>
                        <a:t>分析</a:t>
                      </a:r>
                      <a:endParaRPr lang="zh-CN" altLang="en-US" sz="1000" b="1">
                        <a:solidFill>
                          <a:schemeClr val="bg1"/>
                        </a:solidFill>
                        <a:latin typeface="Heiti SC Light" panose="02000000000000000000" charset="-122"/>
                        <a:ea typeface="Heiti SC Light" panose="020000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tx2"/>
                    </a:solidFill>
                  </a:tcPr>
                </a:tc>
              </a:tr>
              <a:tr h="0">
                <a:tc>
                  <a:txBody>
                    <a:bodyPr/>
                    <a:p>
                      <a:pPr indent="0" algn="ctr">
                        <a:buNone/>
                      </a:pPr>
                      <a:r>
                        <a:rPr lang="en-US" altLang="zh-CN" sz="1000" b="1">
                          <a:solidFill>
                            <a:srgbClr val="000000"/>
                          </a:solidFill>
                          <a:latin typeface="Arial" panose="020B0604020202020204" pitchFamily="34" charset="0"/>
                          <a:ea typeface="Verdana Pro"/>
                        </a:rPr>
                        <a:t>28</a:t>
                      </a:r>
                      <a:endParaRPr lang="en-US" altLang="zh-CN" sz="1000" b="1">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Arial" panose="020B0604020202020204" pitchFamily="34" charset="0"/>
                          <a:ea typeface="Verdana Pro"/>
                        </a:rPr>
                        <a:t>随心看热启动时间</a:t>
                      </a:r>
                      <a:endParaRPr lang="zh-CN" altLang="en-US" sz="1000" b="1">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0.5</a:t>
                      </a:r>
                      <a:endParaRPr lang="en-US" altLang="en-US" sz="1000" b="1">
                        <a:solidFill>
                          <a:srgbClr val="000000"/>
                        </a:solidFill>
                        <a:latin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200ms</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0.446666667</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2</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Verdana Pro"/>
                        </a:rPr>
                        <a:t>-77.67%</a:t>
                      </a:r>
                      <a:endParaRPr lang="en-US" altLang="en-US" sz="1000" b="1">
                        <a:solidFill>
                          <a:srgbClr val="00B05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1">
                          <a:solidFill>
                            <a:srgbClr val="000000"/>
                          </a:solidFill>
                          <a:latin typeface="Arial" panose="020B0604020202020204" pitchFamily="34" charset="0"/>
                          <a:ea typeface="Verdana Pro"/>
                        </a:rPr>
                        <a:t>29</a:t>
                      </a:r>
                      <a:endParaRPr lang="en-US" altLang="zh-CN" sz="1000" b="1">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Arial" panose="020B0604020202020204" pitchFamily="34" charset="0"/>
                          <a:ea typeface="Verdana Pro"/>
                        </a:rPr>
                        <a:t>launcher冷启动时间</a:t>
                      </a:r>
                      <a:endParaRPr lang="zh-CN" altLang="en-US" sz="1000" b="1">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0.5</a:t>
                      </a:r>
                      <a:endParaRPr lang="en-US" altLang="en-US" sz="1000" b="1">
                        <a:solidFill>
                          <a:srgbClr val="000000"/>
                        </a:solidFill>
                        <a:latin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2s</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5.9</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15.23</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Verdana Pro"/>
                        </a:rPr>
                        <a:t>-61.26%</a:t>
                      </a:r>
                      <a:endParaRPr lang="en-US" altLang="en-US" sz="1000" b="1">
                        <a:solidFill>
                          <a:srgbClr val="00B05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1">
                          <a:solidFill>
                            <a:srgbClr val="000000"/>
                          </a:solidFill>
                          <a:latin typeface="Arial" panose="020B0604020202020204" pitchFamily="34" charset="0"/>
                          <a:ea typeface="Verdana Pro"/>
                        </a:rPr>
                        <a:t>30</a:t>
                      </a:r>
                      <a:endParaRPr lang="en-US" altLang="zh-CN" sz="1000" b="1">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Arial" panose="020B0604020202020204" pitchFamily="34" charset="0"/>
                          <a:ea typeface="Verdana Pro"/>
                        </a:rPr>
                        <a:t>车家互联冷启动时间</a:t>
                      </a:r>
                      <a:endParaRPr lang="zh-CN" altLang="en-US" sz="1000" b="1">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0.5</a:t>
                      </a:r>
                      <a:endParaRPr lang="en-US" altLang="en-US" sz="1000" b="1">
                        <a:solidFill>
                          <a:srgbClr val="000000"/>
                        </a:solidFill>
                        <a:latin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2s</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4.033333333</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4.2</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Verdana Pro"/>
                        </a:rPr>
                        <a:t>-3.97%</a:t>
                      </a:r>
                      <a:endParaRPr lang="en-US" altLang="en-US" sz="1000" b="1">
                        <a:solidFill>
                          <a:srgbClr val="00B05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1">
                          <a:solidFill>
                            <a:srgbClr val="000000"/>
                          </a:solidFill>
                          <a:latin typeface="Arial" panose="020B0604020202020204" pitchFamily="34" charset="0"/>
                          <a:ea typeface="Verdana Pro"/>
                        </a:rPr>
                        <a:t>31</a:t>
                      </a:r>
                      <a:endParaRPr lang="en-US" altLang="zh-CN" sz="1000" b="1">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Arial" panose="020B0604020202020204" pitchFamily="34" charset="0"/>
                          <a:ea typeface="Verdana Pro"/>
                        </a:rPr>
                        <a:t>车家互联热启动时间</a:t>
                      </a:r>
                      <a:endParaRPr lang="zh-CN" altLang="en-US" sz="1000" b="1">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0.5</a:t>
                      </a:r>
                      <a:endParaRPr lang="en-US" altLang="en-US" sz="1000" b="1">
                        <a:solidFill>
                          <a:srgbClr val="000000"/>
                        </a:solidFill>
                        <a:latin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200ms</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3.933333333</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4.1</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Verdana Pro"/>
                        </a:rPr>
                        <a:t>-4.07%</a:t>
                      </a:r>
                      <a:endParaRPr lang="en-US" altLang="en-US" sz="1000" b="1">
                        <a:solidFill>
                          <a:srgbClr val="00B05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indent="0" algn="ctr">
                        <a:buNone/>
                      </a:pPr>
                      <a:r>
                        <a:rPr lang="en-US" altLang="zh-CN" sz="1000" b="1">
                          <a:solidFill>
                            <a:srgbClr val="000000"/>
                          </a:solidFill>
                          <a:latin typeface="Arial" panose="020B0604020202020204" pitchFamily="34" charset="0"/>
                          <a:ea typeface="Verdana Pro"/>
                        </a:rPr>
                        <a:t>32</a:t>
                      </a:r>
                      <a:endParaRPr lang="en-US" altLang="zh-CN" sz="1000" b="1">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Arial" panose="020B0604020202020204" pitchFamily="34" charset="0"/>
                          <a:ea typeface="Verdana Pro"/>
                        </a:rPr>
                        <a:t>预约保养冷启动时间</a:t>
                      </a:r>
                      <a:endParaRPr lang="zh-CN" altLang="en-US" sz="1000" b="1">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0.5</a:t>
                      </a:r>
                      <a:endParaRPr lang="en-US" altLang="en-US" sz="1000" b="1">
                        <a:solidFill>
                          <a:srgbClr val="000000"/>
                        </a:solidFill>
                        <a:latin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2s</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3.6</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3</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FF0000"/>
                          </a:solidFill>
                          <a:latin typeface="Verdana Pro"/>
                        </a:rPr>
                        <a:t>20.00%</a:t>
                      </a:r>
                      <a:endParaRPr lang="en-US" altLang="en-US" sz="1000" b="1">
                        <a:solidFill>
                          <a:srgbClr val="FF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000" b="1">
                          <a:solidFill>
                            <a:srgbClr val="000000"/>
                          </a:solidFill>
                          <a:latin typeface="黑体" charset="0"/>
                          <a:ea typeface="黑体" charset="0"/>
                          <a:sym typeface="+mn-ea"/>
                        </a:rPr>
                        <a:t>偏差较小，客户感知不强，已和旭亮达成一直</a:t>
                      </a:r>
                      <a:r>
                        <a:rPr lang="en-US" altLang="zh-CN" sz="1000" b="1">
                          <a:solidFill>
                            <a:srgbClr val="000000"/>
                          </a:solidFill>
                          <a:latin typeface="黑体" charset="0"/>
                          <a:ea typeface="黑体" charset="0"/>
                          <a:sym typeface="+mn-ea"/>
                        </a:rPr>
                        <a:t>R07</a:t>
                      </a:r>
                      <a:r>
                        <a:rPr lang="zh-CN" altLang="en-US" sz="1000" b="1">
                          <a:solidFill>
                            <a:srgbClr val="000000"/>
                          </a:solidFill>
                          <a:latin typeface="黑体" charset="0"/>
                          <a:ea typeface="黑体" charset="0"/>
                          <a:sym typeface="+mn-ea"/>
                        </a:rPr>
                        <a:t>优化</a:t>
                      </a:r>
                      <a:endParaRPr lang="zh-CN" altLang="en-US"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0180">
                <a:tc>
                  <a:txBody>
                    <a:bodyPr/>
                    <a:p>
                      <a:pPr indent="0" algn="ctr">
                        <a:buNone/>
                      </a:pPr>
                      <a:r>
                        <a:rPr lang="en-US" altLang="zh-CN" sz="1000" b="1">
                          <a:solidFill>
                            <a:srgbClr val="000000"/>
                          </a:solidFill>
                          <a:latin typeface="Arial" panose="020B0604020202020204" pitchFamily="34" charset="0"/>
                          <a:ea typeface="Verdana Pro"/>
                        </a:rPr>
                        <a:t>33</a:t>
                      </a:r>
                      <a:endParaRPr lang="en-US" altLang="zh-CN" sz="1000" b="1">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Arial" panose="020B0604020202020204" pitchFamily="34" charset="0"/>
                          <a:ea typeface="Verdana Pro"/>
                        </a:rPr>
                        <a:t>预约保养热启动时间</a:t>
                      </a:r>
                      <a:endParaRPr lang="zh-CN" altLang="en-US" sz="1000" b="1">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0.5</a:t>
                      </a:r>
                      <a:endParaRPr lang="en-US" altLang="en-US" sz="1000" b="1">
                        <a:solidFill>
                          <a:srgbClr val="000000"/>
                        </a:solidFill>
                        <a:latin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200ms</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0.3</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0.2</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FF0000"/>
                          </a:solidFill>
                          <a:latin typeface="Verdana Pro"/>
                        </a:rPr>
                        <a:t>50.00%</a:t>
                      </a:r>
                      <a:endParaRPr lang="en-US" altLang="en-US" sz="1000" b="1">
                        <a:solidFill>
                          <a:srgbClr val="FF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000" b="1">
                          <a:solidFill>
                            <a:srgbClr val="000000"/>
                          </a:solidFill>
                          <a:latin typeface="黑体" charset="0"/>
                          <a:ea typeface="黑体" charset="0"/>
                          <a:sym typeface="+mn-ea"/>
                        </a:rPr>
                        <a:t>偏差较小，客户感知不强，已和旭亮达成一直</a:t>
                      </a:r>
                      <a:r>
                        <a:rPr lang="en-US" altLang="zh-CN" sz="1000" b="1">
                          <a:solidFill>
                            <a:srgbClr val="000000"/>
                          </a:solidFill>
                          <a:latin typeface="黑体" charset="0"/>
                          <a:ea typeface="黑体" charset="0"/>
                          <a:sym typeface="+mn-ea"/>
                        </a:rPr>
                        <a:t>R07</a:t>
                      </a:r>
                      <a:r>
                        <a:rPr lang="zh-CN" altLang="en-US" sz="1000" b="1">
                          <a:solidFill>
                            <a:srgbClr val="000000"/>
                          </a:solidFill>
                          <a:latin typeface="黑体" charset="0"/>
                          <a:ea typeface="黑体" charset="0"/>
                          <a:sym typeface="+mn-ea"/>
                        </a:rPr>
                        <a:t>优化</a:t>
                      </a:r>
                      <a:endParaRPr lang="zh-CN" altLang="en-US" sz="1000" b="1">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ctr">
                        <a:buNone/>
                      </a:pPr>
                      <a:r>
                        <a:rPr lang="en-US" altLang="zh-CN" sz="1000" b="1">
                          <a:solidFill>
                            <a:srgbClr val="000000"/>
                          </a:solidFill>
                          <a:latin typeface="Arial" panose="020B0604020202020204" pitchFamily="34" charset="0"/>
                          <a:ea typeface="Verdana Pro"/>
                        </a:rPr>
                        <a:t>34</a:t>
                      </a:r>
                      <a:endParaRPr lang="en-US" altLang="zh-CN" sz="1000" b="1">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Arial" panose="020B0604020202020204" pitchFamily="34" charset="0"/>
                          <a:ea typeface="Verdana Pro"/>
                        </a:rPr>
                        <a:t>账号冷启动时间</a:t>
                      </a:r>
                      <a:endParaRPr lang="zh-CN" altLang="en-US" sz="1000" b="1">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0.5</a:t>
                      </a:r>
                      <a:endParaRPr lang="en-US" altLang="en-US" sz="1000" b="1">
                        <a:solidFill>
                          <a:srgbClr val="000000"/>
                        </a:solidFill>
                        <a:latin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2s</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1.133333333</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0.86</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FF0000"/>
                          </a:solidFill>
                          <a:latin typeface="Verdana Pro"/>
                        </a:rPr>
                        <a:t>31.78%</a:t>
                      </a:r>
                      <a:endParaRPr lang="en-US" altLang="en-US" sz="1000" b="1">
                        <a:solidFill>
                          <a:srgbClr val="FF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000" b="1">
                          <a:solidFill>
                            <a:srgbClr val="000000"/>
                          </a:solidFill>
                          <a:latin typeface="Verdana Pro"/>
                        </a:rPr>
                        <a:t>偏差可接受范围</a:t>
                      </a:r>
                      <a:r>
                        <a:rPr lang="zh-CN" altLang="en-US" sz="1000" b="1">
                          <a:solidFill>
                            <a:srgbClr val="000000"/>
                          </a:solidFill>
                          <a:latin typeface="Verdana Pro"/>
                        </a:rPr>
                        <a:t>之内</a:t>
                      </a:r>
                      <a:endParaRPr lang="zh-CN"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1">
                          <a:solidFill>
                            <a:srgbClr val="000000"/>
                          </a:solidFill>
                          <a:latin typeface="Arial" panose="020B0604020202020204" pitchFamily="34" charset="0"/>
                          <a:ea typeface="Verdana Pro"/>
                        </a:rPr>
                        <a:t>35</a:t>
                      </a:r>
                      <a:endParaRPr lang="en-US" altLang="zh-CN" sz="1000" b="1">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Arial" panose="020B0604020202020204" pitchFamily="34" charset="0"/>
                          <a:ea typeface="Verdana Pro"/>
                        </a:rPr>
                        <a:t>账号热启动时间</a:t>
                      </a:r>
                      <a:endParaRPr lang="zh-CN" altLang="en-US" sz="1000" b="1">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0.5</a:t>
                      </a:r>
                      <a:endParaRPr lang="en-US" altLang="en-US" sz="1000" b="1">
                        <a:solidFill>
                          <a:srgbClr val="000000"/>
                        </a:solidFill>
                        <a:latin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200ms</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0.7</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0.69</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Verdana Pro"/>
                        </a:rPr>
                        <a:t>1.45%</a:t>
                      </a:r>
                      <a:endParaRPr lang="en-US" altLang="en-US" sz="1000" b="1">
                        <a:solidFill>
                          <a:srgbClr val="00B05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36525">
                <a:tc>
                  <a:txBody>
                    <a:bodyPr/>
                    <a:p>
                      <a:pPr indent="0" algn="ctr">
                        <a:buNone/>
                      </a:pPr>
                      <a:r>
                        <a:rPr lang="en-US" altLang="zh-CN" sz="1000" b="1">
                          <a:solidFill>
                            <a:srgbClr val="000000"/>
                          </a:solidFill>
                          <a:latin typeface="Arial" panose="020B0604020202020204" pitchFamily="34" charset="0"/>
                          <a:ea typeface="Verdana Pro"/>
                        </a:rPr>
                        <a:t>36</a:t>
                      </a:r>
                      <a:endParaRPr lang="en-US" altLang="zh-CN" sz="1000" b="1">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Arial" panose="020B0604020202020204" pitchFamily="34" charset="0"/>
                          <a:ea typeface="Verdana Pro"/>
                        </a:rPr>
                        <a:t>普通导航-全屏过渡期间冷启动时间</a:t>
                      </a:r>
                      <a:endParaRPr lang="zh-CN" altLang="en-US" sz="1000" b="1">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0.5</a:t>
                      </a:r>
                      <a:endParaRPr lang="en-US" altLang="en-US" sz="1000" b="1">
                        <a:solidFill>
                          <a:srgbClr val="000000"/>
                        </a:solidFill>
                        <a:latin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2s</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8.433333333</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10.96</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Verdana Pro"/>
                        </a:rPr>
                        <a:t>-23.05%</a:t>
                      </a:r>
                      <a:endParaRPr lang="en-US" altLang="en-US" sz="1000" b="1">
                        <a:solidFill>
                          <a:srgbClr val="00B05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1">
                          <a:solidFill>
                            <a:srgbClr val="000000"/>
                          </a:solidFill>
                          <a:latin typeface="Arial" panose="020B0604020202020204" pitchFamily="34" charset="0"/>
                          <a:ea typeface="Verdana Pro"/>
                        </a:rPr>
                        <a:t>37</a:t>
                      </a:r>
                      <a:endParaRPr lang="en-US" altLang="zh-CN" sz="1000" b="1">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Arial" panose="020B0604020202020204" pitchFamily="34" charset="0"/>
                          <a:ea typeface="Verdana Pro"/>
                        </a:rPr>
                        <a:t>输入法冷启动时间</a:t>
                      </a:r>
                      <a:endParaRPr lang="zh-CN" altLang="en-US" sz="1000" b="1">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0.5</a:t>
                      </a:r>
                      <a:endParaRPr lang="en-US" altLang="en-US" sz="1000" b="1">
                        <a:solidFill>
                          <a:srgbClr val="000000"/>
                        </a:solidFill>
                        <a:latin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2s</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0.5</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1.53</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Verdana Pro"/>
                        </a:rPr>
                        <a:t>-67.32%</a:t>
                      </a:r>
                      <a:endParaRPr lang="en-US" altLang="en-US" sz="1000" b="1">
                        <a:solidFill>
                          <a:srgbClr val="00B05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1">
                          <a:solidFill>
                            <a:srgbClr val="000000"/>
                          </a:solidFill>
                          <a:latin typeface="Arial" panose="020B0604020202020204" pitchFamily="34" charset="0"/>
                          <a:ea typeface="Verdana Pro"/>
                        </a:rPr>
                        <a:t>38</a:t>
                      </a:r>
                      <a:endParaRPr lang="en-US" altLang="zh-CN" sz="1000" b="1">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Arial" panose="020B0604020202020204" pitchFamily="34" charset="0"/>
                          <a:ea typeface="Verdana Pro"/>
                        </a:rPr>
                        <a:t>输入法热启动时间</a:t>
                      </a:r>
                      <a:endParaRPr lang="zh-CN" altLang="en-US" sz="1000" b="1">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0.5</a:t>
                      </a:r>
                      <a:endParaRPr lang="en-US" altLang="en-US" sz="1000" b="1">
                        <a:solidFill>
                          <a:srgbClr val="000000"/>
                        </a:solidFill>
                        <a:latin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200ms</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0.266666667</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0.583</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Verdana Pro"/>
                        </a:rPr>
                        <a:t>-54.26%</a:t>
                      </a:r>
                      <a:endParaRPr lang="en-US" altLang="en-US" sz="1000" b="1">
                        <a:solidFill>
                          <a:srgbClr val="00B05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1">
                          <a:solidFill>
                            <a:srgbClr val="000000"/>
                          </a:solidFill>
                          <a:latin typeface="Arial" panose="020B0604020202020204" pitchFamily="34" charset="0"/>
                          <a:ea typeface="Verdana Pro"/>
                        </a:rPr>
                        <a:t>39</a:t>
                      </a:r>
                      <a:endParaRPr lang="en-US" altLang="zh-CN" sz="1000" b="1">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Arial" panose="020B0604020202020204" pitchFamily="34" charset="0"/>
                          <a:ea typeface="Verdana Pro"/>
                        </a:rPr>
                        <a:t>电影票冷启动时间</a:t>
                      </a:r>
                      <a:endParaRPr lang="zh-CN" altLang="en-US" sz="1000" b="1">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0.5</a:t>
                      </a:r>
                      <a:endParaRPr lang="en-US" altLang="en-US" sz="1000" b="1">
                        <a:solidFill>
                          <a:srgbClr val="000000"/>
                        </a:solidFill>
                        <a:latin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2s</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4.766666667</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4.46</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Verdana Pro"/>
                        </a:rPr>
                        <a:t>6.88%</a:t>
                      </a:r>
                      <a:endParaRPr lang="en-US" altLang="en-US" sz="1000" b="1">
                        <a:solidFill>
                          <a:srgbClr val="00B05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1">
                          <a:solidFill>
                            <a:srgbClr val="000000"/>
                          </a:solidFill>
                          <a:latin typeface="Arial" panose="020B0604020202020204" pitchFamily="34" charset="0"/>
                          <a:ea typeface="Verdana Pro"/>
                        </a:rPr>
                        <a:t>40</a:t>
                      </a:r>
                      <a:endParaRPr lang="en-US" altLang="zh-CN" sz="1000" b="1">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Arial" panose="020B0604020202020204" pitchFamily="34" charset="0"/>
                          <a:ea typeface="Verdana Pro"/>
                        </a:rPr>
                        <a:t>电影票热启动时间</a:t>
                      </a:r>
                      <a:endParaRPr lang="zh-CN" altLang="en-US" sz="1000" b="1">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0.5</a:t>
                      </a:r>
                      <a:endParaRPr lang="en-US" altLang="en-US" sz="1000" b="1">
                        <a:solidFill>
                          <a:srgbClr val="000000"/>
                        </a:solidFill>
                        <a:latin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200ms</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0.393333333</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1</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Verdana Pro"/>
                        </a:rPr>
                        <a:t>-60.67%</a:t>
                      </a:r>
                      <a:endParaRPr lang="en-US" altLang="en-US" sz="1000" b="1">
                        <a:solidFill>
                          <a:srgbClr val="00B05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1">
                          <a:solidFill>
                            <a:srgbClr val="000000"/>
                          </a:solidFill>
                          <a:latin typeface="Arial" panose="020B0604020202020204" pitchFamily="34" charset="0"/>
                          <a:ea typeface="Verdana Pro"/>
                        </a:rPr>
                        <a:t>41</a:t>
                      </a:r>
                      <a:endParaRPr lang="en-US" altLang="zh-CN" sz="1000" b="1">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Arial" panose="020B0604020202020204" pitchFamily="34" charset="0"/>
                          <a:ea typeface="Verdana Pro"/>
                        </a:rPr>
                        <a:t>智慧停车场冷启动时间</a:t>
                      </a:r>
                      <a:endParaRPr lang="zh-CN" altLang="en-US" sz="1000" b="1">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0.5</a:t>
                      </a:r>
                      <a:endParaRPr lang="en-US" altLang="en-US" sz="1000" b="1">
                        <a:solidFill>
                          <a:srgbClr val="000000"/>
                        </a:solidFill>
                        <a:latin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2s</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4.7</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4.73</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Verdana Pro"/>
                        </a:rPr>
                        <a:t>-0.63%</a:t>
                      </a:r>
                      <a:endParaRPr lang="en-US" altLang="en-US" sz="1000" b="1">
                        <a:solidFill>
                          <a:srgbClr val="00B05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1">
                          <a:solidFill>
                            <a:srgbClr val="000000"/>
                          </a:solidFill>
                          <a:latin typeface="Arial" panose="020B0604020202020204" pitchFamily="34" charset="0"/>
                          <a:ea typeface="Verdana Pro"/>
                        </a:rPr>
                        <a:t>42</a:t>
                      </a:r>
                      <a:endParaRPr lang="en-US" altLang="zh-CN" sz="1000" b="1">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Arial" panose="020B0604020202020204" pitchFamily="34" charset="0"/>
                          <a:ea typeface="Verdana Pro"/>
                        </a:rPr>
                        <a:t>智慧停车场热启动时间</a:t>
                      </a:r>
                      <a:endParaRPr lang="zh-CN" altLang="en-US" sz="1000" b="1">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0.5</a:t>
                      </a:r>
                      <a:endParaRPr lang="en-US" altLang="en-US" sz="1000" b="1">
                        <a:solidFill>
                          <a:srgbClr val="000000"/>
                        </a:solidFill>
                        <a:latin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200ms</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0.2</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2.8</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Verdana Pro"/>
                        </a:rPr>
                        <a:t>-92.86%</a:t>
                      </a:r>
                      <a:endParaRPr lang="en-US" altLang="en-US" sz="1000" b="1">
                        <a:solidFill>
                          <a:srgbClr val="00B05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ctr">
                        <a:buNone/>
                      </a:pPr>
                      <a:r>
                        <a:rPr lang="en-US" altLang="zh-CN" sz="1000" b="1">
                          <a:solidFill>
                            <a:srgbClr val="000000"/>
                          </a:solidFill>
                          <a:latin typeface="Arial" panose="020B0604020202020204" pitchFamily="34" charset="0"/>
                          <a:ea typeface="Verdana Pro"/>
                        </a:rPr>
                        <a:t>43</a:t>
                      </a:r>
                      <a:endParaRPr lang="en-US" altLang="zh-CN" sz="1000" b="1">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Arial" panose="020B0604020202020204" pitchFamily="34" charset="0"/>
                          <a:ea typeface="Verdana Pro"/>
                        </a:rPr>
                        <a:t>外卖冷启动时间</a:t>
                      </a:r>
                      <a:endParaRPr lang="zh-CN" altLang="en-US" sz="1000" b="1">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0.5</a:t>
                      </a:r>
                      <a:endParaRPr lang="en-US" altLang="en-US" sz="1000" b="1">
                        <a:solidFill>
                          <a:srgbClr val="000000"/>
                        </a:solidFill>
                        <a:latin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2s</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4.933333333</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5.6</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Verdana Pro"/>
                        </a:rPr>
                        <a:t>-11.90%</a:t>
                      </a:r>
                      <a:endParaRPr lang="en-US" altLang="en-US" sz="1000" b="1">
                        <a:solidFill>
                          <a:srgbClr val="00B05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1">
                          <a:solidFill>
                            <a:srgbClr val="000000"/>
                          </a:solidFill>
                          <a:latin typeface="Arial" panose="020B0604020202020204" pitchFamily="34" charset="0"/>
                          <a:ea typeface="Verdana Pro"/>
                        </a:rPr>
                        <a:t>44</a:t>
                      </a:r>
                      <a:endParaRPr lang="en-US" altLang="zh-CN" sz="1000" b="1">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Arial" panose="020B0604020202020204" pitchFamily="34" charset="0"/>
                          <a:ea typeface="Verdana Pro"/>
                        </a:rPr>
                        <a:t>外卖热启动时间</a:t>
                      </a:r>
                      <a:endParaRPr lang="zh-CN" altLang="en-US" sz="1000" b="1">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0.5</a:t>
                      </a:r>
                      <a:endParaRPr lang="en-US" altLang="en-US" sz="1000" b="1">
                        <a:solidFill>
                          <a:srgbClr val="000000"/>
                        </a:solidFill>
                        <a:latin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200ms</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0.426666667</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1.2</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Verdana Pro"/>
                        </a:rPr>
                        <a:t>-64.44%</a:t>
                      </a:r>
                      <a:endParaRPr lang="en-US" altLang="en-US" sz="1000" b="1">
                        <a:solidFill>
                          <a:srgbClr val="00B05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1">
                          <a:solidFill>
                            <a:srgbClr val="000000"/>
                          </a:solidFill>
                          <a:latin typeface="Arial" panose="020B0604020202020204" pitchFamily="34" charset="0"/>
                          <a:ea typeface="Verdana Pro"/>
                        </a:rPr>
                        <a:t>45</a:t>
                      </a:r>
                      <a:endParaRPr lang="en-US" altLang="zh-CN" sz="1000" b="1">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Arial" panose="020B0604020202020204" pitchFamily="34" charset="0"/>
                          <a:ea typeface="Verdana Pro"/>
                        </a:rPr>
                        <a:t>酒店预定冷启动时间</a:t>
                      </a:r>
                      <a:endParaRPr lang="zh-CN" altLang="en-US" sz="1000" b="1">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0.5</a:t>
                      </a:r>
                      <a:endParaRPr lang="en-US" altLang="en-US" sz="1000" b="1">
                        <a:solidFill>
                          <a:srgbClr val="000000"/>
                        </a:solidFill>
                        <a:latin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2s</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2.9</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2.73</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Verdana Pro"/>
                        </a:rPr>
                        <a:t>6.23%</a:t>
                      </a:r>
                      <a:endParaRPr lang="en-US" altLang="en-US" sz="1000" b="1">
                        <a:solidFill>
                          <a:srgbClr val="00B05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ctr">
                        <a:buNone/>
                      </a:pPr>
                      <a:r>
                        <a:rPr lang="en-US" altLang="zh-CN" sz="1000" b="1">
                          <a:solidFill>
                            <a:srgbClr val="000000"/>
                          </a:solidFill>
                          <a:latin typeface="Arial" panose="020B0604020202020204" pitchFamily="34" charset="0"/>
                          <a:ea typeface="Verdana Pro"/>
                        </a:rPr>
                        <a:t>46</a:t>
                      </a:r>
                      <a:endParaRPr lang="en-US" altLang="zh-CN" sz="1000" b="1">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Arial" panose="020B0604020202020204" pitchFamily="34" charset="0"/>
                          <a:ea typeface="Verdana Pro"/>
                        </a:rPr>
                        <a:t>酒店预定热启动时间</a:t>
                      </a:r>
                      <a:endParaRPr lang="zh-CN" altLang="en-US" sz="1000" b="1">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0.5</a:t>
                      </a:r>
                      <a:endParaRPr lang="en-US" altLang="en-US" sz="1000" b="1">
                        <a:solidFill>
                          <a:srgbClr val="000000"/>
                        </a:solidFill>
                        <a:latin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200ms</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0.216666667</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Verdana Pro"/>
                        </a:rPr>
                        <a:t>1.4</a:t>
                      </a: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B050"/>
                          </a:solidFill>
                          <a:latin typeface="Verdana Pro"/>
                        </a:rPr>
                        <a:t>-84.52%</a:t>
                      </a:r>
                      <a:endParaRPr lang="en-US" altLang="en-US" sz="1000" b="1">
                        <a:solidFill>
                          <a:srgbClr val="00B05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1">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ea typeface="SimHei" panose="02010609060101010101" pitchFamily="49" charset="-122"/>
              </a:rPr>
              <a:t>{CX</a:t>
            </a:r>
            <a:r>
              <a:rPr lang="en-US" altLang="zh-CN" sz="2800" dirty="0">
                <a:solidFill>
                  <a:srgbClr val="0000CC"/>
                </a:solidFill>
                <a:ea typeface="SimHei" panose="02010609060101010101" pitchFamily="49" charset="-122"/>
              </a:rPr>
              <a:t>706H</a:t>
            </a:r>
            <a:r>
              <a:rPr lang="en-US" altLang="en-US" sz="2800" dirty="0">
                <a:solidFill>
                  <a:srgbClr val="0000CC"/>
                </a:solidFill>
                <a:ea typeface="SimHei" panose="02010609060101010101" pitchFamily="49" charset="-122"/>
              </a:rPr>
              <a:t>_R06</a:t>
            </a:r>
            <a:r>
              <a:rPr lang="en-US" altLang="zh-CN" sz="2800" dirty="0">
                <a:solidFill>
                  <a:srgbClr val="0000CC"/>
                </a:solidFill>
                <a:ea typeface="SimHei" panose="02010609060101010101" pitchFamily="49" charset="-122"/>
              </a:rPr>
              <a:t> </a:t>
            </a:r>
            <a:r>
              <a:rPr lang="en-US" altLang="zh-CN" sz="2800" dirty="0">
                <a:solidFill>
                  <a:srgbClr val="0000CC"/>
                </a:solidFill>
                <a:sym typeface="+mn-ea"/>
              </a:rPr>
              <a:t>Pro HF3</a:t>
            </a:r>
            <a:r>
              <a:rPr lang="en-US" altLang="en-US" sz="2800" dirty="0">
                <a:solidFill>
                  <a:srgbClr val="0000CC"/>
                </a:solidFill>
                <a:ea typeface="SimHei" panose="02010609060101010101" pitchFamily="49" charset="-122"/>
              </a:rPr>
              <a:t>} </a:t>
            </a:r>
            <a:r>
              <a:rPr lang="en-US" altLang="en-US" sz="2800" dirty="0">
                <a:ea typeface="SimHei" panose="02010609060101010101" pitchFamily="49" charset="-122"/>
              </a:rPr>
              <a:t>Software overall status  {</a:t>
            </a:r>
            <a:r>
              <a:rPr lang="en-US" altLang="en-US" sz="2800" dirty="0">
                <a:solidFill>
                  <a:srgbClr val="FFC000"/>
                </a:solidFill>
                <a:ea typeface="SimHei" panose="02010609060101010101" pitchFamily="49" charset="-122"/>
              </a:rPr>
              <a:t>yellow</a:t>
            </a:r>
            <a:r>
              <a:rPr lang="en-US" altLang="en-US" sz="2800" dirty="0">
                <a:ea typeface="SimHei" panose="02010609060101010101" pitchFamily="49" charset="-122"/>
              </a:rPr>
              <a:t>}</a:t>
            </a:r>
            <a:endParaRPr lang="en-US" altLang="en-US" sz="2800" dirty="0">
              <a:ea typeface="SimHei" panose="02010609060101010101" pitchFamily="49" charset="-122"/>
            </a:endParaRPr>
          </a:p>
        </p:txBody>
      </p:sp>
      <p:sp>
        <p:nvSpPr>
          <p:cNvPr id="48130" name="Content Placeholder 1"/>
          <p:cNvSpPr>
            <a:spLocks noGrp="1" noChangeArrowheads="1"/>
          </p:cNvSpPr>
          <p:nvPr>
            <p:ph idx="1"/>
          </p:nvPr>
        </p:nvSpPr>
        <p:spPr bwMode="auto">
          <a:xfrm>
            <a:off x="639763" y="1096963"/>
            <a:ext cx="10836275" cy="5211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spcBef>
                <a:spcPct val="0"/>
              </a:spcBef>
            </a:pPr>
            <a:r>
              <a:rPr lang="en-US" altLang="zh-CN" dirty="0">
                <a:ea typeface="宋体" pitchFamily="2" charset="-122"/>
              </a:rPr>
              <a:t>Software key info</a:t>
            </a:r>
            <a:endParaRPr lang="en-US" altLang="zh-CN" dirty="0">
              <a:ea typeface="宋体" pitchFamily="2" charset="-122"/>
            </a:endParaRPr>
          </a:p>
          <a:p>
            <a:pPr lvl="1">
              <a:spcBef>
                <a:spcPct val="0"/>
              </a:spcBef>
              <a:buFont typeface="Arial" panose="020B0604020202020204" pitchFamily="34" charset="0"/>
              <a:buChar char="•"/>
            </a:pPr>
            <a:r>
              <a:rPr lang="en-US" altLang="zh-CN" sz="1800" dirty="0">
                <a:ea typeface="宋体" pitchFamily="2" charset="-122"/>
              </a:rPr>
              <a:t>Refer SWAD for the details:</a:t>
            </a:r>
            <a:endParaRPr lang="en-US"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MCU version:</a:t>
            </a:r>
            <a:r>
              <a:rPr lang="zh-CN" altLang="zh-CN" sz="1800" dirty="0">
                <a:ea typeface="宋体" pitchFamily="2" charset="-122"/>
              </a:rPr>
              <a:t> </a:t>
            </a:r>
            <a:r>
              <a:rPr lang="en-GB" altLang="zh-CN" sz="1800" dirty="0">
                <a:ea typeface="宋体" pitchFamily="2" charset="-122"/>
              </a:rPr>
              <a:t>20220725_498_PRO</a:t>
            </a:r>
            <a:endParaRPr lang="en-GB"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SoC User</a:t>
            </a:r>
            <a:r>
              <a:rPr lang="zh-CN" altLang="en-US" sz="1800" dirty="0">
                <a:ea typeface="宋体" pitchFamily="2" charset="-122"/>
              </a:rPr>
              <a:t> </a:t>
            </a:r>
            <a:r>
              <a:rPr lang="en-US" altLang="zh-CN" sz="1800" dirty="0">
                <a:ea typeface="宋体" pitchFamily="2" charset="-122"/>
              </a:rPr>
              <a:t>version: </a:t>
            </a:r>
            <a:r>
              <a:rPr lang="en-GB" altLang="zh-CN" sz="1800" dirty="0">
                <a:ea typeface="宋体" pitchFamily="2" charset="-122"/>
              </a:rPr>
              <a:t>20220804_0757_FF27_R06.PRO.HF3</a:t>
            </a:r>
            <a:endParaRPr lang="en-GB" altLang="zh-CN" sz="1800" dirty="0">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Verification scope and method:</a:t>
            </a:r>
            <a:endParaRPr lang="en-US" altLang="zh-CN" sz="1800" dirty="0">
              <a:solidFill>
                <a:srgbClr val="0000CC"/>
              </a:solidFill>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{Full verification} </a:t>
            </a:r>
            <a:r>
              <a:rPr lang="en-US" altLang="zh-CN" sz="1800" dirty="0">
                <a:ea typeface="宋体" pitchFamily="2" charset="-122"/>
              </a:rPr>
              <a:t>executed with pass rate </a:t>
            </a:r>
            <a:r>
              <a:rPr lang="en-US" altLang="zh-CN" sz="1800" dirty="0">
                <a:solidFill>
                  <a:srgbClr val="0000CC"/>
                </a:solidFill>
                <a:ea typeface="宋体" pitchFamily="2" charset="-122"/>
              </a:rPr>
              <a:t>97%,  0 </a:t>
            </a:r>
            <a:r>
              <a:rPr lang="en-US" altLang="zh-CN" sz="1800" dirty="0">
                <a:ea typeface="宋体" pitchFamily="2" charset="-122"/>
              </a:rPr>
              <a:t>P1 and </a:t>
            </a:r>
            <a:r>
              <a:rPr lang="en-US" altLang="zh-CN" sz="1800" dirty="0">
                <a:solidFill>
                  <a:srgbClr val="0000CC"/>
                </a:solidFill>
                <a:ea typeface="宋体" pitchFamily="2" charset="-122"/>
              </a:rPr>
              <a:t>23 </a:t>
            </a:r>
            <a:r>
              <a:rPr lang="en-US" altLang="zh-CN" sz="1800" dirty="0">
                <a:ea typeface="宋体" pitchFamily="2" charset="-122"/>
              </a:rPr>
              <a:t>P2 issues found and not fixed and  </a:t>
            </a:r>
            <a:r>
              <a:rPr lang="en-US" altLang="zh-CN" sz="1800" dirty="0">
                <a:solidFill>
                  <a:srgbClr val="0000CC"/>
                </a:solidFill>
                <a:ea typeface="宋体" pitchFamily="2" charset="-122"/>
              </a:rPr>
              <a:t>13 </a:t>
            </a:r>
            <a:r>
              <a:rPr lang="en-US" altLang="zh-CN" sz="1800" dirty="0">
                <a:ea typeface="宋体" pitchFamily="2" charset="-122"/>
              </a:rPr>
              <a:t>P2 issues </a:t>
            </a:r>
            <a:r>
              <a:rPr lang="en-US" altLang="zh-CN" sz="1800" dirty="0">
                <a:ea typeface="宋体" pitchFamily="2" charset="-122"/>
                <a:sym typeface="+mn-ea"/>
              </a:rPr>
              <a:t>in Verfication</a:t>
            </a:r>
            <a:r>
              <a:rPr lang="en-US" altLang="zh-CN" sz="1800" dirty="0">
                <a:ea typeface="宋体" pitchFamily="2" charset="-122"/>
              </a:rPr>
              <a:t> . Refer test report for detail.</a:t>
            </a:r>
            <a:endParaRPr lang="en-US" altLang="zh-CN" sz="1800" dirty="0">
              <a:ea typeface="宋体" pitchFamily="2" charset="-122"/>
            </a:endParaRPr>
          </a:p>
          <a:p>
            <a:pPr>
              <a:spcBef>
                <a:spcPct val="0"/>
              </a:spcBef>
            </a:pPr>
            <a:r>
              <a:rPr lang="en-US" altLang="zh-CN" sz="1800" dirty="0">
                <a:ea typeface="宋体" pitchFamily="2" charset="-122"/>
              </a:rPr>
              <a:t>Main changes compared with previous version, refer RN for the details, highlights listed below:</a:t>
            </a:r>
            <a:endParaRPr lang="en-US" altLang="zh-CN" sz="1800" dirty="0">
              <a:ea typeface="宋体" pitchFamily="2" charset="-122"/>
            </a:endParaRPr>
          </a:p>
          <a:p>
            <a:pPr lvl="2">
              <a:spcBef>
                <a:spcPct val="0"/>
              </a:spcBef>
              <a:buFont typeface="Arial" panose="020B0604020202020204" pitchFamily="34" charset="0"/>
              <a:buChar char="•"/>
            </a:pPr>
            <a:r>
              <a:rPr lang="en-US" altLang="zh-CN" dirty="0"/>
              <a:t>Non-compliance issue list, refer attached file for detail, P1 issues listed below:</a:t>
            </a:r>
            <a:endParaRPr lang="en-US" altLang="zh-CN" dirty="0"/>
          </a:p>
          <a:p>
            <a:pPr lvl="3">
              <a:spcBef>
                <a:spcPct val="0"/>
              </a:spcBef>
            </a:pPr>
            <a:r>
              <a:rPr lang="en-US" altLang="zh-CN" sz="1400" dirty="0" err="1">
                <a:solidFill>
                  <a:srgbClr val="0000CC"/>
                </a:solidFill>
                <a:ea typeface="宋体" pitchFamily="2" charset="-122"/>
              </a:rPr>
              <a:t>APIMCIS_xxxxxx</a:t>
            </a:r>
            <a:endParaRPr lang="en-US" altLang="zh-CN" sz="1400" dirty="0">
              <a:solidFill>
                <a:srgbClr val="0000CC"/>
              </a:solidFill>
              <a:ea typeface="宋体" pitchFamily="2" charset="-122"/>
            </a:endParaRPr>
          </a:p>
          <a:p>
            <a:pPr lvl="3">
              <a:spcBef>
                <a:spcPct val="0"/>
              </a:spcBef>
            </a:pPr>
            <a:r>
              <a:rPr lang="en-US" altLang="zh-CN" sz="1400" dirty="0">
                <a:solidFill>
                  <a:srgbClr val="0000CC"/>
                </a:solidFill>
                <a:ea typeface="宋体" pitchFamily="2" charset="-122"/>
              </a:rPr>
              <a:t>……</a:t>
            </a:r>
            <a:endParaRPr lang="en-US" altLang="zh-CN" sz="1400" dirty="0">
              <a:solidFill>
                <a:srgbClr val="0000CC"/>
              </a:solidFill>
              <a:ea typeface="宋体" pitchFamily="2" charset="-122"/>
            </a:endParaRPr>
          </a:p>
          <a:p>
            <a:pPr lvl="2">
              <a:spcBef>
                <a:spcPct val="0"/>
              </a:spcBef>
              <a:buFont typeface="Arial" panose="020B0604020202020204" pitchFamily="34" charset="0"/>
              <a:buChar char="•"/>
            </a:pPr>
            <a:r>
              <a:rPr lang="en-US" altLang="zh-CN" dirty="0">
                <a:ea typeface="宋体" pitchFamily="2" charset="-122"/>
              </a:rPr>
              <a:t>Open new</a:t>
            </a:r>
            <a:r>
              <a:rPr lang="zh-CN" altLang="en-US" dirty="0">
                <a:ea typeface="宋体" pitchFamily="2" charset="-122"/>
              </a:rPr>
              <a:t> </a:t>
            </a:r>
            <a:r>
              <a:rPr lang="en-US" altLang="zh-CN" dirty="0">
                <a:ea typeface="宋体" pitchFamily="2" charset="-122"/>
              </a:rPr>
              <a:t>feature</a:t>
            </a:r>
            <a:r>
              <a:rPr lang="zh-CN" altLang="en-US" dirty="0">
                <a:ea typeface="宋体" pitchFamily="2" charset="-122"/>
              </a:rPr>
              <a:t> </a:t>
            </a:r>
            <a:r>
              <a:rPr lang="en-US" altLang="zh-CN" dirty="0">
                <a:ea typeface="宋体" pitchFamily="2" charset="-122"/>
              </a:rPr>
              <a:t>state</a:t>
            </a:r>
            <a:r>
              <a:rPr lang="zh-CN" altLang="en-US" dirty="0">
                <a:ea typeface="宋体" pitchFamily="2" charset="-122"/>
              </a:rPr>
              <a:t> </a:t>
            </a:r>
            <a:r>
              <a:rPr lang="en-US" altLang="zh-CN" dirty="0">
                <a:ea typeface="宋体" pitchFamily="2" charset="-122"/>
              </a:rPr>
              <a:t>list</a:t>
            </a:r>
            <a:r>
              <a:rPr lang="zh-CN" altLang="en-US" dirty="0">
                <a:ea typeface="宋体" pitchFamily="2" charset="-122"/>
              </a:rPr>
              <a:t> </a:t>
            </a:r>
            <a:r>
              <a:rPr lang="en-US" altLang="zh-CN" dirty="0">
                <a:ea typeface="宋体" pitchFamily="2" charset="-122"/>
              </a:rPr>
              <a:t>– refer slide 3</a:t>
            </a:r>
            <a:endParaRPr lang="en-US" altLang="zh-CN" dirty="0">
              <a:ea typeface="宋体" pitchFamily="2" charset="-122"/>
            </a:endParaRPr>
          </a:p>
          <a:p>
            <a:pPr lvl="2">
              <a:spcBef>
                <a:spcPct val="0"/>
              </a:spcBef>
              <a:buFont typeface="Arial" panose="020B0604020202020204" pitchFamily="34" charset="0"/>
              <a:buChar char="•"/>
            </a:pPr>
            <a:r>
              <a:rPr lang="en-US" altLang="zh-CN" dirty="0">
                <a:ea typeface="宋体" pitchFamily="2" charset="-122"/>
              </a:rPr>
              <a:t>Open AIMS with risk evaluation – refer slide 4</a:t>
            </a:r>
            <a:endParaRPr lang="en-US" altLang="zh-CN" dirty="0">
              <a:ea typeface="宋体" pitchFamily="2" charset="-122"/>
            </a:endParaRPr>
          </a:p>
          <a:p>
            <a:pPr lvl="3">
              <a:spcBef>
                <a:spcPct val="0"/>
              </a:spcBef>
            </a:pPr>
            <a:endParaRPr lang="en-US" altLang="zh-CN" dirty="0">
              <a:ea typeface="宋体" pitchFamily="2" charset="-122"/>
            </a:endParaRPr>
          </a:p>
          <a:p>
            <a:pPr>
              <a:spcBef>
                <a:spcPct val="0"/>
              </a:spcBef>
            </a:pPr>
            <a:endParaRPr lang="en-US" altLang="zh-CN" dirty="0">
              <a:ea typeface="宋体" pitchFamily="2" charset="-122"/>
            </a:endParaRPr>
          </a:p>
        </p:txBody>
      </p:sp>
      <p:graphicFrame>
        <p:nvGraphicFramePr>
          <p:cNvPr id="2" name="表格 1"/>
          <p:cNvGraphicFramePr>
            <a:graphicFrameLocks noGrp="1"/>
          </p:cNvGraphicFramePr>
          <p:nvPr/>
        </p:nvGraphicFramePr>
        <p:xfrm>
          <a:off x="0" y="0"/>
          <a:ext cx="4826000" cy="203200"/>
        </p:xfrm>
        <a:graphic>
          <a:graphicData uri="http://schemas.openxmlformats.org/drawingml/2006/table">
            <a:tbl>
              <a:tblPr>
                <a:tableStyleId>{5C22544A-7EE6-4342-B048-85BDC9FD1C3A}</a:tableStyleId>
              </a:tblPr>
              <a:tblGrid>
                <a:gridCol w="4826000"/>
              </a:tblGrid>
              <a:tr h="203200">
                <a:tc>
                  <a:txBody>
                    <a:bodyPr/>
                    <a:lstStyle/>
                    <a:p>
                      <a:pPr algn="just" fontAlgn="ctr"/>
                      <a:r>
                        <a:rPr lang="en-GB" sz="1050" u="none" strike="noStrike" dirty="0">
                          <a:effectLst/>
                        </a:rPr>
                        <a:t>20220602_0708_GF13_R05.1.PRO </a:t>
                      </a:r>
                      <a:endParaRPr lang="en-GB" sz="1050" b="0" i="0" u="none" strike="noStrike" dirty="0">
                        <a:solidFill>
                          <a:srgbClr val="000000"/>
                        </a:solidFill>
                        <a:effectLst/>
                        <a:latin typeface="宋体" pitchFamily="2" charset="-122"/>
                        <a:ea typeface="宋体" pitchFamily="2" charset="-122"/>
                      </a:endParaRPr>
                    </a:p>
                  </a:txBody>
                  <a:tcPr marL="9525" marR="9525" marT="9525" marB="0" anchor="ct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4"/>
          <p:cNvSpPr>
            <a:spLocks noGrp="1" noChangeArrowheads="1"/>
          </p:cNvSpPr>
          <p:nvPr>
            <p:ph type="title"/>
          </p:nvPr>
        </p:nvSpPr>
        <p:spPr bwMode="auto">
          <a:xfrm>
            <a:off x="639763" y="249697"/>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CDX706H</a:t>
            </a:r>
            <a:r>
              <a:rPr lang="zh-CN" altLang="en-US" sz="2800" dirty="0">
                <a:solidFill>
                  <a:srgbClr val="0000CC"/>
                </a:solidFill>
              </a:rPr>
              <a:t> </a:t>
            </a:r>
            <a:r>
              <a:rPr lang="en-US" altLang="zh-CN" sz="2800" dirty="0">
                <a:solidFill>
                  <a:srgbClr val="0000CC"/>
                </a:solidFill>
              </a:rPr>
              <a:t>R06 </a:t>
            </a:r>
            <a:r>
              <a:rPr lang="en-US" altLang="zh-CN" sz="2800" dirty="0">
                <a:solidFill>
                  <a:srgbClr val="0000CC"/>
                </a:solidFill>
                <a:sym typeface="+mn-ea"/>
              </a:rPr>
              <a:t>Pro HF3</a:t>
            </a:r>
            <a:r>
              <a:rPr lang="en-US" altLang="en-US" sz="2800" dirty="0">
                <a:solidFill>
                  <a:srgbClr val="0000CC"/>
                </a:solidFill>
              </a:rPr>
              <a:t>} </a:t>
            </a:r>
            <a:r>
              <a:rPr lang="en-US" altLang="zh-CN" sz="2800" dirty="0"/>
              <a:t>Open IG with risk evaluation</a:t>
            </a:r>
            <a:endParaRPr lang="en-US" altLang="en-US" sz="2800" b="0" dirty="0">
              <a:ea typeface="SimHei" panose="02010609060101010101" pitchFamily="49" charset="-122"/>
            </a:endParaRPr>
          </a:p>
        </p:txBody>
      </p:sp>
      <p:graphicFrame>
        <p:nvGraphicFramePr>
          <p:cNvPr id="7" name="表格 6"/>
          <p:cNvGraphicFramePr>
            <a:graphicFrameLocks noGrp="1"/>
          </p:cNvGraphicFramePr>
          <p:nvPr>
            <p:custDataLst>
              <p:tags r:id="rId1"/>
            </p:custDataLst>
          </p:nvPr>
        </p:nvGraphicFramePr>
        <p:xfrm>
          <a:off x="640397" y="829135"/>
          <a:ext cx="11426954" cy="1544955"/>
        </p:xfrm>
        <a:graphic>
          <a:graphicData uri="http://schemas.openxmlformats.org/drawingml/2006/table">
            <a:tbl>
              <a:tblPr/>
              <a:tblGrid>
                <a:gridCol w="1405255"/>
                <a:gridCol w="3107690"/>
                <a:gridCol w="897794"/>
                <a:gridCol w="596900"/>
                <a:gridCol w="5419315"/>
              </a:tblGrid>
              <a:tr h="446405">
                <a:tc>
                  <a:txBody>
                    <a:bodyPr/>
                    <a:p>
                      <a:pPr algn="ctr" fontAlgn="t"/>
                      <a:endParaRPr lang="en-GB" sz="900" b="1" i="0" u="none" strike="noStrike" dirty="0">
                        <a:solidFill>
                          <a:schemeClr val="bg1"/>
                        </a:solidFill>
                        <a:effectLst/>
                        <a:latin typeface="Arial" panose="020B0604020202020204" pitchFamily="34" charset="0"/>
                        <a:ea typeface="等线" panose="02010600030101010101" pitchFamily="2" charset="-122"/>
                      </a:endParaRPr>
                    </a:p>
                    <a:p>
                      <a:pPr algn="ctr" fontAlgn="t"/>
                      <a:r>
                        <a:rPr lang="en-GB" sz="900" b="1" i="0" u="none" strike="noStrike" dirty="0">
                          <a:solidFill>
                            <a:schemeClr val="bg1"/>
                          </a:solidFill>
                          <a:effectLst/>
                          <a:latin typeface="Arial" panose="020B0604020202020204" pitchFamily="34" charset="0"/>
                          <a:ea typeface="等线" panose="02010600030101010101" pitchFamily="2" charset="-122"/>
                        </a:rPr>
                        <a:t>Key</a:t>
                      </a:r>
                      <a:endParaRPr lang="en-GB" sz="9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endParaRPr lang="en-GB" sz="900" b="1" i="0" u="none" strike="noStrike" dirty="0">
                        <a:solidFill>
                          <a:schemeClr val="bg1"/>
                        </a:solidFill>
                        <a:effectLst/>
                        <a:latin typeface="Arial" panose="020B0604020202020204" pitchFamily="34" charset="0"/>
                        <a:ea typeface="等线" panose="02010600030101010101" pitchFamily="2" charset="-122"/>
                      </a:endParaRPr>
                    </a:p>
                    <a:p>
                      <a:pPr algn="ctr" fontAlgn="t"/>
                      <a:r>
                        <a:rPr lang="en-GB" sz="900" b="1" i="0" u="none" strike="noStrike" dirty="0">
                          <a:solidFill>
                            <a:schemeClr val="bg1"/>
                          </a:solidFill>
                          <a:effectLst/>
                          <a:latin typeface="Arial" panose="020B0604020202020204" pitchFamily="34" charset="0"/>
                          <a:ea typeface="等线" panose="02010600030101010101" pitchFamily="2" charset="-122"/>
                        </a:rPr>
                        <a:t>Summary</a:t>
                      </a:r>
                      <a:endParaRPr lang="en-GB" sz="9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endParaRPr lang="en-GB" sz="900" b="1" i="0" u="none" strike="noStrike" dirty="0">
                        <a:solidFill>
                          <a:schemeClr val="bg1"/>
                        </a:solidFill>
                        <a:effectLst/>
                        <a:latin typeface="Arial" panose="020B0604020202020204" pitchFamily="34" charset="0"/>
                        <a:ea typeface="等线" panose="02010600030101010101" pitchFamily="2" charset="-122"/>
                      </a:endParaRPr>
                    </a:p>
                    <a:p>
                      <a:pPr algn="ctr" fontAlgn="t"/>
                      <a:r>
                        <a:rPr lang="en-GB" sz="900" b="1" i="0" u="none" strike="noStrike" dirty="0">
                          <a:solidFill>
                            <a:schemeClr val="bg1"/>
                          </a:solidFill>
                          <a:effectLst/>
                          <a:latin typeface="Arial" panose="020B0604020202020204" pitchFamily="34" charset="0"/>
                          <a:ea typeface="等线" panose="02010600030101010101" pitchFamily="2" charset="-122"/>
                        </a:rPr>
                        <a:t>Priority</a:t>
                      </a:r>
                      <a:endParaRPr lang="en-GB" sz="9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endParaRPr lang="en-GB" sz="900" b="1" i="0" u="none" strike="noStrike" dirty="0">
                        <a:solidFill>
                          <a:schemeClr val="bg1"/>
                        </a:solidFill>
                        <a:effectLst/>
                        <a:latin typeface="Arial" panose="020B0604020202020204" pitchFamily="34" charset="0"/>
                        <a:ea typeface="等线" panose="02010600030101010101" pitchFamily="2" charset="-122"/>
                      </a:endParaRPr>
                    </a:p>
                    <a:p>
                      <a:pPr algn="ctr" fontAlgn="t"/>
                      <a:r>
                        <a:rPr lang="en-GB" sz="900" b="1" i="0" u="none" strike="noStrike" dirty="0">
                          <a:solidFill>
                            <a:schemeClr val="bg1"/>
                          </a:solidFill>
                          <a:effectLst/>
                          <a:latin typeface="Arial" panose="020B0604020202020204" pitchFamily="34" charset="0"/>
                          <a:ea typeface="等线" panose="02010600030101010101" pitchFamily="2" charset="-122"/>
                        </a:rPr>
                        <a:t>AIMS #</a:t>
                      </a:r>
                      <a:endParaRPr lang="en-GB" sz="9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endParaRPr lang="en-US" altLang="zh-CN" sz="900" b="1" i="0" u="none" strike="noStrike" kern="1200" dirty="0">
                        <a:solidFill>
                          <a:schemeClr val="bg1"/>
                        </a:solidFill>
                        <a:effectLst/>
                        <a:latin typeface="Arial" panose="020B0604020202020204" pitchFamily="34" charset="0"/>
                        <a:ea typeface="等线" panose="02010600030101010101" pitchFamily="2" charset="-122"/>
                        <a:cs typeface="+mn-cs"/>
                      </a:endParaRPr>
                    </a:p>
                    <a:p>
                      <a:pPr marL="0" marR="0" lvl="0" indent="0" algn="ctr" defTabSz="914400" rtl="0" eaLnBrk="1" fontAlgn="ctr" latinLnBrk="0" hangingPunct="1">
                        <a:lnSpc>
                          <a:spcPct val="100000"/>
                        </a:lnSpc>
                        <a:spcBef>
                          <a:spcPct val="0"/>
                        </a:spcBef>
                        <a:spcAft>
                          <a:spcPct val="0"/>
                        </a:spcAft>
                        <a:buClrTx/>
                        <a:buSzTx/>
                        <a:buFontTx/>
                        <a:buNone/>
                      </a:pPr>
                      <a:r>
                        <a:rPr lang="en-US" altLang="zh-CN" sz="900" b="1" i="0" u="none" strike="noStrike" kern="1200" dirty="0">
                          <a:solidFill>
                            <a:schemeClr val="bg1"/>
                          </a:solidFill>
                          <a:effectLst/>
                          <a:latin typeface="Arial" panose="020B0604020202020204" pitchFamily="34" charset="0"/>
                          <a:ea typeface="等线" panose="02010600030101010101" pitchFamily="2" charset="-122"/>
                          <a:cs typeface="+mn-cs"/>
                        </a:rPr>
                        <a:t>Remark</a:t>
                      </a:r>
                      <a:endParaRPr lang="en-US" altLang="zh-CN" sz="9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544195">
                <a:tc>
                  <a:txBody>
                    <a:bodyPr/>
                    <a:p>
                      <a:pPr indent="0" algn="ctr">
                        <a:buNone/>
                      </a:pPr>
                      <a:endParaRPr lang="en-US" sz="1000" b="1" u="sng">
                        <a:solidFill>
                          <a:srgbClr val="0000FF"/>
                        </a:solidFill>
                        <a:uFill>
                          <a:solidFill>
                            <a:srgbClr val="000000"/>
                          </a:solidFill>
                        </a:uFill>
                        <a:latin typeface="+mn-ea"/>
                        <a:hlinkClick r:id="rId2"/>
                      </a:endParaRPr>
                    </a:p>
                    <a:p>
                      <a:pPr indent="0" algn="ctr">
                        <a:buNone/>
                      </a:pPr>
                      <a:r>
                        <a:rPr lang="en-US" sz="1000" b="1" u="sng">
                          <a:solidFill>
                            <a:srgbClr val="0000FF"/>
                          </a:solidFill>
                          <a:uFill>
                            <a:solidFill>
                              <a:srgbClr val="000000"/>
                            </a:solidFill>
                          </a:uFill>
                          <a:latin typeface="+mn-ea"/>
                          <a:hlinkClick r:id="rId2"/>
                        </a:rPr>
                        <a:t>AW2-5599</a:t>
                      </a:r>
                      <a:endParaRPr lang="en-US" sz="1000" b="1" u="sng">
                        <a:solidFill>
                          <a:srgbClr val="0000FF"/>
                        </a:solidFill>
                        <a:uFill>
                          <a:solidFill>
                            <a:srgbClr val="000000"/>
                          </a:solidFill>
                        </a:uFill>
                        <a:latin typeface="+mn-ea"/>
                      </a:endParaRPr>
                    </a:p>
                  </a:txBody>
                  <a:tcPr marL="12700" marR="12700" marT="12700" vert="horz" anchor="t" anchorCtr="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t"/>
                      <a:endParaRPr lang="zh-CN" altLang="en-US" sz="1000" b="1" i="0" u="none" strike="noStrike" dirty="0">
                        <a:solidFill>
                          <a:schemeClr val="tx1"/>
                        </a:solidFill>
                        <a:effectLst/>
                        <a:latin typeface="+mn-ea"/>
                        <a:cs typeface="+mn-ea"/>
                      </a:endParaRPr>
                    </a:p>
                    <a:p>
                      <a:pPr algn="l" fontAlgn="t"/>
                      <a:r>
                        <a:rPr lang="zh-CN" altLang="en-US" sz="1000" b="1" i="0" u="none" strike="noStrike" dirty="0">
                          <a:solidFill>
                            <a:schemeClr val="tx1"/>
                          </a:solidFill>
                          <a:effectLst/>
                          <a:latin typeface="+mn-ea"/>
                          <a:cs typeface="+mn-ea"/>
                        </a:rPr>
                        <a:t>【CDX706</a:t>
                      </a:r>
                      <a:r>
                        <a:rPr lang="en-US" altLang="zh-CN" sz="1000" b="1" i="0" u="none" strike="noStrike" dirty="0">
                          <a:solidFill>
                            <a:schemeClr val="tx1"/>
                          </a:solidFill>
                          <a:effectLst/>
                          <a:latin typeface="+mn-ea"/>
                          <a:cs typeface="+mn-ea"/>
                        </a:rPr>
                        <a:t>H</a:t>
                      </a:r>
                      <a:r>
                        <a:rPr lang="zh-CN" altLang="en-US" sz="1000" b="1" i="0" u="none" strike="noStrike" dirty="0">
                          <a:solidFill>
                            <a:schemeClr val="tx1"/>
                          </a:solidFill>
                          <a:effectLst/>
                          <a:latin typeface="+mn-ea"/>
                          <a:cs typeface="+mn-ea"/>
                        </a:rPr>
                        <a:t>】【</a:t>
                      </a:r>
                      <a:r>
                        <a:rPr sz="1000" b="1" i="0" u="none" strike="noStrike" dirty="0">
                          <a:solidFill>
                            <a:schemeClr val="tx1"/>
                          </a:solidFill>
                          <a:effectLst/>
                          <a:latin typeface="+mn-ea"/>
                          <a:cs typeface="+mn-ea"/>
                        </a:rPr>
                        <a:t>必现</a:t>
                      </a:r>
                      <a:r>
                        <a:rPr lang="zh-CN" sz="1000" b="1" i="0" u="none" strike="noStrike" dirty="0">
                          <a:solidFill>
                            <a:schemeClr val="tx1"/>
                          </a:solidFill>
                          <a:effectLst/>
                          <a:latin typeface="+mn-ea"/>
                          <a:cs typeface="+mn-ea"/>
                        </a:rPr>
                        <a:t>】【</a:t>
                      </a:r>
                      <a:r>
                        <a:rPr sz="1000" b="1" i="0" u="none" strike="noStrike" dirty="0">
                          <a:solidFill>
                            <a:schemeClr val="tx1"/>
                          </a:solidFill>
                          <a:effectLst/>
                          <a:latin typeface="+mn-ea"/>
                          <a:cs typeface="+mn-ea"/>
                        </a:rPr>
                        <a:t>ETCP</a:t>
                      </a:r>
                      <a:r>
                        <a:rPr lang="zh-CN" sz="1000" b="1" i="0" u="none" strike="noStrike" dirty="0">
                          <a:solidFill>
                            <a:schemeClr val="tx1"/>
                          </a:solidFill>
                          <a:effectLst/>
                          <a:latin typeface="+mn-ea"/>
                          <a:cs typeface="+mn-ea"/>
                        </a:rPr>
                        <a:t>】</a:t>
                      </a:r>
                      <a:r>
                        <a:rPr sz="1000" b="1" i="0" u="none" strike="noStrike" dirty="0">
                          <a:solidFill>
                            <a:schemeClr val="tx1"/>
                          </a:solidFill>
                          <a:effectLst/>
                          <a:latin typeface="+mn-ea"/>
                          <a:cs typeface="+mn-ea"/>
                        </a:rPr>
                        <a:t>Split screen page stuck after</a:t>
                      </a:r>
                      <a:endParaRPr sz="1000" b="1" i="0" u="none" strike="noStrike" dirty="0">
                        <a:solidFill>
                          <a:schemeClr val="tx1"/>
                        </a:solidFill>
                        <a:effectLst/>
                        <a:latin typeface="+mn-ea"/>
                        <a:cs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t"/>
                      <a:endParaRPr lang="en-US" altLang="en-GB" sz="1000" b="1" i="0" u="none" strike="noStrike" dirty="0">
                        <a:solidFill>
                          <a:srgbClr val="000000"/>
                        </a:solidFill>
                        <a:effectLst/>
                        <a:latin typeface="+mn-ea"/>
                      </a:endParaRPr>
                    </a:p>
                    <a:p>
                      <a:pPr algn="ctr" fontAlgn="t"/>
                      <a:r>
                        <a:rPr lang="en-US" altLang="en-GB" sz="1000" b="1" i="0" u="none" strike="noStrike" dirty="0">
                          <a:solidFill>
                            <a:srgbClr val="000000"/>
                          </a:solidFill>
                          <a:effectLst/>
                          <a:latin typeface="+mn-ea"/>
                        </a:rPr>
                        <a:t>  IG</a:t>
                      </a:r>
                      <a:endParaRPr lang="en-US" altLang="en-GB" sz="1000" b="1" i="0" u="none" strike="noStrike" dirty="0">
                        <a:solidFill>
                          <a:srgbClr val="000000"/>
                        </a:solidFill>
                        <a:effectLst/>
                        <a:latin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r" fontAlgn="t"/>
                      <a:endParaRPr lang="en-US" altLang="zh-CN" sz="1000" b="1" i="0" u="none" strike="noStrike" dirty="0">
                        <a:solidFill>
                          <a:srgbClr val="000000"/>
                        </a:solidFill>
                        <a:effectLst/>
                        <a:latin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fontAlgn="t"/>
                      <a:endParaRPr lang="en-GB" sz="1000" b="1" i="0" strike="noStrike" dirty="0">
                        <a:solidFill>
                          <a:schemeClr val="tx1"/>
                        </a:solidFill>
                        <a:effectLst/>
                        <a:latin typeface="+mn-ea"/>
                        <a:cs typeface="+mn-ea"/>
                      </a:endParaRPr>
                    </a:p>
                    <a:p>
                      <a:pPr algn="l" fontAlgn="t"/>
                      <a:r>
                        <a:rPr sz="1000" b="1" i="0" strike="noStrike" dirty="0">
                          <a:solidFill>
                            <a:schemeClr val="tx1"/>
                          </a:solidFill>
                          <a:effectLst/>
                          <a:latin typeface="+mn-ea"/>
                          <a:cs typeface="+mn-ea"/>
                        </a:rPr>
                        <a:t>应用启动获取授权后，获取权限报错，导致后续执行逻辑错误</a:t>
                      </a:r>
                      <a:r>
                        <a:rPr lang="zh-CN" sz="1000" b="1" i="0" strike="noStrike" dirty="0">
                          <a:solidFill>
                            <a:schemeClr val="tx1"/>
                          </a:solidFill>
                          <a:effectLst/>
                          <a:latin typeface="+mn-ea"/>
                          <a:cs typeface="+mn-ea"/>
                        </a:rPr>
                        <a:t>。</a:t>
                      </a:r>
                      <a:r>
                        <a:rPr lang="zh-CN" altLang="en-GB" sz="1000" b="1" i="0" strike="noStrike" dirty="0">
                          <a:solidFill>
                            <a:schemeClr val="tx1"/>
                          </a:solidFill>
                          <a:effectLst/>
                          <a:latin typeface="+mn-ea"/>
                          <a:cs typeface="+mn-ea"/>
                        </a:rPr>
                        <a:t>已在</a:t>
                      </a:r>
                      <a:r>
                        <a:rPr lang="en-US" altLang="zh-CN" sz="1000" b="1" i="0" strike="noStrike" dirty="0">
                          <a:solidFill>
                            <a:schemeClr val="tx1"/>
                          </a:solidFill>
                          <a:effectLst/>
                          <a:latin typeface="+mn-ea"/>
                          <a:cs typeface="+mn-ea"/>
                        </a:rPr>
                        <a:t>706H R06 HF2</a:t>
                      </a:r>
                      <a:r>
                        <a:rPr lang="zh-CN" altLang="en-US" sz="1000" b="1" i="0" strike="noStrike" dirty="0">
                          <a:solidFill>
                            <a:schemeClr val="tx1"/>
                          </a:solidFill>
                          <a:effectLst/>
                          <a:latin typeface="+mn-ea"/>
                          <a:cs typeface="+mn-ea"/>
                        </a:rPr>
                        <a:t>上修复完成并</a:t>
                      </a:r>
                      <a:r>
                        <a:rPr lang="en-US" altLang="zh-CN" sz="1000" b="1" i="0" strike="noStrike" dirty="0">
                          <a:solidFill>
                            <a:schemeClr val="tx1"/>
                          </a:solidFill>
                          <a:effectLst/>
                          <a:latin typeface="+mn-ea"/>
                          <a:cs typeface="+mn-ea"/>
                        </a:rPr>
                        <a:t>Ford</a:t>
                      </a:r>
                      <a:r>
                        <a:rPr lang="zh-CN" altLang="en-US" sz="1000" b="1" i="0" strike="noStrike" dirty="0">
                          <a:solidFill>
                            <a:schemeClr val="tx1"/>
                          </a:solidFill>
                          <a:effectLst/>
                          <a:latin typeface="+mn-ea"/>
                          <a:cs typeface="+mn-ea"/>
                        </a:rPr>
                        <a:t>验收</a:t>
                      </a:r>
                      <a:r>
                        <a:rPr lang="zh-CN" altLang="en-US" sz="1000" b="1" i="0" strike="noStrike" dirty="0">
                          <a:solidFill>
                            <a:schemeClr val="tx1"/>
                          </a:solidFill>
                          <a:effectLst/>
                          <a:latin typeface="+mn-ea"/>
                          <a:cs typeface="+mn-ea"/>
                        </a:rPr>
                        <a:t>通过。</a:t>
                      </a:r>
                      <a:endParaRPr lang="zh-CN" altLang="en-US" sz="1000" b="1" i="0" strike="noStrike" dirty="0">
                        <a:solidFill>
                          <a:schemeClr val="tx1"/>
                        </a:solidFill>
                        <a:effectLst/>
                        <a:latin typeface="+mn-ea"/>
                        <a:cs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tags/tag1.xml><?xml version="1.0" encoding="utf-8"?>
<p:tagLst xmlns:p="http://schemas.openxmlformats.org/presentationml/2006/main">
  <p:tag name="KSO_WM_UNIT_TABLE_BEAUTIFY" val="smartTable{7319df43-dcb8-407c-9d03-2f56cc0d1857}"/>
</p:tagLst>
</file>

<file path=ppt/tags/tag2.xml><?xml version="1.0" encoding="utf-8"?>
<p:tagLst xmlns:p="http://schemas.openxmlformats.org/presentationml/2006/main">
  <p:tag name="KSO_WM_UNIT_TABLE_BEAUTIFY" val="smartTable{0e55b7f8-0204-481c-91a7-1aff7368305d}"/>
</p:tagLst>
</file>

<file path=ppt/tags/tag3.xml><?xml version="1.0" encoding="utf-8"?>
<p:tagLst xmlns:p="http://schemas.openxmlformats.org/presentationml/2006/main">
  <p:tag name="KSO_WM_UNIT_TABLE_BEAUTIFY" val="smartTable{b94bfd6b-31b1-48aa-8423-3ef835d0a810}"/>
  <p:tag name="TABLE_ENDDRAG_ORIGIN_RECT" val="781*403"/>
  <p:tag name="TABLE_ENDDRAG_RECT" val="34*74*781*403"/>
</p:tagLst>
</file>

<file path=ppt/tags/tag4.xml><?xml version="1.0" encoding="utf-8"?>
<p:tagLst xmlns:p="http://schemas.openxmlformats.org/presentationml/2006/main">
  <p:tag name="KSO_WM_UNIT_TABLE_BEAUTIFY" val="smartTable{b94bfd6b-31b1-48aa-8423-3ef835d0a810}"/>
  <p:tag name="TABLE_ENDDRAG_ORIGIN_RECT" val="781*403"/>
  <p:tag name="TABLE_ENDDRAG_RECT" val="34*74*781*403"/>
</p:tagLst>
</file>

<file path=ppt/tags/tag5.xml><?xml version="1.0" encoding="utf-8"?>
<p:tagLst xmlns:p="http://schemas.openxmlformats.org/presentationml/2006/main">
  <p:tag name="KSO_WM_UNIT_TABLE_BEAUTIFY" val="smartTable{7319df43-dcb8-407c-9d03-2f56cc0d1857}"/>
</p:tagLst>
</file>

<file path=ppt/tags/tag6.xml><?xml version="1.0" encoding="utf-8"?>
<p:tagLst xmlns:p="http://schemas.openxmlformats.org/presentationml/2006/main">
  <p:tag name="KSO_WM_UNIT_TABLE_BEAUTIFY" val="smartTable{046e63d8-68fb-4ce9-807f-7e4b78899366}"/>
  <p:tag name="TABLE_ENDDRAG_ORIGIN_RECT" val="778*445"/>
  <p:tag name="TABLE_ENDDRAG_RECT" val="41*61*778*445"/>
</p:tagLst>
</file>

<file path=ppt/tags/tag7.xml><?xml version="1.0" encoding="utf-8"?>
<p:tagLst xmlns:p="http://schemas.openxmlformats.org/presentationml/2006/main">
  <p:tag name="KSO_WM_UNIT_TABLE_BEAUTIFY" val="smartTable{046e63d8-68fb-4ce9-807f-7e4b78899366}"/>
  <p:tag name="TABLE_ENDDRAG_ORIGIN_RECT" val="778*445"/>
  <p:tag name="TABLE_ENDDRAG_RECT" val="41*61*778*445"/>
</p:tagLst>
</file>

<file path=ppt/theme/theme1.xml><?xml version="1.0" encoding="utf-8"?>
<a:theme xmlns:a="http://schemas.openxmlformats.org/drawingml/2006/main" name="1_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9243</Words>
  <Application>WPS 演示</Application>
  <PresentationFormat>宽屏</PresentationFormat>
  <Paragraphs>3333</Paragraphs>
  <Slides>13</Slides>
  <Notes>4</Notes>
  <HiddenSlides>0</HiddenSlides>
  <MMClips>0</MMClips>
  <ScaleCrop>false</ScaleCrop>
  <HeadingPairs>
    <vt:vector size="8" baseType="variant">
      <vt:variant>
        <vt:lpstr>已用的字体</vt:lpstr>
      </vt:variant>
      <vt:variant>
        <vt:i4>31</vt:i4>
      </vt:variant>
      <vt:variant>
        <vt:lpstr>主题</vt:lpstr>
      </vt:variant>
      <vt:variant>
        <vt:i4>1</vt:i4>
      </vt:variant>
      <vt:variant>
        <vt:lpstr>嵌入 OLE 服务器</vt:lpstr>
      </vt:variant>
      <vt:variant>
        <vt:i4>4</vt:i4>
      </vt:variant>
      <vt:variant>
        <vt:lpstr>幻灯片标题</vt:lpstr>
      </vt:variant>
      <vt:variant>
        <vt:i4>13</vt:i4>
      </vt:variant>
    </vt:vector>
  </HeadingPairs>
  <TitlesOfParts>
    <vt:vector size="49" baseType="lpstr">
      <vt:lpstr>Arial</vt:lpstr>
      <vt:lpstr>宋体</vt:lpstr>
      <vt:lpstr>Wingdings</vt:lpstr>
      <vt:lpstr>Calibri</vt:lpstr>
      <vt:lpstr>Helvetica Neue</vt:lpstr>
      <vt:lpstr>Ford Antenna Cond Regular</vt:lpstr>
      <vt:lpstr>Thonburi</vt:lpstr>
      <vt:lpstr>Ford Antenna Medium</vt:lpstr>
      <vt:lpstr>苹方-简</vt:lpstr>
      <vt:lpstr>Arial</vt:lpstr>
      <vt:lpstr>Ford Antenna Cond</vt:lpstr>
      <vt:lpstr>Ford Antenna</vt:lpstr>
      <vt:lpstr>MS PGothic</vt:lpstr>
      <vt:lpstr>汉仪书宋二KW</vt:lpstr>
      <vt:lpstr>Ford Antenna Cond Light</vt:lpstr>
      <vt:lpstr>SimHei</vt:lpstr>
      <vt:lpstr>汉仪中黑KW</vt:lpstr>
      <vt:lpstr>等线</vt:lpstr>
      <vt:lpstr>微软雅黑</vt:lpstr>
      <vt:lpstr>汉仪旗黑</vt:lpstr>
      <vt:lpstr>宋体</vt:lpstr>
      <vt:lpstr>Arial Unicode MS</vt:lpstr>
      <vt:lpstr>汉仪中等线KW</vt:lpstr>
      <vt:lpstr>黑体</vt:lpstr>
      <vt:lpstr>Verdana Pro</vt:lpstr>
      <vt:lpstr>Verdana</vt:lpstr>
      <vt:lpstr>宋体-简</vt:lpstr>
      <vt:lpstr>Heiti SC Light</vt:lpstr>
      <vt:lpstr>Songti SC Regular</vt:lpstr>
      <vt:lpstr>Times New Roman</vt:lpstr>
      <vt:lpstr>Aharoni</vt:lpstr>
      <vt:lpstr>1_Corp Presentations 2018</vt:lpstr>
      <vt:lpstr>Excel.Sheet.12</vt:lpstr>
      <vt:lpstr>Excel.Sheet.12</vt:lpstr>
      <vt:lpstr>Excel.Sheet.12</vt:lpstr>
      <vt:lpstr>Excel.Sheet.12</vt:lpstr>
      <vt:lpstr>PowerPoint 演示文稿</vt:lpstr>
      <vt:lpstr>{CX706L_R06 Pro HF2} Software overall status  {yellow}</vt:lpstr>
      <vt:lpstr>{CDX706L R06 Pro HF2} Open IG with risk evaluation</vt:lpstr>
      <vt:lpstr>{CDX706L R5.1 Pro HF1} 内存泄露专项测试</vt:lpstr>
      <vt:lpstr>{CDX706L R5.1 Pro HF1} 语音专项测试</vt:lpstr>
      <vt:lpstr>{CDX706L R5.1 Pro HF1} 性能专题测试</vt:lpstr>
      <vt:lpstr>{CDX706L R06 Pro HF3} 性能专题测试</vt:lpstr>
      <vt:lpstr>{CX706H_R06 Pro HF2} Software overall status  {yellow}</vt:lpstr>
      <vt:lpstr>{CDX706H R06 Pro HF2} Open IG with risk evaluation</vt:lpstr>
      <vt:lpstr>{CDX706H R06 Pro HF2} 性能专项测试</vt:lpstr>
      <vt:lpstr>{CDX706H R06 Pro HF2} 语音专项测试</vt:lpstr>
      <vt:lpstr>{CDX706H R5.1 Pro HF1} 性能专题测试</vt:lpstr>
      <vt:lpstr>{CDX706H R6 Pro HF3} 性能专题测试</vt:lpstr>
    </vt:vector>
  </TitlesOfParts>
  <Company>Ford Motor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 Dune (S.J.)</dc:creator>
  <cp:lastModifiedBy>毛毛</cp:lastModifiedBy>
  <cp:revision>1962</cp:revision>
  <cp:lastPrinted>2022-08-08T11:48:16Z</cp:lastPrinted>
  <dcterms:created xsi:type="dcterms:W3CDTF">2022-08-08T11:48:16Z</dcterms:created>
  <dcterms:modified xsi:type="dcterms:W3CDTF">2022-08-08T11:48:16Z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2052-4.5.0.7415</vt:lpwstr>
  </property>
  <property fmtid="{D5CDD505-2E9C-101B-9397-08002B2CF9AE}" pid="3" name="ICV">
    <vt:lpwstr>7AA88733DED766D78BA4B0627A3CF117</vt:lpwstr>
  </property>
</Properties>
</file>