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4" r:id="rId6"/>
    <p:sldId id="979" r:id="rId7"/>
    <p:sldId id="931" r:id="rId8"/>
    <p:sldId id="954" r:id="rId9"/>
    <p:sldId id="932" r:id="rId10"/>
    <p:sldId id="941" r:id="rId11"/>
    <p:sldId id="967" r:id="rId12"/>
    <p:sldId id="968" r:id="rId13"/>
    <p:sldId id="935" r:id="rId14"/>
    <p:sldId id="936" r:id="rId15"/>
    <p:sldId id="970" r:id="rId16"/>
    <p:sldId id="980" r:id="rId17"/>
    <p:sldId id="981" r:id="rId18"/>
    <p:sldId id="982" r:id="rId19"/>
    <p:sldId id="1000" r:id="rId20"/>
    <p:sldId id="937" r:id="rId21"/>
    <p:sldId id="957" r:id="rId22"/>
    <p:sldId id="938" r:id="rId23"/>
    <p:sldId id="958" r:id="rId24"/>
    <p:sldId id="971" r:id="rId25"/>
    <p:sldId id="972" r:id="rId26"/>
    <p:sldId id="973" r:id="rId2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6144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1BE3B740-2C08-B54F-9792-BDD5493535FA}"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24.png"/><Relationship Id="rId2" Type="http://schemas.openxmlformats.org/officeDocument/2006/relationships/package" Target="../embeddings/Workbook3.xlsx"/><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slideLayout" Target="../slideLayouts/slideLayout1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0" Type="http://schemas.openxmlformats.org/officeDocument/2006/relationships/slideLayout" Target="../slideLayouts/slideLayout12.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43.png"/><Relationship Id="rId1" Type="http://schemas.openxmlformats.org/officeDocument/2006/relationships/package" Target="../embeddings/Workbook4.xls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2.xml"/><Relationship Id="rId7" Type="http://schemas.openxmlformats.org/officeDocument/2006/relationships/image" Target="../media/image46.png"/><Relationship Id="rId6" Type="http://schemas.openxmlformats.org/officeDocument/2006/relationships/package" Target="../embeddings/Workbook7.xlsx"/><Relationship Id="rId5" Type="http://schemas.openxmlformats.org/officeDocument/2006/relationships/image" Target="../media/image45.png"/><Relationship Id="rId4" Type="http://schemas.openxmlformats.org/officeDocument/2006/relationships/package" Target="../embeddings/Workbook6.xlsx"/><Relationship Id="rId3" Type="http://schemas.openxmlformats.org/officeDocument/2006/relationships/image" Target="../media/image44.png"/><Relationship Id="rId2" Type="http://schemas.openxmlformats.org/officeDocument/2006/relationships/package" Target="../embeddings/Workbook5.xlsx"/><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package" Target="../embeddings/Workbook2.xlsx"/><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a:t>
            </a:r>
            <a:r>
              <a:rPr lang="en-US" altLang="zh-CN" sz="3200" dirty="0">
                <a:solidFill>
                  <a:srgbClr val="0000CC"/>
                </a:solidFill>
              </a:rPr>
              <a:t>706_R07.1 HF2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-12-05</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R07.1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7" name="表格 6"/>
          <p:cNvGraphicFramePr/>
          <p:nvPr>
            <p:custDataLst>
              <p:tags r:id="rId1"/>
            </p:custDataLst>
          </p:nvPr>
        </p:nvGraphicFramePr>
        <p:xfrm>
          <a:off x="365760" y="607060"/>
          <a:ext cx="11499850" cy="5902960"/>
        </p:xfrm>
        <a:graphic>
          <a:graphicData uri="http://schemas.openxmlformats.org/drawingml/2006/table">
            <a:tbl>
              <a:tblPr firstRow="1" bandRow="1">
                <a:tableStyleId>{5C22544A-7EE6-4342-B048-85BDC9FD1C3A}</a:tableStyleId>
              </a:tblPr>
              <a:tblGrid>
                <a:gridCol w="386715"/>
                <a:gridCol w="3743960"/>
                <a:gridCol w="1031240"/>
                <a:gridCol w="1076960"/>
                <a:gridCol w="659765"/>
                <a:gridCol w="984250"/>
                <a:gridCol w="3616960"/>
              </a:tblGrid>
              <a:tr h="210820">
                <a:tc>
                  <a:txBody>
                    <a:bodyPr/>
                    <a:p>
                      <a:pPr indent="0">
                        <a:buNone/>
                      </a:pPr>
                      <a:r>
                        <a:rPr lang="zh-CN" sz="1000" b="1">
                          <a:solidFill>
                            <a:srgbClr val="000000"/>
                          </a:solidFill>
                          <a:latin typeface="Arial Regular" panose="020B0604020202020204" charset="0"/>
                          <a:ea typeface="宋体" pitchFamily="2" charset="-122"/>
                        </a:rPr>
                        <a:t>序号</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1">
                          <a:solidFill>
                            <a:srgbClr val="000000"/>
                          </a:solidFill>
                          <a:latin typeface="Arial Regular" panose="020B0604020202020204" charset="0"/>
                          <a:ea typeface="宋体" pitchFamily="2" charset="-122"/>
                        </a:rPr>
                        <a:t>影响因素</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R07.1测试结果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偏差</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允许偏差上限</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a:t>
                      </a:r>
                      <a:r>
                        <a:rPr lang="en-US" altLang="zh-CN" sz="1000" b="0">
                          <a:solidFill>
                            <a:srgbClr val="000000"/>
                          </a:solidFill>
                          <a:latin typeface="Arial Regular" panose="020B0604020202020204" charset="0"/>
                          <a:cs typeface="Arial Regular" panose="020B0604020202020204" charset="0"/>
                        </a:rPr>
                        <a:t>Comments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系统稳定下，语音播放音乐</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4.78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-18.41%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系统稳定下，语音车控</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-3.72%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系统稳定下，语音系统控制</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7.49%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语音热启动时间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15.09%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车机管家冷启动时间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1.244666667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4.68%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车机管家热启动时间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0.811333333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0.877333333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-7.52%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消息中心冷启动时间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0.98333333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-0.68%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消息中心热启动时间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19.28%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39.53%</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8.1</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随心</a:t>
                      </a:r>
                      <a:r>
                        <a:rPr lang="zh-CN" altLang="en-US" sz="1000" b="0">
                          <a:solidFill>
                            <a:srgbClr val="000000"/>
                          </a:solidFill>
                          <a:latin typeface="Arial Regular" panose="020B0604020202020204" charset="0"/>
                          <a:cs typeface="Arial Regular" panose="020B0604020202020204" charset="0"/>
                        </a:rPr>
                        <a:t>看首页接口串行加载，网络环境不佳导致随心看加载</a:t>
                      </a:r>
                      <a:r>
                        <a:rPr lang="zh-CN" altLang="en-US" sz="1000" b="0">
                          <a:solidFill>
                            <a:srgbClr val="000000"/>
                          </a:solidFill>
                          <a:latin typeface="Arial Regular" panose="020B0604020202020204" charset="0"/>
                          <a:cs typeface="Arial Regular" panose="020B0604020202020204" charset="0"/>
                        </a:rPr>
                        <a:t>缓慢</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0.313333333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-30.65%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车家互联冷启动时间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-15.37%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车家互联热启动时间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4.133333333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预约保养冷启动时间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3.313333333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预约保养热启动时间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0.183333333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账号冷启动时间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0.93%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账号热启动时间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19.61%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13.75666667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8.41%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-24.64%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19.23%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电影票冷启动时间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7.5%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5.6</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电影票热启动时间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29.73%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0.5</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智慧停车场冷启动时间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0.43%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智慧停车场热启动时间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外卖冷启动时间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12.47%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6</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外卖热启动时间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24.36%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0.7</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酒店预定冷启动时间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-21.02%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酒店预定热启动时间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-10.34%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706H</a:t>
            </a:r>
            <a:r>
              <a:rPr lang="en-US" altLang="en-US" sz="2800" dirty="0">
                <a:solidFill>
                  <a:srgbClr val="0000CC"/>
                </a:solidFill>
                <a:ea typeface="SimHei" panose="02010609060101010101" pitchFamily="49" charset="-122"/>
              </a:rPr>
              <a:t>_R07.1</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20221128_556_PRO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20221127_0840_FF27_R07.1.PRO.HF2_Debug</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99.53%,  0 </a:t>
            </a:r>
            <a:r>
              <a:rPr lang="en-US" altLang="zh-CN" sz="1800" dirty="0">
                <a:ea typeface="宋体" pitchFamily="2" charset="-122"/>
              </a:rPr>
              <a:t>P1 and </a:t>
            </a:r>
            <a:r>
              <a:rPr lang="en-US" altLang="zh-CN" sz="1800" dirty="0">
                <a:solidFill>
                  <a:srgbClr val="0000CC"/>
                </a:solidFill>
                <a:ea typeface="宋体" pitchFamily="2" charset="-122"/>
              </a:rPr>
              <a:t>9 </a:t>
            </a:r>
            <a:r>
              <a:rPr lang="en-US" altLang="zh-CN" sz="1800" dirty="0">
                <a:ea typeface="宋体" pitchFamily="2" charset="-122"/>
              </a:rPr>
              <a:t>P2 issues found and not fixed and  </a:t>
            </a:r>
            <a:r>
              <a:rPr lang="en-US" altLang="zh-CN" sz="1800" dirty="0">
                <a:solidFill>
                  <a:srgbClr val="0000CC"/>
                </a:solidFill>
                <a:ea typeface="宋体" pitchFamily="2" charset="-122"/>
              </a:rPr>
              <a:t>28 </a:t>
            </a:r>
            <a:r>
              <a:rPr lang="en-US" altLang="zh-CN" sz="1800" dirty="0">
                <a:ea typeface="宋体" pitchFamily="2" charset="-122"/>
              </a:rPr>
              <a:t>P2 issues </a:t>
            </a:r>
            <a:r>
              <a:rPr lang="en-US" altLang="zh-CN" sz="1800" dirty="0">
                <a:ea typeface="宋体" pitchFamily="2" charset="-122"/>
                <a:sym typeface="+mn-ea"/>
              </a:rPr>
              <a:t>in Verfication</a:t>
            </a:r>
            <a:r>
              <a:rPr lang="en-US" altLang="zh-CN" sz="1800" dirty="0">
                <a:ea typeface="宋体" pitchFamily="2" charset="-122"/>
              </a:rPr>
              <a:t> .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14985"/>
          <a:ext cx="11690985" cy="5328285"/>
        </p:xfrm>
        <a:graphic>
          <a:graphicData uri="http://schemas.openxmlformats.org/drawingml/2006/table">
            <a:tbl>
              <a:tblPr/>
              <a:tblGrid>
                <a:gridCol w="909955"/>
                <a:gridCol w="3526790"/>
                <a:gridCol w="869950"/>
                <a:gridCol w="929005"/>
                <a:gridCol w="751840"/>
                <a:gridCol w="4703445"/>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AW2-10363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【CDX706H】【偶现】【地图】车辆从地下停车场出来后地图定位不准确</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Rootcause：当前暂无有效惯导日志，已协调QA实车复现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发生概率：偶现（当前实车在地下车库实车压测8次暂未复现该问题）</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恢复机制：离开车库后，车机获取到GPS信号后，会自动定位到当前路段</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风险理由：从地库导航触发为用户较常见场景，若出现定位不准问题，对客户体验不友好，风险等Low（PL16优化）</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AW2-9568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Phase-4:【偶发】H682099 13：58 任何播放器播放音乐，中控屏主页无法暂停，播放，快进之类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Rootcause：由于AudioOff切换频率太高间隔时间太短，导致Launcher这边的业务处理不及，出现状态紊乱，Launcher</a:t>
                      </a:r>
                      <a:r>
                        <a:rPr lang="zh-CN" sz="900" dirty="0">
                          <a:solidFill>
                            <a:srgbClr val="000000"/>
                          </a:solidFill>
                          <a:effectLst/>
                          <a:ea typeface="等线" panose="02010600030101010101" pitchFamily="2" charset="-122"/>
                          <a:cs typeface="+mn-lt"/>
                          <a:sym typeface="+mn-ea"/>
                        </a:rPr>
                        <a:t>进行修复</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r>
                        <a:rPr lang="zh-CN" sz="900" dirty="0">
                          <a:solidFill>
                            <a:srgbClr val="000000"/>
                          </a:solidFill>
                          <a:effectLst/>
                          <a:ea typeface="等线" panose="02010600030101010101" pitchFamily="2" charset="-122"/>
                          <a:cs typeface="+mn-lt"/>
                          <a:sym typeface="+mn-ea"/>
                        </a:rPr>
                        <a:t>台架</a:t>
                      </a:r>
                      <a:r>
                        <a:rPr lang="en-US" altLang="zh-CN" sz="900" dirty="0">
                          <a:solidFill>
                            <a:srgbClr val="000000"/>
                          </a:solidFill>
                          <a:effectLst/>
                          <a:ea typeface="等线" panose="02010600030101010101" pitchFamily="2" charset="-122"/>
                          <a:cs typeface="+mn-lt"/>
                          <a:sym typeface="+mn-ea"/>
                        </a:rPr>
                        <a:t>200</a:t>
                      </a:r>
                      <a:r>
                        <a:rPr lang="zh-CN" altLang="en-US" sz="900" dirty="0">
                          <a:solidFill>
                            <a:srgbClr val="000000"/>
                          </a:solidFill>
                          <a:effectLst/>
                          <a:ea typeface="等线" panose="02010600030101010101" pitchFamily="2" charset="-122"/>
                          <a:cs typeface="+mn-lt"/>
                          <a:sym typeface="+mn-ea"/>
                        </a:rPr>
                        <a:t>次未复现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a:t>
                      </a:r>
                      <a:r>
                        <a:rPr lang="zh-CN" sz="900" dirty="0">
                          <a:solidFill>
                            <a:srgbClr val="000000"/>
                          </a:solidFill>
                          <a:effectLst/>
                          <a:ea typeface="等线" panose="02010600030101010101" pitchFamily="2" charset="-122"/>
                          <a:cs typeface="+mn-lt"/>
                          <a:sym typeface="+mn-ea"/>
                        </a:rPr>
                        <a:t>重新</a:t>
                      </a:r>
                      <a:r>
                        <a:rPr lang="zh-CN" sz="900" dirty="0">
                          <a:solidFill>
                            <a:srgbClr val="000000"/>
                          </a:solidFill>
                          <a:effectLst/>
                          <a:ea typeface="等线" panose="02010600030101010101" pitchFamily="2" charset="-122"/>
                          <a:cs typeface="+mn-lt"/>
                          <a:sym typeface="+mn-ea"/>
                        </a:rPr>
                        <a:t>播放音乐</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a:t>
                      </a:r>
                      <a:r>
                        <a:rPr lang="zh-CN" sz="900" dirty="0">
                          <a:solidFill>
                            <a:srgbClr val="000000"/>
                          </a:solidFill>
                          <a:effectLst/>
                          <a:ea typeface="等线" panose="02010600030101010101" pitchFamily="2" charset="-122"/>
                          <a:cs typeface="+mn-lt"/>
                          <a:sym typeface="+mn-ea"/>
                        </a:rPr>
                        <a:t>低概率偶现问题，（快速切换音源，非</a:t>
                      </a:r>
                      <a:r>
                        <a:rPr lang="zh-CN" sz="900" dirty="0">
                          <a:solidFill>
                            <a:srgbClr val="000000"/>
                          </a:solidFill>
                          <a:effectLst/>
                          <a:ea typeface="等线" panose="02010600030101010101" pitchFamily="2" charset="-122"/>
                          <a:cs typeface="+mn-lt"/>
                          <a:sym typeface="+mn-ea"/>
                        </a:rPr>
                        <a:t>常规操作）对用户</a:t>
                      </a:r>
                      <a:r>
                        <a:rPr lang="zh-CN" sz="900" dirty="0">
                          <a:solidFill>
                            <a:srgbClr val="000000"/>
                          </a:solidFill>
                          <a:effectLst/>
                          <a:ea typeface="等线" panose="02010600030101010101" pitchFamily="2" charset="-122"/>
                          <a:cs typeface="+mn-lt"/>
                          <a:sym typeface="+mn-ea"/>
                        </a:rPr>
                        <a:t>影响较小</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AW2-10264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Phase4:[CDX706H][80%]After the flower shop is sorted by sales volume, click on the shop details to display the loading failure</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风险评估：</a:t>
                      </a:r>
                      <a:r>
                        <a:rPr lang="en-US" altLang="zh-CN" sz="900" dirty="0">
                          <a:solidFill>
                            <a:srgbClr val="000000"/>
                          </a:solidFill>
                          <a:effectLst/>
                          <a:ea typeface="等线" panose="02010600030101010101" pitchFamily="2" charset="-122"/>
                          <a:cs typeface="+mn-lt"/>
                          <a:sym typeface="+mn-ea"/>
                        </a:rPr>
                        <a:t>L</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云端数据异常导致，云端计划</a:t>
                      </a:r>
                      <a:r>
                        <a:rPr lang="en-US" altLang="zh-CN" sz="900" dirty="0">
                          <a:solidFill>
                            <a:srgbClr val="000000"/>
                          </a:solidFill>
                          <a:effectLst/>
                          <a:ea typeface="等线" panose="02010600030101010101" pitchFamily="2" charset="-122"/>
                          <a:cs typeface="+mn-lt"/>
                          <a:sym typeface="+mn-ea"/>
                        </a:rPr>
                        <a:t>2022/12/15</a:t>
                      </a:r>
                      <a:r>
                        <a:rPr lang="zh-CN" altLang="en-US" sz="900" dirty="0">
                          <a:solidFill>
                            <a:srgbClr val="000000"/>
                          </a:solidFill>
                          <a:effectLst/>
                          <a:ea typeface="等线" panose="02010600030101010101" pitchFamily="2" charset="-122"/>
                          <a:cs typeface="+mn-lt"/>
                          <a:sym typeface="+mn-ea"/>
                        </a:rPr>
                        <a:t>日上线（云端修改，不影响</a:t>
                      </a:r>
                      <a:r>
                        <a:rPr lang="zh-CN" altLang="en-US" sz="900" dirty="0">
                          <a:solidFill>
                            <a:srgbClr val="000000"/>
                          </a:solidFill>
                          <a:effectLst/>
                          <a:ea typeface="等线" panose="02010600030101010101" pitchFamily="2" charset="-122"/>
                          <a:cs typeface="+mn-lt"/>
                          <a:sym typeface="+mn-ea"/>
                        </a:rPr>
                        <a:t>版本发布）</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AW2-5873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【CDX706H】【偶现】【地图】离线状态一些地点无法使用导航功能</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80808"/>
                          </a:solidFill>
                          <a:effectLst/>
                          <a:ea typeface="等线" panose="02010600030101010101" pitchFamily="2" charset="-122"/>
                          <a:cs typeface="+mn-lt"/>
                        </a:rPr>
                        <a:t>1.Root Casue:</a:t>
                      </a:r>
                      <a:r>
                        <a:rPr lang="zh-CN" altLang="en-US" sz="900" b="0" i="0" u="none" strike="noStrike" kern="1200" dirty="0">
                          <a:solidFill>
                            <a:srgbClr val="080808"/>
                          </a:solidFill>
                          <a:effectLst/>
                          <a:ea typeface="等线" panose="02010600030101010101" pitchFamily="2" charset="-122"/>
                          <a:cs typeface="+mn-lt"/>
                        </a:rPr>
                        <a:t>非</a:t>
                      </a:r>
                      <a:r>
                        <a:rPr lang="en-US" altLang="zh-CN" sz="900" b="0" i="0" u="none" strike="noStrike" kern="1200" dirty="0">
                          <a:solidFill>
                            <a:srgbClr val="080808"/>
                          </a:solidFill>
                          <a:effectLst/>
                          <a:ea typeface="等线" panose="02010600030101010101" pitchFamily="2" charset="-122"/>
                          <a:cs typeface="+mn-lt"/>
                        </a:rPr>
                        <a:t>Bug</a:t>
                      </a:r>
                      <a:endParaRPr lang="en-US" altLang="zh-CN" sz="900" b="0" i="0" u="none" strike="noStrike" kern="1200" dirty="0">
                        <a:solidFill>
                          <a:srgbClr val="080808"/>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80808"/>
                          </a:solidFill>
                          <a:effectLst/>
                          <a:ea typeface="等线" panose="02010600030101010101" pitchFamily="2" charset="-122"/>
                          <a:cs typeface="+mn-lt"/>
                        </a:rPr>
                        <a:t>2.</a:t>
                      </a:r>
                      <a:r>
                        <a:rPr sz="900" dirty="0">
                          <a:solidFill>
                            <a:srgbClr val="000000"/>
                          </a:solidFill>
                          <a:effectLst/>
                          <a:ea typeface="等线" panose="02010600030101010101" pitchFamily="2" charset="-122"/>
                          <a:cs typeface="+mn-lt"/>
                          <a:sym typeface="+mn-ea"/>
                        </a:rPr>
                        <a:t>发生概率：</a:t>
                      </a:r>
                      <a:r>
                        <a:rPr lang="zh-CN" sz="900" dirty="0">
                          <a:solidFill>
                            <a:srgbClr val="000000"/>
                          </a:solidFill>
                          <a:effectLst/>
                          <a:ea typeface="等线" panose="02010600030101010101" pitchFamily="2" charset="-122"/>
                          <a:cs typeface="+mn-lt"/>
                          <a:sym typeface="+mn-ea"/>
                        </a:rPr>
                        <a:t>特定地点必现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80808"/>
                          </a:solidFill>
                          <a:effectLst/>
                          <a:ea typeface="等线" panose="02010600030101010101" pitchFamily="2" charset="-122"/>
                          <a:cs typeface="+mn-lt"/>
                        </a:rPr>
                        <a:t>3.</a:t>
                      </a:r>
                      <a:r>
                        <a:rPr lang="zh-CN" altLang="en-US" sz="900" b="0" i="0" u="none" strike="noStrike" kern="1200" dirty="0">
                          <a:solidFill>
                            <a:srgbClr val="080808"/>
                          </a:solidFill>
                          <a:effectLst/>
                          <a:ea typeface="等线" panose="02010600030101010101" pitchFamily="2" charset="-122"/>
                          <a:cs typeface="+mn-lt"/>
                        </a:rPr>
                        <a:t>恢复机制：使用</a:t>
                      </a:r>
                      <a:r>
                        <a:rPr lang="zh-CN" altLang="en-US" sz="900" b="0" i="0" u="none" strike="noStrike" kern="1200" dirty="0">
                          <a:solidFill>
                            <a:srgbClr val="080808"/>
                          </a:solidFill>
                          <a:effectLst/>
                          <a:ea typeface="等线" panose="02010600030101010101" pitchFamily="2" charset="-122"/>
                          <a:cs typeface="+mn-lt"/>
                        </a:rPr>
                        <a:t>在线地图</a:t>
                      </a:r>
                      <a:endParaRPr lang="zh-CN" altLang="en-US" sz="900" b="0" i="0" u="none" strike="noStrike" kern="1200" dirty="0">
                        <a:solidFill>
                          <a:srgbClr val="080808"/>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80808"/>
                          </a:solidFill>
                          <a:effectLst/>
                          <a:ea typeface="等线" panose="02010600030101010101" pitchFamily="2" charset="-122"/>
                          <a:cs typeface="+mn-lt"/>
                        </a:rPr>
                        <a:t>4.</a:t>
                      </a:r>
                      <a:r>
                        <a:rPr lang="zh-CN" altLang="en-US" sz="900" b="0" i="0" u="none" strike="noStrike" kern="1200" dirty="0">
                          <a:solidFill>
                            <a:srgbClr val="080808"/>
                          </a:solidFill>
                          <a:effectLst/>
                          <a:ea typeface="等线" panose="02010600030101010101" pitchFamily="2" charset="-122"/>
                          <a:cs typeface="+mn-lt"/>
                        </a:rPr>
                        <a:t>风险等级：</a:t>
                      </a:r>
                      <a:r>
                        <a:rPr lang="en-US" altLang="zh-CN" sz="900" b="0" i="0" u="none" strike="noStrike" kern="1200" dirty="0">
                          <a:solidFill>
                            <a:srgbClr val="080808"/>
                          </a:solidFill>
                          <a:effectLst/>
                          <a:ea typeface="等线" panose="02010600030101010101" pitchFamily="2" charset="-122"/>
                          <a:cs typeface="+mn-lt"/>
                        </a:rPr>
                        <a:t>low</a:t>
                      </a:r>
                      <a:endParaRPr lang="en-US" altLang="zh-CN" sz="900" b="0" i="0" u="none" strike="noStrike" kern="1200" dirty="0">
                        <a:solidFill>
                          <a:srgbClr val="080808"/>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b="0" i="0" u="none" strike="noStrike" kern="1200" dirty="0">
                          <a:solidFill>
                            <a:srgbClr val="080808"/>
                          </a:solidFill>
                          <a:effectLst/>
                          <a:ea typeface="等线" panose="02010600030101010101" pitchFamily="2" charset="-122"/>
                          <a:cs typeface="+mn-lt"/>
                        </a:rPr>
                        <a:t>5.</a:t>
                      </a:r>
                      <a:r>
                        <a:rPr lang="zh-CN" altLang="en-US" sz="900" b="0" i="0" u="none" strike="noStrike" kern="1200" dirty="0">
                          <a:solidFill>
                            <a:srgbClr val="080808"/>
                          </a:solidFill>
                          <a:effectLst/>
                          <a:ea typeface="等线" panose="02010600030101010101" pitchFamily="2" charset="-122"/>
                          <a:cs typeface="+mn-lt"/>
                        </a:rPr>
                        <a:t>风险</a:t>
                      </a:r>
                      <a:r>
                        <a:rPr lang="zh-CN" altLang="en-US" sz="900" b="0" i="0" u="none" strike="noStrike" kern="1200" dirty="0">
                          <a:solidFill>
                            <a:srgbClr val="080808"/>
                          </a:solidFill>
                          <a:effectLst/>
                          <a:ea typeface="等线" panose="02010600030101010101" pitchFamily="2" charset="-122"/>
                          <a:cs typeface="+mn-lt"/>
                        </a:rPr>
                        <a:t>理由：</a:t>
                      </a:r>
                      <a:endParaRPr lang="zh-CN" altLang="en-US" sz="900" b="0" i="0" u="none" strike="noStrike" kern="1200" dirty="0">
                        <a:solidFill>
                          <a:srgbClr val="080808"/>
                        </a:solidFill>
                        <a:effectLst/>
                        <a:ea typeface="等线" panose="02010600030101010101" pitchFamily="2" charset="-122"/>
                        <a:cs typeface="+mn-lt"/>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b="0" i="0" u="none" strike="noStrike" kern="1200" dirty="0">
                          <a:solidFill>
                            <a:srgbClr val="080808"/>
                          </a:solidFill>
                          <a:effectLst/>
                          <a:ea typeface="等线" panose="02010600030101010101" pitchFamily="2" charset="-122"/>
                          <a:cs typeface="+mn-lt"/>
                        </a:rPr>
                        <a:t>这个场景比较极端，在实际用户过程中，是不会遇到拔掉TCU/ECG场景的，网路只要通常，就可以使用基础流量的导航；</a:t>
                      </a:r>
                      <a:endParaRPr lang="zh-CN" altLang="en-US" sz="900" b="0" i="0" u="none" strike="noStrike" kern="1200" dirty="0">
                        <a:solidFill>
                          <a:srgbClr val="080808"/>
                        </a:solidFill>
                        <a:effectLst/>
                        <a:ea typeface="等线" panose="02010600030101010101" pitchFamily="2" charset="-122"/>
                        <a:cs typeface="+mn-lt"/>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b="0" i="0" u="none" strike="noStrike" kern="1200" dirty="0">
                          <a:solidFill>
                            <a:srgbClr val="080808"/>
                          </a:solidFill>
                          <a:effectLst/>
                          <a:ea typeface="等线" panose="02010600030101010101" pitchFamily="2" charset="-122"/>
                          <a:cs typeface="+mn-lt"/>
                        </a:rPr>
                        <a:t>这条Case Fail的直接原因是： 从徐州导航到南京，一个在西北角，一个在西南角；而导航离线算路规划时，不仅需要二者直线之间的数据，也需要部分关联城市的数据；故宿州、蚌埠的离线数据也是需要的。这也解释了为什么导航到泰州常州是可行的；</a:t>
                      </a:r>
                      <a:endParaRPr lang="zh-CN" altLang="en-US" sz="900" b="0" i="0" u="none" strike="noStrike" kern="1200" dirty="0">
                        <a:solidFill>
                          <a:srgbClr val="080808"/>
                        </a:solidFill>
                        <a:effectLst/>
                        <a:ea typeface="等线" panose="02010600030101010101" pitchFamily="2" charset="-122"/>
                        <a:cs typeface="+mn-lt"/>
                      </a:endParaRP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defRPr/>
                      </a:pPr>
                      <a:r>
                        <a:rPr lang="zh-CN" altLang="en-US" sz="900" b="0" i="0" u="none" strike="noStrike" kern="1200" dirty="0">
                          <a:solidFill>
                            <a:srgbClr val="080808"/>
                          </a:solidFill>
                          <a:effectLst/>
                          <a:ea typeface="等线" panose="02010600030101010101" pitchFamily="2" charset="-122"/>
                          <a:cs typeface="+mn-lt"/>
                        </a:rPr>
                        <a:t>我们生产的车机，都是预装了全量全国数据基础包，大约10个G左右，所以此Case仅预装江苏省地图的情况，用户不会遇到</a:t>
                      </a:r>
                      <a:endParaRPr lang="zh-CN" altLang="en-US" sz="900" b="0" i="0" u="none" strike="noStrike" kern="1200" dirty="0">
                        <a:solidFill>
                          <a:srgbClr val="FF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AW2-5963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【CDX706H】【必发】【百度地图】当车机正常插入U盘时，离线地图U盘更新界面一直显示的是“未发现U盘”</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地图只有在离线地图U盘更新界面才会去监听U盘的插拔及U盘里面是否有离线数据的读取操作，其他页面插入的U盘，在进入离线地图U盘更新界面页面，地图是不会有监听到的，当然也不会有读取U盘的操作。</a:t>
                      </a:r>
                      <a:r>
                        <a:rPr lang="zh-CN" sz="900" dirty="0">
                          <a:solidFill>
                            <a:srgbClr val="000000"/>
                          </a:solidFill>
                          <a:effectLst/>
                          <a:ea typeface="等线" panose="02010600030101010101" pitchFamily="2" charset="-122"/>
                          <a:cs typeface="+mn-lt"/>
                          <a:sym typeface="+mn-ea"/>
                        </a:rPr>
                        <a:t>非</a:t>
                      </a:r>
                      <a:r>
                        <a:rPr lang="en-US" altLang="zh-CN" sz="900" dirty="0">
                          <a:solidFill>
                            <a:srgbClr val="000000"/>
                          </a:solidFill>
                          <a:effectLst/>
                          <a:ea typeface="等线" panose="02010600030101010101" pitchFamily="2" charset="-122"/>
                          <a:cs typeface="+mn-lt"/>
                          <a:sym typeface="+mn-ea"/>
                        </a:rPr>
                        <a:t>bug</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r>
                        <a:rPr lang="zh-CN" sz="900" dirty="0">
                          <a:solidFill>
                            <a:srgbClr val="000000"/>
                          </a:solidFill>
                          <a:effectLst/>
                          <a:ea typeface="等线" panose="02010600030101010101" pitchFamily="2" charset="-122"/>
                          <a:cs typeface="+mn-lt"/>
                          <a:sym typeface="+mn-ea"/>
                        </a:rPr>
                        <a:t>必现</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a:t>
                      </a:r>
                      <a:r>
                        <a:rPr lang="en-US" sz="900" dirty="0">
                          <a:solidFill>
                            <a:srgbClr val="000000"/>
                          </a:solidFill>
                          <a:effectLst/>
                          <a:ea typeface="等线" panose="02010600030101010101" pitchFamily="2" charset="-122"/>
                          <a:cs typeface="+mn-lt"/>
                          <a:sym typeface="+mn-ea"/>
                        </a:rPr>
                        <a:t>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a:t>
                      </a:r>
                      <a:r>
                        <a:rPr lang="en-US" sz="900" dirty="0">
                          <a:solidFill>
                            <a:srgbClr val="000000"/>
                          </a:solidFill>
                          <a:effectLst/>
                          <a:ea typeface="等线" panose="02010600030101010101" pitchFamily="2" charset="-122"/>
                          <a:cs typeface="+mn-lt"/>
                          <a:sym typeface="+mn-ea"/>
                        </a:rPr>
                        <a:t>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a:t>
                      </a:r>
                      <a:r>
                        <a:rPr lang="en-US" sz="900" dirty="0">
                          <a:solidFill>
                            <a:srgbClr val="000000"/>
                          </a:solidFill>
                          <a:effectLst/>
                          <a:ea typeface="等线" panose="02010600030101010101" pitchFamily="2" charset="-122"/>
                          <a:cs typeface="+mn-lt"/>
                          <a:sym typeface="+mn-ea"/>
                        </a:rPr>
                        <a:t>NA</a:t>
                      </a:r>
                      <a:endParaRPr 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AW2-10677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【CDX706H】【偶现】【地图】车辆已驶入隧道，车标绑定在隧道外的道路上</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Rootcause：隧道内惯导绑错路网，导致车标绑定到隧道外的道路上</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r>
                        <a:rPr lang="zh-CN" sz="900" dirty="0">
                          <a:solidFill>
                            <a:srgbClr val="000000"/>
                          </a:solidFill>
                          <a:effectLst/>
                          <a:ea typeface="等线" panose="02010600030101010101" pitchFamily="2" charset="-122"/>
                          <a:cs typeface="+mn-lt"/>
                          <a:sym typeface="+mn-ea"/>
                        </a:rPr>
                        <a:t>偶现（百公里小于</a:t>
                      </a:r>
                      <a:r>
                        <a:rPr lang="en-US" altLang="zh-CN" sz="900" dirty="0">
                          <a:solidFill>
                            <a:srgbClr val="000000"/>
                          </a:solidFill>
                          <a:effectLst/>
                          <a:ea typeface="等线" panose="02010600030101010101" pitchFamily="2" charset="-122"/>
                          <a:cs typeface="+mn-lt"/>
                          <a:sym typeface="+mn-ea"/>
                        </a:rPr>
                        <a:t>1</a:t>
                      </a:r>
                      <a:r>
                        <a:rPr lang="zh-CN" altLang="en-US" sz="900" dirty="0">
                          <a:solidFill>
                            <a:srgbClr val="000000"/>
                          </a:solidFill>
                          <a:effectLst/>
                          <a:ea typeface="等线" panose="02010600030101010101" pitchFamily="2" charset="-122"/>
                          <a:cs typeface="+mn-lt"/>
                          <a:sym typeface="+mn-ea"/>
                        </a:rPr>
                        <a:t>次）</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恢复机制：出隧道获取到GPS信号后会主动纠偏，重新定位到当前道路上</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风险等级：Medium</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风险理由：该问题虽然低概率,但是对实际用户体验不友好。风险中等，R08版本组入优化后的主线版本</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79755"/>
          <a:ext cx="11941810" cy="5593080"/>
        </p:xfrm>
        <a:graphic>
          <a:graphicData uri="http://schemas.openxmlformats.org/drawingml/2006/table">
            <a:tbl>
              <a:tblPr/>
              <a:tblGrid>
                <a:gridCol w="929640"/>
                <a:gridCol w="3602355"/>
                <a:gridCol w="888365"/>
                <a:gridCol w="949325"/>
                <a:gridCol w="759460"/>
                <a:gridCol w="4812665"/>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AW2-8125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【CDX706H】【偶发】【地图】导航进入隧道内触发偏航后惯导失效车标定位偏移，定位到其道路上</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Rootcause：隧道内惯导绑错路网，导致车标绑定到隧道外的道路上</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r>
                        <a:rPr lang="zh-CN" sz="900" dirty="0">
                          <a:solidFill>
                            <a:srgbClr val="000000"/>
                          </a:solidFill>
                          <a:effectLst/>
                          <a:ea typeface="等线" panose="02010600030101010101" pitchFamily="2" charset="-122"/>
                          <a:cs typeface="+mn-lt"/>
                          <a:sym typeface="+mn-ea"/>
                        </a:rPr>
                        <a:t>偶现（百公里小于</a:t>
                      </a:r>
                      <a:r>
                        <a:rPr lang="en-US" altLang="zh-CN" sz="900" dirty="0">
                          <a:solidFill>
                            <a:srgbClr val="000000"/>
                          </a:solidFill>
                          <a:effectLst/>
                          <a:ea typeface="等线" panose="02010600030101010101" pitchFamily="2" charset="-122"/>
                          <a:cs typeface="+mn-lt"/>
                          <a:sym typeface="+mn-ea"/>
                        </a:rPr>
                        <a:t>1</a:t>
                      </a:r>
                      <a:r>
                        <a:rPr lang="zh-CN" altLang="en-US" sz="900" dirty="0">
                          <a:solidFill>
                            <a:srgbClr val="000000"/>
                          </a:solidFill>
                          <a:effectLst/>
                          <a:ea typeface="等线" panose="02010600030101010101" pitchFamily="2" charset="-122"/>
                          <a:cs typeface="+mn-lt"/>
                          <a:sym typeface="+mn-ea"/>
                        </a:rPr>
                        <a:t>次）</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恢复机制：出隧道获取到GPS信号后会主动纠偏，重新定位到当前道路上</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风险等级：Medium</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风险理由：该问题虽然低概率,但是对实际用户体验不友好。风险中等，R08版本组入优化后的主线版本</a:t>
                      </a:r>
                      <a:endParaRPr sz="900" dirty="0">
                        <a:solidFill>
                          <a:srgbClr val="000000"/>
                        </a:solidFill>
                        <a:effectLst/>
                        <a:highlight>
                          <a:srgbClr val="FF0000"/>
                        </a:highligh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AW2-8123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【CDX706H】【偶发】【地图】连续两次路线规划界面点击开始导航后提示算路失败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R07.1HF2</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Rootcause：目前已分析得长距离算路失败原因都是引擎测报502 error (计算诱导信息，网络原因导致失败(同（AW2-8580）</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发生概率：1/7400</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恢复机制：重新发起导航</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风险理由：在R07HF2更新ICA方案，若网络上传下载速度较慢的情况下会提示</a:t>
                      </a:r>
                      <a:r>
                        <a:rPr lang="zh-CN" sz="900" dirty="0">
                          <a:solidFill>
                            <a:srgbClr val="000000"/>
                          </a:solidFill>
                          <a:effectLst/>
                          <a:ea typeface="等线" panose="02010600030101010101" pitchFamily="2" charset="-122"/>
                          <a:cs typeface="+mn-lt"/>
                          <a:sym typeface="+mn-ea"/>
                        </a:rPr>
                        <a:t>”</a:t>
                      </a:r>
                      <a:r>
                        <a:rPr sz="900" dirty="0">
                          <a:solidFill>
                            <a:srgbClr val="000000"/>
                          </a:solidFill>
                          <a:effectLst/>
                          <a:ea typeface="等线" panose="02010600030101010101" pitchFamily="2" charset="-122"/>
                          <a:cs typeface="+mn-lt"/>
                          <a:sym typeface="+mn-ea"/>
                        </a:rPr>
                        <a:t>网络连接超时，请稍候重试</a:t>
                      </a:r>
                      <a:r>
                        <a:rPr lang="zh-CN" sz="900" dirty="0">
                          <a:solidFill>
                            <a:srgbClr val="000000"/>
                          </a:solidFill>
                          <a:effectLst/>
                          <a:ea typeface="等线" panose="02010600030101010101" pitchFamily="2" charset="-122"/>
                          <a:cs typeface="+mn-lt"/>
                          <a:sym typeface="+mn-ea"/>
                        </a:rPr>
                        <a:t>”</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AW2-10449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[CDX706H][必现][语音]巡航模式下语音“导航去浙江”识别成“导航去这家”</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1. Rootcause：语音误识别，将浙江误识别成这家</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2. 发生概率：必现</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3. 恢复机制：语音导航至浙江xxx地方</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4. 风险等级：Low</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5. 风险理由：正常用户不会单纯导航至浙江，会导航至浙江XXX地方，目前量产车型语音模型均有该问题，未接到客诉。</a:t>
                      </a:r>
                      <a:endParaRPr lang="zh-CN" altLang="en-US" sz="9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AW2-8127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a:t>
                      </a:r>
                      <a:r>
                        <a:rPr lang="zh-CN" altLang="en-US" sz="900" b="0" i="0" u="none" strike="noStrike" kern="1200" dirty="0">
                          <a:solidFill>
                            <a:srgbClr val="000000"/>
                          </a:solidFill>
                          <a:effectLst/>
                          <a:ea typeface="等线" panose="02010600030101010101" pitchFamily="2" charset="-122"/>
                          <a:cs typeface="+mn-lt"/>
                        </a:rPr>
                        <a:t>偶现】【地图】副屏导航页面显示两个区间测速</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Rootcause：使用的重写的getScreenMode，导致有时跟切换屏幕监听mode不一致，判断出错，修复：使用屏幕状态切换回调监听mode判断</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发生概率：偶现</a:t>
                      </a:r>
                      <a:r>
                        <a:rPr lang="en-US" altLang="zh-CN" sz="900" dirty="0">
                          <a:solidFill>
                            <a:srgbClr val="000000"/>
                          </a:solidFill>
                          <a:effectLst/>
                          <a:ea typeface="等线" panose="02010600030101010101" pitchFamily="2" charset="-122"/>
                          <a:cs typeface="+mn-lt"/>
                          <a:sym typeface="+mn-ea"/>
                        </a:rPr>
                        <a:t>(1/50)</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恢复机制：退出分屏或重新发起导航</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风险理由：高速行驶的状态下，打开分屏的操作对于用户使用场景较低，偶现概率较低对客户影响</a:t>
                      </a:r>
                      <a:r>
                        <a:rPr lang="zh-CN" altLang="en-US" sz="900" dirty="0">
                          <a:solidFill>
                            <a:srgbClr val="000000"/>
                          </a:solidFill>
                          <a:effectLst/>
                          <a:ea typeface="等线" panose="02010600030101010101" pitchFamily="2" charset="-122"/>
                          <a:cs typeface="+mn-lt"/>
                          <a:sym typeface="+mn-ea"/>
                        </a:rPr>
                        <a:t>较小</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AW2-10611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【CDX706H】【必现】【地图】离线地图导航中偏航显示测试toast</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Rootcause：增加错误 toast，代码中删除测试弹窗</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恢复机制：出现测试弹窗后2-3S自动消失</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离线地图一般在没有网络的情况下会使用离线地图，一般用户实际使用过程中是不会主动将ECG&amp;TCU拔掉使用，会默认使用在线地图，客户触发概率较小，风险较低（测试过程中将Log开关打开所以会有该弹窗，实际用户不会将Log开关打开）</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AW2-10604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【CDX706H】【必现】【地图】剩余路段发送到手机弹窗在倒计时结束后不会自动消失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Rootcause：计数结束未调用隐藏弹窗，R08增加调用隐藏弹窗接口</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恢复机制：手动点击取消，弹框会关闭处理</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风险理由：改Bug 非功能bug，为体验bug，客户使用场景较低（前置条件：1.输入非公司/家的终点发起导航2.在距离终点2公里之内的任意位置熄火)，风险较低</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79755"/>
          <a:ext cx="11941810" cy="5672455"/>
        </p:xfrm>
        <a:graphic>
          <a:graphicData uri="http://schemas.openxmlformats.org/drawingml/2006/table">
            <a:tbl>
              <a:tblPr/>
              <a:tblGrid>
                <a:gridCol w="929640"/>
                <a:gridCol w="3602355"/>
                <a:gridCol w="888365"/>
                <a:gridCol w="949325"/>
                <a:gridCol w="776605"/>
                <a:gridCol w="479552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AW2-10522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【CDX706H】【必现】【地图】副驾展开看板信息页面显示移位</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Rootcause：多看板信息位置边距设置异常，调整多看看板信息边距</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风险理由：当前版本看板信息为2条时UI正常显示，切换至多条看板信息时，页面出现位的现象，UI异常导致，该bug 非功能性bug，不影响客户正常使用，风险较低。</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AW2-10521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【CDX706H】【偶现】【地图】显示交通路况按钮无法手动打开/关闭</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ea typeface="等线" panose="02010600030101010101" pitchFamily="2" charset="-122"/>
                          <a:cs typeface="+mn-lt"/>
                          <a:sym typeface="+mn-ea"/>
                        </a:rPr>
                        <a:t>1. Rootcause：显示路况代码状态判断有误，有网络的情况，允许点击  </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ea typeface="等线" panose="02010600030101010101" pitchFamily="2" charset="-122"/>
                          <a:cs typeface="+mn-lt"/>
                          <a:sym typeface="+mn-ea"/>
                        </a:rPr>
                        <a:t>2. 发生概率：低概率（200台架压测200次未复现）</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ea typeface="等线" panose="02010600030101010101" pitchFamily="2" charset="-122"/>
                          <a:cs typeface="+mn-lt"/>
                          <a:sym typeface="+mn-ea"/>
                        </a:rPr>
                        <a:t>3. 恢复机制：语音关闭或打开交通路况按钮；或重新打开地图</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ea typeface="等线" panose="02010600030101010101" pitchFamily="2" charset="-122"/>
                          <a:cs typeface="+mn-lt"/>
                          <a:sym typeface="+mn-ea"/>
                        </a:rPr>
                        <a:t>4. 风险等级：Low</a:t>
                      </a:r>
                      <a:endParaRPr 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sz="900" dirty="0">
                          <a:solidFill>
                            <a:srgbClr val="000000"/>
                          </a:solidFill>
                          <a:effectLst/>
                          <a:ea typeface="等线" panose="02010600030101010101" pitchFamily="2" charset="-122"/>
                          <a:cs typeface="+mn-lt"/>
                          <a:sym typeface="+mn-ea"/>
                        </a:rPr>
                        <a:t>5. 风险理由：压测200次未复现，对实际车主影响较小</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AW2-10495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[CDX706H][偶现][地图]导航中副驾操作组队界面，地图闪退一次，副驾常驻栏消失</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1. Rootcause：由于View的内存泄露导致换肤ANR从而出现低概率ANR</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2. 发生概率：内部测试10H Monkey 有概率出现一次</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3. 恢复机制：重新点击地图</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4. 风险等级：Medium</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5. 风险理由：该问题内部测试10小时Monkey一次，为低概率偶现问题。但在客户使用过程中出现闪退情况，会影响驾驶。所以风险等级 Medium</a:t>
                      </a:r>
                      <a:endParaRPr lang="zh-CN" altLang="en-US" sz="9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AW2-10490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[CDX706H][必现][地图]巡航/导航模式下，手机发送地址给车机，车机提示界面异常过大且显示不全</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Rootcause：显示内容的范围没加约束，增加约束</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风险理由：UI问题显示，对客户体验不友好，风险等级Medium（非功能bug）</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AW2-10484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[CDX706H][偶现][地图]导航设置中打开导航声音，再次进导航设置显示导航静音</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Rootcause：当前版本静音标志位有误，重新设置静音标志位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发生概率：1/200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恢复机制：重新进入地图即可恢复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风险理由：只是UI图标显示异常，实际功能不受影响，对客户影响较小。</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741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AW2-10448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[CDX706H][必现][地图]离线地图合作模式下副驾地图不显示搜索框</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Rootcause：代码增加状态获取通知，显示搜索框控件</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 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风险理由：离线地图一般在没有网络的情况下会使用离线地图，一般用户实际使用过程中是不会主动将ECG&amp;TCU拔掉使用，会默认使用在线地图，客户触发概率较小，风险较低</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741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AW2-10447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[CDX706H][偶现一次][地图]隧道中语音结束导航后，副驾地图黑屏</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Rootcause：由于View的内存泄露导致换肤ANR</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  内部测试10H Monkey 有概率出现一次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  重新进入地图即可恢复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  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  虽然触发概率极低，但出出现需要重启地图，操作繁琐。对客户体验不太友好，风险评估Medium</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79755"/>
          <a:ext cx="11941810" cy="6151245"/>
        </p:xfrm>
        <a:graphic>
          <a:graphicData uri="http://schemas.openxmlformats.org/drawingml/2006/table">
            <a:tbl>
              <a:tblPr/>
              <a:tblGrid>
                <a:gridCol w="929640"/>
                <a:gridCol w="3602355"/>
                <a:gridCol w="888365"/>
                <a:gridCol w="949325"/>
                <a:gridCol w="776605"/>
                <a:gridCol w="479552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AW2-10353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[CDX706H][CDX706L][必现][地图]语音“打开/关闭导航声音”，地图界面音量图标不更新</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Rootcause：没有监听语音由静音转至非静音状态，代码加上语音状态监听</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恢复机制：重新点击音量icon按钮即可恢复</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风险理由：只是UI图标显示异常，实际功能不受影响，对客户影响较小。</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AW2-10249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[CDX706H][偶现][随心听]连蓝牙耳机，副驾其他音源切到USB音乐，USB音乐播放键/上/下一曲图标点击无效</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a:buNone/>
                      </a:pPr>
                      <a:r>
                        <a:rPr lang="zh-CN" altLang="en-US" sz="900" dirty="0">
                          <a:solidFill>
                            <a:srgbClr val="000000"/>
                          </a:solidFill>
                          <a:effectLst/>
                          <a:ea typeface="等线" panose="02010600030101010101" pitchFamily="2" charset="-122"/>
                          <a:cs typeface="+mn-lt"/>
                          <a:sym typeface="+mn-ea"/>
                        </a:rPr>
                        <a:t>1. Rootcause：本地保存的usbState与实际U盘状态不一致导致未执行恢复播放逻辑（插入U盘本地会保存U盘状态，U盘状态会概率性打乱）</a:t>
                      </a:r>
                      <a:endParaRPr lang="zh-CN" altLang="en-US" sz="900" b="0" i="0" u="none" strike="noStrike" kern="1200" dirty="0">
                        <a:solidFill>
                          <a:srgbClr val="000000"/>
                        </a:solidFill>
                        <a:effectLst/>
                        <a:ea typeface="等线" panose="02010600030101010101" pitchFamily="2" charset="-122"/>
                        <a:cs typeface="+mn-lt"/>
                      </a:endParaRPr>
                    </a:p>
                    <a:p>
                      <a:pPr algn="l">
                        <a:buNone/>
                      </a:pPr>
                      <a:r>
                        <a:rPr lang="zh-CN" altLang="en-US" sz="900" dirty="0">
                          <a:solidFill>
                            <a:srgbClr val="000000"/>
                          </a:solidFill>
                          <a:effectLst/>
                          <a:ea typeface="等线" panose="02010600030101010101" pitchFamily="2" charset="-122"/>
                          <a:cs typeface="+mn-lt"/>
                          <a:sym typeface="+mn-ea"/>
                        </a:rPr>
                        <a:t>2. 发生概率：本地压测200次未复现（低概率问题）</a:t>
                      </a:r>
                      <a:endParaRPr lang="zh-CN" altLang="en-US" sz="900" b="0" i="0" u="none" strike="noStrike" kern="1200" dirty="0">
                        <a:solidFill>
                          <a:srgbClr val="000000"/>
                        </a:solidFill>
                        <a:effectLst/>
                        <a:ea typeface="等线" panose="02010600030101010101" pitchFamily="2" charset="-122"/>
                        <a:cs typeface="+mn-lt"/>
                      </a:endParaRPr>
                    </a:p>
                    <a:p>
                      <a:pPr algn="l">
                        <a:buNone/>
                      </a:pPr>
                      <a:r>
                        <a:rPr lang="zh-CN" altLang="en-US" sz="900" dirty="0">
                          <a:solidFill>
                            <a:srgbClr val="000000"/>
                          </a:solidFill>
                          <a:effectLst/>
                          <a:ea typeface="等线" panose="02010600030101010101" pitchFamily="2" charset="-122"/>
                          <a:cs typeface="+mn-lt"/>
                          <a:sym typeface="+mn-ea"/>
                        </a:rPr>
                        <a:t>3. 恢复机制：拔出U盘重新插入</a:t>
                      </a:r>
                      <a:endParaRPr lang="zh-CN" altLang="en-US" sz="900" b="0" i="0" u="none" strike="noStrike" kern="1200" dirty="0">
                        <a:solidFill>
                          <a:srgbClr val="000000"/>
                        </a:solidFill>
                        <a:effectLst/>
                        <a:ea typeface="等线" panose="02010600030101010101" pitchFamily="2" charset="-122"/>
                        <a:cs typeface="+mn-lt"/>
                      </a:endParaRPr>
                    </a:p>
                    <a:p>
                      <a:pPr algn="l">
                        <a:buNone/>
                      </a:pPr>
                      <a:r>
                        <a:rPr lang="zh-CN" altLang="en-US" sz="900" dirty="0">
                          <a:solidFill>
                            <a:srgbClr val="000000"/>
                          </a:solidFill>
                          <a:effectLst/>
                          <a:ea typeface="等线" panose="02010600030101010101" pitchFamily="2" charset="-122"/>
                          <a:cs typeface="+mn-lt"/>
                          <a:sym typeface="+mn-ea"/>
                        </a:rPr>
                        <a:t>4. 风险等级：Low</a:t>
                      </a:r>
                      <a:endParaRPr lang="zh-CN" altLang="en-US" sz="900" b="0" i="0" u="none" strike="noStrike" kern="1200" dirty="0">
                        <a:solidFill>
                          <a:srgbClr val="000000"/>
                        </a:solidFill>
                        <a:effectLst/>
                        <a:ea typeface="等线" panose="02010600030101010101" pitchFamily="2" charset="-122"/>
                        <a:cs typeface="+mn-lt"/>
                      </a:endParaRPr>
                    </a:p>
                    <a:p>
                      <a:pPr algn="l">
                        <a:buNone/>
                      </a:pPr>
                      <a:r>
                        <a:rPr lang="zh-CN" altLang="en-US" sz="900" dirty="0">
                          <a:solidFill>
                            <a:srgbClr val="000000"/>
                          </a:solidFill>
                          <a:effectLst/>
                          <a:ea typeface="等线" panose="02010600030101010101" pitchFamily="2" charset="-122"/>
                          <a:cs typeface="+mn-lt"/>
                          <a:sym typeface="+mn-ea"/>
                        </a:rPr>
                        <a:t>5. 风险理由：本地200次未复现，对客户影响程度极低</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AW2-10134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【CDX706H】【必现】【个人中心】关闭FaceID开关，点击切换帐号页面依然显示人脸识别按钮</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1. Rootcause: 脏数据缓存导致，已经增加同步数据功能 （已在R08版本做了账号人脸数据同步机制）</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2. 发生概率：1/200</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3. 恢复机制:   若出现该问题后，需要用户恢复出厂默认设置</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4. 风险等级:   Low</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5. 风险理由：当前暂未受到相关客诉（目前涉及人脸识别功能量产车型都同步有该问题），目前已做人脸解绑需求，目前开机自动登录上次账号，只有手动点击人脸识别，以及识别到有人脸准备切换账号时偶现，且复现概率极低，风险较低</a:t>
                      </a:r>
                      <a:endParaRPr lang="zh-CN" altLang="en-US" sz="9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AW2-10073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【用户体验】【导航】【CDX706H】【必现】手机发送地址给车机，车机端接收内容显示不完整，且页面背景蓝屏显示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Rootcause：显示内容的范围没加约束，增加约束</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风险理由：UI问题显示，对客户体验不友好，风险等级Medium（非功能bug）</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AW2-10026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【CDX706H】【偶现】【Account】人脸识别成功后未出现切换弹窗</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Rootcause：日志分析已正常调出人脸弹窗，但紧接着调用了onpause。需要排除人为操作，需要福特上传复现日志和视频</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发生概率：1/200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 重新识别人脸即可</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 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风险理由：从日志看非bug，怀疑误操作了导致弹窗消失，并且需要上传对应的日志和视频</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AW2-9826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【CDX706H】【偶现】【地图】行驶在有分叉的隧道，发生误偏航，导航显示在未行驶的分叉路上</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Rootcause：隧道内惯导绑错路网，导致车标绑定到隧道外的道路上</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发生概率：在有分叉隧道出现概率1/20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恢复机制：出隧道获取到GPS信号后会主动纠偏，重新定位到当前道路上</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风险理由：该问题虽然低概率,但是对实际用户体验不友好。风险中等，R08版本组入优化后的主线版本</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AW2-9366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 】【地图】【必现】进入地图后， 长按home 健， 清除运用后， 会把百度账号也同时清掉</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Rootcause：点击头像无数据情况，地图短主动拉取下用户数据</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恢复机制：点击工具箱内任意按钮（发现周边/收藏夹/互联互通等）后关闭页面，账号信息即可显示</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风险理由：前置条件：进入地图后， 长按home 健，清除运用后只是头像暂未显示。实际地图账户还是处于登录状态，对客户影响较小</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79755"/>
          <a:ext cx="11941810" cy="6151245"/>
        </p:xfrm>
        <a:graphic>
          <a:graphicData uri="http://schemas.openxmlformats.org/drawingml/2006/table">
            <a:tbl>
              <a:tblPr/>
              <a:tblGrid>
                <a:gridCol w="929640"/>
                <a:gridCol w="3602355"/>
                <a:gridCol w="888365"/>
                <a:gridCol w="949325"/>
                <a:gridCol w="776605"/>
                <a:gridCol w="479552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AW2-9343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 】【语音】【必现】导航到安徽滁州，语音: 不走高速， 语音回复：当前已是少收费的路线，不能按照不走高速的路线走。</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Rootcause：preferVersion为2 导致语音返回navi_preference字段为少收费路线，修改preferVersion为3 使语音正常下发navi_preference字段</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   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风险理由：非用户常见场景，不影响功能使用，低风险</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AW2-8580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【CDX706H】【偶现】【地图】地图无法导航，提示算路失败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R07.1HF2</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a:buNone/>
                      </a:pPr>
                      <a:r>
                        <a:rPr lang="zh-CN" sz="900" dirty="0">
                          <a:solidFill>
                            <a:srgbClr val="000000"/>
                          </a:solidFill>
                          <a:effectLst/>
                          <a:ea typeface="等线" panose="02010600030101010101" pitchFamily="2" charset="-122"/>
                          <a:cs typeface="+mn-lt"/>
                          <a:sym typeface="+mn-ea"/>
                        </a:rPr>
                        <a:t>1. Rootcause：目前已分析得长距离算路失败原因都是引擎测报502 error (计算诱导信息，网络原因导致失败)</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2. 发生概率：1/7400</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3. 恢复机制：重新发起导航</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4. 风险等级：Low</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5. 风险理由：在R07HF2更新ICA方案，若网络上传下载速度较慢的情况下会提示『网络连接超时，请稍候重试』</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AW2-8483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【CDX706H】【必现】【个性化】点击座椅后视镜信息的保存按钮没有弹出toast“保存成功”</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1. Rootcause：toas弹窗逻辑判断异常，只能显示第一次成功失败，修改Toast弹窗逻辑</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2. 发生概率：必现</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3. 恢复机制：首次显示保存成功或失败，后续暂不显示</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4. 风险等级：Low</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5. 风险理由：该问题非功能bug，对客户影响较低</a:t>
                      </a:r>
                      <a:endParaRPr lang="zh-CN" altLang="en-US" sz="9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AW2-8219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【CDX706H】【地图】地图闪退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Rootcause：由于View的内存泄露导致换肤ANR从而出现低概率ANR（同AW2-10495）</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发生概率：内部测试10H Monkey 有概率出现一次</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恢复机制：重新点击地图</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风险理由：该问题内部测试10小时Monkey一次，为低概率偶现问题。但在客户使用过程中出现闪退情况，会影响驾驶。所以风险等级 Medium</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AW2-8123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【CDX706H】【偶发】【地图】连续两次路线规划界面点击开始导航后提示算路失败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R07.1HF2</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Rootcause：目前已分析得长距离算路失败原因都是引擎测报502 error (计算诱导信息，网络原因导致失败(同（AW2-8580）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发生概率：1/7400</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恢复机制：重新发起导航</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风险理由：在R07HF2更新ICA方案，若网络上传下载速度较慢的情况下会提示『网络连接超时，请稍候重试』</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AW2-8122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【CDX706H】【必现】【地图】全屏导航中副驾点击小地图，不显示小地图</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 需求问题，当前副驾做人时不现实小地图模式</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风险理由：对于用户来说，副驾做人并且切换至小地图模式场景概率较小，风险评估Low</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AW2-6926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CDX706H】【必现】【地图】福特派账号登录后，地图的百度账号未同步登录</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Rootcause：点击头像无数据情况，地图短主动拉取下用户数据（同AW2-9366)重复bug</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恢复机制：点击工具箱内任意按钮（发现周边/收藏夹/互联互通等）后关闭页面，账号信息即可显示</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风险理由：前置条件：进入地图后， 长按home 健，清除运用后只是头像暂未显示。实际地图账户还是处于登录状态，对客户影响较小</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677228" y="14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en-US" altLang="zh-CN" sz="2800" dirty="0"/>
              <a:t>Open </a:t>
            </a:r>
            <a:r>
              <a:rPr lang="en-US" altLang="zh-CN" sz="2800" dirty="0">
                <a:sym typeface="+mn-ea"/>
              </a:rPr>
              <a:t>IG/Gating</a:t>
            </a:r>
            <a:r>
              <a:rPr lang="en-US" altLang="zh-CN" sz="2800" dirty="0"/>
              <a:t>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190" y="579755"/>
          <a:ext cx="11941810" cy="3242310"/>
        </p:xfrm>
        <a:graphic>
          <a:graphicData uri="http://schemas.openxmlformats.org/drawingml/2006/table">
            <a:tbl>
              <a:tblPr/>
              <a:tblGrid>
                <a:gridCol w="929640"/>
                <a:gridCol w="3602355"/>
                <a:gridCol w="888365"/>
                <a:gridCol w="949325"/>
                <a:gridCol w="776605"/>
                <a:gridCol w="479552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AW2-9211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【用户体验】【导航】【CDX706H】【必现】导航周边的建筑，商店，加油站，提示信息比较少（会选择高德导航，高德显示的路标信息比较多，路障提示信息更新快）</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Rootcause：车机地图和手图策略不一致（百度和高德侧重点不同）</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风险理由：体验类bug，不影响功能使用。</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AW2-9185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【用户体验】【地图】【CDX706H】【必现】导航到最近的加油站，并不能直接导航，而是给你结果选择，且第一个选择并不是最近的加油站</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a:buNone/>
                      </a:pPr>
                      <a:r>
                        <a:rPr lang="zh-CN" sz="900" dirty="0">
                          <a:solidFill>
                            <a:srgbClr val="000000"/>
                          </a:solidFill>
                          <a:effectLst/>
                          <a:ea typeface="等线" panose="02010600030101010101" pitchFamily="2" charset="-122"/>
                          <a:cs typeface="+mn-lt"/>
                          <a:sym typeface="+mn-ea"/>
                        </a:rPr>
                        <a:t>1. Rootcause：NA</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2. 发生概率：必现</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3. 恢复机制：NA</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4. 风险等级：Low</a:t>
                      </a:r>
                      <a:endParaRPr lang="zh-CN" sz="900" dirty="0">
                        <a:solidFill>
                          <a:srgbClr val="000000"/>
                        </a:solidFill>
                        <a:effectLst/>
                        <a:ea typeface="等线" panose="02010600030101010101" pitchFamily="2" charset="-122"/>
                        <a:cs typeface="+mn-lt"/>
                        <a:sym typeface="+mn-ea"/>
                      </a:endParaRPr>
                    </a:p>
                    <a:p>
                      <a:pPr algn="l">
                        <a:buNone/>
                      </a:pPr>
                      <a:r>
                        <a:rPr lang="zh-CN" sz="900" dirty="0">
                          <a:solidFill>
                            <a:srgbClr val="000000"/>
                          </a:solidFill>
                          <a:effectLst/>
                          <a:ea typeface="等线" panose="02010600030101010101" pitchFamily="2" charset="-122"/>
                          <a:cs typeface="+mn-lt"/>
                          <a:sym typeface="+mn-ea"/>
                        </a:rPr>
                        <a:t>5. 风险理由：体验类bug，不影响功能使用。</a:t>
                      </a:r>
                      <a:endParaRPr 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AW2-8609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【用户体验】【导航】【CDX706H】【偶发】导航设置页，三种播报模式均没有被选中</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1. Rootcause：修改策略：静音则不选中任何选项</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2. 发生概率：必现</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3. 恢复机制：不进入设置页面，直接解除静音状态 </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4. 风险等级：Low</a:t>
                      </a:r>
                      <a:endParaRPr lang="zh-CN" altLang="en-US" sz="900" b="0" i="0" u="none" strike="noStrike" kern="12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sym typeface="+mn-ea"/>
                        </a:rPr>
                        <a:t>5. 风险理由：前置条件"当前导航处于静音状态，再重新进入到设置页面",该场景比较极端，对于用户影响较低</a:t>
                      </a:r>
                      <a:endParaRPr lang="zh-CN" altLang="en-US" sz="900" b="0" i="0" u="none" strike="noStrike" kern="12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AW2-8107</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【CDX706H】【偶现】【地图】算路页面不显示路况图标</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Analysis</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Rootcause：符合策略，路况预测功能是结合交通数据算出来的。如果这条线路未来没有太大变化，就不会显示该入口（非Bug）</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对象 2">
            <a:hlinkClick r:id="" action="ppaction://ole?verb="/>
          </p:cNvPr>
          <p:cNvGraphicFramePr>
            <a:graphicFrameLocks noChangeAspect="1"/>
          </p:cNvGraphicFramePr>
          <p:nvPr/>
        </p:nvGraphicFramePr>
        <p:xfrm>
          <a:off x="395605" y="4167505"/>
          <a:ext cx="946785" cy="94678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395605" y="4167505"/>
                        <a:ext cx="946785" cy="946785"/>
                      </a:xfrm>
                      <a:prstGeom prst="rect">
                        <a:avLst/>
                      </a:prstGeom>
                    </p:spPr>
                  </p:pic>
                </p:oleObj>
              </mc:Fallback>
            </mc:AlternateContent>
          </a:graphicData>
        </a:graphic>
      </p:graphicFrame>
      <p:sp>
        <p:nvSpPr>
          <p:cNvPr id="4" name="文本框 3"/>
          <p:cNvSpPr txBox="1"/>
          <p:nvPr/>
        </p:nvSpPr>
        <p:spPr>
          <a:xfrm>
            <a:off x="76200" y="5165725"/>
            <a:ext cx="2080260" cy="245110"/>
          </a:xfrm>
          <a:prstGeom prst="rect">
            <a:avLst/>
          </a:prstGeom>
          <a:noFill/>
        </p:spPr>
        <p:txBody>
          <a:bodyPr wrap="none" rtlCol="0">
            <a:spAutoFit/>
          </a:bodyPr>
          <a:p>
            <a:pPr algn="l"/>
            <a:r>
              <a:rPr lang="en-US" altLang="zh-CN" sz="1000"/>
              <a:t>706H</a:t>
            </a:r>
            <a:r>
              <a:rPr lang="zh-CN" altLang="en-US" sz="1000"/>
              <a:t>地图路试总里程：</a:t>
            </a:r>
            <a:r>
              <a:rPr lang="en-US" altLang="zh-CN" sz="1000"/>
              <a:t>10080</a:t>
            </a:r>
            <a:r>
              <a:rPr lang="en-US" altLang="zh-CN" sz="1000"/>
              <a:t> KM</a:t>
            </a:r>
            <a:endParaRPr lang="en-US" altLang="zh-CN"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77228"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kumimoji="1" lang="zh-CN" altLang="en-US" sz="2800" dirty="0">
                <a:sym typeface="+mn-ea"/>
              </a:rPr>
              <a:t> </a:t>
            </a:r>
            <a:r>
              <a:rPr kumimoji="1" lang="en-GB" altLang="zh-CN" sz="180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570" y="944880"/>
            <a:ext cx="2851785" cy="1755140"/>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10" y="2700020"/>
            <a:ext cx="2852420" cy="175577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10" y="4455795"/>
            <a:ext cx="2852420" cy="175704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650" y="1032510"/>
            <a:ext cx="2851785" cy="177228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8650" y="2838450"/>
            <a:ext cx="2852420" cy="175577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8015" y="4594225"/>
            <a:ext cx="2852420" cy="1760220"/>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4450" y="1038860"/>
            <a:ext cx="2852420" cy="175895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4450" y="2891790"/>
            <a:ext cx="2851785" cy="1754505"/>
          </a:xfrm>
          <a:prstGeom prst="rect">
            <a:avLst/>
          </a:prstGeom>
        </p:spPr>
      </p:pic>
      <p:pic>
        <p:nvPicPr>
          <p:cNvPr id="41" name="图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78905" y="4646295"/>
            <a:ext cx="2862580" cy="1754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ym typeface="+mn-ea"/>
              </a:rPr>
              <a:t>内存泄露专项测试</a:t>
            </a:r>
            <a:r>
              <a:rPr lang="en-US" altLang="zh-CN" sz="2800" dirty="0">
                <a:sym typeface="+mn-ea"/>
              </a:rPr>
              <a:t> </a:t>
            </a:r>
            <a:r>
              <a:rPr kumimoji="1" lang="en-GB" altLang="zh-CN" sz="1600" dirty="0">
                <a:highlight>
                  <a:srgbClr val="00FF00"/>
                </a:highlight>
                <a:sym typeface="+mn-ea"/>
              </a:rPr>
              <a:t>Pass</a:t>
            </a:r>
            <a:endParaRPr lang="en-US" altLang="en-US" sz="1600" b="0" dirty="0">
              <a:ea typeface="SimHei" panose="02010609060101010101" pitchFamily="49" charset="-122"/>
            </a:endParaRPr>
          </a:p>
        </p:txBody>
      </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7475" y="944880"/>
            <a:ext cx="2767965" cy="1687830"/>
          </a:xfrm>
          <a:prstGeom prst="rect">
            <a:avLst/>
          </a:prstGeom>
        </p:spPr>
      </p:pic>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 y="2703195"/>
            <a:ext cx="2781935" cy="168846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95" y="4553585"/>
            <a:ext cx="2752090" cy="1688465"/>
          </a:xfrm>
          <a:prstGeom prst="rect">
            <a:avLst/>
          </a:prstGeom>
        </p:spPr>
      </p:pic>
      <p:pic>
        <p:nvPicPr>
          <p:cNvPr id="43" name="图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5475" y="944880"/>
            <a:ext cx="2781935" cy="1706880"/>
          </a:xfrm>
          <a:prstGeom prst="rect">
            <a:avLst/>
          </a:prstGeom>
        </p:spPr>
      </p:pic>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5475" y="2703195"/>
            <a:ext cx="2754630" cy="1688465"/>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3095" y="4553585"/>
            <a:ext cx="2774315" cy="1685290"/>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3980" y="1080135"/>
            <a:ext cx="2781935" cy="1704975"/>
          </a:xfrm>
          <a:prstGeom prst="rect">
            <a:avLst/>
          </a:prstGeom>
        </p:spPr>
      </p:pic>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3980" y="2868295"/>
            <a:ext cx="2755900" cy="1687830"/>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3980" y="4639310"/>
            <a:ext cx="2755900" cy="16910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706L</a:t>
            </a:r>
            <a:r>
              <a:rPr lang="en-US" altLang="en-US" sz="2800" dirty="0">
                <a:solidFill>
                  <a:srgbClr val="0000CC"/>
                </a:solidFill>
                <a:ea typeface="SimHei" panose="02010609060101010101" pitchFamily="49" charset="-122"/>
              </a:rPr>
              <a:t>_R07.1</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00B050"/>
                </a:solidFill>
                <a:ea typeface="SimHei" panose="02010609060101010101" pitchFamily="49" charset="-122"/>
              </a:rPr>
              <a:t>Green</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20221128_556_PRO</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20221127_0840_GF13_R07.1.PRO.HF2_Debug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99%,  0 </a:t>
            </a:r>
            <a:r>
              <a:rPr lang="en-US" altLang="zh-CN" sz="1800" dirty="0">
                <a:ea typeface="宋体" pitchFamily="2" charset="-122"/>
              </a:rPr>
              <a:t>P1 and </a:t>
            </a:r>
            <a:r>
              <a:rPr lang="en-US" altLang="zh-CN" sz="1800" dirty="0">
                <a:solidFill>
                  <a:srgbClr val="0000CC"/>
                </a:solidFill>
                <a:ea typeface="宋体" pitchFamily="2" charset="-122"/>
              </a:rPr>
              <a:t>2</a:t>
            </a:r>
            <a:r>
              <a:rPr lang="en-US" altLang="zh-CN" sz="1800" dirty="0">
                <a:solidFill>
                  <a:srgbClr val="0000CC"/>
                </a:solidFill>
                <a:ea typeface="宋体" pitchFamily="2" charset="-122"/>
              </a:rPr>
              <a:t> </a:t>
            </a:r>
            <a:r>
              <a:rPr lang="en-US" altLang="zh-CN" sz="1800" dirty="0">
                <a:ea typeface="宋体" pitchFamily="2" charset="-122"/>
              </a:rPr>
              <a:t>P2 issues found and not fixed and </a:t>
            </a:r>
            <a:r>
              <a:rPr lang="en-US" altLang="zh-CN" sz="1800" dirty="0">
                <a:solidFill>
                  <a:srgbClr val="0000CC"/>
                </a:solidFill>
                <a:ea typeface="宋体" pitchFamily="2" charset="-122"/>
              </a:rPr>
              <a:t>9 </a:t>
            </a:r>
            <a:r>
              <a:rPr lang="en-US" altLang="zh-CN" sz="1800" dirty="0">
                <a:ea typeface="宋体" pitchFamily="2" charset="-122"/>
              </a:rPr>
              <a:t>P2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graphicFrame>
        <p:nvGraphicFramePr>
          <p:cNvPr id="2" name="表格 1"/>
          <p:cNvGraphicFramePr>
            <a:graphicFrameLocks noGrp="1"/>
          </p:cNvGraphicFramePr>
          <p:nvPr/>
        </p:nvGraphicFramePr>
        <p:xfrm>
          <a:off x="0" y="0"/>
          <a:ext cx="4826000" cy="203200"/>
        </p:xfrm>
        <a:graphic>
          <a:graphicData uri="http://schemas.openxmlformats.org/drawingml/2006/table">
            <a:tbl>
              <a:tblPr>
                <a:tableStyleId>{5C22544A-7EE6-4342-B048-85BDC9FD1C3A}</a:tableStyleId>
              </a:tblPr>
              <a:tblGrid>
                <a:gridCol w="4826000"/>
              </a:tblGrid>
              <a:tr h="203200">
                <a:tc>
                  <a:txBody>
                    <a:bodyPr/>
                    <a:lstStyle/>
                    <a:p>
                      <a:pPr algn="just" fontAlgn="ctr"/>
                      <a:r>
                        <a:rPr lang="en-GB" sz="1050" u="none" strike="noStrike" dirty="0">
                          <a:effectLst/>
                        </a:rPr>
                        <a:t>20220602_0708_GF13_R05.1.PRO </a:t>
                      </a:r>
                      <a:endParaRPr lang="en-GB" sz="1050" b="0" i="0" u="none" strike="noStrike" dirty="0">
                        <a:solidFill>
                          <a:srgbClr val="000000"/>
                        </a:solidFill>
                        <a:effectLst/>
                        <a:latin typeface="宋体" pitchFamily="2" charset="-122"/>
                        <a:ea typeface="宋体" pitchFamily="2" charset="-122"/>
                      </a:endParaRPr>
                    </a:p>
                  </a:txBody>
                  <a:tcPr marL="9525" marR="9525" marT="9525"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暂停播放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64021" y="944563"/>
            <a:ext cx="3948158" cy="369332"/>
          </a:xfrm>
          <a:prstGeom prst="rect">
            <a:avLst/>
          </a:prstGeom>
          <a:noFill/>
        </p:spPr>
        <p:txBody>
          <a:bodyPr wrap="square" rtlCol="0">
            <a:spAutoFit/>
          </a:bodyPr>
          <a:lstStyle/>
          <a:p>
            <a:r>
              <a:rPr kumimoji="1" lang="zh-CN" altLang="en-US" dirty="0"/>
              <a:t>唤醒词唤醒率：高配   </a:t>
            </a:r>
            <a:r>
              <a:rPr kumimoji="1" lang="en-GB" altLang="zh-CN" dirty="0">
                <a:highlight>
                  <a:srgbClr val="00FF00"/>
                </a:highlight>
              </a:rPr>
              <a:t>Pass</a:t>
            </a:r>
            <a:endParaRPr kumimoji="1" lang="zh-CN" altLang="en-US" dirty="0">
              <a:highlight>
                <a:srgbClr val="00FF00"/>
              </a:highlight>
            </a:endParaRPr>
          </a:p>
        </p:txBody>
      </p:sp>
      <p:graphicFrame>
        <p:nvGraphicFramePr>
          <p:cNvPr id="2" name="对象 1">
            <a:hlinkClick r:id="" action="ppaction://ole?verb="/>
          </p:cNvPr>
          <p:cNvGraphicFramePr>
            <a:graphicFrameLocks noChangeAspect="1"/>
          </p:cNvGraphicFramePr>
          <p:nvPr/>
        </p:nvGraphicFramePr>
        <p:xfrm>
          <a:off x="504825" y="4732655"/>
          <a:ext cx="809625" cy="809625"/>
        </p:xfrm>
        <a:graphic>
          <a:graphicData uri="http://schemas.openxmlformats.org/presentationml/2006/ole">
            <mc:AlternateContent xmlns:mc="http://schemas.openxmlformats.org/markup-compatibility/2006">
              <mc:Choice xmlns:v="urn:schemas-microsoft-com:vml" Requires="v">
                <p:oleObj spid="_x0000_s3073" name="" showAsIcon="1" r:id="rId1" imgW="1524000" imgH="1524000" progId="Excel.Sheet.12">
                  <p:embed/>
                </p:oleObj>
              </mc:Choice>
              <mc:Fallback>
                <p:oleObj name="" showAsIcon="1" r:id="rId1" imgW="1524000" imgH="1524000" progId="Excel.Sheet.12">
                  <p:embed/>
                  <p:pic>
                    <p:nvPicPr>
                      <p:cNvPr id="0" name="图片 3072"/>
                      <p:cNvPicPr/>
                      <p:nvPr/>
                    </p:nvPicPr>
                    <p:blipFill>
                      <a:blip r:embed="rId2"/>
                      <a:stretch>
                        <a:fillRect/>
                      </a:stretch>
                    </p:blipFill>
                    <p:spPr>
                      <a:xfrm>
                        <a:off x="504825" y="4732655"/>
                        <a:ext cx="809625" cy="809625"/>
                      </a:xfrm>
                      <a:prstGeom prst="rect">
                        <a:avLst/>
                      </a:prstGeom>
                    </p:spPr>
                  </p:pic>
                </p:oleObj>
              </mc:Fallback>
            </mc:AlternateContent>
          </a:graphicData>
        </a:graphic>
      </p:graphicFrame>
      <p:sp>
        <p:nvSpPr>
          <p:cNvPr id="3" name="文本框 2"/>
          <p:cNvSpPr txBox="1"/>
          <p:nvPr/>
        </p:nvSpPr>
        <p:spPr>
          <a:xfrm>
            <a:off x="278765" y="5673725"/>
            <a:ext cx="1281430" cy="229870"/>
          </a:xfrm>
          <a:prstGeom prst="rect">
            <a:avLst/>
          </a:prstGeom>
          <a:noFill/>
        </p:spPr>
        <p:txBody>
          <a:bodyPr wrap="none" rtlCol="0">
            <a:spAutoFit/>
          </a:bodyPr>
          <a:p>
            <a:r>
              <a:rPr lang="en-US" altLang="zh-CN" sz="900"/>
              <a:t>706H EQ</a:t>
            </a:r>
            <a:r>
              <a:rPr lang="zh-CN" altLang="en-US" sz="900"/>
              <a:t>调参：</a:t>
            </a:r>
            <a:r>
              <a:rPr lang="en-US" altLang="zh-CN" sz="900"/>
              <a:t> </a:t>
            </a:r>
            <a:r>
              <a:rPr lang="en-US" altLang="zh-CN" sz="900">
                <a:highlight>
                  <a:srgbClr val="00FF00"/>
                </a:highlight>
              </a:rPr>
              <a:t>Pass</a:t>
            </a:r>
            <a:endParaRPr lang="en-US" altLang="zh-CN" sz="900">
              <a:highlight>
                <a:srgbClr val="00FF00"/>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206375" y="536575"/>
          <a:ext cx="11648440" cy="6309360"/>
        </p:xfrm>
        <a:graphic>
          <a:graphicData uri="http://schemas.openxmlformats.org/drawingml/2006/table">
            <a:tbl>
              <a:tblPr firstRow="1" bandRow="1">
                <a:tableStyleId>{5C22544A-7EE6-4342-B048-85BDC9FD1C3A}</a:tableStyleId>
              </a:tblPr>
              <a:tblGrid>
                <a:gridCol w="365760"/>
                <a:gridCol w="3015615"/>
                <a:gridCol w="1819910"/>
                <a:gridCol w="1122045"/>
                <a:gridCol w="812165"/>
                <a:gridCol w="1687830"/>
                <a:gridCol w="2825115"/>
              </a:tblGrid>
              <a:tr h="19558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r>
                        <a:rPr lang="en-US" altLang="zh-CN" sz="900" b="0">
                          <a:solidFill>
                            <a:srgbClr val="000000"/>
                          </a:solidFill>
                          <a:latin typeface="Arial Regular" panose="020B0604020202020204" charset="0"/>
                          <a:ea typeface="宋体" pitchFamily="2" charset="-122"/>
                          <a:cs typeface="Arial Regular" panose="020B0604020202020204" charset="0"/>
                        </a:rPr>
                        <a:t>.1</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a:t>
                      </a:r>
                      <a:r>
                        <a:rPr lang="en-US" altLang="zh-CN" sz="900" b="0">
                          <a:solidFill>
                            <a:srgbClr val="000000"/>
                          </a:solidFill>
                          <a:latin typeface="Arial Regular" panose="020B0604020202020204" charset="0"/>
                          <a:ea typeface="宋体" pitchFamily="2" charset="-122"/>
                          <a:cs typeface="Arial Regular" panose="020B0604020202020204" charset="0"/>
                        </a:rPr>
                        <a:t>07</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Launcher显示到QQ音乐首次启动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12.00333333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-59.84%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Launcher显示到QQ音乐首次启动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-43.91%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1.936666667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17.38%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-47.14%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2.886667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13.16%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18.29333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-4.56%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16.20666667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15.08333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7.45%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2.196666667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5.61%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1.723333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34.82%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1.1</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2.386667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23.60%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2.4</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Launcher显示到PTT可用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8.943333333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11.87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-24.66%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Launcher显示到语音可用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-18.10%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Launcher显示到语音播放音乐</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6.856666667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-38.96%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Launcher显示到在线电台音源恢复</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9.77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10.47333333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-6.72%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Launcher显示到根目录两首歌的USB音源恢复</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17.19%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Launcher显示到QQ音源恢复</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7.696666667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10.47666667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-26.54%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Launcher显示到账号自动登录时间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-6.46%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Launcher显示到账号二维码出现时间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3.036666667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9.323333333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-67.43%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Launcher显示到人脸识别时间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3.114</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3.879333333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-19.72%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5.8</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Launcher显示到人脸识别成功，账号成功登录时间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10.518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10.007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5.11%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14.6</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zh-CN" altLang="en-US" sz="1000" b="0">
                        <a:solidFill>
                          <a:srgbClr val="FF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系统稳定状态下QQ音乐首次启动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19.71%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系统稳定状态下QQ音乐首次启动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-32.89%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2.01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5.42%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2.136666667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1.936666667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系统稳定状态下USB音乐首次启动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-10.54%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2.3</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系统稳定状态下在线电台首次启动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2.54%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系统稳定状态下喜马拉雅首次启动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-10.21%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系统稳定状态下新闻首次启动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-23.20%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206375" y="536575"/>
          <a:ext cx="11913870" cy="5906135"/>
        </p:xfrm>
        <a:graphic>
          <a:graphicData uri="http://schemas.openxmlformats.org/drawingml/2006/table">
            <a:tbl>
              <a:tblPr firstRow="1" bandRow="1">
                <a:tableStyleId>{5C22544A-7EE6-4342-B048-85BDC9FD1C3A}</a:tableStyleId>
              </a:tblPr>
              <a:tblGrid>
                <a:gridCol w="365760"/>
                <a:gridCol w="3015615"/>
                <a:gridCol w="1819910"/>
                <a:gridCol w="1122045"/>
                <a:gridCol w="812165"/>
                <a:gridCol w="1179830"/>
                <a:gridCol w="3598545"/>
              </a:tblGrid>
              <a:tr h="21082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r>
                        <a:rPr lang="en-US" altLang="zh-CN" sz="900" b="0">
                          <a:solidFill>
                            <a:srgbClr val="000000"/>
                          </a:solidFill>
                          <a:latin typeface="Arial Regular" panose="020B0604020202020204" charset="0"/>
                          <a:ea typeface="宋体" pitchFamily="2" charset="-122"/>
                          <a:cs typeface="Arial Regular" panose="020B0604020202020204" charset="0"/>
                        </a:rPr>
                        <a:t>.1</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a:t>
                      </a:r>
                      <a:r>
                        <a:rPr lang="en-US" altLang="zh-CN" sz="900" b="0">
                          <a:solidFill>
                            <a:srgbClr val="000000"/>
                          </a:solidFill>
                          <a:latin typeface="Arial Regular" panose="020B0604020202020204" charset="0"/>
                          <a:ea typeface="宋体" pitchFamily="2" charset="-122"/>
                          <a:cs typeface="Arial Regular" panose="020B0604020202020204" charset="0"/>
                        </a:rPr>
                        <a:t>07</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系统稳定状态下新闻首次启动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-23.20%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5.696667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19.43%</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系统稳定状态下导航界面点击输入框出现下拉框</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-20.36%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33350">
                <a:tc>
                  <a:txBody>
                    <a:bodyPr/>
                    <a:p>
                      <a:pPr indent="0">
                        <a:buNone/>
                      </a:pPr>
                      <a:r>
                        <a:rPr lang="en-US" alt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稳定状态下音量硬按键响应速度</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稳定状态下切换歌曲硬按键响应速度</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QQ热启动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喜马拉雅热启动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-5.50%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在线电台热启动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-0.98%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32080">
                <a:tc>
                  <a:txBody>
                    <a:bodyPr/>
                    <a:p>
                      <a:pPr indent="0">
                        <a:buNone/>
                      </a:pPr>
                      <a:r>
                        <a:rPr lang="en-US" alt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USB音乐热启动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-51.13%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39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新闻热启动</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12700" cap="flat" cmpd="sng">
                      <a:solidFill>
                        <a:schemeClr val="tx1"/>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6.06%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32715">
                <a:tc>
                  <a:txBody>
                    <a:bodyPr/>
                    <a:p>
                      <a:pPr indent="0">
                        <a:buNone/>
                      </a:pPr>
                      <a:r>
                        <a:rPr lang="en-US" altLang="en-US" sz="1000" b="0">
                          <a:solidFill>
                            <a:srgbClr val="000000"/>
                          </a:solidFill>
                          <a:latin typeface="Arial Regular" panose="020B0604020202020204" charset="0"/>
                          <a:cs typeface="Arial Regular" panose="020B0604020202020204" charset="0"/>
                        </a:rPr>
                        <a:t>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24小时Monkey测试中的CPU Free</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107.99%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12700">
                      <a:solidFill>
                        <a:schemeClr val="tx1"/>
                      </a:solidFill>
                      <a:prstDash val="soli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141.90%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12700">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-23.90%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24小时Monkey测试中的RAM Free</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12700" cap="flat" cmpd="sng">
                      <a:solidFill>
                        <a:schemeClr val="tx1"/>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22.55%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24小时Monkey测试中的GPU Free</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12700" cap="flat" cmpd="sng">
                      <a:solidFill>
                        <a:schemeClr val="tx1"/>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63.77%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24小时Monkey中的ANR次数</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12700" cap="flat" cmpd="sng">
                      <a:solidFill>
                        <a:schemeClr val="tx1"/>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100.00%</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0</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2B2B2B"/>
                          </a:solidFill>
                          <a:latin typeface="Arial Regular" panose="020B0604020202020204" charset="0"/>
                          <a:cs typeface="Arial Regular" panose="020B0604020202020204" charset="0"/>
                        </a:rPr>
                        <a:t>地图语音模块发生</a:t>
                      </a:r>
                      <a:r>
                        <a:rPr lang="en-US" altLang="zh-CN" sz="1000" b="0">
                          <a:solidFill>
                            <a:srgbClr val="2B2B2B"/>
                          </a:solidFill>
                          <a:latin typeface="Arial Regular" panose="020B0604020202020204" charset="0"/>
                          <a:cs typeface="Arial Regular" panose="020B0604020202020204" charset="0"/>
                        </a:rPr>
                        <a:t>ANR</a:t>
                      </a:r>
                      <a:r>
                        <a:rPr lang="zh-CN" altLang="en-US" sz="1000" b="0">
                          <a:solidFill>
                            <a:srgbClr val="2B2B2B"/>
                          </a:solidFill>
                          <a:latin typeface="Arial Regular" panose="020B0604020202020204" charset="0"/>
                          <a:cs typeface="Arial Regular" panose="020B0604020202020204" charset="0"/>
                        </a:rPr>
                        <a:t>，当前已完成修复，计划</a:t>
                      </a:r>
                      <a:r>
                        <a:rPr lang="en-US" altLang="zh-CN" sz="1000" b="0">
                          <a:solidFill>
                            <a:srgbClr val="2B2B2B"/>
                          </a:solidFill>
                          <a:latin typeface="Arial Regular" panose="020B0604020202020204" charset="0"/>
                          <a:cs typeface="Arial Regular" panose="020B0604020202020204" charset="0"/>
                        </a:rPr>
                        <a:t>R08</a:t>
                      </a:r>
                      <a:r>
                        <a:rPr lang="zh-CN" altLang="en-US" sz="1000" b="0">
                          <a:solidFill>
                            <a:srgbClr val="2B2B2B"/>
                          </a:solidFill>
                          <a:latin typeface="Arial Regular" panose="020B0604020202020204" charset="0"/>
                          <a:cs typeface="Arial Regular" panose="020B0604020202020204" charset="0"/>
                        </a:rPr>
                        <a:t>合入</a:t>
                      </a:r>
                      <a:endParaRPr lang="zh-CN"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24小时Monkey中的Crash次数</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12700" cap="flat" cmpd="sng">
                      <a:solidFill>
                        <a:schemeClr val="tx1"/>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-33.33%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12700" cap="flat" cmpd="sng">
                      <a:solidFill>
                        <a:schemeClr val="tx1"/>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0</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2B2B2B"/>
                          </a:solidFill>
                          <a:latin typeface="Arial Regular" panose="020B0604020202020204" charset="0"/>
                          <a:cs typeface="Arial Regular" panose="020B0604020202020204" charset="0"/>
                        </a:rPr>
                        <a:t>地图</a:t>
                      </a:r>
                      <a:r>
                        <a:rPr lang="en-US" altLang="zh-CN" sz="1000" b="0">
                          <a:solidFill>
                            <a:srgbClr val="2B2B2B"/>
                          </a:solidFill>
                          <a:latin typeface="Arial Regular" panose="020B0604020202020204" charset="0"/>
                          <a:cs typeface="Arial Regular" panose="020B0604020202020204" charset="0"/>
                        </a:rPr>
                        <a:t>&amp;</a:t>
                      </a:r>
                      <a:r>
                        <a:rPr lang="zh-CN" altLang="en-US" sz="1000" b="0">
                          <a:solidFill>
                            <a:srgbClr val="2B2B2B"/>
                          </a:solidFill>
                          <a:latin typeface="Arial Regular" panose="020B0604020202020204" charset="0"/>
                          <a:cs typeface="Arial Regular" panose="020B0604020202020204" charset="0"/>
                        </a:rPr>
                        <a:t>消息中心</a:t>
                      </a:r>
                      <a:r>
                        <a:rPr lang="en-US" altLang="zh-CN" sz="1000" b="0">
                          <a:solidFill>
                            <a:srgbClr val="2B2B2B"/>
                          </a:solidFill>
                          <a:latin typeface="Arial Regular" panose="020B0604020202020204" charset="0"/>
                          <a:cs typeface="Arial Regular" panose="020B0604020202020204" charset="0"/>
                        </a:rPr>
                        <a:t>2</a:t>
                      </a:r>
                      <a:r>
                        <a:rPr lang="zh-CN" altLang="en-US" sz="1000" b="0">
                          <a:solidFill>
                            <a:srgbClr val="2B2B2B"/>
                          </a:solidFill>
                          <a:latin typeface="Arial Regular" panose="020B0604020202020204" charset="0"/>
                          <a:cs typeface="Arial Regular" panose="020B0604020202020204" charset="0"/>
                        </a:rPr>
                        <a:t>个模块</a:t>
                      </a:r>
                      <a:r>
                        <a:rPr lang="en-US" altLang="zh-CN" sz="1000" b="0">
                          <a:solidFill>
                            <a:srgbClr val="2B2B2B"/>
                          </a:solidFill>
                          <a:latin typeface="Arial Regular" panose="020B0604020202020204" charset="0"/>
                          <a:cs typeface="Arial Regular" panose="020B0604020202020204" charset="0"/>
                        </a:rPr>
                        <a:t>Crash</a:t>
                      </a:r>
                      <a:r>
                        <a:rPr lang="zh-CN" altLang="en-US" sz="1000" b="0">
                          <a:solidFill>
                            <a:srgbClr val="2B2B2B"/>
                          </a:solidFill>
                          <a:latin typeface="Arial Regular" panose="020B0604020202020204" charset="0"/>
                          <a:cs typeface="Arial Regular" panose="020B0604020202020204" charset="0"/>
                        </a:rPr>
                        <a:t>，已在</a:t>
                      </a:r>
                      <a:r>
                        <a:rPr lang="en-US" altLang="zh-CN" sz="1000" b="0">
                          <a:solidFill>
                            <a:srgbClr val="2B2B2B"/>
                          </a:solidFill>
                          <a:latin typeface="Arial Regular" panose="020B0604020202020204" charset="0"/>
                          <a:cs typeface="Arial Regular" panose="020B0604020202020204" charset="0"/>
                        </a:rPr>
                        <a:t>R07.1HF1</a:t>
                      </a:r>
                      <a:r>
                        <a:rPr lang="zh-CN" altLang="en-US" sz="1000" b="0">
                          <a:solidFill>
                            <a:srgbClr val="2B2B2B"/>
                          </a:solidFill>
                          <a:latin typeface="Arial Regular" panose="020B0604020202020204" charset="0"/>
                          <a:cs typeface="Arial Regular" panose="020B0604020202020204" charset="0"/>
                        </a:rPr>
                        <a:t>合入</a:t>
                      </a:r>
                      <a:endParaRPr lang="zh-CN"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24小时Monkey中内存泄露进程数</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12700" cap="flat">
                      <a:solidFill>
                        <a:schemeClr val="tx1"/>
                      </a:solidFill>
                      <a:prstDash val="soli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系统稳定状态下导航搜索</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0.13%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系统稳定状态下导航路径规划</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Arial Regular" panose="020B0604020202020204" charset="0"/>
                          <a:cs typeface="Arial Regular" panose="020B0604020202020204" charset="0"/>
                        </a:rPr>
                        <a:t>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15.77%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系统稳定状态下在线电台切换</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9.84%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1.2</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21285">
                <a:tc>
                  <a:txBody>
                    <a:bodyPr/>
                    <a:p>
                      <a:pPr indent="0">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系统稳定下，语音导航搜索时间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-40.72%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1455">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导航中，语音目的地切换搜索时间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17.85%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导航中，语音目的地切换路径规划</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5.813333333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10.30333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-43.58%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系统稳定下，语音播放音乐</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-33.33%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系统稳定下，语音车控</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18745">
                <a:tc>
                  <a:txBody>
                    <a:bodyPr/>
                    <a:p>
                      <a:pPr indent="0">
                        <a:buNone/>
                      </a:pPr>
                      <a:r>
                        <a:rPr lang="en-US" alt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系统稳定下，语音系统控制</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-8.33%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206375" y="536575"/>
          <a:ext cx="11648440" cy="6533515"/>
        </p:xfrm>
        <a:graphic>
          <a:graphicData uri="http://schemas.openxmlformats.org/drawingml/2006/table">
            <a:tbl>
              <a:tblPr firstRow="1" bandRow="1">
                <a:tableStyleId>{5C22544A-7EE6-4342-B048-85BDC9FD1C3A}</a:tableStyleId>
              </a:tblPr>
              <a:tblGrid>
                <a:gridCol w="365760"/>
                <a:gridCol w="3015615"/>
                <a:gridCol w="1819910"/>
                <a:gridCol w="1122045"/>
                <a:gridCol w="812165"/>
                <a:gridCol w="1687830"/>
                <a:gridCol w="2825115"/>
              </a:tblGrid>
              <a:tr h="208915">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r>
                        <a:rPr lang="en-US" altLang="zh-CN" sz="900" b="0">
                          <a:solidFill>
                            <a:srgbClr val="000000"/>
                          </a:solidFill>
                          <a:latin typeface="Arial Regular" panose="020B0604020202020204" charset="0"/>
                          <a:ea typeface="宋体" pitchFamily="2" charset="-122"/>
                          <a:cs typeface="Arial Regular" panose="020B0604020202020204" charset="0"/>
                        </a:rPr>
                        <a:t>.1</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a:t>
                      </a:r>
                      <a:r>
                        <a:rPr lang="en-US" altLang="zh-CN" sz="900" b="0">
                          <a:solidFill>
                            <a:srgbClr val="000000"/>
                          </a:solidFill>
                          <a:latin typeface="Arial Regular" panose="020B0604020202020204" charset="0"/>
                          <a:ea typeface="宋体" pitchFamily="2" charset="-122"/>
                          <a:cs typeface="Arial Regular" panose="020B0604020202020204" charset="0"/>
                        </a:rPr>
                        <a:t>07</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r>
              <a:tr h="198120">
                <a:tc>
                  <a:txBody>
                    <a:bodyPr/>
                    <a:p>
                      <a:pPr indent="0">
                        <a:buNone/>
                      </a:pPr>
                      <a:r>
                        <a:rPr lang="en-US" altLang="en-US" sz="1000" b="0">
                          <a:solidFill>
                            <a:srgbClr val="000000"/>
                          </a:solidFill>
                          <a:latin typeface="Arial Regular" panose="020B0604020202020204" charset="0"/>
                          <a:cs typeface="Arial Regular" panose="020B0604020202020204" charset="0"/>
                        </a:rPr>
                        <a:t>57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语音热启动时间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-19.34%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车机管家冷启动时间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1.555666667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1.344333333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15.72%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车机管家热启动时间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0.993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0.900333333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10.29%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消息中心冷启动时间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-9.13%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消息中心热启动时间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-3.27%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随心看冷启动时间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6.216666667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7.883333333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-21.14%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140970">
                <a:tc>
                  <a:txBody>
                    <a:bodyPr/>
                    <a:p>
                      <a:pPr indent="0">
                        <a:buNone/>
                      </a:pPr>
                      <a:r>
                        <a:rPr lang="en-US" sz="1000" b="0">
                          <a:solidFill>
                            <a:srgbClr val="000000"/>
                          </a:solidFill>
                          <a:latin typeface="Arial Regular" panose="020B0604020202020204" charset="0"/>
                          <a:cs typeface="Arial Regular" panose="020B0604020202020204" charset="0"/>
                        </a:rPr>
                        <a:t>63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随心看热启动时间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0.496666667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-23.98%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车家互联冷启动时间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4.396666667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车家互联热启动时间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0.50%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预约保养冷启动时间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预约保养热启动时间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11.48%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图像冷启动时间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1.037333333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42.88%</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1.5</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图像热启动时间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0.882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0.603666667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46.11%</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1.2</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账号冷启动时间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1.083333333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账号热启动时间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14.17666667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13.88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2.14%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普通导航-分屏冷启动时间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11.15333333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9.97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11.87%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a:solidFill>
                            <a:srgbClr val="000000"/>
                          </a:solidFill>
                          <a:latin typeface="Arial Regular" panose="020B0604020202020204" charset="0"/>
                          <a:cs typeface="Arial Regular" panose="020B0604020202020204" charset="0"/>
                          <a:sym typeface="+mn-ea"/>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普通导航-分屏热启动时间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0.436667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输入法冷启动时间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11.51%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输入法热启动时间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0.363333333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14.74%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EM冷启动时间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0.742666667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0.911333333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-18.51%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cs typeface="Arial Regular" panose="020B0604020202020204" charset="0"/>
                        </a:rPr>
                        <a:t>EM热启动时间</a:t>
                      </a:r>
                      <a:endParaRPr lang="zh-CN" altLang="en-US" sz="1000" b="0">
                        <a:solidFill>
                          <a:srgbClr val="000000"/>
                        </a:solidFill>
                        <a:latin typeface="Arial Regular" panose="020B0604020202020204" charset="0"/>
                        <a:ea typeface="等线" panose="02010600030101010101"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0.354666667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-10.90%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电影票冷启动时间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-0.08%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4.4</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80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电影票热启动时间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57.89%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0.3</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a:t>
                      </a:r>
                      <a:r>
                        <a:rPr lang="zh-CN" altLang="en-US" sz="1000">
                          <a:solidFill>
                            <a:srgbClr val="000000"/>
                          </a:solidFill>
                          <a:latin typeface="Arial Regular" panose="020B0604020202020204" charset="0"/>
                          <a:cs typeface="Arial Narrow Regular" panose="020B0606020202030204" charset="0"/>
                          <a:sym typeface="+mn-ea"/>
                        </a:rPr>
                        <a:t>强相关）</a:t>
                      </a:r>
                      <a:endParaRPr lang="zh-CN" altLang="en-US" sz="100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智慧停车场冷启动时间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5.086666667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8.45%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3.2</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偏差毫秒级别，正常偏差范围（和网络强相关）</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82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智慧停车场热启动时间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9.84%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偏差毫秒级别，正常偏差范围（和网络强相关）</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83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外卖冷启动时间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6.866666667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6.023333333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偏差毫秒级别，正常偏差范围（和网络强相关）</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06058" y="723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a:t>
            </a:r>
            <a:r>
              <a:rPr lang="en-US" altLang="zh-CN" sz="2800" dirty="0">
                <a:solidFill>
                  <a:srgbClr val="0000CC"/>
                </a:solidFill>
                <a:ea typeface="SimHei" panose="02010609060101010101" pitchFamily="49" charset="-122"/>
                <a:sym typeface="+mn-ea"/>
              </a:rPr>
              <a:t>706H</a:t>
            </a:r>
            <a:r>
              <a:rPr lang="en-US" altLang="en-US" sz="2800" dirty="0">
                <a:solidFill>
                  <a:srgbClr val="0000CC"/>
                </a:solidFill>
                <a:ea typeface="SimHei" panose="02010609060101010101" pitchFamily="49" charset="-122"/>
                <a:sym typeface="+mn-ea"/>
              </a:rPr>
              <a:t>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2" name="表格 1"/>
          <p:cNvGraphicFramePr/>
          <p:nvPr>
            <p:custDataLst>
              <p:tags r:id="rId1"/>
            </p:custDataLst>
          </p:nvPr>
        </p:nvGraphicFramePr>
        <p:xfrm>
          <a:off x="206375" y="536575"/>
          <a:ext cx="11648440" cy="862330"/>
        </p:xfrm>
        <a:graphic>
          <a:graphicData uri="http://schemas.openxmlformats.org/drawingml/2006/table">
            <a:tbl>
              <a:tblPr firstRow="1" bandRow="1">
                <a:tableStyleId>{5C22544A-7EE6-4342-B048-85BDC9FD1C3A}</a:tableStyleId>
              </a:tblPr>
              <a:tblGrid>
                <a:gridCol w="365760"/>
                <a:gridCol w="3015615"/>
                <a:gridCol w="1819910"/>
                <a:gridCol w="1122045"/>
                <a:gridCol w="812165"/>
                <a:gridCol w="1687830"/>
                <a:gridCol w="2825115"/>
              </a:tblGrid>
              <a:tr h="116840">
                <a:tc>
                  <a:txBody>
                    <a:bodyPr/>
                    <a:p>
                      <a:pPr indent="0">
                        <a:buNone/>
                      </a:pPr>
                      <a:r>
                        <a:rPr lang="zh-CN" sz="900" b="1">
                          <a:solidFill>
                            <a:srgbClr val="000000"/>
                          </a:solidFill>
                          <a:latin typeface="Arial Regular" panose="020B0604020202020204" charset="0"/>
                          <a:ea typeface="宋体" pitchFamily="2" charset="-122"/>
                        </a:rPr>
                        <a:t>序号</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1">
                          <a:solidFill>
                            <a:srgbClr val="000000"/>
                          </a:solidFill>
                          <a:latin typeface="Arial Regular" panose="020B0604020202020204" charset="0"/>
                          <a:ea typeface="宋体" pitchFamily="2" charset="-122"/>
                        </a:rPr>
                        <a:t>影响因素</a:t>
                      </a:r>
                      <a:endParaRPr lang="zh-CN" altLang="en-US" sz="9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R07</a:t>
                      </a:r>
                      <a:r>
                        <a:rPr lang="en-US" altLang="zh-CN" sz="900" b="0">
                          <a:solidFill>
                            <a:srgbClr val="000000"/>
                          </a:solidFill>
                          <a:latin typeface="Arial Regular" panose="020B0604020202020204" charset="0"/>
                          <a:ea typeface="宋体" pitchFamily="2" charset="-122"/>
                          <a:cs typeface="Arial Regular" panose="020B0604020202020204" charset="0"/>
                        </a:rPr>
                        <a:t>.1</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R</a:t>
                      </a:r>
                      <a:r>
                        <a:rPr lang="en-US" altLang="zh-CN" sz="900" b="0">
                          <a:solidFill>
                            <a:srgbClr val="000000"/>
                          </a:solidFill>
                          <a:latin typeface="Arial Regular" panose="020B0604020202020204" charset="0"/>
                          <a:ea typeface="宋体" pitchFamily="2" charset="-122"/>
                          <a:cs typeface="Arial Regular" panose="020B0604020202020204" charset="0"/>
                        </a:rPr>
                        <a:t>07</a:t>
                      </a:r>
                      <a:endParaRPr lang="en-US" altLang="zh-CN"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buNone/>
                      </a:pPr>
                      <a:r>
                        <a:rPr lang="zh-CN" sz="900" b="0">
                          <a:solidFill>
                            <a:srgbClr val="000000"/>
                          </a:solidFill>
                          <a:latin typeface="Arial Regular" panose="020B0604020202020204" charset="0"/>
                          <a:ea typeface="宋体" pitchFamily="2" charset="-122"/>
                          <a:cs typeface="Arial Regular" panose="020B0604020202020204" charset="0"/>
                        </a:rPr>
                        <a:t>偏差</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rPr>
                        <a:t>允许偏差上限</a:t>
                      </a:r>
                      <a:endParaRPr lang="zh-CN" altLang="en-US" sz="9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c>
                  <a:txBody>
                    <a:bodyPr/>
                    <a:p>
                      <a:pPr indent="0" algn="l">
                        <a:buNone/>
                      </a:pPr>
                      <a:r>
                        <a:rPr lang="zh-CN" sz="900" b="0">
                          <a:solidFill>
                            <a:srgbClr val="000000"/>
                          </a:solidFill>
                          <a:latin typeface="Arial Regular" panose="020B0604020202020204" charset="0"/>
                          <a:ea typeface="宋体" pitchFamily="2" charset="-122"/>
                          <a:cs typeface="Arial Regular" panose="020B0604020202020204" charset="0"/>
                        </a:rPr>
                        <a:t>百度Comments</a:t>
                      </a:r>
                      <a:endParaRPr lang="zh-CN" altLang="en-US" sz="9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tx1">
                        <a:lumMod val="50000"/>
                        <a:lumOff val="50000"/>
                      </a:schemeClr>
                    </a:solidFill>
                  </a:tcPr>
                </a:tc>
              </a:tr>
              <a:tr h="245110">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外卖热启动时间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0.90%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偏差毫秒级别，正常偏差范围（和网络强相关）</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酒店预定冷启动时间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-17.53%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等线" panose="02010600030101010101" pitchFamily="2" charset="-122"/>
                        </a:rPr>
                        <a:t>酒店预定热启动时间</a:t>
                      </a:r>
                      <a:endParaRPr lang="zh-CN" altLang="en-US" sz="1000" b="0">
                        <a:solidFill>
                          <a:srgbClr val="000000"/>
                        </a:solidFill>
                        <a:latin typeface="Arial Regular" panose="020B0604020202020204" charset="0"/>
                        <a:ea typeface="等线" panose="02010600030101010101"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0.243333333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37.74%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2B2B2B"/>
                          </a:solidFill>
                          <a:latin typeface="Arial Regular" panose="020B0604020202020204" charset="0"/>
                          <a:cs typeface="Arial Regular" panose="020B0604020202020204" charset="0"/>
                        </a:rPr>
                        <a:t>0.7</a:t>
                      </a:r>
                      <a:endParaRPr lang="en-US" altLang="en-US" sz="1000" b="0">
                        <a:solidFill>
                          <a:srgbClr val="2B2B2B"/>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偏差毫秒级别，正常偏差范围（和网络强相关）</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67310" y="1849755"/>
          <a:ext cx="810895" cy="810895"/>
        </p:xfrm>
        <a:graphic>
          <a:graphicData uri="http://schemas.openxmlformats.org/presentationml/2006/ole">
            <mc:AlternateContent xmlns:mc="http://schemas.openxmlformats.org/markup-compatibility/2006">
              <mc:Choice xmlns:v="urn:schemas-microsoft-com:vml" Requires="v">
                <p:oleObj spid="_x0000_s4097" name="" showAsIcon="1" r:id="rId2" imgW="1524000" imgH="1524000" progId="Excel.Sheet.12">
                  <p:embed/>
                </p:oleObj>
              </mc:Choice>
              <mc:Fallback>
                <p:oleObj name="" showAsIcon="1" r:id="rId2" imgW="1524000" imgH="1524000" progId="Excel.Sheet.12">
                  <p:embed/>
                  <p:pic>
                    <p:nvPicPr>
                      <p:cNvPr id="0" name="图片 4096"/>
                      <p:cNvPicPr/>
                      <p:nvPr/>
                    </p:nvPicPr>
                    <p:blipFill>
                      <a:blip r:embed="rId3"/>
                      <a:stretch>
                        <a:fillRect/>
                      </a:stretch>
                    </p:blipFill>
                    <p:spPr>
                      <a:xfrm>
                        <a:off x="67310" y="1849755"/>
                        <a:ext cx="810895" cy="810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7310" y="3188970"/>
          <a:ext cx="810895" cy="810895"/>
        </p:xfrm>
        <a:graphic>
          <a:graphicData uri="http://schemas.openxmlformats.org/presentationml/2006/ole">
            <mc:AlternateContent xmlns:mc="http://schemas.openxmlformats.org/markup-compatibility/2006">
              <mc:Choice xmlns:v="urn:schemas-microsoft-com:vml" Requires="v">
                <p:oleObj spid="_x0000_s4098" name="" showAsIcon="1" r:id="rId4" imgW="1524000" imgH="1524000" progId="Excel.Sheet.12">
                  <p:embed/>
                </p:oleObj>
              </mc:Choice>
              <mc:Fallback>
                <p:oleObj name="" showAsIcon="1" r:id="rId4" imgW="1524000" imgH="1524000" progId="Excel.Sheet.12">
                  <p:embed/>
                  <p:pic>
                    <p:nvPicPr>
                      <p:cNvPr id="0" name="图片 4097"/>
                      <p:cNvPicPr/>
                      <p:nvPr/>
                    </p:nvPicPr>
                    <p:blipFill>
                      <a:blip r:embed="rId5"/>
                      <a:stretch>
                        <a:fillRect/>
                      </a:stretch>
                    </p:blipFill>
                    <p:spPr>
                      <a:xfrm>
                        <a:off x="67310" y="3188970"/>
                        <a:ext cx="810895" cy="8108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1910" y="4450715"/>
          <a:ext cx="836295" cy="836295"/>
        </p:xfrm>
        <a:graphic>
          <a:graphicData uri="http://schemas.openxmlformats.org/presentationml/2006/ole">
            <mc:AlternateContent xmlns:mc="http://schemas.openxmlformats.org/markup-compatibility/2006">
              <mc:Choice xmlns:v="urn:schemas-microsoft-com:vml" Requires="v">
                <p:oleObj spid="_x0000_s4099" name="" showAsIcon="1" r:id="rId6" imgW="1524000" imgH="1524000" progId="Excel.Sheet.12">
                  <p:embed/>
                </p:oleObj>
              </mc:Choice>
              <mc:Fallback>
                <p:oleObj name="" showAsIcon="1" r:id="rId6" imgW="1524000" imgH="1524000" progId="Excel.Sheet.12">
                  <p:embed/>
                  <p:pic>
                    <p:nvPicPr>
                      <p:cNvPr id="0" name="图片 4098"/>
                      <p:cNvPicPr/>
                      <p:nvPr/>
                    </p:nvPicPr>
                    <p:blipFill>
                      <a:blip r:embed="rId7"/>
                      <a:stretch>
                        <a:fillRect/>
                      </a:stretch>
                    </p:blipFill>
                    <p:spPr>
                      <a:xfrm>
                        <a:off x="41910" y="4450715"/>
                        <a:ext cx="836295" cy="836295"/>
                      </a:xfrm>
                      <a:prstGeom prst="rect">
                        <a:avLst/>
                      </a:prstGeom>
                    </p:spPr>
                  </p:pic>
                </p:oleObj>
              </mc:Fallback>
            </mc:AlternateContent>
          </a:graphicData>
        </a:graphic>
      </p:graphicFrame>
      <p:sp>
        <p:nvSpPr>
          <p:cNvPr id="7" name="文本框 6"/>
          <p:cNvSpPr txBox="1"/>
          <p:nvPr/>
        </p:nvSpPr>
        <p:spPr>
          <a:xfrm>
            <a:off x="67310" y="1604645"/>
            <a:ext cx="1628775" cy="245110"/>
          </a:xfrm>
          <a:prstGeom prst="rect">
            <a:avLst/>
          </a:prstGeom>
          <a:noFill/>
        </p:spPr>
        <p:txBody>
          <a:bodyPr wrap="none" rtlCol="0">
            <a:spAutoFit/>
          </a:bodyPr>
          <a:p>
            <a:pPr algn="l"/>
            <a:r>
              <a:rPr lang="en-US" altLang="zh-CN" sz="1000"/>
              <a:t>706H</a:t>
            </a:r>
            <a:r>
              <a:rPr lang="zh-CN" altLang="en-US" sz="1000"/>
              <a:t>地图路试并发</a:t>
            </a:r>
            <a:r>
              <a:rPr lang="zh-CN" altLang="en-US" sz="1000"/>
              <a:t>场景：</a:t>
            </a:r>
            <a:endParaRPr lang="zh-CN" altLang="en-US" sz="1000"/>
          </a:p>
        </p:txBody>
      </p:sp>
      <p:sp>
        <p:nvSpPr>
          <p:cNvPr id="8" name="文本框 7"/>
          <p:cNvSpPr txBox="1"/>
          <p:nvPr/>
        </p:nvSpPr>
        <p:spPr>
          <a:xfrm>
            <a:off x="0" y="2802255"/>
            <a:ext cx="1607820" cy="245110"/>
          </a:xfrm>
          <a:prstGeom prst="rect">
            <a:avLst/>
          </a:prstGeom>
          <a:noFill/>
        </p:spPr>
        <p:txBody>
          <a:bodyPr wrap="none" rtlCol="0">
            <a:spAutoFit/>
          </a:bodyPr>
          <a:p>
            <a:pPr algn="l"/>
            <a:r>
              <a:rPr lang="en-US" altLang="zh-CN" sz="1000"/>
              <a:t>706L</a:t>
            </a:r>
            <a:r>
              <a:rPr lang="zh-CN" altLang="en-US" sz="1000"/>
              <a:t>地图路试并发</a:t>
            </a:r>
            <a:r>
              <a:rPr lang="zh-CN" altLang="en-US" sz="1000"/>
              <a:t>场景：</a:t>
            </a:r>
            <a:endParaRPr lang="zh-CN" altLang="en-US" sz="1000"/>
          </a:p>
        </p:txBody>
      </p:sp>
      <p:sp>
        <p:nvSpPr>
          <p:cNvPr id="9" name="文本框 8"/>
          <p:cNvSpPr txBox="1"/>
          <p:nvPr/>
        </p:nvSpPr>
        <p:spPr>
          <a:xfrm>
            <a:off x="0" y="4141470"/>
            <a:ext cx="1529715" cy="245110"/>
          </a:xfrm>
          <a:prstGeom prst="rect">
            <a:avLst/>
          </a:prstGeom>
          <a:noFill/>
        </p:spPr>
        <p:txBody>
          <a:bodyPr wrap="none" rtlCol="0">
            <a:spAutoFit/>
          </a:bodyPr>
          <a:p>
            <a:pPr algn="l"/>
            <a:r>
              <a:rPr lang="en-US" altLang="zh-CN" sz="1000"/>
              <a:t>706H&amp;L</a:t>
            </a:r>
            <a:r>
              <a:rPr lang="zh-CN" altLang="en-US" sz="1000"/>
              <a:t>整体性能</a:t>
            </a:r>
            <a:r>
              <a:rPr lang="zh-CN" altLang="en-US" sz="1000"/>
              <a:t>打分：</a:t>
            </a:r>
            <a:endParaRPr lang="zh-C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R07.1 </a:t>
            </a:r>
            <a:r>
              <a:rPr lang="en-US" altLang="zh-CN" sz="2800" dirty="0">
                <a:solidFill>
                  <a:srgbClr val="0000CC"/>
                </a:solidFill>
                <a:sym typeface="+mn-ea"/>
              </a:rPr>
              <a:t>Pro HF2</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701675"/>
          <a:ext cx="11827510" cy="5474970"/>
        </p:xfrm>
        <a:graphic>
          <a:graphicData uri="http://schemas.openxmlformats.org/drawingml/2006/table">
            <a:tbl>
              <a:tblPr/>
              <a:tblGrid>
                <a:gridCol w="909955"/>
                <a:gridCol w="3671570"/>
                <a:gridCol w="725170"/>
                <a:gridCol w="929005"/>
                <a:gridCol w="751840"/>
                <a:gridCol w="483997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2838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AW2-10812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Phase4:[CDX706L][80%]After the flower shop is sorted by sales volume, click on the shop details to display the loading failure</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风险评估：</a:t>
                      </a:r>
                      <a:r>
                        <a:rPr lang="en-US" altLang="zh-CN" sz="900" dirty="0">
                          <a:solidFill>
                            <a:srgbClr val="000000"/>
                          </a:solidFill>
                          <a:effectLst/>
                          <a:ea typeface="等线" panose="02010600030101010101" pitchFamily="2" charset="-122"/>
                          <a:cs typeface="+mn-lt"/>
                          <a:sym typeface="+mn-ea"/>
                        </a:rPr>
                        <a:t>L</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云端数据异常导致，云端计划</a:t>
                      </a:r>
                      <a:r>
                        <a:rPr lang="en-US" altLang="zh-CN" sz="900" dirty="0">
                          <a:solidFill>
                            <a:srgbClr val="000000"/>
                          </a:solidFill>
                          <a:effectLst/>
                          <a:ea typeface="等线" panose="02010600030101010101" pitchFamily="2" charset="-122"/>
                          <a:cs typeface="+mn-lt"/>
                          <a:sym typeface="+mn-ea"/>
                        </a:rPr>
                        <a:t>2022/12/15</a:t>
                      </a:r>
                      <a:r>
                        <a:rPr lang="zh-CN" altLang="en-US" sz="900" dirty="0">
                          <a:solidFill>
                            <a:srgbClr val="000000"/>
                          </a:solidFill>
                          <a:effectLst/>
                          <a:ea typeface="等线" panose="02010600030101010101" pitchFamily="2" charset="-122"/>
                          <a:cs typeface="+mn-lt"/>
                          <a:sym typeface="+mn-ea"/>
                        </a:rPr>
                        <a:t>日上线（云端修改不影响版本</a:t>
                      </a:r>
                      <a:r>
                        <a:rPr lang="zh-CN" altLang="en-US" sz="900" dirty="0">
                          <a:solidFill>
                            <a:srgbClr val="000000"/>
                          </a:solidFill>
                          <a:effectLst/>
                          <a:ea typeface="等线" panose="02010600030101010101" pitchFamily="2" charset="-122"/>
                          <a:cs typeface="+mn-lt"/>
                          <a:sym typeface="+mn-ea"/>
                        </a:rPr>
                        <a:t>发布）</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AW2-10542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[CDX706L][地图][必现]在熟路模式下，语音“放大、缩小地图”，收到回复但地图无反应</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rPr>
                        <a:t>Verfication</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Rootcause：语音新的tts指令精简优化需求如此，已在R08版本优化处理</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风险理由：当前量产车型都是该需求，暂未受到严重客诉</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696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AW2-10488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[CDX706L][必现][地图]夜间模式下，点击“关于我们”自动跳转到白天模式</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Rootcause：进入"关于我们时"，错误的执行了日夜间切换，修正判断条件（当前版本实车无该问题）</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    若当前为黑夜模式，自动行驶一段时间会自动恢复（1-2min）</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    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风险理由：前置条件：需要点击进入"关于我们"（且为黑夜模式）, 客户使用频次较低，而且日夜模式切换客户感知较低，行驶1-2min后会获取到当前日夜状态，会自动切换至当前状态。</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AW2-10483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【CDX706L】【必现】【地图】微信互联从手机端发到车机端的位置信息弹框在地图上显示很小且无法点击</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Rootcause：修改显示通知的范围，正常显示通知</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风险等级：Medium</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风险理由：UI问题显示，对客户体验不友好，风险等级Medium（非功能bug）</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AW2-10353</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[CDX706H][CDX706L][必现][地图]语音“打开/关闭导航声音”，地图界面音量图标不更新</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Gating</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Rootcause：没有监听语音由静音转至非静音状态，代码加上语音状态监听</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恢复机制：重新点击音量icon按钮即可恢复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风险理由：只是UI图标显示异常，实际功能不受影响，对客户影响较小。</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AW2-9894</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【CDX706L】【必现】【地图】地图放大到最大或者最小时，语音“放大/缩小地图”无“当前已是最大/最小”提示音</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Rootcause：增加判断条件，正常给语音反馈状态</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风险理由：前置条件1. 地图放大到最大或者最小 2. 语音“放大/缩小地图” ,正常用户不会在地图放到最大时再通过语音去放大地图，操作路径不常见，客户影响较低</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p:cNvSpPr>
            <a:spLocks noGrp="1" noChangeArrowheads="1"/>
          </p:cNvSpPr>
          <p:nvPr>
            <p:ph type="title"/>
          </p:nvPr>
        </p:nvSpPr>
        <p:spPr bwMode="auto">
          <a:xfrm>
            <a:off x="563563" y="122062"/>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CDX706L</a:t>
            </a:r>
            <a:r>
              <a:rPr lang="zh-CN" altLang="en-US" sz="2800" dirty="0">
                <a:solidFill>
                  <a:srgbClr val="0000CC"/>
                </a:solidFill>
              </a:rPr>
              <a:t> </a:t>
            </a:r>
            <a:r>
              <a:rPr lang="en-US" altLang="zh-CN" sz="2800" dirty="0">
                <a:solidFill>
                  <a:srgbClr val="0000CC"/>
                </a:solidFill>
              </a:rPr>
              <a:t>R07.1 </a:t>
            </a:r>
            <a:r>
              <a:rPr lang="en-US" altLang="zh-CN" sz="2800" dirty="0">
                <a:solidFill>
                  <a:srgbClr val="0000CC"/>
                </a:solidFill>
                <a:sym typeface="+mn-ea"/>
              </a:rPr>
              <a:t>Pro HF2</a:t>
            </a:r>
            <a:r>
              <a:rPr lang="en-US" altLang="en-US" sz="2800" dirty="0">
                <a:solidFill>
                  <a:srgbClr val="0000CC"/>
                </a:solidFill>
              </a:rPr>
              <a:t>} </a:t>
            </a:r>
            <a:r>
              <a:rPr lang="en-US" altLang="zh-CN" sz="2800" dirty="0"/>
              <a:t>Open IG/Gating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701675"/>
          <a:ext cx="11827510" cy="4349115"/>
        </p:xfrm>
        <a:graphic>
          <a:graphicData uri="http://schemas.openxmlformats.org/drawingml/2006/table">
            <a:tbl>
              <a:tblPr/>
              <a:tblGrid>
                <a:gridCol w="909955"/>
                <a:gridCol w="3671570"/>
                <a:gridCol w="725170"/>
                <a:gridCol w="929005"/>
                <a:gridCol w="751840"/>
                <a:gridCol w="483997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AW2-9719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【CDX706L】【必现】【百度地图】导航去北京时疫情防控提醒小卡片文本显示不全</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Rootcause：提示框过小导致，R08已增加卡片大小</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发生概率：必现</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恢复机制：NA</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风险等级：Low</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风险理由：非功能bug，对客户体验不太友好，不影响地图正常使用。</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AW2-8215</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【CDX706L】【偶现一次】【百度地图】行驶在隧道时，地图导航定位偏航</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Rootcause：隧道内惯导绑错路网，导致车标绑定到隧道外的道路上(同AW2-10673)</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r>
                        <a:rPr lang="zh-CN" sz="900" dirty="0">
                          <a:solidFill>
                            <a:srgbClr val="000000"/>
                          </a:solidFill>
                          <a:effectLst/>
                          <a:ea typeface="等线" panose="02010600030101010101" pitchFamily="2" charset="-122"/>
                          <a:cs typeface="+mn-lt"/>
                          <a:sym typeface="+mn-ea"/>
                        </a:rPr>
                        <a:t>百公里误偏航小于</a:t>
                      </a:r>
                      <a:r>
                        <a:rPr lang="en-US" altLang="zh-CN" sz="900" dirty="0">
                          <a:solidFill>
                            <a:srgbClr val="000000"/>
                          </a:solidFill>
                          <a:effectLst/>
                          <a:ea typeface="等线" panose="02010600030101010101" pitchFamily="2" charset="-122"/>
                          <a:cs typeface="+mn-lt"/>
                          <a:sym typeface="+mn-ea"/>
                        </a:rPr>
                        <a:t>1</a:t>
                      </a:r>
                      <a:r>
                        <a:rPr lang="zh-CN" altLang="en-US" sz="900" dirty="0">
                          <a:solidFill>
                            <a:srgbClr val="000000"/>
                          </a:solidFill>
                          <a:effectLst/>
                          <a:ea typeface="等线" panose="02010600030101010101" pitchFamily="2" charset="-122"/>
                          <a:cs typeface="+mn-lt"/>
                          <a:sym typeface="+mn-ea"/>
                        </a:rPr>
                        <a:t>次</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恢复机制：出隧道获取到GPS信号后会主动纠偏，重新定位到当前道路上</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风险等级：Medium</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风险理由：该问题虽然低概率,但是对实际用户体验不友好。风险中等，R08版本组入优化后的主线版本</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AW2-10051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【CDX706L】【必现】【地图】离线导航下，导航到其他市区时提示“网络异常，请检查网络设置”</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chemeClr val="tx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1. Rootcause：非bug，因为没有其他市区的离线数据，在没网的情况下必然会会算路失败的，这时候提示网络异常是符合设计的</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2. 发生概率：</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3. 恢复机制：</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4. 风险等级：</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00000"/>
                          </a:solidFill>
                          <a:effectLst/>
                          <a:ea typeface="等线" panose="02010600030101010101" pitchFamily="2" charset="-122"/>
                          <a:cs typeface="+mn-lt"/>
                          <a:sym typeface="+mn-ea"/>
                        </a:rPr>
                        <a:t>5. 风险理由：</a:t>
                      </a:r>
                      <a:endParaRPr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53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AW2-10889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【CDX706L】【必现】【语音】语音设置家庭地址和公司地址，TTS语音回复百度百科信息</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sym typeface="+mn-ea"/>
                        </a:rPr>
                        <a:t>R07 HF2</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chemeClr val="tx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Rootcause：需要云端排查，客户端不需要改动，云端计划12/15完成修复并上线</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发生概率：偶现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风险理由：云端完成修复，当前用户不受影响</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AW2-8649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【CDX706L】【偶发】【随心听】QQ音乐无法播放</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chemeClr val="tx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 Rootcause：随心听在后台，点击Audio off，接受到Audio off指令之后随心听不会执行退出，但是例如setting 页面会执行退出，把随心听切换到前台，导致随心听无法申请音频焦点，无法进行播放。R08修复组入</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 发生概率：必现</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 恢复机制：关闭Audio 即可</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 风险等级：Low</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 风险理由：前置条件"客户执行Audio off，并且随心听处于后台",恢复机制也比较方便，对客户风险较低</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对象 2">
            <a:hlinkClick r:id="" action="ppaction://ole?verb="/>
          </p:cNvPr>
          <p:cNvGraphicFramePr>
            <a:graphicFrameLocks noChangeAspect="1"/>
          </p:cNvGraphicFramePr>
          <p:nvPr/>
        </p:nvGraphicFramePr>
        <p:xfrm>
          <a:off x="336550" y="5158740"/>
          <a:ext cx="1002030" cy="910590"/>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336550" y="5158740"/>
                        <a:ext cx="1002030" cy="910590"/>
                      </a:xfrm>
                      <a:prstGeom prst="rect">
                        <a:avLst/>
                      </a:prstGeom>
                    </p:spPr>
                  </p:pic>
                </p:oleObj>
              </mc:Fallback>
            </mc:AlternateContent>
          </a:graphicData>
        </a:graphic>
      </p:graphicFrame>
      <p:sp>
        <p:nvSpPr>
          <p:cNvPr id="4" name="文本框 3"/>
          <p:cNvSpPr txBox="1"/>
          <p:nvPr/>
        </p:nvSpPr>
        <p:spPr>
          <a:xfrm>
            <a:off x="0" y="6069330"/>
            <a:ext cx="1953260" cy="245110"/>
          </a:xfrm>
          <a:prstGeom prst="rect">
            <a:avLst/>
          </a:prstGeom>
          <a:noFill/>
        </p:spPr>
        <p:txBody>
          <a:bodyPr wrap="none" rtlCol="0">
            <a:spAutoFit/>
          </a:bodyPr>
          <a:p>
            <a:r>
              <a:rPr lang="en-US" altLang="zh-CN" sz="1000"/>
              <a:t>706L</a:t>
            </a:r>
            <a:r>
              <a:rPr lang="zh-CN" altLang="en-US" sz="1000"/>
              <a:t>地图路试总里程：</a:t>
            </a:r>
            <a:r>
              <a:rPr lang="en-US" altLang="zh-CN" sz="1000"/>
              <a:t>2000KM</a:t>
            </a:r>
            <a:endParaRPr lang="en-US" altLang="zh-CN"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R07.1 Pro HF2</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br>
              <a:rPr kumimoji="1" lang="zh-CN" altLang="en-US" sz="2800" dirty="0">
                <a:highlight>
                  <a:srgbClr val="00FF00"/>
                </a:highlight>
              </a:rPr>
            </a:br>
            <a:endParaRPr lang="en-US" altLang="en-US" sz="2800" b="0" dirty="0">
              <a:ea typeface="SimHei" panose="02010609060101010101" pitchFamily="49"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749935"/>
            <a:ext cx="3129915" cy="1929130"/>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5" y="2679065"/>
            <a:ext cx="2717165" cy="169100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5" y="4531995"/>
            <a:ext cx="3082290" cy="190754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055" y="911225"/>
            <a:ext cx="3082290" cy="18986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4605" y="2809875"/>
            <a:ext cx="3143250" cy="192849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2055" y="4738370"/>
            <a:ext cx="3093720" cy="1898015"/>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7580" y="911225"/>
            <a:ext cx="3143250" cy="1932305"/>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7580" y="2843530"/>
            <a:ext cx="3136265" cy="1932305"/>
          </a:xfrm>
          <a:prstGeom prst="rect">
            <a:avLst/>
          </a:prstGeom>
        </p:spPr>
      </p:pic>
      <p:pic>
        <p:nvPicPr>
          <p:cNvPr id="39" name="图片 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8545" y="4738370"/>
            <a:ext cx="3153410" cy="1932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278448" y="17018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R07.1 Pro HF2</a:t>
            </a:r>
            <a:r>
              <a:rPr lang="en-US" altLang="en-US" sz="2800" dirty="0">
                <a:solidFill>
                  <a:srgbClr val="0000CC"/>
                </a:solidFill>
              </a:rPr>
              <a:t>} </a:t>
            </a:r>
            <a:r>
              <a:rPr lang="zh-CN" altLang="en-US" sz="2800" dirty="0"/>
              <a:t>内存泄露专项测试</a:t>
            </a:r>
            <a:r>
              <a:rPr lang="en-US" altLang="zh-CN" sz="2800" dirty="0"/>
              <a:t> </a:t>
            </a:r>
            <a:r>
              <a:rPr kumimoji="1" lang="en-GB" altLang="zh-CN" sz="1800" b="0" dirty="0">
                <a:highlight>
                  <a:srgbClr val="00FF00"/>
                </a:highlight>
                <a:sym typeface="+mn-ea"/>
              </a:rPr>
              <a:t>Pass</a:t>
            </a:r>
            <a:endParaRPr lang="en-US" altLang="zh-CN" sz="1800" b="0" dirty="0">
              <a:ea typeface="SimHei" panose="02010609060101010101" pitchFamily="49"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765" y="749935"/>
            <a:ext cx="3009265" cy="1826260"/>
          </a:xfrm>
          <a:prstGeom prst="rect">
            <a:avLst/>
          </a:prstGeom>
        </p:spPr>
      </p:pic>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10" y="2576195"/>
            <a:ext cx="2785110" cy="169672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10" y="4490720"/>
            <a:ext cx="2987040" cy="1826895"/>
          </a:xfrm>
          <a:prstGeom prst="rect">
            <a:avLst/>
          </a:prstGeom>
        </p:spPr>
      </p:pic>
      <p:pic>
        <p:nvPicPr>
          <p:cNvPr id="43" name="图片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315" y="892810"/>
            <a:ext cx="3009265" cy="1844040"/>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0315" y="2879725"/>
            <a:ext cx="3038475" cy="1844040"/>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0315" y="4723765"/>
            <a:ext cx="3045460" cy="1866265"/>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9365" y="1026795"/>
            <a:ext cx="3011805" cy="1852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 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你好福特</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1"/>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5387542" y="2052559"/>
          <a:ext cx="2956545" cy="435474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508000" y="944880"/>
            <a:ext cx="6157595" cy="368300"/>
          </a:xfrm>
          <a:prstGeom prst="rect">
            <a:avLst/>
          </a:prstGeom>
          <a:noFill/>
        </p:spPr>
        <p:txBody>
          <a:bodyPr wrap="square" rtlCol="0">
            <a:spAutoFit/>
          </a:bodyPr>
          <a:lstStyle/>
          <a:p>
            <a:r>
              <a:rPr kumimoji="1" lang="zh-CN" altLang="en-US" dirty="0"/>
              <a:t>唤醒词唤醒率：低配   </a:t>
            </a:r>
            <a:r>
              <a:rPr kumimoji="1" lang="en-GB" altLang="zh-CN" dirty="0">
                <a:highlight>
                  <a:srgbClr val="00FF00"/>
                </a:highlight>
              </a:rPr>
              <a:t>Pass</a:t>
            </a:r>
            <a:endParaRPr kumimoji="1" lang="zh-CN" altLang="en-US" dirty="0">
              <a:highlight>
                <a:srgbClr val="00FF00"/>
              </a:highlight>
            </a:endParaRPr>
          </a:p>
        </p:txBody>
      </p:sp>
      <p:graphicFrame>
        <p:nvGraphicFramePr>
          <p:cNvPr id="2" name="对象 1">
            <a:hlinkClick r:id="" action="ppaction://ole?verb="/>
          </p:cNvPr>
          <p:cNvGraphicFramePr>
            <a:graphicFrameLocks noChangeAspect="1"/>
          </p:cNvGraphicFramePr>
          <p:nvPr/>
        </p:nvGraphicFramePr>
        <p:xfrm>
          <a:off x="374015" y="4836795"/>
          <a:ext cx="810895" cy="810895"/>
        </p:xfrm>
        <a:graphic>
          <a:graphicData uri="http://schemas.openxmlformats.org/presentationml/2006/ole">
            <mc:AlternateContent xmlns:mc="http://schemas.openxmlformats.org/markup-compatibility/2006">
              <mc:Choice xmlns:v="urn:schemas-microsoft-com:vml" Requires="v">
                <p:oleObj spid="_x0000_s2049" name="" showAsIcon="1" r:id="rId2" imgW="1524000" imgH="1524000" progId="Excel.Sheet.12">
                  <p:embed/>
                </p:oleObj>
              </mc:Choice>
              <mc:Fallback>
                <p:oleObj name="" showAsIcon="1" r:id="rId2" imgW="1524000" imgH="1524000" progId="Excel.Sheet.12">
                  <p:embed/>
                  <p:pic>
                    <p:nvPicPr>
                      <p:cNvPr id="0" name="图片 2048"/>
                      <p:cNvPicPr/>
                      <p:nvPr/>
                    </p:nvPicPr>
                    <p:blipFill>
                      <a:blip r:embed="rId3"/>
                      <a:stretch>
                        <a:fillRect/>
                      </a:stretch>
                    </p:blipFill>
                    <p:spPr>
                      <a:xfrm>
                        <a:off x="374015" y="4836795"/>
                        <a:ext cx="810895" cy="810895"/>
                      </a:xfrm>
                      <a:prstGeom prst="rect">
                        <a:avLst/>
                      </a:prstGeom>
                    </p:spPr>
                  </p:pic>
                </p:oleObj>
              </mc:Fallback>
            </mc:AlternateContent>
          </a:graphicData>
        </a:graphic>
      </p:graphicFrame>
      <p:sp>
        <p:nvSpPr>
          <p:cNvPr id="3" name="文本框 2"/>
          <p:cNvSpPr txBox="1"/>
          <p:nvPr/>
        </p:nvSpPr>
        <p:spPr>
          <a:xfrm>
            <a:off x="148590" y="5733415"/>
            <a:ext cx="1262380" cy="229870"/>
          </a:xfrm>
          <a:prstGeom prst="rect">
            <a:avLst/>
          </a:prstGeom>
          <a:noFill/>
        </p:spPr>
        <p:txBody>
          <a:bodyPr wrap="none" rtlCol="0">
            <a:spAutoFit/>
          </a:bodyPr>
          <a:p>
            <a:r>
              <a:rPr lang="en-US" altLang="zh-CN" sz="900"/>
              <a:t>706L EQ</a:t>
            </a:r>
            <a:r>
              <a:rPr lang="zh-CN" altLang="en-US" sz="900"/>
              <a:t>调参：</a:t>
            </a:r>
            <a:r>
              <a:rPr lang="en-US" altLang="zh-CN" sz="900"/>
              <a:t> </a:t>
            </a:r>
            <a:r>
              <a:rPr lang="en-US" altLang="zh-CN" sz="900">
                <a:highlight>
                  <a:srgbClr val="00FF00"/>
                </a:highlight>
              </a:rPr>
              <a:t>Pass</a:t>
            </a:r>
            <a:endParaRPr lang="en-US" altLang="zh-CN" sz="90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R07.1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7" name="表格 6"/>
          <p:cNvGraphicFramePr/>
          <p:nvPr>
            <p:custDataLst>
              <p:tags r:id="rId1"/>
            </p:custDataLst>
          </p:nvPr>
        </p:nvGraphicFramePr>
        <p:xfrm>
          <a:off x="365760" y="607060"/>
          <a:ext cx="11125835" cy="18855690"/>
        </p:xfrm>
        <a:graphic>
          <a:graphicData uri="http://schemas.openxmlformats.org/drawingml/2006/table">
            <a:tbl>
              <a:tblPr firstRow="1" bandRow="1">
                <a:tableStyleId>{5C22544A-7EE6-4342-B048-85BDC9FD1C3A}</a:tableStyleId>
              </a:tblPr>
              <a:tblGrid>
                <a:gridCol w="386610"/>
                <a:gridCol w="3743960"/>
                <a:gridCol w="1054100"/>
                <a:gridCol w="1054505"/>
                <a:gridCol w="659765"/>
                <a:gridCol w="984250"/>
                <a:gridCol w="3242645"/>
              </a:tblGrid>
              <a:tr h="241300">
                <a:tc>
                  <a:txBody>
                    <a:bodyPr/>
                    <a:p>
                      <a:pPr indent="0">
                        <a:buNone/>
                      </a:pPr>
                      <a:r>
                        <a:rPr lang="zh-CN" sz="1000" b="1">
                          <a:solidFill>
                            <a:srgbClr val="000000"/>
                          </a:solidFill>
                          <a:latin typeface="Arial Regular" panose="020B0604020202020204" charset="0"/>
                          <a:ea typeface="宋体" pitchFamily="2" charset="-122"/>
                        </a:rPr>
                        <a:t>序号</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1">
                          <a:solidFill>
                            <a:srgbClr val="000000"/>
                          </a:solidFill>
                          <a:latin typeface="Arial Regular" panose="020B0604020202020204" charset="0"/>
                          <a:ea typeface="宋体" pitchFamily="2" charset="-122"/>
                        </a:rPr>
                        <a:t>影响因素</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R07.1测试结果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偏差</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允许偏差上限</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a:t>
                      </a:r>
                      <a:r>
                        <a:rPr lang="en-US" altLang="zh-CN" sz="1000" b="0">
                          <a:solidFill>
                            <a:srgbClr val="000000"/>
                          </a:solidFill>
                          <a:latin typeface="Arial Regular" panose="020B0604020202020204" charset="0"/>
                          <a:cs typeface="Arial Regular" panose="020B0604020202020204" charset="0"/>
                        </a:rPr>
                        <a:t>Comments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 QQ音乐首次启动（默认未播放）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5.993333333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-51.84%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chemeClr val="tx1"/>
                          </a:solidFill>
                          <a:latin typeface="Arial Regular" panose="020B0604020202020204" charset="0"/>
                          <a:cs typeface="Arial Regular" panose="020B0604020202020204" charset="0"/>
                        </a:rPr>
                        <a:t>3.6</a:t>
                      </a:r>
                      <a:endParaRPr lang="en-US" altLang="en-US" sz="1000" b="0">
                        <a:solidFill>
                          <a:schemeClr val="tx1"/>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 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-63.06%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a:solidFill>
                            <a:schemeClr val="tx1"/>
                          </a:solidFill>
                          <a:latin typeface="Arial Regular" panose="020B0604020202020204" charset="0"/>
                          <a:cs typeface="Arial Regular" panose="020B0604020202020204" charset="0"/>
                          <a:sym typeface="+mn-ea"/>
                        </a:rPr>
                        <a:t>3.6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18.64%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mj-lt"/>
                          <a:cs typeface="+mj-lt"/>
                        </a:rPr>
                        <a:t>1.3</a:t>
                      </a:r>
                      <a:endParaRPr lang="en-US" altLang="en-US" sz="900" b="0">
                        <a:solidFill>
                          <a:srgbClr val="000000"/>
                        </a:solidFill>
                        <a:latin typeface="+mj-lt"/>
                        <a:cs typeface="+mj-lt"/>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Narrow Regular" panose="020B0606020202030204" charset="0"/>
                        </a:rPr>
                        <a:t>偏差毫秒级别，正常偏差范围</a:t>
                      </a:r>
                      <a:endParaRPr lang="zh-CN" altLang="en-US" sz="1000" b="0">
                        <a:solidFill>
                          <a:srgbClr val="000000"/>
                        </a:solidFill>
                        <a:latin typeface="Arial Regular" panose="020B0604020202020204" charset="0"/>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2.386666667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FF0000"/>
                          </a:solidFill>
                          <a:latin typeface="Arial Regular" panose="020B0604020202020204" charset="0"/>
                          <a:cs typeface="Arial Regular" panose="020B0604020202020204" charset="0"/>
                        </a:rPr>
                        <a:t>66.51%</a:t>
                      </a:r>
                      <a:endParaRPr lang="en-US" altLang="en-US" sz="1000" b="0">
                        <a:solidFill>
                          <a:srgbClr val="FF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900" b="0">
                          <a:solidFill>
                            <a:srgbClr val="000000"/>
                          </a:solidFill>
                          <a:latin typeface="+mj-lt"/>
                          <a:cs typeface="+mj-lt"/>
                        </a:rPr>
                        <a:t>3.2</a:t>
                      </a:r>
                      <a:endParaRPr lang="en-US" altLang="en-US" sz="900" b="0">
                        <a:solidFill>
                          <a:srgbClr val="000000"/>
                        </a:solidFill>
                        <a:latin typeface="+mj-lt"/>
                        <a:cs typeface="+mj-lt"/>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网络波动较大，属于正常偏差（偏差值小于</a:t>
                      </a:r>
                      <a:r>
                        <a:rPr lang="en-US" altLang="zh-CN" sz="1000" b="0">
                          <a:solidFill>
                            <a:srgbClr val="000000"/>
                          </a:solidFill>
                          <a:latin typeface="Arial Regular" panose="020B0604020202020204" charset="0"/>
                          <a:cs typeface="Arial Regular" panose="020B0604020202020204" charset="0"/>
                        </a:rPr>
                        <a:t>1S</a:t>
                      </a:r>
                      <a:r>
                        <a:rPr lang="zh-CN" altLang="en-US" sz="1000" b="0">
                          <a:solidFill>
                            <a:srgbClr val="000000"/>
                          </a:solidFill>
                          <a:latin typeface="Arial Regular" panose="020B0604020202020204" charset="0"/>
                          <a:cs typeface="Arial Regular" panose="020B0604020202020204" charset="0"/>
                        </a:rPr>
                        <a:t>）</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1.443333333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-1.39%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18.27%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13.32</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11.10333333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19.96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17.7</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Regular" panose="020B0604020202020204" charset="0"/>
                          <a:sym typeface="+mn-ea"/>
                        </a:rPr>
                        <a:t>网络波动较大，属于正常偏差</a:t>
                      </a:r>
                      <a:endParaRPr lang="zh-CN" altLang="en-US" sz="100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52730">
                <a:tc>
                  <a:txBody>
                    <a:bodyPr/>
                    <a:p>
                      <a:pPr indent="0">
                        <a:buNone/>
                      </a:pPr>
                      <a:r>
                        <a:rPr lang="en-US" alt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11.76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17.21%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9.4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16.73%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18.41%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18.29%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on语音可用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7.333333333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-52.78%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on语音播放音乐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5.966666667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9.946666667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-40.01%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on在线电台音源恢复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7.026666667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6.526666667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7.66%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on到根目录两首歌的USB音源恢复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7.48%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onQQ音源恢复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8.356666667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-35.39%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 到账号自动登录时间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-11.42%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 on 到账号二维码出现时间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-14.61%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系统稳定状态下QQ音乐首次启动（默认未播放）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2.006666667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28.09%</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3.2</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-12.61%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-21.48%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2.4</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系统稳定状态下USB音乐首次启动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17.20%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-19.28%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129858" y="12001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sym typeface="+mn-ea"/>
              </a:rPr>
              <a:t>CDX706L</a:t>
            </a:r>
            <a:r>
              <a:rPr lang="zh-CN" altLang="en-US" sz="2800" dirty="0">
                <a:solidFill>
                  <a:srgbClr val="0000CC"/>
                </a:solidFill>
                <a:sym typeface="+mn-ea"/>
              </a:rPr>
              <a:t> </a:t>
            </a:r>
            <a:r>
              <a:rPr lang="en-US" altLang="zh-CN" sz="2800" dirty="0">
                <a:solidFill>
                  <a:srgbClr val="0000CC"/>
                </a:solidFill>
                <a:sym typeface="+mn-ea"/>
              </a:rPr>
              <a:t>R07.1 Pro HF2</a:t>
            </a:r>
            <a:r>
              <a:rPr lang="en-US" altLang="en-US" sz="2800" dirty="0">
                <a:solidFill>
                  <a:srgbClr val="0000CC"/>
                </a:solidFill>
              </a:rPr>
              <a:t>} </a:t>
            </a:r>
            <a:r>
              <a:rPr lang="zh-CN" altLang="en-US" sz="2800" dirty="0"/>
              <a:t>性能</a:t>
            </a:r>
            <a:r>
              <a:rPr lang="zh-CN" altLang="en-US" sz="2800" dirty="0"/>
              <a:t>专题测试</a:t>
            </a:r>
            <a:endParaRPr lang="en-US" altLang="en-US" sz="2800" b="0" dirty="0">
              <a:ea typeface="SimHei" panose="02010609060101010101" pitchFamily="49" charset="-122"/>
            </a:endParaRPr>
          </a:p>
        </p:txBody>
      </p:sp>
      <p:graphicFrame>
        <p:nvGraphicFramePr>
          <p:cNvPr id="7" name="表格 6"/>
          <p:cNvGraphicFramePr/>
          <p:nvPr>
            <p:custDataLst>
              <p:tags r:id="rId1"/>
            </p:custDataLst>
          </p:nvPr>
        </p:nvGraphicFramePr>
        <p:xfrm>
          <a:off x="365760" y="607060"/>
          <a:ext cx="11125835" cy="11770995"/>
        </p:xfrm>
        <a:graphic>
          <a:graphicData uri="http://schemas.openxmlformats.org/drawingml/2006/table">
            <a:tbl>
              <a:tblPr firstRow="1" bandRow="1">
                <a:tableStyleId>{5C22544A-7EE6-4342-B048-85BDC9FD1C3A}</a:tableStyleId>
              </a:tblPr>
              <a:tblGrid>
                <a:gridCol w="386610"/>
                <a:gridCol w="3743960"/>
                <a:gridCol w="1031240"/>
                <a:gridCol w="1077365"/>
                <a:gridCol w="659765"/>
                <a:gridCol w="984250"/>
                <a:gridCol w="3242645"/>
              </a:tblGrid>
              <a:tr h="241300">
                <a:tc>
                  <a:txBody>
                    <a:bodyPr/>
                    <a:p>
                      <a:pPr indent="0">
                        <a:buNone/>
                      </a:pPr>
                      <a:r>
                        <a:rPr lang="zh-CN" sz="1000" b="1">
                          <a:solidFill>
                            <a:srgbClr val="000000"/>
                          </a:solidFill>
                          <a:latin typeface="Arial Regular" panose="020B0604020202020204" charset="0"/>
                          <a:ea typeface="宋体" pitchFamily="2" charset="-122"/>
                        </a:rPr>
                        <a:t>序号</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1">
                          <a:solidFill>
                            <a:srgbClr val="000000"/>
                          </a:solidFill>
                          <a:latin typeface="Arial Regular" panose="020B0604020202020204" charset="0"/>
                          <a:ea typeface="宋体" pitchFamily="2" charset="-122"/>
                        </a:rPr>
                        <a:t>影响因素</a:t>
                      </a:r>
                      <a:endParaRPr lang="zh-CN" altLang="en-US" sz="1000" b="1">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R07.1测试结果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R07测试结果</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偏差</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ea typeface="宋体" pitchFamily="2" charset="-122"/>
                          <a:cs typeface="Arial Narrow Regular" panose="020B0606020202030204" charset="0"/>
                        </a:rPr>
                        <a:t>允许偏差上限</a:t>
                      </a:r>
                      <a:endParaRPr lang="zh-CN" altLang="en-US" sz="1000" b="0">
                        <a:solidFill>
                          <a:srgbClr val="000000"/>
                        </a:solidFill>
                        <a:latin typeface="Arial Regular" panose="020B0604020202020204" charset="0"/>
                        <a:ea typeface="宋体" pitchFamily="2" charset="-122"/>
                        <a:cs typeface="Arial Narrow Regular" panose="020B060602020203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a:t>
                      </a:r>
                      <a:r>
                        <a:rPr lang="en-US" altLang="zh-CN" sz="1000" b="0">
                          <a:solidFill>
                            <a:srgbClr val="000000"/>
                          </a:solidFill>
                          <a:latin typeface="Arial Regular" panose="020B0604020202020204" charset="0"/>
                          <a:cs typeface="Arial Regular" panose="020B0604020202020204" charset="0"/>
                        </a:rPr>
                        <a:t>Comments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solidFill>
                      <a:schemeClr val="accent1">
                        <a:lumMod val="60000"/>
                        <a:lumOff val="40000"/>
                      </a:schemeClr>
                    </a:solidFill>
                  </a:tcPr>
                </a:tc>
              </a:tr>
              <a:tr h="241300">
                <a:tc>
                  <a:txBody>
                    <a:bodyPr/>
                    <a:p>
                      <a:pPr indent="0">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系统稳定状态下喜马拉雅首次启动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1.063333333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1.85</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B050"/>
                          </a:solidFill>
                          <a:latin typeface="Arial Regular" panose="020B0604020202020204" charset="0"/>
                          <a:cs typeface="Arial Regular" panose="020B0604020202020204" charset="0"/>
                        </a:rPr>
                        <a:t>-42.52%</a:t>
                      </a:r>
                      <a:endParaRPr 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alt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系统稳定状态下新闻首次启动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1.143333333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-13.38%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6.153333333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5.216666667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系统稳定状态下导航界面点击输入框出现下拉框</a:t>
                      </a:r>
                      <a:endParaRPr lang="zh-CN" altLang="en-US" sz="10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1.523333333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14.25%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稳定状态下音量硬按键响应速度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NA</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R07.1 </a:t>
                      </a:r>
                      <a:r>
                        <a:rPr lang="zh-CN" altLang="en-US" sz="1000" b="0">
                          <a:solidFill>
                            <a:srgbClr val="000000"/>
                          </a:solidFill>
                          <a:latin typeface="Arial Regular" panose="020B0604020202020204" charset="0"/>
                          <a:cs typeface="Arial Regular" panose="020B0604020202020204" charset="0"/>
                        </a:rPr>
                        <a:t>新增</a:t>
                      </a:r>
                      <a:r>
                        <a:rPr lang="en-US" altLang="zh-CN" sz="1000" b="0">
                          <a:solidFill>
                            <a:srgbClr val="000000"/>
                          </a:solidFill>
                          <a:latin typeface="Arial Regular" panose="020B0604020202020204" charset="0"/>
                          <a:cs typeface="Arial Regular" panose="020B0604020202020204" charset="0"/>
                        </a:rPr>
                        <a:t>Case</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稳定状态下切换歌曲硬按键响应速度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2.626666667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NA</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zh-CN" sz="1000">
                          <a:solidFill>
                            <a:srgbClr val="000000"/>
                          </a:solidFill>
                          <a:latin typeface="Arial Regular" panose="020B0604020202020204" charset="0"/>
                          <a:cs typeface="Arial Regular" panose="020B0604020202020204" charset="0"/>
                          <a:sym typeface="+mn-ea"/>
                        </a:rPr>
                        <a:t>R07.1 </a:t>
                      </a:r>
                      <a:r>
                        <a:rPr lang="zh-CN" altLang="en-US" sz="1000">
                          <a:solidFill>
                            <a:srgbClr val="000000"/>
                          </a:solidFill>
                          <a:latin typeface="Arial Regular" panose="020B0604020202020204" charset="0"/>
                          <a:cs typeface="Arial Regular" panose="020B0604020202020204" charset="0"/>
                          <a:sym typeface="+mn-ea"/>
                        </a:rPr>
                        <a:t>新增</a:t>
                      </a:r>
                      <a:r>
                        <a:rPr lang="en-US" altLang="zh-CN" sz="1000">
                          <a:solidFill>
                            <a:srgbClr val="000000"/>
                          </a:solidFill>
                          <a:latin typeface="Arial Regular" panose="020B0604020202020204" charset="0"/>
                          <a:cs typeface="Arial Regular" panose="020B0604020202020204" charset="0"/>
                          <a:sym typeface="+mn-ea"/>
                        </a:rPr>
                        <a:t>Case</a:t>
                      </a:r>
                      <a:endParaRPr lang="en-US" altLang="en-US" sz="1000" b="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QQ热启动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-50.62%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喜马拉雅热启动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0.383333333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-48.20%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在线电台热启动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-45.96%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17.65%</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zh-CN" altLang="en-US" sz="1000" b="0">
                        <a:solidFill>
                          <a:srgbClr val="000000"/>
                        </a:solidFill>
                        <a:latin typeface="Arial Regular" panose="020B0604020202020204" charset="0"/>
                        <a:cs typeface="Arial Narrow Regular" panose="020B060602020203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新闻热启动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0.416666667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-22.84%</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0.306666667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Arial Regular" panose="020B0604020202020204" charset="0"/>
                          <a:cs typeface="Arial Regular" panose="020B0604020202020204" charset="0"/>
                          <a:sym typeface="+mn-ea"/>
                        </a:rPr>
                        <a:t>0.3</a:t>
                      </a:r>
                      <a:endParaRPr lang="en-US" altLang="en-US" sz="1000" b="0">
                        <a:solidFill>
                          <a:srgbClr val="000000"/>
                        </a:solidFill>
                        <a:latin typeface="Arial Regular" panose="020B0604020202020204" charset="0"/>
                        <a:ea typeface="宋体" pitchFamily="2" charset="-122"/>
                        <a:cs typeface="Arial Regular" panose="020B0604020202020204" charset="0"/>
                        <a:sym typeface="+mn-ea"/>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2.2%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24小时Monkey测试中的CPU Free</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131.89%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128.90%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2.32%</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24小时Monkey测试中的RAM Free</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0.186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-58.01%</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sz="1000" b="0">
                          <a:solidFill>
                            <a:srgbClr val="000000"/>
                          </a:solidFill>
                          <a:latin typeface="Arial Regular" panose="020B0604020202020204" charset="0"/>
                          <a:cs typeface="Arial Regular" panose="020B0604020202020204" charset="0"/>
                        </a:rPr>
                        <a:t>39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24小时Monkey测试中的GPU Free</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78.23%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88.70%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-11.80%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29870">
                <a:tc>
                  <a:txBody>
                    <a:bodyPr/>
                    <a:p>
                      <a:pPr indent="0">
                        <a:buNone/>
                      </a:pPr>
                      <a:r>
                        <a:rPr lang="en-US" sz="1000" b="0">
                          <a:solidFill>
                            <a:srgbClr val="000000"/>
                          </a:solidFill>
                          <a:latin typeface="Arial Regular" panose="020B0604020202020204" charset="0"/>
                          <a:cs typeface="Arial Regular" panose="020B0604020202020204" charset="0"/>
                        </a:rPr>
                        <a:t>40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24小时Monkey中的ANR次数</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D0015"/>
                          </a:solidFill>
                          <a:latin typeface="Arial Regular" panose="020B0604020202020204" charset="0"/>
                          <a:cs typeface="Arial Regular" panose="020B0604020202020204" charset="0"/>
                        </a:rPr>
                        <a:t>0</a:t>
                      </a:r>
                      <a:endParaRPr lang="en-US" altLang="en-US" sz="1000" b="0">
                        <a:solidFill>
                          <a:srgbClr val="0D0015"/>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电影票出现一次</a:t>
                      </a:r>
                      <a:r>
                        <a:rPr lang="en-US" altLang="zh-CN" sz="1000" b="0">
                          <a:solidFill>
                            <a:srgbClr val="000000"/>
                          </a:solidFill>
                          <a:latin typeface="Arial Regular" panose="020B0604020202020204" charset="0"/>
                          <a:cs typeface="Arial Regular" panose="020B0604020202020204" charset="0"/>
                        </a:rPr>
                        <a:t>ANR</a:t>
                      </a:r>
                      <a:r>
                        <a:rPr lang="zh-CN" altLang="en-US" sz="1000" b="0">
                          <a:solidFill>
                            <a:srgbClr val="000000"/>
                          </a:solidFill>
                          <a:latin typeface="Arial Regular" panose="020B0604020202020204" charset="0"/>
                          <a:cs typeface="Arial Regular" panose="020B0604020202020204" charset="0"/>
                        </a:rPr>
                        <a:t>，已修复（</a:t>
                      </a:r>
                      <a:r>
                        <a:rPr lang="en-US" altLang="zh-CN" sz="1000" b="0">
                          <a:solidFill>
                            <a:srgbClr val="000000"/>
                          </a:solidFill>
                          <a:latin typeface="Arial Regular" panose="020B0604020202020204" charset="0"/>
                          <a:cs typeface="Arial Regular" panose="020B0604020202020204" charset="0"/>
                        </a:rPr>
                        <a:t>R08</a:t>
                      </a:r>
                      <a:r>
                        <a:rPr lang="zh-CN" altLang="en-US" sz="1000" b="0">
                          <a:solidFill>
                            <a:srgbClr val="000000"/>
                          </a:solidFill>
                          <a:latin typeface="Arial Regular" panose="020B0604020202020204" charset="0"/>
                          <a:cs typeface="Arial Regular" panose="020B0604020202020204" charset="0"/>
                        </a:rPr>
                        <a:t>组入）</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sz="1000" b="0">
                          <a:solidFill>
                            <a:srgbClr val="000000"/>
                          </a:solidFill>
                          <a:latin typeface="Arial Regular" panose="020B0604020202020204" charset="0"/>
                          <a:cs typeface="Arial Regular" panose="020B0604020202020204" charset="0"/>
                        </a:rPr>
                        <a:t>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24小时Monkey中的Crash次数</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24小时Monkey中内存泄露进程数</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-100%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系统稳定状态下导航搜索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1.86%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5.193333333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B050"/>
                          </a:solidFill>
                          <a:latin typeface="Arial Regular" panose="020B0604020202020204" charset="0"/>
                          <a:cs typeface="Arial Regular" panose="020B0604020202020204" charset="0"/>
                        </a:rPr>
                        <a:t>-0.13%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22885">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0.666666667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0.643333333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3.63%</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1.196666667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1.003333333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19.27%</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10820">
                <a:tc>
                  <a:txBody>
                    <a:bodyPr/>
                    <a:p>
                      <a:pPr indent="0">
                        <a:buNone/>
                      </a:pPr>
                      <a:r>
                        <a:rPr 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系统稳定下，语音导航搜索时间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3.673333333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3.476666667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5.66%</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0">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3.133333333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3.40%</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Narrow Regular" panose="020B0606020202030204" charset="0"/>
                          <a:sym typeface="+mn-ea"/>
                        </a:rPr>
                        <a:t>偏差毫秒级别，正常偏差范围</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r h="241300">
                <a:tc>
                  <a:txBody>
                    <a:bodyPr/>
                    <a:p>
                      <a:pPr indent="0">
                        <a:buNone/>
                      </a:pPr>
                      <a:r>
                        <a:rPr lang="en-US" sz="1000" b="0">
                          <a:solidFill>
                            <a:srgbClr val="000000"/>
                          </a:solidFill>
                          <a:latin typeface="Arial Regular" panose="020B0604020202020204" charset="0"/>
                          <a:cs typeface="Arial Regular" panose="020B0604020202020204" charset="0"/>
                        </a:rPr>
                        <a:t>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ctr"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5.456666667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7.293333333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r>
                        <a:rPr lang="en-US" sz="1000" b="0">
                          <a:solidFill>
                            <a:srgbClr val="00B050"/>
                          </a:solidFill>
                          <a:latin typeface="Arial Regular" panose="020B0604020202020204" charset="0"/>
                          <a:cs typeface="Arial Regular" panose="020B0604020202020204" charset="0"/>
                        </a:rPr>
                        <a:t>-25.18%</a:t>
                      </a:r>
                      <a:endParaRPr lang="en-US" altLang="en-US" sz="1000" b="0">
                        <a:solidFill>
                          <a:srgbClr val="00B05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lgn="ctr">
                        <a:buNone/>
                      </a:pPr>
                      <a:r>
                        <a:rPr lang="en-US" alt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2B2B2B"/>
                      </a:solidFill>
                      <a:prstDash val="solid"/>
                      <a:headEnd type="none" w="med" len="med"/>
                      <a:tailEnd type="none" w="med" len="med"/>
                    </a:lnL>
                    <a:lnR w="6350" cap="flat" cmpd="sng">
                      <a:solidFill>
                        <a:srgbClr val="2B2B2B"/>
                      </a:solidFill>
                      <a:prstDash val="solid"/>
                      <a:headEnd type="none" w="med" len="med"/>
                      <a:tailEnd type="none" w="med" len="med"/>
                    </a:lnR>
                    <a:lnT w="6350" cap="flat" cmpd="sng">
                      <a:solidFill>
                        <a:srgbClr val="2B2B2B"/>
                      </a:solidFill>
                      <a:prstDash val="solid"/>
                      <a:headEnd type="none" w="med" len="med"/>
                      <a:tailEnd type="none" w="med" len="med"/>
                    </a:lnT>
                    <a:lnB w="6350" cap="flat" cmpd="sng">
                      <a:solidFill>
                        <a:srgbClr val="2B2B2B"/>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569fb7d3-cd65-4bd9-bafa-a972945dfd62}"/>
  <p:tag name="TABLE_ENDDRAG_ORIGIN_RECT" val="931*261"/>
  <p:tag name="TABLE_ENDDRAG_RECT" val="19*55*931*261"/>
</p:tagLst>
</file>

<file path=ppt/tags/tag10.xml><?xml version="1.0" encoding="utf-8"?>
<p:tagLst xmlns:p="http://schemas.openxmlformats.org/presentationml/2006/main">
  <p:tag name="KSO_WM_UNIT_TABLE_BEAUTIFY" val="smartTable{ff93db47-8379-4758-8585-222c04886eca}"/>
  <p:tag name="TABLE_ENDDRAG_ORIGIN_RECT" val="940*448"/>
  <p:tag name="TABLE_ENDDRAG_RECT" val="19*45*940*448"/>
</p:tagLst>
</file>

<file path=ppt/tags/tag11.xml><?xml version="1.0" encoding="utf-8"?>
<p:tagLst xmlns:p="http://schemas.openxmlformats.org/presentationml/2006/main">
  <p:tag name="KSO_WM_UNIT_TABLE_BEAUTIFY" val="smartTable{ff93db47-8379-4758-8585-222c04886eca}"/>
  <p:tag name="TABLE_ENDDRAG_ORIGIN_RECT" val="940*458"/>
  <p:tag name="TABLE_ENDDRAG_RECT" val="19*45*940*458"/>
</p:tagLst>
</file>

<file path=ppt/tags/tag12.xml><?xml version="1.0" encoding="utf-8"?>
<p:tagLst xmlns:p="http://schemas.openxmlformats.org/presentationml/2006/main">
  <p:tag name="KSO_WM_UNIT_TABLE_BEAUTIFY" val="smartTable{ff93db47-8379-4758-8585-222c04886eca}"/>
  <p:tag name="TABLE_ENDDRAG_ORIGIN_RECT" val="940*242"/>
  <p:tag name="TABLE_ENDDRAG_RECT" val="19*45*940*242"/>
</p:tagLst>
</file>

<file path=ppt/tags/tag13.xml><?xml version="1.0" encoding="utf-8"?>
<p:tagLst xmlns:p="http://schemas.openxmlformats.org/presentationml/2006/main">
  <p:tag name="KSO_WM_UNIT_TABLE_BEAUTIFY" val="smartTable{e383b634-fa98-486b-9eac-1381fc001d6f}"/>
  <p:tag name="TABLE_ENDDRAG_ORIGIN_RECT" val="917*484"/>
  <p:tag name="TABLE_ENDDRAG_RECT" val="16*42*917*484"/>
</p:tagLst>
</file>

<file path=ppt/tags/tag14.xml><?xml version="1.0" encoding="utf-8"?>
<p:tagLst xmlns:p="http://schemas.openxmlformats.org/presentationml/2006/main">
  <p:tag name="KSO_WM_UNIT_TABLE_BEAUTIFY" val="smartTable{e383b634-fa98-486b-9eac-1381fc001d6f}"/>
  <p:tag name="TABLE_ENDDRAG_ORIGIN_RECT" val="917*1829"/>
  <p:tag name="TABLE_ENDDRAG_RECT" val="16*42*917*1829"/>
</p:tagLst>
</file>

<file path=ppt/tags/tag15.xml><?xml version="1.0" encoding="utf-8"?>
<p:tagLst xmlns:p="http://schemas.openxmlformats.org/presentationml/2006/main">
  <p:tag name="KSO_WM_UNIT_TABLE_BEAUTIFY" val="smartTable{e383b634-fa98-486b-9eac-1381fc001d6f}"/>
  <p:tag name="TABLE_ENDDRAG_ORIGIN_RECT" val="917*545"/>
  <p:tag name="TABLE_ENDDRAG_RECT" val="16*42*917*545"/>
</p:tagLst>
</file>

<file path=ppt/tags/tag16.xml><?xml version="1.0" encoding="utf-8"?>
<p:tagLst xmlns:p="http://schemas.openxmlformats.org/presentationml/2006/main">
  <p:tag name="KSO_WM_UNIT_TABLE_BEAUTIFY" val="smartTable{e383b634-fa98-486b-9eac-1381fc001d6f}"/>
  <p:tag name="TABLE_ENDDRAG_ORIGIN_RECT" val="917*545"/>
  <p:tag name="TABLE_ENDDRAG_RECT" val="16*42*917*545"/>
</p:tagLst>
</file>

<file path=ppt/tags/tag2.xml><?xml version="1.0" encoding="utf-8"?>
<p:tagLst xmlns:p="http://schemas.openxmlformats.org/presentationml/2006/main">
  <p:tag name="KSO_WM_UNIT_TABLE_BEAUTIFY" val="smartTable{569fb7d3-cd65-4bd9-bafa-a972945dfd62}"/>
  <p:tag name="TABLE_ENDDRAG_ORIGIN_RECT" val="931*326"/>
  <p:tag name="TABLE_ENDDRAG_RECT" val="19*55*931*326"/>
</p:tagLst>
</file>

<file path=ppt/tags/tag3.xml><?xml version="1.0" encoding="utf-8"?>
<p:tagLst xmlns:p="http://schemas.openxmlformats.org/presentationml/2006/main">
  <p:tag name="KSO_WM_UNIT_TABLE_BEAUTIFY" val="smartTable{0e55b7f8-0204-481c-91a7-1aff7368305d}"/>
</p:tagLst>
</file>

<file path=ppt/tags/tag4.xml><?xml version="1.0" encoding="utf-8"?>
<p:tagLst xmlns:p="http://schemas.openxmlformats.org/presentationml/2006/main">
  <p:tag name="KSO_WM_UNIT_TABLE_BEAUTIFY" val="smartTable{0dfbcf6c-6116-4ede-9e6b-ef9dd2ac28ce}"/>
  <p:tag name="TABLE_ENDDRAG_ORIGIN_RECT" val="876*549"/>
  <p:tag name="TABLE_ENDDRAG_RECT" val="28*47*876*549"/>
</p:tagLst>
</file>

<file path=ppt/tags/tag5.xml><?xml version="1.0" encoding="utf-8"?>
<p:tagLst xmlns:p="http://schemas.openxmlformats.org/presentationml/2006/main">
  <p:tag name="KSO_WM_UNIT_TABLE_BEAUTIFY" val="smartTable{0dfbcf6c-6116-4ede-9e6b-ef9dd2ac28ce}"/>
  <p:tag name="TABLE_ENDDRAG_ORIGIN_RECT" val="876*549"/>
  <p:tag name="TABLE_ENDDRAG_RECT" val="28*47*876*549"/>
</p:tagLst>
</file>

<file path=ppt/tags/tag6.xml><?xml version="1.0" encoding="utf-8"?>
<p:tagLst xmlns:p="http://schemas.openxmlformats.org/presentationml/2006/main">
  <p:tag name="KSO_WM_UNIT_TABLE_BEAUTIFY" val="smartTable{0dfbcf6c-6116-4ede-9e6b-ef9dd2ac28ce}"/>
  <p:tag name="TABLE_ENDDRAG_ORIGIN_RECT" val="896*321"/>
  <p:tag name="TABLE_ENDDRAG_RECT" val="28*47*896*321"/>
</p:tagLst>
</file>

<file path=ppt/tags/tag7.xml><?xml version="1.0" encoding="utf-8"?>
<p:tagLst xmlns:p="http://schemas.openxmlformats.org/presentationml/2006/main">
  <p:tag name="KSO_WM_UNIT_TABLE_BEAUTIFY" val="smartTable{ff93db47-8379-4758-8585-222c04886eca}"/>
  <p:tag name="TABLE_ENDDRAG_ORIGIN_RECT" val="920*453"/>
  <p:tag name="TABLE_ENDDRAG_RECT" val="19*65*920*453"/>
</p:tagLst>
</file>

<file path=ppt/tags/tag8.xml><?xml version="1.0" encoding="utf-8"?>
<p:tagLst xmlns:p="http://schemas.openxmlformats.org/presentationml/2006/main">
  <p:tag name="KSO_WM_UNIT_TABLE_BEAUTIFY" val="smartTable{ff93db47-8379-4758-8585-222c04886eca}"/>
  <p:tag name="TABLE_ENDDRAG_ORIGIN_RECT" val="940*252"/>
  <p:tag name="TABLE_ENDDRAG_RECT" val="19*45*940*252"/>
</p:tagLst>
</file>

<file path=ppt/tags/tag9.xml><?xml version="1.0" encoding="utf-8"?>
<p:tagLst xmlns:p="http://schemas.openxmlformats.org/presentationml/2006/main">
  <p:tag name="KSO_WM_UNIT_TABLE_BEAUTIFY" val="smartTable{ff93db47-8379-4758-8585-222c04886eca}"/>
  <p:tag name="TABLE_ENDDRAG_ORIGIN_RECT" val="940*365"/>
  <p:tag name="TABLE_ENDDRAG_RECT" val="19*45*940*365"/>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24001</Words>
  <Application>WPS 演示</Application>
  <PresentationFormat>宽屏</PresentationFormat>
  <Paragraphs>5017</Paragraphs>
  <Slides>24</Slides>
  <Notes>4</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7</vt:i4>
      </vt:variant>
      <vt:variant>
        <vt:lpstr>幻灯片标题</vt:lpstr>
      </vt:variant>
      <vt:variant>
        <vt:i4>24</vt:i4>
      </vt:variant>
    </vt:vector>
  </HeadingPairs>
  <TitlesOfParts>
    <vt:vector size="58"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Arial Narrow Regular</vt:lpstr>
      <vt:lpstr>微软雅黑</vt:lpstr>
      <vt:lpstr>汉仪旗黑</vt:lpstr>
      <vt:lpstr>黑体</vt:lpstr>
      <vt:lpstr>汉仪中等线KW</vt:lpstr>
      <vt:lpstr>宋体</vt:lpstr>
      <vt:lpstr>Arial Unicode MS</vt:lpstr>
      <vt:lpstr>1_Corp Presentations 2018</vt:lpstr>
      <vt:lpstr>Excel.Sheet.12</vt:lpstr>
      <vt:lpstr>Excel.Sheet.12</vt:lpstr>
      <vt:lpstr>Excel.Sheet.12</vt:lpstr>
      <vt:lpstr>Excel.Sheet.12</vt:lpstr>
      <vt:lpstr>Excel.Sheet.12</vt:lpstr>
      <vt:lpstr>Excel.Sheet.12</vt:lpstr>
      <vt:lpstr>Excel.Sheet.12</vt:lpstr>
      <vt:lpstr>PowerPoint 演示文稿</vt:lpstr>
      <vt:lpstr>{CX706L_R07.1 Pro HF2} Software overall status  {Green}</vt:lpstr>
      <vt:lpstr>{CDX706L R07.1 Pro HF2} Open IG/Gating with risk evaluation</vt:lpstr>
      <vt:lpstr>{CDX706L R07.1 Pro HF2} Open IG/Gating with risk evaluation</vt:lpstr>
      <vt:lpstr>{CDX706L R07.1 Pro HF2} 内存泄露专项测试 Pass </vt:lpstr>
      <vt:lpstr>{CDX706L R07.1 Pro HF2} 内存泄露专项测试 Pass</vt:lpstr>
      <vt:lpstr>{CDX706L R07 Pro HF2} 语音专项测试</vt:lpstr>
      <vt:lpstr>{CDX706L R07.1 Pro HF2} 性能专题测试</vt:lpstr>
      <vt:lpstr>{CDX706L R07.1 Pro HF2} 性能专题测试</vt:lpstr>
      <vt:lpstr>{CDX706L R07.1 Pro HF2} 性能专题测试</vt:lpstr>
      <vt:lpstr>{CX706H_R07.1 Pro HF2} Software overall status  {yellow}</vt:lpstr>
      <vt:lpstr>{CX706H_R07.1 Pro HF2} Open IG/Gating with risk evaluation</vt:lpstr>
      <vt:lpstr>{CX706H_R07.1 Pro HF2} Open IG/Gating with risk evaluation</vt:lpstr>
      <vt:lpstr>{CX706H_R07.1 Pro HF2} Open IG/Gating with risk evaluation</vt:lpstr>
      <vt:lpstr>{CX706H_R07.1 Pro HF2} Open IG/Gating with risk evaluation</vt:lpstr>
      <vt:lpstr>{CX706H_R07.1 Pro HF2} Open IG/Gating with risk evaluation</vt:lpstr>
      <vt:lpstr>{CX706H_R07.1 Pro HF2} Open IG/Gating with risk evaluation</vt:lpstr>
      <vt:lpstr>{CX706H_R07.1 Pro HF2} 内存泄露专项测试 Pass </vt:lpstr>
      <vt:lpstr>{CX706H_R07.1 Pro HF2} 内存泄露专项测试 Pass</vt:lpstr>
      <vt:lpstr>{CX706H_R07.1 Pro HF2} 语音专项测试</vt:lpstr>
      <vt:lpstr>{CX706H_R07.1 Pro HF2} 性能专题测试</vt:lpstr>
      <vt:lpstr>{CX706H_R07.1 Pro HF2} 性能专题测试</vt:lpstr>
      <vt:lpstr>{CX706H_R07.1 Pro HF2} 性能专题测试</vt:lpstr>
      <vt:lpstr>{CX706H_R07.1 Pro HF2} 性能专题测试</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1975</cp:revision>
  <cp:lastPrinted>2022-12-06T10:22:12Z</cp:lastPrinted>
  <dcterms:created xsi:type="dcterms:W3CDTF">2022-12-06T10:22:12Z</dcterms:created>
  <dcterms:modified xsi:type="dcterms:W3CDTF">2022-12-06T10:22:12Z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7AA88733DED766D78BA4B0627A3CF117</vt:lpwstr>
  </property>
</Properties>
</file>