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747" r:id="rId3"/>
    <p:sldId id="895" r:id="rId4"/>
    <p:sldId id="934" r:id="rId6"/>
    <p:sldId id="931" r:id="rId7"/>
    <p:sldId id="954" r:id="rId8"/>
    <p:sldId id="932" r:id="rId9"/>
    <p:sldId id="941" r:id="rId10"/>
    <p:sldId id="955" r:id="rId11"/>
    <p:sldId id="956" r:id="rId12"/>
    <p:sldId id="935" r:id="rId13"/>
    <p:sldId id="936" r:id="rId14"/>
    <p:sldId id="937" r:id="rId15"/>
    <p:sldId id="957" r:id="rId16"/>
    <p:sldId id="938" r:id="rId17"/>
    <p:sldId id="958" r:id="rId18"/>
    <p:sldId id="959" r:id="rId19"/>
    <p:sldId id="942" r:id="rId20"/>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 Nigel (D.)" initials="" lastIdx="1" clrIdx="0"/>
  <p:cmAuthor id="2" name="Chen, Emma (J.)" initials="CE("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95" autoAdjust="0"/>
    <p:restoredTop sz="95118" autoAdjust="0"/>
  </p:normalViewPr>
  <p:slideViewPr>
    <p:cSldViewPr snapToGrid="0">
      <p:cViewPr varScale="1">
        <p:scale>
          <a:sx n="111" d="100"/>
          <a:sy n="111" d="100"/>
        </p:scale>
        <p:origin x="920" y="19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661" tIns="48331" rIns="96661" bIns="48331" numCol="1" anchor="t"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3" name="Date Placeholder 2"/>
          <p:cNvSpPr>
            <a:spLocks noGrp="1"/>
          </p:cNvSpPr>
          <p:nvPr>
            <p:ph type="dt" idx="1"/>
          </p:nvPr>
        </p:nvSpPr>
        <p:spPr>
          <a:xfrm>
            <a:off x="4143375" y="0"/>
            <a:ext cx="3170238" cy="481013"/>
          </a:xfrm>
          <a:prstGeom prst="rect">
            <a:avLst/>
          </a:prstGeom>
        </p:spPr>
        <p:txBody>
          <a:bodyPr vert="horz" wrap="square" lIns="96661" tIns="48331" rIns="96661" bIns="48331" numCol="1" anchor="t" anchorCtr="0" compatLnSpc="1"/>
          <a:lstStyle>
            <a:lvl1pPr algn="r" eaLnBrk="1" hangingPunct="1">
              <a:defRPr sz="1300">
                <a:latin typeface="Calibri" panose="020F0502020204030204" pitchFamily="34" charset="0"/>
                <a:ea typeface="宋体" pitchFamily="2" charset="-122"/>
              </a:defRPr>
            </a:lvl1pPr>
          </a:lstStyle>
          <a:p>
            <a:pPr>
              <a:defRPr/>
            </a:pPr>
            <a:fld id="{9FD6D0F9-6875-B340-ADA7-4417FB391D6D}" type="datetimeFigureOut">
              <a:rPr lang="en-US" altLang="zh-CN"/>
            </a:fld>
            <a:endParaRPr lang="en-US" altLang="zh-C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6661" tIns="48331" rIns="96661" bIns="48331"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9120188"/>
            <a:ext cx="3170238" cy="481012"/>
          </a:xfrm>
          <a:prstGeom prst="rect">
            <a:avLst/>
          </a:prstGeom>
        </p:spPr>
        <p:txBody>
          <a:bodyPr vert="horz" wrap="square" lIns="96661" tIns="48331" rIns="96661" bIns="48331" numCol="1" anchor="b"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wrap="square" lIns="96661" tIns="48331" rIns="96661" bIns="48331" numCol="1" anchor="b" anchorCtr="0" compatLnSpc="1"/>
          <a:lstStyle>
            <a:lvl1pPr algn="r" eaLnBrk="1" hangingPunct="1">
              <a:defRPr sz="1300" smtClean="0">
                <a:latin typeface="Calibri" panose="020F0502020204030204" pitchFamily="34" charset="0"/>
                <a:ea typeface="宋体" pitchFamily="2" charset="-122"/>
              </a:defRPr>
            </a:lvl1pPr>
          </a:lstStyle>
          <a:p>
            <a:pPr>
              <a:defRPr/>
            </a:pPr>
            <a:fld id="{4D41B0E6-F78E-534C-B767-67D6C0DDA967}"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4915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CF14B64D-E966-B742-A586-D1EF77775408}"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2"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6144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1BE3B740-2C08-B54F-9792-BDD5493535FA}"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4915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CF14B64D-E966-B742-A586-D1EF77775408}"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2"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6144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1BE3B740-2C08-B54F-9792-BDD5493535FA}"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3"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4"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5"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8"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0"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1"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2"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3"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4"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64E785F-8EAE-E342-930C-FF64EA30B100}"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4"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5"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8"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1"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2"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5"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9E2CFE3-79F8-E84E-893F-FB712B2C521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8"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D51182B-E8AC-E94E-9EF2-C941B1DEA780}"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F929963-7B0C-0644-84E3-9E760A2C6AC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5" name="TextBox 1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6" name="TextBox 1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D0CB46-A6EE-3D41-8F4F-7FE559044087}"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0B52CD6-F9E7-AB46-8180-0A6AA7141D44}"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5" name="Title 1"/>
          <p:cNvSpPr txBox="1"/>
          <p:nvPr userDrawn="1"/>
        </p:nvSpPr>
        <p:spPr>
          <a:xfrm>
            <a:off x="7666038" y="257175"/>
            <a:ext cx="4024312"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endParaRPr lang="en-US" sz="2200" b="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1"/>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52D6DA-C14B-0940-A4FF-284A7D7677C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9"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txBox="1"/>
          <p:nvPr userDrawn="1"/>
        </p:nvSpPr>
        <p:spPr>
          <a:xfrm>
            <a:off x="8534400" y="368300"/>
            <a:ext cx="315595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endParaRPr lang="en-US" sz="2200" b="1" dirty="0"/>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6" name="Rectangle 1"/>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3"/>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43134EBF-C6E7-CF4C-BAE1-D7DB4D78F61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4"/>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5"/>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5"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CA669C8-326E-0646-A049-5FD01BD464F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4"/>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5"/>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6"/>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3"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3365AFF-85DB-FE40-98B4-53B571B4EA8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7"/>
          <p:cNvSpPr txBox="1"/>
          <p:nvPr userDrawn="1"/>
        </p:nvSpPr>
        <p:spPr>
          <a:xfrm>
            <a:off x="915988" y="6577013"/>
            <a:ext cx="4700587" cy="255587"/>
          </a:xfrm>
          <a:prstGeom prst="rect">
            <a:avLst/>
          </a:prstGeom>
        </p:spPr>
        <p:txBody>
          <a:bodyPr lIns="0"/>
          <a:lstStyle>
            <a:lvl1pPr indent="0" algn="ctr">
              <a:lnSpc>
                <a:spcPct val="90000"/>
              </a:lnSpc>
              <a:spcBef>
                <a:spcPts val="1000"/>
              </a:spcBef>
              <a:buFont typeface="Arial" panose="020B0604020202020204"/>
              <a:buNone/>
              <a:defRPr sz="700" b="0" i="0" spc="0" baseline="0">
                <a:solidFill>
                  <a:schemeClr val="accent4">
                    <a:lumMod val="50000"/>
                  </a:schemeClr>
                </a:solidFill>
                <a:latin typeface="+mj-lt"/>
                <a:ea typeface="Ford Antenna Cond" charset="0"/>
                <a:cs typeface="Ford Antenna Cond" charset="0"/>
              </a:defRPr>
            </a:lvl1pPr>
            <a:lvl2pPr marL="116205" indent="-116205">
              <a:lnSpc>
                <a:spcPct val="90000"/>
              </a:lnSpc>
              <a:spcBef>
                <a:spcPts val="500"/>
              </a:spcBef>
              <a:buFont typeface="Arial" panose="020B0604020202020204"/>
              <a:buChar char="•"/>
              <a:defRPr sz="1600" spc="0">
                <a:ea typeface="Ford Antenna" charset="0"/>
                <a:cs typeface="Ford Antenna" charset="0"/>
              </a:defRPr>
            </a:lvl2pPr>
            <a:lvl3pPr marL="401955" indent="-158750">
              <a:lnSpc>
                <a:spcPct val="90000"/>
              </a:lnSpc>
              <a:spcBef>
                <a:spcPts val="500"/>
              </a:spcBef>
              <a:buFont typeface="Arial" panose="020B0604020202020204"/>
              <a:buChar char="•"/>
              <a:defRPr sz="1600" spc="0">
                <a:ea typeface="Ford Antenna" charset="0"/>
                <a:cs typeface="Ford Antenna" charset="0"/>
              </a:defRPr>
            </a:lvl3pPr>
            <a:lvl4pPr marL="1600200" indent="-228600">
              <a:lnSpc>
                <a:spcPct val="90000"/>
              </a:lnSpc>
              <a:spcBef>
                <a:spcPts val="500"/>
              </a:spcBef>
              <a:buFont typeface="Arial" panose="020B0604020202020204"/>
              <a:buChar char="•"/>
              <a:defRPr sz="1200">
                <a:latin typeface="Ford Antenna" charset="0"/>
                <a:ea typeface="Ford Antenna" charset="0"/>
                <a:cs typeface="Ford Antenna" charset="0"/>
              </a:defRPr>
            </a:lvl4pPr>
            <a:lvl5pPr marL="2057400" indent="-228600">
              <a:lnSpc>
                <a:spcPct val="90000"/>
              </a:lnSpc>
              <a:spcBef>
                <a:spcPts val="500"/>
              </a:spcBef>
              <a:buFont typeface="Arial" panose="020B0604020202020204"/>
              <a:buChar char="•"/>
              <a:defRPr sz="1200">
                <a:latin typeface="Ford Antenna" charset="0"/>
                <a:ea typeface="Ford Antenna" charset="0"/>
                <a:cs typeface="Ford Antenna" charset="0"/>
              </a:defRPr>
            </a:lvl5pPr>
            <a:lvl6pPr marL="2514600" indent="-228600">
              <a:lnSpc>
                <a:spcPct val="90000"/>
              </a:lnSpc>
              <a:spcBef>
                <a:spcPts val="500"/>
              </a:spcBef>
              <a:buFont typeface="Arial" panose="020B0604020202020204"/>
              <a:buChar char="•"/>
            </a:lvl6pPr>
            <a:lvl7pPr marL="2971800" indent="-228600">
              <a:lnSpc>
                <a:spcPct val="90000"/>
              </a:lnSpc>
              <a:spcBef>
                <a:spcPts val="500"/>
              </a:spcBef>
              <a:buFont typeface="Arial" panose="020B0604020202020204"/>
              <a:buChar char="•"/>
            </a:lvl7pPr>
            <a:lvl8pPr marL="3429000" indent="-228600">
              <a:lnSpc>
                <a:spcPct val="90000"/>
              </a:lnSpc>
              <a:spcBef>
                <a:spcPts val="500"/>
              </a:spcBef>
              <a:buFont typeface="Arial" panose="020B0604020202020204"/>
              <a:buChar char="•"/>
            </a:lvl8pPr>
            <a:lvl9pPr marL="3886200" indent="-228600">
              <a:lnSpc>
                <a:spcPct val="90000"/>
              </a:lnSpc>
              <a:spcBef>
                <a:spcPts val="500"/>
              </a:spcBef>
              <a:buFont typeface="Arial" panose="020B0604020202020204"/>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endParaRPr lang="en-US" altLang="zh-CN" dirty="0">
              <a:solidFill>
                <a:srgbClr val="C8CCD1">
                  <a:lumMod val="50000"/>
                </a:srgbClr>
              </a:solidFill>
            </a:endParaRPr>
          </a:p>
        </p:txBody>
      </p:sp>
      <p:cxnSp>
        <p:nvCxnSpPr>
          <p:cNvPr id="7" name="Straight Connector 5"/>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9494CD95-8A6F-FE45-B0F2-4311AAB3122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0A0E00-ED8E-C948-8A14-02413F38707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9F4F04A-FA96-B444-8C1B-D371E59FB58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2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3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3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3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3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35" name="TextBox 2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36" name="TextBox 3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3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3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38E6D6D-FAF1-854F-BFEC-1BDE4C633023}"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17"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8"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9"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2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2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2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23" name="TextBox 16"/>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24" name="TextBox 17"/>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2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2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7" name="Straight Connector 1"/>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3"/>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4"/>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E1F521C-6C11-5C49-9D6C-D0680F53F0A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4"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6" name="Straight Connector 9"/>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0"/>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15"/>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0" name="Text Box 16"/>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	</a:t>
            </a:r>
            <a:endParaRPr lang="en-US" altLang="en-US" dirty="0">
              <a:latin typeface="+mn-lt"/>
            </a:endParaRPr>
          </a:p>
        </p:txBody>
      </p:sp>
      <p:sp>
        <p:nvSpPr>
          <p:cNvPr id="21" name="Text Box 15"/>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23" name="Text Box 15"/>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4" name="Text Box 16"/>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5" name="Text Box 15"/>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26" name="Text Box 15"/>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7" name="Text Box 16"/>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8" name="Text Box 15"/>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5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1" name="TextBox 5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6A9E023-A12F-4F45-BBEC-101AD30913A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3" name="Picture 5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38" name="Straight Connector 2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45" name="Oval 3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Rectangle 4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51" name="TextBox 4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E948C76-1414-7949-8DCA-C6A98A28A1F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3" name="Picture 4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45A34B6-EC08-2F4F-B719-0661B430ABB4}"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38" name="Straight Connector 2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45" name="Oval 3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9FB6E05-57BE-A448-8344-7587D15CB03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2" name="Picture 4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289874E-58F5-0340-BB6B-A93FFF4ED3F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761C83A-4F76-A044-9C5B-BC54BA446357}"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4D7865C-0913-984C-86B5-C7AFAA4299A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2C5974-4C31-0E43-9B8C-589D9B6779B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9"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70"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1"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2"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3"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4" name="TextBox 5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5" name="TextBox 6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76"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77"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47893F9-DC8F-8543-B3EC-7A4074C6CAF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4BA0F1-B7FA-8D4B-8B76-5CF39F98608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6"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7"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8"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69"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1" name="TextBox 58"/>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2" name="TextBox 59"/>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7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7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67555D3-94EE-3446-8D00-65C78BB61FF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A9C212-6840-2141-AE8F-B902CAE40E5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8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8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8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8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8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8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86" name="TextBox 71"/>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87" name="TextBox 72"/>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8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8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65F2DF2-368A-DA47-BF00-BC43BB5593A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8240D032-ED9C-8841-8CB2-D4574D9D5E4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7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7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6"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7"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8" name="TextBox 7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9" name="TextBox 7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80"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81"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3" name="Title 3"/>
          <p:cNvSpPr txBox="1"/>
          <p:nvPr userDrawn="1"/>
        </p:nvSpPr>
        <p:spPr>
          <a:xfrm>
            <a:off x="8256588" y="2003425"/>
            <a:ext cx="3414712" cy="579438"/>
          </a:xfrm>
          <a:prstGeom prst="rect">
            <a:avLst/>
          </a:prstGeom>
        </p:spPr>
        <p:txBody>
          <a:bodyP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200">
                <a:solidFill>
                  <a:srgbClr val="000000"/>
                </a:solidFill>
                <a:ea typeface="宋体" pitchFamily="2" charset="-122"/>
              </a:rPr>
              <a:t>			</a:t>
            </a:r>
            <a:endParaRPr lang="en-US" altLang="zh-CN" sz="3200">
              <a:solidFill>
                <a:srgbClr val="000000"/>
              </a:solidFill>
              <a:ea typeface="宋体" pitchFamily="2" charset="-122"/>
            </a:endParaRPr>
          </a:p>
        </p:txBody>
      </p:sp>
      <p:sp>
        <p:nvSpPr>
          <p:cNvPr id="4" name="Rectangle 2"/>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sp>
        <p:nvSpPr>
          <p:cNvPr id="5" name="Title 1"/>
          <p:cNvSpPr txBox="1"/>
          <p:nvPr userDrawn="1"/>
        </p:nvSpPr>
        <p:spPr>
          <a:xfrm>
            <a:off x="6546850" y="212725"/>
            <a:ext cx="514350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endParaRPr lang="en-US" sz="2200" b="1" dirty="0"/>
          </a:p>
        </p:txBody>
      </p:sp>
      <p:sp>
        <p:nvSpPr>
          <p:cNvPr id="6" name="TextBox 4"/>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BE0109D-FBC8-F64F-A285-F15EFB7880AC}"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9"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BC0086F-DDC2-F34C-A5ED-FF0657E5A37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4" name="Title 3"/>
          <p:cNvSpPr txBox="1"/>
          <p:nvPr userDrawn="1"/>
        </p:nvSpPr>
        <p:spPr>
          <a:xfrm>
            <a:off x="8256588" y="2003425"/>
            <a:ext cx="3414712" cy="579438"/>
          </a:xfrm>
          <a:prstGeom prst="rect">
            <a:avLst/>
          </a:prstGeom>
        </p:spPr>
        <p:txBody>
          <a:bodyPr lIns="91345" tIns="45673" rIns="91345" bIns="45673"/>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100">
                <a:solidFill>
                  <a:srgbClr val="000000"/>
                </a:solidFill>
                <a:ea typeface="宋体" pitchFamily="2" charset="-122"/>
              </a:rPr>
              <a:t>			</a:t>
            </a:r>
            <a:endParaRPr lang="en-US" altLang="zh-CN" sz="3100" b="1" i="1">
              <a:ea typeface="宋体" pitchFamily="2" charset="-122"/>
            </a:endParaRPr>
          </a:p>
        </p:txBody>
      </p:sp>
      <p:sp>
        <p:nvSpPr>
          <p:cNvPr id="5" name="Rectangle 2"/>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2495">
              <a:defRPr>
                <a:solidFill>
                  <a:schemeClr val="tx1"/>
                </a:solidFill>
                <a:latin typeface="Arial" panose="020B0604020202020204" pitchFamily="34" charset="0"/>
              </a:defRPr>
            </a:lvl1pPr>
            <a:lvl2pPr marL="742950" indent="-285750" defTabSz="912495">
              <a:defRPr>
                <a:solidFill>
                  <a:schemeClr val="tx1"/>
                </a:solidFill>
                <a:latin typeface="Arial" panose="020B0604020202020204" pitchFamily="34" charset="0"/>
              </a:defRPr>
            </a:lvl2pPr>
            <a:lvl3pPr marL="1143000" indent="-228600" defTabSz="912495">
              <a:defRPr>
                <a:solidFill>
                  <a:schemeClr val="tx1"/>
                </a:solidFill>
                <a:latin typeface="Arial" panose="020B0604020202020204" pitchFamily="34" charset="0"/>
              </a:defRPr>
            </a:lvl3pPr>
            <a:lvl4pPr marL="1600200" indent="-228600" defTabSz="912495">
              <a:defRPr>
                <a:solidFill>
                  <a:schemeClr val="tx1"/>
                </a:solidFill>
                <a:latin typeface="Arial" panose="020B0604020202020204" pitchFamily="34" charset="0"/>
              </a:defRPr>
            </a:lvl4pPr>
            <a:lvl5pPr marL="2057400" indent="-228600" defTabSz="912495">
              <a:defRPr>
                <a:solidFill>
                  <a:schemeClr val="tx1"/>
                </a:solidFill>
                <a:latin typeface="Arial" panose="020B0604020202020204" pitchFamily="34" charset="0"/>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700">
              <a:solidFill>
                <a:srgbClr val="FFFFFF"/>
              </a:solidFill>
              <a:ea typeface="宋体" pitchFamily="2" charset="-122"/>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41F9D5-AD24-ED44-AA94-BDE997D30507}"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10" name="TextBox 5"/>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1" name="Title 1"/>
          <p:cNvSpPr txBox="1"/>
          <p:nvPr userDrawn="1"/>
        </p:nvSpPr>
        <p:spPr>
          <a:xfrm>
            <a:off x="8574088" y="263525"/>
            <a:ext cx="3097212" cy="511175"/>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12"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3"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4"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6"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17"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8"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200" b="1">
                <a:solidFill>
                  <a:schemeClr val="bg1"/>
                </a:solidFill>
                <a:latin typeface="Ford Antenna Cond Light" pitchFamily="50" charset="0"/>
                <a:cs typeface="Arial" panose="020B0604020202020204" pitchFamily="34" charset="0"/>
              </a:defRPr>
            </a:lvl1pPr>
            <a:lvl2pPr marL="543560" indent="0" algn="ctr">
              <a:buNone/>
              <a:defRPr>
                <a:solidFill>
                  <a:schemeClr val="tx1">
                    <a:tint val="75000"/>
                  </a:schemeClr>
                </a:solidFill>
              </a:defRPr>
            </a:lvl2pPr>
            <a:lvl3pPr marL="1087120" indent="0" algn="ctr">
              <a:buNone/>
              <a:defRPr>
                <a:solidFill>
                  <a:schemeClr val="tx1">
                    <a:tint val="75000"/>
                  </a:schemeClr>
                </a:solidFill>
              </a:defRPr>
            </a:lvl3pPr>
            <a:lvl4pPr marL="1630680" indent="0" algn="ctr">
              <a:buNone/>
              <a:defRPr>
                <a:solidFill>
                  <a:schemeClr val="tx1">
                    <a:tint val="75000"/>
                  </a:schemeClr>
                </a:solidFill>
              </a:defRPr>
            </a:lvl4pPr>
            <a:lvl5pPr marL="2174240" indent="0" algn="ctr">
              <a:buNone/>
              <a:defRPr>
                <a:solidFill>
                  <a:schemeClr val="tx1">
                    <a:tint val="75000"/>
                  </a:schemeClr>
                </a:solidFill>
              </a:defRPr>
            </a:lvl5pPr>
            <a:lvl6pPr marL="2717800" indent="0" algn="ctr">
              <a:buNone/>
              <a:defRPr>
                <a:solidFill>
                  <a:schemeClr val="tx1">
                    <a:tint val="75000"/>
                  </a:schemeClr>
                </a:solidFill>
              </a:defRPr>
            </a:lvl6pPr>
            <a:lvl7pPr marL="3261360" indent="0" algn="ctr">
              <a:buNone/>
              <a:defRPr>
                <a:solidFill>
                  <a:schemeClr val="tx1">
                    <a:tint val="75000"/>
                  </a:schemeClr>
                </a:solidFill>
              </a:defRPr>
            </a:lvl7pPr>
            <a:lvl8pPr marL="3804285" indent="0" algn="ctr">
              <a:buNone/>
              <a:defRPr>
                <a:solidFill>
                  <a:schemeClr val="tx1">
                    <a:tint val="75000"/>
                  </a:schemeClr>
                </a:solidFill>
              </a:defRPr>
            </a:lvl8pPr>
            <a:lvl9pPr marL="4347845"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3765" rtl="0" eaLnBrk="1" latinLnBrk="0" hangingPunct="1">
              <a:lnSpc>
                <a:spcPct val="90000"/>
              </a:lnSpc>
              <a:spcBef>
                <a:spcPct val="0"/>
              </a:spcBef>
              <a:buNone/>
              <a:defRPr lang="en-US" sz="3000" b="1" i="0" kern="1200" cap="none" baseline="0" dirty="0">
                <a:solidFill>
                  <a:schemeClr val="tx1"/>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B27A4F4-EFF8-9744-B47E-60A88FDA4F6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p:nvPr userDrawn="1"/>
        </p:nvSpPr>
        <p:spPr>
          <a:xfrm>
            <a:off x="8574088" y="296863"/>
            <a:ext cx="3097212" cy="509587"/>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8"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10"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1"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2"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3"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4"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p:cNvSpPr txBox="1"/>
          <p:nvPr userDrawn="1"/>
        </p:nvSpPr>
        <p:spPr>
          <a:xfrm>
            <a:off x="8509000" y="100013"/>
            <a:ext cx="3181350" cy="576262"/>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endParaRPr lang="en-US" sz="2200" b="1" dirty="0">
              <a:solidFill>
                <a:srgbClr val="00264E"/>
              </a:solidFill>
            </a:endParaRPr>
          </a:p>
        </p:txBody>
      </p:sp>
      <p:sp>
        <p:nvSpPr>
          <p:cNvPr id="3" name="TextBox 2"/>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20204" pitchFamily="34" charset="0"/>
                <a:cs typeface="Arial" panose="020B0604020202020204" pitchFamily="34" charset="0"/>
              </a:rPr>
              <a:t>Confidential</a:t>
            </a:r>
            <a:endParaRPr lang="en-US" altLang="en-US" sz="900" dirty="0">
              <a:solidFill>
                <a:srgbClr val="FFFFFF">
                  <a:lumMod val="50000"/>
                </a:srgbClr>
              </a:solidFill>
              <a:latin typeface="Arial" panose="020B0604020202020204" pitchFamily="34" charset="0"/>
              <a:cs typeface="Arial" panose="020B060402020202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962FC9-54AE-464D-A647-CBDAC6067EE1}" type="slidenum">
              <a:rPr lang="en-US" altLang="en-US" sz="1100" b="1" smtClean="0">
                <a:solidFill>
                  <a:srgbClr val="00264E"/>
                </a:solidFill>
                <a:cs typeface="Arial" panose="020B0604020202020204" pitchFamily="34" charset="0"/>
              </a:rPr>
            </a:fld>
            <a:endParaRPr lang="en-US" altLang="en-US" sz="1100" b="1">
              <a:solidFill>
                <a:srgbClr val="00264E"/>
              </a:solidFill>
              <a:cs typeface="Arial" panose="020B0604020202020204" pitchFamily="34" charset="0"/>
            </a:endParaRPr>
          </a:p>
        </p:txBody>
      </p:sp>
      <p:sp>
        <p:nvSpPr>
          <p:cNvPr id="6"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solidFill>
                <a:srgbClr val="00264E"/>
              </a:solidFill>
              <a:ea typeface="宋体" pitchFamily="2" charset="-122"/>
            </a:endParaRPr>
          </a:p>
          <a:p>
            <a:pPr algn="r" eaLnBrk="1" hangingPunct="1">
              <a:defRPr/>
            </a:pPr>
            <a:r>
              <a:rPr lang="en-US" altLang="zh-CN" sz="600">
                <a:solidFill>
                  <a:srgbClr val="00264E"/>
                </a:solidFill>
                <a:ea typeface="宋体" pitchFamily="2" charset="-122"/>
              </a:rPr>
              <a:t>  GIS1 23.01,12 / GIS2 Confidential Template v2  (June 1,  2018)</a:t>
            </a:r>
            <a:endParaRPr lang="en-US" altLang="zh-CN" sz="600" b="1">
              <a:solidFill>
                <a:srgbClr val="00264E"/>
              </a:solidFill>
              <a:ea typeface="宋体" pitchFamily="2" charset="-122"/>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7B10D08-A535-1F41-940B-6C254BECE06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D2551AE-F139-DE46-906A-F17D8668C59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eft Brace 5"/>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latinLnBrk="1">
              <a:defRPr/>
            </a:pPr>
            <a:endParaRPr lang="en-US" altLang="zh-CN">
              <a:solidFill>
                <a:srgbClr val="000000"/>
              </a:solidFill>
              <a:ea typeface="宋体" pitchFamily="2" charset="-122"/>
            </a:endParaRPr>
          </a:p>
        </p:txBody>
      </p:sp>
      <p:sp>
        <p:nvSpPr>
          <p:cNvPr id="10" name="TextBox 6"/>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8965" hangingPunct="0">
              <a:defRPr sz="1200" b="1">
                <a:latin typeface="Arial" panose="020B0604020202020204" pitchFamily="34" charset="0"/>
                <a:ea typeface="Ford Antenna Cond Regular"/>
                <a:cs typeface="Arial" panose="020B0604020202020204" pitchFamily="34" charset="0"/>
              </a:defRPr>
            </a:lvl1pPr>
          </a:lstStyle>
          <a:p>
            <a:pPr eaLnBrk="1" fontAlgn="auto">
              <a:spcBef>
                <a:spcPts val="0"/>
              </a:spcBef>
              <a:spcAft>
                <a:spcPts val="0"/>
              </a:spcAft>
              <a:defRPr/>
            </a:pPr>
            <a:r>
              <a:rPr lang="en-US" dirty="0">
                <a:sym typeface="Ford Antenna Cond Regular"/>
              </a:rPr>
              <a:t>$432</a:t>
            </a:r>
            <a:endParaRPr lang="en-US" dirty="0">
              <a:sym typeface="Ford Antenna Cond Regular"/>
            </a:endParaRPr>
          </a:p>
        </p:txBody>
      </p:sp>
      <p:sp>
        <p:nvSpPr>
          <p:cNvPr id="11" name="TextBox 7"/>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8965" eaLnBrk="1" fontAlgn="auto">
              <a:spcBef>
                <a:spcPts val="0"/>
              </a:spcBef>
              <a:spcAft>
                <a:spcPts val="0"/>
              </a:spcAft>
              <a:defRPr/>
            </a:pPr>
            <a:r>
              <a:rPr lang="en-US" sz="1200" b="1" dirty="0">
                <a:ea typeface="Ford Antenna Cond Regular"/>
                <a:cs typeface="Arial" panose="020B0604020202020204" pitchFamily="34" charset="0"/>
                <a:sym typeface="Ford Antenna Cond Regular"/>
              </a:rPr>
              <a:t>Market Factors</a:t>
            </a:r>
            <a:endParaRPr lang="en-US" sz="1200" b="1" dirty="0">
              <a:ea typeface="Ford Antenna Cond Regular"/>
              <a:cs typeface="Arial" panose="020B0604020202020204" pitchFamily="34" charset="0"/>
              <a:sym typeface="Ford Antenna Cond Regular"/>
            </a:endParaRPr>
          </a:p>
        </p:txBody>
      </p:sp>
      <p:sp>
        <p:nvSpPr>
          <p:cNvPr id="12" name="Rectangle 72"/>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Volume /</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Mix</a:t>
            </a:r>
            <a:endParaRPr lang="en-US" altLang="en-US" sz="1200" b="1">
              <a:cs typeface="Arial" panose="020B0604020202020204" pitchFamily="34" charset="0"/>
            </a:endParaRPr>
          </a:p>
        </p:txBody>
      </p:sp>
      <p:sp>
        <p:nvSpPr>
          <p:cNvPr id="13" name="Rectangle 73"/>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Net</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Pricing</a:t>
            </a:r>
            <a:endParaRPr lang="en-US" altLang="en-US" sz="1200" b="1">
              <a:cs typeface="Arial" panose="020B0604020202020204" pitchFamily="34" charset="0"/>
            </a:endParaRPr>
          </a:p>
        </p:txBody>
      </p:sp>
      <p:sp>
        <p:nvSpPr>
          <p:cNvPr id="14" name="Rectangle 77"/>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Other</a:t>
            </a:r>
            <a:endParaRPr lang="en-US" altLang="en-US" sz="1200" b="1">
              <a:cs typeface="Arial" panose="020B0604020202020204" pitchFamily="34" charset="0"/>
            </a:endParaRPr>
          </a:p>
        </p:txBody>
      </p:sp>
      <p:sp>
        <p:nvSpPr>
          <p:cNvPr id="15" name="Rectangle 73"/>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Cost</a:t>
            </a:r>
            <a:endParaRPr lang="en-US" altLang="en-US" sz="1200" b="1">
              <a:cs typeface="Arial" panose="020B0604020202020204" pitchFamily="34" charset="0"/>
            </a:endParaRPr>
          </a:p>
        </p:txBody>
      </p:sp>
      <p:sp>
        <p:nvSpPr>
          <p:cNvPr id="16" name="Rectangle 70"/>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2018</a:t>
            </a:r>
            <a:endParaRPr lang="en-US" altLang="en-US" sz="1200" b="1">
              <a:cs typeface="Arial" panose="020B0604020202020204" pitchFamily="34" charset="0"/>
            </a:endParaRPr>
          </a:p>
        </p:txBody>
      </p:sp>
      <p:sp>
        <p:nvSpPr>
          <p:cNvPr id="17" name="Rectangle 71"/>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2017</a:t>
            </a:r>
            <a:endParaRPr lang="en-US" altLang="en-US" sz="1200" b="1">
              <a:cs typeface="Arial" panose="020B0604020202020204" pitchFamily="34" charset="0"/>
            </a:endParaRPr>
          </a:p>
        </p:txBody>
      </p:sp>
      <p:cxnSp>
        <p:nvCxnSpPr>
          <p:cNvPr id="18" name="Straight Connector 14"/>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3"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4" name="TextBox 2"/>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27BEF64-56DE-6C43-B480-A8304A7D554D}"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3"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77F8E1F-0825-0447-A8FF-179F078C647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4" name="Picture 3"/>
          <p:cNvPicPr>
            <a:picLocks noChangeAspect="1"/>
          </p:cNvPicPr>
          <p:nvPr userDrawn="1"/>
        </p:nvPicPr>
        <p:blipFill rotWithShape="1">
          <a:blip r:embed="rId2" cstate="print"/>
          <a:srcRect l="8094" t="15129" r="7776" b="16320"/>
          <a:stretch>
            <a:fillRect/>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2C2ADF7-A3A7-5F49-A76F-BF99EDB53B3D}"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4" Type="http://schemas.openxmlformats.org/officeDocument/2006/relationships/theme" Target="../theme/theme1.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9" Type="http://schemas.openxmlformats.org/officeDocument/2006/relationships/image" Target="../media/image31.png"/><Relationship Id="rId8" Type="http://schemas.openxmlformats.org/officeDocument/2006/relationships/image" Target="../media/image30.png"/><Relationship Id="rId7" Type="http://schemas.openxmlformats.org/officeDocument/2006/relationships/image" Target="../media/image29.png"/><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2" Type="http://schemas.openxmlformats.org/officeDocument/2006/relationships/slideLayout" Target="../slideLayouts/slideLayout12.xml"/><Relationship Id="rId11" Type="http://schemas.openxmlformats.org/officeDocument/2006/relationships/image" Target="../media/image33.png"/><Relationship Id="rId10" Type="http://schemas.openxmlformats.org/officeDocument/2006/relationships/image" Target="../media/image32.png"/><Relationship Id="rId1" Type="http://schemas.openxmlformats.org/officeDocument/2006/relationships/image" Target="../media/image23.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3" Type="http://schemas.openxmlformats.org/officeDocument/2006/relationships/slideLayout" Target="../slideLayouts/slideLayout12.xml"/><Relationship Id="rId12" Type="http://schemas.openxmlformats.org/officeDocument/2006/relationships/image" Target="../media/image18.png"/><Relationship Id="rId11" Type="http://schemas.openxmlformats.org/officeDocument/2006/relationships/image" Target="../media/image17.png"/><Relationship Id="rId10" Type="http://schemas.openxmlformats.org/officeDocument/2006/relationships/image" Target="../media/image16.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16.png"/><Relationship Id="rId2" Type="http://schemas.openxmlformats.org/officeDocument/2006/relationships/image" Target="../media/image20.png"/><Relationship Id="rId1"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txBox="1">
            <a:spLocks noChangeArrowheads="1"/>
          </p:cNvSpPr>
          <p:nvPr/>
        </p:nvSpPr>
        <p:spPr bwMode="auto">
          <a:xfrm>
            <a:off x="4413250" y="530225"/>
            <a:ext cx="756602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pPr>
            <a:r>
              <a:rPr lang="en-US" altLang="en-US" sz="3200" dirty="0"/>
              <a:t>Sync+ 2.0 </a:t>
            </a:r>
            <a:endParaRPr lang="en-US" altLang="en-US" sz="3200" dirty="0"/>
          </a:p>
          <a:p>
            <a:pPr algn="ctr" eaLnBrk="1" hangingPunct="1">
              <a:lnSpc>
                <a:spcPct val="90000"/>
              </a:lnSpc>
            </a:pPr>
            <a:r>
              <a:rPr lang="en-US" altLang="en-US" sz="3200" dirty="0">
                <a:solidFill>
                  <a:srgbClr val="0000CC"/>
                </a:solidFill>
              </a:rPr>
              <a:t>Phase4_CX</a:t>
            </a:r>
            <a:r>
              <a:rPr lang="en-US" altLang="zh-CN" sz="3200" dirty="0">
                <a:solidFill>
                  <a:srgbClr val="0000CC"/>
                </a:solidFill>
              </a:rPr>
              <a:t>706_R07 HF1</a:t>
            </a:r>
            <a:r>
              <a:rPr lang="en-US" altLang="en-US" sz="3200" dirty="0">
                <a:solidFill>
                  <a:srgbClr val="0000CC"/>
                </a:solidFill>
              </a:rPr>
              <a:t> –Baidu</a:t>
            </a:r>
            <a:endParaRPr lang="en-US" altLang="en-US" sz="3200" dirty="0"/>
          </a:p>
        </p:txBody>
      </p:sp>
      <p:sp>
        <p:nvSpPr>
          <p:cNvPr id="47106" name="Rectangle 4"/>
          <p:cNvSpPr>
            <a:spLocks noChangeArrowheads="1"/>
          </p:cNvSpPr>
          <p:nvPr/>
        </p:nvSpPr>
        <p:spPr bwMode="auto">
          <a:xfrm>
            <a:off x="6878638" y="2268538"/>
            <a:ext cx="266065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dirty="0">
                <a:solidFill>
                  <a:srgbClr val="005BBA"/>
                </a:solidFill>
              </a:rPr>
              <a:t>Baidu</a:t>
            </a:r>
            <a:endParaRPr lang="en-US" altLang="en-US" sz="1600" b="1" dirty="0">
              <a:solidFill>
                <a:srgbClr val="005BBA"/>
              </a:solidFill>
              <a:cs typeface="Arial" panose="020B0604020202020204" pitchFamily="34" charset="0"/>
            </a:endParaRPr>
          </a:p>
          <a:p>
            <a:pPr eaLnBrk="1" hangingPunct="1"/>
            <a:r>
              <a:rPr lang="en-US" altLang="en-US" sz="1600" dirty="0">
                <a:solidFill>
                  <a:srgbClr val="00264E"/>
                </a:solidFill>
              </a:rPr>
              <a:t>Updated on </a:t>
            </a:r>
            <a:r>
              <a:rPr lang="en-US" altLang="en-US" sz="1600" dirty="0">
                <a:solidFill>
                  <a:srgbClr val="0000CC"/>
                </a:solidFill>
              </a:rPr>
              <a:t>202</a:t>
            </a:r>
            <a:r>
              <a:rPr lang="en-US" altLang="zh-CN" sz="1600" dirty="0">
                <a:solidFill>
                  <a:srgbClr val="0000CC"/>
                </a:solidFill>
              </a:rPr>
              <a:t>2</a:t>
            </a:r>
            <a:r>
              <a:rPr lang="en-US" altLang="en-US" sz="1600" dirty="0">
                <a:solidFill>
                  <a:srgbClr val="0000CC"/>
                </a:solidFill>
              </a:rPr>
              <a:t>-10-09</a:t>
            </a:r>
            <a:endParaRPr lang="en-US" altLang="en-US" sz="1600" dirty="0">
              <a:solidFill>
                <a:srgbClr val="0000CC"/>
              </a:solidFill>
            </a:endParaRPr>
          </a:p>
        </p:txBody>
      </p:sp>
      <p:grpSp>
        <p:nvGrpSpPr>
          <p:cNvPr id="47107" name="Group 3"/>
          <p:cNvGrpSpPr/>
          <p:nvPr/>
        </p:nvGrpSpPr>
        <p:grpSpPr bwMode="auto">
          <a:xfrm>
            <a:off x="5859463" y="6162675"/>
            <a:ext cx="6332537" cy="649288"/>
            <a:chOff x="5703858" y="5912861"/>
            <a:chExt cx="5948850" cy="649229"/>
          </a:xfrm>
        </p:grpSpPr>
        <p:grpSp>
          <p:nvGrpSpPr>
            <p:cNvPr id="47119" name="Group 5"/>
            <p:cNvGrpSpPr/>
            <p:nvPr/>
          </p:nvGrpSpPr>
          <p:grpSpPr bwMode="auto">
            <a:xfrm>
              <a:off x="5703858" y="5912861"/>
              <a:ext cx="5948850" cy="649229"/>
              <a:chOff x="5703858" y="5912861"/>
              <a:chExt cx="5948850" cy="649229"/>
            </a:xfrm>
          </p:grpSpPr>
          <p:sp>
            <p:nvSpPr>
              <p:cNvPr id="10" name="Freeform 3"/>
              <p:cNvSpPr/>
              <p:nvPr/>
            </p:nvSpPr>
            <p:spPr>
              <a:xfrm>
                <a:off x="5703858"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Think</a:t>
                </a:r>
                <a:endParaRPr lang="en-US" sz="1600" b="1" dirty="0">
                  <a:solidFill>
                    <a:srgbClr val="C8CCD1">
                      <a:lumMod val="25000"/>
                    </a:srgbClr>
                  </a:solidFill>
                  <a:cs typeface="Arial" panose="020B0604020202020204" pitchFamily="34" charset="0"/>
                </a:endParaRPr>
              </a:p>
            </p:txBody>
          </p:sp>
          <p:sp>
            <p:nvSpPr>
              <p:cNvPr id="11" name="Freeform 6"/>
              <p:cNvSpPr/>
              <p:nvPr/>
            </p:nvSpPr>
            <p:spPr>
              <a:xfrm>
                <a:off x="7268246"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Point of view</a:t>
                </a:r>
                <a:endParaRPr lang="en-US" sz="1600" b="1" dirty="0">
                  <a:solidFill>
                    <a:srgbClr val="C8CCD1">
                      <a:lumMod val="25000"/>
                    </a:srgbClr>
                  </a:solidFill>
                  <a:cs typeface="Arial" panose="020B0604020202020204" pitchFamily="34" charset="0"/>
                </a:endParaRPr>
              </a:p>
            </p:txBody>
          </p:sp>
          <p:sp>
            <p:nvSpPr>
              <p:cNvPr id="12" name="Freeform 8"/>
              <p:cNvSpPr/>
              <p:nvPr/>
            </p:nvSpPr>
            <p:spPr>
              <a:xfrm>
                <a:off x="8752103" y="5912861"/>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Plan to Implement</a:t>
                </a:r>
                <a:endParaRPr lang="en-US" sz="1600" b="1" dirty="0">
                  <a:solidFill>
                    <a:srgbClr val="FFFFFF"/>
                  </a:solidFill>
                  <a:cs typeface="Arial" panose="020B0604020202020204" pitchFamily="34" charset="0"/>
                </a:endParaRPr>
              </a:p>
            </p:txBody>
          </p:sp>
          <p:sp>
            <p:nvSpPr>
              <p:cNvPr id="13" name="Freeform 10"/>
              <p:cNvSpPr/>
              <p:nvPr/>
            </p:nvSpPr>
            <p:spPr>
              <a:xfrm>
                <a:off x="10397022"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Implement</a:t>
                </a:r>
                <a:endParaRPr lang="en-US" sz="1600" b="1" dirty="0">
                  <a:solidFill>
                    <a:srgbClr val="FFFFFF"/>
                  </a:solidFill>
                  <a:cs typeface="Arial" panose="020B0604020202020204" pitchFamily="34" charset="0"/>
                </a:endParaRPr>
              </a:p>
            </p:txBody>
          </p:sp>
        </p:grpSp>
        <p:sp>
          <p:nvSpPr>
            <p:cNvPr id="7" name="Isosceles Triangle 6"/>
            <p:cNvSpPr/>
            <p:nvPr/>
          </p:nvSpPr>
          <p:spPr>
            <a:xfrm rot="5400000">
              <a:off x="8535012" y="6162452"/>
              <a:ext cx="274612" cy="15957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8" name="Isosceles Triangle 7"/>
            <p:cNvSpPr/>
            <p:nvPr/>
          </p:nvSpPr>
          <p:spPr>
            <a:xfrm rot="5400000">
              <a:off x="7010143" y="6151267"/>
              <a:ext cx="274612" cy="18194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9" name="Isosceles Triangle 8"/>
            <p:cNvSpPr/>
            <p:nvPr/>
          </p:nvSpPr>
          <p:spPr>
            <a:xfrm rot="5400000">
              <a:off x="10123260" y="6150523"/>
              <a:ext cx="274612" cy="18343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grpSp>
      <p:sp>
        <p:nvSpPr>
          <p:cNvPr id="14" name="Down Arrow 17"/>
          <p:cNvSpPr/>
          <p:nvPr/>
        </p:nvSpPr>
        <p:spPr>
          <a:xfrm>
            <a:off x="9539288" y="5619750"/>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47109" name="TextBox 16"/>
          <p:cNvSpPr txBox="1">
            <a:spLocks noChangeArrowheads="1"/>
          </p:cNvSpPr>
          <p:nvPr/>
        </p:nvSpPr>
        <p:spPr bwMode="auto">
          <a:xfrm>
            <a:off x="7010400" y="3262313"/>
            <a:ext cx="3125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345F"/>
                </a:solidFill>
                <a:cs typeface="Arial" panose="020B0604020202020204" pitchFamily="34" charset="0"/>
              </a:rPr>
              <a:t>Desired Outcome</a:t>
            </a:r>
            <a:endParaRPr lang="en-US" altLang="en-US" b="1">
              <a:solidFill>
                <a:srgbClr val="00345F"/>
              </a:solidFill>
              <a:cs typeface="Arial" panose="020B0604020202020204" pitchFamily="34" charset="0"/>
            </a:endParaRPr>
          </a:p>
        </p:txBody>
      </p:sp>
      <p:sp>
        <p:nvSpPr>
          <p:cNvPr id="18" name="Rectangle 17"/>
          <p:cNvSpPr/>
          <p:nvPr/>
        </p:nvSpPr>
        <p:spPr>
          <a:xfrm>
            <a:off x="7142163" y="394970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19" name="Rectangle 18"/>
          <p:cNvSpPr/>
          <p:nvPr/>
        </p:nvSpPr>
        <p:spPr>
          <a:xfrm>
            <a:off x="7142163" y="4340225"/>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20" name="Rectangle 19"/>
          <p:cNvSpPr/>
          <p:nvPr/>
        </p:nvSpPr>
        <p:spPr>
          <a:xfrm>
            <a:off x="7142163" y="474186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47113" name="TextBox 20"/>
          <p:cNvSpPr txBox="1">
            <a:spLocks noChangeArrowheads="1"/>
          </p:cNvSpPr>
          <p:nvPr/>
        </p:nvSpPr>
        <p:spPr bwMode="auto">
          <a:xfrm>
            <a:off x="7445375" y="3744913"/>
            <a:ext cx="1822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Awareness</a:t>
            </a:r>
            <a:endParaRPr lang="en-US" altLang="en-US" sz="1400" b="1">
              <a:solidFill>
                <a:srgbClr val="00345F"/>
              </a:solidFill>
              <a:cs typeface="Arial" panose="020B0604020202020204" pitchFamily="34" charset="0"/>
            </a:endParaRPr>
          </a:p>
        </p:txBody>
      </p:sp>
      <p:sp>
        <p:nvSpPr>
          <p:cNvPr id="47114" name="TextBox 21"/>
          <p:cNvSpPr txBox="1">
            <a:spLocks noChangeArrowheads="1"/>
          </p:cNvSpPr>
          <p:nvPr/>
        </p:nvSpPr>
        <p:spPr bwMode="auto">
          <a:xfrm>
            <a:off x="7445375" y="4143375"/>
            <a:ext cx="1822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Decision</a:t>
            </a:r>
            <a:endParaRPr lang="en-US" altLang="en-US" sz="1400" b="1">
              <a:solidFill>
                <a:srgbClr val="00345F"/>
              </a:solidFill>
              <a:cs typeface="Arial" panose="020B0604020202020204" pitchFamily="34" charset="0"/>
            </a:endParaRPr>
          </a:p>
        </p:txBody>
      </p:sp>
      <p:sp>
        <p:nvSpPr>
          <p:cNvPr id="47115" name="TextBox 22"/>
          <p:cNvSpPr txBox="1">
            <a:spLocks noChangeArrowheads="1"/>
          </p:cNvSpPr>
          <p:nvPr/>
        </p:nvSpPr>
        <p:spPr bwMode="auto">
          <a:xfrm>
            <a:off x="7431088" y="4548188"/>
            <a:ext cx="22161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Escalation Help</a:t>
            </a:r>
            <a:endParaRPr lang="en-US" altLang="en-US" sz="1400" b="1">
              <a:solidFill>
                <a:srgbClr val="00345F"/>
              </a:solidFill>
              <a:cs typeface="Arial" panose="020B0604020202020204" pitchFamily="34" charset="0"/>
            </a:endParaRPr>
          </a:p>
        </p:txBody>
      </p:sp>
      <p:pic>
        <p:nvPicPr>
          <p:cNvPr id="47116"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4863" y="3952875"/>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7"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9625" y="4351338"/>
            <a:ext cx="201613"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8"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8038" y="4751388"/>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ea typeface="SimHei" panose="02010609060101010101" pitchFamily="49" charset="-122"/>
              </a:rPr>
              <a:t>{CX</a:t>
            </a:r>
            <a:r>
              <a:rPr lang="en-US" altLang="zh-CN" sz="2800" dirty="0">
                <a:solidFill>
                  <a:srgbClr val="0000CC"/>
                </a:solidFill>
                <a:ea typeface="SimHei" panose="02010609060101010101" pitchFamily="49" charset="-122"/>
              </a:rPr>
              <a:t>706H</a:t>
            </a:r>
            <a:r>
              <a:rPr lang="en-US" altLang="en-US" sz="2800" dirty="0">
                <a:solidFill>
                  <a:srgbClr val="0000CC"/>
                </a:solidFill>
                <a:ea typeface="SimHei" panose="02010609060101010101" pitchFamily="49" charset="-122"/>
              </a:rPr>
              <a:t>_R07</a:t>
            </a:r>
            <a:r>
              <a:rPr lang="en-US" altLang="zh-CN" sz="2800" dirty="0">
                <a:solidFill>
                  <a:srgbClr val="0000CC"/>
                </a:solidFill>
                <a:ea typeface="SimHei" panose="02010609060101010101" pitchFamily="49" charset="-122"/>
              </a:rPr>
              <a:t> </a:t>
            </a:r>
            <a:r>
              <a:rPr lang="en-US" altLang="zh-CN" sz="2800" dirty="0">
                <a:solidFill>
                  <a:srgbClr val="0000CC"/>
                </a:solidFill>
                <a:sym typeface="+mn-ea"/>
              </a:rPr>
              <a:t>Pro HF1</a:t>
            </a:r>
            <a:r>
              <a:rPr lang="en-US" altLang="en-US" sz="2800" dirty="0">
                <a:solidFill>
                  <a:srgbClr val="0000CC"/>
                </a:solidFill>
                <a:ea typeface="SimHei" panose="02010609060101010101" pitchFamily="49" charset="-122"/>
              </a:rPr>
              <a:t>} </a:t>
            </a:r>
            <a:r>
              <a:rPr lang="en-US" altLang="en-US" sz="2800" dirty="0">
                <a:ea typeface="SimHei" panose="02010609060101010101" pitchFamily="49" charset="-122"/>
              </a:rPr>
              <a:t>Software overall status  {</a:t>
            </a:r>
            <a:r>
              <a:rPr lang="en-US" altLang="en-US" sz="2800" dirty="0">
                <a:solidFill>
                  <a:srgbClr val="FFC000"/>
                </a:solidFill>
                <a:ea typeface="SimHei" panose="02010609060101010101" pitchFamily="49" charset="-122"/>
              </a:rPr>
              <a:t>yellow</a:t>
            </a:r>
            <a:r>
              <a:rPr lang="en-US" altLang="en-US" sz="2800" dirty="0">
                <a:ea typeface="SimHei" panose="02010609060101010101" pitchFamily="49" charset="-122"/>
              </a:rPr>
              <a:t>}</a:t>
            </a:r>
            <a:endParaRPr lang="en-US" altLang="en-US" sz="2800" dirty="0">
              <a:ea typeface="SimHei" panose="02010609060101010101" pitchFamily="49" charset="-122"/>
            </a:endParaRPr>
          </a:p>
        </p:txBody>
      </p:sp>
      <p:sp>
        <p:nvSpPr>
          <p:cNvPr id="48130" name="Content Placeholder 1"/>
          <p:cNvSpPr>
            <a:spLocks noGrp="1" noChangeArrowheads="1"/>
          </p:cNvSpPr>
          <p:nvPr>
            <p:ph idx="1"/>
          </p:nvPr>
        </p:nvSpPr>
        <p:spPr bwMode="auto">
          <a:xfrm>
            <a:off x="639763" y="1096963"/>
            <a:ext cx="10836275" cy="521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ct val="0"/>
              </a:spcBef>
            </a:pPr>
            <a:r>
              <a:rPr lang="en-US" altLang="zh-CN" dirty="0">
                <a:ea typeface="宋体" pitchFamily="2" charset="-122"/>
              </a:rPr>
              <a:t>Software key info</a:t>
            </a:r>
            <a:endParaRPr lang="en-US" altLang="zh-CN" dirty="0">
              <a:ea typeface="宋体" pitchFamily="2" charset="-122"/>
            </a:endParaRPr>
          </a:p>
          <a:p>
            <a:pPr lvl="1">
              <a:spcBef>
                <a:spcPct val="0"/>
              </a:spcBef>
              <a:buFont typeface="Arial" panose="020B0604020202020204" pitchFamily="34" charset="0"/>
              <a:buChar char="•"/>
            </a:pPr>
            <a:r>
              <a:rPr lang="en-US" altLang="zh-CN" sz="1800" dirty="0">
                <a:ea typeface="宋体" pitchFamily="2" charset="-122"/>
              </a:rPr>
              <a:t>Refer SWAD for the details:</a:t>
            </a:r>
            <a:endParaRPr lang="en-US"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MCU version:</a:t>
            </a:r>
            <a:r>
              <a:rPr lang="zh-CN" altLang="zh-CN" sz="1800" dirty="0">
                <a:ea typeface="宋体" pitchFamily="2" charset="-122"/>
              </a:rPr>
              <a:t> </a:t>
            </a:r>
            <a:r>
              <a:rPr lang="en-GB" altLang="zh-CN" sz="1800" dirty="0">
                <a:ea typeface="宋体" pitchFamily="2" charset="-122"/>
              </a:rPr>
              <a:t>20220902_521_PRO </a:t>
            </a:r>
            <a:endParaRPr lang="en-GB"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SoC User</a:t>
            </a:r>
            <a:r>
              <a:rPr lang="zh-CN" altLang="en-US" sz="1800" dirty="0">
                <a:ea typeface="宋体" pitchFamily="2" charset="-122"/>
              </a:rPr>
              <a:t> </a:t>
            </a:r>
            <a:r>
              <a:rPr lang="en-US" altLang="zh-CN" sz="1800" dirty="0">
                <a:ea typeface="宋体" pitchFamily="2" charset="-122"/>
              </a:rPr>
              <a:t>version: </a:t>
            </a:r>
            <a:r>
              <a:rPr lang="en-GB" altLang="zh-CN" sz="1800" dirty="0">
                <a:ea typeface="宋体" pitchFamily="2" charset="-122"/>
              </a:rPr>
              <a:t>20220929_0801_FF27_R07.PRO.HF1</a:t>
            </a:r>
            <a:endParaRPr lang="en-GB" altLang="zh-CN" sz="1800" dirty="0">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Verification scope and method:</a:t>
            </a:r>
            <a:endParaRPr lang="en-US" altLang="zh-CN" sz="1800" dirty="0">
              <a:solidFill>
                <a:srgbClr val="0000CC"/>
              </a:solidFill>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{Full verification} </a:t>
            </a:r>
            <a:r>
              <a:rPr lang="en-US" altLang="zh-CN" sz="1800" dirty="0">
                <a:ea typeface="宋体" pitchFamily="2" charset="-122"/>
              </a:rPr>
              <a:t>executed with pass rate </a:t>
            </a:r>
            <a:r>
              <a:rPr lang="en-US" altLang="zh-CN" sz="1800" dirty="0">
                <a:solidFill>
                  <a:srgbClr val="0000CC"/>
                </a:solidFill>
                <a:ea typeface="宋体" pitchFamily="2" charset="-122"/>
              </a:rPr>
              <a:t>98%,  0 </a:t>
            </a:r>
            <a:r>
              <a:rPr lang="en-US" altLang="zh-CN" sz="1800" dirty="0">
                <a:ea typeface="宋体" pitchFamily="2" charset="-122"/>
              </a:rPr>
              <a:t>P1 and </a:t>
            </a:r>
            <a:r>
              <a:rPr lang="en-US" altLang="zh-CN" sz="1800" dirty="0">
                <a:solidFill>
                  <a:srgbClr val="0000CC"/>
                </a:solidFill>
                <a:ea typeface="宋体" pitchFamily="2" charset="-122"/>
              </a:rPr>
              <a:t>7 </a:t>
            </a:r>
            <a:r>
              <a:rPr lang="en-US" altLang="zh-CN" sz="1800" dirty="0">
                <a:ea typeface="宋体" pitchFamily="2" charset="-122"/>
              </a:rPr>
              <a:t>P2 issues found and not fixed and  </a:t>
            </a:r>
            <a:r>
              <a:rPr lang="en-US" altLang="zh-CN" sz="1800" dirty="0">
                <a:solidFill>
                  <a:srgbClr val="0000CC"/>
                </a:solidFill>
                <a:ea typeface="宋体" pitchFamily="2" charset="-122"/>
              </a:rPr>
              <a:t>17 </a:t>
            </a:r>
            <a:r>
              <a:rPr lang="en-US" altLang="zh-CN" sz="1800" dirty="0">
                <a:ea typeface="宋体" pitchFamily="2" charset="-122"/>
              </a:rPr>
              <a:t>P2 issues </a:t>
            </a:r>
            <a:r>
              <a:rPr lang="en-US" altLang="zh-CN" sz="1800" dirty="0">
                <a:ea typeface="宋体" pitchFamily="2" charset="-122"/>
                <a:sym typeface="+mn-ea"/>
              </a:rPr>
              <a:t>in Verfication</a:t>
            </a:r>
            <a:r>
              <a:rPr lang="en-US" altLang="zh-CN" sz="1800" dirty="0">
                <a:ea typeface="宋体" pitchFamily="2" charset="-122"/>
              </a:rPr>
              <a:t> . Refer test report for detail.</a:t>
            </a:r>
            <a:endParaRPr lang="en-US" altLang="zh-CN" sz="1800" dirty="0">
              <a:ea typeface="宋体" pitchFamily="2" charset="-122"/>
            </a:endParaRPr>
          </a:p>
          <a:p>
            <a:pPr>
              <a:spcBef>
                <a:spcPct val="0"/>
              </a:spcBef>
            </a:pPr>
            <a:r>
              <a:rPr lang="en-US" altLang="zh-CN" sz="1800" dirty="0">
                <a:ea typeface="宋体" pitchFamily="2" charset="-122"/>
              </a:rPr>
              <a:t>Main changes compared with previous version, refer RN for the details, highlights listed below:</a:t>
            </a:r>
            <a:endParaRPr lang="en-US" altLang="zh-CN" sz="1800" dirty="0">
              <a:ea typeface="宋体" pitchFamily="2" charset="-122"/>
            </a:endParaRPr>
          </a:p>
          <a:p>
            <a:pPr lvl="2">
              <a:spcBef>
                <a:spcPct val="0"/>
              </a:spcBef>
              <a:buFont typeface="Arial" panose="020B0604020202020204" pitchFamily="34" charset="0"/>
              <a:buChar char="•"/>
            </a:pPr>
            <a:r>
              <a:rPr lang="en-US" altLang="zh-CN" dirty="0"/>
              <a:t>Non-compliance issue list, refer attached file for detail, P1 issues listed below:</a:t>
            </a:r>
            <a:endParaRPr lang="en-US" altLang="zh-CN" dirty="0"/>
          </a:p>
          <a:p>
            <a:pPr lvl="3">
              <a:spcBef>
                <a:spcPct val="0"/>
              </a:spcBef>
            </a:pPr>
            <a:r>
              <a:rPr lang="en-US" altLang="zh-CN" sz="1400" dirty="0" err="1">
                <a:solidFill>
                  <a:srgbClr val="0000CC"/>
                </a:solidFill>
                <a:ea typeface="宋体" pitchFamily="2" charset="-122"/>
              </a:rPr>
              <a:t>APIMCIS_xxxxxx</a:t>
            </a:r>
            <a:endParaRPr lang="en-US" altLang="zh-CN" sz="1400" dirty="0">
              <a:solidFill>
                <a:srgbClr val="0000CC"/>
              </a:solidFill>
              <a:ea typeface="宋体" pitchFamily="2" charset="-122"/>
            </a:endParaRPr>
          </a:p>
          <a:p>
            <a:pPr lvl="3">
              <a:spcBef>
                <a:spcPct val="0"/>
              </a:spcBef>
            </a:pPr>
            <a:r>
              <a:rPr lang="en-US" altLang="zh-CN" sz="1400" dirty="0">
                <a:solidFill>
                  <a:srgbClr val="0000CC"/>
                </a:solidFill>
                <a:ea typeface="宋体" pitchFamily="2" charset="-122"/>
              </a:rPr>
              <a:t>……</a:t>
            </a:r>
            <a:endParaRPr lang="en-US" altLang="zh-CN" sz="1400" dirty="0">
              <a:solidFill>
                <a:srgbClr val="0000CC"/>
              </a:solidFill>
              <a:ea typeface="宋体" pitchFamily="2" charset="-122"/>
            </a:endParaRPr>
          </a:p>
          <a:p>
            <a:pPr lvl="2">
              <a:spcBef>
                <a:spcPct val="0"/>
              </a:spcBef>
              <a:buFont typeface="Arial" panose="020B0604020202020204" pitchFamily="34" charset="0"/>
              <a:buChar char="•"/>
            </a:pPr>
            <a:r>
              <a:rPr lang="en-US" altLang="zh-CN" dirty="0">
                <a:ea typeface="宋体" pitchFamily="2" charset="-122"/>
              </a:rPr>
              <a:t>Open new</a:t>
            </a:r>
            <a:r>
              <a:rPr lang="zh-CN" altLang="en-US" dirty="0">
                <a:ea typeface="宋体" pitchFamily="2" charset="-122"/>
              </a:rPr>
              <a:t> </a:t>
            </a:r>
            <a:r>
              <a:rPr lang="en-US" altLang="zh-CN" dirty="0">
                <a:ea typeface="宋体" pitchFamily="2" charset="-122"/>
              </a:rPr>
              <a:t>feature</a:t>
            </a:r>
            <a:r>
              <a:rPr lang="zh-CN" altLang="en-US" dirty="0">
                <a:ea typeface="宋体" pitchFamily="2" charset="-122"/>
              </a:rPr>
              <a:t> </a:t>
            </a:r>
            <a:r>
              <a:rPr lang="en-US" altLang="zh-CN" dirty="0">
                <a:ea typeface="宋体" pitchFamily="2" charset="-122"/>
              </a:rPr>
              <a:t>state</a:t>
            </a:r>
            <a:r>
              <a:rPr lang="zh-CN" altLang="en-US" dirty="0">
                <a:ea typeface="宋体" pitchFamily="2" charset="-122"/>
              </a:rPr>
              <a:t> </a:t>
            </a:r>
            <a:r>
              <a:rPr lang="en-US" altLang="zh-CN" dirty="0">
                <a:ea typeface="宋体" pitchFamily="2" charset="-122"/>
              </a:rPr>
              <a:t>list</a:t>
            </a:r>
            <a:r>
              <a:rPr lang="zh-CN" altLang="en-US" dirty="0">
                <a:ea typeface="宋体" pitchFamily="2" charset="-122"/>
              </a:rPr>
              <a:t> </a:t>
            </a:r>
            <a:r>
              <a:rPr lang="en-US" altLang="zh-CN" dirty="0">
                <a:ea typeface="宋体" pitchFamily="2" charset="-122"/>
              </a:rPr>
              <a:t>– refer slide 3</a:t>
            </a:r>
            <a:endParaRPr lang="en-US" altLang="zh-CN" dirty="0">
              <a:ea typeface="宋体" pitchFamily="2" charset="-122"/>
            </a:endParaRPr>
          </a:p>
          <a:p>
            <a:pPr lvl="2">
              <a:spcBef>
                <a:spcPct val="0"/>
              </a:spcBef>
              <a:buFont typeface="Arial" panose="020B0604020202020204" pitchFamily="34" charset="0"/>
              <a:buChar char="•"/>
            </a:pPr>
            <a:r>
              <a:rPr lang="en-US" altLang="zh-CN" dirty="0">
                <a:ea typeface="宋体" pitchFamily="2" charset="-122"/>
              </a:rPr>
              <a:t>Open AIMS with risk evaluation – refer slide 4</a:t>
            </a:r>
            <a:endParaRPr lang="en-US" altLang="zh-CN" dirty="0">
              <a:ea typeface="宋体" pitchFamily="2" charset="-122"/>
            </a:endParaRPr>
          </a:p>
          <a:p>
            <a:pPr lvl="3">
              <a:spcBef>
                <a:spcPct val="0"/>
              </a:spcBef>
            </a:pPr>
            <a:endParaRPr lang="en-US" altLang="zh-CN" dirty="0">
              <a:ea typeface="宋体" pitchFamily="2" charset="-122"/>
            </a:endParaRPr>
          </a:p>
          <a:p>
            <a:pPr>
              <a:spcBef>
                <a:spcPct val="0"/>
              </a:spcBef>
            </a:pPr>
            <a:endParaRPr lang="en-US" altLang="zh-CN" dirty="0">
              <a:ea typeface="宋体" pitchFamily="2" charset="-122"/>
            </a:endParaRPr>
          </a:p>
        </p:txBody>
      </p:sp>
      <p:graphicFrame>
        <p:nvGraphicFramePr>
          <p:cNvPr id="2" name="表格 1"/>
          <p:cNvGraphicFramePr>
            <a:graphicFrameLocks noGrp="1"/>
          </p:cNvGraphicFramePr>
          <p:nvPr/>
        </p:nvGraphicFramePr>
        <p:xfrm>
          <a:off x="0" y="0"/>
          <a:ext cx="4826000" cy="203200"/>
        </p:xfrm>
        <a:graphic>
          <a:graphicData uri="http://schemas.openxmlformats.org/drawingml/2006/table">
            <a:tbl>
              <a:tblPr>
                <a:tableStyleId>{5C22544A-7EE6-4342-B048-85BDC9FD1C3A}</a:tableStyleId>
              </a:tblPr>
              <a:tblGrid>
                <a:gridCol w="4826000"/>
              </a:tblGrid>
              <a:tr h="203200">
                <a:tc>
                  <a:txBody>
                    <a:bodyPr/>
                    <a:lstStyle/>
                    <a:p>
                      <a:pPr algn="just" fontAlgn="ctr"/>
                      <a:r>
                        <a:rPr lang="en-GB" sz="1050" u="none" strike="noStrike" dirty="0">
                          <a:effectLst/>
                        </a:rPr>
                        <a:t>20220602_0708_GF13_R05.1.PRO </a:t>
                      </a:r>
                      <a:endParaRPr lang="en-GB" sz="1050" b="0" i="0" u="none" strike="noStrike" dirty="0">
                        <a:solidFill>
                          <a:srgbClr val="000000"/>
                        </a:solidFill>
                        <a:effectLst/>
                        <a:latin typeface="宋体" pitchFamily="2" charset="-122"/>
                        <a:ea typeface="宋体" pitchFamily="2" charset="-122"/>
                      </a:endParaRPr>
                    </a:p>
                  </a:txBody>
                  <a:tcPr marL="9525" marR="9525" marT="9525" marB="0"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p:cNvSpPr>
            <a:spLocks noGrp="1" noChangeArrowheads="1"/>
          </p:cNvSpPr>
          <p:nvPr>
            <p:ph type="title"/>
          </p:nvPr>
        </p:nvSpPr>
        <p:spPr bwMode="auto">
          <a:xfrm>
            <a:off x="639763" y="249697"/>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a:t>
            </a:r>
            <a:r>
              <a:rPr lang="en-US" altLang="zh-CN" sz="2800" dirty="0">
                <a:solidFill>
                  <a:srgbClr val="0000CC"/>
                </a:solidFill>
                <a:ea typeface="SimHei" panose="02010609060101010101" pitchFamily="49" charset="-122"/>
                <a:sym typeface="+mn-ea"/>
              </a:rPr>
              <a:t>706H</a:t>
            </a:r>
            <a:r>
              <a:rPr lang="en-US" altLang="en-US" sz="2800" dirty="0">
                <a:solidFill>
                  <a:srgbClr val="0000CC"/>
                </a:solidFill>
                <a:ea typeface="SimHei" panose="02010609060101010101" pitchFamily="49" charset="-122"/>
                <a:sym typeface="+mn-ea"/>
              </a:rPr>
              <a:t>_R07</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HF1</a:t>
            </a:r>
            <a:r>
              <a:rPr lang="en-US" altLang="en-US" sz="2800" dirty="0">
                <a:solidFill>
                  <a:srgbClr val="0000CC"/>
                </a:solidFill>
              </a:rPr>
              <a:t>} </a:t>
            </a:r>
            <a:r>
              <a:rPr lang="en-US" altLang="zh-CN" sz="2800" dirty="0"/>
              <a:t>Open IG with risk evaluation</a:t>
            </a:r>
            <a:endParaRPr lang="en-US" altLang="en-US" sz="2800" b="0" dirty="0">
              <a:ea typeface="SimHei" panose="02010609060101010101" pitchFamily="49" charset="-122"/>
            </a:endParaRPr>
          </a:p>
        </p:txBody>
      </p:sp>
      <p:sp>
        <p:nvSpPr>
          <p:cNvPr id="2" name="文本框 1"/>
          <p:cNvSpPr txBox="1"/>
          <p:nvPr/>
        </p:nvSpPr>
        <p:spPr>
          <a:xfrm>
            <a:off x="760730" y="927100"/>
            <a:ext cx="500380" cy="368300"/>
          </a:xfrm>
          <a:prstGeom prst="rect">
            <a:avLst/>
          </a:prstGeom>
          <a:noFill/>
        </p:spPr>
        <p:txBody>
          <a:bodyPr wrap="none" rtlCol="0">
            <a:spAutoFit/>
          </a:bodyPr>
          <a:p>
            <a:r>
              <a:rPr lang="en-US" altLang="zh-CN"/>
              <a:t>NA</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a:t>
            </a:r>
            <a:r>
              <a:rPr lang="en-US" altLang="zh-CN" sz="2800" dirty="0">
                <a:solidFill>
                  <a:srgbClr val="0000CC"/>
                </a:solidFill>
                <a:ea typeface="SimHei" panose="02010609060101010101" pitchFamily="49" charset="-122"/>
                <a:sym typeface="+mn-ea"/>
              </a:rPr>
              <a:t>706H</a:t>
            </a:r>
            <a:r>
              <a:rPr lang="en-US" altLang="en-US" sz="2800" dirty="0">
                <a:solidFill>
                  <a:srgbClr val="0000CC"/>
                </a:solidFill>
                <a:ea typeface="SimHei" panose="02010609060101010101" pitchFamily="49" charset="-122"/>
                <a:sym typeface="+mn-ea"/>
              </a:rPr>
              <a:t>_R07</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HF1</a:t>
            </a:r>
            <a:r>
              <a:rPr lang="en-US" altLang="en-US" sz="2800" dirty="0">
                <a:solidFill>
                  <a:srgbClr val="0000CC"/>
                </a:solidFill>
              </a:rPr>
              <a:t>} </a:t>
            </a:r>
            <a:r>
              <a:rPr lang="zh-CN" altLang="en-US" sz="2800" dirty="0">
                <a:sym typeface="+mn-ea"/>
              </a:rPr>
              <a:t>内存泄露专项测试</a:t>
            </a:r>
            <a:endParaRPr lang="en-US" altLang="en-US" sz="2800" b="0" dirty="0">
              <a:ea typeface="SimHei" panose="02010609060101010101" pitchFamily="49" charset="-122"/>
            </a:endParaRPr>
          </a:p>
        </p:txBody>
      </p:sp>
      <p:pic>
        <p:nvPicPr>
          <p:cNvPr id="35" name="图片 3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5745" y="1003935"/>
            <a:ext cx="2523490" cy="1535430"/>
          </a:xfrm>
          <a:prstGeom prst="rect">
            <a:avLst/>
          </a:prstGeom>
        </p:spPr>
      </p:pic>
      <p:pic>
        <p:nvPicPr>
          <p:cNvPr id="31" name="图片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7465" y="1047750"/>
            <a:ext cx="2390140" cy="1465580"/>
          </a:xfrm>
          <a:prstGeom prst="rect">
            <a:avLst/>
          </a:prstGeom>
        </p:spPr>
      </p:pic>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4440" y="1137285"/>
            <a:ext cx="2053590" cy="1256030"/>
          </a:xfrm>
          <a:prstGeom prst="rect">
            <a:avLst/>
          </a:prstGeom>
        </p:spPr>
      </p:pic>
      <p:pic>
        <p:nvPicPr>
          <p:cNvPr id="33" name="图片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450" y="2598420"/>
            <a:ext cx="2052955" cy="1242060"/>
          </a:xfrm>
          <a:prstGeom prst="rect">
            <a:avLst/>
          </a:prstGeom>
        </p:spPr>
      </p:pic>
      <p:pic>
        <p:nvPicPr>
          <p:cNvPr id="27" name="图片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6500" y="1160780"/>
            <a:ext cx="2069465" cy="1256030"/>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8120" y="2513330"/>
            <a:ext cx="2068830" cy="1256030"/>
          </a:xfrm>
          <a:prstGeom prst="rect">
            <a:avLst/>
          </a:prstGeom>
        </p:spPr>
      </p:pic>
      <p:pic>
        <p:nvPicPr>
          <p:cNvPr id="29" name="图片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66665" y="2513330"/>
            <a:ext cx="2071370" cy="1255395"/>
          </a:xfrm>
          <a:prstGeom prst="rect">
            <a:avLst/>
          </a:prstGeom>
        </p:spPr>
      </p:pic>
      <p:pic>
        <p:nvPicPr>
          <p:cNvPr id="19" name="图片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56500" y="2513330"/>
            <a:ext cx="1918970" cy="1165225"/>
          </a:xfrm>
          <a:prstGeom prst="rect">
            <a:avLst/>
          </a:prstGeom>
        </p:spPr>
      </p:pic>
      <p:pic>
        <p:nvPicPr>
          <p:cNvPr id="23" name="图片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9110" y="4146550"/>
            <a:ext cx="2270125" cy="1377950"/>
          </a:xfrm>
          <a:prstGeom prst="rect">
            <a:avLst/>
          </a:prstGeom>
        </p:spPr>
      </p:pic>
      <p:pic>
        <p:nvPicPr>
          <p:cNvPr id="25" name="图片 2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99080" y="4093210"/>
            <a:ext cx="2070100" cy="1270000"/>
          </a:xfrm>
          <a:prstGeom prst="rect">
            <a:avLst/>
          </a:prstGeom>
        </p:spPr>
      </p:pic>
      <p:pic>
        <p:nvPicPr>
          <p:cNvPr id="17" name="图片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66665" y="3985260"/>
            <a:ext cx="2275205" cy="1377950"/>
          </a:xfrm>
          <a:prstGeom prst="rect">
            <a:avLst/>
          </a:prstGeom>
        </p:spPr>
      </p:pic>
      <p:pic>
        <p:nvPicPr>
          <p:cNvPr id="15" name="图片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435215" y="3806190"/>
            <a:ext cx="2536190" cy="15354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a:t>
            </a:r>
            <a:r>
              <a:rPr lang="en-US" altLang="zh-CN" sz="2800" dirty="0">
                <a:solidFill>
                  <a:srgbClr val="0000CC"/>
                </a:solidFill>
                <a:ea typeface="SimHei" panose="02010609060101010101" pitchFamily="49" charset="-122"/>
                <a:sym typeface="+mn-ea"/>
              </a:rPr>
              <a:t>706H</a:t>
            </a:r>
            <a:r>
              <a:rPr lang="en-US" altLang="en-US" sz="2800" dirty="0">
                <a:solidFill>
                  <a:srgbClr val="0000CC"/>
                </a:solidFill>
                <a:ea typeface="SimHei" panose="02010609060101010101" pitchFamily="49" charset="-122"/>
                <a:sym typeface="+mn-ea"/>
              </a:rPr>
              <a:t>_R07</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HF1</a:t>
            </a:r>
            <a:r>
              <a:rPr lang="en-US" altLang="en-US" sz="2800" dirty="0">
                <a:solidFill>
                  <a:srgbClr val="0000CC"/>
                </a:solidFill>
              </a:rPr>
              <a:t>} </a:t>
            </a:r>
            <a:r>
              <a:rPr lang="zh-CN" altLang="en-US" sz="2800" dirty="0">
                <a:sym typeface="+mn-ea"/>
              </a:rPr>
              <a:t>内存泄露专项测试</a:t>
            </a:r>
            <a:endParaRPr lang="en-US" altLang="en-US" sz="2800" b="0" dirty="0">
              <a:ea typeface="SimHei" panose="02010609060101010101" pitchFamily="49" charset="-122"/>
            </a:endParaRPr>
          </a:p>
        </p:txBody>
      </p:sp>
      <p:pic>
        <p:nvPicPr>
          <p:cNvPr id="13" name="图片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9725" y="999490"/>
            <a:ext cx="2901315" cy="1760855"/>
          </a:xfrm>
          <a:prstGeom prst="rect">
            <a:avLst/>
          </a:prstGeom>
        </p:spPr>
      </p:pic>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7255" y="1085215"/>
            <a:ext cx="2748280" cy="1668145"/>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1750" y="1134745"/>
            <a:ext cx="2623820" cy="159004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690" y="3048000"/>
            <a:ext cx="2800350" cy="1720215"/>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7255" y="2982595"/>
            <a:ext cx="2620010" cy="15900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a:t>
            </a:r>
            <a:r>
              <a:rPr lang="en-US" altLang="zh-CN" sz="2800" dirty="0">
                <a:solidFill>
                  <a:srgbClr val="0000CC"/>
                </a:solidFill>
                <a:ea typeface="SimHei" panose="02010609060101010101" pitchFamily="49" charset="-122"/>
                <a:sym typeface="+mn-ea"/>
              </a:rPr>
              <a:t>706H</a:t>
            </a:r>
            <a:r>
              <a:rPr lang="en-US" altLang="en-US" sz="2800" dirty="0">
                <a:solidFill>
                  <a:srgbClr val="0000CC"/>
                </a:solidFill>
                <a:ea typeface="SimHei" panose="02010609060101010101" pitchFamily="49" charset="-122"/>
                <a:sym typeface="+mn-ea"/>
              </a:rPr>
              <a:t>_R07</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HF1</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graphicFrame>
        <p:nvGraphicFramePr>
          <p:cNvPr id="5" name="表格 4"/>
          <p:cNvGraphicFramePr>
            <a:graphicFrameLocks noGrp="1"/>
          </p:cNvGraphicFramePr>
          <p:nvPr/>
        </p:nvGraphicFramePr>
        <p:xfrm>
          <a:off x="374189" y="2908658"/>
          <a:ext cx="1990669" cy="1511393"/>
        </p:xfrm>
        <a:graphic>
          <a:graphicData uri="http://schemas.openxmlformats.org/drawingml/2006/table">
            <a:tbl>
              <a:tblPr/>
              <a:tblGrid>
                <a:gridCol w="355400"/>
                <a:gridCol w="376840"/>
                <a:gridCol w="406591"/>
                <a:gridCol w="381798"/>
                <a:gridCol w="470040"/>
              </a:tblGrid>
              <a:tr h="125474">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唤醒词唤醒率</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a:txBody>
                    <a:bodyPr/>
                    <a:lstStyle/>
                    <a:p>
                      <a:pPr algn="ctr" fontAlgn="ctr"/>
                      <a:r>
                        <a:rPr lang="en-GB" sz="800" b="1" i="0" u="none" strike="noStrike" dirty="0">
                          <a:solidFill>
                            <a:srgbClr val="000000"/>
                          </a:solidFill>
                          <a:effectLst/>
                          <a:latin typeface="宋体" pitchFamily="2" charset="-122"/>
                          <a:ea typeface="宋体" pitchFamily="2" charset="-122"/>
                        </a:rPr>
                        <a:t>AI</a:t>
                      </a:r>
                      <a:r>
                        <a:rPr lang="zh-CN" altLang="en-US" sz="800" b="1" i="0" u="none" strike="noStrike" dirty="0">
                          <a:solidFill>
                            <a:srgbClr val="000000"/>
                          </a:solidFill>
                          <a:effectLst/>
                          <a:latin typeface="宋体" pitchFamily="2" charset="-122"/>
                          <a:ea typeface="宋体" pitchFamily="2" charset="-122"/>
                        </a:rPr>
                        <a:t>能力</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指标项</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通过标准</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实测结果</a:t>
                      </a:r>
                      <a:endParaRPr lang="zh-CN" altLang="en-US" sz="800" b="1"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测试结论</a:t>
                      </a:r>
                      <a:endParaRPr lang="zh-CN" altLang="en-US" sz="800" b="1"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rowSpan="3">
                  <a:txBody>
                    <a:bodyPr/>
                    <a:lstStyle/>
                    <a:p>
                      <a:pPr algn="ctr" fontAlgn="ctr"/>
                      <a:r>
                        <a:rPr lang="zh-CN" altLang="en-US" sz="800" b="0" i="0" u="none" strike="noStrike">
                          <a:solidFill>
                            <a:srgbClr val="000000"/>
                          </a:solidFill>
                          <a:effectLst/>
                          <a:latin typeface="宋体" pitchFamily="2" charset="-122"/>
                          <a:ea typeface="宋体" pitchFamily="2" charset="-122"/>
                        </a:rPr>
                        <a:t>小度小度</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92%</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你好福特</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92%</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nvGraphicFramePr>
        <p:xfrm>
          <a:off x="2647769" y="2052559"/>
          <a:ext cx="2626815" cy="4354719"/>
        </p:xfrm>
        <a:graphic>
          <a:graphicData uri="http://schemas.openxmlformats.org/drawingml/2006/table">
            <a:tbl>
              <a:tblPr/>
              <a:tblGrid>
                <a:gridCol w="525363"/>
                <a:gridCol w="525363"/>
                <a:gridCol w="525363"/>
                <a:gridCol w="525363"/>
                <a:gridCol w="525363"/>
              </a:tblGrid>
              <a:tr h="161527">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316544">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暂停播放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继续播放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上一首</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下一首</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上一曲</a:t>
                      </a:r>
                      <a:br>
                        <a:rPr lang="zh-CN" altLang="en-US" sz="800" b="0" i="0" u="none" strike="noStrike">
                          <a:solidFill>
                            <a:srgbClr val="000000"/>
                          </a:solidFill>
                          <a:effectLst/>
                          <a:latin typeface="宋体" pitchFamily="2" charset="-122"/>
                          <a:ea typeface="宋体" pitchFamily="2" charset="-122"/>
                        </a:rPr>
                      </a:b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下一曲</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接听电话</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挂断电话</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5387542" y="2052559"/>
          <a:ext cx="2956545" cy="4354740"/>
        </p:xfrm>
        <a:graphic>
          <a:graphicData uri="http://schemas.openxmlformats.org/drawingml/2006/table">
            <a:tbl>
              <a:tblPr/>
              <a:tblGrid>
                <a:gridCol w="591309"/>
                <a:gridCol w="591309"/>
                <a:gridCol w="591309"/>
                <a:gridCol w="591309"/>
                <a:gridCol w="591309"/>
              </a:tblGrid>
              <a:tr h="16749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en-US" altLang="zh-CN"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7490">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通过标准</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跟随模式</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车头朝上</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正北模式</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放大地图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缩小地图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打开路况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关闭路况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开始导航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表格 7"/>
          <p:cNvGraphicFramePr>
            <a:graphicFrameLocks noGrp="1"/>
          </p:cNvGraphicFramePr>
          <p:nvPr/>
        </p:nvGraphicFramePr>
        <p:xfrm>
          <a:off x="8457043" y="2052559"/>
          <a:ext cx="3018995" cy="4354743"/>
        </p:xfrm>
        <a:graphic>
          <a:graphicData uri="http://schemas.openxmlformats.org/drawingml/2006/table">
            <a:tbl>
              <a:tblPr/>
              <a:tblGrid>
                <a:gridCol w="603799"/>
                <a:gridCol w="603799"/>
                <a:gridCol w="603799"/>
                <a:gridCol w="603799"/>
                <a:gridCol w="603799"/>
              </a:tblGrid>
              <a:tr h="16656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6560">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指标项</a:t>
                      </a:r>
                      <a:endParaRPr lang="zh-CN" altLang="en-US" sz="750" b="1"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实测结果</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查看全程</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继续导航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确定</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取消</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第一个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第二个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第三个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3" name="文本框 12"/>
          <p:cNvSpPr txBox="1"/>
          <p:nvPr/>
        </p:nvSpPr>
        <p:spPr>
          <a:xfrm>
            <a:off x="564021" y="944563"/>
            <a:ext cx="3948158" cy="369332"/>
          </a:xfrm>
          <a:prstGeom prst="rect">
            <a:avLst/>
          </a:prstGeom>
          <a:noFill/>
        </p:spPr>
        <p:txBody>
          <a:bodyPr wrap="square" rtlCol="0">
            <a:spAutoFit/>
          </a:bodyPr>
          <a:lstStyle/>
          <a:p>
            <a:r>
              <a:rPr kumimoji="1" lang="zh-CN" altLang="en-US" dirty="0"/>
              <a:t>唤醒词唤醒率：高配   </a:t>
            </a:r>
            <a:r>
              <a:rPr kumimoji="1" lang="en-GB" altLang="zh-CN" dirty="0">
                <a:highlight>
                  <a:srgbClr val="00FF00"/>
                </a:highlight>
              </a:rPr>
              <a:t>Pass</a:t>
            </a:r>
            <a:endParaRPr kumimoji="1" lang="zh-CN" altLang="en-US" dirty="0">
              <a:highlight>
                <a:srgbClr val="00FF00"/>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206058" y="6096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a:t>
            </a:r>
            <a:r>
              <a:rPr lang="en-US" altLang="zh-CN" sz="2800" dirty="0">
                <a:solidFill>
                  <a:srgbClr val="0000CC"/>
                </a:solidFill>
                <a:ea typeface="SimHei" panose="02010609060101010101" pitchFamily="49" charset="-122"/>
                <a:sym typeface="+mn-ea"/>
              </a:rPr>
              <a:t>706H</a:t>
            </a:r>
            <a:r>
              <a:rPr lang="en-US" altLang="en-US" sz="2800" dirty="0">
                <a:solidFill>
                  <a:srgbClr val="0000CC"/>
                </a:solidFill>
                <a:ea typeface="SimHei" panose="02010609060101010101" pitchFamily="49" charset="-122"/>
                <a:sym typeface="+mn-ea"/>
              </a:rPr>
              <a:t>_R07</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HF1</a:t>
            </a:r>
            <a:r>
              <a:rPr lang="en-US" altLang="en-US" sz="2800" dirty="0">
                <a:solidFill>
                  <a:srgbClr val="0000CC"/>
                </a:solidFill>
              </a:rPr>
              <a:t>} </a:t>
            </a:r>
            <a:r>
              <a:rPr lang="zh-CN" altLang="en-US" sz="2800" dirty="0"/>
              <a:t>性能</a:t>
            </a:r>
            <a:r>
              <a:rPr lang="zh-CN" altLang="en-US" sz="2800" dirty="0"/>
              <a:t>专题测试</a:t>
            </a:r>
            <a:endParaRPr lang="en-US" altLang="en-US" sz="2800" b="0" dirty="0">
              <a:ea typeface="SimHei" panose="02010609060101010101" pitchFamily="49" charset="-122"/>
            </a:endParaRPr>
          </a:p>
        </p:txBody>
      </p:sp>
      <p:graphicFrame>
        <p:nvGraphicFramePr>
          <p:cNvPr id="3" name="表格 2"/>
          <p:cNvGraphicFramePr/>
          <p:nvPr>
            <p:custDataLst>
              <p:tags r:id="rId1"/>
            </p:custDataLst>
          </p:nvPr>
        </p:nvGraphicFramePr>
        <p:xfrm>
          <a:off x="394335" y="547561"/>
          <a:ext cx="11494770" cy="6083300"/>
        </p:xfrm>
        <a:graphic>
          <a:graphicData uri="http://schemas.openxmlformats.org/drawingml/2006/table">
            <a:tbl>
              <a:tblPr firstRow="1" bandRow="1">
                <a:tableStyleId>{5C22544A-7EE6-4342-B048-85BDC9FD1C3A}</a:tableStyleId>
              </a:tblPr>
              <a:tblGrid>
                <a:gridCol w="294640"/>
                <a:gridCol w="4866640"/>
                <a:gridCol w="1169670"/>
                <a:gridCol w="1382395"/>
                <a:gridCol w="852170"/>
                <a:gridCol w="663575"/>
                <a:gridCol w="2265680"/>
              </a:tblGrid>
              <a:tr h="0">
                <a:tc>
                  <a:txBody>
                    <a:bodyPr/>
                    <a:p>
                      <a:pPr indent="0">
                        <a:buNone/>
                      </a:pPr>
                      <a:r>
                        <a:rPr lang="zh-CN" sz="900" b="1">
                          <a:solidFill>
                            <a:srgbClr val="000000"/>
                          </a:solidFill>
                          <a:latin typeface="Arial Regular" panose="020B0604020202020204" charset="0"/>
                          <a:ea typeface="宋体" pitchFamily="2" charset="-122"/>
                        </a:rPr>
                        <a:t>序号</a:t>
                      </a:r>
                      <a:endParaRPr lang="zh-CN" altLang="en-US" sz="900" b="1">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900" b="1">
                          <a:solidFill>
                            <a:srgbClr val="000000"/>
                          </a:solidFill>
                          <a:latin typeface="Arial Regular" panose="020B0604020202020204" charset="0"/>
                          <a:ea typeface="宋体" pitchFamily="2" charset="-122"/>
                        </a:rPr>
                        <a:t>影响因素</a:t>
                      </a:r>
                      <a:endParaRPr lang="zh-CN" altLang="en-US" sz="900" b="1">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900" b="0">
                          <a:solidFill>
                            <a:srgbClr val="000000"/>
                          </a:solidFill>
                          <a:latin typeface="Arial Regular" panose="020B0604020202020204" charset="0"/>
                          <a:ea typeface="宋体" pitchFamily="2" charset="-122"/>
                          <a:cs typeface="Arial Regular" panose="020B0604020202020204" charset="0"/>
                        </a:rPr>
                        <a:t>R07</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900" b="0">
                          <a:solidFill>
                            <a:srgbClr val="000000"/>
                          </a:solidFill>
                          <a:latin typeface="Arial Regular" panose="020B0604020202020204" charset="0"/>
                          <a:ea typeface="宋体" pitchFamily="2" charset="-122"/>
                          <a:cs typeface="Arial Regular" panose="020B0604020202020204" charset="0"/>
                        </a:rPr>
                        <a:t>R06</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900" b="0">
                          <a:solidFill>
                            <a:srgbClr val="000000"/>
                          </a:solidFill>
                          <a:latin typeface="Arial Regular" panose="020B0604020202020204" charset="0"/>
                          <a:ea typeface="宋体" pitchFamily="2" charset="-122"/>
                          <a:cs typeface="Arial Regular" panose="020B0604020202020204" charset="0"/>
                        </a:rPr>
                        <a:t>偏差</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lgn="l">
                        <a:buNone/>
                      </a:pPr>
                      <a:r>
                        <a:rPr lang="zh-CN" sz="900" b="0">
                          <a:solidFill>
                            <a:srgbClr val="000000"/>
                          </a:solidFill>
                          <a:latin typeface="Arial Regular" panose="020B0604020202020204" charset="0"/>
                          <a:ea typeface="宋体" pitchFamily="2" charset="-122"/>
                        </a:rPr>
                        <a:t>允许偏差上限</a:t>
                      </a:r>
                      <a:endParaRPr lang="zh-CN" altLang="en-US" sz="900" b="0">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lgn="l">
                        <a:buNone/>
                      </a:pPr>
                      <a:r>
                        <a:rPr lang="zh-CN" sz="900" b="0">
                          <a:solidFill>
                            <a:srgbClr val="000000"/>
                          </a:solidFill>
                          <a:latin typeface="Arial Regular" panose="020B0604020202020204" charset="0"/>
                          <a:ea typeface="宋体" pitchFamily="2" charset="-122"/>
                          <a:cs typeface="Arial Regular" panose="020B0604020202020204" charset="0"/>
                        </a:rPr>
                        <a:t>百度Comments</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r>
              <a:tr h="0">
                <a:tc>
                  <a:txBody>
                    <a:bodyPr/>
                    <a:p>
                      <a:pPr indent="0">
                        <a:buNone/>
                      </a:pPr>
                      <a:r>
                        <a:rPr lang="en-US" altLang="en-US" sz="900" b="0">
                          <a:solidFill>
                            <a:schemeClr val="accent4">
                              <a:lumMod val="10000"/>
                            </a:schemeClr>
                          </a:solidFill>
                          <a:latin typeface="Arial Regular" panose="020B0604020202020204" charset="0"/>
                          <a:cs typeface="Arial Regular" panose="020B0604020202020204" charset="0"/>
                        </a:rPr>
                        <a:t>1</a:t>
                      </a:r>
                      <a:endParaRPr lang="en-US" altLang="en-US" sz="900" b="0">
                        <a:solidFill>
                          <a:schemeClr val="accent4">
                            <a:lumMod val="10000"/>
                          </a:schemeClr>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chemeClr val="accent4">
                              <a:lumMod val="10000"/>
                            </a:schemeClr>
                          </a:solidFill>
                          <a:latin typeface="+mj-lt"/>
                          <a:ea typeface="宋体" pitchFamily="2" charset="-122"/>
                          <a:cs typeface="+mj-lt"/>
                        </a:rPr>
                        <a:t>Power on</a:t>
                      </a:r>
                      <a:r>
                        <a:rPr lang="en-US" altLang="zh-CN" sz="900" b="0">
                          <a:solidFill>
                            <a:schemeClr val="accent4">
                              <a:lumMod val="10000"/>
                            </a:schemeClr>
                          </a:solidFill>
                          <a:latin typeface="+mj-lt"/>
                          <a:ea typeface="宋体" pitchFamily="2" charset="-122"/>
                          <a:cs typeface="+mj-lt"/>
                        </a:rPr>
                        <a:t> </a:t>
                      </a:r>
                      <a:r>
                        <a:rPr lang="zh-CN" sz="900" b="0">
                          <a:solidFill>
                            <a:schemeClr val="accent4">
                              <a:lumMod val="10000"/>
                            </a:schemeClr>
                          </a:solidFill>
                          <a:latin typeface="+mj-lt"/>
                          <a:ea typeface="宋体" pitchFamily="2" charset="-122"/>
                          <a:cs typeface="+mj-lt"/>
                        </a:rPr>
                        <a:t>QQ音乐首次启动（计算从手部离开点击到QQ音乐界面稳定展示）</a:t>
                      </a:r>
                      <a:endParaRPr lang="zh-CN" sz="900" b="0">
                        <a:solidFill>
                          <a:schemeClr val="accent4">
                            <a:lumMod val="10000"/>
                          </a:schemeClr>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chemeClr val="accent4">
                              <a:lumMod val="10000"/>
                            </a:schemeClr>
                          </a:solidFill>
                          <a:latin typeface="Arial Regular" panose="020B0604020202020204" charset="0"/>
                          <a:cs typeface="Arial Regular" panose="020B0604020202020204" charset="0"/>
                        </a:rPr>
                        <a:t>11.92333333</a:t>
                      </a:r>
                      <a:endParaRPr lang="en-US" altLang="en-US" sz="900" b="0">
                        <a:solidFill>
                          <a:schemeClr val="accent4">
                            <a:lumMod val="10000"/>
                          </a:schemeClr>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b="0">
                          <a:solidFill>
                            <a:schemeClr val="accent4">
                              <a:lumMod val="10000"/>
                            </a:schemeClr>
                          </a:solidFill>
                          <a:latin typeface="Arial Regular" panose="020B0604020202020204" charset="0"/>
                          <a:ea typeface="宋体" pitchFamily="2" charset="-122"/>
                          <a:cs typeface="Arial Regular" panose="020B0604020202020204" charset="0"/>
                        </a:rPr>
                        <a:t>NA</a:t>
                      </a:r>
                      <a:endParaRPr lang="en-US" altLang="zh-CN" sz="900" b="0">
                        <a:solidFill>
                          <a:schemeClr val="accent4">
                            <a:lumMod val="10000"/>
                          </a:schemeClr>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b="0">
                          <a:solidFill>
                            <a:schemeClr val="accent4">
                              <a:lumMod val="10000"/>
                            </a:schemeClr>
                          </a:solidFill>
                          <a:latin typeface="Arial Regular" panose="020B0604020202020204" charset="0"/>
                          <a:ea typeface="宋体" pitchFamily="2" charset="-122"/>
                          <a:cs typeface="Arial Regular" panose="020B0604020202020204" charset="0"/>
                        </a:rPr>
                        <a:t>NA</a:t>
                      </a:r>
                      <a:endParaRPr lang="en-US" altLang="zh-CN" sz="900" b="0">
                        <a:solidFill>
                          <a:schemeClr val="accent4">
                            <a:lumMod val="10000"/>
                          </a:schemeClr>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chemeClr val="accent4">
                              <a:lumMod val="10000"/>
                            </a:schemeClr>
                          </a:solidFill>
                          <a:latin typeface="Arial Regular" panose="020B0604020202020204" charset="0"/>
                          <a:cs typeface="Arial Regular" panose="020B0604020202020204" charset="0"/>
                        </a:rPr>
                        <a:t>NA</a:t>
                      </a:r>
                      <a:endParaRPr lang="en-US" altLang="en-US" sz="900" b="0">
                        <a:solidFill>
                          <a:schemeClr val="accent4">
                            <a:lumMod val="10000"/>
                          </a:schemeClr>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900" b="0">
                          <a:solidFill>
                            <a:schemeClr val="accent4">
                              <a:lumMod val="10000"/>
                            </a:schemeClr>
                          </a:solidFill>
                          <a:latin typeface="+mj-lt"/>
                          <a:cs typeface="+mj-lt"/>
                        </a:rPr>
                        <a:t>R07</a:t>
                      </a:r>
                      <a:r>
                        <a:rPr lang="zh-CN" altLang="en-US" sz="900" b="0">
                          <a:solidFill>
                            <a:schemeClr val="accent4">
                              <a:lumMod val="10000"/>
                            </a:schemeClr>
                          </a:solidFill>
                          <a:latin typeface="+mj-lt"/>
                          <a:cs typeface="+mj-lt"/>
                        </a:rPr>
                        <a:t>新增场景（关机前QQ音乐暂停）</a:t>
                      </a:r>
                      <a:endParaRPr lang="zh-CN" altLang="en-US" sz="900" b="0">
                        <a:solidFill>
                          <a:schemeClr val="accent4">
                            <a:lumMod val="10000"/>
                          </a:schemeClr>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Arial Regular" panose="020B0604020202020204" charset="0"/>
                          <a:cs typeface="Arial Regular" panose="020B0604020202020204" charset="0"/>
                        </a:rPr>
                        <a:t>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Power on QQ音乐首次启动（计算从手部离开点击到QQ音乐从暂停到播放状态）</a:t>
                      </a:r>
                      <a:endParaRPr lang="zh-CN"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5.17</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Arial Regular" panose="020B0604020202020204" charset="0"/>
                          <a:ea typeface="宋体" pitchFamily="2" charset="-122"/>
                          <a:cs typeface="Arial Regular" panose="020B0604020202020204" charset="0"/>
                          <a:sym typeface="+mn-ea"/>
                        </a:rPr>
                        <a:t>NA</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Arial Regular" panose="020B0604020202020204" charset="0"/>
                          <a:ea typeface="宋体" pitchFamily="2" charset="-122"/>
                          <a:cs typeface="Arial Regular" panose="020B0604020202020204" charset="0"/>
                          <a:sym typeface="+mn-ea"/>
                        </a:rPr>
                        <a:t>NA</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Regular" panose="020B0604020202020204" charset="0"/>
                          <a:cs typeface="Arial Regular" panose="020B0604020202020204" charset="0"/>
                        </a:rPr>
                        <a:t>4.6</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900">
                          <a:solidFill>
                            <a:srgbClr val="000000"/>
                          </a:solidFill>
                          <a:latin typeface="+mj-lt"/>
                          <a:cs typeface="+mj-lt"/>
                          <a:sym typeface="+mn-ea"/>
                        </a:rPr>
                        <a:t>R07</a:t>
                      </a:r>
                      <a:r>
                        <a:rPr lang="zh-CN" altLang="en-US" sz="900">
                          <a:solidFill>
                            <a:srgbClr val="000000"/>
                          </a:solidFill>
                          <a:latin typeface="+mj-lt"/>
                          <a:cs typeface="+mj-lt"/>
                          <a:sym typeface="+mn-ea"/>
                        </a:rPr>
                        <a:t>新增场景（默认关机前是播放QQ音乐）</a:t>
                      </a:r>
                      <a:endParaRPr lang="zh-CN" altLang="en-US" sz="900">
                        <a:solidFill>
                          <a:srgbClr val="000000"/>
                        </a:solidFill>
                        <a:latin typeface="+mj-lt"/>
                        <a:cs typeface="+mj-lt"/>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Arial Regular" panose="020B0604020202020204" charset="0"/>
                          <a:cs typeface="Arial Regular" panose="020B0604020202020204" charset="0"/>
                        </a:rPr>
                        <a:t>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Power on</a:t>
                      </a:r>
                      <a:r>
                        <a:rPr lang="en-US" altLang="zh-CN" sz="900" b="0">
                          <a:solidFill>
                            <a:srgbClr val="000000"/>
                          </a:solidFill>
                          <a:latin typeface="+mj-lt"/>
                          <a:ea typeface="宋体" pitchFamily="2" charset="-122"/>
                          <a:cs typeface="+mj-lt"/>
                        </a:rPr>
                        <a:t> </a:t>
                      </a:r>
                      <a:r>
                        <a:rPr lang="zh-CN" sz="900" b="0">
                          <a:solidFill>
                            <a:srgbClr val="000000"/>
                          </a:solidFill>
                          <a:latin typeface="+mj-lt"/>
                          <a:ea typeface="宋体" pitchFamily="2" charset="-122"/>
                          <a:cs typeface="+mj-lt"/>
                        </a:rPr>
                        <a:t>QQ音乐选择歌单（计算从手部离开点击到歌单界面稳定展示）</a:t>
                      </a:r>
                      <a:endParaRPr lang="zh-CN"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1.936666667</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Arial Regular" panose="020B0604020202020204" charset="0"/>
                          <a:ea typeface="宋体" pitchFamily="2" charset="-122"/>
                          <a:cs typeface="Arial Regular" panose="020B0604020202020204" charset="0"/>
                          <a:sym typeface="+mn-ea"/>
                        </a:rPr>
                        <a:t>NA</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Arial Regular" panose="020B0604020202020204" charset="0"/>
                          <a:ea typeface="宋体" pitchFamily="2" charset="-122"/>
                          <a:cs typeface="Arial Regular" panose="020B0604020202020204" charset="0"/>
                          <a:sym typeface="+mn-ea"/>
                        </a:rPr>
                        <a:t>NA</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Regular" panose="020B0604020202020204" charset="0"/>
                          <a:cs typeface="Arial Regular" panose="020B0604020202020204" charset="0"/>
                        </a:rPr>
                        <a:t>1.8</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900">
                          <a:solidFill>
                            <a:srgbClr val="000000"/>
                          </a:solidFill>
                          <a:latin typeface="+mj-lt"/>
                          <a:cs typeface="+mj-lt"/>
                          <a:sym typeface="+mn-ea"/>
                        </a:rPr>
                        <a:t>R07</a:t>
                      </a:r>
                      <a:r>
                        <a:rPr lang="zh-CN" altLang="en-US" sz="900">
                          <a:solidFill>
                            <a:srgbClr val="000000"/>
                          </a:solidFill>
                          <a:latin typeface="+mj-lt"/>
                          <a:cs typeface="+mj-lt"/>
                          <a:sym typeface="+mn-ea"/>
                        </a:rPr>
                        <a:t>新增场景</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900" b="0">
                          <a:solidFill>
                            <a:srgbClr val="000000"/>
                          </a:solidFill>
                          <a:latin typeface="Arial Regular" panose="020B0604020202020204" charset="0"/>
                          <a:cs typeface="Arial Regular" panose="020B0604020202020204" charset="0"/>
                        </a:rPr>
                        <a:t>4</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Power on</a:t>
                      </a:r>
                      <a:r>
                        <a:rPr lang="en-US" altLang="zh-CN" sz="900" b="0">
                          <a:solidFill>
                            <a:srgbClr val="000000"/>
                          </a:solidFill>
                          <a:latin typeface="+mj-lt"/>
                          <a:ea typeface="宋体" pitchFamily="2" charset="-122"/>
                          <a:cs typeface="+mj-lt"/>
                        </a:rPr>
                        <a:t> </a:t>
                      </a:r>
                      <a:r>
                        <a:rPr lang="zh-CN" sz="900" b="0">
                          <a:solidFill>
                            <a:srgbClr val="000000"/>
                          </a:solidFill>
                          <a:latin typeface="+mj-lt"/>
                          <a:ea typeface="宋体" pitchFamily="2" charset="-122"/>
                          <a:cs typeface="+mj-lt"/>
                        </a:rPr>
                        <a:t>QQ音乐选择歌曲（计算从手部离开点击到歌曲播放）</a:t>
                      </a:r>
                      <a:endParaRPr lang="zh-CN"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2.423333333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Arial Regular" panose="020B0604020202020204" charset="0"/>
                          <a:ea typeface="宋体" pitchFamily="2" charset="-122"/>
                          <a:cs typeface="Arial Regular" panose="020B0604020202020204" charset="0"/>
                          <a:sym typeface="+mn-ea"/>
                        </a:rPr>
                        <a:t>NA</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Arial Regular" panose="020B0604020202020204" charset="0"/>
                          <a:ea typeface="宋体" pitchFamily="2" charset="-122"/>
                          <a:cs typeface="Arial Regular" panose="020B0604020202020204" charset="0"/>
                          <a:sym typeface="+mn-ea"/>
                        </a:rPr>
                        <a:t>NA</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Regular" panose="020B0604020202020204" charset="0"/>
                          <a:cs typeface="Arial Regular" panose="020B0604020202020204" charset="0"/>
                        </a:rPr>
                        <a:t>1.8</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900">
                          <a:solidFill>
                            <a:srgbClr val="000000"/>
                          </a:solidFill>
                          <a:latin typeface="+mj-lt"/>
                          <a:cs typeface="+mj-lt"/>
                          <a:sym typeface="+mn-ea"/>
                        </a:rPr>
                        <a:t>R07</a:t>
                      </a:r>
                      <a:r>
                        <a:rPr lang="zh-CN" altLang="en-US" sz="900">
                          <a:solidFill>
                            <a:srgbClr val="000000"/>
                          </a:solidFill>
                          <a:latin typeface="+mj-lt"/>
                          <a:cs typeface="+mj-lt"/>
                          <a:sym typeface="+mn-ea"/>
                        </a:rPr>
                        <a:t>新增场景</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33350">
                <a:tc>
                  <a:txBody>
                    <a:bodyPr/>
                    <a:p>
                      <a:pPr indent="0">
                        <a:buNone/>
                      </a:pPr>
                      <a:r>
                        <a:rPr lang="en-US" altLang="en-US" sz="900" b="0">
                          <a:solidFill>
                            <a:srgbClr val="000000"/>
                          </a:solidFill>
                          <a:latin typeface="Arial Regular" panose="020B0604020202020204" charset="0"/>
                          <a:cs typeface="Arial Regular" panose="020B0604020202020204" charset="0"/>
                        </a:rPr>
                        <a:t>5</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Power on到语音导航（计算从语音指令最后一个字到搜索结果稳定展示</a:t>
                      </a:r>
                      <a:r>
                        <a:rPr lang="en-US" altLang="zh-CN" sz="900" b="0">
                          <a:solidFill>
                            <a:srgbClr val="000000"/>
                          </a:solidFill>
                          <a:latin typeface="+mj-lt"/>
                          <a:ea typeface="宋体" pitchFamily="2" charset="-122"/>
                          <a:cs typeface="+mj-lt"/>
                        </a:rPr>
                        <a:t>)</a:t>
                      </a:r>
                      <a:endParaRPr lang="en-US" altLang="zh-CN"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2.886666667</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Arial Regular" panose="020B0604020202020204" charset="0"/>
                          <a:ea typeface="宋体" pitchFamily="2" charset="-122"/>
                          <a:cs typeface="Arial Regular" panose="020B0604020202020204" charset="0"/>
                          <a:sym typeface="+mn-ea"/>
                        </a:rPr>
                        <a:t>NA</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Arial Regular" panose="020B0604020202020204" charset="0"/>
                          <a:ea typeface="宋体" pitchFamily="2" charset="-122"/>
                          <a:cs typeface="Arial Regular" panose="020B0604020202020204" charset="0"/>
                          <a:sym typeface="+mn-ea"/>
                        </a:rPr>
                        <a:t>NA</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900">
                          <a:solidFill>
                            <a:srgbClr val="000000"/>
                          </a:solidFill>
                          <a:latin typeface="Arial Regular" panose="020B0604020202020204" charset="0"/>
                          <a:ea typeface="宋体" pitchFamily="2" charset="-122"/>
                          <a:cs typeface="Arial Regular" panose="020B0604020202020204" charset="0"/>
                          <a:sym typeface="+mn-ea"/>
                        </a:rPr>
                        <a:t>NA</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900">
                          <a:solidFill>
                            <a:srgbClr val="000000"/>
                          </a:solidFill>
                          <a:latin typeface="+mj-lt"/>
                          <a:cs typeface="+mj-lt"/>
                          <a:sym typeface="+mn-ea"/>
                        </a:rPr>
                        <a:t>R07</a:t>
                      </a:r>
                      <a:r>
                        <a:rPr lang="zh-CN" altLang="en-US" sz="900">
                          <a:solidFill>
                            <a:srgbClr val="000000"/>
                          </a:solidFill>
                          <a:latin typeface="+mj-lt"/>
                          <a:cs typeface="+mj-lt"/>
                          <a:sym typeface="+mn-ea"/>
                        </a:rPr>
                        <a:t>新增场景</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900" b="0">
                          <a:solidFill>
                            <a:srgbClr val="000000"/>
                          </a:solidFill>
                          <a:latin typeface="Arial Regular" panose="020B0604020202020204" charset="0"/>
                          <a:cs typeface="Arial Regular" panose="020B0604020202020204" charset="0"/>
                        </a:rPr>
                        <a:t>6</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Power on到语音导航规划完成</a:t>
                      </a:r>
                      <a:r>
                        <a:rPr lang="en-US" altLang="zh-CN" sz="900" b="0">
                          <a:solidFill>
                            <a:srgbClr val="000000"/>
                          </a:solidFill>
                          <a:latin typeface="+mj-lt"/>
                          <a:ea typeface="宋体" pitchFamily="2" charset="-122"/>
                          <a:cs typeface="+mj-lt"/>
                        </a:rPr>
                        <a:t>(计算从语音指令最后一个字到规划路径结果稳定展示)</a:t>
                      </a:r>
                      <a:endParaRPr lang="en-US" altLang="zh-CN"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18.29333333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Arial Regular" panose="020B0604020202020204" charset="0"/>
                          <a:ea typeface="宋体" pitchFamily="2" charset="-122"/>
                          <a:cs typeface="Arial Regular" panose="020B0604020202020204" charset="0"/>
                          <a:sym typeface="+mn-ea"/>
                        </a:rPr>
                        <a:t>NA</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Arial Regular" panose="020B0604020202020204" charset="0"/>
                          <a:ea typeface="宋体" pitchFamily="2" charset="-122"/>
                          <a:cs typeface="Arial Regular" panose="020B0604020202020204" charset="0"/>
                          <a:sym typeface="+mn-ea"/>
                        </a:rPr>
                        <a:t>NA</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900">
                          <a:solidFill>
                            <a:srgbClr val="000000"/>
                          </a:solidFill>
                          <a:latin typeface="Arial Regular" panose="020B0604020202020204" charset="0"/>
                          <a:ea typeface="宋体" pitchFamily="2" charset="-122"/>
                          <a:cs typeface="Arial Regular" panose="020B0604020202020204" charset="0"/>
                          <a:sym typeface="+mn-ea"/>
                        </a:rPr>
                        <a:t>NA</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900">
                          <a:solidFill>
                            <a:srgbClr val="000000"/>
                          </a:solidFill>
                          <a:latin typeface="+mj-lt"/>
                          <a:cs typeface="+mj-lt"/>
                          <a:sym typeface="+mn-ea"/>
                        </a:rPr>
                        <a:t>R07</a:t>
                      </a:r>
                      <a:r>
                        <a:rPr lang="zh-CN" altLang="en-US" sz="900">
                          <a:solidFill>
                            <a:srgbClr val="000000"/>
                          </a:solidFill>
                          <a:latin typeface="+mj-lt"/>
                          <a:cs typeface="+mj-lt"/>
                          <a:sym typeface="+mn-ea"/>
                        </a:rPr>
                        <a:t>新增场景</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900" b="0">
                          <a:solidFill>
                            <a:srgbClr val="000000"/>
                          </a:solidFill>
                          <a:latin typeface="Arial Regular" panose="020B0604020202020204" charset="0"/>
                          <a:cs typeface="Arial Regular" panose="020B0604020202020204" charset="0"/>
                        </a:rPr>
                        <a:t>7</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Power on导航启动时间</a:t>
                      </a:r>
                      <a:r>
                        <a:rPr lang="en-US" altLang="zh-CN" sz="900" b="0">
                          <a:solidFill>
                            <a:srgbClr val="000000"/>
                          </a:solidFill>
                          <a:latin typeface="+mj-lt"/>
                          <a:ea typeface="宋体" pitchFamily="2" charset="-122"/>
                          <a:cs typeface="+mj-lt"/>
                        </a:rPr>
                        <a:t>(计算从手部离开点击开始第一帧到导航地图搜索框显示)</a:t>
                      </a:r>
                      <a:endParaRPr lang="en-US" altLang="zh-CN"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13.75</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16.213333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Arial Regular" panose="020B0604020202020204" charset="0"/>
                          <a:cs typeface="Arial Regular" panose="020B0604020202020204" charset="0"/>
                        </a:rPr>
                        <a:t>-15.19%</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Regular" panose="020B0604020202020204" charset="0"/>
                          <a:cs typeface="Arial Regular" panose="020B0604020202020204" charset="0"/>
                        </a:rPr>
                        <a:t>12.6</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900" b="0">
                          <a:solidFill>
                            <a:srgbClr val="000000"/>
                          </a:solidFill>
                          <a:latin typeface="Arial Regular" panose="020B0604020202020204" charset="0"/>
                          <a:cs typeface="Arial Regular" panose="020B0604020202020204" charset="0"/>
                        </a:rPr>
                        <a:t>8</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power on导航界面点击输入框出现下拉框</a:t>
                      </a:r>
                      <a:r>
                        <a:rPr lang="en-US" altLang="zh-CN" sz="900" b="0">
                          <a:solidFill>
                            <a:srgbClr val="000000"/>
                          </a:solidFill>
                          <a:latin typeface="+mj-lt"/>
                          <a:ea typeface="宋体" pitchFamily="2" charset="-122"/>
                          <a:cs typeface="+mj-lt"/>
                        </a:rPr>
                        <a:t>(计算从手部离开点击到下拉框（历史记录）稳定展示)</a:t>
                      </a:r>
                      <a:endParaRPr lang="en-US" altLang="zh-CN"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2.08</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b="0">
                          <a:solidFill>
                            <a:srgbClr val="000000"/>
                          </a:solidFill>
                          <a:latin typeface="Arial Regular" panose="020B0604020202020204" charset="0"/>
                          <a:ea typeface="宋体" pitchFamily="2" charset="-122"/>
                          <a:cs typeface="Arial Regular" panose="020B0604020202020204" charset="0"/>
                        </a:rPr>
                        <a:t>NA</a:t>
                      </a:r>
                      <a:endParaRPr lang="en-US" altLang="zh-CN"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b="0">
                          <a:solidFill>
                            <a:srgbClr val="000000"/>
                          </a:solidFill>
                          <a:latin typeface="Arial Regular" panose="020B0604020202020204" charset="0"/>
                          <a:ea typeface="宋体" pitchFamily="2" charset="-122"/>
                          <a:cs typeface="Arial Regular" panose="020B0604020202020204" charset="0"/>
                        </a:rPr>
                        <a:t>NA</a:t>
                      </a:r>
                      <a:endParaRPr lang="en-US" altLang="zh-CN"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Regular" panose="020B0604020202020204" charset="0"/>
                          <a:cs typeface="Arial Regular" panose="020B0604020202020204" charset="0"/>
                        </a:rPr>
                        <a:t>1.2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900">
                          <a:solidFill>
                            <a:srgbClr val="000000"/>
                          </a:solidFill>
                          <a:latin typeface="+mj-lt"/>
                          <a:cs typeface="+mj-lt"/>
                          <a:sym typeface="+mn-ea"/>
                        </a:rPr>
                        <a:t>R07</a:t>
                      </a:r>
                      <a:r>
                        <a:rPr lang="zh-CN" altLang="en-US" sz="900">
                          <a:solidFill>
                            <a:srgbClr val="000000"/>
                          </a:solidFill>
                          <a:latin typeface="+mj-lt"/>
                          <a:cs typeface="+mj-lt"/>
                          <a:sym typeface="+mn-ea"/>
                        </a:rPr>
                        <a:t>新增场景</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Arial Regular" panose="020B0604020202020204" charset="0"/>
                          <a:cs typeface="Arial Regular" panose="020B0604020202020204" charset="0"/>
                        </a:rPr>
                        <a:t>9</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power on导航搜索地址完成</a:t>
                      </a:r>
                      <a:r>
                        <a:rPr lang="en-US" altLang="zh-CN" sz="900" b="0">
                          <a:solidFill>
                            <a:srgbClr val="000000"/>
                          </a:solidFill>
                          <a:latin typeface="+mj-lt"/>
                          <a:ea typeface="宋体" pitchFamily="2" charset="-122"/>
                          <a:cs typeface="+mj-lt"/>
                        </a:rPr>
                        <a:t>(计算从手部离开点击到搜索结果稳定展示)</a:t>
                      </a:r>
                      <a:endParaRPr lang="en-US" altLang="zh-CN"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1.723333333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Arial Regular" panose="020B0604020202020204" charset="0"/>
                          <a:ea typeface="宋体" pitchFamily="2" charset="-122"/>
                          <a:cs typeface="Arial Regular" panose="020B0604020202020204" charset="0"/>
                          <a:sym typeface="+mn-ea"/>
                        </a:rPr>
                        <a:t>NA</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Arial Regular" panose="020B0604020202020204" charset="0"/>
                          <a:ea typeface="宋体" pitchFamily="2" charset="-122"/>
                          <a:cs typeface="Arial Regular" panose="020B0604020202020204" charset="0"/>
                          <a:sym typeface="+mn-ea"/>
                        </a:rPr>
                        <a:t>NA</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Regular" panose="020B0604020202020204" charset="0"/>
                          <a:cs typeface="Arial Regular" panose="020B0604020202020204" charset="0"/>
                        </a:rPr>
                        <a:t>1.8</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900">
                          <a:solidFill>
                            <a:srgbClr val="000000"/>
                          </a:solidFill>
                          <a:latin typeface="+mj-lt"/>
                          <a:cs typeface="+mj-lt"/>
                          <a:sym typeface="+mn-ea"/>
                        </a:rPr>
                        <a:t>R07</a:t>
                      </a:r>
                      <a:r>
                        <a:rPr lang="zh-CN" altLang="en-US" sz="900">
                          <a:solidFill>
                            <a:srgbClr val="000000"/>
                          </a:solidFill>
                          <a:latin typeface="+mj-lt"/>
                          <a:cs typeface="+mj-lt"/>
                          <a:sym typeface="+mn-ea"/>
                        </a:rPr>
                        <a:t>新增场景</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900" b="0">
                          <a:solidFill>
                            <a:srgbClr val="000000"/>
                          </a:solidFill>
                          <a:latin typeface="Arial Regular" panose="020B0604020202020204" charset="0"/>
                          <a:cs typeface="Arial Regular" panose="020B0604020202020204" charset="0"/>
                        </a:rPr>
                        <a:t>10</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power on选择目的地后路线规划完成(计算从手部离开点击到路线规划结果稳定展示)</a:t>
                      </a:r>
                      <a:endParaRPr 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2.386666667</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Arial Regular" panose="020B0604020202020204" charset="0"/>
                          <a:ea typeface="宋体" pitchFamily="2" charset="-122"/>
                          <a:cs typeface="Arial Regular" panose="020B0604020202020204" charset="0"/>
                          <a:sym typeface="+mn-ea"/>
                        </a:rPr>
                        <a:t>NA</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Arial Regular" panose="020B0604020202020204" charset="0"/>
                          <a:ea typeface="宋体" pitchFamily="2" charset="-122"/>
                          <a:cs typeface="Arial Regular" panose="020B0604020202020204" charset="0"/>
                          <a:sym typeface="+mn-ea"/>
                        </a:rPr>
                        <a:t>NA</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Regular" panose="020B0604020202020204" charset="0"/>
                          <a:cs typeface="Arial Regular" panose="020B0604020202020204" charset="0"/>
                        </a:rPr>
                        <a:t>2.4</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900">
                          <a:solidFill>
                            <a:srgbClr val="000000"/>
                          </a:solidFill>
                          <a:latin typeface="+mj-lt"/>
                          <a:cs typeface="+mj-lt"/>
                          <a:sym typeface="+mn-ea"/>
                        </a:rPr>
                        <a:t>R07</a:t>
                      </a:r>
                      <a:r>
                        <a:rPr lang="zh-CN" altLang="en-US" sz="900">
                          <a:solidFill>
                            <a:srgbClr val="000000"/>
                          </a:solidFill>
                          <a:latin typeface="+mj-lt"/>
                          <a:cs typeface="+mj-lt"/>
                          <a:sym typeface="+mn-ea"/>
                        </a:rPr>
                        <a:t>新增场景</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Arial Regular" panose="020B0604020202020204" charset="0"/>
                          <a:cs typeface="Arial Regular" panose="020B0604020202020204" charset="0"/>
                        </a:rPr>
                        <a:t>11</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Power onPTT可用</a:t>
                      </a:r>
                      <a:r>
                        <a:rPr lang="en-US" altLang="zh-CN" sz="900" b="0">
                          <a:solidFill>
                            <a:srgbClr val="000000"/>
                          </a:solidFill>
                          <a:latin typeface="+mj-lt"/>
                          <a:ea typeface="宋体" pitchFamily="2" charset="-122"/>
                          <a:cs typeface="+mj-lt"/>
                        </a:rPr>
                        <a:t>(计算从launcher界面启动第一帧到语音"打开空调"成功响应那一次的语音唤醒弹框第一帧)</a:t>
                      </a:r>
                      <a:endParaRPr lang="en-US" altLang="zh-CN"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11.87</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Arial Regular" panose="020B0604020202020204" charset="0"/>
                          <a:ea typeface="宋体" pitchFamily="2" charset="-122"/>
                          <a:cs typeface="Arial Regular" panose="020B0604020202020204" charset="0"/>
                          <a:sym typeface="+mn-ea"/>
                        </a:rPr>
                        <a:t>NA</a:t>
                      </a:r>
                      <a:endParaRPr lang="zh-CN" altLang="en-US" sz="900" b="0">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Arial Regular" panose="020B0604020202020204" charset="0"/>
                          <a:ea typeface="宋体" pitchFamily="2" charset="-122"/>
                          <a:cs typeface="Arial Regular" panose="020B0604020202020204" charset="0"/>
                          <a:sym typeface="+mn-ea"/>
                        </a:rPr>
                        <a:t>NA</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Regular" panose="020B0604020202020204" charset="0"/>
                          <a:cs typeface="Arial Regular" panose="020B0604020202020204" charset="0"/>
                        </a:rPr>
                        <a:t>16.8</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900">
                          <a:solidFill>
                            <a:srgbClr val="000000"/>
                          </a:solidFill>
                          <a:latin typeface="+mj-lt"/>
                          <a:cs typeface="+mj-lt"/>
                          <a:sym typeface="+mn-ea"/>
                        </a:rPr>
                        <a:t>R07</a:t>
                      </a:r>
                      <a:r>
                        <a:rPr lang="zh-CN" altLang="en-US" sz="900">
                          <a:solidFill>
                            <a:srgbClr val="000000"/>
                          </a:solidFill>
                          <a:latin typeface="+mj-lt"/>
                          <a:cs typeface="+mj-lt"/>
                          <a:sym typeface="+mn-ea"/>
                        </a:rPr>
                        <a:t>新增场景</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900" b="0">
                          <a:solidFill>
                            <a:srgbClr val="000000"/>
                          </a:solidFill>
                          <a:latin typeface="Arial Regular" panose="020B0604020202020204" charset="0"/>
                          <a:cs typeface="Arial Regular" panose="020B0604020202020204" charset="0"/>
                        </a:rPr>
                        <a:t>12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Power on语音可用</a:t>
                      </a:r>
                      <a:r>
                        <a:rPr lang="en-US" altLang="zh-CN" sz="900" b="0">
                          <a:solidFill>
                            <a:srgbClr val="000000"/>
                          </a:solidFill>
                          <a:latin typeface="+mj-lt"/>
                          <a:ea typeface="宋体" pitchFamily="2" charset="-122"/>
                          <a:cs typeface="+mj-lt"/>
                        </a:rPr>
                        <a:t>(计算从launcher界面启动第一帧到语音"打开空调"成功响应那一次的语音唤醒弹框第一帧)</a:t>
                      </a:r>
                      <a:endParaRPr lang="en-US" altLang="zh-CN"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18.03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17.753333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Arial Regular" panose="020B0604020202020204" charset="0"/>
                          <a:cs typeface="Arial Regular" panose="020B0604020202020204" charset="0"/>
                        </a:rPr>
                        <a:t>1.56%</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Regular" panose="020B0604020202020204" charset="0"/>
                          <a:cs typeface="Arial Regular" panose="020B0604020202020204" charset="0"/>
                        </a:rPr>
                        <a:t>17.325</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chemeClr val="accent4">
                              <a:lumMod val="10000"/>
                            </a:schemeClr>
                          </a:solidFill>
                          <a:latin typeface="Arial Regular" panose="020B0604020202020204" charset="0"/>
                          <a:cs typeface="Arial Regular" panose="020B0604020202020204" charset="0"/>
                        </a:rPr>
                        <a:t>13</a:t>
                      </a:r>
                      <a:endParaRPr lang="en-US" altLang="en-US" sz="900" b="0">
                        <a:solidFill>
                          <a:schemeClr val="accent4">
                            <a:lumMod val="10000"/>
                          </a:schemeClr>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chemeClr val="accent4">
                              <a:lumMod val="10000"/>
                            </a:schemeClr>
                          </a:solidFill>
                          <a:latin typeface="+mj-lt"/>
                          <a:ea typeface="宋体" pitchFamily="2" charset="-122"/>
                          <a:cs typeface="+mj-lt"/>
                        </a:rPr>
                        <a:t>Power on</a:t>
                      </a:r>
                      <a:r>
                        <a:rPr lang="en-US" altLang="zh-CN" sz="900" b="0">
                          <a:solidFill>
                            <a:schemeClr val="accent4">
                              <a:lumMod val="10000"/>
                            </a:schemeClr>
                          </a:solidFill>
                          <a:latin typeface="+mj-lt"/>
                          <a:ea typeface="宋体" pitchFamily="2" charset="-122"/>
                          <a:cs typeface="+mj-lt"/>
                        </a:rPr>
                        <a:t> </a:t>
                      </a:r>
                      <a:r>
                        <a:rPr lang="zh-CN" sz="900" b="0">
                          <a:solidFill>
                            <a:schemeClr val="accent4">
                              <a:lumMod val="10000"/>
                            </a:schemeClr>
                          </a:solidFill>
                          <a:latin typeface="+mj-lt"/>
                          <a:ea typeface="宋体" pitchFamily="2" charset="-122"/>
                          <a:cs typeface="+mj-lt"/>
                        </a:rPr>
                        <a:t>语音播放音乐</a:t>
                      </a:r>
                      <a:r>
                        <a:rPr lang="en-US" altLang="zh-CN" sz="900" b="0">
                          <a:solidFill>
                            <a:schemeClr val="accent4">
                              <a:lumMod val="10000"/>
                            </a:schemeClr>
                          </a:solidFill>
                          <a:latin typeface="+mj-lt"/>
                          <a:ea typeface="宋体" pitchFamily="2" charset="-122"/>
                          <a:cs typeface="+mj-lt"/>
                        </a:rPr>
                        <a:t>(计算从语音最后一个字上屏到歌曲播报第一帧)</a:t>
                      </a:r>
                      <a:endParaRPr lang="en-US" altLang="zh-CN" sz="900" b="0">
                        <a:solidFill>
                          <a:schemeClr val="accent4">
                            <a:lumMod val="10000"/>
                          </a:schemeClr>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chemeClr val="accent4">
                              <a:lumMod val="10000"/>
                            </a:schemeClr>
                          </a:solidFill>
                          <a:latin typeface="Arial Regular" panose="020B0604020202020204" charset="0"/>
                          <a:cs typeface="Arial Regular" panose="020B0604020202020204" charset="0"/>
                        </a:rPr>
                        <a:t>11.23333333</a:t>
                      </a:r>
                      <a:endParaRPr lang="en-US" altLang="en-US" sz="900" b="0">
                        <a:solidFill>
                          <a:schemeClr val="accent4">
                            <a:lumMod val="10000"/>
                          </a:schemeClr>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b="0">
                          <a:solidFill>
                            <a:schemeClr val="accent4">
                              <a:lumMod val="10000"/>
                            </a:schemeClr>
                          </a:solidFill>
                          <a:latin typeface="Arial Regular" panose="020B0604020202020204" charset="0"/>
                          <a:ea typeface="宋体" pitchFamily="2" charset="-122"/>
                          <a:cs typeface="Arial Regular" panose="020B0604020202020204" charset="0"/>
                        </a:rPr>
                        <a:t>NA</a:t>
                      </a:r>
                      <a:endParaRPr lang="en-US" altLang="zh-CN" sz="900" b="0">
                        <a:solidFill>
                          <a:schemeClr val="accent4">
                            <a:lumMod val="10000"/>
                          </a:schemeClr>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b="0">
                          <a:solidFill>
                            <a:schemeClr val="accent4">
                              <a:lumMod val="10000"/>
                            </a:schemeClr>
                          </a:solidFill>
                          <a:latin typeface="Arial Regular" panose="020B0604020202020204" charset="0"/>
                          <a:ea typeface="宋体" pitchFamily="2" charset="-122"/>
                          <a:cs typeface="Arial Regular" panose="020B0604020202020204" charset="0"/>
                        </a:rPr>
                        <a:t>NA</a:t>
                      </a:r>
                      <a:endParaRPr lang="en-US" altLang="zh-CN" sz="900" b="0">
                        <a:solidFill>
                          <a:schemeClr val="accent4">
                            <a:lumMod val="10000"/>
                          </a:schemeClr>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chemeClr val="accent4">
                              <a:lumMod val="10000"/>
                            </a:schemeClr>
                          </a:solidFill>
                          <a:latin typeface="Arial Regular" panose="020B0604020202020204" charset="0"/>
                          <a:cs typeface="Arial Regular" panose="020B0604020202020204" charset="0"/>
                        </a:rPr>
                        <a:t>5.75</a:t>
                      </a:r>
                      <a:endParaRPr lang="en-US" altLang="en-US" sz="900" b="0">
                        <a:solidFill>
                          <a:schemeClr val="accent4">
                            <a:lumMod val="10000"/>
                          </a:schemeClr>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900">
                          <a:solidFill>
                            <a:schemeClr val="accent4">
                              <a:lumMod val="10000"/>
                            </a:schemeClr>
                          </a:solidFill>
                          <a:latin typeface="+mj-lt"/>
                          <a:cs typeface="+mj-lt"/>
                          <a:sym typeface="+mn-ea"/>
                        </a:rPr>
                        <a:t>R07</a:t>
                      </a:r>
                      <a:r>
                        <a:rPr lang="zh-CN" altLang="en-US" sz="900">
                          <a:solidFill>
                            <a:schemeClr val="accent4">
                              <a:lumMod val="10000"/>
                            </a:schemeClr>
                          </a:solidFill>
                          <a:latin typeface="+mj-lt"/>
                          <a:cs typeface="+mj-lt"/>
                          <a:sym typeface="+mn-ea"/>
                        </a:rPr>
                        <a:t>新增场景</a:t>
                      </a:r>
                      <a:endParaRPr lang="zh-CN" altLang="en-US" sz="900" b="0">
                        <a:solidFill>
                          <a:schemeClr val="accent4">
                            <a:lumMod val="10000"/>
                          </a:schemeClr>
                        </a:solidFill>
                        <a:latin typeface="+mj-lt"/>
                        <a:cs typeface="+mj-lt"/>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900" b="0">
                          <a:solidFill>
                            <a:schemeClr val="accent4">
                              <a:lumMod val="10000"/>
                            </a:schemeClr>
                          </a:solidFill>
                          <a:latin typeface="Arial Regular" panose="020B0604020202020204" charset="0"/>
                          <a:cs typeface="Arial Regular" panose="020B0604020202020204" charset="0"/>
                        </a:rPr>
                        <a:t>14</a:t>
                      </a:r>
                      <a:endParaRPr lang="en-US" altLang="en-US" sz="900" b="0">
                        <a:solidFill>
                          <a:schemeClr val="accent4">
                            <a:lumMod val="10000"/>
                          </a:schemeClr>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chemeClr val="accent4">
                              <a:lumMod val="10000"/>
                            </a:schemeClr>
                          </a:solidFill>
                          <a:latin typeface="+mj-lt"/>
                          <a:ea typeface="宋体" pitchFamily="2" charset="-122"/>
                          <a:cs typeface="+mj-lt"/>
                        </a:rPr>
                        <a:t>Power on</a:t>
                      </a:r>
                      <a:r>
                        <a:rPr lang="en-US" altLang="zh-CN" sz="900" b="0">
                          <a:solidFill>
                            <a:schemeClr val="accent4">
                              <a:lumMod val="10000"/>
                            </a:schemeClr>
                          </a:solidFill>
                          <a:latin typeface="+mj-lt"/>
                          <a:ea typeface="宋体" pitchFamily="2" charset="-122"/>
                          <a:cs typeface="+mj-lt"/>
                        </a:rPr>
                        <a:t> </a:t>
                      </a:r>
                      <a:r>
                        <a:rPr lang="zh-CN" sz="900" b="0">
                          <a:solidFill>
                            <a:schemeClr val="accent4">
                              <a:lumMod val="10000"/>
                            </a:schemeClr>
                          </a:solidFill>
                          <a:latin typeface="+mj-lt"/>
                          <a:ea typeface="宋体" pitchFamily="2" charset="-122"/>
                          <a:cs typeface="+mj-lt"/>
                        </a:rPr>
                        <a:t>FM音源恢复</a:t>
                      </a:r>
                      <a:r>
                        <a:rPr lang="en-US" altLang="zh-CN" sz="900" b="0">
                          <a:solidFill>
                            <a:schemeClr val="accent4">
                              <a:lumMod val="10000"/>
                            </a:schemeClr>
                          </a:solidFill>
                          <a:latin typeface="+mj-lt"/>
                          <a:ea typeface="宋体" pitchFamily="2" charset="-122"/>
                          <a:cs typeface="+mj-lt"/>
                        </a:rPr>
                        <a:t>(计算从Launcher第一帧至FM播放)</a:t>
                      </a:r>
                      <a:endParaRPr lang="en-US" altLang="zh-CN" sz="900" b="0">
                        <a:solidFill>
                          <a:schemeClr val="accent4">
                            <a:lumMod val="10000"/>
                          </a:schemeClr>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chemeClr val="accent4">
                              <a:lumMod val="10000"/>
                            </a:schemeClr>
                          </a:solidFill>
                          <a:latin typeface="Arial Regular" panose="020B0604020202020204" charset="0"/>
                          <a:cs typeface="Arial Regular" panose="020B0604020202020204" charset="0"/>
                        </a:rPr>
                        <a:t>0.1</a:t>
                      </a:r>
                      <a:endParaRPr lang="en-US" altLang="en-US" sz="900" b="0">
                        <a:solidFill>
                          <a:schemeClr val="accent4">
                            <a:lumMod val="10000"/>
                          </a:schemeClr>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chemeClr val="accent4">
                              <a:lumMod val="10000"/>
                            </a:schemeClr>
                          </a:solidFill>
                          <a:latin typeface="Arial Regular" panose="020B0604020202020204" charset="0"/>
                          <a:ea typeface="宋体" pitchFamily="2" charset="-122"/>
                          <a:cs typeface="Arial Regular" panose="020B0604020202020204" charset="0"/>
                          <a:sym typeface="+mn-ea"/>
                        </a:rPr>
                        <a:t>NA</a:t>
                      </a:r>
                      <a:endParaRPr lang="en-US" altLang="zh-CN" sz="900" b="0">
                        <a:solidFill>
                          <a:schemeClr val="accent4">
                            <a:lumMod val="10000"/>
                          </a:schemeClr>
                        </a:solidFill>
                        <a:latin typeface="Arial Regular" panose="020B0604020202020204" charset="0"/>
                        <a:ea typeface="宋体" pitchFamily="2" charset="-122"/>
                        <a:cs typeface="Arial Regular" panose="020B0604020202020204" charset="0"/>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chemeClr val="accent4">
                              <a:lumMod val="10000"/>
                            </a:schemeClr>
                          </a:solidFill>
                          <a:latin typeface="Arial Regular" panose="020B0604020202020204" charset="0"/>
                          <a:ea typeface="宋体" pitchFamily="2" charset="-122"/>
                          <a:cs typeface="Arial Regular" panose="020B0604020202020204" charset="0"/>
                          <a:sym typeface="+mn-ea"/>
                        </a:rPr>
                        <a:t>NA</a:t>
                      </a:r>
                      <a:endParaRPr lang="en-US" altLang="zh-CN" sz="900" b="0">
                        <a:solidFill>
                          <a:schemeClr val="accent4">
                            <a:lumMod val="10000"/>
                          </a:schemeClr>
                        </a:solidFill>
                        <a:latin typeface="Arial Regular" panose="020B0604020202020204" charset="0"/>
                        <a:ea typeface="宋体" pitchFamily="2" charset="-122"/>
                        <a:cs typeface="Arial Regular" panose="020B0604020202020204" charset="0"/>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chemeClr val="accent4">
                              <a:lumMod val="10000"/>
                            </a:schemeClr>
                          </a:solidFill>
                          <a:latin typeface="Arial Regular" panose="020B0604020202020204" charset="0"/>
                          <a:cs typeface="Arial Regular" panose="020B0604020202020204" charset="0"/>
                        </a:rPr>
                        <a:t>0.65</a:t>
                      </a:r>
                      <a:endParaRPr lang="en-US" altLang="en-US" sz="900" b="0">
                        <a:solidFill>
                          <a:schemeClr val="accent4">
                            <a:lumMod val="10000"/>
                          </a:schemeClr>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900">
                          <a:solidFill>
                            <a:schemeClr val="accent4">
                              <a:lumMod val="10000"/>
                            </a:schemeClr>
                          </a:solidFill>
                          <a:latin typeface="+mj-lt"/>
                          <a:cs typeface="+mj-lt"/>
                          <a:sym typeface="+mn-ea"/>
                        </a:rPr>
                        <a:t>R07</a:t>
                      </a:r>
                      <a:r>
                        <a:rPr lang="zh-CN" altLang="en-US" sz="900">
                          <a:solidFill>
                            <a:schemeClr val="accent4">
                              <a:lumMod val="10000"/>
                            </a:schemeClr>
                          </a:solidFill>
                          <a:latin typeface="+mj-lt"/>
                          <a:cs typeface="+mj-lt"/>
                          <a:sym typeface="+mn-ea"/>
                        </a:rPr>
                        <a:t>新增场景</a:t>
                      </a:r>
                      <a:endParaRPr lang="zh-CN" altLang="en-US" sz="900" b="0">
                        <a:solidFill>
                          <a:schemeClr val="accent4">
                            <a:lumMod val="10000"/>
                          </a:schemeClr>
                        </a:solidFill>
                        <a:latin typeface="+mj-lt"/>
                        <a:cs typeface="+mj-lt"/>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chemeClr val="accent4">
                              <a:lumMod val="10000"/>
                            </a:schemeClr>
                          </a:solidFill>
                          <a:latin typeface="Arial Regular" panose="020B0604020202020204" charset="0"/>
                          <a:cs typeface="Arial Regular" panose="020B0604020202020204" charset="0"/>
                        </a:rPr>
                        <a:t>15</a:t>
                      </a:r>
                      <a:endParaRPr lang="en-US" altLang="en-US" sz="900" b="0">
                        <a:solidFill>
                          <a:schemeClr val="accent4">
                            <a:lumMod val="10000"/>
                          </a:schemeClr>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chemeClr val="accent4">
                              <a:lumMod val="10000"/>
                            </a:schemeClr>
                          </a:solidFill>
                          <a:latin typeface="+mj-lt"/>
                          <a:ea typeface="宋体" pitchFamily="2" charset="-122"/>
                          <a:cs typeface="+mj-lt"/>
                        </a:rPr>
                        <a:t>Power on在线电台音源恢复</a:t>
                      </a:r>
                      <a:r>
                        <a:rPr lang="en-US" altLang="zh-CN" sz="900" b="0">
                          <a:solidFill>
                            <a:schemeClr val="accent4">
                              <a:lumMod val="10000"/>
                            </a:schemeClr>
                          </a:solidFill>
                          <a:latin typeface="+mj-lt"/>
                          <a:ea typeface="宋体" pitchFamily="2" charset="-122"/>
                          <a:cs typeface="+mj-lt"/>
                        </a:rPr>
                        <a:t>(计算从Launcher第一帧至在线电台播放)</a:t>
                      </a:r>
                      <a:endParaRPr lang="en-US" altLang="zh-CN" sz="900" b="0">
                        <a:solidFill>
                          <a:schemeClr val="accent4">
                            <a:lumMod val="10000"/>
                          </a:schemeClr>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chemeClr val="accent4">
                              <a:lumMod val="10000"/>
                            </a:schemeClr>
                          </a:solidFill>
                          <a:latin typeface="Arial Regular" panose="020B0604020202020204" charset="0"/>
                          <a:cs typeface="Arial Regular" panose="020B0604020202020204" charset="0"/>
                        </a:rPr>
                        <a:t>10.47333333</a:t>
                      </a:r>
                      <a:endParaRPr lang="en-US" altLang="en-US" sz="900" b="0">
                        <a:solidFill>
                          <a:schemeClr val="accent4">
                            <a:lumMod val="10000"/>
                          </a:schemeClr>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chemeClr val="accent4">
                              <a:lumMod val="10000"/>
                            </a:schemeClr>
                          </a:solidFill>
                          <a:latin typeface="Arial Regular" panose="020B0604020202020204" charset="0"/>
                          <a:ea typeface="宋体" pitchFamily="2" charset="-122"/>
                          <a:cs typeface="Arial Regular" panose="020B0604020202020204" charset="0"/>
                          <a:sym typeface="+mn-ea"/>
                        </a:rPr>
                        <a:t>NA</a:t>
                      </a:r>
                      <a:endParaRPr lang="en-US" altLang="zh-CN" sz="900" b="0">
                        <a:solidFill>
                          <a:schemeClr val="accent4">
                            <a:lumMod val="10000"/>
                          </a:schemeClr>
                        </a:solidFill>
                        <a:latin typeface="Arial Regular" panose="020B0604020202020204" charset="0"/>
                        <a:ea typeface="宋体" pitchFamily="2" charset="-122"/>
                        <a:cs typeface="Arial Regular" panose="020B0604020202020204" charset="0"/>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chemeClr val="accent4">
                              <a:lumMod val="10000"/>
                            </a:schemeClr>
                          </a:solidFill>
                          <a:latin typeface="Arial Regular" panose="020B0604020202020204" charset="0"/>
                          <a:ea typeface="宋体" pitchFamily="2" charset="-122"/>
                          <a:cs typeface="Arial Regular" panose="020B0604020202020204" charset="0"/>
                          <a:sym typeface="+mn-ea"/>
                        </a:rPr>
                        <a:t>NA</a:t>
                      </a:r>
                      <a:endParaRPr lang="en-US" altLang="zh-CN" sz="900" b="0">
                        <a:solidFill>
                          <a:schemeClr val="accent4">
                            <a:lumMod val="10000"/>
                          </a:schemeClr>
                        </a:solidFill>
                        <a:latin typeface="Arial Regular" panose="020B0604020202020204" charset="0"/>
                        <a:ea typeface="宋体" pitchFamily="2" charset="-122"/>
                        <a:cs typeface="Arial Regular" panose="020B0604020202020204" charset="0"/>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900">
                          <a:solidFill>
                            <a:schemeClr val="accent4">
                              <a:lumMod val="10000"/>
                            </a:schemeClr>
                          </a:solidFill>
                          <a:latin typeface="Arial Regular" panose="020B0604020202020204" charset="0"/>
                          <a:ea typeface="宋体" pitchFamily="2" charset="-122"/>
                          <a:cs typeface="Arial Regular" panose="020B0604020202020204" charset="0"/>
                          <a:sym typeface="+mn-ea"/>
                        </a:rPr>
                        <a:t>NA</a:t>
                      </a:r>
                      <a:endParaRPr lang="en-US" altLang="zh-CN" sz="900" b="0">
                        <a:solidFill>
                          <a:schemeClr val="accent4">
                            <a:lumMod val="10000"/>
                          </a:schemeClr>
                        </a:solidFill>
                        <a:latin typeface="Arial Regular" panose="020B0604020202020204" charset="0"/>
                        <a:ea typeface="宋体" pitchFamily="2" charset="-122"/>
                        <a:cs typeface="Arial Regular" panose="020B0604020202020204" charset="0"/>
                        <a:sym typeface="+mn-ea"/>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900">
                          <a:solidFill>
                            <a:schemeClr val="accent4">
                              <a:lumMod val="10000"/>
                            </a:schemeClr>
                          </a:solidFill>
                          <a:latin typeface="+mj-lt"/>
                          <a:cs typeface="+mj-lt"/>
                          <a:sym typeface="+mn-ea"/>
                        </a:rPr>
                        <a:t>R07</a:t>
                      </a:r>
                      <a:r>
                        <a:rPr lang="zh-CN" altLang="en-US" sz="900">
                          <a:solidFill>
                            <a:schemeClr val="accent4">
                              <a:lumMod val="10000"/>
                            </a:schemeClr>
                          </a:solidFill>
                          <a:latin typeface="+mj-lt"/>
                          <a:cs typeface="+mj-lt"/>
                          <a:sym typeface="+mn-ea"/>
                        </a:rPr>
                        <a:t>新增场景</a:t>
                      </a:r>
                      <a:endParaRPr lang="zh-CN" altLang="en-US" sz="900" b="0">
                        <a:solidFill>
                          <a:schemeClr val="accent4">
                            <a:lumMod val="10000"/>
                          </a:schemeClr>
                        </a:solidFill>
                        <a:latin typeface="+mj-lt"/>
                        <a:cs typeface="+mj-lt"/>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900" b="0">
                          <a:solidFill>
                            <a:schemeClr val="accent4">
                              <a:lumMod val="10000"/>
                            </a:schemeClr>
                          </a:solidFill>
                          <a:latin typeface="Arial Regular" panose="020B0604020202020204" charset="0"/>
                          <a:cs typeface="Arial Regular" panose="020B0604020202020204" charset="0"/>
                        </a:rPr>
                        <a:t>16</a:t>
                      </a:r>
                      <a:endParaRPr lang="en-US" altLang="en-US" sz="900" b="0">
                        <a:solidFill>
                          <a:schemeClr val="accent4">
                            <a:lumMod val="10000"/>
                          </a:schemeClr>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chemeClr val="accent4">
                              <a:lumMod val="10000"/>
                            </a:schemeClr>
                          </a:solidFill>
                          <a:latin typeface="+mj-lt"/>
                          <a:ea typeface="宋体" pitchFamily="2" charset="-122"/>
                          <a:cs typeface="+mj-lt"/>
                        </a:rPr>
                        <a:t>Power on</a:t>
                      </a:r>
                      <a:r>
                        <a:rPr lang="en-US" altLang="zh-CN" sz="900" b="0">
                          <a:solidFill>
                            <a:schemeClr val="accent4">
                              <a:lumMod val="10000"/>
                            </a:schemeClr>
                          </a:solidFill>
                          <a:latin typeface="+mj-lt"/>
                          <a:ea typeface="宋体" pitchFamily="2" charset="-122"/>
                          <a:cs typeface="+mj-lt"/>
                        </a:rPr>
                        <a:t> </a:t>
                      </a:r>
                      <a:r>
                        <a:rPr lang="zh-CN" sz="900" b="0">
                          <a:solidFill>
                            <a:schemeClr val="accent4">
                              <a:lumMod val="10000"/>
                            </a:schemeClr>
                          </a:solidFill>
                          <a:latin typeface="+mj-lt"/>
                          <a:ea typeface="宋体" pitchFamily="2" charset="-122"/>
                          <a:cs typeface="+mj-lt"/>
                        </a:rPr>
                        <a:t>根目录两首歌的USB音源恢复</a:t>
                      </a:r>
                      <a:r>
                        <a:rPr lang="en-US" altLang="zh-CN" sz="900" b="0">
                          <a:solidFill>
                            <a:schemeClr val="accent4">
                              <a:lumMod val="10000"/>
                            </a:schemeClr>
                          </a:solidFill>
                          <a:latin typeface="+mj-lt"/>
                          <a:ea typeface="宋体" pitchFamily="2" charset="-122"/>
                          <a:cs typeface="+mj-lt"/>
                        </a:rPr>
                        <a:t>(计算从Launcher第一帧至U盘音乐播放)</a:t>
                      </a:r>
                      <a:endParaRPr lang="en-US" altLang="zh-CN" sz="900" b="0">
                        <a:solidFill>
                          <a:schemeClr val="accent4">
                            <a:lumMod val="10000"/>
                          </a:schemeClr>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chemeClr val="accent4">
                              <a:lumMod val="10000"/>
                            </a:schemeClr>
                          </a:solidFill>
                          <a:latin typeface="Arial Regular" panose="020B0604020202020204" charset="0"/>
                          <a:cs typeface="Arial Regular" panose="020B0604020202020204" charset="0"/>
                        </a:rPr>
                        <a:t>1.066666667</a:t>
                      </a:r>
                      <a:endParaRPr lang="en-US" altLang="en-US" sz="900" b="0">
                        <a:solidFill>
                          <a:schemeClr val="accent4">
                            <a:lumMod val="10000"/>
                          </a:schemeClr>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chemeClr val="accent4">
                              <a:lumMod val="10000"/>
                            </a:schemeClr>
                          </a:solidFill>
                          <a:latin typeface="Arial Regular" panose="020B0604020202020204" charset="0"/>
                          <a:ea typeface="宋体" pitchFamily="2" charset="-122"/>
                          <a:cs typeface="Arial Regular" panose="020B0604020202020204" charset="0"/>
                          <a:sym typeface="+mn-ea"/>
                        </a:rPr>
                        <a:t>NA</a:t>
                      </a:r>
                      <a:endParaRPr lang="en-US" altLang="zh-CN" sz="900" b="0">
                        <a:solidFill>
                          <a:schemeClr val="accent4">
                            <a:lumMod val="10000"/>
                          </a:schemeClr>
                        </a:solidFill>
                        <a:latin typeface="Arial Regular" panose="020B0604020202020204" charset="0"/>
                        <a:ea typeface="宋体" pitchFamily="2" charset="-122"/>
                        <a:cs typeface="Arial Regular" panose="020B0604020202020204" charset="0"/>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chemeClr val="accent4">
                              <a:lumMod val="10000"/>
                            </a:schemeClr>
                          </a:solidFill>
                          <a:latin typeface="Arial Regular" panose="020B0604020202020204" charset="0"/>
                          <a:ea typeface="宋体" pitchFamily="2" charset="-122"/>
                          <a:cs typeface="Arial Regular" panose="020B0604020202020204" charset="0"/>
                          <a:sym typeface="+mn-ea"/>
                        </a:rPr>
                        <a:t>NA</a:t>
                      </a:r>
                      <a:endParaRPr lang="en-US" altLang="zh-CN" sz="900" b="0">
                        <a:solidFill>
                          <a:schemeClr val="accent4">
                            <a:lumMod val="10000"/>
                          </a:schemeClr>
                        </a:solidFill>
                        <a:latin typeface="Arial Regular" panose="020B0604020202020204" charset="0"/>
                        <a:ea typeface="宋体" pitchFamily="2" charset="-122"/>
                        <a:cs typeface="Arial Regular" panose="020B0604020202020204" charset="0"/>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chemeClr val="accent4">
                              <a:lumMod val="10000"/>
                            </a:schemeClr>
                          </a:solidFill>
                          <a:latin typeface="Arial Regular" panose="020B0604020202020204" charset="0"/>
                          <a:cs typeface="Arial Regular" panose="020B0604020202020204" charset="0"/>
                        </a:rPr>
                        <a:t>1.2</a:t>
                      </a:r>
                      <a:endParaRPr lang="en-US" altLang="en-US" sz="900" b="0">
                        <a:solidFill>
                          <a:schemeClr val="accent4">
                            <a:lumMod val="10000"/>
                          </a:schemeClr>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zh-CN" sz="900" b="0">
                        <a:solidFill>
                          <a:schemeClr val="accent4">
                            <a:lumMod val="10000"/>
                          </a:schemeClr>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chemeClr val="accent4">
                              <a:lumMod val="10000"/>
                            </a:schemeClr>
                          </a:solidFill>
                          <a:latin typeface="Arial Regular" panose="020B0604020202020204" charset="0"/>
                          <a:cs typeface="Arial Regular" panose="020B0604020202020204" charset="0"/>
                        </a:rPr>
                        <a:t>17</a:t>
                      </a:r>
                      <a:endParaRPr lang="en-US" altLang="en-US" sz="900" b="0">
                        <a:solidFill>
                          <a:schemeClr val="accent4">
                            <a:lumMod val="10000"/>
                          </a:schemeClr>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chemeClr val="accent4">
                              <a:lumMod val="10000"/>
                            </a:schemeClr>
                          </a:solidFill>
                          <a:latin typeface="+mj-lt"/>
                          <a:ea typeface="宋体" pitchFamily="2" charset="-122"/>
                          <a:cs typeface="+mj-lt"/>
                        </a:rPr>
                        <a:t>Power onQQ</a:t>
                      </a:r>
                      <a:r>
                        <a:rPr lang="en-US" altLang="zh-CN" sz="900" b="0">
                          <a:solidFill>
                            <a:schemeClr val="accent4">
                              <a:lumMod val="10000"/>
                            </a:schemeClr>
                          </a:solidFill>
                          <a:latin typeface="+mj-lt"/>
                          <a:ea typeface="宋体" pitchFamily="2" charset="-122"/>
                          <a:cs typeface="+mj-lt"/>
                        </a:rPr>
                        <a:t> </a:t>
                      </a:r>
                      <a:r>
                        <a:rPr lang="zh-CN" sz="900" b="0">
                          <a:solidFill>
                            <a:schemeClr val="accent4">
                              <a:lumMod val="10000"/>
                            </a:schemeClr>
                          </a:solidFill>
                          <a:latin typeface="+mj-lt"/>
                          <a:ea typeface="宋体" pitchFamily="2" charset="-122"/>
                          <a:cs typeface="+mj-lt"/>
                        </a:rPr>
                        <a:t>音源恢复</a:t>
                      </a:r>
                      <a:r>
                        <a:rPr lang="en-US" altLang="zh-CN" sz="900" b="0">
                          <a:solidFill>
                            <a:schemeClr val="accent4">
                              <a:lumMod val="10000"/>
                            </a:schemeClr>
                          </a:solidFill>
                          <a:latin typeface="+mj-lt"/>
                          <a:ea typeface="宋体" pitchFamily="2" charset="-122"/>
                          <a:cs typeface="+mj-lt"/>
                        </a:rPr>
                        <a:t>(计算从Launcher第一帧至QQ音乐播放)</a:t>
                      </a:r>
                      <a:endParaRPr lang="en-US" altLang="zh-CN" sz="900" b="0">
                        <a:solidFill>
                          <a:schemeClr val="accent4">
                            <a:lumMod val="10000"/>
                          </a:schemeClr>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chemeClr val="accent4">
                              <a:lumMod val="10000"/>
                            </a:schemeClr>
                          </a:solidFill>
                          <a:latin typeface="Arial Regular" panose="020B0604020202020204" charset="0"/>
                          <a:cs typeface="Arial Regular" panose="020B0604020202020204" charset="0"/>
                        </a:rPr>
                        <a:t>10.47666667</a:t>
                      </a:r>
                      <a:endParaRPr lang="en-US" altLang="en-US" sz="900" b="0">
                        <a:solidFill>
                          <a:schemeClr val="accent4">
                            <a:lumMod val="10000"/>
                          </a:schemeClr>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chemeClr val="accent4">
                              <a:lumMod val="10000"/>
                            </a:schemeClr>
                          </a:solidFill>
                          <a:latin typeface="Arial Regular" panose="020B0604020202020204" charset="0"/>
                          <a:cs typeface="Arial Regular" panose="020B0604020202020204" charset="0"/>
                        </a:rPr>
                        <a:t>10.66667</a:t>
                      </a:r>
                      <a:endParaRPr lang="en-US" altLang="en-US" sz="900" b="0">
                        <a:solidFill>
                          <a:schemeClr val="accent4">
                            <a:lumMod val="10000"/>
                          </a:schemeClr>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chemeClr val="accent4">
                              <a:lumMod val="10000"/>
                            </a:schemeClr>
                          </a:solidFill>
                          <a:latin typeface="Arial Regular" panose="020B0604020202020204" charset="0"/>
                          <a:cs typeface="Arial Regular" panose="020B0604020202020204" charset="0"/>
                        </a:rPr>
                        <a:t>-1.78%</a:t>
                      </a:r>
                      <a:endParaRPr lang="en-US" altLang="en-US" sz="900" b="0">
                        <a:solidFill>
                          <a:schemeClr val="accent4">
                            <a:lumMod val="10000"/>
                          </a:schemeClr>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chemeClr val="accent4">
                              <a:lumMod val="10000"/>
                            </a:schemeClr>
                          </a:solidFill>
                          <a:latin typeface="Arial Regular" panose="020B0604020202020204" charset="0"/>
                          <a:cs typeface="Arial Regular" panose="020B0604020202020204" charset="0"/>
                        </a:rPr>
                        <a:t>3.45</a:t>
                      </a:r>
                      <a:endParaRPr lang="en-US" altLang="en-US" sz="900" b="0">
                        <a:solidFill>
                          <a:schemeClr val="accent4">
                            <a:lumMod val="10000"/>
                          </a:schemeClr>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chemeClr val="accent4">
                            <a:lumMod val="10000"/>
                          </a:schemeClr>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Arial Regular" panose="020B0604020202020204" charset="0"/>
                          <a:cs typeface="Arial Regular" panose="020B0604020202020204" charset="0"/>
                        </a:rPr>
                        <a:t>18</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cs typeface="Arial Regular" panose="020B0604020202020204" charset="0"/>
                        </a:rPr>
                        <a:t>系统稳定状态下QQ音乐首次启动</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2.756666667</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2.46</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FF0000"/>
                          </a:solidFill>
                          <a:latin typeface="Arial Regular" panose="020B0604020202020204" charset="0"/>
                          <a:cs typeface="Arial Regular" panose="020B0604020202020204" charset="0"/>
                        </a:rPr>
                        <a:t>12.06%</a:t>
                      </a:r>
                      <a:endParaRPr lang="en-US" altLang="en-US" sz="900" b="0">
                        <a:solidFill>
                          <a:srgbClr val="FF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900">
                          <a:solidFill>
                            <a:srgbClr val="000000"/>
                          </a:solidFill>
                          <a:latin typeface="Arial Regular" panose="020B0604020202020204" charset="0"/>
                          <a:ea typeface="宋体" pitchFamily="2" charset="-122"/>
                          <a:cs typeface="Arial Regular" panose="020B0604020202020204" charset="0"/>
                          <a:sym typeface="+mn-ea"/>
                        </a:rPr>
                        <a:t>NA</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zh-CN" sz="900" b="0">
                          <a:solidFill>
                            <a:srgbClr val="000000"/>
                          </a:solidFill>
                          <a:latin typeface="Arial Regular" panose="020B0604020202020204" charset="0"/>
                          <a:ea typeface="Verdana Pro" charset="-122"/>
                        </a:rPr>
                        <a:t>偏差较小，对客户无感知。非问题</a:t>
                      </a:r>
                      <a:endParaRPr lang="zh-CN" altLang="en-US" sz="900" b="0">
                        <a:solidFill>
                          <a:srgbClr val="000000"/>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900" b="0">
                          <a:solidFill>
                            <a:srgbClr val="000000"/>
                          </a:solidFill>
                          <a:latin typeface="Arial Regular" panose="020B0604020202020204" charset="0"/>
                          <a:cs typeface="Arial Regular" panose="020B0604020202020204" charset="0"/>
                        </a:rPr>
                        <a:t>19</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cs typeface="Arial Regular" panose="020B0604020202020204" charset="0"/>
                        </a:rPr>
                        <a:t>系统稳定状态下QQ音乐首次启动</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2.503333333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b="0">
                          <a:solidFill>
                            <a:srgbClr val="000000"/>
                          </a:solidFill>
                          <a:latin typeface="Arial Regular" panose="020B0604020202020204" charset="0"/>
                          <a:ea typeface="宋体" pitchFamily="2" charset="-122"/>
                          <a:cs typeface="Arial Regular" panose="020B0604020202020204" charset="0"/>
                        </a:rPr>
                        <a:t>NA</a:t>
                      </a:r>
                      <a:endParaRPr lang="en-US" altLang="zh-CN"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b="0">
                          <a:solidFill>
                            <a:srgbClr val="000000"/>
                          </a:solidFill>
                          <a:latin typeface="Arial Regular" panose="020B0604020202020204" charset="0"/>
                          <a:ea typeface="宋体" pitchFamily="2" charset="-122"/>
                          <a:cs typeface="Arial Regular" panose="020B0604020202020204" charset="0"/>
                        </a:rPr>
                        <a:t>NA</a:t>
                      </a:r>
                      <a:endParaRPr lang="en-US" altLang="zh-CN"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Regular" panose="020B0604020202020204" charset="0"/>
                          <a:cs typeface="Arial Regular" panose="020B0604020202020204" charset="0"/>
                        </a:rPr>
                        <a:t>2.4</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Arial Regular" panose="020B0604020202020204" charset="0"/>
                          <a:cs typeface="Arial Regular" panose="020B0604020202020204" charset="0"/>
                        </a:rPr>
                        <a:t>20</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cs typeface="Arial Regular" panose="020B0604020202020204" charset="0"/>
                        </a:rPr>
                        <a:t>系统稳定状态下QQ音乐选择歌单</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1.906666667</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Arial Regular" panose="020B0604020202020204" charset="0"/>
                          <a:ea typeface="宋体" pitchFamily="2" charset="-122"/>
                          <a:cs typeface="Arial Regular" panose="020B0604020202020204" charset="0"/>
                          <a:sym typeface="+mn-ea"/>
                        </a:rPr>
                        <a:t>NA</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Arial Regular" panose="020B0604020202020204" charset="0"/>
                          <a:ea typeface="宋体" pitchFamily="2" charset="-122"/>
                          <a:cs typeface="Arial Regular" panose="020B0604020202020204" charset="0"/>
                          <a:sym typeface="+mn-ea"/>
                        </a:rPr>
                        <a:t>NA</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Regular" panose="020B0604020202020204" charset="0"/>
                          <a:cs typeface="Arial Regular" panose="020B0604020202020204" charset="0"/>
                        </a:rPr>
                        <a:t>1.2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900" b="0">
                          <a:solidFill>
                            <a:srgbClr val="000000"/>
                          </a:solidFill>
                          <a:latin typeface="Arial Regular" panose="020B0604020202020204" charset="0"/>
                          <a:cs typeface="Arial Regular" panose="020B0604020202020204" charset="0"/>
                        </a:rPr>
                        <a:t>21</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cs typeface="Arial Regular" panose="020B0604020202020204" charset="0"/>
                        </a:rPr>
                        <a:t>系统稳定状态下QQ音乐选择歌曲</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1.936666667</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Arial Regular" panose="020B0604020202020204" charset="0"/>
                          <a:ea typeface="宋体" pitchFamily="2" charset="-122"/>
                          <a:cs typeface="Arial Regular" panose="020B0604020202020204" charset="0"/>
                          <a:sym typeface="+mn-ea"/>
                        </a:rPr>
                        <a:t>NA</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Arial Regular" panose="020B0604020202020204" charset="0"/>
                          <a:ea typeface="宋体" pitchFamily="2" charset="-122"/>
                          <a:cs typeface="Arial Regular" panose="020B0604020202020204" charset="0"/>
                          <a:sym typeface="+mn-ea"/>
                        </a:rPr>
                        <a:t>NA</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Regular" panose="020B0604020202020204" charset="0"/>
                          <a:cs typeface="Arial Regular" panose="020B0604020202020204" charset="0"/>
                        </a:rPr>
                        <a:t>1.2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900" b="0">
                          <a:solidFill>
                            <a:srgbClr val="000000"/>
                          </a:solidFill>
                          <a:latin typeface="Arial Regular" panose="020B0604020202020204" charset="0"/>
                          <a:cs typeface="Arial Regular" panose="020B0604020202020204" charset="0"/>
                        </a:rPr>
                        <a:t>22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cs typeface="Arial Regular" panose="020B0604020202020204" charset="0"/>
                        </a:rPr>
                        <a:t>系统稳定状态下USB音乐首次启动</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1.576666667</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2.52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Arial Regular" panose="020B0604020202020204" charset="0"/>
                          <a:cs typeface="Arial Regular" panose="020B0604020202020204" charset="0"/>
                        </a:rPr>
                        <a:t>-37.43%</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Regular" panose="020B0604020202020204" charset="0"/>
                          <a:cs typeface="Arial Regular" panose="020B0604020202020204" charset="0"/>
                        </a:rPr>
                        <a:t>1.8</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900" b="0">
                          <a:solidFill>
                            <a:srgbClr val="000000"/>
                          </a:solidFill>
                          <a:latin typeface="Arial Regular" panose="020B0604020202020204" charset="0"/>
                          <a:cs typeface="Arial Regular" panose="020B0604020202020204" charset="0"/>
                        </a:rPr>
                        <a:t>23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rPr>
                        <a:t>系统稳定状态下喜马拉雅首次启动</a:t>
                      </a:r>
                      <a:endParaRPr lang="zh-CN" altLang="en-US" sz="900" b="0">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2.416666667</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Arial Regular" panose="020B0604020202020204" charset="0"/>
                          <a:ea typeface="宋体" pitchFamily="2" charset="-122"/>
                          <a:cs typeface="Arial Regular" panose="020B0604020202020204" charset="0"/>
                          <a:sym typeface="+mn-ea"/>
                        </a:rPr>
                        <a:t>NA</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Arial Regular" panose="020B0604020202020204" charset="0"/>
                          <a:ea typeface="宋体" pitchFamily="2" charset="-122"/>
                          <a:cs typeface="Arial Regular" panose="020B0604020202020204" charset="0"/>
                          <a:sym typeface="+mn-ea"/>
                        </a:rPr>
                        <a:t>NA</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Regular" panose="020B0604020202020204" charset="0"/>
                          <a:cs typeface="Arial Regular" panose="020B0604020202020204" charset="0"/>
                        </a:rPr>
                        <a:t>2.4</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900" b="0">
                          <a:solidFill>
                            <a:srgbClr val="000000"/>
                          </a:solidFill>
                          <a:latin typeface="Arial Regular" panose="020B0604020202020204" charset="0"/>
                          <a:cs typeface="Arial Regular" panose="020B0604020202020204" charset="0"/>
                        </a:rPr>
                        <a:t>24</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cs typeface="Arial Regular" panose="020B0604020202020204" charset="0"/>
                        </a:rPr>
                        <a:t>系统稳定状态下Navigation首次启动</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5.696666667</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6.8466667</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Arial Regular" panose="020B0604020202020204" charset="0"/>
                          <a:cs typeface="Arial Regular" panose="020B0604020202020204" charset="0"/>
                        </a:rPr>
                        <a:t>-16.80%</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Regular" panose="020B0604020202020204" charset="0"/>
                          <a:cs typeface="Arial Regular" panose="020B0604020202020204" charset="0"/>
                        </a:rPr>
                        <a:t>7</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900" b="0">
                          <a:solidFill>
                            <a:srgbClr val="000000"/>
                          </a:solidFill>
                          <a:latin typeface="Arial Regular" panose="020B0604020202020204" charset="0"/>
                          <a:cs typeface="Arial Regular" panose="020B0604020202020204" charset="0"/>
                        </a:rPr>
                        <a:t>25</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rPr>
                        <a:t>系统稳定状态下导航界面点击输入框出现下拉框</a:t>
                      </a:r>
                      <a:endParaRPr lang="zh-CN" altLang="en-US" sz="900" b="0">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9.053333333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Arial Regular" panose="020B0604020202020204" charset="0"/>
                          <a:ea typeface="宋体" pitchFamily="2" charset="-122"/>
                          <a:cs typeface="Arial Regular" panose="020B0604020202020204" charset="0"/>
                          <a:sym typeface="+mn-ea"/>
                        </a:rPr>
                        <a:t>NA</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Arial Regular" panose="020B0604020202020204" charset="0"/>
                          <a:ea typeface="宋体" pitchFamily="2" charset="-122"/>
                          <a:cs typeface="Arial Regular" panose="020B0604020202020204" charset="0"/>
                          <a:sym typeface="+mn-ea"/>
                        </a:rPr>
                        <a:t>NA</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Regular" panose="020B0604020202020204" charset="0"/>
                          <a:cs typeface="Arial Regular" panose="020B0604020202020204" charset="0"/>
                        </a:rPr>
                        <a:t>1.2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900" b="0">
                          <a:solidFill>
                            <a:srgbClr val="000000"/>
                          </a:solidFill>
                          <a:latin typeface="Arial Regular" panose="020B0604020202020204" charset="0"/>
                          <a:cs typeface="Arial Regular" panose="020B0604020202020204" charset="0"/>
                        </a:rPr>
                        <a:t>26</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cs typeface="Arial Regular" panose="020B0604020202020204" charset="0"/>
                        </a:rPr>
                        <a:t>QQ/新闻/喜马拉雅/在线FM热启动</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0.666666667</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1.05</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Arial Regular" panose="020B0604020202020204" charset="0"/>
                          <a:cs typeface="Arial Regular" panose="020B0604020202020204" charset="0"/>
                        </a:rPr>
                        <a:t>-36.51%</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Regular" panose="020B0604020202020204" charset="0"/>
                          <a:cs typeface="Arial Regular" panose="020B0604020202020204" charset="0"/>
                        </a:rPr>
                        <a:t>0.52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900" b="0">
                          <a:solidFill>
                            <a:srgbClr val="000000"/>
                          </a:solidFill>
                          <a:latin typeface="Arial Regular" panose="020B0604020202020204" charset="0"/>
                          <a:cs typeface="Arial Regular" panose="020B0604020202020204" charset="0"/>
                        </a:rPr>
                        <a:t>27</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cs typeface="Arial Regular" panose="020B0604020202020204" charset="0"/>
                        </a:rPr>
                        <a:t>USB音乐热启动</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1.33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0.88</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FF0000"/>
                          </a:solidFill>
                          <a:latin typeface="Arial Regular" panose="020B0604020202020204" charset="0"/>
                          <a:cs typeface="Arial Regular" panose="020B0604020202020204" charset="0"/>
                        </a:rPr>
                        <a:t>51.14%</a:t>
                      </a:r>
                      <a:endParaRPr lang="en-US" altLang="en-US" sz="900" b="0">
                        <a:solidFill>
                          <a:srgbClr val="FF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Regular" panose="020B0604020202020204" charset="0"/>
                          <a:cs typeface="Arial Regular" panose="020B0604020202020204" charset="0"/>
                        </a:rPr>
                        <a:t>1.2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zh-CN" sz="900" b="0">
                          <a:solidFill>
                            <a:srgbClr val="000000"/>
                          </a:solidFill>
                          <a:latin typeface="Arial Regular" panose="020B0604020202020204" charset="0"/>
                          <a:ea typeface="Verdana Pro" charset="-122"/>
                        </a:rPr>
                        <a:t>偏差较小，对客户无感知。非问题</a:t>
                      </a:r>
                      <a:endParaRPr lang="zh-CN" altLang="en-US" sz="900" b="0">
                        <a:solidFill>
                          <a:srgbClr val="000000"/>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900" b="0">
                          <a:solidFill>
                            <a:srgbClr val="000000"/>
                          </a:solidFill>
                          <a:latin typeface="Arial Regular" panose="020B0604020202020204" charset="0"/>
                          <a:cs typeface="Arial Regular" panose="020B0604020202020204" charset="0"/>
                        </a:rPr>
                        <a:t>28</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cs typeface="Arial Regular" panose="020B0604020202020204" charset="0"/>
                        </a:rPr>
                        <a:t>Navigation热启动</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Arial Regular" panose="020B0604020202020204" charset="0"/>
                          <a:cs typeface="Arial Regular" panose="020B0604020202020204" charset="0"/>
                        </a:rPr>
                        <a:t>0.22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0.22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Arial Regular" panose="020B0604020202020204" charset="0"/>
                          <a:cs typeface="Arial Regular" panose="020B0604020202020204" charset="0"/>
                        </a:rPr>
                        <a:t>0</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Regular" panose="020B0604020202020204" charset="0"/>
                          <a:cs typeface="Arial Regular" panose="020B0604020202020204" charset="0"/>
                        </a:rPr>
                        <a:t>1.2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206058" y="6096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a:t>
            </a:r>
            <a:r>
              <a:rPr lang="en-US" altLang="zh-CN" sz="2800" dirty="0">
                <a:solidFill>
                  <a:srgbClr val="0000CC"/>
                </a:solidFill>
                <a:ea typeface="SimHei" panose="02010609060101010101" pitchFamily="49" charset="-122"/>
                <a:sym typeface="+mn-ea"/>
              </a:rPr>
              <a:t>706H</a:t>
            </a:r>
            <a:r>
              <a:rPr lang="en-US" altLang="en-US" sz="2800" dirty="0">
                <a:solidFill>
                  <a:srgbClr val="0000CC"/>
                </a:solidFill>
                <a:ea typeface="SimHei" panose="02010609060101010101" pitchFamily="49" charset="-122"/>
                <a:sym typeface="+mn-ea"/>
              </a:rPr>
              <a:t>_R07</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HF1</a:t>
            </a:r>
            <a:r>
              <a:rPr lang="en-US" altLang="en-US" sz="2800" dirty="0">
                <a:solidFill>
                  <a:srgbClr val="0000CC"/>
                </a:solidFill>
              </a:rPr>
              <a:t>} </a:t>
            </a:r>
            <a:r>
              <a:rPr lang="zh-CN" altLang="en-US" sz="2800" dirty="0"/>
              <a:t>性能</a:t>
            </a:r>
            <a:r>
              <a:rPr lang="zh-CN" altLang="en-US" sz="2800" dirty="0"/>
              <a:t>专题测试</a:t>
            </a:r>
            <a:endParaRPr lang="en-US" altLang="en-US" sz="2800" b="0" dirty="0">
              <a:ea typeface="SimHei" panose="02010609060101010101" pitchFamily="49" charset="-122"/>
            </a:endParaRPr>
          </a:p>
        </p:txBody>
      </p:sp>
      <p:graphicFrame>
        <p:nvGraphicFramePr>
          <p:cNvPr id="3" name="表格 2"/>
          <p:cNvGraphicFramePr/>
          <p:nvPr>
            <p:custDataLst>
              <p:tags r:id="rId1"/>
            </p:custDataLst>
          </p:nvPr>
        </p:nvGraphicFramePr>
        <p:xfrm>
          <a:off x="394335" y="547561"/>
          <a:ext cx="11664950" cy="5867400"/>
        </p:xfrm>
        <a:graphic>
          <a:graphicData uri="http://schemas.openxmlformats.org/drawingml/2006/table">
            <a:tbl>
              <a:tblPr firstRow="1" bandRow="1">
                <a:tableStyleId>{5C22544A-7EE6-4342-B048-85BDC9FD1C3A}</a:tableStyleId>
              </a:tblPr>
              <a:tblGrid>
                <a:gridCol w="354330"/>
                <a:gridCol w="4517390"/>
                <a:gridCol w="1459230"/>
                <a:gridCol w="1382395"/>
                <a:gridCol w="852170"/>
                <a:gridCol w="934720"/>
                <a:gridCol w="2164715"/>
              </a:tblGrid>
              <a:tr h="0">
                <a:tc>
                  <a:txBody>
                    <a:bodyPr/>
                    <a:p>
                      <a:pPr indent="0">
                        <a:buNone/>
                      </a:pPr>
                      <a:r>
                        <a:rPr lang="zh-CN" sz="900" b="1">
                          <a:solidFill>
                            <a:srgbClr val="000000"/>
                          </a:solidFill>
                          <a:latin typeface="Arial Regular" panose="020B0604020202020204" charset="0"/>
                          <a:ea typeface="宋体" pitchFamily="2" charset="-122"/>
                        </a:rPr>
                        <a:t>序号</a:t>
                      </a:r>
                      <a:endParaRPr lang="zh-CN" altLang="en-US" sz="900" b="1">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900" b="1">
                          <a:solidFill>
                            <a:srgbClr val="000000"/>
                          </a:solidFill>
                          <a:latin typeface="Arial Regular" panose="020B0604020202020204" charset="0"/>
                          <a:ea typeface="宋体" pitchFamily="2" charset="-122"/>
                        </a:rPr>
                        <a:t>影响因素</a:t>
                      </a:r>
                      <a:endParaRPr lang="zh-CN" altLang="en-US" sz="900" b="1">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900" b="0">
                          <a:solidFill>
                            <a:srgbClr val="000000"/>
                          </a:solidFill>
                          <a:latin typeface="Arial Regular" panose="020B0604020202020204" charset="0"/>
                          <a:ea typeface="宋体" pitchFamily="2" charset="-122"/>
                          <a:cs typeface="Arial Regular" panose="020B0604020202020204" charset="0"/>
                        </a:rPr>
                        <a:t>R07</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900" b="0">
                          <a:solidFill>
                            <a:srgbClr val="000000"/>
                          </a:solidFill>
                          <a:latin typeface="Arial Regular" panose="020B0604020202020204" charset="0"/>
                          <a:ea typeface="宋体" pitchFamily="2" charset="-122"/>
                          <a:cs typeface="Arial Regular" panose="020B0604020202020204" charset="0"/>
                        </a:rPr>
                        <a:t>R06</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900" b="0">
                          <a:solidFill>
                            <a:srgbClr val="000000"/>
                          </a:solidFill>
                          <a:latin typeface="Arial Regular" panose="020B0604020202020204" charset="0"/>
                          <a:ea typeface="宋体" pitchFamily="2" charset="-122"/>
                          <a:cs typeface="Arial Regular" panose="020B0604020202020204" charset="0"/>
                        </a:rPr>
                        <a:t>偏差</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lgn="l">
                        <a:buNone/>
                      </a:pPr>
                      <a:r>
                        <a:rPr lang="zh-CN" sz="900" b="0">
                          <a:solidFill>
                            <a:srgbClr val="000000"/>
                          </a:solidFill>
                          <a:latin typeface="Arial Regular" panose="020B0604020202020204" charset="0"/>
                          <a:ea typeface="宋体" pitchFamily="2" charset="-122"/>
                        </a:rPr>
                        <a:t>允许偏差上限</a:t>
                      </a:r>
                      <a:endParaRPr lang="zh-CN" altLang="en-US" sz="900" b="0">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lgn="l">
                        <a:buNone/>
                      </a:pPr>
                      <a:r>
                        <a:rPr lang="zh-CN" sz="900" b="0">
                          <a:solidFill>
                            <a:srgbClr val="000000"/>
                          </a:solidFill>
                          <a:latin typeface="Arial Regular" panose="020B0604020202020204" charset="0"/>
                          <a:ea typeface="宋体" pitchFamily="2" charset="-122"/>
                          <a:cs typeface="Arial Regular" panose="020B0604020202020204" charset="0"/>
                        </a:rPr>
                        <a:t>百度Comments</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r>
              <a:tr h="0">
                <a:tc>
                  <a:txBody>
                    <a:bodyPr/>
                    <a:p>
                      <a:pPr indent="0">
                        <a:buNone/>
                      </a:pPr>
                      <a:r>
                        <a:rPr lang="en-US" altLang="en-US" sz="900" b="0">
                          <a:solidFill>
                            <a:srgbClr val="000000"/>
                          </a:solidFill>
                          <a:latin typeface="Arial Regular" panose="020B0604020202020204" charset="0"/>
                          <a:cs typeface="Arial Regular" panose="020B0604020202020204" charset="0"/>
                        </a:rPr>
                        <a:t>29</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cs typeface="Arial Regular" panose="020B0604020202020204" charset="0"/>
                        </a:rPr>
                        <a:t>24小时Monkey测试中的CPU Free</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141.90%</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122.59%</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FF0000"/>
                          </a:solidFill>
                          <a:latin typeface="Arial Regular" panose="020B0604020202020204" charset="0"/>
                          <a:cs typeface="Arial Regular" panose="020B0604020202020204" charset="0"/>
                        </a:rPr>
                        <a:t>15.75%</a:t>
                      </a:r>
                      <a:endParaRPr lang="en-US" altLang="en-US" sz="900" b="0">
                        <a:solidFill>
                          <a:srgbClr val="FF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15</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zh-CN" sz="900" b="0">
                          <a:solidFill>
                            <a:srgbClr val="000000"/>
                          </a:solidFill>
                          <a:latin typeface="Arial Regular" panose="020B0604020202020204" charset="0"/>
                          <a:ea typeface="Verdana Pro" charset="-122"/>
                          <a:cs typeface="Arial Regular" panose="020B0604020202020204" charset="0"/>
                        </a:rPr>
                        <a:t>更新了语音CTC模型，属于正常值</a:t>
                      </a:r>
                      <a:endParaRPr lang="zh-CN" altLang="en-US" sz="900" b="0">
                        <a:solidFill>
                          <a:srgbClr val="000000"/>
                        </a:solidFill>
                        <a:latin typeface="Arial Regular" panose="020B0604020202020204" charset="0"/>
                        <a:ea typeface="Verdana Pro"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900" b="0">
                          <a:solidFill>
                            <a:srgbClr val="000000"/>
                          </a:solidFill>
                          <a:latin typeface="Arial Regular" panose="020B0604020202020204" charset="0"/>
                          <a:cs typeface="Arial Regular" panose="020B0604020202020204" charset="0"/>
                        </a:rPr>
                        <a:t>30</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cs typeface="Arial Regular" panose="020B0604020202020204" charset="0"/>
                        </a:rPr>
                        <a:t>24小时Monkey测试中的RAM Free</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0.306</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0.21</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FF0000"/>
                          </a:solidFill>
                          <a:latin typeface="Arial Regular" panose="020B0604020202020204" charset="0"/>
                          <a:cs typeface="Arial Regular" panose="020B0604020202020204" charset="0"/>
                        </a:rPr>
                        <a:t>45.71%</a:t>
                      </a:r>
                      <a:endParaRPr lang="en-US" altLang="en-US" sz="900" b="0">
                        <a:solidFill>
                          <a:srgbClr val="FF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400</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zh-CN" sz="900" b="0">
                          <a:solidFill>
                            <a:srgbClr val="000000"/>
                          </a:solidFill>
                          <a:latin typeface="Arial Regular" panose="020B0604020202020204" charset="0"/>
                          <a:ea typeface="Verdana Pro" charset="-122"/>
                          <a:cs typeface="Arial Regular" panose="020B0604020202020204" charset="0"/>
                        </a:rPr>
                        <a:t>更新了语音CTC模型，属于正常值</a:t>
                      </a:r>
                      <a:endParaRPr lang="zh-CN" altLang="en-US" sz="900" b="0">
                        <a:solidFill>
                          <a:srgbClr val="000000"/>
                        </a:solidFill>
                        <a:latin typeface="Arial Regular" panose="020B0604020202020204" charset="0"/>
                        <a:ea typeface="Verdana Pro"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31</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cs typeface="Arial Regular" panose="020B0604020202020204" charset="0"/>
                        </a:rPr>
                        <a:t>24小时Monkey测试中的GPU Free</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63.77%</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67.06%</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Arial Regular" panose="020B0604020202020204" charset="0"/>
                          <a:cs typeface="Arial Regular" panose="020B0604020202020204" charset="0"/>
                        </a:rPr>
                        <a:t>-4.91%</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40</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32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cs typeface="Arial Regular" panose="020B0604020202020204" charset="0"/>
                        </a:rPr>
                        <a:t>24小时Monkey中的ANR次数</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1</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1</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Arial Regular" panose="020B0604020202020204" charset="0"/>
                          <a:cs typeface="Arial Regular" panose="020B0604020202020204" charset="0"/>
                        </a:rPr>
                        <a:t>0.00%</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0</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33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cs typeface="Arial Regular" panose="020B0604020202020204" charset="0"/>
                        </a:rPr>
                        <a:t>24小时Monkey中的Crash次数</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Arial Regular" panose="020B0604020202020204" charset="0"/>
                          <a:cs typeface="Arial Regular" panose="020B0604020202020204" charset="0"/>
                        </a:rPr>
                        <a:t>0.00%</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0</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34</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cs typeface="Arial Regular" panose="020B0604020202020204" charset="0"/>
                        </a:rPr>
                        <a:t>24小时Monkey中内存泄露进程数</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1</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1</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Arial Regular" panose="020B0604020202020204" charset="0"/>
                          <a:cs typeface="Arial Regular" panose="020B0604020202020204" charset="0"/>
                        </a:rPr>
                        <a:t>0.00%</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0</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35</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rPr>
                        <a:t>系统稳定状态下导航搜索</a:t>
                      </a:r>
                      <a:endParaRPr lang="zh-CN" altLang="en-US" sz="900" b="0">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2.593333333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2.533333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Arial Regular" panose="020B0604020202020204" charset="0"/>
                          <a:cs typeface="Arial Regular" panose="020B0604020202020204" charset="0"/>
                        </a:rPr>
                        <a:t>2.37%</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1.8</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36</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rPr>
                        <a:t>系统稳定状态下导航路径规划</a:t>
                      </a:r>
                      <a:endParaRPr lang="zh-CN" altLang="en-US" sz="900" b="0">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2.926666667</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2.733333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Arial Regular" panose="020B0604020202020204" charset="0"/>
                          <a:cs typeface="Arial Regular" panose="020B0604020202020204" charset="0"/>
                        </a:rPr>
                        <a:t>7.07%</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1.68</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zh-CN" sz="900" b="0">
                          <a:solidFill>
                            <a:srgbClr val="000000"/>
                          </a:solidFill>
                          <a:latin typeface="Arial Regular" panose="020B0604020202020204" charset="0"/>
                          <a:ea typeface="Verdana Pro" charset="-122"/>
                        </a:rPr>
                        <a:t>偏差较小，对客户无感知。非问题</a:t>
                      </a:r>
                      <a:endParaRPr lang="zh-CN" altLang="en-US" sz="900" b="0">
                        <a:solidFill>
                          <a:srgbClr val="000000"/>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37</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cs typeface="Arial Regular" panose="020B0604020202020204" charset="0"/>
                        </a:rPr>
                        <a:t>系统稳定状态下在线QQ音乐切歌</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0.74</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0.666667</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FF0000"/>
                          </a:solidFill>
                          <a:latin typeface="Arial Regular" panose="020B0604020202020204" charset="0"/>
                          <a:cs typeface="Arial Regular" panose="020B0604020202020204" charset="0"/>
                        </a:rPr>
                        <a:t>11.00%</a:t>
                      </a:r>
                      <a:endParaRPr lang="en-US" altLang="en-US" sz="900" b="0">
                        <a:solidFill>
                          <a:srgbClr val="FF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0.91</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zh-CN" sz="900" b="0">
                          <a:solidFill>
                            <a:srgbClr val="000000"/>
                          </a:solidFill>
                          <a:latin typeface="Arial Regular" panose="020B0604020202020204" charset="0"/>
                          <a:ea typeface="Verdana Pro" charset="-122"/>
                        </a:rPr>
                        <a:t>偏差较小，对客户无感知。非问题</a:t>
                      </a:r>
                      <a:endParaRPr lang="zh-CN" altLang="en-US" sz="900" b="0">
                        <a:solidFill>
                          <a:srgbClr val="000000"/>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38</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cs typeface="Arial Regular" panose="020B0604020202020204" charset="0"/>
                        </a:rPr>
                        <a:t>系统稳定状态下在线电台切换/FM</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0.41</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0.3466667</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FF0000"/>
                          </a:solidFill>
                          <a:latin typeface="Arial Regular" panose="020B0604020202020204" charset="0"/>
                          <a:cs typeface="Arial Regular" panose="020B0604020202020204" charset="0"/>
                        </a:rPr>
                        <a:t>18.27%</a:t>
                      </a:r>
                      <a:endParaRPr lang="en-US" altLang="en-US" sz="900" b="0">
                        <a:solidFill>
                          <a:srgbClr val="FF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0.91</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zh-CN" sz="900" b="0">
                          <a:solidFill>
                            <a:srgbClr val="000000"/>
                          </a:solidFill>
                          <a:latin typeface="Arial Regular" panose="020B0604020202020204" charset="0"/>
                          <a:ea typeface="Verdana Pro" charset="-122"/>
                        </a:rPr>
                        <a:t>偏差较小，对客户无感知。非问题</a:t>
                      </a:r>
                      <a:endParaRPr lang="zh-CN" altLang="en-US" sz="900" b="0">
                        <a:solidFill>
                          <a:srgbClr val="000000"/>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39</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rPr>
                        <a:t>系统稳定下，语音导航搜索时间</a:t>
                      </a:r>
                      <a:endParaRPr lang="zh-CN" altLang="en-US" sz="900" b="0">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5.28</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4.89</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FF0000"/>
                          </a:solidFill>
                          <a:latin typeface="Arial Regular" panose="020B0604020202020204" charset="0"/>
                          <a:cs typeface="Arial Regular" panose="020B0604020202020204" charset="0"/>
                        </a:rPr>
                        <a:t>7.98%</a:t>
                      </a:r>
                      <a:endParaRPr lang="en-US" altLang="en-US" sz="900" b="0">
                        <a:solidFill>
                          <a:srgbClr val="FF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4.6</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zh-CN" sz="900" b="0">
                          <a:solidFill>
                            <a:srgbClr val="000000"/>
                          </a:solidFill>
                          <a:latin typeface="Arial Regular" panose="020B0604020202020204" charset="0"/>
                          <a:ea typeface="Verdana Pro" charset="-122"/>
                        </a:rPr>
                        <a:t>偏差较小，对客户无感知。非问题</a:t>
                      </a:r>
                      <a:endParaRPr lang="zh-CN" altLang="en-US" sz="900" b="0">
                        <a:solidFill>
                          <a:srgbClr val="000000"/>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44780">
                <a:tc>
                  <a:txBody>
                    <a:bodyPr/>
                    <a:p>
                      <a:pPr indent="0">
                        <a:buNone/>
                      </a:pPr>
                      <a:r>
                        <a:rPr lang="en-US" sz="900" b="0">
                          <a:solidFill>
                            <a:srgbClr val="000000"/>
                          </a:solidFill>
                          <a:latin typeface="Arial Regular" panose="020B0604020202020204" charset="0"/>
                          <a:cs typeface="Arial Regular" panose="020B0604020202020204" charset="0"/>
                        </a:rPr>
                        <a:t>40</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rPr>
                        <a:t>导航中，语音目的地切换搜索时间</a:t>
                      </a:r>
                      <a:endParaRPr lang="zh-CN" altLang="en-US" sz="900" b="0">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2.82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2.76</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Arial Regular" panose="020B0604020202020204" charset="0"/>
                          <a:cs typeface="Arial Regular" panose="020B0604020202020204" charset="0"/>
                        </a:rPr>
                        <a:t>2.17%</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4.6</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59385">
                <a:tc>
                  <a:txBody>
                    <a:bodyPr/>
                    <a:p>
                      <a:pPr indent="0">
                        <a:buNone/>
                      </a:pPr>
                      <a:r>
                        <a:rPr lang="en-US" sz="900" b="0">
                          <a:solidFill>
                            <a:srgbClr val="000000"/>
                          </a:solidFill>
                          <a:latin typeface="Arial Regular" panose="020B0604020202020204" charset="0"/>
                          <a:cs typeface="Arial Regular" panose="020B0604020202020204" charset="0"/>
                        </a:rPr>
                        <a:t>41</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rPr>
                        <a:t>导航中，语音目的地切换路径规划</a:t>
                      </a:r>
                      <a:endParaRPr lang="zh-CN" altLang="en-US" sz="900" b="0">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10.30333333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9.58</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Arial Regular" panose="020B0604020202020204" charset="0"/>
                          <a:cs typeface="Arial Regular" panose="020B0604020202020204" charset="0"/>
                        </a:rPr>
                        <a:t>7.55%</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9</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zh-CN" sz="900" b="0">
                          <a:solidFill>
                            <a:srgbClr val="000000"/>
                          </a:solidFill>
                          <a:latin typeface="Arial Regular" panose="020B0604020202020204" charset="0"/>
                          <a:ea typeface="Verdana Pro" charset="-122"/>
                        </a:rPr>
                        <a:t>偏差较小，对客户无感知。非问题</a:t>
                      </a:r>
                      <a:endParaRPr lang="zh-CN" altLang="en-US" sz="900" b="0">
                        <a:solidFill>
                          <a:srgbClr val="000000"/>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42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rPr>
                        <a:t>系统稳定下，语音播放音乐</a:t>
                      </a:r>
                      <a:endParaRPr lang="zh-CN" altLang="en-US" sz="900" b="0">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4.79</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8.1</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Arial Regular" panose="020B0604020202020204" charset="0"/>
                          <a:cs typeface="Arial Regular" panose="020B0604020202020204" charset="0"/>
                        </a:rPr>
                        <a:t>-40.86%</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4.025</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43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rPr>
                        <a:t>系统稳定下，语音车控</a:t>
                      </a:r>
                      <a:endParaRPr lang="zh-CN" altLang="en-US" sz="900" b="0">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1.226666667</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1.153333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Arial Regular" panose="020B0604020202020204" charset="0"/>
                          <a:cs typeface="Arial Regular" panose="020B0604020202020204" charset="0"/>
                        </a:rPr>
                        <a:t>6.36%</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1.2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44</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rPr>
                        <a:t>系统稳定下，语音系统控制</a:t>
                      </a:r>
                      <a:endParaRPr lang="zh-CN" altLang="en-US" sz="900" b="0">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0.72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0.5133333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FF0000"/>
                          </a:solidFill>
                          <a:latin typeface="Arial Regular" panose="020B0604020202020204" charset="0"/>
                          <a:cs typeface="Arial Regular" panose="020B0604020202020204" charset="0"/>
                        </a:rPr>
                        <a:t>40.26%</a:t>
                      </a:r>
                      <a:endParaRPr lang="en-US" altLang="en-US" sz="900" b="0">
                        <a:solidFill>
                          <a:srgbClr val="FF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1.2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zh-CN" sz="900" b="0">
                          <a:solidFill>
                            <a:srgbClr val="000000"/>
                          </a:solidFill>
                          <a:latin typeface="Arial Regular" panose="020B0604020202020204" charset="0"/>
                          <a:ea typeface="Verdana Pro" charset="-122"/>
                        </a:rPr>
                        <a:t>偏差较小，对客户无感知。非问题</a:t>
                      </a:r>
                      <a:endParaRPr lang="zh-CN" altLang="en-US" sz="900" b="0">
                        <a:solidFill>
                          <a:srgbClr val="000000"/>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45</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cs typeface="Arial Regular" panose="020B0604020202020204" charset="0"/>
                        </a:rPr>
                        <a:t>Power on 到账号自动登录时间</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1.703333333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b="0">
                          <a:solidFill>
                            <a:srgbClr val="000000"/>
                          </a:solidFill>
                          <a:latin typeface="Arial Regular" panose="020B0604020202020204" charset="0"/>
                          <a:ea typeface="宋体" pitchFamily="2" charset="-122"/>
                          <a:cs typeface="Arial Regular" panose="020B0604020202020204" charset="0"/>
                        </a:rPr>
                        <a:t>NA</a:t>
                      </a:r>
                      <a:endParaRPr lang="en-US" altLang="zh-CN"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b="0">
                          <a:solidFill>
                            <a:srgbClr val="000000"/>
                          </a:solidFill>
                          <a:latin typeface="Arial Regular" panose="020B0604020202020204" charset="0"/>
                          <a:ea typeface="宋体" pitchFamily="2" charset="-122"/>
                          <a:cs typeface="Arial Regular" panose="020B0604020202020204" charset="0"/>
                        </a:rPr>
                        <a:t>NA</a:t>
                      </a:r>
                      <a:endParaRPr lang="en-US" altLang="zh-CN"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1.2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46</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cs typeface="Arial Regular" panose="020B0604020202020204" charset="0"/>
                        </a:rPr>
                        <a:t>Power on 到账号二维码出现时间</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9.323333333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Arial Regular" panose="020B0604020202020204" charset="0"/>
                          <a:ea typeface="宋体" pitchFamily="2" charset="-122"/>
                          <a:cs typeface="Arial Regular" panose="020B0604020202020204" charset="0"/>
                          <a:sym typeface="+mn-ea"/>
                        </a:rPr>
                        <a:t>NA</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Arial Regular" panose="020B0604020202020204" charset="0"/>
                          <a:ea typeface="宋体" pitchFamily="2" charset="-122"/>
                          <a:cs typeface="Arial Regular" panose="020B0604020202020204" charset="0"/>
                          <a:sym typeface="+mn-ea"/>
                        </a:rPr>
                        <a:t>NA</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4.6</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47</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cs typeface="Arial Regular" panose="020B0604020202020204" charset="0"/>
                        </a:rPr>
                        <a:t>Power on 到人脸识别时间</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3.879333333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Arial Regular" panose="020B0604020202020204" charset="0"/>
                          <a:ea typeface="宋体" pitchFamily="2" charset="-122"/>
                          <a:cs typeface="Arial Regular" panose="020B0604020202020204" charset="0"/>
                          <a:sym typeface="+mn-ea"/>
                        </a:rPr>
                        <a:t>NA</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Arial Regular" panose="020B0604020202020204" charset="0"/>
                          <a:ea typeface="宋体" pitchFamily="2" charset="-122"/>
                          <a:cs typeface="Arial Regular" panose="020B0604020202020204" charset="0"/>
                          <a:sym typeface="+mn-ea"/>
                        </a:rPr>
                        <a:t>NA</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5.75</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48</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cs typeface="Arial Regular" panose="020B0604020202020204" charset="0"/>
                        </a:rPr>
                        <a:t>Power on人脸识别成功，账号成功登录时间</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10.007</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Arial Regular" panose="020B0604020202020204" charset="0"/>
                          <a:ea typeface="宋体" pitchFamily="2" charset="-122"/>
                          <a:cs typeface="Arial Regular" panose="020B0604020202020204" charset="0"/>
                          <a:sym typeface="+mn-ea"/>
                        </a:rPr>
                        <a:t>NA</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Arial Regular" panose="020B0604020202020204" charset="0"/>
                          <a:ea typeface="宋体" pitchFamily="2" charset="-122"/>
                          <a:cs typeface="Arial Regular" panose="020B0604020202020204" charset="0"/>
                          <a:sym typeface="+mn-ea"/>
                        </a:rPr>
                        <a:t>NA</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5.75</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9070">
                <a:tc>
                  <a:txBody>
                    <a:bodyPr/>
                    <a:p>
                      <a:pPr indent="0">
                        <a:buNone/>
                      </a:pPr>
                      <a:r>
                        <a:rPr lang="en-US" sz="900" b="0">
                          <a:solidFill>
                            <a:srgbClr val="000000"/>
                          </a:solidFill>
                          <a:latin typeface="Arial Regular" panose="020B0604020202020204" charset="0"/>
                          <a:cs typeface="Arial Regular" panose="020B0604020202020204" charset="0"/>
                        </a:rPr>
                        <a:t>49</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cs typeface="Arial Regular" panose="020B0604020202020204" charset="0"/>
                        </a:rPr>
                        <a:t>Power on人脸识别失败，显示账号二维码时间</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Arial Regular" panose="020B0604020202020204" charset="0"/>
                          <a:cs typeface="Arial Regular" panose="020B0604020202020204" charset="0"/>
                        </a:rPr>
                        <a:t>NA</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Arial Regular" panose="020B0604020202020204" charset="0"/>
                          <a:ea typeface="宋体" pitchFamily="2" charset="-122"/>
                          <a:cs typeface="Arial Regular" panose="020B0604020202020204" charset="0"/>
                          <a:sym typeface="+mn-ea"/>
                        </a:rPr>
                        <a:t>NA</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Arial Regular" panose="020B0604020202020204" charset="0"/>
                          <a:ea typeface="宋体" pitchFamily="2" charset="-122"/>
                          <a:cs typeface="Arial Regular" panose="020B0604020202020204" charset="0"/>
                          <a:sym typeface="+mn-ea"/>
                        </a:rPr>
                        <a:t>NA</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15.75</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50</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rPr>
                        <a:t>语音热启动时间</a:t>
                      </a:r>
                      <a:endParaRPr lang="zh-CN" altLang="en-US" sz="900" b="0">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0.343333333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0.3933333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Arial Regular" panose="020B0604020202020204" charset="0"/>
                          <a:cs typeface="Arial Regular" panose="020B0604020202020204" charset="0"/>
                        </a:rPr>
                        <a:t>-12.71%</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1.2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sz="900" b="0">
                          <a:solidFill>
                            <a:srgbClr val="000000"/>
                          </a:solidFill>
                          <a:latin typeface="Arial Regular" panose="020B0604020202020204" charset="0"/>
                          <a:cs typeface="Arial Regular" panose="020B0604020202020204" charset="0"/>
                        </a:rPr>
                        <a:t>51</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rPr>
                        <a:t>车机管家冷启动时间</a:t>
                      </a:r>
                      <a:endParaRPr lang="zh-CN" altLang="en-US" sz="900" b="0">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1.344333333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1.253333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Arial Regular" panose="020B0604020202020204" charset="0"/>
                          <a:cs typeface="Arial Regular" panose="020B0604020202020204" charset="0"/>
                        </a:rPr>
                        <a:t>7.26%</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4.6</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52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rPr>
                        <a:t>车机管家热启动时间</a:t>
                      </a:r>
                      <a:endParaRPr lang="zh-CN" altLang="en-US" sz="900" b="0">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0.900333333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0.79</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FF0000"/>
                          </a:solidFill>
                          <a:latin typeface="Arial Regular" panose="020B0604020202020204" charset="0"/>
                          <a:cs typeface="Arial Regular" panose="020B0604020202020204" charset="0"/>
                        </a:rPr>
                        <a:t>13.97%</a:t>
                      </a:r>
                      <a:endParaRPr lang="en-US" altLang="en-US" sz="900" b="0">
                        <a:solidFill>
                          <a:srgbClr val="FF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1.2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zh-CN" sz="900" b="0">
                          <a:solidFill>
                            <a:srgbClr val="000000"/>
                          </a:solidFill>
                          <a:latin typeface="Arial Regular" panose="020B0604020202020204" charset="0"/>
                          <a:ea typeface="Verdana Pro" charset="-122"/>
                        </a:rPr>
                        <a:t>偏差较小，对客户无感知。非问题</a:t>
                      </a:r>
                      <a:endParaRPr lang="zh-CN" altLang="en-US" sz="900" b="0">
                        <a:solidFill>
                          <a:srgbClr val="000000"/>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sz="900" b="0">
                          <a:solidFill>
                            <a:srgbClr val="000000"/>
                          </a:solidFill>
                          <a:latin typeface="Arial Regular" panose="020B0604020202020204" charset="0"/>
                          <a:cs typeface="Arial Regular" panose="020B0604020202020204" charset="0"/>
                        </a:rPr>
                        <a:t>53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rPr>
                        <a:t>消息中心冷启动时间</a:t>
                      </a:r>
                      <a:endParaRPr lang="zh-CN" altLang="en-US" sz="900" b="0">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0.84</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0.82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Arial Regular" panose="020B0604020202020204" charset="0"/>
                          <a:cs typeface="Arial Regular" panose="020B0604020202020204" charset="0"/>
                        </a:rPr>
                        <a:t>2.44%</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2.4</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54</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rPr>
                        <a:t>消息中心热启动时间</a:t>
                      </a:r>
                      <a:endParaRPr lang="zh-CN" altLang="en-US" sz="900" b="0">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0.623333333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0.703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Arial Regular" panose="020B0604020202020204" charset="0"/>
                          <a:cs typeface="Arial Regular" panose="020B0604020202020204" charset="0"/>
                        </a:rPr>
                        <a:t>-11.33%</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0.65</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900" b="0">
                          <a:solidFill>
                            <a:srgbClr val="000000"/>
                          </a:solidFill>
                          <a:latin typeface="Arial Regular" panose="020B0604020202020204" charset="0"/>
                          <a:cs typeface="Arial Regular" panose="020B0604020202020204" charset="0"/>
                        </a:rPr>
                        <a:t>55</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rPr>
                        <a:t>随心看冷启动时间</a:t>
                      </a:r>
                      <a:endParaRPr lang="zh-CN" altLang="en-US" sz="900" b="0">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7.883333333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8.9</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Arial Regular" panose="020B0604020202020204" charset="0"/>
                          <a:cs typeface="Arial Regular" panose="020B0604020202020204" charset="0"/>
                        </a:rPr>
                        <a:t>-11.42%</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56</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rPr>
                        <a:t>随心看热启动时间</a:t>
                      </a:r>
                      <a:endParaRPr lang="zh-CN" altLang="en-US" sz="900" b="0">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0.653333333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0.71</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Arial Regular" panose="020B0604020202020204" charset="0"/>
                          <a:cs typeface="Arial Regular" panose="020B0604020202020204" charset="0"/>
                        </a:rPr>
                        <a:t>-7.98%</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0.65</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57</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cs typeface="Arial Regular" panose="020B0604020202020204" charset="0"/>
                        </a:rPr>
                        <a:t>launcher冷启动时间</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0.633333333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8.833333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Arial Regular" panose="020B0604020202020204" charset="0"/>
                          <a:cs typeface="Arial Regular" panose="020B0604020202020204" charset="0"/>
                        </a:rPr>
                        <a:t>-92.83%</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900" b="0">
                          <a:solidFill>
                            <a:srgbClr val="000000"/>
                          </a:solidFill>
                          <a:latin typeface="Arial Regular" panose="020B0604020202020204" charset="0"/>
                          <a:cs typeface="Arial Regular" panose="020B0604020202020204" charset="0"/>
                        </a:rPr>
                        <a:t>NA</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206058" y="6096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a:t>
            </a:r>
            <a:r>
              <a:rPr lang="en-US" altLang="zh-CN" sz="2800" dirty="0">
                <a:solidFill>
                  <a:srgbClr val="0000CC"/>
                </a:solidFill>
                <a:ea typeface="SimHei" panose="02010609060101010101" pitchFamily="49" charset="-122"/>
                <a:sym typeface="+mn-ea"/>
              </a:rPr>
              <a:t>706H</a:t>
            </a:r>
            <a:r>
              <a:rPr lang="en-US" altLang="en-US" sz="2800" dirty="0">
                <a:solidFill>
                  <a:srgbClr val="0000CC"/>
                </a:solidFill>
                <a:ea typeface="SimHei" panose="02010609060101010101" pitchFamily="49" charset="-122"/>
                <a:sym typeface="+mn-ea"/>
              </a:rPr>
              <a:t>_R07</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HF1</a:t>
            </a:r>
            <a:r>
              <a:rPr lang="en-US" altLang="en-US" sz="2800" dirty="0">
                <a:solidFill>
                  <a:srgbClr val="0000CC"/>
                </a:solidFill>
              </a:rPr>
              <a:t>} </a:t>
            </a:r>
            <a:r>
              <a:rPr lang="zh-CN" altLang="en-US" sz="2800" dirty="0"/>
              <a:t>性能</a:t>
            </a:r>
            <a:r>
              <a:rPr lang="zh-CN" altLang="en-US" sz="2800" dirty="0"/>
              <a:t>专题测试</a:t>
            </a:r>
            <a:endParaRPr lang="en-US" altLang="en-US" sz="2800" b="0" dirty="0">
              <a:ea typeface="SimHei" panose="02010609060101010101" pitchFamily="49" charset="-122"/>
            </a:endParaRPr>
          </a:p>
        </p:txBody>
      </p:sp>
      <p:graphicFrame>
        <p:nvGraphicFramePr>
          <p:cNvPr id="3" name="表格 2"/>
          <p:cNvGraphicFramePr/>
          <p:nvPr>
            <p:custDataLst>
              <p:tags r:id="rId1"/>
            </p:custDataLst>
          </p:nvPr>
        </p:nvGraphicFramePr>
        <p:xfrm>
          <a:off x="394335" y="547561"/>
          <a:ext cx="11494770" cy="14330680"/>
        </p:xfrm>
        <a:graphic>
          <a:graphicData uri="http://schemas.openxmlformats.org/drawingml/2006/table">
            <a:tbl>
              <a:tblPr firstRow="1" bandRow="1">
                <a:tableStyleId>{5C22544A-7EE6-4342-B048-85BDC9FD1C3A}</a:tableStyleId>
              </a:tblPr>
              <a:tblGrid>
                <a:gridCol w="354330"/>
                <a:gridCol w="4517390"/>
                <a:gridCol w="1459230"/>
                <a:gridCol w="1382395"/>
                <a:gridCol w="852170"/>
                <a:gridCol w="1181735"/>
                <a:gridCol w="1747520"/>
              </a:tblGrid>
              <a:tr h="0">
                <a:tc>
                  <a:txBody>
                    <a:bodyPr/>
                    <a:p>
                      <a:pPr indent="0">
                        <a:buNone/>
                      </a:pPr>
                      <a:r>
                        <a:rPr lang="zh-CN" sz="900" b="1">
                          <a:solidFill>
                            <a:srgbClr val="000000"/>
                          </a:solidFill>
                          <a:latin typeface="Arial Regular" panose="020B0604020202020204" charset="0"/>
                          <a:ea typeface="宋体" pitchFamily="2" charset="-122"/>
                        </a:rPr>
                        <a:t>序号</a:t>
                      </a:r>
                      <a:endParaRPr lang="zh-CN" altLang="en-US" sz="900" b="1">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900" b="1">
                          <a:solidFill>
                            <a:srgbClr val="000000"/>
                          </a:solidFill>
                          <a:latin typeface="Arial Regular" panose="020B0604020202020204" charset="0"/>
                          <a:ea typeface="宋体" pitchFamily="2" charset="-122"/>
                        </a:rPr>
                        <a:t>影响因素</a:t>
                      </a:r>
                      <a:endParaRPr lang="zh-CN" altLang="en-US" sz="900" b="1">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900" b="0">
                          <a:solidFill>
                            <a:srgbClr val="000000"/>
                          </a:solidFill>
                          <a:latin typeface="Arial Regular" panose="020B0604020202020204" charset="0"/>
                          <a:ea typeface="宋体" pitchFamily="2" charset="-122"/>
                          <a:cs typeface="Arial Regular" panose="020B0604020202020204" charset="0"/>
                        </a:rPr>
                        <a:t>R07</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900" b="0">
                          <a:solidFill>
                            <a:srgbClr val="000000"/>
                          </a:solidFill>
                          <a:latin typeface="Arial Regular" panose="020B0604020202020204" charset="0"/>
                          <a:ea typeface="宋体" pitchFamily="2" charset="-122"/>
                          <a:cs typeface="Arial Regular" panose="020B0604020202020204" charset="0"/>
                        </a:rPr>
                        <a:t>R06</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900" b="0">
                          <a:solidFill>
                            <a:srgbClr val="000000"/>
                          </a:solidFill>
                          <a:latin typeface="Arial Regular" panose="020B0604020202020204" charset="0"/>
                          <a:ea typeface="宋体" pitchFamily="2" charset="-122"/>
                          <a:cs typeface="Arial Regular" panose="020B0604020202020204" charset="0"/>
                        </a:rPr>
                        <a:t>偏差</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lgn="l">
                        <a:buNone/>
                      </a:pPr>
                      <a:r>
                        <a:rPr lang="zh-CN" sz="900" b="0">
                          <a:solidFill>
                            <a:srgbClr val="000000"/>
                          </a:solidFill>
                          <a:latin typeface="Arial Regular" panose="020B0604020202020204" charset="0"/>
                          <a:ea typeface="宋体" pitchFamily="2" charset="-122"/>
                        </a:rPr>
                        <a:t>允许偏差上限</a:t>
                      </a:r>
                      <a:endParaRPr lang="zh-CN" altLang="en-US" sz="900" b="0">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900" b="0">
                          <a:solidFill>
                            <a:srgbClr val="000000"/>
                          </a:solidFill>
                          <a:latin typeface="Arial Regular" panose="020B0604020202020204" charset="0"/>
                          <a:ea typeface="宋体" pitchFamily="2" charset="-122"/>
                          <a:cs typeface="Arial Regular" panose="020B0604020202020204" charset="0"/>
                        </a:rPr>
                        <a:t>百度Comments</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r>
              <a:tr h="0">
                <a:tc>
                  <a:txBody>
                    <a:bodyPr/>
                    <a:p>
                      <a:pPr indent="0">
                        <a:buNone/>
                      </a:pPr>
                      <a:r>
                        <a:rPr lang="en-US" sz="900" b="0">
                          <a:solidFill>
                            <a:srgbClr val="000000"/>
                          </a:solidFill>
                          <a:latin typeface="Arial Regular" panose="020B0604020202020204" charset="0"/>
                          <a:cs typeface="Arial Regular" panose="020B0604020202020204" charset="0"/>
                        </a:rPr>
                        <a:t>58</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rPr>
                        <a:t>车家互联冷启动时间</a:t>
                      </a:r>
                      <a:endParaRPr lang="zh-CN" altLang="en-US" sz="900" b="0">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4.58</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3.883333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FF0000"/>
                          </a:solidFill>
                          <a:latin typeface="Arial Regular" panose="020B0604020202020204" charset="0"/>
                          <a:cs typeface="Arial Regular" panose="020B0604020202020204" charset="0"/>
                        </a:rPr>
                        <a:t>17.94%</a:t>
                      </a:r>
                      <a:endParaRPr lang="en-US" altLang="en-US" sz="900" b="0">
                        <a:solidFill>
                          <a:srgbClr val="FF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Regular" panose="020B0604020202020204" charset="0"/>
                          <a:cs typeface="Arial Regular" panose="020B0604020202020204" charset="0"/>
                        </a:rPr>
                        <a:t>3.45</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900" b="0">
                          <a:solidFill>
                            <a:srgbClr val="000000"/>
                          </a:solidFill>
                          <a:latin typeface="Arial Regular" panose="020B0604020202020204" charset="0"/>
                          <a:ea typeface="Verdana Pro" charset="-122"/>
                        </a:rPr>
                        <a:t>偏差较小，对客户无感知。非问题</a:t>
                      </a:r>
                      <a:endParaRPr lang="zh-CN" altLang="en-US" sz="900" b="0">
                        <a:solidFill>
                          <a:srgbClr val="000000"/>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900" b="0">
                          <a:solidFill>
                            <a:srgbClr val="000000"/>
                          </a:solidFill>
                          <a:latin typeface="Arial Regular" panose="020B0604020202020204" charset="0"/>
                          <a:cs typeface="Arial Regular" panose="020B0604020202020204" charset="0"/>
                        </a:rPr>
                        <a:t>59</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rPr>
                        <a:t>车家互联热启动时间</a:t>
                      </a:r>
                      <a:endParaRPr lang="zh-CN" altLang="en-US" sz="900" b="0">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4.64</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3.7533333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FF0000"/>
                          </a:solidFill>
                          <a:latin typeface="Arial Regular" panose="020B0604020202020204" charset="0"/>
                          <a:cs typeface="Arial Regular" panose="020B0604020202020204" charset="0"/>
                        </a:rPr>
                        <a:t>23.62%</a:t>
                      </a:r>
                      <a:endParaRPr lang="en-US" altLang="en-US" sz="900" b="0">
                        <a:solidFill>
                          <a:srgbClr val="FF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Regular" panose="020B0604020202020204" charset="0"/>
                          <a:cs typeface="Arial Regular" panose="020B0604020202020204" charset="0"/>
                        </a:rPr>
                        <a:t>1.2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900" b="0">
                          <a:solidFill>
                            <a:srgbClr val="000000"/>
                          </a:solidFill>
                          <a:latin typeface="Arial Regular" panose="020B0604020202020204" charset="0"/>
                          <a:ea typeface="Verdana Pro" charset="-122"/>
                        </a:rPr>
                        <a:t>偏差较小，对客户无感知。非问题</a:t>
                      </a:r>
                      <a:endParaRPr lang="zh-CN" altLang="en-US" sz="900" b="0">
                        <a:solidFill>
                          <a:srgbClr val="000000"/>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6690">
                <a:tc>
                  <a:txBody>
                    <a:bodyPr/>
                    <a:p>
                      <a:pPr indent="0">
                        <a:buNone/>
                      </a:pPr>
                      <a:r>
                        <a:rPr lang="en-US" sz="900" b="0">
                          <a:solidFill>
                            <a:srgbClr val="000000"/>
                          </a:solidFill>
                          <a:latin typeface="Arial Regular" panose="020B0604020202020204" charset="0"/>
                          <a:cs typeface="Arial Regular" panose="020B0604020202020204" charset="0"/>
                        </a:rPr>
                        <a:t>60</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rPr>
                        <a:t>预约保养冷启动时间</a:t>
                      </a:r>
                      <a:endParaRPr lang="zh-CN" altLang="en-US" sz="900" b="0">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3.17</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3.033333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Arial Regular" panose="020B0604020202020204" charset="0"/>
                          <a:cs typeface="Arial Regular" panose="020B0604020202020204" charset="0"/>
                        </a:rPr>
                        <a:t>4.51%</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Regular" panose="020B0604020202020204" charset="0"/>
                          <a:cs typeface="Arial Regular" panose="020B0604020202020204" charset="0"/>
                        </a:rPr>
                        <a:t>4.6</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900" b="0">
                          <a:solidFill>
                            <a:srgbClr val="000000"/>
                          </a:solidFill>
                          <a:latin typeface="Arial Regular" panose="020B0604020202020204" charset="0"/>
                          <a:cs typeface="Arial Regular" panose="020B0604020202020204" charset="0"/>
                        </a:rPr>
                        <a:t>61</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rPr>
                        <a:t>预约保养热启动时间</a:t>
                      </a:r>
                      <a:endParaRPr lang="zh-CN" altLang="en-US" sz="900" b="0">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0.203333333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0.233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Arial Regular" panose="020B0604020202020204" charset="0"/>
                          <a:cs typeface="Arial Regular" panose="020B0604020202020204" charset="0"/>
                        </a:rPr>
                        <a:t>-12.73%</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Regular" panose="020B0604020202020204" charset="0"/>
                          <a:cs typeface="Arial Regular" panose="020B0604020202020204" charset="0"/>
                        </a:rPr>
                        <a:t>1.2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62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rPr>
                        <a:t>图像冷启动时间</a:t>
                      </a:r>
                      <a:endParaRPr lang="zh-CN" altLang="en-US" sz="900" b="0">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0.726</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0.89</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Arial Regular" panose="020B0604020202020204" charset="0"/>
                          <a:cs typeface="Arial Regular" panose="020B0604020202020204" charset="0"/>
                        </a:rPr>
                        <a:t>-18.43%</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Regular" panose="020B0604020202020204" charset="0"/>
                          <a:cs typeface="Arial Regular" panose="020B0604020202020204" charset="0"/>
                        </a:rPr>
                        <a:t>1.8</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63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rPr>
                        <a:t>图像热启动时间</a:t>
                      </a:r>
                      <a:endParaRPr lang="zh-CN" altLang="en-US" sz="900" b="0">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0.603666667</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0.71</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Arial Regular" panose="020B0604020202020204" charset="0"/>
                          <a:cs typeface="Arial Regular" panose="020B0604020202020204" charset="0"/>
                        </a:rPr>
                        <a:t>-14.98%</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Regular" panose="020B0604020202020204" charset="0"/>
                          <a:cs typeface="Arial Regular" panose="020B0604020202020204" charset="0"/>
                        </a:rPr>
                        <a:t>1.2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64</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rPr>
                        <a:t>账号冷启动时间</a:t>
                      </a:r>
                      <a:endParaRPr lang="zh-CN" altLang="en-US" sz="900" b="0">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1.056666667</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1.133333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Arial Regular" panose="020B0604020202020204" charset="0"/>
                          <a:cs typeface="Arial Regular" panose="020B0604020202020204" charset="0"/>
                        </a:rPr>
                        <a:t>-6.76%</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Regular" panose="020B0604020202020204" charset="0"/>
                          <a:cs typeface="Arial Regular" panose="020B0604020202020204" charset="0"/>
                        </a:rPr>
                        <a:t>1.8</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65</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rPr>
                        <a:t>账号热启动时间</a:t>
                      </a:r>
                      <a:endParaRPr lang="zh-CN" altLang="en-US" sz="900" b="0">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0.703333333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0.78</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Arial Regular" panose="020B0604020202020204" charset="0"/>
                          <a:cs typeface="Arial Regular" panose="020B0604020202020204" charset="0"/>
                        </a:rPr>
                        <a:t>-9.83%</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Regular" panose="020B0604020202020204" charset="0"/>
                          <a:cs typeface="Arial Regular" panose="020B0604020202020204" charset="0"/>
                        </a:rPr>
                        <a:t>1.2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66</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cs typeface="Arial Regular" panose="020B0604020202020204" charset="0"/>
                        </a:rPr>
                        <a:t>普通导航-全屏过渡期间冷启动时间</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6.263333333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6.06</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Arial Regular" panose="020B0604020202020204" charset="0"/>
                          <a:cs typeface="Arial Regular" panose="020B0604020202020204" charset="0"/>
                        </a:rPr>
                        <a:t>3.36%</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Regular" panose="020B0604020202020204" charset="0"/>
                          <a:cs typeface="Arial Regular" panose="020B0604020202020204" charset="0"/>
                        </a:rPr>
                        <a:t>12.6</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900" b="0">
                          <a:solidFill>
                            <a:srgbClr val="000000"/>
                          </a:solidFill>
                          <a:latin typeface="Arial Regular" panose="020B0604020202020204" charset="0"/>
                          <a:ea typeface="Verdana Pro" charset="-122"/>
                        </a:rPr>
                        <a:t>偏差较小，对客户无感知。非问题</a:t>
                      </a:r>
                      <a:endParaRPr lang="zh-CN" altLang="en-US" sz="900" b="0">
                        <a:solidFill>
                          <a:srgbClr val="000000"/>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67</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pitchFamily="2" charset="-122"/>
                          <a:cs typeface="Arial Regular" panose="020B0604020202020204" charset="0"/>
                        </a:rPr>
                        <a:t>普通导航-分屏冷启动时间</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5.836666667</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5.693333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Arial Regular" panose="020B0604020202020204" charset="0"/>
                          <a:cs typeface="Arial Regular" panose="020B0604020202020204" charset="0"/>
                        </a:rPr>
                        <a:t>2.52%</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Regular" panose="020B0604020202020204" charset="0"/>
                          <a:cs typeface="Arial Regular" panose="020B0604020202020204" charset="0"/>
                        </a:rPr>
                        <a:t>10.5</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900" b="0">
                          <a:solidFill>
                            <a:srgbClr val="000000"/>
                          </a:solidFill>
                          <a:latin typeface="Arial Regular" panose="020B0604020202020204" charset="0"/>
                          <a:ea typeface="Verdana Pro" charset="-122"/>
                        </a:rPr>
                        <a:t>偏差较小，对客户无感知。非问题</a:t>
                      </a:r>
                      <a:endParaRPr lang="zh-CN" altLang="en-US" sz="900" b="0">
                        <a:solidFill>
                          <a:srgbClr val="000000"/>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ea typeface="SimHei" panose="02010609060101010101" pitchFamily="49" charset="-122"/>
              </a:rPr>
              <a:t>{CX</a:t>
            </a:r>
            <a:r>
              <a:rPr lang="en-US" altLang="zh-CN" sz="2800" dirty="0">
                <a:solidFill>
                  <a:srgbClr val="0000CC"/>
                </a:solidFill>
                <a:ea typeface="SimHei" panose="02010609060101010101" pitchFamily="49" charset="-122"/>
              </a:rPr>
              <a:t>706L</a:t>
            </a:r>
            <a:r>
              <a:rPr lang="en-US" altLang="en-US" sz="2800" dirty="0">
                <a:solidFill>
                  <a:srgbClr val="0000CC"/>
                </a:solidFill>
                <a:ea typeface="SimHei" panose="02010609060101010101" pitchFamily="49" charset="-122"/>
              </a:rPr>
              <a:t>_R07</a:t>
            </a:r>
            <a:r>
              <a:rPr lang="en-US" altLang="zh-CN" sz="2800" dirty="0">
                <a:solidFill>
                  <a:srgbClr val="0000CC"/>
                </a:solidFill>
                <a:ea typeface="SimHei" panose="02010609060101010101" pitchFamily="49" charset="-122"/>
              </a:rPr>
              <a:t> </a:t>
            </a:r>
            <a:r>
              <a:rPr lang="en-US" altLang="zh-CN" sz="2800" dirty="0">
                <a:solidFill>
                  <a:srgbClr val="0000CC"/>
                </a:solidFill>
                <a:sym typeface="+mn-ea"/>
              </a:rPr>
              <a:t>Pro HF1</a:t>
            </a:r>
            <a:r>
              <a:rPr lang="en-US" altLang="en-US" sz="2800" dirty="0">
                <a:solidFill>
                  <a:srgbClr val="0000CC"/>
                </a:solidFill>
                <a:ea typeface="SimHei" panose="02010609060101010101" pitchFamily="49" charset="-122"/>
              </a:rPr>
              <a:t>} </a:t>
            </a:r>
            <a:r>
              <a:rPr lang="en-US" altLang="en-US" sz="2800" dirty="0">
                <a:ea typeface="SimHei" panose="02010609060101010101" pitchFamily="49" charset="-122"/>
              </a:rPr>
              <a:t>Software overall status  {</a:t>
            </a:r>
            <a:r>
              <a:rPr lang="en-US" altLang="en-US" sz="2800" dirty="0">
                <a:solidFill>
                  <a:srgbClr val="FFC000"/>
                </a:solidFill>
                <a:ea typeface="SimHei" panose="02010609060101010101" pitchFamily="49" charset="-122"/>
              </a:rPr>
              <a:t>yellow</a:t>
            </a:r>
            <a:r>
              <a:rPr lang="en-US" altLang="en-US" sz="2800" dirty="0">
                <a:ea typeface="SimHei" panose="02010609060101010101" pitchFamily="49" charset="-122"/>
              </a:rPr>
              <a:t>}</a:t>
            </a:r>
            <a:endParaRPr lang="en-US" altLang="en-US" sz="2800" dirty="0">
              <a:ea typeface="SimHei" panose="02010609060101010101" pitchFamily="49" charset="-122"/>
            </a:endParaRPr>
          </a:p>
        </p:txBody>
      </p:sp>
      <p:sp>
        <p:nvSpPr>
          <p:cNvPr id="48130" name="Content Placeholder 1"/>
          <p:cNvSpPr>
            <a:spLocks noGrp="1" noChangeArrowheads="1"/>
          </p:cNvSpPr>
          <p:nvPr>
            <p:ph idx="1"/>
          </p:nvPr>
        </p:nvSpPr>
        <p:spPr bwMode="auto">
          <a:xfrm>
            <a:off x="639763" y="1096963"/>
            <a:ext cx="10836275" cy="521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ct val="0"/>
              </a:spcBef>
            </a:pPr>
            <a:r>
              <a:rPr lang="en-US" altLang="zh-CN" dirty="0">
                <a:ea typeface="宋体" pitchFamily="2" charset="-122"/>
              </a:rPr>
              <a:t>Software key info</a:t>
            </a:r>
            <a:endParaRPr lang="en-US" altLang="zh-CN" dirty="0">
              <a:ea typeface="宋体" pitchFamily="2" charset="-122"/>
            </a:endParaRPr>
          </a:p>
          <a:p>
            <a:pPr lvl="1">
              <a:spcBef>
                <a:spcPct val="0"/>
              </a:spcBef>
              <a:buFont typeface="Arial" panose="020B0604020202020204" pitchFamily="34" charset="0"/>
              <a:buChar char="•"/>
            </a:pPr>
            <a:r>
              <a:rPr lang="en-US" altLang="zh-CN" sz="1800" dirty="0">
                <a:ea typeface="宋体" pitchFamily="2" charset="-122"/>
              </a:rPr>
              <a:t>Refer SWAD for the details:</a:t>
            </a:r>
            <a:endParaRPr lang="en-US"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MCU version:</a:t>
            </a:r>
            <a:r>
              <a:rPr lang="zh-CN" altLang="zh-CN" sz="1800" dirty="0">
                <a:ea typeface="宋体" pitchFamily="2" charset="-122"/>
              </a:rPr>
              <a:t> </a:t>
            </a:r>
            <a:r>
              <a:rPr lang="en-GB" altLang="zh-CN" sz="1800" dirty="0">
                <a:ea typeface="宋体" pitchFamily="2" charset="-122"/>
              </a:rPr>
              <a:t>20220902_521_PRO</a:t>
            </a:r>
            <a:r>
              <a:rPr lang="en-GB" altLang="zh-CN" sz="1800" dirty="0">
                <a:ea typeface="宋体" pitchFamily="2" charset="-122"/>
              </a:rPr>
              <a:t> </a:t>
            </a:r>
            <a:r>
              <a:rPr lang="en-GB" altLang="zh-CN" sz="1800" dirty="0">
                <a:ea typeface="宋体" pitchFamily="2" charset="-122"/>
              </a:rPr>
              <a:t> </a:t>
            </a:r>
            <a:endParaRPr lang="en-GB"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SOC User</a:t>
            </a:r>
            <a:r>
              <a:rPr lang="zh-CN" altLang="en-US" sz="1800" dirty="0">
                <a:ea typeface="宋体" pitchFamily="2" charset="-122"/>
              </a:rPr>
              <a:t> </a:t>
            </a:r>
            <a:r>
              <a:rPr lang="en-US" altLang="zh-CN" sz="1800" dirty="0">
                <a:ea typeface="宋体" pitchFamily="2" charset="-122"/>
              </a:rPr>
              <a:t>version: </a:t>
            </a:r>
            <a:r>
              <a:rPr lang="en-GB" altLang="zh-CN" sz="1800" dirty="0">
                <a:ea typeface="宋体" pitchFamily="2" charset="-122"/>
              </a:rPr>
              <a:t>20220924_0799_GF13_R07.PRO.HF1</a:t>
            </a:r>
            <a:endParaRPr lang="en-GB" altLang="zh-CN" sz="1800" dirty="0">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Verification scope and method:</a:t>
            </a:r>
            <a:endParaRPr lang="en-US" altLang="zh-CN" sz="1800" dirty="0">
              <a:solidFill>
                <a:srgbClr val="0000CC"/>
              </a:solidFill>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{Full verification} </a:t>
            </a:r>
            <a:r>
              <a:rPr lang="en-US" altLang="zh-CN" sz="1800" dirty="0">
                <a:ea typeface="宋体" pitchFamily="2" charset="-122"/>
              </a:rPr>
              <a:t>executed with pass rate </a:t>
            </a:r>
            <a:r>
              <a:rPr lang="en-US" altLang="zh-CN" sz="1800" dirty="0">
                <a:solidFill>
                  <a:srgbClr val="0000CC"/>
                </a:solidFill>
                <a:ea typeface="宋体" pitchFamily="2" charset="-122"/>
              </a:rPr>
              <a:t>99%,  0 </a:t>
            </a:r>
            <a:r>
              <a:rPr lang="en-US" altLang="zh-CN" sz="1800" dirty="0">
                <a:ea typeface="宋体" pitchFamily="2" charset="-122"/>
              </a:rPr>
              <a:t>P1 and </a:t>
            </a:r>
            <a:r>
              <a:rPr lang="en-US" altLang="zh-CN" sz="1800" dirty="0">
                <a:solidFill>
                  <a:srgbClr val="0000CC"/>
                </a:solidFill>
                <a:ea typeface="宋体" pitchFamily="2" charset="-122"/>
              </a:rPr>
              <a:t>5 </a:t>
            </a:r>
            <a:r>
              <a:rPr lang="en-US" altLang="zh-CN" sz="1800" dirty="0">
                <a:ea typeface="宋体" pitchFamily="2" charset="-122"/>
              </a:rPr>
              <a:t>P2 issues found and not fixed and </a:t>
            </a:r>
            <a:r>
              <a:rPr lang="en-US" altLang="zh-CN" sz="1800" dirty="0">
                <a:solidFill>
                  <a:srgbClr val="0000CC"/>
                </a:solidFill>
                <a:ea typeface="宋体" pitchFamily="2" charset="-122"/>
              </a:rPr>
              <a:t>11 </a:t>
            </a:r>
            <a:r>
              <a:rPr lang="en-US" altLang="zh-CN" sz="1800" dirty="0">
                <a:ea typeface="宋体" pitchFamily="2" charset="-122"/>
              </a:rPr>
              <a:t>P2 issues in Verfication. Refer test report for detail.</a:t>
            </a:r>
            <a:endParaRPr lang="en-US" altLang="zh-CN" sz="1800" dirty="0">
              <a:ea typeface="宋体" pitchFamily="2" charset="-122"/>
            </a:endParaRPr>
          </a:p>
          <a:p>
            <a:pPr>
              <a:spcBef>
                <a:spcPct val="0"/>
              </a:spcBef>
            </a:pPr>
            <a:r>
              <a:rPr lang="en-US" altLang="zh-CN" sz="1800" dirty="0">
                <a:ea typeface="宋体" pitchFamily="2" charset="-122"/>
              </a:rPr>
              <a:t>Main changes compared with previous version, refer RN for the details, highlights listed below:</a:t>
            </a:r>
            <a:endParaRPr lang="en-US" altLang="zh-CN" sz="1800" dirty="0">
              <a:ea typeface="宋体" pitchFamily="2" charset="-122"/>
            </a:endParaRPr>
          </a:p>
          <a:p>
            <a:pPr lvl="2">
              <a:spcBef>
                <a:spcPct val="0"/>
              </a:spcBef>
              <a:buFont typeface="Arial" panose="020B0604020202020204" pitchFamily="34" charset="0"/>
              <a:buChar char="•"/>
            </a:pPr>
            <a:r>
              <a:rPr lang="en-US" altLang="zh-CN" dirty="0"/>
              <a:t>Non-compliance issue list, refer attached file for detail, P1 issues listed below:</a:t>
            </a:r>
            <a:endParaRPr lang="en-US" altLang="zh-CN" dirty="0"/>
          </a:p>
          <a:p>
            <a:pPr lvl="3">
              <a:spcBef>
                <a:spcPct val="0"/>
              </a:spcBef>
            </a:pPr>
            <a:r>
              <a:rPr lang="en-US" altLang="zh-CN" sz="1400" dirty="0" err="1">
                <a:solidFill>
                  <a:srgbClr val="0000CC"/>
                </a:solidFill>
                <a:ea typeface="宋体" pitchFamily="2" charset="-122"/>
              </a:rPr>
              <a:t>APIMCIS_xxxxxx</a:t>
            </a:r>
            <a:endParaRPr lang="en-US" altLang="zh-CN" sz="1400" dirty="0">
              <a:solidFill>
                <a:srgbClr val="0000CC"/>
              </a:solidFill>
              <a:ea typeface="宋体" pitchFamily="2" charset="-122"/>
            </a:endParaRPr>
          </a:p>
          <a:p>
            <a:pPr lvl="3">
              <a:spcBef>
                <a:spcPct val="0"/>
              </a:spcBef>
            </a:pPr>
            <a:r>
              <a:rPr lang="en-US" altLang="zh-CN" sz="1400" dirty="0">
                <a:solidFill>
                  <a:srgbClr val="0000CC"/>
                </a:solidFill>
                <a:ea typeface="宋体" pitchFamily="2" charset="-122"/>
              </a:rPr>
              <a:t>……</a:t>
            </a:r>
            <a:endParaRPr lang="en-US" altLang="zh-CN" sz="1400" dirty="0">
              <a:solidFill>
                <a:srgbClr val="0000CC"/>
              </a:solidFill>
              <a:ea typeface="宋体" pitchFamily="2" charset="-122"/>
            </a:endParaRPr>
          </a:p>
          <a:p>
            <a:pPr lvl="2">
              <a:spcBef>
                <a:spcPct val="0"/>
              </a:spcBef>
              <a:buFont typeface="Arial" panose="020B0604020202020204" pitchFamily="34" charset="0"/>
              <a:buChar char="•"/>
            </a:pPr>
            <a:r>
              <a:rPr lang="en-US" altLang="zh-CN" dirty="0">
                <a:ea typeface="宋体" pitchFamily="2" charset="-122"/>
              </a:rPr>
              <a:t>Open new</a:t>
            </a:r>
            <a:r>
              <a:rPr lang="zh-CN" altLang="en-US" dirty="0">
                <a:ea typeface="宋体" pitchFamily="2" charset="-122"/>
              </a:rPr>
              <a:t> </a:t>
            </a:r>
            <a:r>
              <a:rPr lang="en-US" altLang="zh-CN" dirty="0">
                <a:ea typeface="宋体" pitchFamily="2" charset="-122"/>
              </a:rPr>
              <a:t>feature</a:t>
            </a:r>
            <a:r>
              <a:rPr lang="zh-CN" altLang="en-US" dirty="0">
                <a:ea typeface="宋体" pitchFamily="2" charset="-122"/>
              </a:rPr>
              <a:t> </a:t>
            </a:r>
            <a:r>
              <a:rPr lang="en-US" altLang="zh-CN" dirty="0">
                <a:ea typeface="宋体" pitchFamily="2" charset="-122"/>
              </a:rPr>
              <a:t>state</a:t>
            </a:r>
            <a:r>
              <a:rPr lang="zh-CN" altLang="en-US" dirty="0">
                <a:ea typeface="宋体" pitchFamily="2" charset="-122"/>
              </a:rPr>
              <a:t> </a:t>
            </a:r>
            <a:r>
              <a:rPr lang="en-US" altLang="zh-CN" dirty="0">
                <a:ea typeface="宋体" pitchFamily="2" charset="-122"/>
              </a:rPr>
              <a:t>list</a:t>
            </a:r>
            <a:r>
              <a:rPr lang="zh-CN" altLang="en-US" dirty="0">
                <a:ea typeface="宋体" pitchFamily="2" charset="-122"/>
              </a:rPr>
              <a:t> </a:t>
            </a:r>
            <a:r>
              <a:rPr lang="en-US" altLang="zh-CN" dirty="0">
                <a:ea typeface="宋体" pitchFamily="2" charset="-122"/>
              </a:rPr>
              <a:t>– refer slide 3</a:t>
            </a:r>
            <a:endParaRPr lang="en-US" altLang="zh-CN" dirty="0">
              <a:ea typeface="宋体" pitchFamily="2" charset="-122"/>
            </a:endParaRPr>
          </a:p>
          <a:p>
            <a:pPr lvl="2">
              <a:spcBef>
                <a:spcPct val="0"/>
              </a:spcBef>
              <a:buFont typeface="Arial" panose="020B0604020202020204" pitchFamily="34" charset="0"/>
              <a:buChar char="•"/>
            </a:pPr>
            <a:r>
              <a:rPr lang="en-US" altLang="zh-CN" dirty="0">
                <a:ea typeface="宋体" pitchFamily="2" charset="-122"/>
              </a:rPr>
              <a:t>Open AIMS with risk evaluation – refer slide 4</a:t>
            </a:r>
            <a:endParaRPr lang="en-US" altLang="zh-CN" dirty="0">
              <a:ea typeface="宋体" pitchFamily="2" charset="-122"/>
            </a:endParaRPr>
          </a:p>
          <a:p>
            <a:pPr lvl="3">
              <a:spcBef>
                <a:spcPct val="0"/>
              </a:spcBef>
            </a:pPr>
            <a:endParaRPr lang="en-US" altLang="zh-CN" dirty="0">
              <a:ea typeface="宋体" pitchFamily="2" charset="-122"/>
            </a:endParaRPr>
          </a:p>
          <a:p>
            <a:pPr>
              <a:spcBef>
                <a:spcPct val="0"/>
              </a:spcBef>
            </a:pPr>
            <a:endParaRPr lang="en-US" altLang="zh-CN" dirty="0">
              <a:ea typeface="宋体" pitchFamily="2" charset="-122"/>
            </a:endParaRPr>
          </a:p>
        </p:txBody>
      </p:sp>
      <p:graphicFrame>
        <p:nvGraphicFramePr>
          <p:cNvPr id="2" name="表格 1"/>
          <p:cNvGraphicFramePr>
            <a:graphicFrameLocks noGrp="1"/>
          </p:cNvGraphicFramePr>
          <p:nvPr/>
        </p:nvGraphicFramePr>
        <p:xfrm>
          <a:off x="0" y="0"/>
          <a:ext cx="4826000" cy="203200"/>
        </p:xfrm>
        <a:graphic>
          <a:graphicData uri="http://schemas.openxmlformats.org/drawingml/2006/table">
            <a:tbl>
              <a:tblPr>
                <a:tableStyleId>{5C22544A-7EE6-4342-B048-85BDC9FD1C3A}</a:tableStyleId>
              </a:tblPr>
              <a:tblGrid>
                <a:gridCol w="4826000"/>
              </a:tblGrid>
              <a:tr h="203200">
                <a:tc>
                  <a:txBody>
                    <a:bodyPr/>
                    <a:lstStyle/>
                    <a:p>
                      <a:pPr algn="just" fontAlgn="ctr"/>
                      <a:r>
                        <a:rPr lang="en-GB" sz="1050" u="none" strike="noStrike" dirty="0">
                          <a:effectLst/>
                        </a:rPr>
                        <a:t>20220602_0708_GF13_R05.1.PRO </a:t>
                      </a:r>
                      <a:endParaRPr lang="en-GB" sz="1050" b="0" i="0" u="none" strike="noStrike" dirty="0">
                        <a:solidFill>
                          <a:srgbClr val="000000"/>
                        </a:solidFill>
                        <a:effectLst/>
                        <a:latin typeface="宋体" pitchFamily="2" charset="-122"/>
                        <a:ea typeface="宋体" pitchFamily="2" charset="-122"/>
                      </a:endParaRPr>
                    </a:p>
                  </a:txBody>
                  <a:tcPr marL="9525" marR="9525" marT="9525" marB="0"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p:cNvSpPr>
            <a:spLocks noGrp="1" noChangeArrowheads="1"/>
          </p:cNvSpPr>
          <p:nvPr>
            <p:ph type="title"/>
          </p:nvPr>
        </p:nvSpPr>
        <p:spPr bwMode="auto">
          <a:xfrm>
            <a:off x="563563" y="122062"/>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CDX706L</a:t>
            </a:r>
            <a:r>
              <a:rPr lang="zh-CN" altLang="en-US" sz="2800" dirty="0">
                <a:solidFill>
                  <a:srgbClr val="0000CC"/>
                </a:solidFill>
              </a:rPr>
              <a:t> </a:t>
            </a:r>
            <a:r>
              <a:rPr lang="en-US" altLang="zh-CN" sz="2800" dirty="0">
                <a:solidFill>
                  <a:srgbClr val="0000CC"/>
                </a:solidFill>
              </a:rPr>
              <a:t>R07 </a:t>
            </a:r>
            <a:r>
              <a:rPr lang="en-US" altLang="zh-CN" sz="2800" dirty="0">
                <a:solidFill>
                  <a:srgbClr val="0000CC"/>
                </a:solidFill>
                <a:sym typeface="+mn-ea"/>
              </a:rPr>
              <a:t>Pro HF1</a:t>
            </a:r>
            <a:r>
              <a:rPr lang="en-US" altLang="en-US" sz="2800" dirty="0">
                <a:solidFill>
                  <a:srgbClr val="0000CC"/>
                </a:solidFill>
              </a:rPr>
              <a:t>} </a:t>
            </a:r>
            <a:r>
              <a:rPr lang="en-US" altLang="zh-CN" sz="2800" dirty="0"/>
              <a:t>Open IG with risk evaluation</a:t>
            </a:r>
            <a:endParaRPr lang="en-US" altLang="en-US" sz="2800" b="0" dirty="0">
              <a:ea typeface="SimHei" panose="02010609060101010101" pitchFamily="49" charset="-122"/>
            </a:endParaRPr>
          </a:p>
        </p:txBody>
      </p:sp>
      <p:sp>
        <p:nvSpPr>
          <p:cNvPr id="2" name="文本框 1"/>
          <p:cNvSpPr txBox="1"/>
          <p:nvPr/>
        </p:nvSpPr>
        <p:spPr>
          <a:xfrm>
            <a:off x="794385" y="1003300"/>
            <a:ext cx="500380" cy="368300"/>
          </a:xfrm>
          <a:prstGeom prst="rect">
            <a:avLst/>
          </a:prstGeom>
          <a:noFill/>
        </p:spPr>
        <p:txBody>
          <a:bodyPr wrap="none" rtlCol="0">
            <a:spAutoFit/>
          </a:bodyPr>
          <a:p>
            <a:r>
              <a:rPr lang="en-US" altLang="zh-CN"/>
              <a:t>NA</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278448" y="17018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sym typeface="+mn-ea"/>
              </a:rPr>
              <a:t>CDX706L</a:t>
            </a:r>
            <a:r>
              <a:rPr lang="zh-CN" altLang="en-US" sz="2800" dirty="0">
                <a:solidFill>
                  <a:srgbClr val="0000CC"/>
                </a:solidFill>
                <a:sym typeface="+mn-ea"/>
              </a:rPr>
              <a:t> </a:t>
            </a:r>
            <a:r>
              <a:rPr lang="en-US" altLang="zh-CN" sz="2800" dirty="0">
                <a:solidFill>
                  <a:srgbClr val="0000CC"/>
                </a:solidFill>
                <a:sym typeface="+mn-ea"/>
              </a:rPr>
              <a:t>R07 </a:t>
            </a:r>
            <a:r>
              <a:rPr lang="en-US" altLang="zh-CN" sz="2800" dirty="0">
                <a:solidFill>
                  <a:srgbClr val="0000CC"/>
                </a:solidFill>
                <a:sym typeface="+mn-ea"/>
              </a:rPr>
              <a:t>Pro HF1</a:t>
            </a:r>
            <a:r>
              <a:rPr lang="en-US" altLang="en-US" sz="2800" dirty="0">
                <a:solidFill>
                  <a:srgbClr val="0000CC"/>
                </a:solidFill>
              </a:rPr>
              <a:t>} </a:t>
            </a:r>
            <a:r>
              <a:rPr lang="zh-CN" altLang="en-US" sz="2800" dirty="0"/>
              <a:t>内存</a:t>
            </a:r>
            <a:r>
              <a:rPr lang="zh-CN" altLang="en-US" sz="2800" dirty="0"/>
              <a:t>泄露专项测试</a:t>
            </a:r>
            <a:endParaRPr lang="en-US" altLang="en-US" sz="2800" b="0" dirty="0">
              <a:ea typeface="SimHei" panose="02010609060101010101" pitchFamily="49" charset="-122"/>
            </a:endParaRPr>
          </a:p>
        </p:txBody>
      </p:sp>
      <p:pic>
        <p:nvPicPr>
          <p:cNvPr id="35" name="图片 3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8765" y="749935"/>
            <a:ext cx="3046095" cy="1859915"/>
          </a:xfrm>
          <a:prstGeom prst="rect">
            <a:avLst/>
          </a:prstGeom>
        </p:spPr>
      </p:pic>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4860" y="866775"/>
            <a:ext cx="2872105" cy="1743075"/>
          </a:xfrm>
          <a:prstGeom prst="rect">
            <a:avLst/>
          </a:prstGeom>
        </p:spPr>
      </p:pic>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6965" y="866775"/>
            <a:ext cx="2860675" cy="1743710"/>
          </a:xfrm>
          <a:prstGeom prst="rect">
            <a:avLst/>
          </a:prstGeom>
        </p:spPr>
      </p:pic>
      <p:pic>
        <p:nvPicPr>
          <p:cNvPr id="31" name="图片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0485" y="866775"/>
            <a:ext cx="2872740" cy="1760220"/>
          </a:xfrm>
          <a:prstGeom prst="rect">
            <a:avLst/>
          </a:prstGeom>
        </p:spPr>
      </p:pic>
      <p:pic>
        <p:nvPicPr>
          <p:cNvPr id="29" name="图片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020" y="2557780"/>
            <a:ext cx="2665095" cy="1617980"/>
          </a:xfrm>
          <a:prstGeom prst="rect">
            <a:avLst/>
          </a:prstGeom>
        </p:spPr>
      </p:pic>
      <p:pic>
        <p:nvPicPr>
          <p:cNvPr id="21" name="图片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69310" y="2557780"/>
            <a:ext cx="2665095" cy="1617345"/>
          </a:xfrm>
          <a:prstGeom prst="rect">
            <a:avLst/>
          </a:prstGeom>
        </p:spPr>
      </p:pic>
      <p:pic>
        <p:nvPicPr>
          <p:cNvPr id="3" name="图片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39840" y="2557780"/>
            <a:ext cx="2632075" cy="1614170"/>
          </a:xfrm>
          <a:prstGeom prst="rect">
            <a:avLst/>
          </a:prstGeom>
        </p:spPr>
      </p:pic>
      <p:pic>
        <p:nvPicPr>
          <p:cNvPr id="17" name="图片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71915" y="2529840"/>
            <a:ext cx="2632710" cy="1604645"/>
          </a:xfrm>
          <a:prstGeom prst="rect">
            <a:avLst/>
          </a:prstGeom>
        </p:spPr>
      </p:pic>
      <p:pic>
        <p:nvPicPr>
          <p:cNvPr id="19" name="图片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1020" y="4175760"/>
            <a:ext cx="2665095" cy="1624965"/>
          </a:xfrm>
          <a:prstGeom prst="rect">
            <a:avLst/>
          </a:prstGeom>
        </p:spPr>
      </p:pic>
      <p:pic>
        <p:nvPicPr>
          <p:cNvPr id="36" name="图片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69310" y="4134485"/>
            <a:ext cx="2665730" cy="1621155"/>
          </a:xfrm>
          <a:prstGeom prst="rect">
            <a:avLst/>
          </a:prstGeom>
        </p:spPr>
      </p:pic>
      <p:pic>
        <p:nvPicPr>
          <p:cNvPr id="25" name="图片 2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23330" y="4134485"/>
            <a:ext cx="2665730" cy="1634490"/>
          </a:xfrm>
          <a:prstGeom prst="rect">
            <a:avLst/>
          </a:prstGeom>
        </p:spPr>
      </p:pic>
      <p:pic>
        <p:nvPicPr>
          <p:cNvPr id="15" name="图片 1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074150" y="4134485"/>
            <a:ext cx="2543810" cy="15589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278448" y="17018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sym typeface="+mn-ea"/>
              </a:rPr>
              <a:t>CDX706L</a:t>
            </a:r>
            <a:r>
              <a:rPr lang="zh-CN" altLang="en-US" sz="2800" dirty="0">
                <a:solidFill>
                  <a:srgbClr val="0000CC"/>
                </a:solidFill>
                <a:sym typeface="+mn-ea"/>
              </a:rPr>
              <a:t> </a:t>
            </a:r>
            <a:r>
              <a:rPr lang="en-US" altLang="zh-CN" sz="2800" dirty="0">
                <a:solidFill>
                  <a:srgbClr val="0000CC"/>
                </a:solidFill>
                <a:sym typeface="+mn-ea"/>
              </a:rPr>
              <a:t>R07 </a:t>
            </a:r>
            <a:r>
              <a:rPr lang="en-US" altLang="zh-CN" sz="2800" dirty="0">
                <a:solidFill>
                  <a:srgbClr val="0000CC"/>
                </a:solidFill>
                <a:sym typeface="+mn-ea"/>
              </a:rPr>
              <a:t>Pro HF1</a:t>
            </a:r>
            <a:r>
              <a:rPr lang="en-US" altLang="en-US" sz="2800" dirty="0">
                <a:solidFill>
                  <a:srgbClr val="0000CC"/>
                </a:solidFill>
              </a:rPr>
              <a:t>} </a:t>
            </a:r>
            <a:r>
              <a:rPr lang="zh-CN" altLang="en-US" sz="2800" dirty="0"/>
              <a:t>内存</a:t>
            </a:r>
            <a:r>
              <a:rPr lang="zh-CN" altLang="en-US" sz="2800" dirty="0"/>
              <a:t>泄露专项测试</a:t>
            </a:r>
            <a:endParaRPr lang="en-US" altLang="en-US" sz="2800" b="0" dirty="0">
              <a:ea typeface="SimHei" panose="02010609060101010101" pitchFamily="49" charset="-122"/>
            </a:endParaRPr>
          </a:p>
        </p:txBody>
      </p:sp>
      <p:pic>
        <p:nvPicPr>
          <p:cNvPr id="13" name="图片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7485" y="749935"/>
            <a:ext cx="2713355" cy="1655445"/>
          </a:xfrm>
          <a:prstGeom prst="rect">
            <a:avLst/>
          </a:prstGeom>
        </p:spPr>
      </p:pic>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0840" y="868680"/>
            <a:ext cx="2545080" cy="1552575"/>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8150" y="857250"/>
            <a:ext cx="2585085" cy="1575435"/>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3235" y="984885"/>
            <a:ext cx="2373630" cy="1447800"/>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7485" y="2432685"/>
            <a:ext cx="2595880" cy="15754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sym typeface="+mn-ea"/>
              </a:rPr>
              <a:t>CDX706L</a:t>
            </a:r>
            <a:r>
              <a:rPr lang="zh-CN" altLang="en-US" sz="2800" dirty="0">
                <a:solidFill>
                  <a:srgbClr val="0000CC"/>
                </a:solidFill>
                <a:sym typeface="+mn-ea"/>
              </a:rPr>
              <a:t> </a:t>
            </a:r>
            <a:r>
              <a:rPr lang="en-US" altLang="zh-CN" sz="2800" dirty="0">
                <a:solidFill>
                  <a:srgbClr val="0000CC"/>
                </a:solidFill>
                <a:sym typeface="+mn-ea"/>
              </a:rPr>
              <a:t>R07 Pro HF1</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graphicFrame>
        <p:nvGraphicFramePr>
          <p:cNvPr id="5" name="表格 4"/>
          <p:cNvGraphicFramePr>
            <a:graphicFrameLocks noGrp="1"/>
          </p:cNvGraphicFramePr>
          <p:nvPr/>
        </p:nvGraphicFramePr>
        <p:xfrm>
          <a:off x="374189" y="2908658"/>
          <a:ext cx="1990669" cy="1511393"/>
        </p:xfrm>
        <a:graphic>
          <a:graphicData uri="http://schemas.openxmlformats.org/drawingml/2006/table">
            <a:tbl>
              <a:tblPr/>
              <a:tblGrid>
                <a:gridCol w="355400"/>
                <a:gridCol w="376840"/>
                <a:gridCol w="406591"/>
                <a:gridCol w="381798"/>
                <a:gridCol w="470040"/>
              </a:tblGrid>
              <a:tr h="125474">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唤醒词唤醒率</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a:txBody>
                    <a:bodyPr/>
                    <a:lstStyle/>
                    <a:p>
                      <a:pPr algn="ctr" fontAlgn="ctr"/>
                      <a:r>
                        <a:rPr lang="en-GB" sz="800" b="1" i="0" u="none" strike="noStrike" dirty="0">
                          <a:solidFill>
                            <a:srgbClr val="000000"/>
                          </a:solidFill>
                          <a:effectLst/>
                          <a:latin typeface="宋体" pitchFamily="2" charset="-122"/>
                          <a:ea typeface="宋体" pitchFamily="2" charset="-122"/>
                        </a:rPr>
                        <a:t>AI</a:t>
                      </a:r>
                      <a:r>
                        <a:rPr lang="zh-CN" altLang="en-US" sz="800" b="1" i="0" u="none" strike="noStrike" dirty="0">
                          <a:solidFill>
                            <a:srgbClr val="000000"/>
                          </a:solidFill>
                          <a:effectLst/>
                          <a:latin typeface="宋体" pitchFamily="2" charset="-122"/>
                          <a:ea typeface="宋体" pitchFamily="2" charset="-122"/>
                        </a:rPr>
                        <a:t>能力</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指标项</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通过标准</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实测结果</a:t>
                      </a:r>
                      <a:endParaRPr lang="zh-CN" altLang="en-US" sz="800" b="1"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测试结论</a:t>
                      </a:r>
                      <a:endParaRPr lang="zh-CN" altLang="en-US" sz="800" b="1"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rowSpan="3">
                  <a:txBody>
                    <a:bodyPr/>
                    <a:lstStyle/>
                    <a:p>
                      <a:pPr algn="ctr" fontAlgn="ctr"/>
                      <a:r>
                        <a:rPr lang="zh-CN" altLang="en-US" sz="800" b="0" i="0" u="none" strike="noStrike">
                          <a:solidFill>
                            <a:srgbClr val="000000"/>
                          </a:solidFill>
                          <a:effectLst/>
                          <a:latin typeface="宋体" pitchFamily="2" charset="-122"/>
                          <a:ea typeface="宋体" pitchFamily="2" charset="-122"/>
                        </a:rPr>
                        <a:t>小度小度</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92%</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96%</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你好福特</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92%</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custDataLst>
              <p:tags r:id="rId1"/>
            </p:custDataLst>
          </p:nvPr>
        </p:nvGraphicFramePr>
        <p:xfrm>
          <a:off x="2647769" y="2052559"/>
          <a:ext cx="2626815" cy="4354719"/>
        </p:xfrm>
        <a:graphic>
          <a:graphicData uri="http://schemas.openxmlformats.org/drawingml/2006/table">
            <a:tbl>
              <a:tblPr/>
              <a:tblGrid>
                <a:gridCol w="525363"/>
                <a:gridCol w="525363"/>
                <a:gridCol w="525363"/>
                <a:gridCol w="525363"/>
                <a:gridCol w="525363"/>
              </a:tblGrid>
              <a:tr h="161527">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316544">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1527">
                <a:tc>
                  <a:txBody>
                    <a:bodyPr/>
                    <a:lstStyle/>
                    <a:p>
                      <a:pPr algn="just" fontAlgn="ctr"/>
                      <a:r>
                        <a:rPr lang="zh-CN" altLang="en-US" sz="750" b="0" i="0" u="none" strike="noStrike" dirty="0">
                          <a:solidFill>
                            <a:srgbClr val="000000"/>
                          </a:solidFill>
                          <a:effectLst/>
                          <a:latin typeface="宋体" pitchFamily="2" charset="-122"/>
                          <a:ea typeface="宋体" pitchFamily="2" charset="-122"/>
                        </a:rPr>
                        <a:t>暂停播放</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98%</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dirty="0">
                          <a:solidFill>
                            <a:srgbClr val="000000"/>
                          </a:solidFill>
                          <a:effectLst/>
                          <a:latin typeface="宋体" pitchFamily="2" charset="-122"/>
                          <a:ea typeface="宋体" pitchFamily="2" charset="-122"/>
                        </a:rPr>
                        <a:t>暂停播放</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继续播放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低噪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中噪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80%</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上一首</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80%</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下一首</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上一曲</a:t>
                      </a:r>
                      <a:br>
                        <a:rPr lang="zh-CN" altLang="en-US" sz="800" b="0" i="0" u="none" strike="noStrike">
                          <a:solidFill>
                            <a:srgbClr val="000000"/>
                          </a:solidFill>
                          <a:effectLst/>
                          <a:latin typeface="宋体" pitchFamily="2" charset="-122"/>
                          <a:ea typeface="宋体" pitchFamily="2" charset="-122"/>
                        </a:rPr>
                      </a:b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93%</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95%</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下一曲</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接听电话</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2">
                  <a:txBody>
                    <a:bodyPr/>
                    <a:lstStyle/>
                    <a:p>
                      <a:pPr algn="ctr" fontAlgn="ctr"/>
                      <a:r>
                        <a:rPr lang="zh-CN" altLang="en-US" sz="800" b="0" i="0" u="none" strike="noStrike">
                          <a:solidFill>
                            <a:srgbClr val="000000"/>
                          </a:solidFill>
                          <a:effectLst/>
                          <a:latin typeface="宋体" pitchFamily="2" charset="-122"/>
                          <a:ea typeface="宋体" pitchFamily="2" charset="-122"/>
                        </a:rPr>
                        <a:t>挂断电话</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5387542" y="2052559"/>
          <a:ext cx="2956545" cy="4354740"/>
        </p:xfrm>
        <a:graphic>
          <a:graphicData uri="http://schemas.openxmlformats.org/drawingml/2006/table">
            <a:tbl>
              <a:tblPr/>
              <a:tblGrid>
                <a:gridCol w="591309"/>
                <a:gridCol w="591309"/>
                <a:gridCol w="591309"/>
                <a:gridCol w="591309"/>
                <a:gridCol w="591309"/>
              </a:tblGrid>
              <a:tr h="16749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en-US" altLang="zh-CN"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7490">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通过标准</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7490">
                <a:tc>
                  <a:txBody>
                    <a:bodyPr/>
                    <a:lstStyle/>
                    <a:p>
                      <a:pPr algn="just" fontAlgn="ctr"/>
                      <a:r>
                        <a:rPr lang="zh-CN" altLang="en-US" sz="750" b="0" i="0" u="none" strike="noStrike" dirty="0">
                          <a:solidFill>
                            <a:srgbClr val="000000"/>
                          </a:solidFill>
                          <a:effectLst/>
                          <a:latin typeface="宋体" pitchFamily="2" charset="-122"/>
                          <a:ea typeface="宋体" pitchFamily="2" charset="-122"/>
                        </a:rPr>
                        <a:t>跟随模式</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96%</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跟随模式</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车头朝上</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正北模式</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放大地图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缩小地图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打开路况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关闭路况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2">
                  <a:txBody>
                    <a:bodyPr/>
                    <a:lstStyle/>
                    <a:p>
                      <a:pPr algn="ctr" fontAlgn="ctr"/>
                      <a:r>
                        <a:rPr lang="zh-CN" altLang="en-US" sz="800" b="0" i="0" u="none" strike="noStrike">
                          <a:solidFill>
                            <a:srgbClr val="000000"/>
                          </a:solidFill>
                          <a:effectLst/>
                          <a:latin typeface="宋体" pitchFamily="2" charset="-122"/>
                          <a:ea typeface="宋体" pitchFamily="2" charset="-122"/>
                        </a:rPr>
                        <a:t>开始导航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表格 7"/>
          <p:cNvGraphicFramePr>
            <a:graphicFrameLocks noGrp="1"/>
          </p:cNvGraphicFramePr>
          <p:nvPr/>
        </p:nvGraphicFramePr>
        <p:xfrm>
          <a:off x="8457043" y="2052559"/>
          <a:ext cx="3018995" cy="4354743"/>
        </p:xfrm>
        <a:graphic>
          <a:graphicData uri="http://schemas.openxmlformats.org/drawingml/2006/table">
            <a:tbl>
              <a:tblPr/>
              <a:tblGrid>
                <a:gridCol w="603799"/>
                <a:gridCol w="603799"/>
                <a:gridCol w="603799"/>
                <a:gridCol w="603799"/>
                <a:gridCol w="603799"/>
              </a:tblGrid>
              <a:tr h="16656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6560">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指标项</a:t>
                      </a:r>
                      <a:endParaRPr lang="zh-CN" altLang="en-US" sz="750" b="1"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实测结果</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48949">
                <a:tc>
                  <a:txBody>
                    <a:bodyPr/>
                    <a:lstStyle/>
                    <a:p>
                      <a:pPr algn="just" fontAlgn="ctr"/>
                      <a:r>
                        <a:rPr lang="zh-CN" altLang="en-US" sz="750" b="0" i="0" u="none" strike="noStrike" dirty="0">
                          <a:solidFill>
                            <a:srgbClr val="000000"/>
                          </a:solidFill>
                          <a:effectLst/>
                          <a:latin typeface="宋体" pitchFamily="2" charset="-122"/>
                          <a:ea typeface="宋体" pitchFamily="2" charset="-122"/>
                        </a:rPr>
                        <a:t>查看全程</a:t>
                      </a:r>
                      <a:endParaRPr lang="zh-CN" altLang="en-US" sz="750" b="0"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endParaRPr lang="zh-CN" altLang="en-US" sz="750" b="0"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98%</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查看全程</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继续导航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确定</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取消</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第一个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第二个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2">
                  <a:txBody>
                    <a:bodyPr/>
                    <a:lstStyle/>
                    <a:p>
                      <a:pPr algn="ctr" fontAlgn="ctr"/>
                      <a:r>
                        <a:rPr lang="zh-CN" altLang="en-US" sz="800" b="0" i="0" u="none" strike="noStrike">
                          <a:solidFill>
                            <a:srgbClr val="000000"/>
                          </a:solidFill>
                          <a:effectLst/>
                          <a:latin typeface="宋体" pitchFamily="2" charset="-122"/>
                          <a:ea typeface="宋体" pitchFamily="2" charset="-122"/>
                        </a:rPr>
                        <a:t>第三个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3" name="文本框 12"/>
          <p:cNvSpPr txBox="1"/>
          <p:nvPr/>
        </p:nvSpPr>
        <p:spPr>
          <a:xfrm>
            <a:off x="564021" y="944563"/>
            <a:ext cx="3948158" cy="369332"/>
          </a:xfrm>
          <a:prstGeom prst="rect">
            <a:avLst/>
          </a:prstGeom>
          <a:noFill/>
        </p:spPr>
        <p:txBody>
          <a:bodyPr wrap="square" rtlCol="0">
            <a:spAutoFit/>
          </a:bodyPr>
          <a:lstStyle/>
          <a:p>
            <a:r>
              <a:rPr kumimoji="1" lang="zh-CN" altLang="en-US" dirty="0"/>
              <a:t>唤醒词唤醒率：低配   </a:t>
            </a:r>
            <a:r>
              <a:rPr kumimoji="1" lang="en-GB" altLang="zh-CN" dirty="0">
                <a:highlight>
                  <a:srgbClr val="00FF00"/>
                </a:highlight>
              </a:rPr>
              <a:t>Pass</a:t>
            </a:r>
            <a:endParaRPr kumimoji="1" lang="zh-CN" altLang="en-US" dirty="0">
              <a:highlight>
                <a:srgbClr val="00FF00"/>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129858" y="12001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sym typeface="+mn-ea"/>
              </a:rPr>
              <a:t>CDX706L</a:t>
            </a:r>
            <a:r>
              <a:rPr lang="zh-CN" altLang="en-US" sz="2800" dirty="0">
                <a:solidFill>
                  <a:srgbClr val="0000CC"/>
                </a:solidFill>
                <a:sym typeface="+mn-ea"/>
              </a:rPr>
              <a:t> </a:t>
            </a:r>
            <a:r>
              <a:rPr lang="en-US" altLang="zh-CN" sz="2800" dirty="0">
                <a:solidFill>
                  <a:srgbClr val="0000CC"/>
                </a:solidFill>
                <a:sym typeface="+mn-ea"/>
              </a:rPr>
              <a:t>R07 Pro HF1</a:t>
            </a:r>
            <a:r>
              <a:rPr lang="en-US" altLang="en-US" sz="2800" dirty="0">
                <a:solidFill>
                  <a:srgbClr val="0000CC"/>
                </a:solidFill>
              </a:rPr>
              <a:t>} </a:t>
            </a:r>
            <a:r>
              <a:rPr lang="zh-CN" altLang="en-US" sz="2800" dirty="0"/>
              <a:t>性能</a:t>
            </a:r>
            <a:r>
              <a:rPr lang="zh-CN" altLang="en-US" sz="2800" dirty="0"/>
              <a:t>专题测试</a:t>
            </a:r>
            <a:endParaRPr lang="en-US" altLang="en-US" sz="2800" b="0" dirty="0">
              <a:ea typeface="SimHei" panose="02010609060101010101" pitchFamily="49" charset="-122"/>
            </a:endParaRPr>
          </a:p>
        </p:txBody>
      </p:sp>
      <p:graphicFrame>
        <p:nvGraphicFramePr>
          <p:cNvPr id="3" name="表格 2"/>
          <p:cNvGraphicFramePr/>
          <p:nvPr>
            <p:custDataLst>
              <p:tags r:id="rId1"/>
            </p:custDataLst>
          </p:nvPr>
        </p:nvGraphicFramePr>
        <p:xfrm>
          <a:off x="244475" y="648335"/>
          <a:ext cx="11435080" cy="5948045"/>
        </p:xfrm>
        <a:graphic>
          <a:graphicData uri="http://schemas.openxmlformats.org/drawingml/2006/table">
            <a:tbl>
              <a:tblPr firstRow="1" bandRow="1">
                <a:tableStyleId>{5C22544A-7EE6-4342-B048-85BDC9FD1C3A}</a:tableStyleId>
              </a:tblPr>
              <a:tblGrid>
                <a:gridCol w="376555"/>
                <a:gridCol w="4594225"/>
                <a:gridCol w="911225"/>
                <a:gridCol w="459105"/>
                <a:gridCol w="565785"/>
                <a:gridCol w="789305"/>
                <a:gridCol w="3738880"/>
              </a:tblGrid>
              <a:tr h="195580">
                <a:tc>
                  <a:txBody>
                    <a:bodyPr/>
                    <a:p>
                      <a:pPr indent="0">
                        <a:buNone/>
                      </a:pPr>
                      <a:r>
                        <a:rPr lang="zh-CN" sz="900" b="1">
                          <a:solidFill>
                            <a:srgbClr val="000000"/>
                          </a:solidFill>
                          <a:latin typeface="+mj-lt"/>
                          <a:ea typeface="宋体" pitchFamily="2" charset="-122"/>
                        </a:rPr>
                        <a:t>序号</a:t>
                      </a:r>
                      <a:endParaRPr lang="zh-CN" altLang="en-US" sz="900" b="1">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900" b="1">
                          <a:solidFill>
                            <a:srgbClr val="000000"/>
                          </a:solidFill>
                          <a:latin typeface="+mj-lt"/>
                          <a:ea typeface="宋体" pitchFamily="2" charset="-122"/>
                        </a:rPr>
                        <a:t>影响因素</a:t>
                      </a:r>
                      <a:endParaRPr lang="zh-CN" altLang="en-US" sz="900" b="1">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900" b="0">
                          <a:solidFill>
                            <a:srgbClr val="000000"/>
                          </a:solidFill>
                          <a:latin typeface="+mj-lt"/>
                          <a:ea typeface="宋体" pitchFamily="2" charset="-122"/>
                          <a:cs typeface="+mj-lt"/>
                        </a:rPr>
                        <a:t>R07</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900" b="0">
                          <a:solidFill>
                            <a:srgbClr val="000000"/>
                          </a:solidFill>
                          <a:latin typeface="+mj-lt"/>
                          <a:ea typeface="宋体" pitchFamily="2" charset="-122"/>
                          <a:cs typeface="+mj-lt"/>
                        </a:rPr>
                        <a:t>R06</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900" b="0">
                          <a:solidFill>
                            <a:srgbClr val="000000"/>
                          </a:solidFill>
                          <a:latin typeface="+mj-lt"/>
                          <a:ea typeface="宋体" pitchFamily="2" charset="-122"/>
                        </a:rPr>
                        <a:t>偏差</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lgn="ctr">
                        <a:buNone/>
                      </a:pPr>
                      <a:r>
                        <a:rPr lang="zh-CN" sz="900" b="1">
                          <a:solidFill>
                            <a:srgbClr val="000000"/>
                          </a:solidFill>
                          <a:latin typeface="+mj-lt"/>
                          <a:ea typeface="宋体" pitchFamily="2" charset="-122"/>
                        </a:rPr>
                        <a:t>允许偏差上限</a:t>
                      </a:r>
                      <a:endParaRPr lang="zh-CN" altLang="en-US" sz="900" b="1">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900" b="0">
                          <a:solidFill>
                            <a:srgbClr val="000000"/>
                          </a:solidFill>
                          <a:latin typeface="+mj-lt"/>
                          <a:ea typeface="宋体" pitchFamily="2" charset="-122"/>
                          <a:cs typeface="+mj-lt"/>
                        </a:rPr>
                        <a:t>百度Comments</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r>
              <a:tr h="227330">
                <a:tc>
                  <a:txBody>
                    <a:bodyPr/>
                    <a:p>
                      <a:pPr indent="0">
                        <a:buNone/>
                      </a:pPr>
                      <a:r>
                        <a:rPr lang="en-US" altLang="en-US" sz="900" b="0">
                          <a:solidFill>
                            <a:srgbClr val="000000"/>
                          </a:solidFill>
                          <a:latin typeface="+mj-lt"/>
                          <a:cs typeface="+mj-lt"/>
                        </a:rPr>
                        <a:t>1</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Power on</a:t>
                      </a:r>
                      <a:r>
                        <a:rPr lang="en-US" altLang="zh-CN" sz="900" b="0">
                          <a:solidFill>
                            <a:srgbClr val="000000"/>
                          </a:solidFill>
                          <a:latin typeface="+mj-lt"/>
                          <a:ea typeface="宋体" pitchFamily="2" charset="-122"/>
                          <a:cs typeface="+mj-lt"/>
                        </a:rPr>
                        <a:t> </a:t>
                      </a:r>
                      <a:r>
                        <a:rPr lang="zh-CN" sz="900" b="0">
                          <a:solidFill>
                            <a:srgbClr val="000000"/>
                          </a:solidFill>
                          <a:latin typeface="+mj-lt"/>
                          <a:ea typeface="宋体" pitchFamily="2" charset="-122"/>
                          <a:cs typeface="+mj-lt"/>
                        </a:rPr>
                        <a:t>QQ音乐首次启动（计算从手部离开点击到QQ音乐界面稳定展示）</a:t>
                      </a:r>
                      <a:endParaRPr lang="zh-CN"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5.993333333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b="0">
                          <a:solidFill>
                            <a:srgbClr val="000000"/>
                          </a:solidFill>
                          <a:latin typeface="+mj-lt"/>
                          <a:ea typeface="宋体" pitchFamily="2" charset="-122"/>
                          <a:cs typeface="+mj-lt"/>
                        </a:rPr>
                        <a:t>NA</a:t>
                      </a:r>
                      <a:endParaRPr lang="en-US" altLang="zh-CN"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900">
                          <a:solidFill>
                            <a:srgbClr val="000000"/>
                          </a:solidFill>
                          <a:latin typeface="+mj-lt"/>
                          <a:ea typeface="宋体" pitchFamily="2" charset="-122"/>
                          <a:cs typeface="+mj-lt"/>
                          <a:sym typeface="+mn-ea"/>
                        </a:rPr>
                        <a:t>NA</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mj-lt"/>
                          <a:cs typeface="+mj-lt"/>
                        </a:rPr>
                        <a:t>R07</a:t>
                      </a:r>
                      <a:r>
                        <a:rPr lang="zh-CN" altLang="en-US" sz="900" b="0">
                          <a:solidFill>
                            <a:srgbClr val="000000"/>
                          </a:solidFill>
                          <a:latin typeface="+mj-lt"/>
                          <a:cs typeface="+mj-lt"/>
                        </a:rPr>
                        <a:t>新增</a:t>
                      </a:r>
                      <a:r>
                        <a:rPr lang="zh-CN" altLang="en-US" sz="900" b="0">
                          <a:solidFill>
                            <a:srgbClr val="000000"/>
                          </a:solidFill>
                          <a:latin typeface="+mj-lt"/>
                          <a:cs typeface="+mj-lt"/>
                        </a:rPr>
                        <a:t>场景（关机前QQ音乐暂停）</a:t>
                      </a:r>
                      <a:endParaRPr lang="zh-CN"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sz="900" b="0">
                          <a:solidFill>
                            <a:srgbClr val="000000"/>
                          </a:solidFill>
                          <a:latin typeface="+mj-lt"/>
                          <a:cs typeface="+mj-lt"/>
                        </a:rPr>
                        <a:t>2</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Power on QQ音乐首次启动（计算从手部离开点击到QQ音乐从暂停到播放状态）</a:t>
                      </a:r>
                      <a:endParaRPr lang="zh-CN"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3.446666667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b="0">
                          <a:solidFill>
                            <a:srgbClr val="000000"/>
                          </a:solidFill>
                          <a:latin typeface="+mj-lt"/>
                          <a:ea typeface="宋体" pitchFamily="2" charset="-122"/>
                          <a:cs typeface="+mj-lt"/>
                        </a:rPr>
                        <a:t>NA</a:t>
                      </a:r>
                      <a:endParaRPr lang="en-US" altLang="zh-CN"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4.6</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a:solidFill>
                            <a:srgbClr val="000000"/>
                          </a:solidFill>
                          <a:latin typeface="+mj-lt"/>
                          <a:cs typeface="+mj-lt"/>
                          <a:sym typeface="+mn-ea"/>
                        </a:rPr>
                        <a:t>R07</a:t>
                      </a:r>
                      <a:r>
                        <a:rPr lang="zh-CN" altLang="en-US" sz="900">
                          <a:solidFill>
                            <a:srgbClr val="000000"/>
                          </a:solidFill>
                          <a:latin typeface="+mj-lt"/>
                          <a:cs typeface="+mj-lt"/>
                          <a:sym typeface="+mn-ea"/>
                        </a:rPr>
                        <a:t>新增场景（默认关机前是播放QQ音乐）</a:t>
                      </a:r>
                      <a:endParaRPr lang="zh-CN" altLang="en-US" sz="900">
                        <a:solidFill>
                          <a:srgbClr val="000000"/>
                        </a:solidFill>
                        <a:latin typeface="+mj-lt"/>
                        <a:cs typeface="+mj-lt"/>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mj-lt"/>
                          <a:cs typeface="+mj-lt"/>
                        </a:rPr>
                        <a:t>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Power on</a:t>
                      </a:r>
                      <a:r>
                        <a:rPr lang="en-US" altLang="zh-CN" sz="900" b="0">
                          <a:solidFill>
                            <a:srgbClr val="000000"/>
                          </a:solidFill>
                          <a:latin typeface="+mj-lt"/>
                          <a:ea typeface="宋体" pitchFamily="2" charset="-122"/>
                          <a:cs typeface="+mj-lt"/>
                        </a:rPr>
                        <a:t> </a:t>
                      </a:r>
                      <a:r>
                        <a:rPr lang="zh-CN" sz="900" b="0">
                          <a:solidFill>
                            <a:srgbClr val="000000"/>
                          </a:solidFill>
                          <a:latin typeface="+mj-lt"/>
                          <a:ea typeface="宋体" pitchFamily="2" charset="-122"/>
                          <a:cs typeface="+mj-lt"/>
                        </a:rPr>
                        <a:t>QQ音乐选择歌单（计算从手部离开点击到歌单界面稳定展示）</a:t>
                      </a:r>
                      <a:endParaRPr lang="zh-CN"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0.786666667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1.8</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a:solidFill>
                            <a:srgbClr val="000000"/>
                          </a:solidFill>
                          <a:latin typeface="+mj-lt"/>
                          <a:cs typeface="+mj-lt"/>
                          <a:sym typeface="+mn-ea"/>
                        </a:rPr>
                        <a:t>R07</a:t>
                      </a:r>
                      <a:r>
                        <a:rPr lang="zh-CN" altLang="en-US" sz="900">
                          <a:solidFill>
                            <a:srgbClr val="000000"/>
                          </a:solidFill>
                          <a:latin typeface="+mj-lt"/>
                          <a:cs typeface="+mj-lt"/>
                          <a:sym typeface="+mn-ea"/>
                        </a:rPr>
                        <a:t>新增场景</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19380">
                <a:tc>
                  <a:txBody>
                    <a:bodyPr/>
                    <a:p>
                      <a:pPr indent="0">
                        <a:buNone/>
                      </a:pPr>
                      <a:r>
                        <a:rPr lang="en-US" altLang="en-US" sz="900" b="0">
                          <a:solidFill>
                            <a:srgbClr val="000000"/>
                          </a:solidFill>
                          <a:latin typeface="+mj-lt"/>
                          <a:cs typeface="+mj-lt"/>
                        </a:rPr>
                        <a:t>4</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Power on</a:t>
                      </a:r>
                      <a:r>
                        <a:rPr lang="en-US" altLang="zh-CN" sz="900" b="0">
                          <a:solidFill>
                            <a:srgbClr val="000000"/>
                          </a:solidFill>
                          <a:latin typeface="+mj-lt"/>
                          <a:ea typeface="宋体" pitchFamily="2" charset="-122"/>
                          <a:cs typeface="+mj-lt"/>
                        </a:rPr>
                        <a:t> </a:t>
                      </a:r>
                      <a:r>
                        <a:rPr lang="zh-CN" sz="900" b="0">
                          <a:solidFill>
                            <a:srgbClr val="000000"/>
                          </a:solidFill>
                          <a:latin typeface="+mj-lt"/>
                          <a:ea typeface="宋体" pitchFamily="2" charset="-122"/>
                          <a:cs typeface="+mj-lt"/>
                        </a:rPr>
                        <a:t>QQ音乐选择歌曲（计算从手部离开点击到歌曲播放）</a:t>
                      </a:r>
                      <a:endParaRPr lang="zh-CN"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1.433333333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1.8</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a:solidFill>
                            <a:srgbClr val="000000"/>
                          </a:solidFill>
                          <a:latin typeface="+mj-lt"/>
                          <a:cs typeface="+mj-lt"/>
                          <a:sym typeface="+mn-ea"/>
                        </a:rPr>
                        <a:t>R07</a:t>
                      </a:r>
                      <a:r>
                        <a:rPr lang="zh-CN" altLang="en-US" sz="900">
                          <a:solidFill>
                            <a:srgbClr val="000000"/>
                          </a:solidFill>
                          <a:latin typeface="+mj-lt"/>
                          <a:cs typeface="+mj-lt"/>
                          <a:sym typeface="+mn-ea"/>
                        </a:rPr>
                        <a:t>新增场景</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mj-lt"/>
                          <a:cs typeface="+mj-lt"/>
                        </a:rPr>
                        <a:t>5</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Power on到语音导航（计算从语音指令最后一个字到搜索结果稳定展示</a:t>
                      </a:r>
                      <a:r>
                        <a:rPr lang="en-US" altLang="zh-CN" sz="900" b="0">
                          <a:solidFill>
                            <a:srgbClr val="000000"/>
                          </a:solidFill>
                          <a:latin typeface="+mj-lt"/>
                          <a:ea typeface="宋体" pitchFamily="2" charset="-122"/>
                          <a:cs typeface="+mj-lt"/>
                        </a:rPr>
                        <a:t>)</a:t>
                      </a:r>
                      <a:endParaRPr lang="en-US" altLang="zh-CN"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3.576666667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900">
                          <a:solidFill>
                            <a:srgbClr val="000000"/>
                          </a:solidFill>
                          <a:latin typeface="+mj-lt"/>
                          <a:ea typeface="宋体" pitchFamily="2" charset="-122"/>
                          <a:cs typeface="+mj-lt"/>
                          <a:sym typeface="+mn-ea"/>
                        </a:rPr>
                        <a:t>NA</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a:solidFill>
                            <a:srgbClr val="000000"/>
                          </a:solidFill>
                          <a:latin typeface="+mj-lt"/>
                          <a:cs typeface="+mj-lt"/>
                          <a:sym typeface="+mn-ea"/>
                        </a:rPr>
                        <a:t>R07</a:t>
                      </a:r>
                      <a:r>
                        <a:rPr lang="zh-CN" altLang="en-US" sz="900">
                          <a:solidFill>
                            <a:srgbClr val="000000"/>
                          </a:solidFill>
                          <a:latin typeface="+mj-lt"/>
                          <a:cs typeface="+mj-lt"/>
                          <a:sym typeface="+mn-ea"/>
                        </a:rPr>
                        <a:t>新增场景</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mj-lt"/>
                          <a:cs typeface="+mj-lt"/>
                        </a:rPr>
                        <a:t>6</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Power on到语音导航规划完成</a:t>
                      </a:r>
                      <a:r>
                        <a:rPr lang="en-US" altLang="zh-CN" sz="900" b="0">
                          <a:solidFill>
                            <a:srgbClr val="000000"/>
                          </a:solidFill>
                          <a:latin typeface="+mj-lt"/>
                          <a:ea typeface="宋体" pitchFamily="2" charset="-122"/>
                          <a:cs typeface="+mj-lt"/>
                        </a:rPr>
                        <a:t>(计算从语音指令最后一个字到规划路径结果稳定展示)</a:t>
                      </a:r>
                      <a:endParaRPr lang="en-US" altLang="zh-CN"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11.10333333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900">
                          <a:solidFill>
                            <a:srgbClr val="000000"/>
                          </a:solidFill>
                          <a:latin typeface="+mj-lt"/>
                          <a:ea typeface="宋体" pitchFamily="2" charset="-122"/>
                          <a:cs typeface="+mj-lt"/>
                          <a:sym typeface="+mn-ea"/>
                        </a:rPr>
                        <a:t>NA</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a:solidFill>
                            <a:srgbClr val="000000"/>
                          </a:solidFill>
                          <a:latin typeface="+mj-lt"/>
                          <a:cs typeface="+mj-lt"/>
                          <a:sym typeface="+mn-ea"/>
                        </a:rPr>
                        <a:t>R07</a:t>
                      </a:r>
                      <a:r>
                        <a:rPr lang="zh-CN" altLang="en-US" sz="900">
                          <a:solidFill>
                            <a:srgbClr val="000000"/>
                          </a:solidFill>
                          <a:latin typeface="+mj-lt"/>
                          <a:cs typeface="+mj-lt"/>
                          <a:sym typeface="+mn-ea"/>
                        </a:rPr>
                        <a:t>新增场景</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35890">
                <a:tc>
                  <a:txBody>
                    <a:bodyPr/>
                    <a:p>
                      <a:pPr indent="0">
                        <a:buNone/>
                      </a:pPr>
                      <a:r>
                        <a:rPr lang="en-US" altLang="en-US" sz="900" b="0">
                          <a:solidFill>
                            <a:srgbClr val="000000"/>
                          </a:solidFill>
                          <a:latin typeface="+mj-lt"/>
                          <a:cs typeface="+mj-lt"/>
                        </a:rPr>
                        <a:t>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Power on导航启动时间</a:t>
                      </a:r>
                      <a:r>
                        <a:rPr lang="en-US" altLang="zh-CN" sz="900" b="0">
                          <a:solidFill>
                            <a:srgbClr val="000000"/>
                          </a:solidFill>
                          <a:latin typeface="+mj-lt"/>
                          <a:ea typeface="宋体" pitchFamily="2" charset="-122"/>
                          <a:cs typeface="+mj-lt"/>
                        </a:rPr>
                        <a:t>(计算从手部离开点击开始第一帧到导航地图搜索框显示)</a:t>
                      </a:r>
                      <a:endParaRPr lang="en-US" altLang="zh-CN"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10.03333333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13.73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mj-lt"/>
                          <a:cs typeface="+mj-lt"/>
                        </a:rPr>
                        <a:t>-26.92%</a:t>
                      </a:r>
                      <a:endParaRPr lang="en-US" altLang="en-US" sz="900" b="0">
                        <a:solidFill>
                          <a:srgbClr val="00B05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12.6</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32740">
                <a:tc>
                  <a:txBody>
                    <a:bodyPr/>
                    <a:p>
                      <a:pPr indent="0">
                        <a:buNone/>
                      </a:pPr>
                      <a:r>
                        <a:rPr lang="en-US" altLang="en-US" sz="900" b="0">
                          <a:solidFill>
                            <a:srgbClr val="000000"/>
                          </a:solidFill>
                          <a:latin typeface="+mj-lt"/>
                          <a:cs typeface="+mj-lt"/>
                        </a:rPr>
                        <a:t>8</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power on导航界面点击输入框出现下拉框</a:t>
                      </a:r>
                      <a:r>
                        <a:rPr lang="en-US" altLang="zh-CN" sz="900" b="0">
                          <a:solidFill>
                            <a:srgbClr val="000000"/>
                          </a:solidFill>
                          <a:latin typeface="+mj-lt"/>
                          <a:ea typeface="宋体" pitchFamily="2" charset="-122"/>
                          <a:cs typeface="+mj-lt"/>
                        </a:rPr>
                        <a:t>(计算从手部离开点击到下拉框（历史记录）稳定展示)</a:t>
                      </a:r>
                      <a:endParaRPr lang="en-US" altLang="zh-CN"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1.653333333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1.2</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a:solidFill>
                            <a:srgbClr val="000000"/>
                          </a:solidFill>
                          <a:latin typeface="+mj-lt"/>
                          <a:cs typeface="+mj-lt"/>
                          <a:sym typeface="+mn-ea"/>
                        </a:rPr>
                        <a:t>R07</a:t>
                      </a:r>
                      <a:r>
                        <a:rPr lang="zh-CN" altLang="en-US" sz="900">
                          <a:solidFill>
                            <a:srgbClr val="000000"/>
                          </a:solidFill>
                          <a:latin typeface="+mj-lt"/>
                          <a:cs typeface="+mj-lt"/>
                          <a:sym typeface="+mn-ea"/>
                        </a:rPr>
                        <a:t>新增场景</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1290">
                <a:tc>
                  <a:txBody>
                    <a:bodyPr/>
                    <a:p>
                      <a:pPr indent="0">
                        <a:buNone/>
                      </a:pPr>
                      <a:r>
                        <a:rPr lang="en-US" altLang="en-US" sz="900" b="0">
                          <a:solidFill>
                            <a:srgbClr val="000000"/>
                          </a:solidFill>
                          <a:latin typeface="+mj-lt"/>
                          <a:cs typeface="+mj-lt"/>
                        </a:rPr>
                        <a:t>9</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power on导航搜索地址完成</a:t>
                      </a:r>
                      <a:r>
                        <a:rPr lang="en-US" altLang="zh-CN" sz="900" b="0">
                          <a:solidFill>
                            <a:srgbClr val="000000"/>
                          </a:solidFill>
                          <a:latin typeface="+mj-lt"/>
                          <a:ea typeface="宋体" pitchFamily="2" charset="-122"/>
                          <a:cs typeface="+mj-lt"/>
                        </a:rPr>
                        <a:t>(计算从手部离开点击到搜索结果稳定展示)</a:t>
                      </a:r>
                      <a:endParaRPr lang="en-US" altLang="zh-CN"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2.426666667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1.8</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a:solidFill>
                            <a:srgbClr val="000000"/>
                          </a:solidFill>
                          <a:latin typeface="+mj-lt"/>
                          <a:cs typeface="+mj-lt"/>
                          <a:sym typeface="+mn-ea"/>
                        </a:rPr>
                        <a:t>R07</a:t>
                      </a:r>
                      <a:r>
                        <a:rPr lang="zh-CN" altLang="en-US" sz="900">
                          <a:solidFill>
                            <a:srgbClr val="000000"/>
                          </a:solidFill>
                          <a:latin typeface="+mj-lt"/>
                          <a:cs typeface="+mj-lt"/>
                          <a:sym typeface="+mn-ea"/>
                        </a:rPr>
                        <a:t>新增场景</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mj-lt"/>
                          <a:cs typeface="+mj-lt"/>
                        </a:rPr>
                        <a:t>10</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power on选择目的地后路线规划完成(计算从手部离开点击到路线规划结果稳定展示)</a:t>
                      </a:r>
                      <a:endParaRPr 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3.006666667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2.4</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a:solidFill>
                            <a:srgbClr val="000000"/>
                          </a:solidFill>
                          <a:latin typeface="+mj-lt"/>
                          <a:cs typeface="+mj-lt"/>
                          <a:sym typeface="+mn-ea"/>
                        </a:rPr>
                        <a:t>R07</a:t>
                      </a:r>
                      <a:r>
                        <a:rPr lang="zh-CN" altLang="en-US" sz="900">
                          <a:solidFill>
                            <a:srgbClr val="000000"/>
                          </a:solidFill>
                          <a:latin typeface="+mj-lt"/>
                          <a:cs typeface="+mj-lt"/>
                          <a:sym typeface="+mn-ea"/>
                        </a:rPr>
                        <a:t>新增场景</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6215">
                <a:tc>
                  <a:txBody>
                    <a:bodyPr/>
                    <a:p>
                      <a:pPr indent="0">
                        <a:buNone/>
                      </a:pPr>
                      <a:r>
                        <a:rPr lang="en-US" sz="900" b="0">
                          <a:solidFill>
                            <a:srgbClr val="000000"/>
                          </a:solidFill>
                          <a:latin typeface="+mj-lt"/>
                          <a:cs typeface="+mj-lt"/>
                        </a:rPr>
                        <a:t>11</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Power onPTT可用</a:t>
                      </a:r>
                      <a:r>
                        <a:rPr lang="en-US" altLang="zh-CN" sz="900" b="0">
                          <a:solidFill>
                            <a:srgbClr val="000000"/>
                          </a:solidFill>
                          <a:latin typeface="+mj-lt"/>
                          <a:ea typeface="宋体" pitchFamily="2" charset="-122"/>
                          <a:cs typeface="+mj-lt"/>
                        </a:rPr>
                        <a:t>(计算从launcher界面启动第一帧到语音"打开空调"成功响应那一次的语音唤醒弹框第一帧)</a:t>
                      </a:r>
                      <a:endParaRPr lang="en-US" altLang="zh-CN"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13.44</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16.8</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a:solidFill>
                            <a:srgbClr val="000000"/>
                          </a:solidFill>
                          <a:latin typeface="+mj-lt"/>
                          <a:cs typeface="+mj-lt"/>
                          <a:sym typeface="+mn-ea"/>
                        </a:rPr>
                        <a:t>R07</a:t>
                      </a:r>
                      <a:r>
                        <a:rPr lang="zh-CN" altLang="en-US" sz="900">
                          <a:solidFill>
                            <a:srgbClr val="000000"/>
                          </a:solidFill>
                          <a:latin typeface="+mj-lt"/>
                          <a:cs typeface="+mj-lt"/>
                          <a:sym typeface="+mn-ea"/>
                        </a:rPr>
                        <a:t>新增场景</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5900">
                <a:tc>
                  <a:txBody>
                    <a:bodyPr/>
                    <a:p>
                      <a:pPr indent="0">
                        <a:buNone/>
                      </a:pPr>
                      <a:r>
                        <a:rPr lang="en-US" sz="900" b="0">
                          <a:solidFill>
                            <a:srgbClr val="000000"/>
                          </a:solidFill>
                          <a:latin typeface="+mj-lt"/>
                          <a:cs typeface="+mj-lt"/>
                        </a:rPr>
                        <a:t>12</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Power on语音可用</a:t>
                      </a:r>
                      <a:r>
                        <a:rPr lang="en-US" altLang="zh-CN" sz="900" b="0">
                          <a:solidFill>
                            <a:srgbClr val="000000"/>
                          </a:solidFill>
                          <a:latin typeface="+mj-lt"/>
                          <a:ea typeface="宋体" pitchFamily="2" charset="-122"/>
                          <a:cs typeface="+mj-lt"/>
                        </a:rPr>
                        <a:t>(计算从launcher界面启动第一帧到语音"打开空调"成功响应那一次的语音唤醒弹框第一帧)</a:t>
                      </a:r>
                      <a:endParaRPr lang="en-US" altLang="zh-CN"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15.53333333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21.43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mj-lt"/>
                          <a:cs typeface="+mj-lt"/>
                        </a:rPr>
                        <a:t>-27.52%</a:t>
                      </a:r>
                      <a:endParaRPr lang="en-US" altLang="en-US" sz="900" b="0">
                        <a:solidFill>
                          <a:srgbClr val="00B05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17.325</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chemeClr val="accent4">
                              <a:lumMod val="10000"/>
                            </a:schemeClr>
                          </a:solidFill>
                          <a:latin typeface="+mj-lt"/>
                          <a:cs typeface="+mj-lt"/>
                        </a:rPr>
                        <a:t>13</a:t>
                      </a:r>
                      <a:endParaRPr lang="en-US" altLang="en-US" sz="900" b="0">
                        <a:solidFill>
                          <a:schemeClr val="accent4">
                            <a:lumMod val="10000"/>
                          </a:schemeClr>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chemeClr val="accent4">
                              <a:lumMod val="10000"/>
                            </a:schemeClr>
                          </a:solidFill>
                          <a:latin typeface="+mj-lt"/>
                          <a:ea typeface="宋体" pitchFamily="2" charset="-122"/>
                          <a:cs typeface="+mj-lt"/>
                        </a:rPr>
                        <a:t>Power on</a:t>
                      </a:r>
                      <a:r>
                        <a:rPr lang="en-US" altLang="zh-CN" sz="900" b="0">
                          <a:solidFill>
                            <a:schemeClr val="accent4">
                              <a:lumMod val="10000"/>
                            </a:schemeClr>
                          </a:solidFill>
                          <a:latin typeface="+mj-lt"/>
                          <a:ea typeface="宋体" pitchFamily="2" charset="-122"/>
                          <a:cs typeface="+mj-lt"/>
                        </a:rPr>
                        <a:t> </a:t>
                      </a:r>
                      <a:r>
                        <a:rPr lang="zh-CN" sz="900" b="0">
                          <a:solidFill>
                            <a:schemeClr val="accent4">
                              <a:lumMod val="10000"/>
                            </a:schemeClr>
                          </a:solidFill>
                          <a:latin typeface="+mj-lt"/>
                          <a:ea typeface="宋体" pitchFamily="2" charset="-122"/>
                          <a:cs typeface="+mj-lt"/>
                        </a:rPr>
                        <a:t>语音播放音乐</a:t>
                      </a:r>
                      <a:r>
                        <a:rPr lang="en-US" altLang="zh-CN" sz="900" b="0">
                          <a:solidFill>
                            <a:schemeClr val="accent4">
                              <a:lumMod val="10000"/>
                            </a:schemeClr>
                          </a:solidFill>
                          <a:latin typeface="+mj-lt"/>
                          <a:ea typeface="宋体" pitchFamily="2" charset="-122"/>
                          <a:cs typeface="+mj-lt"/>
                        </a:rPr>
                        <a:t>(计算从语音最后一个字上屏到歌曲播报第一帧)</a:t>
                      </a:r>
                      <a:endParaRPr lang="en-US" altLang="zh-CN" sz="900" b="0">
                        <a:solidFill>
                          <a:schemeClr val="accent4">
                            <a:lumMod val="10000"/>
                          </a:schemeClr>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chemeClr val="accent4">
                              <a:lumMod val="10000"/>
                            </a:schemeClr>
                          </a:solidFill>
                          <a:latin typeface="+mj-lt"/>
                          <a:cs typeface="+mj-lt"/>
                        </a:rPr>
                        <a:t>5.56</a:t>
                      </a:r>
                      <a:endParaRPr lang="en-US" sz="900" b="0">
                        <a:solidFill>
                          <a:schemeClr val="accent4">
                            <a:lumMod val="10000"/>
                          </a:schemeClr>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chemeClr val="accent4">
                              <a:lumMod val="10000"/>
                            </a:schemeClr>
                          </a:solidFill>
                          <a:latin typeface="+mj-lt"/>
                          <a:ea typeface="宋体" pitchFamily="2" charset="-122"/>
                          <a:cs typeface="+mj-lt"/>
                          <a:sym typeface="+mn-ea"/>
                        </a:rPr>
                        <a:t>NA</a:t>
                      </a:r>
                      <a:endParaRPr lang="en-US" altLang="zh-CN" sz="900" b="0">
                        <a:solidFill>
                          <a:schemeClr val="accent4">
                            <a:lumMod val="10000"/>
                          </a:schemeClr>
                        </a:solidFill>
                        <a:latin typeface="+mj-lt"/>
                        <a:ea typeface="宋体" pitchFamily="2" charset="-122"/>
                        <a:cs typeface="+mj-lt"/>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chemeClr val="accent4">
                              <a:lumMod val="10000"/>
                            </a:schemeClr>
                          </a:solidFill>
                          <a:latin typeface="+mj-lt"/>
                          <a:ea typeface="宋体" pitchFamily="2" charset="-122"/>
                          <a:cs typeface="+mj-lt"/>
                          <a:sym typeface="+mn-ea"/>
                        </a:rPr>
                        <a:t>NA</a:t>
                      </a:r>
                      <a:endParaRPr lang="en-US" altLang="zh-CN" sz="900" b="0">
                        <a:solidFill>
                          <a:schemeClr val="accent4">
                            <a:lumMod val="10000"/>
                          </a:schemeClr>
                        </a:solidFill>
                        <a:latin typeface="+mj-lt"/>
                        <a:ea typeface="宋体" pitchFamily="2" charset="-122"/>
                        <a:cs typeface="+mj-lt"/>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chemeClr val="accent4">
                              <a:lumMod val="10000"/>
                            </a:schemeClr>
                          </a:solidFill>
                          <a:latin typeface="+mj-lt"/>
                          <a:cs typeface="+mj-lt"/>
                        </a:rPr>
                        <a:t>5.75</a:t>
                      </a:r>
                      <a:endParaRPr lang="en-US" altLang="en-US" sz="900" b="0">
                        <a:solidFill>
                          <a:schemeClr val="accent4">
                            <a:lumMod val="10000"/>
                          </a:schemeClr>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a:solidFill>
                            <a:schemeClr val="accent4">
                              <a:lumMod val="10000"/>
                            </a:schemeClr>
                          </a:solidFill>
                          <a:latin typeface="+mj-lt"/>
                          <a:cs typeface="+mj-lt"/>
                          <a:sym typeface="+mn-ea"/>
                        </a:rPr>
                        <a:t>R07</a:t>
                      </a:r>
                      <a:r>
                        <a:rPr lang="zh-CN" altLang="en-US" sz="900">
                          <a:solidFill>
                            <a:schemeClr val="accent4">
                              <a:lumMod val="10000"/>
                            </a:schemeClr>
                          </a:solidFill>
                          <a:latin typeface="+mj-lt"/>
                          <a:cs typeface="+mj-lt"/>
                          <a:sym typeface="+mn-ea"/>
                        </a:rPr>
                        <a:t>新增场</a:t>
                      </a:r>
                      <a:endParaRPr lang="zh-CN" altLang="en-US" sz="900" b="0">
                        <a:solidFill>
                          <a:schemeClr val="accent4">
                            <a:lumMod val="10000"/>
                          </a:schemeClr>
                        </a:solidFill>
                        <a:latin typeface="+mj-lt"/>
                        <a:cs typeface="+mj-lt"/>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45415">
                <a:tc>
                  <a:txBody>
                    <a:bodyPr/>
                    <a:p>
                      <a:pPr indent="0">
                        <a:buNone/>
                      </a:pPr>
                      <a:r>
                        <a:rPr lang="en-US" altLang="en-US" sz="900" b="0">
                          <a:solidFill>
                            <a:schemeClr val="accent4">
                              <a:lumMod val="10000"/>
                            </a:schemeClr>
                          </a:solidFill>
                          <a:latin typeface="+mj-lt"/>
                          <a:cs typeface="+mj-lt"/>
                        </a:rPr>
                        <a:t>14</a:t>
                      </a:r>
                      <a:endParaRPr lang="en-US" altLang="en-US" sz="900" b="0">
                        <a:solidFill>
                          <a:schemeClr val="accent4">
                            <a:lumMod val="10000"/>
                          </a:schemeClr>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chemeClr val="accent4">
                              <a:lumMod val="10000"/>
                            </a:schemeClr>
                          </a:solidFill>
                          <a:latin typeface="+mj-lt"/>
                          <a:ea typeface="宋体" pitchFamily="2" charset="-122"/>
                          <a:cs typeface="+mj-lt"/>
                        </a:rPr>
                        <a:t>Power on</a:t>
                      </a:r>
                      <a:r>
                        <a:rPr lang="en-US" altLang="zh-CN" sz="900" b="0">
                          <a:solidFill>
                            <a:schemeClr val="accent4">
                              <a:lumMod val="10000"/>
                            </a:schemeClr>
                          </a:solidFill>
                          <a:latin typeface="+mj-lt"/>
                          <a:ea typeface="宋体" pitchFamily="2" charset="-122"/>
                          <a:cs typeface="+mj-lt"/>
                        </a:rPr>
                        <a:t> </a:t>
                      </a:r>
                      <a:r>
                        <a:rPr lang="zh-CN" sz="900" b="0">
                          <a:solidFill>
                            <a:schemeClr val="accent4">
                              <a:lumMod val="10000"/>
                            </a:schemeClr>
                          </a:solidFill>
                          <a:latin typeface="+mj-lt"/>
                          <a:ea typeface="宋体" pitchFamily="2" charset="-122"/>
                          <a:cs typeface="+mj-lt"/>
                        </a:rPr>
                        <a:t>FM音源恢复</a:t>
                      </a:r>
                      <a:r>
                        <a:rPr lang="en-US" altLang="zh-CN" sz="900" b="0">
                          <a:solidFill>
                            <a:schemeClr val="accent4">
                              <a:lumMod val="10000"/>
                            </a:schemeClr>
                          </a:solidFill>
                          <a:latin typeface="+mj-lt"/>
                          <a:ea typeface="宋体" pitchFamily="2" charset="-122"/>
                          <a:cs typeface="+mj-lt"/>
                        </a:rPr>
                        <a:t>(计算从Launcher第一帧至FM播放)</a:t>
                      </a:r>
                      <a:endParaRPr lang="en-US" altLang="zh-CN" sz="900" b="0">
                        <a:solidFill>
                          <a:schemeClr val="accent4">
                            <a:lumMod val="10000"/>
                          </a:schemeClr>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chemeClr val="accent4">
                              <a:lumMod val="10000"/>
                            </a:schemeClr>
                          </a:solidFill>
                          <a:latin typeface="+mj-lt"/>
                          <a:cs typeface="+mj-lt"/>
                        </a:rPr>
                        <a:t>1.21</a:t>
                      </a:r>
                      <a:endParaRPr lang="en-US" altLang="en-US" sz="900" b="0">
                        <a:solidFill>
                          <a:schemeClr val="accent4">
                            <a:lumMod val="10000"/>
                          </a:schemeClr>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chemeClr val="accent4">
                              <a:lumMod val="10000"/>
                            </a:schemeClr>
                          </a:solidFill>
                          <a:latin typeface="+mj-lt"/>
                          <a:ea typeface="宋体" pitchFamily="2" charset="-122"/>
                          <a:cs typeface="+mj-lt"/>
                          <a:sym typeface="+mn-ea"/>
                        </a:rPr>
                        <a:t>NA</a:t>
                      </a:r>
                      <a:endParaRPr lang="en-US" altLang="zh-CN" sz="900" b="0">
                        <a:solidFill>
                          <a:schemeClr val="accent4">
                            <a:lumMod val="10000"/>
                          </a:schemeClr>
                        </a:solidFill>
                        <a:latin typeface="+mj-lt"/>
                        <a:ea typeface="宋体" pitchFamily="2" charset="-122"/>
                        <a:cs typeface="+mj-lt"/>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chemeClr val="accent4">
                              <a:lumMod val="10000"/>
                            </a:schemeClr>
                          </a:solidFill>
                          <a:latin typeface="+mj-lt"/>
                          <a:ea typeface="宋体" pitchFamily="2" charset="-122"/>
                          <a:cs typeface="+mj-lt"/>
                          <a:sym typeface="+mn-ea"/>
                        </a:rPr>
                        <a:t>NA</a:t>
                      </a:r>
                      <a:endParaRPr lang="en-US" altLang="zh-CN" sz="900" b="0">
                        <a:solidFill>
                          <a:schemeClr val="accent4">
                            <a:lumMod val="10000"/>
                          </a:schemeClr>
                        </a:solidFill>
                        <a:latin typeface="+mj-lt"/>
                        <a:ea typeface="宋体" pitchFamily="2" charset="-122"/>
                        <a:cs typeface="+mj-lt"/>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chemeClr val="accent4">
                              <a:lumMod val="10000"/>
                            </a:schemeClr>
                          </a:solidFill>
                          <a:latin typeface="+mj-lt"/>
                          <a:cs typeface="+mj-lt"/>
                        </a:rPr>
                        <a:t>0.65</a:t>
                      </a:r>
                      <a:endParaRPr lang="en-US" altLang="en-US" sz="900" b="0">
                        <a:solidFill>
                          <a:schemeClr val="accent4">
                            <a:lumMod val="10000"/>
                          </a:schemeClr>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a:solidFill>
                            <a:schemeClr val="accent4">
                              <a:lumMod val="10000"/>
                            </a:schemeClr>
                          </a:solidFill>
                          <a:latin typeface="+mj-lt"/>
                          <a:cs typeface="+mj-lt"/>
                          <a:sym typeface="+mn-ea"/>
                        </a:rPr>
                        <a:t>R07</a:t>
                      </a:r>
                      <a:r>
                        <a:rPr lang="zh-CN" altLang="en-US" sz="900">
                          <a:solidFill>
                            <a:schemeClr val="accent4">
                              <a:lumMod val="10000"/>
                            </a:schemeClr>
                          </a:solidFill>
                          <a:latin typeface="+mj-lt"/>
                          <a:cs typeface="+mj-lt"/>
                          <a:sym typeface="+mn-ea"/>
                        </a:rPr>
                        <a:t>新增场景</a:t>
                      </a:r>
                      <a:endParaRPr lang="zh-CN" altLang="en-US" sz="900" b="0">
                        <a:solidFill>
                          <a:schemeClr val="accent4">
                            <a:lumMod val="10000"/>
                          </a:schemeClr>
                        </a:solidFill>
                        <a:latin typeface="+mj-lt"/>
                        <a:cs typeface="+mj-lt"/>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27635">
                <a:tc>
                  <a:txBody>
                    <a:bodyPr/>
                    <a:p>
                      <a:pPr indent="0">
                        <a:buNone/>
                      </a:pPr>
                      <a:r>
                        <a:rPr lang="en-US" altLang="en-US" sz="900" b="0">
                          <a:solidFill>
                            <a:schemeClr val="accent4">
                              <a:lumMod val="10000"/>
                            </a:schemeClr>
                          </a:solidFill>
                          <a:latin typeface="+mj-lt"/>
                          <a:cs typeface="+mj-lt"/>
                        </a:rPr>
                        <a:t>15</a:t>
                      </a:r>
                      <a:endParaRPr lang="en-US" altLang="en-US" sz="900" b="0">
                        <a:solidFill>
                          <a:schemeClr val="accent4">
                            <a:lumMod val="10000"/>
                          </a:schemeClr>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chemeClr val="accent4">
                              <a:lumMod val="10000"/>
                            </a:schemeClr>
                          </a:solidFill>
                          <a:latin typeface="+mj-lt"/>
                          <a:ea typeface="宋体" pitchFamily="2" charset="-122"/>
                          <a:cs typeface="+mj-lt"/>
                        </a:rPr>
                        <a:t>Power on在线电台音源恢复</a:t>
                      </a:r>
                      <a:r>
                        <a:rPr lang="en-US" altLang="zh-CN" sz="900" b="0">
                          <a:solidFill>
                            <a:schemeClr val="accent4">
                              <a:lumMod val="10000"/>
                            </a:schemeClr>
                          </a:solidFill>
                          <a:latin typeface="+mj-lt"/>
                          <a:ea typeface="宋体" pitchFamily="2" charset="-122"/>
                          <a:cs typeface="+mj-lt"/>
                        </a:rPr>
                        <a:t>(计算从Launcher第一帧至在线电台播放)</a:t>
                      </a:r>
                      <a:endParaRPr lang="en-US" altLang="zh-CN" sz="900" b="0">
                        <a:solidFill>
                          <a:schemeClr val="accent4">
                            <a:lumMod val="10000"/>
                          </a:schemeClr>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chemeClr val="accent4">
                              <a:lumMod val="10000"/>
                            </a:schemeClr>
                          </a:solidFill>
                          <a:latin typeface="+mj-lt"/>
                          <a:cs typeface="+mj-lt"/>
                        </a:rPr>
                        <a:t>4.526666667</a:t>
                      </a:r>
                      <a:endParaRPr lang="en-US" altLang="en-US" sz="900" b="0">
                        <a:solidFill>
                          <a:schemeClr val="accent4">
                            <a:lumMod val="10000"/>
                          </a:schemeClr>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chemeClr val="accent4">
                              <a:lumMod val="10000"/>
                            </a:schemeClr>
                          </a:solidFill>
                          <a:latin typeface="+mj-lt"/>
                          <a:ea typeface="宋体" pitchFamily="2" charset="-122"/>
                          <a:cs typeface="+mj-lt"/>
                          <a:sym typeface="+mn-ea"/>
                        </a:rPr>
                        <a:t>NA</a:t>
                      </a:r>
                      <a:endParaRPr lang="en-US" altLang="zh-CN" sz="900" b="0">
                        <a:solidFill>
                          <a:schemeClr val="accent4">
                            <a:lumMod val="10000"/>
                          </a:schemeClr>
                        </a:solidFill>
                        <a:latin typeface="+mj-lt"/>
                        <a:ea typeface="宋体" pitchFamily="2" charset="-122"/>
                        <a:cs typeface="+mj-lt"/>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chemeClr val="accent4">
                              <a:lumMod val="10000"/>
                            </a:schemeClr>
                          </a:solidFill>
                          <a:latin typeface="+mj-lt"/>
                          <a:ea typeface="宋体" pitchFamily="2" charset="-122"/>
                          <a:cs typeface="+mj-lt"/>
                          <a:sym typeface="+mn-ea"/>
                        </a:rPr>
                        <a:t>NA</a:t>
                      </a:r>
                      <a:endParaRPr lang="en-US" altLang="zh-CN" sz="900" b="0">
                        <a:solidFill>
                          <a:schemeClr val="accent4">
                            <a:lumMod val="10000"/>
                          </a:schemeClr>
                        </a:solidFill>
                        <a:latin typeface="+mj-lt"/>
                        <a:ea typeface="宋体" pitchFamily="2" charset="-122"/>
                        <a:cs typeface="+mj-lt"/>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900">
                          <a:solidFill>
                            <a:schemeClr val="accent4">
                              <a:lumMod val="10000"/>
                            </a:schemeClr>
                          </a:solidFill>
                          <a:latin typeface="+mj-lt"/>
                          <a:ea typeface="宋体" pitchFamily="2" charset="-122"/>
                          <a:cs typeface="+mj-lt"/>
                          <a:sym typeface="+mn-ea"/>
                        </a:rPr>
                        <a:t>NA</a:t>
                      </a:r>
                      <a:endParaRPr lang="en-US" altLang="zh-CN" sz="900" b="0">
                        <a:solidFill>
                          <a:schemeClr val="accent4">
                            <a:lumMod val="10000"/>
                          </a:schemeClr>
                        </a:solidFill>
                        <a:latin typeface="+mj-lt"/>
                        <a:ea typeface="宋体" pitchFamily="2" charset="-122"/>
                        <a:cs typeface="+mj-lt"/>
                        <a:sym typeface="+mn-ea"/>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a:solidFill>
                            <a:schemeClr val="accent4">
                              <a:lumMod val="10000"/>
                            </a:schemeClr>
                          </a:solidFill>
                          <a:latin typeface="+mj-lt"/>
                          <a:cs typeface="+mj-lt"/>
                          <a:sym typeface="+mn-ea"/>
                        </a:rPr>
                        <a:t>R07</a:t>
                      </a:r>
                      <a:r>
                        <a:rPr lang="zh-CN" altLang="en-US" sz="900">
                          <a:solidFill>
                            <a:schemeClr val="accent4">
                              <a:lumMod val="10000"/>
                            </a:schemeClr>
                          </a:solidFill>
                          <a:latin typeface="+mj-lt"/>
                          <a:cs typeface="+mj-lt"/>
                          <a:sym typeface="+mn-ea"/>
                        </a:rPr>
                        <a:t>新增场景</a:t>
                      </a:r>
                      <a:endParaRPr lang="zh-CN" altLang="en-US" sz="900" b="0">
                        <a:solidFill>
                          <a:schemeClr val="accent4">
                            <a:lumMod val="10000"/>
                          </a:schemeClr>
                        </a:solidFill>
                        <a:latin typeface="+mj-lt"/>
                        <a:cs typeface="+mj-lt"/>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3835">
                <a:tc>
                  <a:txBody>
                    <a:bodyPr/>
                    <a:p>
                      <a:pPr indent="0">
                        <a:buNone/>
                      </a:pPr>
                      <a:r>
                        <a:rPr lang="en-US" altLang="en-US" sz="900" b="0">
                          <a:solidFill>
                            <a:schemeClr val="accent4">
                              <a:lumMod val="10000"/>
                            </a:schemeClr>
                          </a:solidFill>
                          <a:latin typeface="+mj-lt"/>
                          <a:cs typeface="+mj-lt"/>
                        </a:rPr>
                        <a:t>16</a:t>
                      </a:r>
                      <a:endParaRPr lang="en-US" altLang="en-US" sz="900" b="0">
                        <a:solidFill>
                          <a:schemeClr val="accent4">
                            <a:lumMod val="10000"/>
                          </a:schemeClr>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chemeClr val="accent4">
                              <a:lumMod val="10000"/>
                            </a:schemeClr>
                          </a:solidFill>
                          <a:latin typeface="+mj-lt"/>
                          <a:ea typeface="宋体" pitchFamily="2" charset="-122"/>
                          <a:cs typeface="+mj-lt"/>
                        </a:rPr>
                        <a:t>Power on</a:t>
                      </a:r>
                      <a:r>
                        <a:rPr lang="en-US" altLang="zh-CN" sz="900" b="0">
                          <a:solidFill>
                            <a:schemeClr val="accent4">
                              <a:lumMod val="10000"/>
                            </a:schemeClr>
                          </a:solidFill>
                          <a:latin typeface="+mj-lt"/>
                          <a:ea typeface="宋体" pitchFamily="2" charset="-122"/>
                          <a:cs typeface="+mj-lt"/>
                        </a:rPr>
                        <a:t> </a:t>
                      </a:r>
                      <a:r>
                        <a:rPr lang="zh-CN" sz="900" b="0">
                          <a:solidFill>
                            <a:schemeClr val="accent4">
                              <a:lumMod val="10000"/>
                            </a:schemeClr>
                          </a:solidFill>
                          <a:latin typeface="+mj-lt"/>
                          <a:ea typeface="宋体" pitchFamily="2" charset="-122"/>
                          <a:cs typeface="+mj-lt"/>
                        </a:rPr>
                        <a:t>根目录两首歌的USB音源恢复</a:t>
                      </a:r>
                      <a:r>
                        <a:rPr lang="en-US" altLang="zh-CN" sz="900" b="0">
                          <a:solidFill>
                            <a:schemeClr val="accent4">
                              <a:lumMod val="10000"/>
                            </a:schemeClr>
                          </a:solidFill>
                          <a:latin typeface="+mj-lt"/>
                          <a:ea typeface="宋体" pitchFamily="2" charset="-122"/>
                          <a:cs typeface="+mj-lt"/>
                        </a:rPr>
                        <a:t>(计算从Launcher第一帧至U盘音乐播放)</a:t>
                      </a:r>
                      <a:endParaRPr lang="en-US" altLang="zh-CN" sz="900" b="0">
                        <a:solidFill>
                          <a:schemeClr val="accent4">
                            <a:lumMod val="10000"/>
                          </a:schemeClr>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chemeClr val="accent4">
                              <a:lumMod val="10000"/>
                            </a:schemeClr>
                          </a:solidFill>
                          <a:latin typeface="+mj-lt"/>
                          <a:cs typeface="+mj-lt"/>
                        </a:rPr>
                        <a:t>4.1</a:t>
                      </a:r>
                      <a:endParaRPr lang="en-US" altLang="en-US" sz="900" b="0">
                        <a:solidFill>
                          <a:schemeClr val="accent4">
                            <a:lumMod val="10000"/>
                          </a:schemeClr>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chemeClr val="accent4">
                              <a:lumMod val="10000"/>
                            </a:schemeClr>
                          </a:solidFill>
                          <a:latin typeface="+mj-lt"/>
                          <a:cs typeface="+mj-lt"/>
                        </a:rPr>
                        <a:t>4.167</a:t>
                      </a:r>
                      <a:endParaRPr lang="en-US" altLang="en-US" sz="900" b="0">
                        <a:solidFill>
                          <a:schemeClr val="accent4">
                            <a:lumMod val="10000"/>
                          </a:schemeClr>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chemeClr val="accent4">
                              <a:lumMod val="10000"/>
                            </a:schemeClr>
                          </a:solidFill>
                          <a:latin typeface="+mj-lt"/>
                          <a:cs typeface="+mj-lt"/>
                        </a:rPr>
                        <a:t>-1.61%</a:t>
                      </a:r>
                      <a:endParaRPr lang="en-US" altLang="en-US" sz="900" b="0">
                        <a:solidFill>
                          <a:schemeClr val="accent4">
                            <a:lumMod val="10000"/>
                          </a:schemeClr>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chemeClr val="accent4">
                              <a:lumMod val="10000"/>
                            </a:schemeClr>
                          </a:solidFill>
                          <a:latin typeface="+mj-lt"/>
                          <a:cs typeface="+mj-lt"/>
                        </a:rPr>
                        <a:t>1.2</a:t>
                      </a:r>
                      <a:endParaRPr lang="en-US" altLang="en-US" sz="900" b="0">
                        <a:solidFill>
                          <a:schemeClr val="accent4">
                            <a:lumMod val="10000"/>
                          </a:schemeClr>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chemeClr val="accent4">
                            <a:lumMod val="10000"/>
                          </a:schemeClr>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44145">
                <a:tc>
                  <a:txBody>
                    <a:bodyPr/>
                    <a:p>
                      <a:pPr indent="0">
                        <a:buNone/>
                      </a:pPr>
                      <a:r>
                        <a:rPr lang="en-US" altLang="en-US" sz="900" b="0">
                          <a:solidFill>
                            <a:schemeClr val="accent4">
                              <a:lumMod val="10000"/>
                            </a:schemeClr>
                          </a:solidFill>
                          <a:latin typeface="+mj-lt"/>
                          <a:cs typeface="+mj-lt"/>
                        </a:rPr>
                        <a:t>17</a:t>
                      </a:r>
                      <a:endParaRPr lang="en-US" altLang="en-US" sz="900" b="0">
                        <a:solidFill>
                          <a:schemeClr val="accent4">
                            <a:lumMod val="10000"/>
                          </a:schemeClr>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chemeClr val="accent4">
                              <a:lumMod val="10000"/>
                            </a:schemeClr>
                          </a:solidFill>
                          <a:latin typeface="+mj-lt"/>
                          <a:ea typeface="宋体" pitchFamily="2" charset="-122"/>
                          <a:cs typeface="+mj-lt"/>
                        </a:rPr>
                        <a:t>Power onQQ</a:t>
                      </a:r>
                      <a:r>
                        <a:rPr lang="en-US" altLang="zh-CN" sz="900" b="0">
                          <a:solidFill>
                            <a:schemeClr val="accent4">
                              <a:lumMod val="10000"/>
                            </a:schemeClr>
                          </a:solidFill>
                          <a:latin typeface="+mj-lt"/>
                          <a:ea typeface="宋体" pitchFamily="2" charset="-122"/>
                          <a:cs typeface="+mj-lt"/>
                        </a:rPr>
                        <a:t> </a:t>
                      </a:r>
                      <a:r>
                        <a:rPr lang="zh-CN" sz="900" b="0">
                          <a:solidFill>
                            <a:schemeClr val="accent4">
                              <a:lumMod val="10000"/>
                            </a:schemeClr>
                          </a:solidFill>
                          <a:latin typeface="+mj-lt"/>
                          <a:ea typeface="宋体" pitchFamily="2" charset="-122"/>
                          <a:cs typeface="+mj-lt"/>
                        </a:rPr>
                        <a:t>音源恢复</a:t>
                      </a:r>
                      <a:r>
                        <a:rPr lang="en-US" altLang="zh-CN" sz="900" b="0">
                          <a:solidFill>
                            <a:schemeClr val="accent4">
                              <a:lumMod val="10000"/>
                            </a:schemeClr>
                          </a:solidFill>
                          <a:latin typeface="+mj-lt"/>
                          <a:ea typeface="宋体" pitchFamily="2" charset="-122"/>
                          <a:cs typeface="+mj-lt"/>
                        </a:rPr>
                        <a:t>(计算从Launcher第一帧至QQ音乐播放)</a:t>
                      </a:r>
                      <a:endParaRPr lang="en-US" altLang="zh-CN" sz="900" b="0">
                        <a:solidFill>
                          <a:schemeClr val="accent4">
                            <a:lumMod val="10000"/>
                          </a:schemeClr>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chemeClr val="accent4">
                              <a:lumMod val="10000"/>
                            </a:schemeClr>
                          </a:solidFill>
                          <a:latin typeface="+mj-lt"/>
                          <a:cs typeface="+mj-lt"/>
                        </a:rPr>
                        <a:t>12.93333333</a:t>
                      </a:r>
                      <a:endParaRPr lang="en-US" altLang="en-US" sz="900" b="0">
                        <a:solidFill>
                          <a:schemeClr val="accent4">
                            <a:lumMod val="10000"/>
                          </a:schemeClr>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chemeClr val="accent4">
                              <a:lumMod val="10000"/>
                            </a:schemeClr>
                          </a:solidFill>
                          <a:latin typeface="+mj-lt"/>
                          <a:cs typeface="+mj-lt"/>
                        </a:rPr>
                        <a:t>12.4</a:t>
                      </a:r>
                      <a:endParaRPr lang="en-US" altLang="en-US" sz="900" b="0">
                        <a:solidFill>
                          <a:schemeClr val="accent4">
                            <a:lumMod val="10000"/>
                          </a:schemeClr>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chemeClr val="accent4">
                              <a:lumMod val="10000"/>
                            </a:schemeClr>
                          </a:solidFill>
                          <a:latin typeface="+mj-lt"/>
                          <a:cs typeface="+mj-lt"/>
                        </a:rPr>
                        <a:t>4.30%</a:t>
                      </a:r>
                      <a:endParaRPr lang="en-US" altLang="en-US" sz="900" b="0">
                        <a:solidFill>
                          <a:schemeClr val="accent4">
                            <a:lumMod val="10000"/>
                          </a:schemeClr>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chemeClr val="accent4">
                              <a:lumMod val="10000"/>
                            </a:schemeClr>
                          </a:solidFill>
                          <a:latin typeface="+mj-lt"/>
                          <a:cs typeface="+mj-lt"/>
                        </a:rPr>
                        <a:t>3.45</a:t>
                      </a:r>
                      <a:endParaRPr lang="en-US" altLang="en-US" sz="900" b="0">
                        <a:solidFill>
                          <a:schemeClr val="accent4">
                            <a:lumMod val="10000"/>
                          </a:schemeClr>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chemeClr val="accent4">
                            <a:lumMod val="10000"/>
                          </a:schemeClr>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mj-lt"/>
                          <a:cs typeface="+mj-lt"/>
                        </a:rPr>
                        <a:t>18</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系统稳定状态下QQ音乐首次启动</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1.566666667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1.4</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FF0000"/>
                          </a:solidFill>
                          <a:latin typeface="+mj-lt"/>
                          <a:cs typeface="+mj-lt"/>
                        </a:rPr>
                        <a:t>11.90%</a:t>
                      </a:r>
                      <a:endParaRPr lang="en-US" altLang="en-US" sz="900" b="0">
                        <a:solidFill>
                          <a:srgbClr val="FF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900">
                          <a:solidFill>
                            <a:srgbClr val="000000"/>
                          </a:solidFill>
                          <a:latin typeface="+mj-lt"/>
                          <a:ea typeface="宋体" pitchFamily="2" charset="-122"/>
                          <a:cs typeface="+mj-lt"/>
                          <a:sym typeface="+mn-ea"/>
                        </a:rPr>
                        <a:t>NA</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altLang="en-US" sz="900" b="0">
                          <a:solidFill>
                            <a:srgbClr val="000000"/>
                          </a:solidFill>
                          <a:latin typeface="+mj-lt"/>
                          <a:cs typeface="+mj-lt"/>
                        </a:rPr>
                        <a:t>偏差较小属于</a:t>
                      </a:r>
                      <a:r>
                        <a:rPr lang="zh-CN" altLang="en-US" sz="900" b="0">
                          <a:solidFill>
                            <a:srgbClr val="000000"/>
                          </a:solidFill>
                          <a:latin typeface="+mj-lt"/>
                          <a:cs typeface="+mj-lt"/>
                        </a:rPr>
                        <a:t>正常值</a:t>
                      </a:r>
                      <a:endParaRPr lang="zh-CN"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2725">
                <a:tc>
                  <a:txBody>
                    <a:bodyPr/>
                    <a:p>
                      <a:pPr indent="0">
                        <a:buNone/>
                      </a:pPr>
                      <a:r>
                        <a:rPr lang="en-US" altLang="en-US" sz="900" b="0">
                          <a:solidFill>
                            <a:srgbClr val="000000"/>
                          </a:solidFill>
                          <a:latin typeface="+mj-lt"/>
                          <a:cs typeface="+mj-lt"/>
                        </a:rPr>
                        <a:t>19</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系统稳定状态下QQ音乐首次启动</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1.533333333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2.4</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mj-lt"/>
                          <a:cs typeface="+mj-lt"/>
                        </a:rPr>
                        <a:t>20</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系统稳定状态下QQ音乐选择歌单</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0.993333333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1.2</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6850">
                <a:tc>
                  <a:txBody>
                    <a:bodyPr/>
                    <a:p>
                      <a:pPr indent="0">
                        <a:buNone/>
                      </a:pPr>
                      <a:r>
                        <a:rPr lang="en-US" altLang="en-US" sz="900" b="0">
                          <a:solidFill>
                            <a:srgbClr val="000000"/>
                          </a:solidFill>
                          <a:latin typeface="+mj-lt"/>
                          <a:cs typeface="+mj-lt"/>
                        </a:rPr>
                        <a:t>21</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系统稳定状态下QQ音乐选择歌曲</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1.1</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1.2</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39700">
                <a:tc>
                  <a:txBody>
                    <a:bodyPr/>
                    <a:p>
                      <a:pPr indent="0">
                        <a:buNone/>
                      </a:pPr>
                      <a:r>
                        <a:rPr lang="en-US" altLang="en-US" sz="900" b="0">
                          <a:solidFill>
                            <a:srgbClr val="000000"/>
                          </a:solidFill>
                          <a:latin typeface="+mj-lt"/>
                          <a:cs typeface="+mj-lt"/>
                        </a:rPr>
                        <a:t>22</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系统稳定状态下USB音乐首次启动</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1.666666667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1.733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mj-lt"/>
                          <a:cs typeface="+mj-lt"/>
                        </a:rPr>
                        <a:t>-3.83%</a:t>
                      </a:r>
                      <a:endParaRPr lang="en-US" altLang="en-US" sz="900" b="0">
                        <a:solidFill>
                          <a:srgbClr val="00B05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1.8</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7960">
                <a:tc>
                  <a:txBody>
                    <a:bodyPr/>
                    <a:p>
                      <a:pPr indent="0">
                        <a:buNone/>
                      </a:pPr>
                      <a:r>
                        <a:rPr lang="en-US" altLang="en-US" sz="900" b="0">
                          <a:solidFill>
                            <a:srgbClr val="000000"/>
                          </a:solidFill>
                          <a:latin typeface="+mj-lt"/>
                          <a:cs typeface="+mj-lt"/>
                        </a:rPr>
                        <a:t>23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系统稳定状态下喜马拉雅首次启动</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1.85</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mj-lt"/>
                          <a:ea typeface="宋体" pitchFamily="2" charset="-122"/>
                          <a:cs typeface="+mj-lt"/>
                          <a:sym typeface="+mn-ea"/>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2.4</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38430">
                <a:tc>
                  <a:txBody>
                    <a:bodyPr/>
                    <a:p>
                      <a:pPr indent="0">
                        <a:buNone/>
                      </a:pPr>
                      <a:r>
                        <a:rPr lang="en-US" altLang="en-US" sz="900" b="0">
                          <a:solidFill>
                            <a:srgbClr val="000000"/>
                          </a:solidFill>
                          <a:latin typeface="+mj-lt"/>
                          <a:cs typeface="+mj-lt"/>
                        </a:rPr>
                        <a:t>24</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系统稳定状态下Navigation首次启动</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5.216666667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5.933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mj-lt"/>
                          <a:cs typeface="+mj-lt"/>
                        </a:rPr>
                        <a:t>-12.07%</a:t>
                      </a:r>
                      <a:endParaRPr lang="en-US" altLang="en-US" sz="900" b="0">
                        <a:solidFill>
                          <a:srgbClr val="00B05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7</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6215">
                <a:tc>
                  <a:txBody>
                    <a:bodyPr/>
                    <a:p>
                      <a:pPr indent="0">
                        <a:buNone/>
                      </a:pPr>
                      <a:r>
                        <a:rPr lang="en-US" altLang="en-US" sz="900" b="0">
                          <a:solidFill>
                            <a:srgbClr val="000000"/>
                          </a:solidFill>
                          <a:latin typeface="+mj-lt"/>
                          <a:cs typeface="+mj-lt"/>
                        </a:rPr>
                        <a:t>25</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系统稳定状态下导航界面点击输入框出现下拉框</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8.16</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b="0">
                          <a:solidFill>
                            <a:srgbClr val="000000"/>
                          </a:solidFill>
                          <a:latin typeface="+mj-lt"/>
                          <a:ea typeface="宋体" pitchFamily="2" charset="-122"/>
                          <a:cs typeface="+mj-lt"/>
                        </a:rPr>
                        <a:t>NA</a:t>
                      </a:r>
                      <a:endParaRPr lang="en-US" altLang="zh-CN"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mj-lt"/>
                          <a:cs typeface="+mj-lt"/>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1.2</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27635">
                <a:tc>
                  <a:txBody>
                    <a:bodyPr/>
                    <a:p>
                      <a:pPr indent="0">
                        <a:buNone/>
                      </a:pPr>
                      <a:r>
                        <a:rPr lang="en-US" altLang="en-US" sz="900" b="0">
                          <a:solidFill>
                            <a:srgbClr val="000000"/>
                          </a:solidFill>
                          <a:latin typeface="+mj-lt"/>
                          <a:cs typeface="+mj-lt"/>
                        </a:rPr>
                        <a:t>26</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QQ/新闻/喜马拉雅/在线FM热启动</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0.21</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0.21</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0.00%</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0.52</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6850">
                <a:tc>
                  <a:txBody>
                    <a:bodyPr/>
                    <a:p>
                      <a:pPr indent="0">
                        <a:buNone/>
                      </a:pPr>
                      <a:r>
                        <a:rPr lang="en-US" sz="900" b="0">
                          <a:solidFill>
                            <a:srgbClr val="000000"/>
                          </a:solidFill>
                          <a:latin typeface="+mj-lt"/>
                          <a:cs typeface="+mj-lt"/>
                        </a:rPr>
                        <a:t>27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USB音乐热启动</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0.17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0.267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mj-lt"/>
                          <a:cs typeface="+mj-lt"/>
                        </a:rPr>
                        <a:t>-36.33%</a:t>
                      </a:r>
                      <a:endParaRPr lang="en-US" altLang="en-US" sz="900" b="0">
                        <a:solidFill>
                          <a:srgbClr val="00B05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1.2</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129858" y="12001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sym typeface="+mn-ea"/>
              </a:rPr>
              <a:t>CDX706L</a:t>
            </a:r>
            <a:r>
              <a:rPr lang="zh-CN" altLang="en-US" sz="2800" dirty="0">
                <a:solidFill>
                  <a:srgbClr val="0000CC"/>
                </a:solidFill>
                <a:sym typeface="+mn-ea"/>
              </a:rPr>
              <a:t> </a:t>
            </a:r>
            <a:r>
              <a:rPr lang="en-US" altLang="zh-CN" sz="2800" dirty="0">
                <a:solidFill>
                  <a:srgbClr val="0000CC"/>
                </a:solidFill>
                <a:sym typeface="+mn-ea"/>
              </a:rPr>
              <a:t>R07 Pro HF1</a:t>
            </a:r>
            <a:r>
              <a:rPr lang="en-US" altLang="en-US" sz="2800" dirty="0">
                <a:solidFill>
                  <a:srgbClr val="0000CC"/>
                </a:solidFill>
              </a:rPr>
              <a:t>} </a:t>
            </a:r>
            <a:r>
              <a:rPr lang="zh-CN" altLang="en-US" sz="2800" dirty="0"/>
              <a:t>性能</a:t>
            </a:r>
            <a:r>
              <a:rPr lang="zh-CN" altLang="en-US" sz="2800" dirty="0"/>
              <a:t>专题测试</a:t>
            </a:r>
            <a:endParaRPr lang="en-US" altLang="en-US" sz="2800" b="0" dirty="0">
              <a:ea typeface="SimHei" panose="02010609060101010101" pitchFamily="49" charset="-122"/>
            </a:endParaRPr>
          </a:p>
        </p:txBody>
      </p:sp>
      <p:graphicFrame>
        <p:nvGraphicFramePr>
          <p:cNvPr id="3" name="表格 2"/>
          <p:cNvGraphicFramePr/>
          <p:nvPr>
            <p:custDataLst>
              <p:tags r:id="rId1"/>
            </p:custDataLst>
          </p:nvPr>
        </p:nvGraphicFramePr>
        <p:xfrm>
          <a:off x="244475" y="648335"/>
          <a:ext cx="11435080" cy="38769925"/>
        </p:xfrm>
        <a:graphic>
          <a:graphicData uri="http://schemas.openxmlformats.org/drawingml/2006/table">
            <a:tbl>
              <a:tblPr firstRow="1" bandRow="1">
                <a:tableStyleId>{5C22544A-7EE6-4342-B048-85BDC9FD1C3A}</a:tableStyleId>
              </a:tblPr>
              <a:tblGrid>
                <a:gridCol w="691515"/>
                <a:gridCol w="3707765"/>
                <a:gridCol w="862965"/>
                <a:gridCol w="673100"/>
                <a:gridCol w="744855"/>
                <a:gridCol w="1003935"/>
                <a:gridCol w="3750945"/>
              </a:tblGrid>
              <a:tr h="142875">
                <a:tc>
                  <a:txBody>
                    <a:bodyPr/>
                    <a:p>
                      <a:pPr indent="0">
                        <a:buNone/>
                      </a:pPr>
                      <a:r>
                        <a:rPr lang="zh-CN" sz="900" b="1">
                          <a:solidFill>
                            <a:srgbClr val="000000"/>
                          </a:solidFill>
                          <a:latin typeface="+mj-lt"/>
                          <a:ea typeface="宋体" pitchFamily="2" charset="-122"/>
                        </a:rPr>
                        <a:t>序号</a:t>
                      </a:r>
                      <a:endParaRPr lang="zh-CN" altLang="en-US" sz="900" b="1">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900" b="1">
                          <a:solidFill>
                            <a:srgbClr val="000000"/>
                          </a:solidFill>
                          <a:latin typeface="+mj-lt"/>
                          <a:ea typeface="宋体" pitchFamily="2" charset="-122"/>
                        </a:rPr>
                        <a:t>影响因素</a:t>
                      </a:r>
                      <a:endParaRPr lang="zh-CN" altLang="en-US" sz="900" b="1">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900" b="0">
                          <a:solidFill>
                            <a:srgbClr val="000000"/>
                          </a:solidFill>
                          <a:latin typeface="+mj-lt"/>
                          <a:ea typeface="宋体" pitchFamily="2" charset="-122"/>
                          <a:cs typeface="+mj-lt"/>
                        </a:rPr>
                        <a:t>R07</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900" b="0">
                          <a:solidFill>
                            <a:srgbClr val="000000"/>
                          </a:solidFill>
                          <a:latin typeface="+mj-lt"/>
                          <a:ea typeface="宋体" pitchFamily="2" charset="-122"/>
                          <a:cs typeface="+mj-lt"/>
                        </a:rPr>
                        <a:t>R06</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900" b="0">
                          <a:solidFill>
                            <a:srgbClr val="000000"/>
                          </a:solidFill>
                          <a:latin typeface="+mj-lt"/>
                          <a:ea typeface="宋体" pitchFamily="2" charset="-122"/>
                        </a:rPr>
                        <a:t>偏差</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lgn="ctr">
                        <a:buNone/>
                      </a:pPr>
                      <a:r>
                        <a:rPr lang="zh-CN" sz="900" b="1">
                          <a:solidFill>
                            <a:srgbClr val="000000"/>
                          </a:solidFill>
                          <a:latin typeface="+mj-lt"/>
                          <a:ea typeface="宋体" pitchFamily="2" charset="-122"/>
                        </a:rPr>
                        <a:t>允许偏差上限</a:t>
                      </a:r>
                      <a:endParaRPr lang="zh-CN" altLang="en-US" sz="900" b="1">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900" b="0">
                          <a:solidFill>
                            <a:srgbClr val="000000"/>
                          </a:solidFill>
                          <a:latin typeface="+mj-lt"/>
                          <a:ea typeface="宋体" pitchFamily="2" charset="-122"/>
                          <a:cs typeface="+mj-lt"/>
                        </a:rPr>
                        <a:t>百度Comments</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r>
              <a:tr h="0">
                <a:tc>
                  <a:txBody>
                    <a:bodyPr/>
                    <a:p>
                      <a:pPr indent="0">
                        <a:buNone/>
                      </a:pPr>
                      <a:r>
                        <a:rPr lang="en-US" altLang="en-US" sz="900" b="0">
                          <a:solidFill>
                            <a:srgbClr val="000000"/>
                          </a:solidFill>
                          <a:latin typeface="+mj-lt"/>
                          <a:cs typeface="+mj-lt"/>
                        </a:rPr>
                        <a:t>28</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24小时Monkey测试中的CPU Free</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128.90%</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206.81%</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mj-lt"/>
                          <a:cs typeface="+mj-lt"/>
                        </a:rPr>
                        <a:t>-37.67%</a:t>
                      </a:r>
                      <a:endParaRPr lang="en-US" altLang="en-US" sz="900" b="0">
                        <a:solidFill>
                          <a:srgbClr val="00B05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15</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900" b="0">
                          <a:solidFill>
                            <a:srgbClr val="000000"/>
                          </a:solidFill>
                          <a:latin typeface="+mj-lt"/>
                          <a:cs typeface="+mj-lt"/>
                        </a:rPr>
                        <a:t>29</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24小时Monkey测试中的RAM Free</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443.19</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440</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mj-lt"/>
                          <a:cs typeface="+mj-lt"/>
                        </a:rPr>
                        <a:t>0.73%</a:t>
                      </a:r>
                      <a:endParaRPr lang="en-US" altLang="en-US" sz="900" b="0">
                        <a:solidFill>
                          <a:srgbClr val="00B05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400</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mj-lt"/>
                          <a:cs typeface="+mj-lt"/>
                        </a:rPr>
                        <a:t>30</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24小时Monkey测试中的GPU Free</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88.70%</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89.87%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mj-lt"/>
                          <a:cs typeface="+mj-lt"/>
                        </a:rPr>
                        <a:t>-1.30%</a:t>
                      </a:r>
                      <a:endParaRPr lang="en-US" altLang="en-US" sz="900" b="0">
                        <a:solidFill>
                          <a:srgbClr val="00B05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40</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18745">
                <a:tc>
                  <a:txBody>
                    <a:bodyPr/>
                    <a:p>
                      <a:pPr indent="0">
                        <a:buNone/>
                      </a:pPr>
                      <a:r>
                        <a:rPr lang="en-US" altLang="en-US" sz="900" b="0">
                          <a:solidFill>
                            <a:srgbClr val="000000"/>
                          </a:solidFill>
                          <a:latin typeface="+mj-lt"/>
                          <a:cs typeface="+mj-lt"/>
                        </a:rPr>
                        <a:t>31</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24小时Monkey中的ANR次数</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1</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4</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mj-lt"/>
                          <a:cs typeface="+mj-lt"/>
                        </a:rPr>
                        <a:t>-75.00%</a:t>
                      </a:r>
                      <a:endParaRPr lang="en-US" altLang="en-US" sz="900" b="0">
                        <a:solidFill>
                          <a:srgbClr val="00B05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0</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9230">
                <a:tc>
                  <a:txBody>
                    <a:bodyPr/>
                    <a:p>
                      <a:pPr indent="0">
                        <a:buNone/>
                      </a:pPr>
                      <a:r>
                        <a:rPr lang="en-US" altLang="en-US" sz="900" b="0">
                          <a:solidFill>
                            <a:srgbClr val="000000"/>
                          </a:solidFill>
                          <a:latin typeface="+mj-lt"/>
                          <a:cs typeface="+mj-lt"/>
                        </a:rPr>
                        <a:t>32</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24小时Monkey中的Crash次数</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0</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mj-lt"/>
                          <a:cs typeface="+mj-lt"/>
                        </a:rPr>
                        <a:t>-100.00%</a:t>
                      </a:r>
                      <a:endParaRPr lang="en-US" altLang="en-US" sz="900" b="0">
                        <a:solidFill>
                          <a:srgbClr val="00B05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0</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mj-lt"/>
                          <a:cs typeface="+mj-lt"/>
                        </a:rPr>
                        <a:t>33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24小时Monkey中内存泄露进程数</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1</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1</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mj-lt"/>
                          <a:cs typeface="+mj-lt"/>
                        </a:rPr>
                        <a:t>0.00%</a:t>
                      </a:r>
                      <a:endParaRPr lang="en-US" altLang="en-US" sz="900" b="0">
                        <a:solidFill>
                          <a:srgbClr val="00B05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0</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35890">
                <a:tc>
                  <a:txBody>
                    <a:bodyPr/>
                    <a:p>
                      <a:pPr indent="0">
                        <a:buNone/>
                      </a:pPr>
                      <a:r>
                        <a:rPr lang="en-US" altLang="en-US" sz="900" b="0">
                          <a:solidFill>
                            <a:srgbClr val="000000"/>
                          </a:solidFill>
                          <a:latin typeface="+mj-lt"/>
                          <a:cs typeface="+mj-lt"/>
                        </a:rPr>
                        <a:t>34</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系统稳定状态下导航搜索</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2.15</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1.867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FF0000"/>
                          </a:solidFill>
                          <a:latin typeface="+mj-lt"/>
                          <a:cs typeface="+mj-lt"/>
                        </a:rPr>
                        <a:t>15.16%</a:t>
                      </a:r>
                      <a:endParaRPr lang="en-US" altLang="en-US" sz="900" b="0">
                        <a:solidFill>
                          <a:srgbClr val="FF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1.8</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偏差较小，正常值（测试case也有更新，属于正常偏差）</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3990">
                <a:tc>
                  <a:txBody>
                    <a:bodyPr/>
                    <a:p>
                      <a:pPr indent="0">
                        <a:buNone/>
                      </a:pPr>
                      <a:r>
                        <a:rPr lang="en-US" altLang="en-US" sz="900" b="0">
                          <a:solidFill>
                            <a:srgbClr val="000000"/>
                          </a:solidFill>
                          <a:latin typeface="+mj-lt"/>
                          <a:cs typeface="+mj-lt"/>
                        </a:rPr>
                        <a:t>35</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系统稳定状态下导航路径规划</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2.15</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2.233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mj-lt"/>
                          <a:cs typeface="+mj-lt"/>
                        </a:rPr>
                        <a:t>-3.72%</a:t>
                      </a:r>
                      <a:endParaRPr lang="en-US" altLang="en-US" sz="900" b="0">
                        <a:solidFill>
                          <a:srgbClr val="00B05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1.68</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8275">
                <a:tc>
                  <a:txBody>
                    <a:bodyPr/>
                    <a:p>
                      <a:pPr indent="0">
                        <a:buNone/>
                      </a:pPr>
                      <a:r>
                        <a:rPr lang="en-US" altLang="en-US" sz="900" b="0">
                          <a:solidFill>
                            <a:srgbClr val="000000"/>
                          </a:solidFill>
                          <a:latin typeface="+mj-lt"/>
                          <a:cs typeface="+mj-lt"/>
                        </a:rPr>
                        <a:t>36</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系统稳定状态下在线QQ音乐切歌</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0.643333333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1</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mj-lt"/>
                          <a:cs typeface="+mj-lt"/>
                        </a:rPr>
                        <a:t>-35.67%</a:t>
                      </a:r>
                      <a:endParaRPr lang="en-US" altLang="en-US" sz="900" b="0">
                        <a:solidFill>
                          <a:srgbClr val="00B05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0.91</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25730">
                <a:tc>
                  <a:txBody>
                    <a:bodyPr/>
                    <a:p>
                      <a:pPr indent="0">
                        <a:buNone/>
                      </a:pPr>
                      <a:r>
                        <a:rPr lang="en-US" altLang="en-US" sz="900" b="0">
                          <a:solidFill>
                            <a:srgbClr val="000000"/>
                          </a:solidFill>
                          <a:latin typeface="+mj-lt"/>
                          <a:cs typeface="+mj-lt"/>
                        </a:rPr>
                        <a:t>37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系统稳定状态下在线电台切换/FM</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1.003333333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1.433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mj-lt"/>
                          <a:cs typeface="+mj-lt"/>
                        </a:rPr>
                        <a:t>-29.98%</a:t>
                      </a:r>
                      <a:endParaRPr lang="en-US" altLang="en-US" sz="900" b="0">
                        <a:solidFill>
                          <a:srgbClr val="00B05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0.91</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39700">
                <a:tc>
                  <a:txBody>
                    <a:bodyPr/>
                    <a:p>
                      <a:pPr indent="0">
                        <a:buNone/>
                      </a:pPr>
                      <a:r>
                        <a:rPr lang="en-US" altLang="en-US" sz="900" b="0">
                          <a:solidFill>
                            <a:srgbClr val="000000"/>
                          </a:solidFill>
                          <a:latin typeface="+mj-lt"/>
                          <a:cs typeface="+mj-lt"/>
                        </a:rPr>
                        <a:t>38</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系统稳定下，语音导航搜索时间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3.476666667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3.033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FF0000"/>
                          </a:solidFill>
                          <a:latin typeface="+mj-lt"/>
                          <a:cs typeface="+mj-lt"/>
                        </a:rPr>
                        <a:t>14.63%</a:t>
                      </a:r>
                      <a:endParaRPr lang="en-US" altLang="en-US" sz="900" b="0">
                        <a:solidFill>
                          <a:srgbClr val="FF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4.6</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偏差较小，正常值（测试case也有更新，属于正常偏差）</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900" b="0">
                          <a:solidFill>
                            <a:srgbClr val="000000"/>
                          </a:solidFill>
                          <a:latin typeface="+mj-lt"/>
                          <a:cs typeface="+mj-lt"/>
                        </a:rPr>
                        <a:t>39</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导航中，语音目的地切换搜索时间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3.133333333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2.88</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FF0000"/>
                          </a:solidFill>
                          <a:latin typeface="+mj-lt"/>
                          <a:cs typeface="+mj-lt"/>
                        </a:rPr>
                        <a:t>8.80%</a:t>
                      </a:r>
                      <a:endParaRPr lang="en-US" altLang="en-US" sz="900" b="0">
                        <a:solidFill>
                          <a:srgbClr val="FF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4.6</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偏差较小，正常值（测试case也有更新，属于正常偏差）</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900" b="0">
                          <a:solidFill>
                            <a:srgbClr val="000000"/>
                          </a:solidFill>
                          <a:latin typeface="+mj-lt"/>
                          <a:cs typeface="+mj-lt"/>
                        </a:rPr>
                        <a:t>40</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导航中，语音目的地切换路径规划</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7.293333333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6.2</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FF0000"/>
                          </a:solidFill>
                          <a:latin typeface="+mj-lt"/>
                          <a:cs typeface="+mj-lt"/>
                        </a:rPr>
                        <a:t>17.63%</a:t>
                      </a:r>
                      <a:endParaRPr lang="en-US" altLang="en-US" sz="900" b="0">
                        <a:solidFill>
                          <a:srgbClr val="FF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9</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偏差较小，正常值（测试case也有更新，属于正常偏差）</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20015">
                <a:tc>
                  <a:txBody>
                    <a:bodyPr/>
                    <a:p>
                      <a:pPr indent="0">
                        <a:buNone/>
                      </a:pPr>
                      <a:r>
                        <a:rPr lang="en-US" altLang="en-US" sz="900" b="0">
                          <a:solidFill>
                            <a:srgbClr val="000000"/>
                          </a:solidFill>
                          <a:latin typeface="+mj-lt"/>
                          <a:cs typeface="+mj-lt"/>
                        </a:rPr>
                        <a:t>41</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系统稳定下，语音播放音乐</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4.78</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5.7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mj-lt"/>
                          <a:cs typeface="+mj-lt"/>
                        </a:rPr>
                        <a:t>-16.14%</a:t>
                      </a:r>
                      <a:endParaRPr lang="en-US" altLang="en-US" sz="900" b="0">
                        <a:solidFill>
                          <a:srgbClr val="00B05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4.025</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6530">
                <a:tc>
                  <a:txBody>
                    <a:bodyPr/>
                    <a:p>
                      <a:pPr indent="0">
                        <a:buNone/>
                      </a:pPr>
                      <a:r>
                        <a:rPr lang="en-US" altLang="en-US" sz="900" b="0">
                          <a:solidFill>
                            <a:srgbClr val="000000"/>
                          </a:solidFill>
                          <a:latin typeface="+mj-lt"/>
                          <a:cs typeface="+mj-lt"/>
                        </a:rPr>
                        <a:t>42</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系统稳定下，语音车控</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1.523333333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2.037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mj-lt"/>
                          <a:cs typeface="+mj-lt"/>
                        </a:rPr>
                        <a:t>-25.22%</a:t>
                      </a:r>
                      <a:endParaRPr lang="en-US" altLang="en-US" sz="900" b="0">
                        <a:solidFill>
                          <a:srgbClr val="00B05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1.2</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30505">
                <a:tc>
                  <a:txBody>
                    <a:bodyPr/>
                    <a:p>
                      <a:pPr indent="0">
                        <a:buNone/>
                      </a:pPr>
                      <a:r>
                        <a:rPr lang="en-US" altLang="en-US" sz="900" b="0">
                          <a:solidFill>
                            <a:srgbClr val="000000"/>
                          </a:solidFill>
                          <a:latin typeface="+mj-lt"/>
                          <a:cs typeface="+mj-lt"/>
                        </a:rPr>
                        <a:t>43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系统稳定下，语音系统控制</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0.623333333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1.28</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mj-lt"/>
                          <a:cs typeface="+mj-lt"/>
                        </a:rPr>
                        <a:t>-51.30%</a:t>
                      </a:r>
                      <a:endParaRPr lang="en-US" altLang="en-US" sz="900" b="0">
                        <a:solidFill>
                          <a:srgbClr val="00B05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1.2</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53670">
                <a:tc>
                  <a:txBody>
                    <a:bodyPr/>
                    <a:p>
                      <a:pPr indent="0">
                        <a:buNone/>
                      </a:pPr>
                      <a:r>
                        <a:rPr lang="en-US" altLang="en-US" sz="900" b="0">
                          <a:solidFill>
                            <a:srgbClr val="000000"/>
                          </a:solidFill>
                          <a:latin typeface="+mj-lt"/>
                          <a:cs typeface="+mj-lt"/>
                        </a:rPr>
                        <a:t>44</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Power on到账号自动登录时间</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1.926666667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b="0">
                          <a:solidFill>
                            <a:srgbClr val="000000"/>
                          </a:solidFill>
                          <a:latin typeface="+mj-lt"/>
                          <a:ea typeface="宋体" pitchFamily="2" charset="-122"/>
                          <a:cs typeface="+mj-lt"/>
                        </a:rPr>
                        <a:t>NA</a:t>
                      </a:r>
                      <a:endParaRPr lang="en-US" altLang="zh-CN"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1.2</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900" b="0">
                          <a:solidFill>
                            <a:srgbClr val="000000"/>
                          </a:solidFill>
                          <a:latin typeface="+mj-lt"/>
                          <a:cs typeface="+mj-lt"/>
                        </a:rPr>
                        <a:t>45</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Power on到账号二维码出现时间</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4.79</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b="0">
                          <a:solidFill>
                            <a:srgbClr val="000000"/>
                          </a:solidFill>
                          <a:latin typeface="+mj-lt"/>
                          <a:ea typeface="宋体" pitchFamily="2" charset="-122"/>
                          <a:cs typeface="+mj-lt"/>
                        </a:rPr>
                        <a:t>NA</a:t>
                      </a:r>
                      <a:endParaRPr lang="en-US" altLang="zh-CN"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NA</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4.6</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900" b="0">
                          <a:solidFill>
                            <a:srgbClr val="000000"/>
                          </a:solidFill>
                          <a:latin typeface="+mj-lt"/>
                          <a:cs typeface="+mj-lt"/>
                        </a:rPr>
                        <a:t>46</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语音热启动时间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0.353333333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0.967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mj-lt"/>
                          <a:cs typeface="+mj-lt"/>
                        </a:rPr>
                        <a:t>-63.46%</a:t>
                      </a:r>
                      <a:endParaRPr lang="en-US" altLang="en-US" sz="900" b="0">
                        <a:solidFill>
                          <a:srgbClr val="00B05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1.2</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900" b="0">
                          <a:solidFill>
                            <a:srgbClr val="000000"/>
                          </a:solidFill>
                          <a:latin typeface="+mj-lt"/>
                          <a:cs typeface="+mj-lt"/>
                        </a:rPr>
                        <a:t>47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车机管家冷启动时间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1.189</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1.133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mj-lt"/>
                          <a:cs typeface="+mj-lt"/>
                        </a:rPr>
                        <a:t>4.94%</a:t>
                      </a:r>
                      <a:endParaRPr lang="en-US" altLang="en-US" sz="900" b="0">
                        <a:solidFill>
                          <a:srgbClr val="00B05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4.6</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33985">
                <a:tc>
                  <a:txBody>
                    <a:bodyPr/>
                    <a:p>
                      <a:pPr indent="0">
                        <a:buNone/>
                      </a:pPr>
                      <a:r>
                        <a:rPr lang="en-US" altLang="en-US" sz="900" b="0">
                          <a:solidFill>
                            <a:srgbClr val="000000"/>
                          </a:solidFill>
                          <a:latin typeface="+mj-lt"/>
                          <a:cs typeface="+mj-lt"/>
                        </a:rPr>
                        <a:t>48</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车机管家热启动时间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0.877333333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0.667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FF0000"/>
                          </a:solidFill>
                          <a:latin typeface="+mj-lt"/>
                          <a:cs typeface="+mj-lt"/>
                        </a:rPr>
                        <a:t>31.53%</a:t>
                      </a:r>
                      <a:endParaRPr lang="en-US" altLang="en-US" sz="900" b="0">
                        <a:solidFill>
                          <a:srgbClr val="FF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1.2</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偏差较小，正常值</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900" b="0">
                          <a:solidFill>
                            <a:srgbClr val="000000"/>
                          </a:solidFill>
                          <a:latin typeface="+mj-lt"/>
                          <a:cs typeface="+mj-lt"/>
                        </a:rPr>
                        <a:t>49</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消息中心冷启动时间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0.983333333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1.057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mj-lt"/>
                          <a:cs typeface="+mj-lt"/>
                        </a:rPr>
                        <a:t>-6.97%</a:t>
                      </a:r>
                      <a:endParaRPr lang="en-US" altLang="en-US" sz="900" b="0">
                        <a:solidFill>
                          <a:srgbClr val="00B05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2.4</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25730">
                <a:tc>
                  <a:txBody>
                    <a:bodyPr/>
                    <a:p>
                      <a:pPr indent="0">
                        <a:buNone/>
                      </a:pPr>
                      <a:r>
                        <a:rPr lang="en-US" altLang="en-US" sz="900" b="0">
                          <a:solidFill>
                            <a:srgbClr val="000000"/>
                          </a:solidFill>
                          <a:latin typeface="+mj-lt"/>
                          <a:cs typeface="+mj-lt"/>
                        </a:rPr>
                        <a:t>50</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消息中心热启动时间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0.553333333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0.433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FF0000"/>
                          </a:solidFill>
                          <a:latin typeface="+mj-lt"/>
                          <a:cs typeface="+mj-lt"/>
                        </a:rPr>
                        <a:t>27.79%</a:t>
                      </a:r>
                      <a:endParaRPr lang="en-US" altLang="en-US" sz="900" b="0">
                        <a:solidFill>
                          <a:srgbClr val="FF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0.65</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偏差较小，正常值</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2560">
                <a:tc>
                  <a:txBody>
                    <a:bodyPr/>
                    <a:p>
                      <a:pPr indent="0">
                        <a:buNone/>
                      </a:pPr>
                      <a:r>
                        <a:rPr lang="en-US" altLang="en-US" sz="900" b="0">
                          <a:solidFill>
                            <a:srgbClr val="000000"/>
                          </a:solidFill>
                          <a:latin typeface="+mj-lt"/>
                          <a:cs typeface="+mj-lt"/>
                        </a:rPr>
                        <a:t>51</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随心看冷启动时间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8.606666667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10.06</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mj-lt"/>
                          <a:cs typeface="+mj-lt"/>
                        </a:rPr>
                        <a:t>-14.45%</a:t>
                      </a:r>
                      <a:endParaRPr lang="en-US" altLang="en-US" sz="900" b="0">
                        <a:solidFill>
                          <a:srgbClr val="00B05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3</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900" b="0">
                          <a:solidFill>
                            <a:srgbClr val="000000"/>
                          </a:solidFill>
                          <a:latin typeface="+mj-lt"/>
                          <a:cs typeface="+mj-lt"/>
                        </a:rPr>
                        <a:t>52</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随心看热启动时间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0.2</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0.447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mj-lt"/>
                          <a:cs typeface="+mj-lt"/>
                        </a:rPr>
                        <a:t>-55.26%</a:t>
                      </a:r>
                      <a:endParaRPr lang="en-US" altLang="en-US" sz="900" b="0">
                        <a:solidFill>
                          <a:srgbClr val="00B05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0.65</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900" b="0">
                          <a:solidFill>
                            <a:srgbClr val="000000"/>
                          </a:solidFill>
                          <a:latin typeface="+mj-lt"/>
                          <a:cs typeface="+mj-lt"/>
                        </a:rPr>
                        <a:t>53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launcher冷启动时间</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0.3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5.9</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mj-lt"/>
                          <a:cs typeface="+mj-lt"/>
                        </a:rPr>
                        <a:t>-94.92%</a:t>
                      </a:r>
                      <a:endParaRPr lang="en-US" altLang="en-US" sz="900" b="0">
                        <a:solidFill>
                          <a:srgbClr val="00B05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0</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42875">
                <a:tc>
                  <a:txBody>
                    <a:bodyPr/>
                    <a:p>
                      <a:pPr indent="0">
                        <a:buNone/>
                      </a:pPr>
                      <a:r>
                        <a:rPr lang="en-US" altLang="en-US" sz="900" b="0">
                          <a:solidFill>
                            <a:srgbClr val="000000"/>
                          </a:solidFill>
                          <a:latin typeface="+mj-lt"/>
                          <a:cs typeface="+mj-lt"/>
                        </a:rPr>
                        <a:t>54</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车家互联冷启动时间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3.85</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4.033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mj-lt"/>
                          <a:cs typeface="+mj-lt"/>
                        </a:rPr>
                        <a:t>-4.54%</a:t>
                      </a:r>
                      <a:endParaRPr lang="en-US" altLang="en-US" sz="900" b="0">
                        <a:solidFill>
                          <a:srgbClr val="00B05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3.45</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34620">
                <a:tc>
                  <a:txBody>
                    <a:bodyPr/>
                    <a:p>
                      <a:pPr indent="0">
                        <a:buNone/>
                      </a:pPr>
                      <a:r>
                        <a:rPr lang="en-US" altLang="en-US" sz="900" b="0">
                          <a:solidFill>
                            <a:srgbClr val="000000"/>
                          </a:solidFill>
                          <a:latin typeface="+mj-lt"/>
                          <a:cs typeface="+mj-lt"/>
                        </a:rPr>
                        <a:t>55</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车家互联热启动时间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4.163333333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3.933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mj-lt"/>
                          <a:cs typeface="+mj-lt"/>
                        </a:rPr>
                        <a:t>5.86%</a:t>
                      </a:r>
                      <a:endParaRPr lang="en-US" altLang="en-US" sz="900" b="0">
                        <a:solidFill>
                          <a:srgbClr val="00B05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1.2</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129858" y="12001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sym typeface="+mn-ea"/>
              </a:rPr>
              <a:t>CDX706L</a:t>
            </a:r>
            <a:r>
              <a:rPr lang="zh-CN" altLang="en-US" sz="2800" dirty="0">
                <a:solidFill>
                  <a:srgbClr val="0000CC"/>
                </a:solidFill>
                <a:sym typeface="+mn-ea"/>
              </a:rPr>
              <a:t> </a:t>
            </a:r>
            <a:r>
              <a:rPr lang="en-US" altLang="zh-CN" sz="2800" dirty="0">
                <a:solidFill>
                  <a:srgbClr val="0000CC"/>
                </a:solidFill>
                <a:sym typeface="+mn-ea"/>
              </a:rPr>
              <a:t>R07 Pro HF1</a:t>
            </a:r>
            <a:r>
              <a:rPr lang="en-US" altLang="en-US" sz="2800" dirty="0">
                <a:solidFill>
                  <a:srgbClr val="0000CC"/>
                </a:solidFill>
              </a:rPr>
              <a:t>} </a:t>
            </a:r>
            <a:r>
              <a:rPr lang="zh-CN" altLang="en-US" sz="2800" dirty="0"/>
              <a:t>性能</a:t>
            </a:r>
            <a:r>
              <a:rPr lang="zh-CN" altLang="en-US" sz="2800" dirty="0"/>
              <a:t>专题测试</a:t>
            </a:r>
            <a:endParaRPr lang="en-US" altLang="en-US" sz="2800" b="0" dirty="0">
              <a:ea typeface="SimHei" panose="02010609060101010101" pitchFamily="49" charset="-122"/>
            </a:endParaRPr>
          </a:p>
        </p:txBody>
      </p:sp>
      <p:graphicFrame>
        <p:nvGraphicFramePr>
          <p:cNvPr id="3" name="表格 2"/>
          <p:cNvGraphicFramePr/>
          <p:nvPr>
            <p:custDataLst>
              <p:tags r:id="rId1"/>
            </p:custDataLst>
          </p:nvPr>
        </p:nvGraphicFramePr>
        <p:xfrm>
          <a:off x="244475" y="648335"/>
          <a:ext cx="11435080" cy="3129280"/>
        </p:xfrm>
        <a:graphic>
          <a:graphicData uri="http://schemas.openxmlformats.org/drawingml/2006/table">
            <a:tbl>
              <a:tblPr firstRow="1" bandRow="1">
                <a:tableStyleId>{5C22544A-7EE6-4342-B048-85BDC9FD1C3A}</a:tableStyleId>
              </a:tblPr>
              <a:tblGrid>
                <a:gridCol w="691515"/>
                <a:gridCol w="3707765"/>
                <a:gridCol w="862965"/>
                <a:gridCol w="673100"/>
                <a:gridCol w="744855"/>
                <a:gridCol w="1003935"/>
                <a:gridCol w="3750945"/>
              </a:tblGrid>
              <a:tr h="195580">
                <a:tc>
                  <a:txBody>
                    <a:bodyPr/>
                    <a:p>
                      <a:pPr indent="0">
                        <a:buNone/>
                      </a:pPr>
                      <a:r>
                        <a:rPr lang="zh-CN" sz="900" b="1">
                          <a:solidFill>
                            <a:srgbClr val="000000"/>
                          </a:solidFill>
                          <a:latin typeface="+mj-lt"/>
                          <a:ea typeface="宋体" pitchFamily="2" charset="-122"/>
                        </a:rPr>
                        <a:t>序号</a:t>
                      </a:r>
                      <a:endParaRPr lang="zh-CN" altLang="en-US" sz="900" b="1">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900" b="1">
                          <a:solidFill>
                            <a:srgbClr val="000000"/>
                          </a:solidFill>
                          <a:latin typeface="+mj-lt"/>
                          <a:ea typeface="宋体" pitchFamily="2" charset="-122"/>
                        </a:rPr>
                        <a:t>影响因素</a:t>
                      </a:r>
                      <a:endParaRPr lang="zh-CN" altLang="en-US" sz="900" b="1">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900" b="0">
                          <a:solidFill>
                            <a:srgbClr val="000000"/>
                          </a:solidFill>
                          <a:latin typeface="+mj-lt"/>
                          <a:ea typeface="宋体" pitchFamily="2" charset="-122"/>
                          <a:cs typeface="+mj-lt"/>
                        </a:rPr>
                        <a:t>R07</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900" b="0">
                          <a:solidFill>
                            <a:srgbClr val="000000"/>
                          </a:solidFill>
                          <a:latin typeface="+mj-lt"/>
                          <a:ea typeface="宋体" pitchFamily="2" charset="-122"/>
                          <a:cs typeface="+mj-lt"/>
                        </a:rPr>
                        <a:t>R06</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900" b="0">
                          <a:solidFill>
                            <a:srgbClr val="000000"/>
                          </a:solidFill>
                          <a:latin typeface="+mj-lt"/>
                          <a:ea typeface="宋体" pitchFamily="2" charset="-122"/>
                        </a:rPr>
                        <a:t>偏差</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lgn="ctr">
                        <a:buNone/>
                      </a:pPr>
                      <a:r>
                        <a:rPr lang="zh-CN" sz="900" b="1">
                          <a:solidFill>
                            <a:srgbClr val="000000"/>
                          </a:solidFill>
                          <a:latin typeface="+mj-lt"/>
                          <a:ea typeface="宋体" pitchFamily="2" charset="-122"/>
                        </a:rPr>
                        <a:t>允许偏差上限</a:t>
                      </a:r>
                      <a:endParaRPr lang="zh-CN" altLang="en-US" sz="900" b="1">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900" b="0">
                          <a:solidFill>
                            <a:srgbClr val="000000"/>
                          </a:solidFill>
                          <a:latin typeface="+mj-lt"/>
                          <a:ea typeface="宋体" pitchFamily="2" charset="-122"/>
                          <a:cs typeface="+mj-lt"/>
                        </a:rPr>
                        <a:t>百度Comments</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60000"/>
                        <a:lumOff val="40000"/>
                      </a:schemeClr>
                    </a:solidFill>
                  </a:tcPr>
                </a:tc>
              </a:tr>
              <a:tr h="195580">
                <a:tc>
                  <a:txBody>
                    <a:bodyPr/>
                    <a:p>
                      <a:pPr indent="0">
                        <a:buNone/>
                      </a:pPr>
                      <a:r>
                        <a:rPr lang="en-US" altLang="en-US" sz="900" b="0">
                          <a:solidFill>
                            <a:srgbClr val="000000"/>
                          </a:solidFill>
                          <a:latin typeface="+mj-lt"/>
                          <a:cs typeface="+mj-lt"/>
                        </a:rPr>
                        <a:t>56</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预约保养冷启动时间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3.233333333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3.6</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mj-lt"/>
                          <a:cs typeface="+mj-lt"/>
                        </a:rPr>
                        <a:t>-10.19%</a:t>
                      </a:r>
                      <a:endParaRPr lang="en-US" altLang="en-US" sz="900" b="0">
                        <a:solidFill>
                          <a:srgbClr val="00B05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4.6</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sz="900" b="0">
                          <a:solidFill>
                            <a:srgbClr val="000000"/>
                          </a:solidFill>
                          <a:latin typeface="+mj-lt"/>
                          <a:cs typeface="+mj-lt"/>
                        </a:rPr>
                        <a:t>57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预约保养热启动时间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0.183333333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0.3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mj-lt"/>
                          <a:cs typeface="+mj-lt"/>
                        </a:rPr>
                        <a:t>-38.89%</a:t>
                      </a:r>
                      <a:endParaRPr lang="en-US" altLang="en-US" sz="900" b="0">
                        <a:solidFill>
                          <a:srgbClr val="00B05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1.2</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sz="900" b="0">
                          <a:solidFill>
                            <a:srgbClr val="000000"/>
                          </a:solidFill>
                          <a:latin typeface="+mj-lt"/>
                          <a:cs typeface="+mj-lt"/>
                        </a:rPr>
                        <a:t>58</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账号冷启动时间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1.07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1.133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mj-lt"/>
                          <a:cs typeface="+mj-lt"/>
                        </a:rPr>
                        <a:t>-5.56%</a:t>
                      </a:r>
                      <a:endParaRPr lang="en-US" altLang="en-US" sz="900" b="0">
                        <a:solidFill>
                          <a:srgbClr val="00B05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1.8</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sz="900" b="0">
                          <a:solidFill>
                            <a:srgbClr val="000000"/>
                          </a:solidFill>
                          <a:latin typeface="+mj-lt"/>
                          <a:cs typeface="+mj-lt"/>
                        </a:rPr>
                        <a:t>59</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账号热启动时间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0.51</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0.7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mj-lt"/>
                          <a:cs typeface="+mj-lt"/>
                        </a:rPr>
                        <a:t>-27.14%</a:t>
                      </a:r>
                      <a:endParaRPr lang="en-US" altLang="en-US" sz="900" b="0">
                        <a:solidFill>
                          <a:srgbClr val="00B05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1.2</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sz="900" b="0">
                          <a:solidFill>
                            <a:srgbClr val="000000"/>
                          </a:solidFill>
                          <a:latin typeface="+mj-lt"/>
                          <a:cs typeface="+mj-lt"/>
                        </a:rPr>
                        <a:t>60</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普通导航-全屏过渡期间冷启动时间</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5.233333333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8.433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mj-lt"/>
                          <a:cs typeface="+mj-lt"/>
                        </a:rPr>
                        <a:t>-37.94%</a:t>
                      </a:r>
                      <a:endParaRPr lang="en-US" altLang="en-US" sz="900" b="0">
                        <a:solidFill>
                          <a:srgbClr val="00B05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12.6</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sz="900" b="0">
                          <a:solidFill>
                            <a:srgbClr val="000000"/>
                          </a:solidFill>
                          <a:latin typeface="+mj-lt"/>
                          <a:cs typeface="+mj-lt"/>
                        </a:rPr>
                        <a:t>61</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输入法冷启动时间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0.693333333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0.56</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FF0000"/>
                          </a:solidFill>
                          <a:latin typeface="+mj-lt"/>
                          <a:cs typeface="+mj-lt"/>
                        </a:rPr>
                        <a:t>23.81%</a:t>
                      </a:r>
                      <a:endParaRPr lang="en-US" altLang="en-US" sz="900" b="0">
                        <a:solidFill>
                          <a:srgbClr val="FF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2.4</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偏差较小，正常值</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sz="900" b="0">
                          <a:solidFill>
                            <a:srgbClr val="000000"/>
                          </a:solidFill>
                          <a:latin typeface="+mj-lt"/>
                          <a:cs typeface="+mj-lt"/>
                        </a:rPr>
                        <a:t>62</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输入法热启动时间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0.173333333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0.267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mj-lt"/>
                          <a:cs typeface="+mj-lt"/>
                        </a:rPr>
                        <a:t>-35.08%</a:t>
                      </a:r>
                      <a:endParaRPr lang="en-US" altLang="en-US" sz="900" b="0">
                        <a:solidFill>
                          <a:srgbClr val="00B05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1.2</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sz="900" b="0">
                          <a:solidFill>
                            <a:srgbClr val="000000"/>
                          </a:solidFill>
                          <a:latin typeface="+mj-lt"/>
                          <a:cs typeface="+mj-lt"/>
                        </a:rPr>
                        <a:t>63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电影票冷启动时间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3.376666667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4.767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mj-lt"/>
                          <a:cs typeface="+mj-lt"/>
                        </a:rPr>
                        <a:t>-29.17%</a:t>
                      </a:r>
                      <a:endParaRPr lang="en-US" altLang="en-US" sz="900" b="0">
                        <a:solidFill>
                          <a:srgbClr val="00B05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2.4</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sz="900" b="0">
                          <a:solidFill>
                            <a:srgbClr val="000000"/>
                          </a:solidFill>
                          <a:latin typeface="+mj-lt"/>
                          <a:cs typeface="+mj-lt"/>
                        </a:rPr>
                        <a:t>64</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电影票热启动时间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0.246666667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0.393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mj-lt"/>
                          <a:cs typeface="+mj-lt"/>
                        </a:rPr>
                        <a:t>-37.23%</a:t>
                      </a:r>
                      <a:endParaRPr lang="en-US" altLang="en-US" sz="900" b="0">
                        <a:solidFill>
                          <a:srgbClr val="00B05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1.2</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sz="900" b="0">
                          <a:solidFill>
                            <a:srgbClr val="000000"/>
                          </a:solidFill>
                          <a:latin typeface="+mj-lt"/>
                          <a:cs typeface="+mj-lt"/>
                        </a:rPr>
                        <a:t>65</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智慧停车场冷启动时间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6.466666667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5.68</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FF0000"/>
                          </a:solidFill>
                          <a:latin typeface="+mj-lt"/>
                          <a:cs typeface="+mj-lt"/>
                        </a:rPr>
                        <a:t>13.85%</a:t>
                      </a:r>
                      <a:endParaRPr lang="en-US" altLang="en-US" sz="900" b="0">
                        <a:solidFill>
                          <a:srgbClr val="FF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3.45</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cs typeface="+mj-lt"/>
                        </a:rPr>
                        <a:t>偏差较小，正常值（测试case也有更新，属于正常偏差）</a:t>
                      </a:r>
                      <a:endParaRPr lang="zh-CN" altLang="en-US" sz="900" b="0">
                        <a:solidFill>
                          <a:srgbClr val="000000"/>
                        </a:solidFill>
                        <a:latin typeface="+mj-lt"/>
                        <a:ea typeface="宋体" pitchFamily="2" charset="-122"/>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sz="900" b="0">
                          <a:solidFill>
                            <a:srgbClr val="000000"/>
                          </a:solidFill>
                          <a:latin typeface="+mj-lt"/>
                          <a:cs typeface="+mj-lt"/>
                        </a:rPr>
                        <a:t>66</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智慧停车场热启动时间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0.18</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0.2</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mj-lt"/>
                          <a:cs typeface="+mj-lt"/>
                        </a:rPr>
                        <a:t>-10.00%</a:t>
                      </a:r>
                      <a:endParaRPr lang="en-US" altLang="en-US" sz="900" b="0">
                        <a:solidFill>
                          <a:srgbClr val="00B05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1.2</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sz="900" b="0">
                          <a:solidFill>
                            <a:srgbClr val="000000"/>
                          </a:solidFill>
                          <a:latin typeface="+mj-lt"/>
                          <a:cs typeface="+mj-lt"/>
                        </a:rPr>
                        <a:t>67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外卖冷启动时间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5.16</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4.933</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mj-lt"/>
                          <a:cs typeface="+mj-lt"/>
                        </a:rPr>
                        <a:t>4.60%</a:t>
                      </a:r>
                      <a:endParaRPr lang="en-US" altLang="en-US" sz="900" b="0">
                        <a:solidFill>
                          <a:srgbClr val="00B05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3.45</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sz="900" b="0">
                          <a:solidFill>
                            <a:srgbClr val="000000"/>
                          </a:solidFill>
                          <a:latin typeface="+mj-lt"/>
                          <a:cs typeface="+mj-lt"/>
                        </a:rPr>
                        <a:t>68</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外卖热启动时间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0.26</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0.427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mj-lt"/>
                          <a:cs typeface="+mj-lt"/>
                        </a:rPr>
                        <a:t>-39.11%</a:t>
                      </a:r>
                      <a:endParaRPr lang="en-US" altLang="en-US" sz="900" b="0">
                        <a:solidFill>
                          <a:srgbClr val="00B05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1.2</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sz="900" b="0">
                          <a:solidFill>
                            <a:srgbClr val="000000"/>
                          </a:solidFill>
                          <a:latin typeface="+mj-lt"/>
                          <a:cs typeface="+mj-lt"/>
                        </a:rPr>
                        <a:t>69</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酒店预定冷启动时间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3.06</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2.9</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B050"/>
                          </a:solidFill>
                          <a:latin typeface="+mj-lt"/>
                          <a:cs typeface="+mj-lt"/>
                        </a:rPr>
                        <a:t>5.52%</a:t>
                      </a:r>
                      <a:endParaRPr lang="en-US" altLang="en-US" sz="900" b="0">
                        <a:solidFill>
                          <a:srgbClr val="00B05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3.45</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sz="900" b="0">
                          <a:solidFill>
                            <a:srgbClr val="000000"/>
                          </a:solidFill>
                          <a:latin typeface="+mj-lt"/>
                          <a:cs typeface="+mj-lt"/>
                        </a:rPr>
                        <a:t>70</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酒店预定热启动时间</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0.29</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mj-lt"/>
                          <a:cs typeface="+mj-lt"/>
                        </a:rPr>
                        <a:t>0.217</a:t>
                      </a:r>
                      <a:endParaRPr lang="en-US" altLang="en-US" sz="900" b="0">
                        <a:solidFill>
                          <a:srgbClr val="00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FF0000"/>
                          </a:solidFill>
                          <a:latin typeface="+mj-lt"/>
                          <a:cs typeface="+mj-lt"/>
                        </a:rPr>
                        <a:t>33.64%</a:t>
                      </a:r>
                      <a:endParaRPr lang="en-US" altLang="en-US" sz="900" b="0">
                        <a:solidFill>
                          <a:srgbClr val="FF0000"/>
                        </a:solidFill>
                        <a:latin typeface="+mj-lt"/>
                        <a:cs typeface="+mj-lt"/>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mj-lt"/>
                          <a:cs typeface="+mj-lt"/>
                        </a:rPr>
                        <a:t>1.2</a:t>
                      </a:r>
                      <a:endParaRPr lang="en-US" altLang="en-US" sz="900" b="0">
                        <a:solidFill>
                          <a:srgbClr val="000000"/>
                        </a:solidFill>
                        <a:latin typeface="+mj-lt"/>
                        <a:cs typeface="+mj-lt"/>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mj-lt"/>
                          <a:ea typeface="宋体" pitchFamily="2" charset="-122"/>
                        </a:rPr>
                        <a:t>偏差较小，正常值</a:t>
                      </a:r>
                      <a:endParaRPr lang="zh-CN" altLang="en-US" sz="900" b="0">
                        <a:solidFill>
                          <a:srgbClr val="000000"/>
                        </a:solidFill>
                        <a:latin typeface="+mj-lt"/>
                        <a:ea typeface="宋体"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tags/tag1.xml><?xml version="1.0" encoding="utf-8"?>
<p:tagLst xmlns:p="http://schemas.openxmlformats.org/presentationml/2006/main">
  <p:tag name="KSO_WM_UNIT_TABLE_BEAUTIFY" val="smartTable{0e55b7f8-0204-481c-91a7-1aff7368305d}"/>
</p:tagLst>
</file>

<file path=ppt/tags/tag2.xml><?xml version="1.0" encoding="utf-8"?>
<p:tagLst xmlns:p="http://schemas.openxmlformats.org/presentationml/2006/main">
  <p:tag name="KSO_WM_UNIT_TABLE_BEAUTIFY" val="smartTable{53153cf8-4e6a-4cfe-89ca-6a78e7038cb4}"/>
  <p:tag name="TABLE_ENDDRAG_ORIGIN_RECT" val="452*16788"/>
  <p:tag name="TABLE_ENDDRAG_RECT" val="419*264*452*16788"/>
</p:tagLst>
</file>

<file path=ppt/tags/tag3.xml><?xml version="1.0" encoding="utf-8"?>
<p:tagLst xmlns:p="http://schemas.openxmlformats.org/presentationml/2006/main">
  <p:tag name="KSO_WM_UNIT_TABLE_BEAUTIFY" val="smartTable{53153cf8-4e6a-4cfe-89ca-6a78e7038cb4}"/>
  <p:tag name="TABLE_ENDDRAG_ORIGIN_RECT" val="452*16788"/>
  <p:tag name="TABLE_ENDDRAG_RECT" val="419*264*452*16788"/>
</p:tagLst>
</file>

<file path=ppt/tags/tag4.xml><?xml version="1.0" encoding="utf-8"?>
<p:tagLst xmlns:p="http://schemas.openxmlformats.org/presentationml/2006/main">
  <p:tag name="KSO_WM_UNIT_TABLE_BEAUTIFY" val="smartTable{53153cf8-4e6a-4cfe-89ca-6a78e7038cb4}"/>
  <p:tag name="TABLE_ENDDRAG_ORIGIN_RECT" val="900*237"/>
  <p:tag name="TABLE_ENDDRAG_RECT" val="19*51*900*237"/>
</p:tagLst>
</file>

<file path=ppt/tags/tag5.xml><?xml version="1.0" encoding="utf-8"?>
<p:tagLst xmlns:p="http://schemas.openxmlformats.org/presentationml/2006/main">
  <p:tag name="KSO_WM_UNIT_TABLE_BEAUTIFY" val="smartTable{147c0de5-c1c0-45d9-aac1-0e5f38ee9bc8}"/>
</p:tagLst>
</file>

<file path=ppt/tags/tag6.xml><?xml version="1.0" encoding="utf-8"?>
<p:tagLst xmlns:p="http://schemas.openxmlformats.org/presentationml/2006/main">
  <p:tag name="KSO_WM_UNIT_TABLE_BEAUTIFY" val="smartTable{147c0de5-c1c0-45d9-aac1-0e5f38ee9bc8}"/>
</p:tagLst>
</file>

<file path=ppt/tags/tag7.xml><?xml version="1.0" encoding="utf-8"?>
<p:tagLst xmlns:p="http://schemas.openxmlformats.org/presentationml/2006/main">
  <p:tag name="KSO_WM_UNIT_TABLE_BEAUTIFY" val="smartTable{147c0de5-c1c0-45d9-aac1-0e5f38ee9bc8}"/>
</p:tagLst>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11621</Words>
  <Application>WPS 演示</Application>
  <PresentationFormat>宽屏</PresentationFormat>
  <Paragraphs>3706</Paragraphs>
  <Slides>17</Slides>
  <Notes>4</Notes>
  <HiddenSlides>0</HiddenSlides>
  <MMClips>0</MMClips>
  <ScaleCrop>false</ScaleCrop>
  <HeadingPairs>
    <vt:vector size="6" baseType="variant">
      <vt:variant>
        <vt:lpstr>已用的字体</vt:lpstr>
      </vt:variant>
      <vt:variant>
        <vt:i4>26</vt:i4>
      </vt:variant>
      <vt:variant>
        <vt:lpstr>主题</vt:lpstr>
      </vt:variant>
      <vt:variant>
        <vt:i4>1</vt:i4>
      </vt:variant>
      <vt:variant>
        <vt:lpstr>幻灯片标题</vt:lpstr>
      </vt:variant>
      <vt:variant>
        <vt:i4>17</vt:i4>
      </vt:variant>
    </vt:vector>
  </HeadingPairs>
  <TitlesOfParts>
    <vt:vector size="44" baseType="lpstr">
      <vt:lpstr>Arial</vt:lpstr>
      <vt:lpstr>宋体</vt:lpstr>
      <vt:lpstr>Wingdings</vt:lpstr>
      <vt:lpstr>Calibri</vt:lpstr>
      <vt:lpstr>Helvetica Neue</vt:lpstr>
      <vt:lpstr>Ford Antenna Cond Regular</vt:lpstr>
      <vt:lpstr>Thonburi</vt:lpstr>
      <vt:lpstr>Ford Antenna Medium</vt:lpstr>
      <vt:lpstr>苹方-简</vt:lpstr>
      <vt:lpstr>Arial</vt:lpstr>
      <vt:lpstr>Ford Antenna Cond</vt:lpstr>
      <vt:lpstr>Ford Antenna</vt:lpstr>
      <vt:lpstr>MS PGothic</vt:lpstr>
      <vt:lpstr>汉仪书宋二KW</vt:lpstr>
      <vt:lpstr>Ford Antenna Cond Light</vt:lpstr>
      <vt:lpstr>SimHei</vt:lpstr>
      <vt:lpstr>汉仪中黑KW</vt:lpstr>
      <vt:lpstr>等线</vt:lpstr>
      <vt:lpstr>Arial Regular</vt:lpstr>
      <vt:lpstr>Verdana Pro</vt:lpstr>
      <vt:lpstr>微软雅黑</vt:lpstr>
      <vt:lpstr>汉仪旗黑</vt:lpstr>
      <vt:lpstr>黑体</vt:lpstr>
      <vt:lpstr>汉仪中等线KW</vt:lpstr>
      <vt:lpstr>宋体</vt:lpstr>
      <vt:lpstr>Arial Unicode MS</vt:lpstr>
      <vt:lpstr>1_Corp Presentations 2018</vt:lpstr>
      <vt:lpstr>PowerPoint 演示文稿</vt:lpstr>
      <vt:lpstr>{CX706L_R07 Pro HF1} Software overall status  {yellow}</vt:lpstr>
      <vt:lpstr>{CDX706L R07 Pro HF1} Open IG with risk evaluation</vt:lpstr>
      <vt:lpstr>{CDX706L R07 Pro HF1} 内存泄露专项测试</vt:lpstr>
      <vt:lpstr>{CDX706L R07 Pro HF1} 内存泄露专项测试</vt:lpstr>
      <vt:lpstr>{CDX706L R07 Pro HF1} 语音专项测试</vt:lpstr>
      <vt:lpstr>{CDX706L R07 Pro HF1} 性能专题测试</vt:lpstr>
      <vt:lpstr>{CDX706L R07 Pro HF1} 性能专题测试</vt:lpstr>
      <vt:lpstr>{CDX706L R07 Pro HF1} 性能专题测试</vt:lpstr>
      <vt:lpstr>{CX706H_R07 Pro HF1} Software overall status  {yellow}</vt:lpstr>
      <vt:lpstr>{CX706H_R07 Pro HF1} Open IG with risk evaluation</vt:lpstr>
      <vt:lpstr>{CX706H_R07 Pro HF1} 内存泄露专项测试</vt:lpstr>
      <vt:lpstr>{CX706H_R07 Pro HF1} 内存泄露专项测试</vt:lpstr>
      <vt:lpstr>{CX706H_R07 Pro HF1} 语音专项测试</vt:lpstr>
      <vt:lpstr>{CX706H_R07 Pro HF1} 性能专题测试</vt:lpstr>
      <vt:lpstr>{CX706H_R07 Pro HF1} 性能专题测试</vt:lpstr>
      <vt:lpstr>{CX706H_R07 Pro HF1} 性能专题测试</vt:lpstr>
    </vt:vector>
  </TitlesOfParts>
  <Company>Ford Motor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 Dune (S.J.)</dc:creator>
  <cp:lastModifiedBy>毛毛</cp:lastModifiedBy>
  <cp:revision>1968</cp:revision>
  <cp:lastPrinted>2022-12-05T17:42:41Z</cp:lastPrinted>
  <dcterms:created xsi:type="dcterms:W3CDTF">2022-12-05T17:42:41Z</dcterms:created>
  <dcterms:modified xsi:type="dcterms:W3CDTF">2022-12-05T17:42:41Z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2052-4.6.1.7467</vt:lpwstr>
  </property>
  <property fmtid="{D5CDD505-2E9C-101B-9397-08002B2CF9AE}" pid="3" name="ICV">
    <vt:lpwstr>7AA88733DED766D78BA4B0627A3CF117</vt:lpwstr>
  </property>
</Properties>
</file>