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31" r:id="rId7"/>
    <p:sldId id="954" r:id="rId8"/>
    <p:sldId id="932" r:id="rId9"/>
    <p:sldId id="941" r:id="rId10"/>
    <p:sldId id="979" r:id="rId11"/>
    <p:sldId id="980" r:id="rId12"/>
    <p:sldId id="935" r:id="rId13"/>
    <p:sldId id="936" r:id="rId14"/>
    <p:sldId id="970" r:id="rId15"/>
    <p:sldId id="937" r:id="rId16"/>
    <p:sldId id="957" r:id="rId17"/>
    <p:sldId id="938" r:id="rId18"/>
    <p:sldId id="958" r:id="rId19"/>
    <p:sldId id="981" r:id="rId20"/>
    <p:sldId id="982" r:id="rId2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image" Target="../media/image25.png"/><Relationship Id="rId2" Type="http://schemas.openxmlformats.org/officeDocument/2006/relationships/package" Target="../embeddings/Workbook3.xlsx"/><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0" Type="http://schemas.openxmlformats.org/officeDocument/2006/relationships/slideLayout" Target="../slideLayouts/slideLayout12.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0" Type="http://schemas.openxmlformats.org/officeDocument/2006/relationships/slideLayout" Target="../slideLayouts/slideLayout12.xml"/><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44.png"/><Relationship Id="rId2" Type="http://schemas.openxmlformats.org/officeDocument/2006/relationships/package" Target="../embeddings/Workbook4.xlsx"/><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package" Target="../embeddings/Workbook1.xlsx"/><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2" Type="http://schemas.openxmlformats.org/officeDocument/2006/relationships/slideLayout" Target="../slideLayouts/slideLayout12.xml"/><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24.png"/><Relationship Id="rId2" Type="http://schemas.openxmlformats.org/officeDocument/2006/relationships/package" Target="../embeddings/Workbook2.xlsx"/><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a:t>
            </a:r>
            <a:r>
              <a:rPr lang="en-US" altLang="zh-CN" sz="3200" dirty="0">
                <a:solidFill>
                  <a:srgbClr val="0000CC"/>
                </a:solidFill>
              </a:rPr>
              <a:t>706_R08 HF2</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2023-02-22</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706H</a:t>
            </a:r>
            <a:r>
              <a:rPr lang="en-US" altLang="en-US" sz="2800" dirty="0">
                <a:solidFill>
                  <a:srgbClr val="0000CC"/>
                </a:solidFill>
                <a:ea typeface="SimHei" panose="02010609060101010101" pitchFamily="49" charset="-122"/>
              </a:rPr>
              <a:t>_R08</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20230130_572_PRO</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sym typeface="+mn-ea"/>
              </a:rPr>
              <a:t>20230217_0880_FF27_R08.PRO.HF2_Debug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99.3%,  0 </a:t>
            </a:r>
            <a:r>
              <a:rPr lang="en-US" altLang="zh-CN" sz="1800" dirty="0">
                <a:ea typeface="宋体" pitchFamily="2" charset="-122"/>
              </a:rPr>
              <a:t>P0 and </a:t>
            </a:r>
            <a:r>
              <a:rPr lang="en-US" altLang="zh-CN" sz="1800" dirty="0">
                <a:solidFill>
                  <a:srgbClr val="0000CC"/>
                </a:solidFill>
                <a:ea typeface="宋体" pitchFamily="2" charset="-122"/>
              </a:rPr>
              <a:t>10 </a:t>
            </a:r>
            <a:r>
              <a:rPr lang="en-US" altLang="zh-CN" sz="1800" dirty="0">
                <a:ea typeface="宋体" pitchFamily="2" charset="-122"/>
              </a:rPr>
              <a:t>P1 issues found and not fixed and </a:t>
            </a:r>
            <a:r>
              <a:rPr lang="en-US" altLang="zh-CN" sz="1800" dirty="0">
                <a:solidFill>
                  <a:srgbClr val="0000CC"/>
                </a:solidFill>
                <a:ea typeface="宋体" pitchFamily="2" charset="-122"/>
              </a:rPr>
              <a:t> 2 </a:t>
            </a:r>
            <a:r>
              <a:rPr lang="en-US" altLang="zh-CN" sz="1800" dirty="0">
                <a:ea typeface="宋体" pitchFamily="2" charset="-122"/>
              </a:rPr>
              <a:t>P1 issues </a:t>
            </a:r>
            <a:r>
              <a:rPr lang="en-US" altLang="zh-CN" sz="1800" dirty="0">
                <a:ea typeface="宋体" pitchFamily="2" charset="-122"/>
                <a:sym typeface="+mn-ea"/>
              </a:rPr>
              <a:t>in Verfication</a:t>
            </a:r>
            <a:r>
              <a:rPr lang="en-US" altLang="zh-CN" sz="1800" dirty="0">
                <a:ea typeface="宋体" pitchFamily="2" charset="-122"/>
              </a:rPr>
              <a:t> .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AW2_xxxxxx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0" y="-59055"/>
            <a:ext cx="10836275" cy="580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000" dirty="0">
                <a:solidFill>
                  <a:srgbClr val="0000CC"/>
                </a:solidFill>
              </a:rPr>
              <a:t>{</a:t>
            </a:r>
            <a:r>
              <a:rPr lang="en-US" altLang="en-US" sz="2000" dirty="0">
                <a:solidFill>
                  <a:srgbClr val="0000CC"/>
                </a:solidFill>
                <a:ea typeface="SimHei" panose="02010609060101010101" pitchFamily="49" charset="-122"/>
                <a:sym typeface="+mn-ea"/>
              </a:rPr>
              <a:t>CX</a:t>
            </a:r>
            <a:r>
              <a:rPr lang="en-US" altLang="zh-CN" sz="2000" dirty="0">
                <a:solidFill>
                  <a:srgbClr val="0000CC"/>
                </a:solidFill>
                <a:ea typeface="SimHei" panose="02010609060101010101" pitchFamily="49" charset="-122"/>
                <a:sym typeface="+mn-ea"/>
              </a:rPr>
              <a:t>706H</a:t>
            </a:r>
            <a:r>
              <a:rPr lang="en-US" altLang="en-US" sz="2000" dirty="0">
                <a:solidFill>
                  <a:srgbClr val="0000CC"/>
                </a:solidFill>
                <a:ea typeface="SimHei" panose="02010609060101010101" pitchFamily="49" charset="-122"/>
                <a:sym typeface="+mn-ea"/>
              </a:rPr>
              <a:t>_R08</a:t>
            </a:r>
            <a:r>
              <a:rPr lang="en-US" altLang="zh-CN" sz="2000" dirty="0">
                <a:solidFill>
                  <a:srgbClr val="0000CC"/>
                </a:solidFill>
                <a:ea typeface="SimHei" panose="02010609060101010101" pitchFamily="49" charset="-122"/>
                <a:sym typeface="+mn-ea"/>
              </a:rPr>
              <a:t> </a:t>
            </a:r>
            <a:r>
              <a:rPr lang="en-US" altLang="zh-CN" sz="2000" dirty="0">
                <a:solidFill>
                  <a:srgbClr val="0000CC"/>
                </a:solidFill>
                <a:sym typeface="+mn-ea"/>
              </a:rPr>
              <a:t>Pro HF2</a:t>
            </a:r>
            <a:r>
              <a:rPr lang="en-US" altLang="en-US" sz="2000" dirty="0">
                <a:solidFill>
                  <a:srgbClr val="0000CC"/>
                </a:solidFill>
              </a:rPr>
              <a:t>} </a:t>
            </a:r>
            <a:r>
              <a:rPr lang="en-US" altLang="zh-CN" sz="2000" dirty="0"/>
              <a:t>Open IG/Gating with risk evaluation</a:t>
            </a:r>
            <a:endParaRPr lang="en-US" altLang="en-US" sz="20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110490" y="337820"/>
          <a:ext cx="11971020" cy="5871210"/>
        </p:xfrm>
        <a:graphic>
          <a:graphicData uri="http://schemas.openxmlformats.org/drawingml/2006/table">
            <a:tbl>
              <a:tblPr/>
              <a:tblGrid>
                <a:gridCol w="909955"/>
                <a:gridCol w="3526790"/>
                <a:gridCol w="869950"/>
                <a:gridCol w="929005"/>
                <a:gridCol w="751840"/>
                <a:gridCol w="4983480"/>
              </a:tblGrid>
              <a:tr h="193675">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14617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AW2-15583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[CDX706H][偶现]诱导面板上的剩余距离和仪表上的距离不一致</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1.出现概率：必现（已找到必现路径，熟路模式，距离下一个机动点距离超过20</a:t>
                      </a:r>
                      <a:r>
                        <a:rPr lang="en-US" altLang="zh-CN" sz="900" dirty="0">
                          <a:solidFill>
                            <a:srgbClr val="000000"/>
                          </a:solidFill>
                          <a:effectLst/>
                          <a:ea typeface="等线" panose="02010600030101010101" pitchFamily="2" charset="-122"/>
                          <a:cs typeface="+mn-lt"/>
                          <a:sym typeface="+mn-ea"/>
                        </a:rPr>
                        <a:t>KM</a:t>
                      </a:r>
                      <a:r>
                        <a:rPr lang="zh-CN" altLang="en-US" sz="900" dirty="0">
                          <a:solidFill>
                            <a:srgbClr val="000000"/>
                          </a:solidFill>
                          <a:effectLst/>
                          <a:ea typeface="等线" panose="02010600030101010101" pitchFamily="2" charset="-122"/>
                          <a:cs typeface="+mn-lt"/>
                          <a:sym typeface="+mn-ea"/>
                        </a:rPr>
                        <a:t>时，诱导面板显示的距离比仪表数字大</a:t>
                      </a:r>
                      <a:r>
                        <a:rPr lang="en-US" altLang="zh-CN" sz="900" dirty="0">
                          <a:solidFill>
                            <a:srgbClr val="000000"/>
                          </a:solidFill>
                          <a:effectLst/>
                          <a:ea typeface="等线" panose="02010600030101010101" pitchFamily="2" charset="-122"/>
                          <a:cs typeface="+mn-lt"/>
                          <a:sym typeface="+mn-ea"/>
                        </a:rPr>
                        <a:t>3KM</a:t>
                      </a:r>
                      <a:r>
                        <a:rPr lang="zh-CN" altLang="en-US" sz="900" dirty="0">
                          <a:solidFill>
                            <a:srgbClr val="000000"/>
                          </a:solidFill>
                          <a:effectLst/>
                          <a:ea typeface="等线" panose="02010600030101010101" pitchFamily="2" charset="-122"/>
                          <a:cs typeface="+mn-lt"/>
                          <a:sym typeface="+mn-ea"/>
                        </a:rPr>
                        <a:t>左右）</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3.用户使用频次：低频，当前暂无可查询埋点</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cause：引擎下发数据异常，引擎侧正在确认数据</a:t>
                      </a:r>
                      <a:r>
                        <a:rPr lang="zh-CN" altLang="en-US" sz="900" dirty="0">
                          <a:solidFill>
                            <a:srgbClr val="000000"/>
                          </a:solidFill>
                          <a:effectLst/>
                          <a:ea typeface="等线" panose="02010600030101010101" pitchFamily="2" charset="-122"/>
                          <a:cs typeface="+mn-lt"/>
                          <a:sym typeface="+mn-ea"/>
                        </a:rPr>
                        <a:t>异常原因</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当前仅在熟路模式且距离下一个机动点超</a:t>
                      </a:r>
                      <a:r>
                        <a:rPr lang="en-US" altLang="zh-CN" sz="900" dirty="0">
                          <a:solidFill>
                            <a:srgbClr val="000000"/>
                          </a:solidFill>
                          <a:effectLst/>
                          <a:ea typeface="等线" panose="02010600030101010101" pitchFamily="2" charset="-122"/>
                          <a:cs typeface="+mn-lt"/>
                          <a:sym typeface="+mn-ea"/>
                        </a:rPr>
                        <a:t>20KM</a:t>
                      </a:r>
                      <a:r>
                        <a:rPr lang="zh-CN" altLang="en-US" sz="900" dirty="0">
                          <a:solidFill>
                            <a:srgbClr val="000000"/>
                          </a:solidFill>
                          <a:effectLst/>
                          <a:ea typeface="等线" panose="02010600030101010101" pitchFamily="2" charset="-122"/>
                          <a:cs typeface="+mn-lt"/>
                          <a:sym typeface="+mn-ea"/>
                        </a:rPr>
                        <a:t>时候会触发改</a:t>
                      </a:r>
                      <a:r>
                        <a:rPr lang="en-US" altLang="zh-CN" sz="900" dirty="0">
                          <a:solidFill>
                            <a:srgbClr val="000000"/>
                          </a:solidFill>
                          <a:effectLst/>
                          <a:ea typeface="等线" panose="02010600030101010101" pitchFamily="2" charset="-122"/>
                          <a:cs typeface="+mn-lt"/>
                          <a:sym typeface="+mn-ea"/>
                        </a:rPr>
                        <a:t>bug</a:t>
                      </a:r>
                      <a:r>
                        <a:rPr lang="zh-CN" altLang="en-US" sz="900" dirty="0">
                          <a:solidFill>
                            <a:srgbClr val="000000"/>
                          </a:solidFill>
                          <a:effectLst/>
                          <a:ea typeface="等线" panose="02010600030101010101" pitchFamily="2" charset="-122"/>
                          <a:cs typeface="+mn-lt"/>
                          <a:sym typeface="+mn-ea"/>
                        </a:rPr>
                        <a:t>，其他模式下均未复现该问题，客户使用频次较低，整体影响较小</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6.修复计划：计划</a:t>
                      </a:r>
                      <a:r>
                        <a:rPr lang="en-US" altLang="zh-CN" sz="900" dirty="0">
                          <a:solidFill>
                            <a:srgbClr val="000000"/>
                          </a:solidFill>
                          <a:effectLst/>
                          <a:ea typeface="等线" panose="02010600030101010101" pitchFamily="2" charset="-122"/>
                          <a:cs typeface="+mn-lt"/>
                          <a:sym typeface="+mn-ea"/>
                        </a:rPr>
                        <a:t>R09</a:t>
                      </a:r>
                      <a:r>
                        <a:rPr lang="zh-CN" altLang="en-US" sz="900" dirty="0">
                          <a:solidFill>
                            <a:srgbClr val="000000"/>
                          </a:solidFill>
                          <a:effectLst/>
                          <a:ea typeface="等线" panose="02010600030101010101" pitchFamily="2" charset="-122"/>
                          <a:cs typeface="+mn-lt"/>
                          <a:sym typeface="+mn-ea"/>
                        </a:rPr>
                        <a:t>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841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AW2-15567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[CDX706H][偶现][随心听]副驾侧语音“打开USB音乐”，进入USB音乐界面，但音乐未自动播放</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Developing</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a:t>
                      </a:r>
                      <a:r>
                        <a:rPr lang="en-US" altLang="zh-CN" sz="900" dirty="0">
                          <a:solidFill>
                            <a:srgbClr val="000000"/>
                          </a:solidFill>
                          <a:effectLst/>
                          <a:ea typeface="等线" panose="02010600030101010101" pitchFamily="2" charset="-122"/>
                          <a:cs typeface="+mn-lt"/>
                          <a:sym typeface="+mn-ea"/>
                        </a:rPr>
                        <a:t>10/100)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2.恢复方法：手动点击播放或通过语音指令进行播放</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a:t>
                      </a:r>
                      <a:r>
                        <a:rPr lang="en-US" altLang="zh-CN" sz="900" dirty="0">
                          <a:solidFill>
                            <a:srgbClr val="000000"/>
                          </a:solidFill>
                          <a:effectLst/>
                          <a:ea typeface="等线" panose="02010600030101010101" pitchFamily="2" charset="-122"/>
                          <a:cs typeface="+mn-lt"/>
                          <a:sym typeface="+mn-ea"/>
                        </a:rPr>
                        <a:t> </a:t>
                      </a:r>
                      <a:r>
                        <a:rPr sz="900" dirty="0">
                          <a:solidFill>
                            <a:srgbClr val="000000"/>
                          </a:solidFill>
                          <a:effectLst/>
                          <a:ea typeface="等线" panose="02010600030101010101" pitchFamily="2" charset="-122"/>
                          <a:cs typeface="+mn-lt"/>
                          <a:sym typeface="+mn-ea"/>
                        </a:rPr>
                        <a:t>CD764 2023/2/17-2/23 VOI10073</a:t>
                      </a:r>
                      <a:r>
                        <a:rPr lang="zh-CN" sz="900" dirty="0">
                          <a:solidFill>
                            <a:srgbClr val="000000"/>
                          </a:solidFill>
                          <a:effectLst/>
                          <a:ea typeface="等线" panose="02010600030101010101" pitchFamily="2" charset="-122"/>
                          <a:cs typeface="+mn-lt"/>
                          <a:sym typeface="+mn-ea"/>
                        </a:rPr>
                        <a:t>打开</a:t>
                      </a:r>
                      <a:r>
                        <a:rPr lang="en-US" altLang="zh-CN" sz="900" dirty="0">
                          <a:solidFill>
                            <a:srgbClr val="000000"/>
                          </a:solidFill>
                          <a:effectLst/>
                          <a:ea typeface="等线" panose="02010600030101010101" pitchFamily="2" charset="-122"/>
                          <a:cs typeface="+mn-lt"/>
                          <a:sym typeface="+mn-ea"/>
                        </a:rPr>
                        <a:t>USB</a:t>
                      </a:r>
                      <a:r>
                        <a:rPr lang="zh-CN" altLang="en-US" sz="900" dirty="0">
                          <a:solidFill>
                            <a:srgbClr val="000000"/>
                          </a:solidFill>
                          <a:effectLst/>
                          <a:ea typeface="等线" panose="02010600030101010101" pitchFamily="2" charset="-122"/>
                          <a:cs typeface="+mn-lt"/>
                          <a:sym typeface="+mn-ea"/>
                        </a:rPr>
                        <a:t>音乐</a:t>
                      </a:r>
                      <a:r>
                        <a:rPr sz="900" dirty="0">
                          <a:solidFill>
                            <a:srgbClr val="000000"/>
                          </a:solidFill>
                          <a:effectLst/>
                          <a:ea typeface="等线" panose="02010600030101010101" pitchFamily="2" charset="-122"/>
                          <a:cs typeface="+mn-lt"/>
                          <a:sym typeface="+mn-ea"/>
                        </a:rPr>
                        <a:t>手动点击次数</a:t>
                      </a:r>
                      <a:r>
                        <a:rPr lang="en-US" sz="900" dirty="0">
                          <a:solidFill>
                            <a:srgbClr val="000000"/>
                          </a:solidFill>
                          <a:effectLst/>
                          <a:ea typeface="等线" panose="02010600030101010101" pitchFamily="2" charset="-122"/>
                          <a:cs typeface="+mn-lt"/>
                          <a:sym typeface="+mn-ea"/>
                        </a:rPr>
                        <a:t>269</a:t>
                      </a:r>
                      <a:r>
                        <a:rPr sz="900" dirty="0">
                          <a:solidFill>
                            <a:srgbClr val="000000"/>
                          </a:solidFill>
                          <a:effectLst/>
                          <a:ea typeface="等线" panose="02010600030101010101" pitchFamily="2" charset="-122"/>
                          <a:cs typeface="+mn-lt"/>
                          <a:sym typeface="+mn-ea"/>
                        </a:rPr>
                        <a:t>（包含测试数据）</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cause：播放列表不是USB音乐导致未恢复播放，当前语音指令处理逻辑没有设置播放列表，语音指令处理逻辑中设置</a:t>
                      </a:r>
                      <a:r>
                        <a:rPr lang="en-US" altLang="zh-CN" sz="900" dirty="0">
                          <a:solidFill>
                            <a:srgbClr val="000000"/>
                          </a:solidFill>
                          <a:effectLst/>
                          <a:ea typeface="等线" panose="02010600030101010101" pitchFamily="2" charset="-122"/>
                          <a:cs typeface="+mn-lt"/>
                          <a:sym typeface="+mn-ea"/>
                        </a:rPr>
                        <a:t>USB</a:t>
                      </a:r>
                      <a:r>
                        <a:rPr lang="zh-CN" altLang="en-US" sz="900" dirty="0">
                          <a:solidFill>
                            <a:srgbClr val="000000"/>
                          </a:solidFill>
                          <a:effectLst/>
                          <a:ea typeface="等线" panose="02010600030101010101" pitchFamily="2" charset="-122"/>
                          <a:cs typeface="+mn-lt"/>
                          <a:sym typeface="+mn-ea"/>
                        </a:rPr>
                        <a:t>播放列表同</a:t>
                      </a:r>
                      <a:r>
                        <a:rPr lang="zh-CN" altLang="en-US" sz="900" dirty="0">
                          <a:solidFill>
                            <a:srgbClr val="000000"/>
                          </a:solidFill>
                          <a:effectLst/>
                          <a:ea typeface="等线" panose="02010600030101010101" pitchFamily="2" charset="-122"/>
                          <a:cs typeface="+mn-lt"/>
                          <a:sym typeface="+mn-ea"/>
                        </a:rPr>
                        <a:t>时增加强制执行恢复</a:t>
                      </a:r>
                      <a:r>
                        <a:rPr lang="zh-CN" altLang="en-US" sz="900" dirty="0">
                          <a:solidFill>
                            <a:srgbClr val="000000"/>
                          </a:solidFill>
                          <a:effectLst/>
                          <a:ea typeface="等线" panose="02010600030101010101" pitchFamily="2" charset="-122"/>
                          <a:cs typeface="+mn-lt"/>
                          <a:sym typeface="+mn-ea"/>
                        </a:rPr>
                        <a:t>播放逻辑</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r>
                        <a:rPr lang="zh-CN" altLang="en-US" sz="900" dirty="0">
                          <a:solidFill>
                            <a:srgbClr val="000000"/>
                          </a:solidFill>
                          <a:effectLst/>
                          <a:ea typeface="等线" panose="02010600030101010101" pitchFamily="2" charset="-122"/>
                          <a:cs typeface="+mn-lt"/>
                          <a:sym typeface="+mn-ea"/>
                        </a:rPr>
                        <a:t>，通过语音指令可正常打开</a:t>
                      </a:r>
                      <a:r>
                        <a:rPr lang="en-US" altLang="zh-CN" sz="900" dirty="0">
                          <a:solidFill>
                            <a:srgbClr val="000000"/>
                          </a:solidFill>
                          <a:effectLst/>
                          <a:ea typeface="等线" panose="02010600030101010101" pitchFamily="2" charset="-122"/>
                          <a:cs typeface="+mn-lt"/>
                          <a:sym typeface="+mn-ea"/>
                        </a:rPr>
                        <a:t>USB</a:t>
                      </a:r>
                      <a:r>
                        <a:rPr lang="zh-CN" altLang="en-US" sz="900" dirty="0">
                          <a:solidFill>
                            <a:srgbClr val="000000"/>
                          </a:solidFill>
                          <a:effectLst/>
                          <a:ea typeface="等线" panose="02010600030101010101" pitchFamily="2" charset="-122"/>
                          <a:cs typeface="+mn-lt"/>
                          <a:sym typeface="+mn-ea"/>
                        </a:rPr>
                        <a:t>音乐界面，但未执行自动播放，恢复方式比较简单，对客户影响</a:t>
                      </a:r>
                      <a:r>
                        <a:rPr lang="zh-CN" altLang="en-US" sz="900" dirty="0">
                          <a:solidFill>
                            <a:srgbClr val="000000"/>
                          </a:solidFill>
                          <a:effectLst/>
                          <a:ea typeface="等线" panose="02010600030101010101" pitchFamily="2" charset="-122"/>
                          <a:cs typeface="+mn-lt"/>
                          <a:sym typeface="+mn-ea"/>
                        </a:rPr>
                        <a:t>程度较低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R09</a:t>
                      </a:r>
                      <a:r>
                        <a:rPr lang="zh-CN" altLang="en-US" sz="900" dirty="0">
                          <a:solidFill>
                            <a:srgbClr val="000000"/>
                          </a:solidFill>
                          <a:effectLst/>
                          <a:ea typeface="等线" panose="02010600030101010101" pitchFamily="2" charset="-122"/>
                          <a:cs typeface="+mn-lt"/>
                          <a:sym typeface="+mn-ea"/>
                        </a:rPr>
                        <a:t>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905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AW2-14967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[CDX706H][偶现][地图]导航中，进隧道后车标漂移</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M</a:t>
                      </a:r>
                      <a:r>
                        <a:rPr lang="en-US" altLang="en-GB" sz="900" dirty="0">
                          <a:solidFill>
                            <a:srgbClr val="000000"/>
                          </a:solidFill>
                          <a:effectLst/>
                          <a:ea typeface="等线" panose="02010600030101010101" pitchFamily="2" charset="-122"/>
                          <a:cs typeface="+mn-lt"/>
                          <a:sym typeface="+mn-ea"/>
                        </a:rPr>
                        <a:t>onitor</a:t>
                      </a:r>
                      <a:endParaRPr lang="en-US" altLang="en-GB"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1.出现概率：偶现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2.恢复方法：出隧道后自动恢复</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3.用户使用频次：高频  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cause：当前日志惯导日志GPS打点不全</a:t>
                      </a:r>
                      <a:r>
                        <a:rPr lang="zh-CN" altLang="en-US" sz="900" b="0" i="0" u="none" strike="noStrike" kern="1200" dirty="0">
                          <a:solidFill>
                            <a:srgbClr val="000000"/>
                          </a:solidFill>
                          <a:effectLst/>
                          <a:ea typeface="等线" panose="02010600030101010101" pitchFamily="2" charset="-122"/>
                          <a:cs typeface="+mn-lt"/>
                        </a:rPr>
                        <a:t>不支持分析，百度侧同步在南京卡子门立交，通济门隧道，西安门隧道，九华山隧道，红山路隧道，和燕路隧道，吉祥庵隧道，燕子矶长江隧道路测72H，暂未出现隧道偏航现像，同步VOCF百度侧也未在类似隧道复现该问题。</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5.影响评估：Medium，出现概率较低，但一旦出现会影响客户实际导航路线及对应路口的播报</a:t>
                      </a:r>
                      <a:r>
                        <a:rPr lang="zh-CN" altLang="en-US" sz="900" b="0" i="0" u="none" strike="noStrike" kern="1200" dirty="0">
                          <a:solidFill>
                            <a:srgbClr val="000000"/>
                          </a:solidFill>
                          <a:effectLst/>
                          <a:ea typeface="等线" panose="02010600030101010101" pitchFamily="2" charset="-122"/>
                          <a:cs typeface="+mn-lt"/>
                        </a:rPr>
                        <a:t>情况</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6.修复计划：该类问题依赖RB版本更新，</a:t>
                      </a:r>
                      <a:r>
                        <a:rPr lang="en-US" altLang="zh-CN" sz="900" b="0" i="0" u="none" strike="noStrike" kern="1200" dirty="0">
                          <a:solidFill>
                            <a:srgbClr val="000000"/>
                          </a:solidFill>
                          <a:effectLst/>
                          <a:ea typeface="等线" panose="02010600030101010101" pitchFamily="2" charset="-122"/>
                          <a:cs typeface="+mn-lt"/>
                        </a:rPr>
                        <a:t>R09</a:t>
                      </a:r>
                      <a:r>
                        <a:rPr lang="zh-CN" altLang="en-US" sz="900" b="0" i="0" u="none" strike="noStrike" kern="1200" dirty="0">
                          <a:solidFill>
                            <a:srgbClr val="000000"/>
                          </a:solidFill>
                          <a:effectLst/>
                          <a:ea typeface="等线" panose="02010600030101010101" pitchFamily="2" charset="-122"/>
                          <a:cs typeface="+mn-lt"/>
                        </a:rPr>
                        <a:t>版本更新RB后持续观察定位情况，当前申请</a:t>
                      </a:r>
                      <a:r>
                        <a:rPr lang="en-US" altLang="zh-CN" sz="900" b="0" i="0" u="none" strike="noStrike" kern="1200" dirty="0">
                          <a:solidFill>
                            <a:srgbClr val="000000"/>
                          </a:solidFill>
                          <a:effectLst/>
                          <a:ea typeface="等线" panose="02010600030101010101" pitchFamily="2" charset="-122"/>
                          <a:cs typeface="+mn-lt"/>
                        </a:rPr>
                        <a:t>Monitor</a:t>
                      </a:r>
                      <a:r>
                        <a:rPr lang="zh-CN" altLang="en-US" sz="900" b="0" i="0" u="none" strike="noStrike" kern="1200" dirty="0">
                          <a:solidFill>
                            <a:srgbClr val="000000"/>
                          </a:solidFill>
                          <a:effectLst/>
                          <a:ea typeface="等线" panose="02010600030101010101" pitchFamily="2" charset="-122"/>
                          <a:cs typeface="+mn-lt"/>
                        </a:rPr>
                        <a:t>处理</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981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AW2-14686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【CDX706H】【偶现】【地图】副驾点击地图搜索栏时地图闪退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Monitor</a:t>
                      </a:r>
                      <a:endParaRPr lang="en-US" altLang="en-GB" sz="900"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 </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台架</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实车压测</a:t>
                      </a:r>
                      <a:r>
                        <a:rPr lang="en-US" altLang="zh-CN" sz="900" dirty="0">
                          <a:solidFill>
                            <a:srgbClr val="000000"/>
                          </a:solidFill>
                          <a:effectLst/>
                          <a:ea typeface="等线" panose="02010600030101010101" pitchFamily="2" charset="-122"/>
                          <a:cs typeface="+mn-lt"/>
                          <a:sym typeface="+mn-ea"/>
                        </a:rPr>
                        <a:t>600</a:t>
                      </a:r>
                      <a:r>
                        <a:rPr lang="zh-CN" altLang="en-US" sz="900" dirty="0">
                          <a:solidFill>
                            <a:srgbClr val="000000"/>
                          </a:solidFill>
                          <a:effectLst/>
                          <a:ea typeface="等线" panose="02010600030101010101" pitchFamily="2" charset="-122"/>
                          <a:cs typeface="+mn-lt"/>
                          <a:sym typeface="+mn-ea"/>
                        </a:rPr>
                        <a:t>次</a:t>
                      </a:r>
                      <a:r>
                        <a:rPr lang="zh-CN" altLang="en-US" sz="900" dirty="0">
                          <a:solidFill>
                            <a:srgbClr val="000000"/>
                          </a:solidFill>
                          <a:effectLst/>
                          <a:ea typeface="等线" panose="02010600030101010101" pitchFamily="2" charset="-122"/>
                          <a:cs typeface="+mn-lt"/>
                          <a:sym typeface="+mn-ea"/>
                        </a:rPr>
                        <a:t>未复现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2.恢复方法：重新点击Launcher地图</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zh-CN" altLang="en-US" sz="900" dirty="0">
                          <a:solidFill>
                            <a:srgbClr val="000000"/>
                          </a:solidFill>
                          <a:effectLst/>
                          <a:ea typeface="等线" panose="02010600030101010101" pitchFamily="2" charset="-122"/>
                          <a:cs typeface="+mn-lt"/>
                          <a:sym typeface="+mn-ea"/>
                        </a:rPr>
                        <a:t>高频   CD764 2023/02/08-2023/02/14 点击10821次（包含测试数据）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cause：当前日志未抓取到有效堆栈，持续压测复现，HF2版本地图</a:t>
                      </a:r>
                      <a:r>
                        <a:rPr lang="en-US" altLang="zh-CN" sz="900" dirty="0">
                          <a:solidFill>
                            <a:srgbClr val="000000"/>
                          </a:solidFill>
                          <a:effectLst/>
                          <a:ea typeface="等线" panose="02010600030101010101" pitchFamily="2" charset="-122"/>
                          <a:cs typeface="+mn-lt"/>
                          <a:sym typeface="+mn-ea"/>
                        </a:rPr>
                        <a:t>12H</a:t>
                      </a:r>
                      <a:r>
                        <a:rPr lang="zh-CN" altLang="en-US" sz="900" dirty="0">
                          <a:solidFill>
                            <a:srgbClr val="000000"/>
                          </a:solidFill>
                          <a:effectLst/>
                          <a:ea typeface="等线" panose="02010600030101010101" pitchFamily="2" charset="-122"/>
                          <a:cs typeface="+mn-lt"/>
                          <a:sym typeface="+mn-ea"/>
                        </a:rPr>
                        <a:t>Monkey未出现</a:t>
                      </a:r>
                      <a:r>
                        <a:rPr lang="en-US" altLang="zh-CN" sz="900" dirty="0">
                          <a:solidFill>
                            <a:srgbClr val="000000"/>
                          </a:solidFill>
                          <a:effectLst/>
                          <a:ea typeface="等线" panose="02010600030101010101" pitchFamily="2" charset="-122"/>
                          <a:cs typeface="+mn-lt"/>
                          <a:sym typeface="+mn-ea"/>
                        </a:rPr>
                        <a:t>Crash</a:t>
                      </a:r>
                      <a:r>
                        <a:rPr lang="zh-CN" altLang="en-US" sz="900" dirty="0">
                          <a:solidFill>
                            <a:srgbClr val="000000"/>
                          </a:solidFill>
                          <a:effectLst/>
                          <a:ea typeface="等线" panose="02010600030101010101" pitchFamily="2" charset="-122"/>
                          <a:cs typeface="+mn-lt"/>
                          <a:sym typeface="+mn-ea"/>
                        </a:rPr>
                        <a:t>情况，</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5.影响评估：Medium</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虽然整体复现概率较低，但闪退会影响用户体验</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6.修复计划：依赖于RB版本迭代更新，计划下版本组入PL21（2/24 Release)当前申请</a:t>
                      </a:r>
                      <a:r>
                        <a:rPr lang="en-US" altLang="zh-CN" sz="900" dirty="0">
                          <a:solidFill>
                            <a:srgbClr val="000000"/>
                          </a:solidFill>
                          <a:effectLst/>
                          <a:ea typeface="等线" panose="02010600030101010101" pitchFamily="2" charset="-122"/>
                          <a:cs typeface="+mn-lt"/>
                          <a:sym typeface="+mn-ea"/>
                        </a:rPr>
                        <a:t>Monitor</a:t>
                      </a:r>
                      <a:r>
                        <a:rPr lang="zh-CN" altLang="en-US" sz="900" dirty="0">
                          <a:solidFill>
                            <a:srgbClr val="000000"/>
                          </a:solidFill>
                          <a:effectLst/>
                          <a:ea typeface="等线" panose="02010600030101010101" pitchFamily="2" charset="-122"/>
                          <a:cs typeface="+mn-lt"/>
                          <a:sym typeface="+mn-ea"/>
                        </a:rPr>
                        <a:t>处理</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340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AW2-14484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[CDX706H][偶现一次][地图]隧道内点击地址尝试收藏，地图闪退一次</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Monitor</a:t>
                      </a:r>
                      <a:endParaRPr lang="en-US" altLang="en-GB" sz="900"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 （台架</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实车压测</a:t>
                      </a:r>
                      <a:r>
                        <a:rPr lang="en-US" altLang="zh-CN" sz="900" dirty="0">
                          <a:solidFill>
                            <a:srgbClr val="000000"/>
                          </a:solidFill>
                          <a:effectLst/>
                          <a:ea typeface="等线" panose="02010600030101010101" pitchFamily="2" charset="-122"/>
                          <a:cs typeface="+mn-lt"/>
                          <a:sym typeface="+mn-ea"/>
                        </a:rPr>
                        <a:t>500</a:t>
                      </a:r>
                      <a:r>
                        <a:rPr lang="zh-CN" altLang="en-US" sz="900" dirty="0">
                          <a:solidFill>
                            <a:srgbClr val="000000"/>
                          </a:solidFill>
                          <a:effectLst/>
                          <a:ea typeface="等线" panose="02010600030101010101" pitchFamily="2" charset="-122"/>
                          <a:cs typeface="+mn-lt"/>
                          <a:sym typeface="+mn-ea"/>
                        </a:rPr>
                        <a:t>次</a:t>
                      </a:r>
                      <a:r>
                        <a:rPr lang="zh-CN" altLang="en-US" sz="900" dirty="0">
                          <a:solidFill>
                            <a:srgbClr val="000000"/>
                          </a:solidFill>
                          <a:effectLst/>
                          <a:ea typeface="等线" panose="02010600030101010101" pitchFamily="2" charset="-122"/>
                          <a:cs typeface="+mn-lt"/>
                          <a:sym typeface="+mn-ea"/>
                        </a:rPr>
                        <a:t>未复现）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2.恢复方法：重新点击Launcher地图</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CD764 2023/2/11-2/18  31700115点击收藏/取消收藏53次（包含测试数据）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a:t>
                      </a:r>
                      <a:r>
                        <a:rPr lang="zh-CN" altLang="en-US" sz="900" dirty="0">
                          <a:solidFill>
                            <a:srgbClr val="000000"/>
                          </a:solidFill>
                          <a:effectLst/>
                          <a:ea typeface="等线" panose="02010600030101010101" pitchFamily="2" charset="-122"/>
                          <a:cs typeface="+mn-lt"/>
                          <a:sym typeface="+mn-ea"/>
                        </a:rPr>
                        <a:t>从trace确认百度地图内部出现</a:t>
                      </a:r>
                      <a:r>
                        <a:rPr lang="en-US" altLang="zh-CN" sz="900" dirty="0">
                          <a:solidFill>
                            <a:srgbClr val="000000"/>
                          </a:solidFill>
                          <a:effectLst/>
                          <a:ea typeface="等线" panose="02010600030101010101" pitchFamily="2" charset="-122"/>
                          <a:cs typeface="+mn-lt"/>
                          <a:sym typeface="+mn-ea"/>
                        </a:rPr>
                        <a:t>ANR</a:t>
                      </a:r>
                      <a:r>
                        <a:rPr lang="zh-CN" altLang="en-US" sz="900" dirty="0">
                          <a:solidFill>
                            <a:srgbClr val="000000"/>
                          </a:solidFill>
                          <a:effectLst/>
                          <a:ea typeface="等线" panose="02010600030101010101" pitchFamily="2" charset="-122"/>
                          <a:cs typeface="+mn-lt"/>
                          <a:sym typeface="+mn-ea"/>
                        </a:rPr>
                        <a:t>anr，怀疑换肤导致</a:t>
                      </a:r>
                      <a:r>
                        <a:rPr lang="en-US" altLang="zh-CN" sz="900" dirty="0">
                          <a:solidFill>
                            <a:srgbClr val="000000"/>
                          </a:solidFill>
                          <a:effectLst/>
                          <a:ea typeface="等线" panose="02010600030101010101" pitchFamily="2" charset="-122"/>
                          <a:cs typeface="+mn-lt"/>
                          <a:sym typeface="+mn-ea"/>
                        </a:rPr>
                        <a:t>ANR</a:t>
                      </a:r>
                      <a:r>
                        <a:rPr lang="zh-CN" altLang="en-US" sz="900" dirty="0">
                          <a:solidFill>
                            <a:srgbClr val="000000"/>
                          </a:solidFill>
                          <a:effectLst/>
                          <a:ea typeface="等线" panose="02010600030101010101" pitchFamily="2" charset="-122"/>
                          <a:cs typeface="+mn-lt"/>
                          <a:sym typeface="+mn-ea"/>
                        </a:rPr>
                        <a:t>，目前开发分析中</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5.影响评估：Medium，虽然整体复现概率较低，但闪退</a:t>
                      </a:r>
                      <a:r>
                        <a:rPr lang="zh-CN" altLang="en-US" sz="900" dirty="0">
                          <a:solidFill>
                            <a:srgbClr val="000000"/>
                          </a:solidFill>
                          <a:effectLst/>
                          <a:ea typeface="等线" panose="02010600030101010101" pitchFamily="2" charset="-122"/>
                          <a:cs typeface="+mn-lt"/>
                          <a:sym typeface="+mn-ea"/>
                        </a:rPr>
                        <a:t>会影响用户体验</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6.修复计划：当前开发分析中，</a:t>
                      </a:r>
                      <a:r>
                        <a:rPr lang="en-US" altLang="zh-CN" sz="900" dirty="0">
                          <a:solidFill>
                            <a:srgbClr val="000000"/>
                          </a:solidFill>
                          <a:effectLst/>
                          <a:ea typeface="等线" panose="02010600030101010101" pitchFamily="2" charset="-122"/>
                          <a:cs typeface="+mn-lt"/>
                          <a:sym typeface="+mn-ea"/>
                        </a:rPr>
                        <a:t>NA</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22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_R08</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124460" y="499110"/>
          <a:ext cx="11941810" cy="5001895"/>
        </p:xfrm>
        <a:graphic>
          <a:graphicData uri="http://schemas.openxmlformats.org/drawingml/2006/table">
            <a:tbl>
              <a:tblPr/>
              <a:tblGrid>
                <a:gridCol w="929640"/>
                <a:gridCol w="3602355"/>
                <a:gridCol w="888365"/>
                <a:gridCol w="949325"/>
                <a:gridCol w="759460"/>
                <a:gridCol w="4812665"/>
              </a:tblGrid>
              <a:tr h="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78460">
                <a:tc rowSpan="3">
                  <a:txBody>
                    <a:bodyPr/>
                    <a:p>
                      <a:pPr algn="ctr" fontAlgn="t">
                        <a:buNone/>
                      </a:pPr>
                      <a:endParaRPr lang="en-GB" altLang="en-US" sz="900" b="0" i="0" u="sng" strike="noStrike" kern="1200" dirty="0">
                        <a:solidFill>
                          <a:srgbClr val="0563C1"/>
                        </a:solidFill>
                        <a:effectLst/>
                        <a:ea typeface="等线" panose="02010600030101010101" pitchFamily="2" charset="-122"/>
                        <a:cs typeface="+mn-lt"/>
                      </a:endParaRPr>
                    </a:p>
                    <a:p>
                      <a:pPr algn="ctr" fontAlgn="t">
                        <a:buNone/>
                      </a:pPr>
                      <a:r>
                        <a:rPr lang="en-GB" altLang="en-US" sz="900" b="0" i="0" u="sng" strike="noStrike" kern="1200" dirty="0">
                          <a:solidFill>
                            <a:srgbClr val="0563C1"/>
                          </a:solidFill>
                          <a:effectLst/>
                          <a:ea typeface="等线" panose="02010600030101010101" pitchFamily="2" charset="-122"/>
                          <a:cs typeface="+mn-lt"/>
                        </a:rPr>
                        <a:t>AW2-14648</a:t>
                      </a:r>
                      <a:endParaRPr lang="en-GB" altLang="en-US" sz="900" b="0" i="0" u="sng" strike="noStrike" kern="1200" dirty="0">
                        <a:solidFill>
                          <a:srgbClr val="0563C1"/>
                        </a:solidFill>
                        <a:effectLst/>
                        <a:ea typeface="等线" panose="02010600030101010101" pitchFamily="2" charset="-122"/>
                        <a:cs typeface="+mn-lt"/>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r>
                        <a:rPr lang="en-GB" altLang="en-US" sz="900" u="sng" dirty="0">
                          <a:solidFill>
                            <a:srgbClr val="0563C1"/>
                          </a:solidFill>
                          <a:ea typeface="等线" panose="02010600030101010101" pitchFamily="2" charset="-122"/>
                        </a:rPr>
                        <a:t>AW2-14529</a:t>
                      </a: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r>
                        <a:rPr lang="en-GB" altLang="en-US" sz="900" u="sng" dirty="0">
                          <a:solidFill>
                            <a:srgbClr val="0563C1"/>
                          </a:solidFill>
                          <a:ea typeface="等线" panose="02010600030101010101" pitchFamily="2" charset="-122"/>
                        </a:rPr>
                        <a:t>AW2-14506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[CDX706H][偶现][地图]隧道内发起导航，地图绑到其他道路上</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Block</a:t>
                      </a:r>
                      <a:r>
                        <a:rPr lang="en-US" altLang="en-GB" sz="900" b="0" i="0" u="none" strike="noStrike" dirty="0">
                          <a:solidFill>
                            <a:srgbClr val="000000"/>
                          </a:solidFill>
                          <a:effectLst/>
                          <a:ea typeface="等线" panose="02010600030101010101" pitchFamily="2" charset="-122"/>
                          <a:cs typeface="+mn-lt"/>
                          <a:sym typeface="+mn-ea"/>
                        </a:rPr>
                        <a:t>ed</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dirty="0">
                        <a:solidFill>
                          <a:srgbClr val="000000"/>
                        </a:solidFill>
                        <a:ea typeface="等线" panose="02010600030101010101" pitchFamily="2" charset="-122"/>
                        <a:sym typeface="Arial" panose="020B0604020202020204" pitchFamily="34" charset="0"/>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p>
                      <a:pPr algn="ctr" fontAlgn="t">
                        <a:buNone/>
                      </a:pPr>
                      <a:endParaRPr lang="en-US" altLang="en-GB" sz="900" dirty="0">
                        <a:solidFill>
                          <a:srgbClr val="000000"/>
                        </a:solidFill>
                        <a:effectLst/>
                        <a:ea typeface="等线" panose="02010600030101010101" pitchFamily="2" charset="-122"/>
                        <a:cs typeface="+mn-lt"/>
                        <a:sym typeface="+mn-ea"/>
                      </a:endParaRPr>
                    </a:p>
                    <a:p>
                      <a:pPr algn="ctr" fontAlgn="t">
                        <a:buNone/>
                      </a:pPr>
                      <a:endParaRPr lang="en-US" altLang="en-GB" sz="900" dirty="0">
                        <a:solidFill>
                          <a:srgbClr val="000000"/>
                        </a:solidFill>
                        <a:effectLst/>
                        <a:ea typeface="等线" panose="02010600030101010101" pitchFamily="2" charset="-122"/>
                        <a:cs typeface="+mn-lt"/>
                        <a:sym typeface="+mn-ea"/>
                      </a:endParaRPr>
                    </a:p>
                    <a:p>
                      <a:pPr algn="ctr" fontAlgn="t">
                        <a:buNone/>
                      </a:pPr>
                      <a:endParaRPr lang="en-US" altLang="en-GB" sz="900" dirty="0">
                        <a:solidFill>
                          <a:srgbClr val="000000"/>
                        </a:solidFill>
                        <a:effectLst/>
                        <a:ea typeface="等线" panose="02010600030101010101" pitchFamily="2" charset="-122"/>
                        <a:cs typeface="+mn-lt"/>
                        <a:sym typeface="+mn-ea"/>
                      </a:endParaRPr>
                    </a:p>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 （1/10）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2.恢复方法：出隧道后重新发起导航</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  CD764 2023/2/11-2/18 31700026发起导航手动点击次数26216（包含测试数据）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cause：该类问题属于起点绑路问题，在隧道内没有GPS的情况，惯导会有低概率无法定位到当前实车的具体位置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5.影响评估：Low，隧道内发起导航非用户常规场景。整体使用频次较低，对于客户影响较低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6.修复计划：当前业内无较好方案优化</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760">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[CDX706H][偶现][地图]隧道内地图绑路错误</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975">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【CDX706H】【偶现】【地图】主动偏航后进入隧道，在隧道重新算路后依然偏航</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1875">
                <a:tc>
                  <a:txBody>
                    <a:bodyPr/>
                    <a:p>
                      <a:pPr algn="ctr" fontAlgn="t">
                        <a:buNone/>
                      </a:pPr>
                      <a:endParaRPr lang="en-GB" altLang="en-US" sz="900" b="0" i="0" u="sng" strike="noStrike" kern="1200" dirty="0">
                        <a:solidFill>
                          <a:srgbClr val="0563C1"/>
                        </a:solidFill>
                        <a:effectLst/>
                        <a:ea typeface="等线" panose="02010600030101010101" pitchFamily="2" charset="-122"/>
                        <a:cs typeface="+mn-lt"/>
                      </a:endParaRPr>
                    </a:p>
                    <a:p>
                      <a:pPr algn="ctr" fontAlgn="t">
                        <a:buNone/>
                      </a:pPr>
                      <a:endParaRPr lang="en-GB" altLang="en-US" sz="900" b="0" i="0" u="sng" strike="noStrike" kern="1200" dirty="0">
                        <a:solidFill>
                          <a:srgbClr val="0563C1"/>
                        </a:solidFill>
                        <a:effectLst/>
                        <a:ea typeface="等线" panose="02010600030101010101" pitchFamily="2" charset="-122"/>
                        <a:cs typeface="+mn-lt"/>
                      </a:endParaRPr>
                    </a:p>
                    <a:p>
                      <a:pPr algn="ctr" fontAlgn="t">
                        <a:buNone/>
                      </a:pPr>
                      <a:r>
                        <a:rPr lang="en-GB" altLang="en-US" sz="900" b="0" i="0" u="sng" strike="noStrike" kern="1200" dirty="0">
                          <a:solidFill>
                            <a:srgbClr val="0563C1"/>
                          </a:solidFill>
                          <a:effectLst/>
                          <a:ea typeface="等线" panose="02010600030101010101" pitchFamily="2" charset="-122"/>
                          <a:cs typeface="+mn-lt"/>
                        </a:rPr>
                        <a:t>AW2-14787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[CDX706H][偶现一次][地图]离线发起导航，导航中地图闪退一次，重新点击地图后发现自动结束导航</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Verification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R09</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zh-CN" altLang="en-US" sz="900" dirty="0">
                          <a:solidFill>
                            <a:srgbClr val="000000"/>
                          </a:solidFill>
                          <a:effectLst/>
                          <a:ea typeface="等线" panose="02010600030101010101" pitchFamily="2" charset="-122"/>
                          <a:cs typeface="+mn-lt"/>
                          <a:sym typeface="+mn-ea"/>
                        </a:rPr>
                        <a:t>Gating</a:t>
                      </a:r>
                      <a:endParaRPr lang="zh-CN" altLang="en-US" sz="900" b="0" i="0" u="none" strike="noStrike" dirty="0">
                        <a:solidFill>
                          <a:srgbClr val="000000"/>
                        </a:solidFill>
                        <a:effectLst/>
                        <a:ea typeface="等线" panose="02010600030101010101" pitchFamily="2" charset="-122"/>
                        <a:cs typeface="+mn-lt"/>
                      </a:endParaRPr>
                    </a:p>
                    <a:p>
                      <a:pPr algn="ctr" fontAlgn="t">
                        <a:buNone/>
                      </a:pPr>
                      <a:endParaRPr lang="zh-CN" altLang="en-US"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1.出现概率：正常路试1周未复现，低频12HMonkey测试结果为1/90000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2.恢复方法：重新打开离线地图</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CD764 2023/02/08-2023/02/14 点击217次（包含测试数据）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cause：多线程保护时线程锁使用错误，当前主线版本PL19已修复（同CX483MCA </a:t>
                      </a:r>
                      <a:r>
                        <a:rPr lang="zh-CN" altLang="en-US" sz="900" dirty="0">
                          <a:solidFill>
                            <a:srgbClr val="000000"/>
                          </a:solidFill>
                          <a:effectLst/>
                          <a:ea typeface="等线" panose="02010600030101010101" pitchFamily="2" charset="-122"/>
                          <a:cs typeface="+mn-lt"/>
                          <a:sym typeface="+mn-ea"/>
                        </a:rPr>
                        <a:t>AW2-13510</a:t>
                      </a:r>
                      <a:r>
                        <a:rPr lang="zh-CN" altLang="en-US" sz="900" b="0" i="0" strike="noStrike" kern="1200" dirty="0">
                          <a:solidFill>
                            <a:srgbClr val="000000"/>
                          </a:solidFill>
                          <a:effectLst/>
                          <a:ea typeface="等线" panose="02010600030101010101" pitchFamily="2" charset="-122"/>
                          <a:cs typeface="+mn-lt"/>
                        </a:rPr>
                        <a:t>）</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5.影响评估：Low，当前仅会在离线地图触发，离线地图使用场景频次较低，整体风险较低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6.修复计划：已修复，下版本组入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5470">
                <a:tc rowSpan="2">
                  <a:txBody>
                    <a:bodyPr/>
                    <a:p>
                      <a:pPr algn="ctr" fontAlgn="t">
                        <a:buNone/>
                      </a:pPr>
                      <a:endParaRPr lang="en-GB" altLang="en-US" sz="900" b="0" i="0" u="sng" strike="noStrike" kern="1200" dirty="0">
                        <a:solidFill>
                          <a:srgbClr val="0563C1"/>
                        </a:solidFill>
                        <a:effectLst/>
                        <a:ea typeface="等线" panose="02010600030101010101" pitchFamily="2" charset="-122"/>
                        <a:cs typeface="+mn-lt"/>
                      </a:endParaRPr>
                    </a:p>
                    <a:p>
                      <a:pPr algn="ctr" fontAlgn="t">
                        <a:buNone/>
                      </a:pPr>
                      <a:endParaRPr lang="en-GB" altLang="en-US" sz="900" b="0" i="0" u="sng" strike="noStrike" kern="1200" dirty="0">
                        <a:solidFill>
                          <a:srgbClr val="0563C1"/>
                        </a:solidFill>
                        <a:effectLst/>
                        <a:ea typeface="等线" panose="02010600030101010101" pitchFamily="2" charset="-122"/>
                        <a:cs typeface="+mn-lt"/>
                      </a:endParaRPr>
                    </a:p>
                    <a:p>
                      <a:pPr algn="ctr" fontAlgn="t">
                        <a:buNone/>
                      </a:pPr>
                      <a:r>
                        <a:rPr lang="en-GB" altLang="en-US" sz="900" b="0" i="0" u="sng" strike="noStrike" kern="1200" dirty="0">
                          <a:solidFill>
                            <a:srgbClr val="0563C1"/>
                          </a:solidFill>
                          <a:effectLst/>
                          <a:ea typeface="等线" panose="02010600030101010101" pitchFamily="2" charset="-122"/>
                          <a:cs typeface="+mn-lt"/>
                        </a:rPr>
                        <a:t>AW2-14688</a:t>
                      </a:r>
                      <a:endParaRPr lang="en-GB" altLang="en-US" sz="900" b="0" i="0" u="sng" strike="noStrike" kern="1200" dirty="0">
                        <a:solidFill>
                          <a:srgbClr val="0563C1"/>
                        </a:solidFill>
                        <a:effectLst/>
                        <a:ea typeface="等线" panose="02010600030101010101" pitchFamily="2" charset="-122"/>
                        <a:cs typeface="+mn-lt"/>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r>
                        <a:rPr lang="en-GB" altLang="en-US" sz="900" u="sng" dirty="0">
                          <a:solidFill>
                            <a:srgbClr val="0563C1"/>
                          </a:solidFill>
                          <a:ea typeface="等线" panose="02010600030101010101" pitchFamily="2" charset="-122"/>
                        </a:rPr>
                        <a:t>AW2-14530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【CDX706H】【偶现】【地图】巡航模式在隧道中行驶多次偏航</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Verification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R09</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1.出现概率：偶现(1/10)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2.恢复方法：巡航态出隧道后自动恢复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CD764 2023/2/11-2/18 31700084 打开自动巡航 2次（包含测试数据）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cause：PL17HF修改DR_mask参数导致未优化完全，之前版本有同样问题，计划在PL21优化组入</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5.影响评估：Medium，巡航模式预测行驶轨迹可实时定位绑路，并进行路况播报，在隧道内偏航会导致路况播报不一致的现象，客户体验较差。同步查询售后工单，当前暂未收到类似的售后抱怨</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6.修复计划：依赖于RB版本迭代更新，计划下版本组入PL21</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94715">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[CDX706H][偶现一次][地图]巡航模式下隧道内车标漂移</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Verification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R09</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395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AW2-15177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[CDX706H][Performance][Stability]more than 15 processes happen anr</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A</a:t>
                      </a:r>
                      <a:r>
                        <a:rPr lang="en-US" altLang="en-GB" sz="900" b="0" i="0" u="none" strike="noStrike" dirty="0">
                          <a:solidFill>
                            <a:srgbClr val="000000"/>
                          </a:solidFill>
                          <a:effectLst/>
                          <a:ea typeface="等线" panose="02010600030101010101" pitchFamily="2" charset="-122"/>
                          <a:cs typeface="+mn-lt"/>
                          <a:sym typeface="+mn-ea"/>
                        </a:rPr>
                        <a:t>nalysis</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R09</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1.出现概率：偶现（百度</a:t>
                      </a:r>
                      <a:r>
                        <a:rPr lang="en-US" altLang="zh-CN" sz="900" dirty="0">
                          <a:solidFill>
                            <a:srgbClr val="000000"/>
                          </a:solidFill>
                          <a:effectLst/>
                          <a:ea typeface="等线" panose="02010600030101010101" pitchFamily="2" charset="-122"/>
                          <a:cs typeface="+mn-lt"/>
                          <a:sym typeface="+mn-ea"/>
                        </a:rPr>
                        <a:t>7*12HMonkey</a:t>
                      </a:r>
                      <a:r>
                        <a:rPr lang="zh-CN" altLang="en-US" sz="900" dirty="0">
                          <a:solidFill>
                            <a:srgbClr val="000000"/>
                          </a:solidFill>
                          <a:effectLst/>
                          <a:ea typeface="等线" panose="02010600030101010101" pitchFamily="2" charset="-122"/>
                          <a:cs typeface="+mn-lt"/>
                          <a:sym typeface="+mn-ea"/>
                        </a:rPr>
                        <a:t>未复现）当前怀疑测试环境差异</a:t>
                      </a:r>
                      <a:r>
                        <a:rPr lang="zh-CN" altLang="en-US" sz="900" dirty="0">
                          <a:solidFill>
                            <a:srgbClr val="000000"/>
                          </a:solidFill>
                          <a:effectLst/>
                          <a:ea typeface="等线" panose="02010600030101010101" pitchFamily="2" charset="-122"/>
                          <a:cs typeface="+mn-lt"/>
                          <a:sym typeface="+mn-ea"/>
                        </a:rPr>
                        <a:t>导致</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r>
                        <a:rPr lang="zh-CN" altLang="en-US" sz="900" dirty="0">
                          <a:solidFill>
                            <a:srgbClr val="000000"/>
                          </a:solidFill>
                          <a:effectLst/>
                          <a:ea typeface="等线" panose="02010600030101010101" pitchFamily="2" charset="-122"/>
                          <a:cs typeface="+mn-lt"/>
                          <a:sym typeface="+mn-ea"/>
                        </a:rPr>
                        <a:t>（当前根据实际用户场景无法模拟</a:t>
                      </a:r>
                      <a:r>
                        <a:rPr lang="en-US" altLang="zh-CN" sz="900" dirty="0">
                          <a:solidFill>
                            <a:srgbClr val="000000"/>
                          </a:solidFill>
                          <a:effectLst/>
                          <a:ea typeface="等线" panose="02010600030101010101" pitchFamily="2" charset="-122"/>
                          <a:cs typeface="+mn-lt"/>
                          <a:sym typeface="+mn-ea"/>
                        </a:rPr>
                        <a:t>MainActivity</a:t>
                      </a:r>
                      <a:r>
                        <a:rPr lang="zh-CN" altLang="en-US" sz="900" dirty="0">
                          <a:solidFill>
                            <a:srgbClr val="000000"/>
                          </a:solidFill>
                          <a:effectLst/>
                          <a:ea typeface="等线" panose="02010600030101010101" pitchFamily="2" charset="-122"/>
                          <a:cs typeface="+mn-lt"/>
                          <a:sym typeface="+mn-ea"/>
                        </a:rPr>
                        <a:t>窗口弹出情况）</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a:t>
                      </a:r>
                      <a:r>
                        <a:rPr lang="en-US" altLang="zh-CN" sz="900" dirty="0">
                          <a:solidFill>
                            <a:srgbClr val="000000"/>
                          </a:solidFill>
                          <a:effectLst/>
                          <a:ea typeface="等线" panose="02010600030101010101" pitchFamily="2" charset="-122"/>
                          <a:cs typeface="+mn-lt"/>
                          <a:sym typeface="+mn-ea"/>
                        </a:rPr>
                        <a:t>CD764 2023/2/18-2023/2/24 ASS900001 </a:t>
                      </a:r>
                      <a:r>
                        <a:rPr lang="zh-CN" altLang="en-US" sz="900" dirty="0">
                          <a:solidFill>
                            <a:srgbClr val="000000"/>
                          </a:solidFill>
                          <a:effectLst/>
                          <a:ea typeface="等线" panose="02010600030101010101" pitchFamily="2" charset="-122"/>
                          <a:cs typeface="+mn-lt"/>
                          <a:sym typeface="+mn-ea"/>
                        </a:rPr>
                        <a:t>点击车机管家</a:t>
                      </a:r>
                      <a:r>
                        <a:rPr lang="en-US" altLang="zh-CN" sz="900" dirty="0">
                          <a:solidFill>
                            <a:srgbClr val="000000"/>
                          </a:solidFill>
                          <a:effectLst/>
                          <a:ea typeface="等线" panose="02010600030101010101" pitchFamily="2" charset="-122"/>
                          <a:cs typeface="+mn-lt"/>
                          <a:sym typeface="+mn-ea"/>
                        </a:rPr>
                        <a:t> 490</a:t>
                      </a:r>
                      <a:r>
                        <a:rPr lang="zh-CN" altLang="en-US" sz="900" dirty="0">
                          <a:solidFill>
                            <a:srgbClr val="000000"/>
                          </a:solidFill>
                          <a:effectLst/>
                          <a:ea typeface="等线" panose="02010600030101010101" pitchFamily="2" charset="-122"/>
                          <a:cs typeface="+mn-lt"/>
                          <a:sym typeface="+mn-ea"/>
                        </a:rPr>
                        <a:t>次（包含测试数据）</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cause：当前对齐测试环境差异，怀疑</a:t>
                      </a:r>
                      <a:r>
                        <a:rPr lang="en-US" altLang="zh-CN" sz="900" dirty="0">
                          <a:solidFill>
                            <a:srgbClr val="000000"/>
                          </a:solidFill>
                          <a:effectLst/>
                          <a:ea typeface="等线" panose="02010600030101010101" pitchFamily="2" charset="-122"/>
                          <a:cs typeface="+mn-lt"/>
                          <a:sym typeface="+mn-ea"/>
                        </a:rPr>
                        <a:t>MainActivity </a:t>
                      </a:r>
                      <a:r>
                        <a:rPr lang="zh-CN" altLang="en-US" sz="900" dirty="0">
                          <a:solidFill>
                            <a:srgbClr val="000000"/>
                          </a:solidFill>
                          <a:effectLst/>
                          <a:ea typeface="等线" panose="02010600030101010101" pitchFamily="2" charset="-122"/>
                          <a:cs typeface="+mn-lt"/>
                          <a:sym typeface="+mn-ea"/>
                        </a:rPr>
                        <a:t>销毁代码注释导致，当前已出临时版本进行</a:t>
                      </a:r>
                      <a:r>
                        <a:rPr lang="zh-CN" altLang="en-US" sz="900" dirty="0">
                          <a:solidFill>
                            <a:srgbClr val="000000"/>
                          </a:solidFill>
                          <a:effectLst/>
                          <a:ea typeface="等线" panose="02010600030101010101" pitchFamily="2" charset="-122"/>
                          <a:cs typeface="+mn-lt"/>
                          <a:sym typeface="+mn-ea"/>
                        </a:rPr>
                        <a:t>验证</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r>
                        <a:rPr lang="zh-CN" altLang="en-US" sz="900" dirty="0">
                          <a:solidFill>
                            <a:srgbClr val="000000"/>
                          </a:solidFill>
                          <a:effectLst/>
                          <a:ea typeface="等线" panose="02010600030101010101" pitchFamily="2" charset="-122"/>
                          <a:cs typeface="+mn-lt"/>
                          <a:sym typeface="+mn-ea"/>
                        </a:rPr>
                        <a:t>，整体触发概率较低，且</a:t>
                      </a:r>
                      <a:r>
                        <a:rPr lang="en-US" altLang="zh-CN" sz="900" dirty="0">
                          <a:solidFill>
                            <a:srgbClr val="000000"/>
                          </a:solidFill>
                          <a:effectLst/>
                          <a:ea typeface="等线" panose="02010600030101010101" pitchFamily="2" charset="-122"/>
                          <a:cs typeface="+mn-lt"/>
                          <a:sym typeface="+mn-ea"/>
                        </a:rPr>
                        <a:t>Monkey</a:t>
                      </a:r>
                      <a:r>
                        <a:rPr lang="zh-CN" altLang="en-US" sz="900" dirty="0">
                          <a:solidFill>
                            <a:srgbClr val="000000"/>
                          </a:solidFill>
                          <a:effectLst/>
                          <a:ea typeface="等线" panose="02010600030101010101" pitchFamily="2" charset="-122"/>
                          <a:cs typeface="+mn-lt"/>
                          <a:sym typeface="+mn-ea"/>
                        </a:rPr>
                        <a:t>非常规用户场景，对于客户影响</a:t>
                      </a:r>
                      <a:r>
                        <a:rPr lang="zh-CN" altLang="en-US" sz="900" dirty="0">
                          <a:solidFill>
                            <a:srgbClr val="000000"/>
                          </a:solidFill>
                          <a:effectLst/>
                          <a:ea typeface="等线" panose="02010600030101010101" pitchFamily="2" charset="-122"/>
                          <a:cs typeface="+mn-lt"/>
                          <a:sym typeface="+mn-ea"/>
                        </a:rPr>
                        <a:t>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6.修复计划：当前已出临时版本，正在进行复测，计划下版本</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 name="对象 1">
            <a:hlinkClick r:id="" action="ppaction://ole?verb="/>
          </p:cNvPr>
          <p:cNvGraphicFramePr>
            <a:graphicFrameLocks noChangeAspect="1"/>
          </p:cNvGraphicFramePr>
          <p:nvPr/>
        </p:nvGraphicFramePr>
        <p:xfrm>
          <a:off x="124460" y="5513070"/>
          <a:ext cx="767080" cy="767080"/>
        </p:xfrm>
        <a:graphic>
          <a:graphicData uri="http://schemas.openxmlformats.org/presentationml/2006/ole">
            <mc:AlternateContent xmlns:mc="http://schemas.openxmlformats.org/markup-compatibility/2006">
              <mc:Choice xmlns:v="urn:schemas-microsoft-com:vml" Requires="v">
                <p:oleObj spid="_x0000_s3073" name="" showAsIcon="1" r:id="rId2" imgW="1524000" imgH="1524000" progId="Excel.Sheet.12">
                  <p:embed/>
                </p:oleObj>
              </mc:Choice>
              <mc:Fallback>
                <p:oleObj name="" showAsIcon="1" r:id="rId2" imgW="1524000" imgH="1524000" progId="Excel.Sheet.12">
                  <p:embed/>
                  <p:pic>
                    <p:nvPicPr>
                      <p:cNvPr id="0" name="图片 3072"/>
                      <p:cNvPicPr/>
                      <p:nvPr/>
                    </p:nvPicPr>
                    <p:blipFill>
                      <a:blip r:embed="rId3"/>
                      <a:stretch>
                        <a:fillRect/>
                      </a:stretch>
                    </p:blipFill>
                    <p:spPr>
                      <a:xfrm>
                        <a:off x="124460" y="5513070"/>
                        <a:ext cx="767080" cy="76708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77228"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_R08</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ym typeface="+mn-ea"/>
              </a:rPr>
              <a:t>内存泄露专项测试</a:t>
            </a:r>
            <a:r>
              <a:rPr kumimoji="1" lang="zh-CN" altLang="en-US" sz="2800" dirty="0">
                <a:sym typeface="+mn-ea"/>
              </a:rPr>
              <a:t> </a:t>
            </a:r>
            <a:r>
              <a:rPr kumimoji="1" lang="en-GB" altLang="zh-CN" sz="180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0535" y="1073150"/>
            <a:ext cx="2493645" cy="1550035"/>
          </a:xfrm>
          <a:prstGeom prst="rect">
            <a:avLst/>
          </a:prstGeom>
        </p:spPr>
      </p:pic>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35" y="2751455"/>
            <a:ext cx="2511425" cy="15494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4429125"/>
            <a:ext cx="2512060" cy="1524635"/>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015" y="1098550"/>
            <a:ext cx="2512060" cy="152463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2015" y="2771140"/>
            <a:ext cx="2512060" cy="1534160"/>
          </a:xfrm>
          <a:prstGeom prst="rect">
            <a:avLst/>
          </a:prstGeom>
        </p:spPr>
      </p:pic>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4565" y="4512945"/>
            <a:ext cx="2512695" cy="1553210"/>
          </a:xfrm>
          <a:prstGeom prst="rect">
            <a:avLst/>
          </a:prstGeom>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1785" y="1091565"/>
            <a:ext cx="2494280" cy="1538605"/>
          </a:xfrm>
          <a:prstGeom prst="rect">
            <a:avLst/>
          </a:prstGeom>
        </p:spPr>
      </p:pic>
      <p:pic>
        <p:nvPicPr>
          <p:cNvPr id="39" name="图片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2420" y="2766060"/>
            <a:ext cx="2493645" cy="1513205"/>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22110" y="4541520"/>
            <a:ext cx="2493645" cy="15246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ym typeface="+mn-ea"/>
              </a:rPr>
              <a:t>内存泄露专项测试</a:t>
            </a:r>
            <a:r>
              <a:rPr lang="en-US" altLang="zh-CN" sz="2800" dirty="0">
                <a:sym typeface="+mn-ea"/>
              </a:rPr>
              <a:t> </a:t>
            </a:r>
            <a:r>
              <a:rPr kumimoji="1" lang="en-GB" altLang="zh-CN" sz="1600" dirty="0">
                <a:highlight>
                  <a:srgbClr val="00FF00"/>
                </a:highlight>
                <a:sym typeface="+mn-ea"/>
              </a:rPr>
              <a:t>Pass</a:t>
            </a:r>
            <a:endParaRPr lang="en-US" altLang="en-US" sz="1600" b="0" dirty="0">
              <a:ea typeface="SimHei" panose="02010609060101010101" pitchFamily="49"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1975" y="1062355"/>
            <a:ext cx="2511425" cy="1524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2703830"/>
            <a:ext cx="2511425" cy="154749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4492625"/>
            <a:ext cx="2511425" cy="1534160"/>
          </a:xfrm>
          <a:prstGeom prst="rect">
            <a:avLst/>
          </a:prstGeom>
        </p:spPr>
      </p:pic>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630" y="1127125"/>
            <a:ext cx="2512060" cy="1525270"/>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630" y="2834640"/>
            <a:ext cx="2512060" cy="1539240"/>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8265" y="4492625"/>
            <a:ext cx="2511425" cy="1562735"/>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5200" y="1169670"/>
            <a:ext cx="2512060" cy="1534160"/>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5055" y="2834640"/>
            <a:ext cx="2512060" cy="1539240"/>
          </a:xfrm>
          <a:prstGeom prst="rect">
            <a:avLst/>
          </a:prstGeom>
        </p:spPr>
      </p:pic>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84745" y="4482465"/>
            <a:ext cx="2511425" cy="1539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_R08</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暂停播放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_R08</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10820" y="550545"/>
          <a:ext cx="11881091" cy="5911215"/>
        </p:xfrm>
        <a:graphic>
          <a:graphicData uri="http://schemas.openxmlformats.org/drawingml/2006/table">
            <a:tbl>
              <a:tblPr firstRow="1" bandRow="1">
                <a:tableStyleId>{5C22544A-7EE6-4342-B048-85BDC9FD1C3A}</a:tableStyleId>
              </a:tblPr>
              <a:tblGrid>
                <a:gridCol w="417830"/>
                <a:gridCol w="2799080"/>
                <a:gridCol w="828675"/>
                <a:gridCol w="404495"/>
                <a:gridCol w="371475"/>
                <a:gridCol w="361315"/>
                <a:gridCol w="341630"/>
                <a:gridCol w="311785"/>
                <a:gridCol w="393065"/>
                <a:gridCol w="1231900"/>
                <a:gridCol w="1101090"/>
                <a:gridCol w="749300"/>
                <a:gridCol w="2569451"/>
              </a:tblGrid>
              <a:tr h="144145">
                <a:tc>
                  <a:txBody>
                    <a:bodyPr/>
                    <a:p>
                      <a:pPr indent="0">
                        <a:buNone/>
                      </a:pPr>
                      <a:r>
                        <a:rPr lang="zh-CN" altLang="en-US" sz="1000" b="0">
                          <a:solidFill>
                            <a:srgbClr val="000000"/>
                          </a:solidFill>
                          <a:latin typeface="Arial Regular" panose="020B0604020202020204" charset="0"/>
                        </a:rPr>
                        <a:t>序号</a:t>
                      </a:r>
                      <a:endParaRPr lang="zh-CN" altLang="en-US" sz="1000" b="0">
                        <a:solidFill>
                          <a:srgbClr val="000000"/>
                        </a:solidFill>
                        <a:latin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关键用例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sz="1000" b="0">
                          <a:solidFill>
                            <a:srgbClr val="000000"/>
                          </a:solidFill>
                          <a:latin typeface="Arial Regular" panose="020B0604020202020204" charset="0"/>
                          <a:cs typeface="Arial Regular" panose="020B0604020202020204" charset="0"/>
                        </a:rPr>
                        <a:t>CDX706H_R08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sz="1000" b="0">
                          <a:solidFill>
                            <a:srgbClr val="000000"/>
                          </a:solidFill>
                          <a:latin typeface="Arial Regular" panose="020B0604020202020204" charset="0"/>
                          <a:cs typeface="Arial Regular" panose="020B0604020202020204" charset="0"/>
                        </a:rPr>
                        <a:t>CDX706H_R07.1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altLang="zh-CN" sz="1000" b="0">
                          <a:solidFill>
                            <a:srgbClr val="000000"/>
                          </a:solidFill>
                          <a:latin typeface="Arial Regular" panose="020B0604020202020204" charset="0"/>
                          <a:ea typeface="宋体" pitchFamily="2" charset="-122"/>
                          <a:cs typeface="Arial Regular" panose="020B0604020202020204" charset="0"/>
                        </a:rPr>
                        <a:t>Comments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-11.54%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-16.67%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2.796666666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3.69%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15.38%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-20.61%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0.93%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Launcher显示到导航界面点击输入框出现下拉框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-24.14%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Launcher显示到导航搜索地址完成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-22.22%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Launcher显示到选择目的地后路线规划完成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-9.09%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11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Launcher显示到PTT可用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30</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22.4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19.2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9.7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9.7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0.00%</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Launcher显示到语音可用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23.1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19.8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11.4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1.79%</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13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Launcher显示到语音播放音乐</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4.1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-24.39%</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14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Launcher显示到在线电台音源恢复</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8.9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9.3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-4.30%</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Launcher显示到根目录两首歌的USB音源恢复</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4.8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-66.67%</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Launcher显示到QQ音源恢复</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4.1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7.3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-43.84%</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17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Launcher显示到账号自动登录时间</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5.9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-79.66%</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18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Launcher显示到账号二维码出现时间</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10.5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-70.94%</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9075">
                <a:tc>
                  <a:txBody>
                    <a:bodyPr/>
                    <a:p>
                      <a:pPr indent="0">
                        <a:buNone/>
                      </a:pPr>
                      <a:r>
                        <a:rPr lang="en-US" altLang="en-US" sz="1000" b="0">
                          <a:solidFill>
                            <a:srgbClr val="000000"/>
                          </a:solidFill>
                          <a:cs typeface="+mn-lt"/>
                        </a:rPr>
                        <a:t>19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系统稳定状态下QQ音乐首次启动（默认播放）</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-12.82%</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20</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系统稳定状态下QQ音乐选择歌单</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-22.22%</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系统稳定状态下QQ音乐选择歌曲</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-32.00%</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系统稳定状态下USB音乐首次启动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2.403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-25.1%</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系统稳定状态下在线电台首次启动</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2.963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7.99%</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系统稳定状态下喜马拉雅首次启动</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2.77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4.96%</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系统稳定状态下新闻首次启动</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1.92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-6.25%</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系统稳定状态下Navigation首次启动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11.43%</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系统稳定状态下导航界面点击输入框出现下拉框</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FF0000"/>
                          </a:solidFill>
                          <a:cs typeface="+mn-lt"/>
                        </a:rPr>
                        <a:t>44.44%</a:t>
                      </a:r>
                      <a:endParaRPr lang="en-US" altLang="en-US" sz="1000" b="0">
                        <a:solidFill>
                          <a:srgbClr val="FF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altLang="en-US" sz="1000" b="0">
                          <a:solidFill>
                            <a:srgbClr val="000000"/>
                          </a:solidFill>
                          <a:cs typeface="+mn-lt"/>
                        </a:rPr>
                        <a:t>整体偏差较低，正常测试</a:t>
                      </a:r>
                      <a:r>
                        <a:rPr lang="zh-CN" altLang="en-US" sz="1000" b="0">
                          <a:solidFill>
                            <a:srgbClr val="000000"/>
                          </a:solidFill>
                          <a:cs typeface="+mn-lt"/>
                        </a:rPr>
                        <a:t>误差</a:t>
                      </a:r>
                      <a:endParaRPr lang="zh-CN"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_R08</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10820" y="550545"/>
          <a:ext cx="11881091" cy="8666480"/>
        </p:xfrm>
        <a:graphic>
          <a:graphicData uri="http://schemas.openxmlformats.org/drawingml/2006/table">
            <a:tbl>
              <a:tblPr firstRow="1" bandRow="1">
                <a:tableStyleId>{5C22544A-7EE6-4342-B048-85BDC9FD1C3A}</a:tableStyleId>
              </a:tblPr>
              <a:tblGrid>
                <a:gridCol w="417830"/>
                <a:gridCol w="2799080"/>
                <a:gridCol w="828675"/>
                <a:gridCol w="404495"/>
                <a:gridCol w="371475"/>
                <a:gridCol w="361315"/>
                <a:gridCol w="341630"/>
                <a:gridCol w="311785"/>
                <a:gridCol w="393065"/>
                <a:gridCol w="1231900"/>
                <a:gridCol w="1101090"/>
                <a:gridCol w="749300"/>
                <a:gridCol w="2569451"/>
              </a:tblGrid>
              <a:tr h="144145">
                <a:tc>
                  <a:txBody>
                    <a:bodyPr/>
                    <a:p>
                      <a:pPr indent="0">
                        <a:buNone/>
                      </a:pPr>
                      <a:r>
                        <a:rPr lang="zh-CN" altLang="en-US" sz="1000" b="0">
                          <a:solidFill>
                            <a:srgbClr val="000000"/>
                          </a:solidFill>
                          <a:latin typeface="Arial Regular" panose="020B0604020202020204" charset="0"/>
                        </a:rPr>
                        <a:t>序号</a:t>
                      </a:r>
                      <a:endParaRPr lang="zh-CN" altLang="en-US" sz="1000" b="0">
                        <a:solidFill>
                          <a:srgbClr val="000000"/>
                        </a:solidFill>
                        <a:latin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关键用例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sz="1000" b="0">
                          <a:solidFill>
                            <a:srgbClr val="000000"/>
                          </a:solidFill>
                          <a:latin typeface="Arial Regular" panose="020B0604020202020204" charset="0"/>
                          <a:cs typeface="Arial Regular" panose="020B0604020202020204" charset="0"/>
                        </a:rPr>
                        <a:t>CDX706H_R08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sz="1000" b="0">
                          <a:solidFill>
                            <a:srgbClr val="000000"/>
                          </a:solidFill>
                          <a:latin typeface="Arial Regular" panose="020B0604020202020204" charset="0"/>
                          <a:cs typeface="Arial Regular" panose="020B0604020202020204" charset="0"/>
                        </a:rPr>
                        <a:t>CDX706H_R07.1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altLang="zh-CN" sz="1000" b="0">
                          <a:solidFill>
                            <a:srgbClr val="000000"/>
                          </a:solidFill>
                          <a:latin typeface="Arial Regular" panose="020B0604020202020204" charset="0"/>
                          <a:ea typeface="宋体" pitchFamily="2" charset="-122"/>
                          <a:cs typeface="Arial Regular" panose="020B0604020202020204" charset="0"/>
                        </a:rPr>
                        <a:t>Comments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r>
              <a:tr h="0">
                <a:tc>
                  <a:txBody>
                    <a:bodyPr/>
                    <a:p>
                      <a:pPr indent="0">
                        <a:buNone/>
                      </a:pPr>
                      <a:r>
                        <a:rPr lang="en-US" altLang="en-US" sz="1000" b="0">
                          <a:solidFill>
                            <a:srgbClr val="000000"/>
                          </a:solidFill>
                          <a:cs typeface="+mn-lt"/>
                        </a:rPr>
                        <a:t>28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稳定状态下Launcher热启动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FF0000"/>
                          </a:solidFill>
                          <a:cs typeface="+mn-lt"/>
                        </a:rPr>
                        <a:t>40.00%</a:t>
                      </a:r>
                      <a:endParaRPr lang="en-US" altLang="en-US" sz="1000" b="0">
                        <a:solidFill>
                          <a:srgbClr val="FF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altLang="en-US" sz="1000">
                          <a:solidFill>
                            <a:srgbClr val="000000"/>
                          </a:solidFill>
                          <a:cs typeface="+mn-lt"/>
                          <a:sym typeface="+mn-ea"/>
                        </a:rPr>
                        <a:t>整体偏差较低，正常测试误差</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29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稳定状态下切换歌曲硬按键响应速度</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9.09%</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30</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QQ热启动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FF0000"/>
                          </a:solidFill>
                          <a:cs typeface="+mn-lt"/>
                        </a:rPr>
                        <a:t>50.00%</a:t>
                      </a:r>
                      <a:endParaRPr lang="en-US" altLang="en-US" sz="1000" b="0">
                        <a:solidFill>
                          <a:srgbClr val="FF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altLang="en-US" sz="1000">
                          <a:solidFill>
                            <a:srgbClr val="000000"/>
                          </a:solidFill>
                          <a:cs typeface="+mn-lt"/>
                          <a:sym typeface="+mn-ea"/>
                        </a:rPr>
                        <a:t>整体偏差较低，正常测试误差</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喜马拉雅热启动</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0.63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11.11%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在线电台热启动</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1.67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-22.31%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USB音乐热启动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1.65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-9.9%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2565">
                <a:tc>
                  <a:txBody>
                    <a:bodyPr/>
                    <a:p>
                      <a:pPr indent="0">
                        <a:buNone/>
                      </a:pPr>
                      <a:r>
                        <a:rPr lang="en-US" altLang="en-US" sz="1000" b="0">
                          <a:solidFill>
                            <a:srgbClr val="000000"/>
                          </a:solidFill>
                          <a:cs typeface="+mn-lt"/>
                        </a:rPr>
                        <a:t>34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Navigation热启动</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FF0000"/>
                          </a:solidFill>
                          <a:cs typeface="+mn-lt"/>
                        </a:rPr>
                        <a:t>100.00%</a:t>
                      </a:r>
                      <a:endParaRPr lang="en-US" altLang="en-US" sz="1000" b="0">
                        <a:solidFill>
                          <a:srgbClr val="FF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altLang="en-US" sz="1000">
                          <a:solidFill>
                            <a:srgbClr val="000000"/>
                          </a:solidFill>
                          <a:cs typeface="+mn-lt"/>
                          <a:sym typeface="+mn-ea"/>
                        </a:rPr>
                        <a:t>整体偏差较低，正常测试误差</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35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IVI路测常用场景1H后开启后倒车</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系统稳定状态下导航搜索</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4.55%</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系统稳定状态下导航路径规划</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-26.92%</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系统稳定状态下在线QQ音乐切歌</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a:solidFill>
                            <a:srgbClr val="00B050"/>
                          </a:solidFill>
                          <a:latin typeface="Arial Regular" panose="020B0604020202020204" charset="0"/>
                          <a:cs typeface="Arial Regular" panose="020B0604020202020204" charset="0"/>
                          <a:sym typeface="+mn-ea"/>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39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系统稳定状态下在线电台切换</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a:solidFill>
                            <a:srgbClr val="00B050"/>
                          </a:solidFill>
                          <a:latin typeface="Arial Regular" panose="020B0604020202020204" charset="0"/>
                          <a:cs typeface="Arial Regular" panose="020B0604020202020204" charset="0"/>
                          <a:sym typeface="+mn-ea"/>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40</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系统稳定下，语音导航搜索时间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8.4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18.52%</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导航中，语音目的地切换搜索时间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-7.69%</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导航中，语音目的地切换路径规划</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9.5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8.5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6.5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6.4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4.9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30.61%</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系统稳定下，语音播放音乐</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3.1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24.00%</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系统稳定下，语音车控</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4.2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14.29%</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稳定状态下主题切换</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46.15%</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语音热启动时间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0.24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0.27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-10.85%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消息中心冷启动时间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0.76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4.8%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消息中心热启动时间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0.68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2.94%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49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随心看冷启动时间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7.4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6.2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19.35%</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50</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随心看热启动时间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-16.67%</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51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账号冷启动时间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1.06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-5.69%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52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cs typeface="+mn-lt"/>
                        </a:rPr>
                        <a:t>普通导航-全屏过渡期间冷启动时间</a:t>
                      </a:r>
                      <a:endParaRPr lang="zh-CN" altLang="en-US" sz="1000" b="0">
                        <a:solidFill>
                          <a:srgbClr val="000000"/>
                        </a:solidFill>
                        <a:ea typeface="宋体" pitchFamily="2" charset="-122"/>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latin typeface="Arial Regular" panose="020B0604020202020204" charset="0"/>
                          <a:cs typeface="Arial Regular" panose="020B0604020202020204" charset="0"/>
                        </a:rPr>
                        <a:t>14.1766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latin typeface="Arial Regular" panose="020B0604020202020204" charset="0"/>
                          <a:cs typeface="Arial Regular" panose="020B0604020202020204" charset="0"/>
                        </a:rPr>
                        <a:t>-23.82%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2565">
                <a:tc>
                  <a:txBody>
                    <a:bodyPr/>
                    <a:p>
                      <a:pPr indent="0">
                        <a:buNone/>
                      </a:pPr>
                      <a:r>
                        <a:rPr lang="en-US" altLang="en-US" sz="1000" b="0">
                          <a:solidFill>
                            <a:srgbClr val="000000"/>
                          </a:solidFill>
                          <a:cs typeface="+mn-lt"/>
                        </a:rPr>
                        <a:t>53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输入法冷启动时间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1.1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-18.18%</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cs typeface="+mn-lt"/>
                        </a:rPr>
                        <a:t>54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输入法热启动时间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0.5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3.6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cs typeface="+mn-lt"/>
                        </a:rPr>
                        <a:t>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cs typeface="+mn-lt"/>
                        </a:rPr>
                        <a:t>0.00%</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_R08</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10820" y="550545"/>
          <a:ext cx="11880850" cy="1897380"/>
        </p:xfrm>
        <a:graphic>
          <a:graphicData uri="http://schemas.openxmlformats.org/drawingml/2006/table">
            <a:tbl>
              <a:tblPr firstRow="1" bandRow="1">
                <a:tableStyleId>{5C22544A-7EE6-4342-B048-85BDC9FD1C3A}</a:tableStyleId>
              </a:tblPr>
              <a:tblGrid>
                <a:gridCol w="417830"/>
                <a:gridCol w="2799080"/>
                <a:gridCol w="828675"/>
                <a:gridCol w="404495"/>
                <a:gridCol w="371475"/>
                <a:gridCol w="361315"/>
                <a:gridCol w="341630"/>
                <a:gridCol w="311785"/>
                <a:gridCol w="393065"/>
                <a:gridCol w="1231900"/>
                <a:gridCol w="1101090"/>
                <a:gridCol w="749300"/>
                <a:gridCol w="2569210"/>
              </a:tblGrid>
              <a:tr h="210820">
                <a:tc>
                  <a:txBody>
                    <a:bodyPr/>
                    <a:p>
                      <a:pPr indent="0">
                        <a:buNone/>
                      </a:pPr>
                      <a:r>
                        <a:rPr lang="zh-CN" altLang="en-US" sz="1000" b="0">
                          <a:solidFill>
                            <a:srgbClr val="000000"/>
                          </a:solidFill>
                          <a:latin typeface="Arial Regular" panose="020B0604020202020204" charset="0"/>
                        </a:rPr>
                        <a:t>序号</a:t>
                      </a:r>
                      <a:endParaRPr lang="zh-CN" altLang="en-US" sz="1000" b="0">
                        <a:solidFill>
                          <a:srgbClr val="000000"/>
                        </a:solidFill>
                        <a:latin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关键用例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sz="1000" b="0">
                          <a:solidFill>
                            <a:srgbClr val="000000"/>
                          </a:solidFill>
                          <a:latin typeface="Arial Regular" panose="020B0604020202020204" charset="0"/>
                          <a:cs typeface="Arial Regular" panose="020B0604020202020204" charset="0"/>
                        </a:rPr>
                        <a:t>CDX706H_R08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sz="1000" b="0">
                          <a:solidFill>
                            <a:srgbClr val="000000"/>
                          </a:solidFill>
                          <a:latin typeface="Arial Regular" panose="020B0604020202020204" charset="0"/>
                          <a:cs typeface="Arial Regular" panose="020B0604020202020204" charset="0"/>
                        </a:rPr>
                        <a:t>CDX706H_R07.1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lgn="l">
                        <a:buNone/>
                      </a:pPr>
                      <a:r>
                        <a:rPr lang="en-US" altLang="zh-CN" sz="1000" b="0">
                          <a:solidFill>
                            <a:srgbClr val="000000"/>
                          </a:solidFill>
                          <a:latin typeface="Arial Regular" panose="020B0604020202020204" charset="0"/>
                          <a:ea typeface="宋体" pitchFamily="2" charset="-122"/>
                          <a:cs typeface="Arial Regular" panose="020B0604020202020204" charset="0"/>
                        </a:rPr>
                        <a:t>Comments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r>
              <a:tr h="210820">
                <a:tc>
                  <a:txBody>
                    <a:bodyPr/>
                    <a:p>
                      <a:pPr indent="0">
                        <a:buNone/>
                      </a:pPr>
                      <a:r>
                        <a:rPr lang="en-US" altLang="en-US" sz="1000" b="0">
                          <a:solidFill>
                            <a:srgbClr val="000000"/>
                          </a:solidFill>
                          <a:cs typeface="+mn-lt"/>
                        </a:rPr>
                        <a:t>55</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电影票冷启动时间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7.32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-4.37%</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56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电影票热启动时间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0.3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-33.33%</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57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智慧停车场冷启动时间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5.7</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5.51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3.</a:t>
                      </a:r>
                      <a:r>
                        <a:rPr lang="en-US" altLang="zh-CN" sz="1000" b="0">
                          <a:solidFill>
                            <a:srgbClr val="00B050"/>
                          </a:solidFill>
                          <a:cs typeface="+mn-lt"/>
                        </a:rPr>
                        <a:t>32%</a:t>
                      </a:r>
                      <a:endParaRPr lang="en-US" altLang="zh-CN"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58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智慧停车场热启动时间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0.233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sym typeface="+mn-ea"/>
                        </a:rPr>
                        <a:t>34.33%</a:t>
                      </a:r>
                      <a:endParaRPr lang="en-US" altLang="en-US" sz="1000" b="0">
                        <a:solidFill>
                          <a:srgbClr val="00B050"/>
                        </a:solidFill>
                        <a:cs typeface="+mn-lt"/>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59</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外卖冷启动时间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8.3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8.86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-6.39%</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60</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外卖热启动时间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0.746</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sym typeface="+mn-ea"/>
                        </a:rPr>
                        <a:t>7.14%</a:t>
                      </a:r>
                      <a:endParaRPr lang="en-US" altLang="en-US" sz="1000" b="0">
                        <a:solidFill>
                          <a:srgbClr val="00B050"/>
                        </a:solidFill>
                        <a:cs typeface="+mn-lt"/>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61</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酒店预定冷启动时间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2.8</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2.73</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rPr>
                        <a:t>2.44%</a:t>
                      </a:r>
                      <a:endParaRPr lang="en-US" altLang="en-US" sz="1000" b="0">
                        <a:solidFill>
                          <a:srgbClr val="00B05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cs typeface="+mn-lt"/>
                        </a:rPr>
                        <a:t>62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ea typeface="宋体" pitchFamily="2" charset="-122"/>
                        </a:rPr>
                        <a:t>酒店预定热启动时间</a:t>
                      </a:r>
                      <a:endParaRPr lang="zh-CN" altLang="en-US" sz="1000" b="0">
                        <a:solidFill>
                          <a:srgbClr val="000000"/>
                        </a:solidFill>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cs typeface="+mn-lt"/>
                        </a:rPr>
                        <a:t>0.2</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0000"/>
                          </a:solidFill>
                          <a:cs typeface="+mn-lt"/>
                        </a:rPr>
                        <a:t>0.24</a:t>
                      </a: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000" b="0">
                          <a:solidFill>
                            <a:srgbClr val="00B050"/>
                          </a:solidFill>
                          <a:cs typeface="+mn-lt"/>
                          <a:sym typeface="+mn-ea"/>
                        </a:rPr>
                        <a:t>-17.81%</a:t>
                      </a:r>
                      <a:endParaRPr lang="en-US" altLang="en-US" sz="1000" b="0">
                        <a:solidFill>
                          <a:srgbClr val="00B050"/>
                        </a:solidFill>
                        <a:cs typeface="+mn-lt"/>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cs typeface="+mn-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对象 1">
            <a:hlinkClick r:id="" action="ppaction://ole?verb="/>
          </p:cNvPr>
          <p:cNvGraphicFramePr>
            <a:graphicFrameLocks noChangeAspect="1"/>
          </p:cNvGraphicFramePr>
          <p:nvPr/>
        </p:nvGraphicFramePr>
        <p:xfrm>
          <a:off x="206375" y="3194050"/>
          <a:ext cx="741045" cy="741045"/>
        </p:xfrm>
        <a:graphic>
          <a:graphicData uri="http://schemas.openxmlformats.org/presentationml/2006/ole">
            <mc:AlternateContent xmlns:mc="http://schemas.openxmlformats.org/markup-compatibility/2006">
              <mc:Choice xmlns:v="urn:schemas-microsoft-com:vml" Requires="v">
                <p:oleObj spid="_x0000_s4097" name="" showAsIcon="1" r:id="rId2" imgW="1524000" imgH="1524000" progId="Excel.Sheet.12">
                  <p:embed/>
                </p:oleObj>
              </mc:Choice>
              <mc:Fallback>
                <p:oleObj name="" showAsIcon="1" r:id="rId2" imgW="1524000" imgH="1524000" progId="Excel.Sheet.12">
                  <p:embed/>
                  <p:pic>
                    <p:nvPicPr>
                      <p:cNvPr id="0" name="图片 4096"/>
                      <p:cNvPicPr/>
                      <p:nvPr/>
                    </p:nvPicPr>
                    <p:blipFill>
                      <a:blip r:embed="rId3"/>
                      <a:stretch>
                        <a:fillRect/>
                      </a:stretch>
                    </p:blipFill>
                    <p:spPr>
                      <a:xfrm>
                        <a:off x="206375" y="3194050"/>
                        <a:ext cx="741045" cy="741045"/>
                      </a:xfrm>
                      <a:prstGeom prst="rect">
                        <a:avLst/>
                      </a:prstGeom>
                    </p:spPr>
                  </p:pic>
                </p:oleObj>
              </mc:Fallback>
            </mc:AlternateContent>
          </a:graphicData>
        </a:graphic>
      </p:graphicFrame>
      <p:sp>
        <p:nvSpPr>
          <p:cNvPr id="5" name="文本框 4"/>
          <p:cNvSpPr txBox="1"/>
          <p:nvPr/>
        </p:nvSpPr>
        <p:spPr>
          <a:xfrm>
            <a:off x="206375" y="2756535"/>
            <a:ext cx="1212850" cy="245110"/>
          </a:xfrm>
          <a:prstGeom prst="rect">
            <a:avLst/>
          </a:prstGeom>
          <a:noFill/>
        </p:spPr>
        <p:txBody>
          <a:bodyPr wrap="none" rtlCol="0">
            <a:spAutoFit/>
          </a:bodyPr>
          <a:p>
            <a:r>
              <a:rPr lang="zh-CN" altLang="en-US" sz="1000">
                <a:latin typeface="Arial Regular" panose="020B0604020202020204" charset="0"/>
              </a:rPr>
              <a:t>整体性能分数</a:t>
            </a:r>
            <a:r>
              <a:rPr lang="zh-CN" sz="1000">
                <a:solidFill>
                  <a:srgbClr val="000000"/>
                </a:solidFill>
                <a:latin typeface="Arial Regular" panose="020B0604020202020204" charset="0"/>
                <a:ea typeface="宋体" pitchFamily="2" charset="-122"/>
              </a:rPr>
              <a:t>：</a:t>
            </a:r>
            <a:r>
              <a:rPr lang="en-US" altLang="zh-CN" sz="1000">
                <a:solidFill>
                  <a:srgbClr val="000000"/>
                </a:solidFill>
                <a:latin typeface="Arial Regular" panose="020B0604020202020204" charset="0"/>
                <a:ea typeface="宋体" pitchFamily="2" charset="-122"/>
              </a:rPr>
              <a:t>83</a:t>
            </a:r>
            <a:endParaRPr lang="en-US" altLang="zh-CN" sz="1000">
              <a:solidFill>
                <a:srgbClr val="000000"/>
              </a:solidFill>
              <a:latin typeface="Arial Regular" panose="020B0604020202020204" charset="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706L</a:t>
            </a:r>
            <a:r>
              <a:rPr lang="en-US" altLang="en-US" sz="2800" dirty="0">
                <a:solidFill>
                  <a:srgbClr val="0000CC"/>
                </a:solidFill>
                <a:ea typeface="SimHei" panose="02010609060101010101" pitchFamily="49" charset="-122"/>
              </a:rPr>
              <a:t>_R08</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20230130_572_PRO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sym typeface="+mn-ea"/>
              </a:rPr>
              <a:t>20230217_0880_GF13_R08.PRO.HF2_Debug</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  0 </a:t>
            </a:r>
            <a:r>
              <a:rPr lang="en-US" altLang="zh-CN" sz="1800" dirty="0">
                <a:ea typeface="宋体" pitchFamily="2" charset="-122"/>
              </a:rPr>
              <a:t>P0 and </a:t>
            </a:r>
            <a:r>
              <a:rPr lang="en-US" altLang="zh-CN" sz="1800" dirty="0">
                <a:solidFill>
                  <a:srgbClr val="0000CC"/>
                </a:solidFill>
                <a:ea typeface="宋体" pitchFamily="2" charset="-122"/>
              </a:rPr>
              <a:t>4</a:t>
            </a:r>
            <a:r>
              <a:rPr lang="en-US" altLang="zh-CN" sz="1800" dirty="0">
                <a:solidFill>
                  <a:srgbClr val="0000CC"/>
                </a:solidFill>
                <a:ea typeface="宋体" pitchFamily="2" charset="-122"/>
              </a:rPr>
              <a:t> </a:t>
            </a:r>
            <a:r>
              <a:rPr lang="en-US" altLang="zh-CN" sz="1800" dirty="0">
                <a:ea typeface="宋体" pitchFamily="2" charset="-122"/>
              </a:rPr>
              <a:t>P1 issues found and not fixed and </a:t>
            </a:r>
            <a:r>
              <a:rPr lang="en-US" altLang="zh-CN" sz="1800" dirty="0">
                <a:solidFill>
                  <a:srgbClr val="0000CC"/>
                </a:solidFill>
                <a:ea typeface="宋体" pitchFamily="2" charset="-122"/>
              </a:rPr>
              <a:t>3</a:t>
            </a:r>
            <a:r>
              <a:rPr lang="en-US" altLang="zh-CN" sz="1800" dirty="0">
                <a:solidFill>
                  <a:srgbClr val="0000CC"/>
                </a:solidFill>
                <a:ea typeface="宋体" pitchFamily="2" charset="-122"/>
              </a:rPr>
              <a:t> </a:t>
            </a:r>
            <a:r>
              <a:rPr lang="en-US" altLang="zh-CN" sz="1800" dirty="0">
                <a:ea typeface="宋体" pitchFamily="2" charset="-122"/>
              </a:rPr>
              <a:t>P1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AW2_xxxxxx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55530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R08 </a:t>
            </a:r>
            <a:r>
              <a:rPr lang="en-US" altLang="zh-CN" sz="2800" dirty="0">
                <a:solidFill>
                  <a:srgbClr val="0000CC"/>
                </a:solidFill>
                <a:sym typeface="+mn-ea"/>
              </a:rPr>
              <a:t>Pro HF2</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182245" y="514985"/>
          <a:ext cx="11954510" cy="4576445"/>
        </p:xfrm>
        <a:graphic>
          <a:graphicData uri="http://schemas.openxmlformats.org/drawingml/2006/table">
            <a:tbl>
              <a:tblPr/>
              <a:tblGrid>
                <a:gridCol w="909955"/>
                <a:gridCol w="3671570"/>
                <a:gridCol w="725170"/>
                <a:gridCol w="929005"/>
                <a:gridCol w="751840"/>
                <a:gridCol w="496697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AW2-15669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[CDX706L][偶现][地图]隧道内发起导航，地图绑到其他道路上</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ClrTx/>
                        <a:buSzTx/>
                        <a:buFontTx/>
                        <a:buNone/>
                      </a:pPr>
                      <a:r>
                        <a:rPr lang="zh-CN" altLang="en-US" sz="900" b="0" dirty="0">
                          <a:solidFill>
                            <a:srgbClr val="000000"/>
                          </a:solidFill>
                          <a:effectLst/>
                          <a:ea typeface="等线" panose="02010600030101010101" pitchFamily="2" charset="-122"/>
                          <a:cs typeface="+mn-lt"/>
                        </a:rPr>
                        <a:t>Analysis</a:t>
                      </a:r>
                      <a:endParaRPr lang="zh-CN" altLang="en-US" sz="900" b="0" dirty="0">
                        <a:solidFill>
                          <a:srgbClr val="000000"/>
                        </a:solidFill>
                        <a:effectLst/>
                        <a:ea typeface="等线" panose="02010600030101010101" pitchFamily="2" charset="-122"/>
                        <a:cs typeface="+mn-lt"/>
                      </a:endParaRPr>
                    </a:p>
                  </a:txBody>
                  <a:tcPr marL="12700" marR="12700" marT="12700" vert="horz" anchor="t" anchorCtr="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 （1/10）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2.恢复方法：出隧道后重新发起导航</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  CD764 2023/2/11-2/18 31700026发起导航手动点击次数26216（包含测试数据）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cause：该类问题属于起点绑路问题，在隧道内没有GPS的情况，惯导会有低概率无法定位到当前实车的具体位置，观察视频起点绑路绑定到平行路段（小于20M处）</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5.影响评估：Low，隧道内发起导航非用户常规场景。整体使用频次较低，对于客户影响较低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6.修复计划：当前业内无较好方案优化</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AW2-15640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【CDX706L】【必现】【map】导航中点击更多按钮后无法点击组队按钮和更多按钮</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Developing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R09</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sz="900" dirty="0">
                          <a:solidFill>
                            <a:srgbClr val="000000"/>
                          </a:solidFill>
                          <a:effectLst/>
                          <a:ea typeface="等线" panose="02010600030101010101" pitchFamily="2" charset="-122"/>
                          <a:cs typeface="+mn-lt"/>
                          <a:sym typeface="+mn-ea"/>
                        </a:rPr>
                        <a:t>低频  </a:t>
                      </a:r>
                      <a:r>
                        <a:rPr sz="900" dirty="0">
                          <a:solidFill>
                            <a:srgbClr val="000000"/>
                          </a:solidFill>
                          <a:effectLst/>
                          <a:ea typeface="等线" panose="02010600030101010101" pitchFamily="2" charset="-122"/>
                          <a:cs typeface="+mn-lt"/>
                          <a:sym typeface="+mn-ea"/>
                        </a:rPr>
                        <a:t>CD764 2023/2/17-2/23 331700043沿途搜加油站手动点击次数146（包含测试数据）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a:t>
                      </a:r>
                      <a:r>
                        <a:rPr sz="900" dirty="0">
                          <a:solidFill>
                            <a:srgbClr val="000000"/>
                          </a:solidFill>
                          <a:effectLst/>
                          <a:ea typeface="等线" panose="02010600030101010101" pitchFamily="2" charset="-122"/>
                          <a:cs typeface="+mn-lt"/>
                          <a:sym typeface="+mn-ea"/>
                        </a:rPr>
                        <a:t>打开【更多】子页面时默认给二级诱导页面覆盖上了蒙层，导致</a:t>
                      </a:r>
                      <a:r>
                        <a:rPr lang="zh-CN" sz="900" dirty="0">
                          <a:solidFill>
                            <a:srgbClr val="000000"/>
                          </a:solidFill>
                          <a:effectLst/>
                          <a:ea typeface="等线" panose="02010600030101010101" pitchFamily="2" charset="-122"/>
                          <a:cs typeface="+mn-lt"/>
                          <a:sym typeface="+mn-ea"/>
                        </a:rPr>
                        <a:t>部分</a:t>
                      </a:r>
                      <a:r>
                        <a:rPr sz="900" dirty="0">
                          <a:solidFill>
                            <a:srgbClr val="000000"/>
                          </a:solidFill>
                          <a:effectLst/>
                          <a:ea typeface="等线" panose="02010600030101010101" pitchFamily="2" charset="-122"/>
                          <a:cs typeface="+mn-lt"/>
                          <a:sym typeface="+mn-ea"/>
                        </a:rPr>
                        <a:t>按钮</a:t>
                      </a:r>
                      <a:r>
                        <a:rPr lang="zh-CN" sz="900" dirty="0">
                          <a:solidFill>
                            <a:srgbClr val="000000"/>
                          </a:solidFill>
                          <a:effectLst/>
                          <a:ea typeface="等线" panose="02010600030101010101" pitchFamily="2" charset="-122"/>
                          <a:cs typeface="+mn-lt"/>
                          <a:sym typeface="+mn-ea"/>
                        </a:rPr>
                        <a:t>无法</a:t>
                      </a:r>
                      <a:r>
                        <a:rPr sz="900" dirty="0">
                          <a:solidFill>
                            <a:srgbClr val="000000"/>
                          </a:solidFill>
                          <a:effectLst/>
                          <a:ea typeface="等线" panose="02010600030101010101" pitchFamily="2" charset="-122"/>
                          <a:cs typeface="+mn-lt"/>
                          <a:sym typeface="+mn-ea"/>
                        </a:rPr>
                        <a:t>点击</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a:t>
                      </a:r>
                      <a:r>
                        <a:rPr lang="zh-CN" altLang="en-US" sz="900" dirty="0">
                          <a:solidFill>
                            <a:srgbClr val="000000"/>
                          </a:solidFill>
                          <a:effectLst/>
                          <a:ea typeface="等线" panose="02010600030101010101" pitchFamily="2" charset="-122"/>
                          <a:cs typeface="+mn-lt"/>
                          <a:sym typeface="+mn-ea"/>
                        </a:rPr>
                        <a:t>客户使用频次较低，对于客户影响较低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R09</a:t>
                      </a:r>
                      <a:r>
                        <a:rPr lang="zh-CN" altLang="en-US" sz="900" dirty="0">
                          <a:solidFill>
                            <a:srgbClr val="000000"/>
                          </a:solidFill>
                          <a:effectLst/>
                          <a:ea typeface="等线" panose="02010600030101010101" pitchFamily="2" charset="-122"/>
                          <a:cs typeface="+mn-lt"/>
                          <a:sym typeface="+mn-ea"/>
                        </a:rPr>
                        <a:t>修复组入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995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AW2-15582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【CDX706L】【必现】【地图】删除收藏夹回家/公司地址后点击"X"选择不保存后依然删除了回家/公司地址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Analysis</a:t>
                      </a:r>
                      <a:endParaRPr lang="zh-CN" altLang="en-US" sz="900" b="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R09</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2.恢复方法：不通过”</a:t>
                      </a:r>
                      <a:r>
                        <a:rPr lang="en-US" altLang="zh-CN" sz="900" dirty="0">
                          <a:solidFill>
                            <a:srgbClr val="000000"/>
                          </a:solidFill>
                          <a:effectLst/>
                          <a:ea typeface="等线" panose="02010600030101010101" pitchFamily="2" charset="-122"/>
                          <a:cs typeface="+mn-lt"/>
                          <a:sym typeface="+mn-ea"/>
                        </a:rPr>
                        <a:t>x</a:t>
                      </a:r>
                      <a:r>
                        <a:rPr lang="zh-CN" altLang="en-US" sz="900" dirty="0">
                          <a:solidFill>
                            <a:srgbClr val="000000"/>
                          </a:solidFill>
                          <a:effectLst/>
                          <a:ea typeface="等线" panose="02010600030101010101" pitchFamily="2" charset="-122"/>
                          <a:cs typeface="+mn-lt"/>
                          <a:sym typeface="+mn-ea"/>
                        </a:rPr>
                        <a:t>”退出，手动进行删除</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a:t>
                      </a:r>
                      <a:r>
                        <a:rPr sz="900" dirty="0">
                          <a:solidFill>
                            <a:srgbClr val="000000"/>
                          </a:solidFill>
                          <a:effectLst/>
                          <a:ea typeface="等线" panose="02010600030101010101" pitchFamily="2" charset="-122"/>
                          <a:cs typeface="+mn-lt"/>
                          <a:sym typeface="+mn-ea"/>
                        </a:rPr>
                        <a:t>CD764 2023/2/17-2/23 NAV200008</a:t>
                      </a:r>
                      <a:r>
                        <a:rPr lang="zh-CN" sz="900" dirty="0">
                          <a:solidFill>
                            <a:srgbClr val="000000"/>
                          </a:solidFill>
                          <a:effectLst/>
                          <a:ea typeface="等线" panose="02010600030101010101" pitchFamily="2" charset="-122"/>
                          <a:cs typeface="+mn-lt"/>
                          <a:sym typeface="+mn-ea"/>
                        </a:rPr>
                        <a:t>收藏地址</a:t>
                      </a:r>
                      <a:r>
                        <a:rPr sz="900" dirty="0">
                          <a:solidFill>
                            <a:srgbClr val="000000"/>
                          </a:solidFill>
                          <a:effectLst/>
                          <a:ea typeface="等线" panose="02010600030101010101" pitchFamily="2" charset="-122"/>
                          <a:cs typeface="+mn-lt"/>
                          <a:sym typeface="+mn-ea"/>
                        </a:rPr>
                        <a:t>手动点击次数</a:t>
                      </a:r>
                      <a:r>
                        <a:rPr lang="en-US" sz="900" dirty="0">
                          <a:solidFill>
                            <a:srgbClr val="000000"/>
                          </a:solidFill>
                          <a:effectLst/>
                          <a:ea typeface="等线" panose="02010600030101010101" pitchFamily="2" charset="-122"/>
                          <a:cs typeface="+mn-lt"/>
                          <a:sym typeface="+mn-ea"/>
                        </a:rPr>
                        <a:t>19</a:t>
                      </a:r>
                      <a:r>
                        <a:rPr sz="900" dirty="0">
                          <a:solidFill>
                            <a:srgbClr val="000000"/>
                          </a:solidFill>
                          <a:effectLst/>
                          <a:ea typeface="等线" panose="02010600030101010101" pitchFamily="2" charset="-122"/>
                          <a:cs typeface="+mn-lt"/>
                          <a:sym typeface="+mn-ea"/>
                        </a:rPr>
                        <a:t>（包含测试数据）</a:t>
                      </a:r>
                      <a:endParaRPr lang="zh-CN" altLang="en-US" sz="900" dirty="0">
                        <a:solidFill>
                          <a:srgbClr val="FF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cause：编辑态退出时，家和公司地址的保存逻辑出错，已修改正确判断方式</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5.影响评估：Low，客户使用频次较低，恢复方法较为简单，对于客户影响</a:t>
                      </a:r>
                      <a:r>
                        <a:rPr lang="zh-CN" altLang="en-US" sz="900" dirty="0">
                          <a:solidFill>
                            <a:srgbClr val="000000"/>
                          </a:solidFill>
                          <a:effectLst/>
                          <a:ea typeface="等线" panose="02010600030101010101" pitchFamily="2" charset="-122"/>
                          <a:cs typeface="+mn-lt"/>
                          <a:sym typeface="+mn-ea"/>
                        </a:rPr>
                        <a:t>程度较低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R09</a:t>
                      </a:r>
                      <a:r>
                        <a:rPr lang="zh-CN" altLang="en-US" sz="900" dirty="0">
                          <a:solidFill>
                            <a:srgbClr val="000000"/>
                          </a:solidFill>
                          <a:effectLst/>
                          <a:ea typeface="等线" panose="02010600030101010101" pitchFamily="2" charset="-122"/>
                          <a:cs typeface="+mn-lt"/>
                          <a:sym typeface="+mn-ea"/>
                        </a:rPr>
                        <a:t>修复组入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366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AW2-8215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【CDX706L】【偶现一次】【百度地图】行驶在隧道时，地图导航定位偏航</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Defined</a:t>
                      </a:r>
                      <a:endParaRPr lang="zh-CN" altLang="en-US" sz="900"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R09</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2.恢复方法：出隧道后</a:t>
                      </a:r>
                      <a:r>
                        <a:rPr lang="zh-CN" altLang="en-US" sz="900" dirty="0">
                          <a:solidFill>
                            <a:srgbClr val="000000"/>
                          </a:solidFill>
                          <a:effectLst/>
                          <a:ea typeface="等线" panose="02010600030101010101" pitchFamily="2" charset="-122"/>
                          <a:cs typeface="+mn-lt"/>
                          <a:sym typeface="+mn-ea"/>
                        </a:rPr>
                        <a:t>立即恢复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  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cause：在入口处的几帧GPS信号质量较差，惯导</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绑路推算定位错误导致偏航，需要进一步优化</a:t>
                      </a:r>
                      <a:r>
                        <a:rPr lang="en-US" altLang="zh-CN" sz="900" dirty="0">
                          <a:solidFill>
                            <a:srgbClr val="000000"/>
                          </a:solidFill>
                          <a:effectLst/>
                          <a:ea typeface="等线" panose="02010600030101010101" pitchFamily="2" charset="-122"/>
                          <a:cs typeface="+mn-lt"/>
                          <a:sym typeface="+mn-ea"/>
                        </a:rPr>
                        <a:t>DR_Mask</a:t>
                      </a:r>
                      <a:r>
                        <a:rPr lang="zh-CN" altLang="en-US" sz="900" dirty="0">
                          <a:solidFill>
                            <a:srgbClr val="000000"/>
                          </a:solidFill>
                          <a:effectLst/>
                          <a:ea typeface="等线" panose="02010600030101010101" pitchFamily="2" charset="-122"/>
                          <a:cs typeface="+mn-lt"/>
                          <a:sym typeface="+mn-ea"/>
                        </a:rPr>
                        <a:t>参数，</a:t>
                      </a:r>
                      <a:r>
                        <a:rPr lang="en-US" altLang="zh-CN" sz="900" dirty="0">
                          <a:solidFill>
                            <a:srgbClr val="000000"/>
                          </a:solidFill>
                          <a:effectLst/>
                          <a:ea typeface="等线" panose="02010600030101010101" pitchFamily="2" charset="-122"/>
                          <a:cs typeface="+mn-lt"/>
                          <a:sym typeface="+mn-ea"/>
                        </a:rPr>
                        <a:t>PL21</a:t>
                      </a:r>
                      <a:r>
                        <a:rPr lang="zh-CN" altLang="en-US" sz="900" dirty="0">
                          <a:solidFill>
                            <a:srgbClr val="000000"/>
                          </a:solidFill>
                          <a:effectLst/>
                          <a:ea typeface="等线" panose="02010600030101010101" pitchFamily="2" charset="-122"/>
                          <a:cs typeface="+mn-lt"/>
                          <a:sym typeface="+mn-ea"/>
                        </a:rPr>
                        <a:t>完成修复。百度侧同步在蜀山隧道，萧彩隧道，彩虹快速路隧道，云河隧道，云象隧道，云创隧道，金家岭隧道，虎啸杏隧道，受降隧道路测</a:t>
                      </a:r>
                      <a:r>
                        <a:rPr lang="en-US" altLang="zh-CN" sz="900" dirty="0">
                          <a:solidFill>
                            <a:srgbClr val="000000"/>
                          </a:solidFill>
                          <a:effectLst/>
                          <a:ea typeface="等线" panose="02010600030101010101" pitchFamily="2" charset="-122"/>
                          <a:cs typeface="+mn-lt"/>
                          <a:sym typeface="+mn-ea"/>
                        </a:rPr>
                        <a:t>24</a:t>
                      </a:r>
                      <a:r>
                        <a:rPr lang="zh-CN" altLang="en-US" sz="900" dirty="0">
                          <a:solidFill>
                            <a:srgbClr val="000000"/>
                          </a:solidFill>
                          <a:effectLst/>
                          <a:ea typeface="等线" panose="02010600030101010101" pitchFamily="2" charset="-122"/>
                          <a:cs typeface="+mn-lt"/>
                          <a:sym typeface="+mn-ea"/>
                        </a:rPr>
                        <a:t>H，暂未出现隧道偏航现像。</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5.影响评估：Medium，出现概率较低，但一旦出现会影响客户导航体验</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R09</a:t>
                      </a:r>
                      <a:r>
                        <a:rPr lang="zh-CN" altLang="en-US" sz="900" dirty="0">
                          <a:solidFill>
                            <a:srgbClr val="000000"/>
                          </a:solidFill>
                          <a:effectLst/>
                          <a:ea typeface="等线" panose="02010600030101010101" pitchFamily="2" charset="-122"/>
                          <a:cs typeface="+mn-lt"/>
                          <a:sym typeface="+mn-ea"/>
                        </a:rPr>
                        <a:t>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 name="对象 1">
            <a:hlinkClick r:id="" action="ppaction://ole?verb="/>
          </p:cNvPr>
          <p:cNvGraphicFramePr>
            <a:graphicFrameLocks noChangeAspect="1"/>
          </p:cNvGraphicFramePr>
          <p:nvPr/>
        </p:nvGraphicFramePr>
        <p:xfrm>
          <a:off x="182245" y="5244465"/>
          <a:ext cx="894715" cy="89471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182245" y="5244465"/>
                        <a:ext cx="894715" cy="89471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R08 Pro HF2</a:t>
            </a:r>
            <a:r>
              <a:rPr lang="en-US" altLang="en-US" sz="2800" dirty="0">
                <a:solidFill>
                  <a:srgbClr val="0000CC"/>
                </a:solidFill>
              </a:rPr>
              <a:t>} </a:t>
            </a:r>
            <a:r>
              <a:rPr lang="zh-CN" altLang="en-US" sz="2800" dirty="0"/>
              <a:t>内存泄露专项测试</a:t>
            </a:r>
            <a:r>
              <a:rPr lang="en-US" altLang="zh-CN" sz="2800" dirty="0"/>
              <a:t> </a:t>
            </a:r>
            <a:r>
              <a:rPr kumimoji="1" lang="en-GB" altLang="zh-CN" sz="1800" b="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765" y="856615"/>
            <a:ext cx="2508250" cy="1545590"/>
          </a:xfrm>
          <a:prstGeom prst="rect">
            <a:avLst/>
          </a:prstGeom>
        </p:spPr>
      </p:pic>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65" y="2402205"/>
            <a:ext cx="2514600" cy="1546225"/>
          </a:xfrm>
          <a:prstGeom prst="rect">
            <a:avLst/>
          </a:prstGeom>
        </p:spPr>
      </p:pic>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5" y="4074795"/>
            <a:ext cx="2522220" cy="1546225"/>
          </a:xfrm>
          <a:prstGeom prst="rect">
            <a:avLst/>
          </a:prstGeom>
        </p:spPr>
      </p:pic>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180" y="880110"/>
            <a:ext cx="2508250" cy="1522095"/>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1180" y="2479675"/>
            <a:ext cx="2520315" cy="154495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4515" y="4102100"/>
            <a:ext cx="2506980" cy="1546860"/>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7245" y="909320"/>
            <a:ext cx="2399030" cy="1492885"/>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8350" y="2523490"/>
            <a:ext cx="2522220" cy="1530350"/>
          </a:xfrm>
          <a:prstGeom prst="rect">
            <a:avLst/>
          </a:prstGeom>
        </p:spPr>
      </p:pic>
      <p:pic>
        <p:nvPicPr>
          <p:cNvPr id="18" name="图片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71540" y="4185285"/>
            <a:ext cx="2399030" cy="1470025"/>
          </a:xfrm>
          <a:prstGeom prst="rect">
            <a:avLst/>
          </a:prstGeom>
        </p:spPr>
      </p:pic>
      <p:pic>
        <p:nvPicPr>
          <p:cNvPr id="20" name="图片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65820" y="880110"/>
            <a:ext cx="2507615" cy="1533525"/>
          </a:xfrm>
          <a:prstGeom prst="rect">
            <a:avLst/>
          </a:prstGeom>
        </p:spPr>
      </p:pic>
      <p:pic>
        <p:nvPicPr>
          <p:cNvPr id="22" name="图片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2815" y="2521585"/>
            <a:ext cx="2442210" cy="1521460"/>
          </a:xfrm>
          <a:prstGeom prst="rect">
            <a:avLst/>
          </a:prstGeom>
        </p:spPr>
      </p:pic>
      <p:pic>
        <p:nvPicPr>
          <p:cNvPr id="23" name="图片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95055" y="4260215"/>
            <a:ext cx="2225040" cy="1360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R08 Pro HF2</a:t>
            </a:r>
            <a:r>
              <a:rPr lang="en-US" altLang="en-US" sz="2800" dirty="0">
                <a:solidFill>
                  <a:srgbClr val="0000CC"/>
                </a:solidFill>
              </a:rPr>
              <a:t>} </a:t>
            </a:r>
            <a:r>
              <a:rPr lang="zh-CN" altLang="en-US" sz="2800" dirty="0"/>
              <a:t>内存泄露专项测试</a:t>
            </a:r>
            <a:r>
              <a:rPr lang="en-US" altLang="zh-CN" sz="2800" dirty="0"/>
              <a:t> </a:t>
            </a:r>
            <a:r>
              <a:rPr kumimoji="1" lang="en-GB" altLang="zh-CN" sz="1800" b="0" dirty="0">
                <a:highlight>
                  <a:srgbClr val="00FF00"/>
                </a:highlight>
                <a:sym typeface="+mn-ea"/>
              </a:rPr>
              <a:t>Pass</a:t>
            </a:r>
            <a:endParaRPr lang="en-US" altLang="zh-CN" sz="1800" b="0" dirty="0">
              <a:ea typeface="SimHei" panose="02010609060101010101" pitchFamily="49" charset="-122"/>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630" y="949960"/>
            <a:ext cx="2522220" cy="157099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 y="2646045"/>
            <a:ext cx="2522220" cy="1565910"/>
          </a:xfrm>
          <a:prstGeom prst="rect">
            <a:avLst/>
          </a:prstGeom>
        </p:spPr>
      </p:pic>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35" y="4337050"/>
            <a:ext cx="2522220" cy="1530985"/>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070" y="1083945"/>
            <a:ext cx="2521585" cy="153035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070" y="2669540"/>
            <a:ext cx="2521585" cy="154241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7080" y="4337050"/>
            <a:ext cx="2522855" cy="1557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R08 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1"/>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08000" y="944880"/>
            <a:ext cx="6157595" cy="368300"/>
          </a:xfrm>
          <a:prstGeom prst="rect">
            <a:avLst/>
          </a:prstGeom>
          <a:noFill/>
        </p:spPr>
        <p:txBody>
          <a:bodyPr wrap="square" rtlCol="0">
            <a:spAutoFit/>
          </a:bodyPr>
          <a:lstStyle/>
          <a:p>
            <a:r>
              <a:rPr kumimoji="1" lang="zh-CN" altLang="en-US" dirty="0"/>
              <a:t>唤醒词唤醒率：低配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1603" y="254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R08 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190500" y="480060"/>
          <a:ext cx="11811000" cy="5928360"/>
        </p:xfrm>
        <a:graphic>
          <a:graphicData uri="http://schemas.openxmlformats.org/drawingml/2006/table">
            <a:tbl>
              <a:tblPr firstRow="1" bandRow="1">
                <a:tableStyleId>{5C22544A-7EE6-4342-B048-85BDC9FD1C3A}</a:tableStyleId>
              </a:tblPr>
              <a:tblGrid>
                <a:gridCol w="320040"/>
                <a:gridCol w="2891790"/>
                <a:gridCol w="586740"/>
                <a:gridCol w="325120"/>
                <a:gridCol w="301625"/>
                <a:gridCol w="316230"/>
                <a:gridCol w="342265"/>
                <a:gridCol w="349885"/>
                <a:gridCol w="279400"/>
                <a:gridCol w="1184910"/>
                <a:gridCol w="986155"/>
                <a:gridCol w="581025"/>
                <a:gridCol w="1229360"/>
                <a:gridCol w="2116455"/>
              </a:tblGrid>
              <a:tr h="2362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关键用例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CDX706L_R08 HF2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CDX706L_R07.1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CDX706L_R08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Comments</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-53.33%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-28.57%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9.73%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827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56.52%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-21.77%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-2.44%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Launcher显示到导航界面点击输入框出现下拉框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13.33%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Launcher显示到导航搜索地址完成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5.56%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Launcher显示到选择目的地后路线规划完成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25.00%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Launcher显示到PTT可用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-14.94%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-14.94%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Launcher显示到语音播放音乐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Launcher显示到根目录两首歌的USB音源恢复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-42.86%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-2.22%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Launcher显示到账号自动登录时间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-29.17%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Launcher显示到账号二维码出现时间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8.46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-70%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-3.70%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-8.00%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系统稳定状态下USB音乐首次启动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1.953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-9.26%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23</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3.7%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24</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系统稳定状态下喜马拉雅首次启动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1.063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12.88%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rPr>
                        <a:t>25</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系统稳定状态下新闻首次启动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-21.05%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系统稳定状态下Navigation首次启动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5.17%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27</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系统稳定状态下导航界面点击输入框出现下拉框</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-35.71%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1603" y="254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R08 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190500" y="480060"/>
          <a:ext cx="11811000" cy="5928360"/>
        </p:xfrm>
        <a:graphic>
          <a:graphicData uri="http://schemas.openxmlformats.org/drawingml/2006/table">
            <a:tbl>
              <a:tblPr firstRow="1" bandRow="1">
                <a:tableStyleId>{5C22544A-7EE6-4342-B048-85BDC9FD1C3A}</a:tableStyleId>
              </a:tblPr>
              <a:tblGrid>
                <a:gridCol w="320040"/>
                <a:gridCol w="2084070"/>
                <a:gridCol w="577850"/>
                <a:gridCol w="291465"/>
                <a:gridCol w="284480"/>
                <a:gridCol w="265430"/>
                <a:gridCol w="323850"/>
                <a:gridCol w="299085"/>
                <a:gridCol w="322580"/>
                <a:gridCol w="1243965"/>
                <a:gridCol w="1003300"/>
                <a:gridCol w="708660"/>
                <a:gridCol w="3008039"/>
                <a:gridCol w="1078186"/>
              </a:tblGrid>
              <a:tr h="2362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关键用例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CDX706L_R08 HF2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CDX706L_R07.1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CDX706L_R08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Comments</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稳定状态下Launcher热启动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-33.33%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稳定状态下切换歌曲硬按键响应速度</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37.50%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QQ热启动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喜马拉雅热启动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2.36%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在线电台热启动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B050"/>
                          </a:solidFill>
                          <a:latin typeface="Arial Regular" panose="020B0604020202020204" charset="0"/>
                          <a:cs typeface="Arial Regular" panose="020B0604020202020204" charset="0"/>
                          <a:sym typeface="+mn-ea"/>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USB音乐热启动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B050"/>
                          </a:solidFill>
                          <a:latin typeface="Arial Regular" panose="020B0604020202020204" charset="0"/>
                          <a:cs typeface="Arial Regular" panose="020B0604020202020204" charset="0"/>
                          <a:sym typeface="+mn-ea"/>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Navigation热启动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-25.00%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IVI路测常用场景1H后开启后倒车</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-18.18%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系统稳定状态下导航搜索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-15.00%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系统稳定状态下在线QQ音乐切歌</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0.77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12.3%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0.77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B050"/>
                          </a:solidFill>
                          <a:latin typeface="Arial Regular" panose="020B0604020202020204" charset="0"/>
                          <a:cs typeface="Arial Regular" panose="020B0604020202020204" charset="0"/>
                          <a:sym typeface="+mn-ea"/>
                        </a:rPr>
                        <a:t>12.3%</a:t>
                      </a:r>
                      <a:endParaRPr lang="en-US" altLang="en-US" sz="1000" b="0">
                        <a:solidFill>
                          <a:srgbClr val="00B05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系统稳定下，语音导航搜索时间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13.04%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18.18%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-18.64%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系统稳定下，语音播放音乐</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-3.85%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44</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系统稳定下，语音车控</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-22.22%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45</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稳定状态下主题切换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46</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语音热启动时间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0.406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B050"/>
                          </a:solidFill>
                          <a:latin typeface="Arial Regular" panose="020B0604020202020204" charset="0"/>
                          <a:cs typeface="Arial Regular" panose="020B0604020202020204" charset="0"/>
                          <a:sym typeface="+mn-ea"/>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rPr>
                        <a:t>47</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消息中心冷启动时间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0.97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2.32%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48</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消息中心热启动时间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21.21%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49</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2.47%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50</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-25.00%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r>
                        <a:rPr lang="en-US" altLang="zh-CN" sz="1000" b="0">
                          <a:solidFill>
                            <a:srgbClr val="000000"/>
                          </a:solidFill>
                          <a:latin typeface="Arial Regular" panose="020B0604020202020204" charset="0"/>
                          <a:ea typeface="宋体" pitchFamily="2" charset="-122"/>
                        </a:rPr>
                        <a:t>51</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账号冷启动时间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52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普通导航-全屏过渡期间冷启动时间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13.756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-4.044%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-14.29%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1603" y="254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R08 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190500" y="480060"/>
          <a:ext cx="11811000" cy="6548120"/>
        </p:xfrm>
        <a:graphic>
          <a:graphicData uri="http://schemas.openxmlformats.org/drawingml/2006/table">
            <a:tbl>
              <a:tblPr firstRow="1" bandRow="1">
                <a:tableStyleId>{5C22544A-7EE6-4342-B048-85BDC9FD1C3A}</a:tableStyleId>
              </a:tblPr>
              <a:tblGrid>
                <a:gridCol w="320040"/>
                <a:gridCol w="3811270"/>
                <a:gridCol w="603885"/>
                <a:gridCol w="333375"/>
                <a:gridCol w="327025"/>
                <a:gridCol w="307975"/>
                <a:gridCol w="341630"/>
                <a:gridCol w="281940"/>
                <a:gridCol w="339090"/>
                <a:gridCol w="1201420"/>
                <a:gridCol w="1037590"/>
                <a:gridCol w="563924"/>
                <a:gridCol w="1263650"/>
                <a:gridCol w="1078186"/>
              </a:tblGrid>
              <a:tr h="2362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关键用例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CDX706L_R08 HF2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CDX706L_R07.1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CDX706L_R08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en-US" sz="1000" b="0">
                          <a:solidFill>
                            <a:srgbClr val="000000"/>
                          </a:solidFill>
                          <a:latin typeface="Arial Regular" panose="020B0604020202020204" charset="0"/>
                          <a:cs typeface="Arial Regular" panose="020B0604020202020204" charset="0"/>
                        </a:rPr>
                        <a:t>Comments</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电影票冷启动时间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-1.38%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电影票热启动时间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-6.25%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智慧停车场冷启动时间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4.72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18.6%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智慧停车场热启动时间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30.43%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外卖冷启动时间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6.8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-20.5%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外卖热启动时间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B050"/>
                          </a:solidFill>
                          <a:latin typeface="Arial Regular" panose="020B0604020202020204" charset="0"/>
                          <a:cs typeface="Arial Regular" panose="020B0604020202020204" charset="0"/>
                          <a:sym typeface="+mn-ea"/>
                        </a:rPr>
                        <a:t>-6.25%</a:t>
                      </a:r>
                      <a:endParaRPr lang="en-US" altLang="en-US" sz="1000" b="0">
                        <a:solidFill>
                          <a:srgbClr val="00B05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酒店预定冷启动时间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-8.3%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8275">
                <a:tc>
                  <a:txBody>
                    <a:bodyPr/>
                    <a:p>
                      <a:pPr indent="0">
                        <a:buNone/>
                      </a:pPr>
                      <a:r>
                        <a:rPr lang="en-US" altLang="en-US" sz="1000" b="0">
                          <a:solidFill>
                            <a:srgbClr val="000000"/>
                          </a:solidFill>
                          <a:latin typeface="Arial Regular" panose="020B0604020202020204" charset="0"/>
                          <a:cs typeface="Arial Regular" panose="020B0604020202020204" charset="0"/>
                        </a:rPr>
                        <a:t>62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酒店预定热启动时间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-23.07%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190500" y="2739390"/>
            <a:ext cx="1212850" cy="245110"/>
          </a:xfrm>
          <a:prstGeom prst="rect">
            <a:avLst/>
          </a:prstGeom>
          <a:noFill/>
        </p:spPr>
        <p:txBody>
          <a:bodyPr wrap="none" rtlCol="0">
            <a:spAutoFit/>
          </a:bodyPr>
          <a:p>
            <a:r>
              <a:rPr lang="zh-CN" altLang="en-US" sz="1000">
                <a:latin typeface="Arial Regular" panose="020B0604020202020204" charset="0"/>
              </a:rPr>
              <a:t>整体性能分数</a:t>
            </a:r>
            <a:r>
              <a:rPr lang="zh-CN" sz="1000">
                <a:solidFill>
                  <a:srgbClr val="000000"/>
                </a:solidFill>
                <a:latin typeface="Arial Regular" panose="020B0604020202020204" charset="0"/>
                <a:ea typeface="宋体" pitchFamily="2" charset="-122"/>
              </a:rPr>
              <a:t>：</a:t>
            </a:r>
            <a:r>
              <a:rPr lang="en-US" altLang="zh-CN" sz="1000">
                <a:solidFill>
                  <a:srgbClr val="000000"/>
                </a:solidFill>
                <a:latin typeface="Arial Regular" panose="020B0604020202020204" charset="0"/>
                <a:ea typeface="宋体" pitchFamily="2" charset="-122"/>
              </a:rPr>
              <a:t>85</a:t>
            </a:r>
            <a:endParaRPr lang="en-US" altLang="zh-CN" sz="1000">
              <a:solidFill>
                <a:srgbClr val="000000"/>
              </a:solidFill>
              <a:latin typeface="Arial Regular" panose="020B0604020202020204" charset="0"/>
              <a:ea typeface="宋体" pitchFamily="2" charset="-122"/>
            </a:endParaRPr>
          </a:p>
        </p:txBody>
      </p:sp>
      <p:graphicFrame>
        <p:nvGraphicFramePr>
          <p:cNvPr id="5" name="对象 4">
            <a:hlinkClick r:id="" action="ppaction://ole?verb="/>
          </p:cNvPr>
          <p:cNvGraphicFramePr>
            <a:graphicFrameLocks noChangeAspect="1"/>
          </p:cNvGraphicFramePr>
          <p:nvPr/>
        </p:nvGraphicFramePr>
        <p:xfrm>
          <a:off x="190500" y="3037840"/>
          <a:ext cx="938530" cy="996950"/>
        </p:xfrm>
        <a:graphic>
          <a:graphicData uri="http://schemas.openxmlformats.org/presentationml/2006/ole">
            <mc:AlternateContent xmlns:mc="http://schemas.openxmlformats.org/markup-compatibility/2006">
              <mc:Choice xmlns:v="urn:schemas-microsoft-com:vml" Requires="v">
                <p:oleObj spid="_x0000_s2049" name="" showAsIcon="1" r:id="rId2" imgW="1524000" imgH="1524000" progId="Excel.Sheet.12">
                  <p:embed/>
                </p:oleObj>
              </mc:Choice>
              <mc:Fallback>
                <p:oleObj name="" showAsIcon="1" r:id="rId2" imgW="1524000" imgH="1524000" progId="Excel.Sheet.12">
                  <p:embed/>
                  <p:pic>
                    <p:nvPicPr>
                      <p:cNvPr id="0" name="图片 2048"/>
                      <p:cNvPicPr/>
                      <p:nvPr/>
                    </p:nvPicPr>
                    <p:blipFill>
                      <a:blip r:embed="rId3"/>
                      <a:stretch>
                        <a:fillRect/>
                      </a:stretch>
                    </p:blipFill>
                    <p:spPr>
                      <a:xfrm>
                        <a:off x="190500" y="3037840"/>
                        <a:ext cx="938530" cy="996950"/>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569fb7d3-cd65-4bd9-bafa-a972945dfd62}"/>
  <p:tag name="TABLE_ENDDRAG_ORIGIN_RECT" val="941*354"/>
  <p:tag name="TABLE_ENDDRAG_RECT" val="14*40*941*354"/>
</p:tagLst>
</file>

<file path=ppt/tags/tag10.xml><?xml version="1.0" encoding="utf-8"?>
<p:tagLst xmlns:p="http://schemas.openxmlformats.org/presentationml/2006/main">
  <p:tag name="KSO_WM_UNIT_TABLE_BEAUTIFY" val="smartTable{8b92cdde-1561-4267-ad54-2bbb76522f6b}"/>
  <p:tag name="TABLE_ENDDRAG_ORIGIN_RECT" val="935*117"/>
  <p:tag name="TABLE_ENDDRAG_RECT" val="16*43*935*117"/>
</p:tagLst>
</file>

<file path=ppt/tags/tag2.xml><?xml version="1.0" encoding="utf-8"?>
<p:tagLst xmlns:p="http://schemas.openxmlformats.org/presentationml/2006/main">
  <p:tag name="KSO_WM_UNIT_TABLE_BEAUTIFY" val="smartTable{0e55b7f8-0204-481c-91a7-1aff7368305d}"/>
</p:tagLst>
</file>

<file path=ppt/tags/tag3.xml><?xml version="1.0" encoding="utf-8"?>
<p:tagLst xmlns:p="http://schemas.openxmlformats.org/presentationml/2006/main">
  <p:tag name="KSO_WM_UNIT_TABLE_BEAUTIFY" val="smartTable{cd848cfd-8880-4cb2-843b-502637fb658b}"/>
  <p:tag name="TABLE_ENDDRAG_ORIGIN_RECT" val="930*2010"/>
  <p:tag name="TABLE_ENDDRAG_RECT" val="23*38*930*2010"/>
</p:tagLst>
</file>

<file path=ppt/tags/tag4.xml><?xml version="1.0" encoding="utf-8"?>
<p:tagLst xmlns:p="http://schemas.openxmlformats.org/presentationml/2006/main">
  <p:tag name="KSO_WM_UNIT_TABLE_BEAUTIFY" val="smartTable{cd848cfd-8880-4cb2-843b-502637fb658b}"/>
  <p:tag name="TABLE_ENDDRAG_ORIGIN_RECT" val="930*2010"/>
  <p:tag name="TABLE_ENDDRAG_RECT" val="23*38*930*2010"/>
</p:tagLst>
</file>

<file path=ppt/tags/tag5.xml><?xml version="1.0" encoding="utf-8"?>
<p:tagLst xmlns:p="http://schemas.openxmlformats.org/presentationml/2006/main">
  <p:tag name="KSO_WM_UNIT_TABLE_BEAUTIFY" val="smartTable{cd848cfd-8880-4cb2-843b-502637fb658b}"/>
  <p:tag name="TABLE_ENDDRAG_ORIGIN_RECT" val="930*2010"/>
  <p:tag name="TABLE_ENDDRAG_RECT" val="23*38*930*2010"/>
</p:tagLst>
</file>

<file path=ppt/tags/tag6.xml><?xml version="1.0" encoding="utf-8"?>
<p:tagLst xmlns:p="http://schemas.openxmlformats.org/presentationml/2006/main">
  <p:tag name="KSO_WM_UNIT_TABLE_BEAUTIFY" val="smartTable{ff93db47-8379-4758-8585-222c04886eca}"/>
  <p:tag name="TABLE_ENDDRAG_ORIGIN_RECT" val="942*462"/>
  <p:tag name="TABLE_ENDDRAG_RECT" val="8*26*942*462"/>
</p:tagLst>
</file>

<file path=ppt/tags/tag7.xml><?xml version="1.0" encoding="utf-8"?>
<p:tagLst xmlns:p="http://schemas.openxmlformats.org/presentationml/2006/main">
  <p:tag name="KSO_WM_UNIT_TABLE_BEAUTIFY" val="smartTable{ff93db47-8379-4758-8585-222c04886eca}"/>
  <p:tag name="TABLE_ENDDRAG_ORIGIN_RECT" val="940*386"/>
  <p:tag name="TABLE_ENDDRAG_RECT" val="9*39*940*386"/>
</p:tagLst>
</file>

<file path=ppt/tags/tag8.xml><?xml version="1.0" encoding="utf-8"?>
<p:tagLst xmlns:p="http://schemas.openxmlformats.org/presentationml/2006/main">
  <p:tag name="KSO_WM_UNIT_TABLE_BEAUTIFY" val="smartTable{8b92cdde-1561-4267-ad54-2bbb76522f6b}"/>
  <p:tag name="TABLE_ENDDRAG_ORIGIN_RECT" val="875*2061"/>
  <p:tag name="TABLE_ENDDRAG_RECT" val="56*43*875*2061"/>
</p:tagLst>
</file>

<file path=ppt/tags/tag9.xml><?xml version="1.0" encoding="utf-8"?>
<p:tagLst xmlns:p="http://schemas.openxmlformats.org/presentationml/2006/main">
  <p:tag name="KSO_WM_UNIT_TABLE_BEAUTIFY" val="smartTable{8b92cdde-1561-4267-ad54-2bbb76522f6b}"/>
  <p:tag name="TABLE_ENDDRAG_ORIGIN_RECT" val="875*2061"/>
  <p:tag name="TABLE_ENDDRAG_RECT" val="56*43*875*2061"/>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15195</Words>
  <Application>WPS 表格</Application>
  <PresentationFormat>宽屏</PresentationFormat>
  <Paragraphs>4738</Paragraphs>
  <Slides>18</Slides>
  <Notes>4</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4</vt:i4>
      </vt:variant>
      <vt:variant>
        <vt:lpstr>幻灯片标题</vt:lpstr>
      </vt:variant>
      <vt:variant>
        <vt:i4>18</vt:i4>
      </vt:variant>
    </vt:vector>
  </HeadingPairs>
  <TitlesOfParts>
    <vt:vector size="48"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Arial Regular</vt:lpstr>
      <vt:lpstr>微软雅黑</vt:lpstr>
      <vt:lpstr>汉仪旗黑</vt:lpstr>
      <vt:lpstr>宋体</vt:lpstr>
      <vt:lpstr>Arial Unicode MS</vt:lpstr>
      <vt:lpstr>汉仪中等线KW</vt:lpstr>
      <vt:lpstr>黑体</vt:lpstr>
      <vt:lpstr>1_Corp Presentations 2018</vt:lpstr>
      <vt:lpstr>Excel.Sheet.12</vt:lpstr>
      <vt:lpstr>Excel.Sheet.12</vt:lpstr>
      <vt:lpstr>Excel.Sheet.12</vt:lpstr>
      <vt:lpstr>Excel.Sheet.12</vt:lpstr>
      <vt:lpstr>PowerPoint 演示文稿</vt:lpstr>
      <vt:lpstr>{CX706L_R08 Pro HF2} Software overall status  {Green}</vt:lpstr>
      <vt:lpstr>{CDX706L R08 Pro HF2} Open IG/Gating with risk evaluation</vt:lpstr>
      <vt:lpstr>{CDX706L R08 Pro HF2} 内存泄露专项测试 Pass </vt:lpstr>
      <vt:lpstr>{CDX706L R08 Pro HF2} 内存泄露专项测试 Pass</vt:lpstr>
      <vt:lpstr>{CDX706L R08 Pro HF2} 语音专项测试</vt:lpstr>
      <vt:lpstr>{CDX706L R08 Pro HF2} 性能专题测试</vt:lpstr>
      <vt:lpstr>{CDX706L R08 Pro HF2} 性能专题测试</vt:lpstr>
      <vt:lpstr>{CDX706L R08 Pro HF2} 性能专题测试</vt:lpstr>
      <vt:lpstr>{CX706H_R08 Pro HF2} Software overall status  {yellow}</vt:lpstr>
      <vt:lpstr>{CX706H_R08 Pro HF2} Open IG/Gating with risk evaluation</vt:lpstr>
      <vt:lpstr>{CX706H_R08 Pro HF2} Open IG/Gating with risk evaluation</vt:lpstr>
      <vt:lpstr>{CX706H_R08 Pro HF2} 内存泄露专项测试 Pass </vt:lpstr>
      <vt:lpstr>{CX706H_R07.1 Pro HF2} 内存泄露专项测试 Pass</vt:lpstr>
      <vt:lpstr>{CX706H_R08 Pro HF2} 语音专项测试</vt:lpstr>
      <vt:lpstr>{CX706H_R08 Pro HF2} 性能专题测试</vt:lpstr>
      <vt:lpstr>{CX706H_R08 Pro HF2} 性能专题测试</vt:lpstr>
      <vt:lpstr>{CX706H_R08 Pro HF2} 性能专题测试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1991</cp:revision>
  <cp:lastPrinted>2023-03-07T03:00:04Z</cp:lastPrinted>
  <dcterms:created xsi:type="dcterms:W3CDTF">2023-03-07T03:00:04Z</dcterms:created>
  <dcterms:modified xsi:type="dcterms:W3CDTF">2023-03-07T03:00:04Z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7AA88733DED766D78BA4B0627A3CF117</vt:lpwstr>
  </property>
</Properties>
</file>