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747" r:id="rId2"/>
    <p:sldId id="895" r:id="rId3"/>
    <p:sldId id="931" r:id="rId4"/>
    <p:sldId id="926" r:id="rId5"/>
    <p:sldId id="941" r:id="rId6"/>
    <p:sldId id="942" r:id="rId7"/>
    <p:sldId id="940" r:id="rId8"/>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9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9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9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9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90204" pitchFamily="34" charset="0"/>
        <a:ea typeface="+mn-ea"/>
        <a:cs typeface="+mn-cs"/>
      </a:defRPr>
    </a:lvl5pPr>
    <a:lvl6pPr marL="2286000" algn="l" defTabSz="914400" rtl="0" eaLnBrk="1" latinLnBrk="0" hangingPunct="1">
      <a:defRPr kern="1200">
        <a:solidFill>
          <a:schemeClr val="tx1"/>
        </a:solidFill>
        <a:latin typeface="Arial" panose="020B0604020202090204" pitchFamily="34" charset="0"/>
        <a:ea typeface="+mn-ea"/>
        <a:cs typeface="+mn-cs"/>
      </a:defRPr>
    </a:lvl6pPr>
    <a:lvl7pPr marL="2743200" algn="l" defTabSz="914400" rtl="0" eaLnBrk="1" latinLnBrk="0" hangingPunct="1">
      <a:defRPr kern="1200">
        <a:solidFill>
          <a:schemeClr val="tx1"/>
        </a:solidFill>
        <a:latin typeface="Arial" panose="020B0604020202090204" pitchFamily="34" charset="0"/>
        <a:ea typeface="+mn-ea"/>
        <a:cs typeface="+mn-cs"/>
      </a:defRPr>
    </a:lvl7pPr>
    <a:lvl8pPr marL="3200400" algn="l" defTabSz="914400" rtl="0" eaLnBrk="1" latinLnBrk="0" hangingPunct="1">
      <a:defRPr kern="1200">
        <a:solidFill>
          <a:schemeClr val="tx1"/>
        </a:solidFill>
        <a:latin typeface="Arial" panose="020B0604020202090204" pitchFamily="34" charset="0"/>
        <a:ea typeface="+mn-ea"/>
        <a:cs typeface="+mn-cs"/>
      </a:defRPr>
    </a:lvl8pPr>
    <a:lvl9pPr marL="3657600" algn="l" defTabSz="914400" rtl="0" eaLnBrk="1" latinLnBrk="0" hangingPunct="1">
      <a:defRPr kern="1200">
        <a:solidFill>
          <a:schemeClr val="tx1"/>
        </a:solidFill>
        <a:latin typeface="Arial" panose="020B0604020202090204" pitchFamily="34"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 Nigel (D.)" initials="" lastIdx="1" clrIdx="0"/>
  <p:cmAuthor id="2" name="Chen, Emma (J.)" initials="CE("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272" autoAdjust="0"/>
    <p:restoredTop sz="95118" autoAdjust="0"/>
  </p:normalViewPr>
  <p:slideViewPr>
    <p:cSldViewPr snapToGrid="0">
      <p:cViewPr varScale="1">
        <p:scale>
          <a:sx n="118" d="100"/>
          <a:sy n="118" d="100"/>
        </p:scale>
        <p:origin x="896" y="20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661" tIns="48331" rIns="96661" bIns="48331" numCol="1" anchor="t" anchorCtr="0" compatLnSpc="1"/>
          <a:lstStyle>
            <a:lvl1pPr eaLnBrk="1" hangingPunct="1">
              <a:defRPr sz="1300">
                <a:latin typeface="Calibri" panose="020F0502020204030204" pitchFamily="34" charset="0"/>
                <a:ea typeface="宋体" panose="02010600030101010101" pitchFamily="2" charset="-122"/>
              </a:defRPr>
            </a:lvl1pPr>
          </a:lstStyle>
          <a:p>
            <a:pPr>
              <a:defRPr/>
            </a:pPr>
            <a:endParaRPr lang="en-US" altLang="zh-CN"/>
          </a:p>
        </p:txBody>
      </p:sp>
      <p:sp>
        <p:nvSpPr>
          <p:cNvPr id="3" name="Date Placeholder 2"/>
          <p:cNvSpPr>
            <a:spLocks noGrp="1"/>
          </p:cNvSpPr>
          <p:nvPr>
            <p:ph type="dt" idx="1"/>
          </p:nvPr>
        </p:nvSpPr>
        <p:spPr>
          <a:xfrm>
            <a:off x="4143375" y="0"/>
            <a:ext cx="3170238" cy="481013"/>
          </a:xfrm>
          <a:prstGeom prst="rect">
            <a:avLst/>
          </a:prstGeom>
        </p:spPr>
        <p:txBody>
          <a:bodyPr vert="horz" wrap="square" lIns="96661" tIns="48331" rIns="96661" bIns="48331" numCol="1" anchor="t" anchorCtr="0" compatLnSpc="1"/>
          <a:lstStyle>
            <a:lvl1pPr algn="r" eaLnBrk="1" hangingPunct="1">
              <a:defRPr sz="1300">
                <a:latin typeface="Calibri" panose="020F0502020204030204" pitchFamily="34" charset="0"/>
                <a:ea typeface="宋体" panose="02010600030101010101" pitchFamily="2" charset="-122"/>
              </a:defRPr>
            </a:lvl1pPr>
          </a:lstStyle>
          <a:p>
            <a:pPr>
              <a:defRPr/>
            </a:pPr>
            <a:fld id="{9FD6D0F9-6875-B340-ADA7-4417FB391D6D}" type="datetimeFigureOut">
              <a:rPr lang="en-US" altLang="zh-CN"/>
              <a:t>4/27/22</a:t>
            </a:fld>
            <a:endParaRPr lang="en-US" altLang="zh-C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6661" tIns="48331" rIns="96661" bIns="48331"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wrap="square" lIns="96661" tIns="48331" rIns="96661" bIns="48331" numCol="1" anchor="b" anchorCtr="0" compatLnSpc="1"/>
          <a:lstStyle>
            <a:lvl1pPr eaLnBrk="1" hangingPunct="1">
              <a:defRPr sz="1300">
                <a:latin typeface="Calibri" panose="020F0502020204030204" pitchFamily="34" charset="0"/>
                <a:ea typeface="宋体" panose="02010600030101010101" pitchFamily="2" charset="-122"/>
              </a:defRPr>
            </a:lvl1pPr>
          </a:lstStyle>
          <a:p>
            <a:pPr>
              <a:defRPr/>
            </a:pPr>
            <a:endParaRPr lang="en-US" altLang="zh-CN"/>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wrap="square" lIns="96661" tIns="48331" rIns="96661" bIns="48331" numCol="1" anchor="b" anchorCtr="0" compatLnSpc="1"/>
          <a:lstStyle>
            <a:lvl1pPr algn="r" eaLnBrk="1" hangingPunct="1">
              <a:defRPr sz="1300" smtClean="0">
                <a:latin typeface="Calibri" panose="020F0502020204030204" pitchFamily="34" charset="0"/>
                <a:ea typeface="宋体" panose="02010600030101010101" pitchFamily="2" charset="-122"/>
              </a:defRPr>
            </a:lvl1pPr>
          </a:lstStyle>
          <a:p>
            <a:pPr>
              <a:defRPr/>
            </a:pPr>
            <a:fld id="{4D41B0E6-F78E-534C-B767-67D6C0DDA967}"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p>
        </p:txBody>
      </p:sp>
      <p:sp>
        <p:nvSpPr>
          <p:cNvPr id="4915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84225" indent="-301625">
              <a:defRPr>
                <a:solidFill>
                  <a:schemeClr val="tx1"/>
                </a:solidFill>
                <a:latin typeface="Arial" panose="020B0604020202090204" pitchFamily="34" charset="0"/>
              </a:defRPr>
            </a:lvl2pPr>
            <a:lvl3pPr marL="1208405" indent="-241300">
              <a:defRPr>
                <a:solidFill>
                  <a:schemeClr val="tx1"/>
                </a:solidFill>
                <a:latin typeface="Arial" panose="020B0604020202090204" pitchFamily="34" charset="0"/>
              </a:defRPr>
            </a:lvl3pPr>
            <a:lvl4pPr marL="1691005" indent="-241300">
              <a:defRPr>
                <a:solidFill>
                  <a:schemeClr val="tx1"/>
                </a:solidFill>
                <a:latin typeface="Arial" panose="020B0604020202090204" pitchFamily="34" charset="0"/>
              </a:defRPr>
            </a:lvl4pPr>
            <a:lvl5pPr marL="2174875" indent="-241300">
              <a:defRPr>
                <a:solidFill>
                  <a:schemeClr val="tx1"/>
                </a:solidFill>
                <a:latin typeface="Arial" panose="020B0604020202090204" pitchFamily="34" charset="0"/>
              </a:defRPr>
            </a:lvl5pPr>
            <a:lvl6pPr marL="2632075" indent="-241300" eaLnBrk="0" fontAlgn="base" hangingPunct="0">
              <a:spcBef>
                <a:spcPct val="0"/>
              </a:spcBef>
              <a:spcAft>
                <a:spcPct val="0"/>
              </a:spcAft>
              <a:defRPr>
                <a:solidFill>
                  <a:schemeClr val="tx1"/>
                </a:solidFill>
                <a:latin typeface="Arial" panose="020B0604020202090204" pitchFamily="34" charset="0"/>
              </a:defRPr>
            </a:lvl6pPr>
            <a:lvl7pPr marL="3089275" indent="-241300" eaLnBrk="0" fontAlgn="base" hangingPunct="0">
              <a:spcBef>
                <a:spcPct val="0"/>
              </a:spcBef>
              <a:spcAft>
                <a:spcPct val="0"/>
              </a:spcAft>
              <a:defRPr>
                <a:solidFill>
                  <a:schemeClr val="tx1"/>
                </a:solidFill>
                <a:latin typeface="Arial" panose="020B0604020202090204" pitchFamily="34" charset="0"/>
              </a:defRPr>
            </a:lvl7pPr>
            <a:lvl8pPr marL="3546475" indent="-241300" eaLnBrk="0" fontAlgn="base" hangingPunct="0">
              <a:spcBef>
                <a:spcPct val="0"/>
              </a:spcBef>
              <a:spcAft>
                <a:spcPct val="0"/>
              </a:spcAft>
              <a:defRPr>
                <a:solidFill>
                  <a:schemeClr val="tx1"/>
                </a:solidFill>
                <a:latin typeface="Arial" panose="020B0604020202090204" pitchFamily="34" charset="0"/>
              </a:defRPr>
            </a:lvl8pPr>
            <a:lvl9pPr marL="4003675" indent="-241300" eaLnBrk="0" fontAlgn="base" hangingPunct="0">
              <a:spcBef>
                <a:spcPct val="0"/>
              </a:spcBef>
              <a:spcAft>
                <a:spcPct val="0"/>
              </a:spcAft>
              <a:defRPr>
                <a:solidFill>
                  <a:schemeClr val="tx1"/>
                </a:solidFill>
                <a:latin typeface="Arial" panose="020B0604020202090204" pitchFamily="34" charset="0"/>
              </a:defRPr>
            </a:lvl9pPr>
          </a:lstStyle>
          <a:p>
            <a:fld id="{CF14B64D-E966-B742-A586-D1EF77775408}" type="slidenum">
              <a:rPr lang="en-US" altLang="zh-CN">
                <a:latin typeface="Calibri" panose="020F0502020204030204" pitchFamily="34" charset="0"/>
              </a:rPr>
              <a:t>2</a:t>
            </a:fld>
            <a:endParaRPr lang="en-US" altLang="zh-CN">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7346"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p>
        </p:txBody>
      </p:sp>
      <p:sp>
        <p:nvSpPr>
          <p:cNvPr id="57347"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84225" indent="-301625">
              <a:defRPr>
                <a:solidFill>
                  <a:schemeClr val="tx1"/>
                </a:solidFill>
                <a:latin typeface="Arial" panose="020B0604020202090204" pitchFamily="34" charset="0"/>
              </a:defRPr>
            </a:lvl2pPr>
            <a:lvl3pPr marL="1208405" indent="-241300">
              <a:defRPr>
                <a:solidFill>
                  <a:schemeClr val="tx1"/>
                </a:solidFill>
                <a:latin typeface="Arial" panose="020B0604020202090204" pitchFamily="34" charset="0"/>
              </a:defRPr>
            </a:lvl3pPr>
            <a:lvl4pPr marL="1691005" indent="-241300">
              <a:defRPr>
                <a:solidFill>
                  <a:schemeClr val="tx1"/>
                </a:solidFill>
                <a:latin typeface="Arial" panose="020B0604020202090204" pitchFamily="34" charset="0"/>
              </a:defRPr>
            </a:lvl4pPr>
            <a:lvl5pPr marL="2174875" indent="-241300">
              <a:defRPr>
                <a:solidFill>
                  <a:schemeClr val="tx1"/>
                </a:solidFill>
                <a:latin typeface="Arial" panose="020B0604020202090204" pitchFamily="34" charset="0"/>
              </a:defRPr>
            </a:lvl5pPr>
            <a:lvl6pPr marL="2632075" indent="-241300" eaLnBrk="0" fontAlgn="base" hangingPunct="0">
              <a:spcBef>
                <a:spcPct val="0"/>
              </a:spcBef>
              <a:spcAft>
                <a:spcPct val="0"/>
              </a:spcAft>
              <a:defRPr>
                <a:solidFill>
                  <a:schemeClr val="tx1"/>
                </a:solidFill>
                <a:latin typeface="Arial" panose="020B0604020202090204" pitchFamily="34" charset="0"/>
              </a:defRPr>
            </a:lvl6pPr>
            <a:lvl7pPr marL="3089275" indent="-241300" eaLnBrk="0" fontAlgn="base" hangingPunct="0">
              <a:spcBef>
                <a:spcPct val="0"/>
              </a:spcBef>
              <a:spcAft>
                <a:spcPct val="0"/>
              </a:spcAft>
              <a:defRPr>
                <a:solidFill>
                  <a:schemeClr val="tx1"/>
                </a:solidFill>
                <a:latin typeface="Arial" panose="020B0604020202090204" pitchFamily="34" charset="0"/>
              </a:defRPr>
            </a:lvl7pPr>
            <a:lvl8pPr marL="3546475" indent="-241300" eaLnBrk="0" fontAlgn="base" hangingPunct="0">
              <a:spcBef>
                <a:spcPct val="0"/>
              </a:spcBef>
              <a:spcAft>
                <a:spcPct val="0"/>
              </a:spcAft>
              <a:defRPr>
                <a:solidFill>
                  <a:schemeClr val="tx1"/>
                </a:solidFill>
                <a:latin typeface="Arial" panose="020B0604020202090204" pitchFamily="34" charset="0"/>
              </a:defRPr>
            </a:lvl8pPr>
            <a:lvl9pPr marL="4003675" indent="-241300" eaLnBrk="0" fontAlgn="base" hangingPunct="0">
              <a:spcBef>
                <a:spcPct val="0"/>
              </a:spcBef>
              <a:spcAft>
                <a:spcPct val="0"/>
              </a:spcAft>
              <a:defRPr>
                <a:solidFill>
                  <a:schemeClr val="tx1"/>
                </a:solidFill>
                <a:latin typeface="Arial" panose="020B0604020202090204" pitchFamily="34" charset="0"/>
              </a:defRPr>
            </a:lvl9pPr>
          </a:lstStyle>
          <a:p>
            <a:fld id="{FDE6F867-DBD5-494B-ADBC-4E66DC37BB98}" type="slidenum">
              <a:rPr lang="en-US" altLang="zh-CN">
                <a:latin typeface="Calibri" panose="020F0502020204030204" pitchFamily="34" charset="0"/>
              </a:rPr>
              <a:t>3</a:t>
            </a:fld>
            <a:endParaRPr lang="en-US" altLang="zh-CN">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2"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p>
        </p:txBody>
      </p:sp>
      <p:sp>
        <p:nvSpPr>
          <p:cNvPr id="6144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84225" indent="-301625">
              <a:defRPr>
                <a:solidFill>
                  <a:schemeClr val="tx1"/>
                </a:solidFill>
                <a:latin typeface="Arial" panose="020B0604020202090204" pitchFamily="34" charset="0"/>
              </a:defRPr>
            </a:lvl2pPr>
            <a:lvl3pPr marL="1208405" indent="-241300">
              <a:defRPr>
                <a:solidFill>
                  <a:schemeClr val="tx1"/>
                </a:solidFill>
                <a:latin typeface="Arial" panose="020B0604020202090204" pitchFamily="34" charset="0"/>
              </a:defRPr>
            </a:lvl3pPr>
            <a:lvl4pPr marL="1691005" indent="-241300">
              <a:defRPr>
                <a:solidFill>
                  <a:schemeClr val="tx1"/>
                </a:solidFill>
                <a:latin typeface="Arial" panose="020B0604020202090204" pitchFamily="34" charset="0"/>
              </a:defRPr>
            </a:lvl4pPr>
            <a:lvl5pPr marL="2174875" indent="-241300">
              <a:defRPr>
                <a:solidFill>
                  <a:schemeClr val="tx1"/>
                </a:solidFill>
                <a:latin typeface="Arial" panose="020B0604020202090204" pitchFamily="34" charset="0"/>
              </a:defRPr>
            </a:lvl5pPr>
            <a:lvl6pPr marL="2632075" indent="-241300" eaLnBrk="0" fontAlgn="base" hangingPunct="0">
              <a:spcBef>
                <a:spcPct val="0"/>
              </a:spcBef>
              <a:spcAft>
                <a:spcPct val="0"/>
              </a:spcAft>
              <a:defRPr>
                <a:solidFill>
                  <a:schemeClr val="tx1"/>
                </a:solidFill>
                <a:latin typeface="Arial" panose="020B0604020202090204" pitchFamily="34" charset="0"/>
              </a:defRPr>
            </a:lvl6pPr>
            <a:lvl7pPr marL="3089275" indent="-241300" eaLnBrk="0" fontAlgn="base" hangingPunct="0">
              <a:spcBef>
                <a:spcPct val="0"/>
              </a:spcBef>
              <a:spcAft>
                <a:spcPct val="0"/>
              </a:spcAft>
              <a:defRPr>
                <a:solidFill>
                  <a:schemeClr val="tx1"/>
                </a:solidFill>
                <a:latin typeface="Arial" panose="020B0604020202090204" pitchFamily="34" charset="0"/>
              </a:defRPr>
            </a:lvl7pPr>
            <a:lvl8pPr marL="3546475" indent="-241300" eaLnBrk="0" fontAlgn="base" hangingPunct="0">
              <a:spcBef>
                <a:spcPct val="0"/>
              </a:spcBef>
              <a:spcAft>
                <a:spcPct val="0"/>
              </a:spcAft>
              <a:defRPr>
                <a:solidFill>
                  <a:schemeClr val="tx1"/>
                </a:solidFill>
                <a:latin typeface="Arial" panose="020B0604020202090204" pitchFamily="34" charset="0"/>
              </a:defRPr>
            </a:lvl8pPr>
            <a:lvl9pPr marL="4003675" indent="-241300" eaLnBrk="0" fontAlgn="base" hangingPunct="0">
              <a:spcBef>
                <a:spcPct val="0"/>
              </a:spcBef>
              <a:spcAft>
                <a:spcPct val="0"/>
              </a:spcAft>
              <a:defRPr>
                <a:solidFill>
                  <a:schemeClr val="tx1"/>
                </a:solidFill>
                <a:latin typeface="Arial" panose="020B0604020202090204" pitchFamily="34" charset="0"/>
              </a:defRPr>
            </a:lvl9pPr>
          </a:lstStyle>
          <a:p>
            <a:fld id="{1BE3B740-2C08-B54F-9792-BDD5493535FA}" type="slidenum">
              <a:rPr lang="en-US" altLang="zh-CN">
                <a:latin typeface="Calibri" panose="020F0502020204030204" pitchFamily="34" charset="0"/>
              </a:rPr>
              <a:t>4</a:t>
            </a:fld>
            <a:endParaRPr lang="en-US" altLang="zh-CN">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solidFill>
                <a:srgbClr val="FFFFFF"/>
              </a:solidFill>
              <a:ea typeface="宋体" panose="02010600030101010101" pitchFamily="2" charset="-122"/>
            </a:endParaRP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3"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4"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5"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6"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7"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8"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0"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1"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2"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3"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14"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D64E785F-8EAE-E342-930C-FF64EA30B100}"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6"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4"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5"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6"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7"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8"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1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1"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2"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15"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79E2CFE3-79F8-E84E-893F-FB712B2C5219}"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8"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90204" pitchFamily="34" charset="0"/>
                <a:cs typeface="Arial" panose="020B0604020202090204" pitchFamily="34" charset="0"/>
              </a:defRPr>
            </a:lvl1pPr>
            <a:lvl2pPr marL="692150" indent="-346075">
              <a:spcBef>
                <a:spcPts val="0"/>
              </a:spcBef>
              <a:spcAft>
                <a:spcPts val="900"/>
              </a:spcAft>
              <a:defRPr sz="2000" b="1">
                <a:latin typeface="Arial" panose="020B0604020202090204" pitchFamily="34" charset="0"/>
                <a:cs typeface="Arial" panose="020B0604020202090204" pitchFamily="34" charset="0"/>
              </a:defRPr>
            </a:lvl2pPr>
            <a:lvl3pPr marL="1025525" indent="-333375">
              <a:spcBef>
                <a:spcPts val="0"/>
              </a:spcBef>
              <a:spcAft>
                <a:spcPts val="900"/>
              </a:spcAft>
              <a:buFont typeface="Ford Antenna Medium" pitchFamily="50" charset="0"/>
              <a:buChar char="»"/>
              <a:defRPr sz="20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6D51182B-E8AC-E94E-9EF2-C941B1DEA780}"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90204" pitchFamily="34" charset="0"/>
                <a:cs typeface="Arial" panose="020B0604020202090204" pitchFamily="34" charset="0"/>
              </a:defRPr>
            </a:lvl1pPr>
            <a:lvl2pPr marL="692150" indent="-346075">
              <a:spcBef>
                <a:spcPts val="0"/>
              </a:spcBef>
              <a:spcAft>
                <a:spcPts val="900"/>
              </a:spcAft>
              <a:buFont typeface="Arial" panose="020B0604020202090204" pitchFamily="34" charset="0"/>
              <a:buChar char="–"/>
              <a:defRPr sz="2000" b="1">
                <a:latin typeface="Arial" panose="020B0604020202090204" pitchFamily="34" charset="0"/>
                <a:cs typeface="Arial" panose="020B0604020202090204" pitchFamily="34" charset="0"/>
              </a:defRPr>
            </a:lvl2pPr>
            <a:lvl3pPr marL="1025525" indent="-333375">
              <a:spcBef>
                <a:spcPts val="0"/>
              </a:spcBef>
              <a:spcAft>
                <a:spcPts val="900"/>
              </a:spcAft>
              <a:buFont typeface="Ford Antenna Medium" pitchFamily="50" charset="0"/>
              <a:buChar char="»"/>
              <a:defRPr sz="20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5F929963-7B0C-0644-84E3-9E760A2C6AC6}"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1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1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1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1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1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5" name="TextBox 1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6" name="TextBox 1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90204" pitchFamily="34" charset="0"/>
                <a:cs typeface="Arial" panose="020B0604020202090204" pitchFamily="34" charset="0"/>
              </a:defRPr>
            </a:lvl1pPr>
            <a:lvl2pPr marL="692150" indent="-346075">
              <a:spcBef>
                <a:spcPts val="0"/>
              </a:spcBef>
              <a:spcAft>
                <a:spcPts val="900"/>
              </a:spcAft>
              <a:buFont typeface="Arial" panose="020B0604020202090204" pitchFamily="34" charset="0"/>
              <a:buChar char="–"/>
              <a:defRPr sz="2000" b="1">
                <a:latin typeface="Arial" panose="020B0604020202090204" pitchFamily="34" charset="0"/>
                <a:cs typeface="Arial" panose="020B0604020202090204" pitchFamily="34" charset="0"/>
              </a:defRPr>
            </a:lvl2pPr>
            <a:lvl3pPr marL="1025525" indent="-333375">
              <a:spcBef>
                <a:spcPts val="0"/>
              </a:spcBef>
              <a:spcAft>
                <a:spcPts val="900"/>
              </a:spcAft>
              <a:buFont typeface="Ford Antenna Medium" pitchFamily="50" charset="0"/>
              <a:buChar char="»"/>
              <a:defRPr sz="20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AD0CB46-A6EE-3D41-8F4F-7FE559044087}"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90204" pitchFamily="34" charset="0"/>
                <a:cs typeface="Arial" panose="020B0604020202090204" pitchFamily="34" charset="0"/>
              </a:defRPr>
            </a:lvl1pPr>
            <a:lvl2pPr marL="692150" indent="-346075">
              <a:spcBef>
                <a:spcPts val="900"/>
              </a:spcBef>
              <a:spcAft>
                <a:spcPts val="900"/>
              </a:spcAft>
              <a:buFont typeface="Arial" panose="020B0604020202090204" pitchFamily="34" charset="0"/>
              <a:buChar char="–"/>
              <a:defRPr sz="2400" b="1">
                <a:latin typeface="Arial" panose="020B0604020202090204" pitchFamily="34" charset="0"/>
                <a:cs typeface="Arial" panose="020B0604020202090204" pitchFamily="34" charset="0"/>
              </a:defRPr>
            </a:lvl2pPr>
            <a:lvl3pPr marL="1025525" indent="-333375">
              <a:spcBef>
                <a:spcPts val="900"/>
              </a:spcBef>
              <a:spcAft>
                <a:spcPts val="900"/>
              </a:spcAft>
              <a:buFont typeface="Ford Antenna Medium" pitchFamily="50" charset="0"/>
              <a:buChar char="»"/>
              <a:defRPr sz="24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A0B52CD6-F9E7-AB46-8180-0A6AA7141D44}"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sp>
        <p:nvSpPr>
          <p:cNvPr id="5" name="Title 1"/>
          <p:cNvSpPr txBox="1"/>
          <p:nvPr userDrawn="1"/>
        </p:nvSpPr>
        <p:spPr>
          <a:xfrm>
            <a:off x="7666038" y="257175"/>
            <a:ext cx="4024312"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1"/>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6"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0B52D6DA-C14B-0940-A4FF-284A7D7677C6}"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9"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txBox="1"/>
          <p:nvPr userDrawn="1"/>
        </p:nvSpPr>
        <p:spPr>
          <a:xfrm>
            <a:off x="8534400" y="368300"/>
            <a:ext cx="315595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6" name="Rectangle 1"/>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3"/>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90204" pitchFamily="34" charset="0"/>
                <a:cs typeface="Arial" panose="020B0604020202090204" pitchFamily="34" charset="0"/>
              </a:defRPr>
            </a:lvl1pPr>
            <a:lvl2pPr marL="692150" indent="-346075">
              <a:spcBef>
                <a:spcPts val="900"/>
              </a:spcBef>
              <a:spcAft>
                <a:spcPts val="900"/>
              </a:spcAft>
              <a:buFont typeface="Arial" panose="020B0604020202090204" pitchFamily="34" charset="0"/>
              <a:buChar char="–"/>
              <a:defRPr sz="2400" b="1">
                <a:latin typeface="Arial" panose="020B0604020202090204" pitchFamily="34" charset="0"/>
                <a:cs typeface="Arial" panose="020B0604020202090204" pitchFamily="34" charset="0"/>
              </a:defRPr>
            </a:lvl2pPr>
            <a:lvl3pPr marL="1025525" indent="-333375">
              <a:spcBef>
                <a:spcPts val="900"/>
              </a:spcBef>
              <a:spcAft>
                <a:spcPts val="900"/>
              </a:spcAft>
              <a:buFont typeface="Ford Antenna Medium" pitchFamily="50" charset="0"/>
              <a:buChar char="»"/>
              <a:defRPr sz="24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43134EBF-C6E7-CF4C-BAE1-D7DB4D78F61E}"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4"/>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5"/>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5"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6CA669C8-326E-0646-A049-5FD01BD464FA}"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4"/>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5"/>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6"/>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3"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solidFill>
                <a:srgbClr val="FFFFFF"/>
              </a:solidFill>
              <a:ea typeface="宋体" panose="02010600030101010101" pitchFamily="2" charset="-122"/>
            </a:endParaRPr>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3365AFF-85DB-FE40-98B4-53B571B4EA8C}"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7"/>
          <p:cNvSpPr txBox="1"/>
          <p:nvPr userDrawn="1"/>
        </p:nvSpPr>
        <p:spPr>
          <a:xfrm>
            <a:off x="915988" y="6577013"/>
            <a:ext cx="4700587" cy="255587"/>
          </a:xfrm>
          <a:prstGeom prst="rect">
            <a:avLst/>
          </a:prstGeom>
        </p:spPr>
        <p:txBody>
          <a:bodyPr lIns="0"/>
          <a:lstStyle>
            <a:lvl1pPr indent="0" algn="ctr">
              <a:lnSpc>
                <a:spcPct val="90000"/>
              </a:lnSpc>
              <a:spcBef>
                <a:spcPts val="1000"/>
              </a:spcBef>
              <a:buFont typeface="Arial" panose="020B0604020202090204"/>
              <a:buNone/>
              <a:defRPr sz="700" b="0" i="0" spc="0" baseline="0">
                <a:solidFill>
                  <a:schemeClr val="accent4">
                    <a:lumMod val="50000"/>
                  </a:schemeClr>
                </a:solidFill>
                <a:latin typeface="+mj-lt"/>
                <a:ea typeface="Ford Antenna Cond" charset="0"/>
                <a:cs typeface="Ford Antenna Cond" charset="0"/>
              </a:defRPr>
            </a:lvl1pPr>
            <a:lvl2pPr marL="116205" indent="-116205">
              <a:lnSpc>
                <a:spcPct val="90000"/>
              </a:lnSpc>
              <a:spcBef>
                <a:spcPts val="500"/>
              </a:spcBef>
              <a:buFont typeface="Arial" panose="020B0604020202090204"/>
              <a:buChar char="•"/>
              <a:defRPr sz="1600" spc="0">
                <a:ea typeface="Ford Antenna" charset="0"/>
                <a:cs typeface="Ford Antenna" charset="0"/>
              </a:defRPr>
            </a:lvl2pPr>
            <a:lvl3pPr marL="401955" indent="-158750">
              <a:lnSpc>
                <a:spcPct val="90000"/>
              </a:lnSpc>
              <a:spcBef>
                <a:spcPts val="500"/>
              </a:spcBef>
              <a:buFont typeface="Arial" panose="020B0604020202090204"/>
              <a:buChar char="•"/>
              <a:defRPr sz="1600" spc="0">
                <a:ea typeface="Ford Antenna" charset="0"/>
                <a:cs typeface="Ford Antenna" charset="0"/>
              </a:defRPr>
            </a:lvl3pPr>
            <a:lvl4pPr marL="1600200" indent="-228600">
              <a:lnSpc>
                <a:spcPct val="90000"/>
              </a:lnSpc>
              <a:spcBef>
                <a:spcPts val="500"/>
              </a:spcBef>
              <a:buFont typeface="Arial" panose="020B0604020202090204"/>
              <a:buChar char="•"/>
              <a:defRPr sz="1200">
                <a:latin typeface="Ford Antenna" charset="0"/>
                <a:ea typeface="Ford Antenna" charset="0"/>
                <a:cs typeface="Ford Antenna" charset="0"/>
              </a:defRPr>
            </a:lvl4pPr>
            <a:lvl5pPr marL="2057400" indent="-228600">
              <a:lnSpc>
                <a:spcPct val="90000"/>
              </a:lnSpc>
              <a:spcBef>
                <a:spcPts val="500"/>
              </a:spcBef>
              <a:buFont typeface="Arial" panose="020B0604020202090204"/>
              <a:buChar char="•"/>
              <a:defRPr sz="1200">
                <a:latin typeface="Ford Antenna" charset="0"/>
                <a:ea typeface="Ford Antenna" charset="0"/>
                <a:cs typeface="Ford Antenna" charset="0"/>
              </a:defRPr>
            </a:lvl5pPr>
            <a:lvl6pPr marL="2514600" indent="-228600">
              <a:lnSpc>
                <a:spcPct val="90000"/>
              </a:lnSpc>
              <a:spcBef>
                <a:spcPts val="500"/>
              </a:spcBef>
              <a:buFont typeface="Arial" panose="020B0604020202090204"/>
              <a:buChar char="•"/>
            </a:lvl6pPr>
            <a:lvl7pPr marL="2971800" indent="-228600">
              <a:lnSpc>
                <a:spcPct val="90000"/>
              </a:lnSpc>
              <a:spcBef>
                <a:spcPts val="500"/>
              </a:spcBef>
              <a:buFont typeface="Arial" panose="020B0604020202090204"/>
              <a:buChar char="•"/>
            </a:lvl7pPr>
            <a:lvl8pPr marL="3429000" indent="-228600">
              <a:lnSpc>
                <a:spcPct val="90000"/>
              </a:lnSpc>
              <a:spcBef>
                <a:spcPts val="500"/>
              </a:spcBef>
              <a:buFont typeface="Arial" panose="020B0604020202090204"/>
              <a:buChar char="•"/>
            </a:lvl8pPr>
            <a:lvl9pPr marL="3886200" indent="-228600">
              <a:lnSpc>
                <a:spcPct val="90000"/>
              </a:lnSpc>
              <a:spcBef>
                <a:spcPts val="500"/>
              </a:spcBef>
              <a:buFont typeface="Arial" panose="020B0604020202090204"/>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p>
        </p:txBody>
      </p:sp>
      <p:cxnSp>
        <p:nvCxnSpPr>
          <p:cNvPr id="7" name="Straight Connector 5"/>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1Q</a:t>
            </a: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2Q</a:t>
            </a: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3Q</a:t>
            </a: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FY</a:t>
            </a: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4Q</a:t>
            </a: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1Q</a:t>
            </a: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2Q</a:t>
            </a: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3Q</a:t>
            </a: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FY</a:t>
            </a: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4Q</a:t>
            </a: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9494CD95-8A6F-FE45-B0F2-4311AAB31225}"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3A0A0E00-ED8E-C948-8A14-02413F387072}"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1Q</a:t>
            </a: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2Q</a:t>
            </a: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3Q</a:t>
            </a: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FY</a:t>
            </a: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4Q</a:t>
            </a: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1Q</a:t>
            </a: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2Q</a:t>
            </a: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3Q</a:t>
            </a: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FY</a:t>
            </a: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4Q</a:t>
            </a: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69F4F04A-FA96-B444-8C1B-D371E59FB581}"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sp>
        <p:nvSpPr>
          <p:cNvPr id="2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3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3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3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3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3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35" name="TextBox 2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36" name="TextBox 3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3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3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E38E6D6D-FAF1-854F-BFEC-1BDE4C633023}"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17"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18"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19"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2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2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2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23" name="TextBox 16"/>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24" name="TextBox 17"/>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2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2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7" name="Straight Connector 1"/>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3"/>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4"/>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7E1F521C-6C11-5C49-9D6C-D0680F53F0A1}"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4"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6" name="Straight Connector 9"/>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0"/>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15"/>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0" name="Text Box 16"/>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	</a:t>
            </a:r>
          </a:p>
        </p:txBody>
      </p:sp>
      <p:sp>
        <p:nvSpPr>
          <p:cNvPr id="21" name="Text Box 15"/>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23" name="Text Box 15"/>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4" name="Text Box 16"/>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5" name="Text Box 15"/>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26" name="Text Box 15"/>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7" name="Text Box 16"/>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8" name="Text Box 15"/>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2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4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4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4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4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4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4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48" name="Straight Connector 3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5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5" name="Oval 4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56" name="Straight Connector 4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5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61" name="TextBox 5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56A9E023-A12F-4F45-BBEC-101AD30913A2}"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3" name="Picture 5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1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1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1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1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1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38" name="Straight Connector 2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4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45" name="Oval 3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46" name="Straight Connector 3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Rectangle 4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51" name="TextBox 4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E948C76-1414-7949-8DCA-C6A98A28A1FF}"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53" name="Picture 4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2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4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4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4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4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4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4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48" name="Straight Connector 3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5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5" name="Oval 4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56" name="Straight Connector 4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345A34B6-EC08-2F4F-B719-0661B430ABB4}"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1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1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1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1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1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38" name="Straight Connector 2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4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45" name="Oval 3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46" name="Straight Connector 3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C9FB6E05-57BE-A448-8344-7587D15CB035}"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52" name="Picture 4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5289874E-58F5-0340-BB6B-A93FFF4ED3F5}"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20" name="Text Box 37"/>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1" name="Text Box 38"/>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2" name="Text Box 39"/>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3" name="Text Box 41"/>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4" name="Text Box 42"/>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5" name="Text Box 39"/>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6" name="Text Box 39"/>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7" name="Text Box 37"/>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8" name="Text Box 38"/>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9" name="Text Box 39"/>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0" name="Text Box 41"/>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1" name="Text Box 42"/>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2" name="Text Box 39"/>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3" name="Text Box 39"/>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4" name="Text Box 37"/>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5" name="Text Box 38"/>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6" name="Text Box 39"/>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7" name="Text Box 41"/>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8" name="Text Box 42"/>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9" name="Text Box 39"/>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0" name="Text Box 39"/>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41" name="Text Box 37"/>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42" name="Text Box 38"/>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43" name="Text Box 39"/>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44" name="Text Box 41"/>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45" name="Text Box 42"/>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46" name="Text Box 39"/>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7" name="Text Box 39"/>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48" name="Straight Connector 39"/>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53" name="Freeform 28"/>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5" name="Oval 46"/>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56" name="Straight Connector 47"/>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761C83A-4F76-A044-9C5B-BC54BA446357}"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B4D7865C-0913-984C-86B5-C7AFAA4299A9}"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F82C5974-4C31-0E43-9B8C-589D9B6779BF}"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68"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69"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70"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71"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72"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73"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74" name="TextBox 5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75" name="TextBox 6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76"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77"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A47893F9-DC8F-8543-B3EC-7A4074C6CAF9}"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3A4BA0F1-B7FA-8D4B-8B76-5CF39F986081}"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65"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66"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67"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68"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69"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7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71" name="TextBox 58"/>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72" name="TextBox 59"/>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7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7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767555D3-94EE-3446-8D00-65C78BB61FF6}"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F8A9C212-6840-2141-AE8F-B902CAE40E59}"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8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8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8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8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8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8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86" name="TextBox 71"/>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87" name="TextBox 72"/>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8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8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B65F2DF2-368A-DA47-BF00-BC43BB5593AE}"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8240D032-ED9C-8841-8CB2-D4574D9D5E4C}"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7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7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7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76"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77"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78" name="TextBox 7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79" name="TextBox 7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80"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81"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3" name="Title 3"/>
          <p:cNvSpPr txBox="1"/>
          <p:nvPr userDrawn="1"/>
        </p:nvSpPr>
        <p:spPr>
          <a:xfrm>
            <a:off x="8256588" y="2003425"/>
            <a:ext cx="3414712" cy="579438"/>
          </a:xfrm>
          <a:prstGeom prst="rect">
            <a:avLst/>
          </a:prstGeom>
        </p:spPr>
        <p:txBody>
          <a:bodyP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a:defRPr/>
            </a:pPr>
            <a:r>
              <a:rPr lang="en-US" altLang="zh-CN" sz="5200">
                <a:solidFill>
                  <a:srgbClr val="000000"/>
                </a:solidFill>
                <a:ea typeface="宋体" panose="02010600030101010101" pitchFamily="2" charset="-122"/>
              </a:rPr>
              <a:t>			</a:t>
            </a:r>
            <a:endParaRPr lang="en-US" altLang="zh-CN" sz="3200">
              <a:solidFill>
                <a:srgbClr val="000000"/>
              </a:solidFill>
              <a:ea typeface="宋体" panose="02010600030101010101" pitchFamily="2" charset="-122"/>
            </a:endParaRPr>
          </a:p>
        </p:txBody>
      </p:sp>
      <p:sp>
        <p:nvSpPr>
          <p:cNvPr id="4" name="Rectangle 2"/>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ln>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a:solidFill>
                <a:srgbClr val="FFFFFF"/>
              </a:solidFill>
            </a:endParaRPr>
          </a:p>
        </p:txBody>
      </p:sp>
      <p:sp>
        <p:nvSpPr>
          <p:cNvPr id="5" name="Title 1"/>
          <p:cNvSpPr txBox="1"/>
          <p:nvPr userDrawn="1"/>
        </p:nvSpPr>
        <p:spPr>
          <a:xfrm>
            <a:off x="6546850" y="212725"/>
            <a:ext cx="514350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p>
        </p:txBody>
      </p:sp>
      <p:sp>
        <p:nvSpPr>
          <p:cNvPr id="6" name="TextBox 4"/>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BBE0109D-FBC8-F64F-A285-F15EFB7880AC}"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sp>
        <p:nvSpPr>
          <p:cNvPr id="9"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endParaRPr lang="en-US" altLang="zh-CN" sz="600">
              <a:ea typeface="宋体" panose="02010600030101010101" pitchFamily="2" charset="-122"/>
            </a:endParaRPr>
          </a:p>
          <a:p>
            <a:pPr algn="r" eaLnBrk="1" hangingPunct="1">
              <a:defRPr/>
            </a:pPr>
            <a:r>
              <a:rPr lang="en-US" altLang="zh-CN" sz="600">
                <a:ea typeface="宋体" panose="02010600030101010101" pitchFamily="2" charset="-122"/>
              </a:rPr>
              <a:t>  GIS1 23.01,12 / GIS2 Confidential Template v2  (June 6  2018)</a:t>
            </a:r>
            <a:endParaRPr lang="en-US" altLang="zh-CN" sz="600" b="1">
              <a:ea typeface="宋体" panose="02010600030101010101"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FBC0086F-DDC2-F34C-A5ED-FF0657E5A37C}"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4" name="Title 3"/>
          <p:cNvSpPr txBox="1"/>
          <p:nvPr userDrawn="1"/>
        </p:nvSpPr>
        <p:spPr>
          <a:xfrm>
            <a:off x="8256588" y="2003425"/>
            <a:ext cx="3414712" cy="579438"/>
          </a:xfrm>
          <a:prstGeom prst="rect">
            <a:avLst/>
          </a:prstGeom>
        </p:spPr>
        <p:txBody>
          <a:bodyPr lIns="91345" tIns="45673" rIns="91345" bIns="45673"/>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a:defRPr/>
            </a:pPr>
            <a:r>
              <a:rPr lang="en-US" altLang="zh-CN" sz="5100">
                <a:solidFill>
                  <a:srgbClr val="000000"/>
                </a:solidFill>
                <a:ea typeface="宋体" panose="02010600030101010101" pitchFamily="2" charset="-122"/>
              </a:rPr>
              <a:t>			</a:t>
            </a:r>
            <a:endParaRPr lang="en-US" altLang="zh-CN" sz="3100" b="1" i="1">
              <a:ea typeface="宋体" panose="02010600030101010101" pitchFamily="2" charset="-122"/>
            </a:endParaRPr>
          </a:p>
        </p:txBody>
      </p:sp>
      <p:sp>
        <p:nvSpPr>
          <p:cNvPr id="5" name="Rectangle 2"/>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2495">
              <a:defRPr>
                <a:solidFill>
                  <a:schemeClr val="tx1"/>
                </a:solidFill>
                <a:latin typeface="Arial" panose="020B0604020202090204" pitchFamily="34" charset="0"/>
              </a:defRPr>
            </a:lvl1pPr>
            <a:lvl2pPr marL="742950" indent="-285750" defTabSz="912495">
              <a:defRPr>
                <a:solidFill>
                  <a:schemeClr val="tx1"/>
                </a:solidFill>
                <a:latin typeface="Arial" panose="020B0604020202090204" pitchFamily="34" charset="0"/>
              </a:defRPr>
            </a:lvl2pPr>
            <a:lvl3pPr marL="1143000" indent="-228600" defTabSz="912495">
              <a:defRPr>
                <a:solidFill>
                  <a:schemeClr val="tx1"/>
                </a:solidFill>
                <a:latin typeface="Arial" panose="020B0604020202090204" pitchFamily="34" charset="0"/>
              </a:defRPr>
            </a:lvl3pPr>
            <a:lvl4pPr marL="1600200" indent="-228600" defTabSz="912495">
              <a:defRPr>
                <a:solidFill>
                  <a:schemeClr val="tx1"/>
                </a:solidFill>
                <a:latin typeface="Arial" panose="020B0604020202090204" pitchFamily="34" charset="0"/>
              </a:defRPr>
            </a:lvl4pPr>
            <a:lvl5pPr marL="2057400" indent="-228600" defTabSz="912495">
              <a:defRPr>
                <a:solidFill>
                  <a:schemeClr val="tx1"/>
                </a:solidFill>
                <a:latin typeface="Arial" panose="020B0604020202090204" pitchFamily="34" charset="0"/>
              </a:defRPr>
            </a:lvl5pPr>
            <a:lvl6pPr marL="2514600" indent="-228600" defTabSz="912495" eaLnBrk="0" fontAlgn="base" hangingPunct="0">
              <a:spcBef>
                <a:spcPct val="0"/>
              </a:spcBef>
              <a:spcAft>
                <a:spcPct val="0"/>
              </a:spcAft>
              <a:defRPr>
                <a:solidFill>
                  <a:schemeClr val="tx1"/>
                </a:solidFill>
                <a:latin typeface="Arial" panose="020B0604020202090204" pitchFamily="34" charset="0"/>
              </a:defRPr>
            </a:lvl6pPr>
            <a:lvl7pPr marL="2971800" indent="-228600" defTabSz="912495" eaLnBrk="0" fontAlgn="base" hangingPunct="0">
              <a:spcBef>
                <a:spcPct val="0"/>
              </a:spcBef>
              <a:spcAft>
                <a:spcPct val="0"/>
              </a:spcAft>
              <a:defRPr>
                <a:solidFill>
                  <a:schemeClr val="tx1"/>
                </a:solidFill>
                <a:latin typeface="Arial" panose="020B0604020202090204" pitchFamily="34" charset="0"/>
              </a:defRPr>
            </a:lvl7pPr>
            <a:lvl8pPr marL="3429000" indent="-228600" defTabSz="912495" eaLnBrk="0" fontAlgn="base" hangingPunct="0">
              <a:spcBef>
                <a:spcPct val="0"/>
              </a:spcBef>
              <a:spcAft>
                <a:spcPct val="0"/>
              </a:spcAft>
              <a:defRPr>
                <a:solidFill>
                  <a:schemeClr val="tx1"/>
                </a:solidFill>
                <a:latin typeface="Arial" panose="020B0604020202090204" pitchFamily="34" charset="0"/>
              </a:defRPr>
            </a:lvl8pPr>
            <a:lvl9pPr marL="3886200" indent="-228600" defTabSz="912495"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sz="1700">
              <a:solidFill>
                <a:srgbClr val="FFFFFF"/>
              </a:solidFill>
              <a:ea typeface="宋体" panose="02010600030101010101" pitchFamily="2" charset="-122"/>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0B41F9D5-AD24-ED44-AA94-BDE997D30507}"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sp>
        <p:nvSpPr>
          <p:cNvPr id="10" name="TextBox 5"/>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1" name="Title 1"/>
          <p:cNvSpPr txBox="1"/>
          <p:nvPr userDrawn="1"/>
        </p:nvSpPr>
        <p:spPr>
          <a:xfrm>
            <a:off x="8574088" y="263525"/>
            <a:ext cx="3097212" cy="511175"/>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12"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On Track</a:t>
            </a:r>
          </a:p>
        </p:txBody>
      </p:sp>
      <p:sp>
        <p:nvSpPr>
          <p:cNvPr id="13"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14"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Plan To Green By Next Milestone</a:t>
            </a:r>
          </a:p>
        </p:txBody>
      </p:sp>
      <p:sp>
        <p:nvSpPr>
          <p:cNvPr id="15"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6"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No Work Plan To Recover</a:t>
            </a:r>
          </a:p>
        </p:txBody>
      </p:sp>
      <p:sp>
        <p:nvSpPr>
          <p:cNvPr id="17"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8"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endParaRPr lang="en-US" altLang="zh-CN" sz="600">
              <a:ea typeface="宋体" panose="02010600030101010101" pitchFamily="2" charset="-122"/>
            </a:endParaRPr>
          </a:p>
          <a:p>
            <a:pPr algn="r" eaLnBrk="1" hangingPunct="1">
              <a:defRPr/>
            </a:pPr>
            <a:r>
              <a:rPr lang="en-US" altLang="zh-CN" sz="600">
                <a:ea typeface="宋体" panose="02010600030101010101" pitchFamily="2" charset="-122"/>
              </a:rPr>
              <a:t>  GIS1 23.01,12 / GIS2 Confidential Template v2  (June 6  2018)</a:t>
            </a:r>
            <a:endParaRPr lang="en-US" altLang="zh-CN" sz="600" b="1">
              <a:ea typeface="宋体" panose="02010600030101010101"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200" b="1">
                <a:solidFill>
                  <a:schemeClr val="bg1"/>
                </a:solidFill>
                <a:latin typeface="Ford Antenna Cond Light" pitchFamily="50" charset="0"/>
                <a:cs typeface="Arial" panose="020B0604020202090204" pitchFamily="34" charset="0"/>
              </a:defRPr>
            </a:lvl1pPr>
            <a:lvl2pPr marL="543560" indent="0" algn="ctr">
              <a:buNone/>
              <a:defRPr>
                <a:solidFill>
                  <a:schemeClr val="tx1">
                    <a:tint val="75000"/>
                  </a:schemeClr>
                </a:solidFill>
              </a:defRPr>
            </a:lvl2pPr>
            <a:lvl3pPr marL="1087120" indent="0" algn="ctr">
              <a:buNone/>
              <a:defRPr>
                <a:solidFill>
                  <a:schemeClr val="tx1">
                    <a:tint val="75000"/>
                  </a:schemeClr>
                </a:solidFill>
              </a:defRPr>
            </a:lvl3pPr>
            <a:lvl4pPr marL="1630680" indent="0" algn="ctr">
              <a:buNone/>
              <a:defRPr>
                <a:solidFill>
                  <a:schemeClr val="tx1">
                    <a:tint val="75000"/>
                  </a:schemeClr>
                </a:solidFill>
              </a:defRPr>
            </a:lvl4pPr>
            <a:lvl5pPr marL="2174240" indent="0" algn="ctr">
              <a:buNone/>
              <a:defRPr>
                <a:solidFill>
                  <a:schemeClr val="tx1">
                    <a:tint val="75000"/>
                  </a:schemeClr>
                </a:solidFill>
              </a:defRPr>
            </a:lvl5pPr>
            <a:lvl6pPr marL="2717800" indent="0" algn="ctr">
              <a:buNone/>
              <a:defRPr>
                <a:solidFill>
                  <a:schemeClr val="tx1">
                    <a:tint val="75000"/>
                  </a:schemeClr>
                </a:solidFill>
              </a:defRPr>
            </a:lvl6pPr>
            <a:lvl7pPr marL="3261360" indent="0" algn="ctr">
              <a:buNone/>
              <a:defRPr>
                <a:solidFill>
                  <a:schemeClr val="tx1">
                    <a:tint val="75000"/>
                  </a:schemeClr>
                </a:solidFill>
              </a:defRPr>
            </a:lvl7pPr>
            <a:lvl8pPr marL="3804285" indent="0" algn="ctr">
              <a:buNone/>
              <a:defRPr>
                <a:solidFill>
                  <a:schemeClr val="tx1">
                    <a:tint val="75000"/>
                  </a:schemeClr>
                </a:solidFill>
              </a:defRPr>
            </a:lvl8pPr>
            <a:lvl9pPr marL="4347845"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3765" rtl="0" eaLnBrk="1" latinLnBrk="0" hangingPunct="1">
              <a:lnSpc>
                <a:spcPct val="90000"/>
              </a:lnSpc>
              <a:spcBef>
                <a:spcPct val="0"/>
              </a:spcBef>
              <a:buNone/>
              <a:defRPr lang="en-US" sz="3000" b="1" i="0" kern="1200" cap="none" baseline="0" dirty="0">
                <a:solidFill>
                  <a:schemeClr val="tx1"/>
                </a:solidFill>
                <a:latin typeface="Arial" panose="020B0604020202090204" pitchFamily="34" charset="0"/>
                <a:ea typeface="+mj-ea"/>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5B27A4F4-EFF8-9744-B47E-60A88FDA4F6A}"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p:nvPr userDrawn="1"/>
        </p:nvSpPr>
        <p:spPr>
          <a:xfrm>
            <a:off x="8574088" y="296863"/>
            <a:ext cx="3097212" cy="509587"/>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8"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No Work Plan To Recover</a:t>
            </a:r>
          </a:p>
        </p:txBody>
      </p:sp>
      <p:sp>
        <p:nvSpPr>
          <p:cNvPr id="10"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1"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Plan To Green By Next Milestone</a:t>
            </a:r>
          </a:p>
        </p:txBody>
      </p:sp>
      <p:sp>
        <p:nvSpPr>
          <p:cNvPr id="12"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3"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On Track</a:t>
            </a:r>
          </a:p>
        </p:txBody>
      </p:sp>
      <p:sp>
        <p:nvSpPr>
          <p:cNvPr id="14"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90204" pitchFamily="34" charset="0"/>
                <a:cs typeface="Arial" panose="020B0604020202090204" pitchFamily="34" charset="0"/>
              </a:defRPr>
            </a:lvl1pPr>
            <a:lvl2pPr marL="692150" indent="-346075">
              <a:spcBef>
                <a:spcPts val="0"/>
              </a:spcBef>
              <a:spcAft>
                <a:spcPts val="900"/>
              </a:spcAft>
              <a:defRPr sz="2000" b="1">
                <a:latin typeface="Arial" panose="020B0604020202090204" pitchFamily="34" charset="0"/>
                <a:cs typeface="Arial" panose="020B0604020202090204" pitchFamily="34" charset="0"/>
              </a:defRPr>
            </a:lvl2pPr>
            <a:lvl3pPr marL="1025525" indent="-333375">
              <a:spcBef>
                <a:spcPts val="0"/>
              </a:spcBef>
              <a:spcAft>
                <a:spcPts val="900"/>
              </a:spcAft>
              <a:buFont typeface="Ford Antenna Medium" pitchFamily="50" charset="0"/>
              <a:buChar char="»"/>
              <a:defRPr sz="20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p:cNvSpPr txBox="1"/>
          <p:nvPr userDrawn="1"/>
        </p:nvSpPr>
        <p:spPr>
          <a:xfrm>
            <a:off x="8509000" y="100013"/>
            <a:ext cx="3181350" cy="576262"/>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p>
        </p:txBody>
      </p:sp>
      <p:sp>
        <p:nvSpPr>
          <p:cNvPr id="3" name="TextBox 2"/>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90204" pitchFamily="34" charset="0"/>
                <a:cs typeface="Arial" panose="020B0604020202090204" pitchFamily="34" charset="0"/>
              </a:rPr>
              <a:t>Confidential</a:t>
            </a: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A962FC9-54AE-464D-A647-CBDAC6067EE1}" type="slidenum">
              <a:rPr lang="en-US" altLang="en-US" sz="1100" b="1" smtClean="0">
                <a:solidFill>
                  <a:srgbClr val="00264E"/>
                </a:solidFill>
                <a:cs typeface="Arial" panose="020B0604020202090204" pitchFamily="34" charset="0"/>
              </a:rPr>
              <a:t>‹#›</a:t>
            </a:fld>
            <a:endParaRPr lang="en-US" altLang="en-US" sz="1100" b="1">
              <a:solidFill>
                <a:srgbClr val="00264E"/>
              </a:solidFill>
              <a:cs typeface="Arial" panose="020B0604020202090204" pitchFamily="34" charset="0"/>
            </a:endParaRPr>
          </a:p>
        </p:txBody>
      </p:sp>
      <p:sp>
        <p:nvSpPr>
          <p:cNvPr id="6"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endParaRPr lang="en-US" altLang="zh-CN" sz="600">
              <a:solidFill>
                <a:srgbClr val="00264E"/>
              </a:solidFill>
              <a:ea typeface="宋体" panose="02010600030101010101" pitchFamily="2" charset="-122"/>
            </a:endParaRPr>
          </a:p>
          <a:p>
            <a:pPr algn="r" eaLnBrk="1" hangingPunct="1">
              <a:defRPr/>
            </a:pPr>
            <a:r>
              <a:rPr lang="en-US" altLang="zh-CN" sz="600">
                <a:solidFill>
                  <a:srgbClr val="00264E"/>
                </a:solidFill>
                <a:ea typeface="宋体" panose="02010600030101010101" pitchFamily="2" charset="-122"/>
              </a:rPr>
              <a:t>  GIS1 23.01,12 / GIS2 Confidential Template v2  (June 1,  2018)</a:t>
            </a:r>
            <a:endParaRPr lang="en-US" altLang="zh-CN" sz="600" b="1">
              <a:solidFill>
                <a:srgbClr val="00264E"/>
              </a:solidFill>
              <a:ea typeface="宋体" panose="02010600030101010101" pitchFamily="2" charset="-122"/>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ln>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a:solidFill>
                <a:srgbClr val="FFFFFF"/>
              </a:solidFill>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ea typeface="宋体" panose="02010600030101010101"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B7B10D08-A535-1F41-940B-6C254BECE061}"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9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9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9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9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ea typeface="宋体" panose="02010600030101010101"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BD2551AE-F139-DE46-906A-F17D8668C59E}"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eft Brace 5"/>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latinLnBrk="1">
              <a:defRPr/>
            </a:pPr>
            <a:endParaRPr lang="en-US" altLang="zh-CN">
              <a:solidFill>
                <a:srgbClr val="000000"/>
              </a:solidFill>
              <a:ea typeface="宋体" panose="02010600030101010101" pitchFamily="2" charset="-122"/>
            </a:endParaRPr>
          </a:p>
        </p:txBody>
      </p:sp>
      <p:sp>
        <p:nvSpPr>
          <p:cNvPr id="10" name="TextBox 6"/>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8965" hangingPunct="0">
              <a:defRPr sz="1200" b="1">
                <a:latin typeface="Arial" panose="020B0604020202090204" pitchFamily="34" charset="0"/>
                <a:ea typeface="Ford Antenna Cond Regular"/>
                <a:cs typeface="Arial" panose="020B0604020202090204" pitchFamily="34" charset="0"/>
              </a:defRPr>
            </a:lvl1pPr>
          </a:lstStyle>
          <a:p>
            <a:pPr eaLnBrk="1" fontAlgn="auto">
              <a:spcBef>
                <a:spcPts val="0"/>
              </a:spcBef>
              <a:spcAft>
                <a:spcPts val="0"/>
              </a:spcAft>
              <a:defRPr/>
            </a:pPr>
            <a:r>
              <a:rPr lang="en-US" dirty="0">
                <a:sym typeface="Ford Antenna Cond Regular"/>
              </a:rPr>
              <a:t>$432</a:t>
            </a:r>
          </a:p>
        </p:txBody>
      </p:sp>
      <p:sp>
        <p:nvSpPr>
          <p:cNvPr id="11" name="TextBox 7"/>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8965" eaLnBrk="1" fontAlgn="auto">
              <a:spcBef>
                <a:spcPts val="0"/>
              </a:spcBef>
              <a:spcAft>
                <a:spcPts val="0"/>
              </a:spcAft>
              <a:defRPr/>
            </a:pPr>
            <a:r>
              <a:rPr lang="en-US" sz="1200" b="1" dirty="0">
                <a:ea typeface="Ford Antenna Cond Regular"/>
                <a:cs typeface="Arial" panose="020B0604020202090204" pitchFamily="34" charset="0"/>
                <a:sym typeface="Ford Antenna Cond Regular"/>
              </a:rPr>
              <a:t>Market Factors</a:t>
            </a:r>
          </a:p>
        </p:txBody>
      </p:sp>
      <p:sp>
        <p:nvSpPr>
          <p:cNvPr id="12" name="Rectangle 72"/>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Volume /</a:t>
            </a:r>
          </a:p>
          <a:p>
            <a:pPr algn="ctr">
              <a:lnSpc>
                <a:spcPct val="85000"/>
              </a:lnSpc>
              <a:defRPr/>
            </a:pPr>
            <a:r>
              <a:rPr lang="en-US" altLang="en-US" sz="1200" b="1">
                <a:cs typeface="Arial" panose="020B0604020202090204" pitchFamily="34" charset="0"/>
              </a:rPr>
              <a:t>Mix</a:t>
            </a:r>
          </a:p>
        </p:txBody>
      </p:sp>
      <p:sp>
        <p:nvSpPr>
          <p:cNvPr id="13" name="Rectangle 73"/>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Net</a:t>
            </a:r>
          </a:p>
          <a:p>
            <a:pPr algn="ctr">
              <a:lnSpc>
                <a:spcPct val="85000"/>
              </a:lnSpc>
              <a:defRPr/>
            </a:pPr>
            <a:r>
              <a:rPr lang="en-US" altLang="en-US" sz="1200" b="1">
                <a:cs typeface="Arial" panose="020B0604020202090204" pitchFamily="34" charset="0"/>
              </a:rPr>
              <a:t>Pricing</a:t>
            </a:r>
          </a:p>
        </p:txBody>
      </p:sp>
      <p:sp>
        <p:nvSpPr>
          <p:cNvPr id="14" name="Rectangle 77"/>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Other</a:t>
            </a:r>
          </a:p>
        </p:txBody>
      </p:sp>
      <p:sp>
        <p:nvSpPr>
          <p:cNvPr id="15" name="Rectangle 73"/>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Cost</a:t>
            </a:r>
          </a:p>
        </p:txBody>
      </p:sp>
      <p:sp>
        <p:nvSpPr>
          <p:cNvPr id="16" name="Rectangle 70"/>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1Q 2018</a:t>
            </a:r>
          </a:p>
        </p:txBody>
      </p:sp>
      <p:sp>
        <p:nvSpPr>
          <p:cNvPr id="17" name="Rectangle 71"/>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1Q 2017</a:t>
            </a:r>
          </a:p>
        </p:txBody>
      </p:sp>
      <p:cxnSp>
        <p:nvCxnSpPr>
          <p:cNvPr id="18" name="Straight Connector 14"/>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9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9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9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9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3"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ea typeface="宋体" panose="02010600030101010101" pitchFamily="2" charset="-122"/>
            </a:endParaRPr>
          </a:p>
        </p:txBody>
      </p:sp>
      <p:sp>
        <p:nvSpPr>
          <p:cNvPr id="4" name="TextBox 2"/>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327BEF64-56DE-6C43-B480-A8304A7D554D}"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9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9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9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9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ea typeface="宋体" panose="02010600030101010101" pitchFamily="2" charset="-122"/>
            </a:endParaRPr>
          </a:p>
        </p:txBody>
      </p:sp>
      <p:sp>
        <p:nvSpPr>
          <p:cNvPr id="3"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A77F8E1F-0825-0447-A8FF-179F078C6472}"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4" name="Picture 3"/>
          <p:cNvPicPr>
            <a:picLocks noChangeAspect="1"/>
          </p:cNvPicPr>
          <p:nvPr userDrawn="1"/>
        </p:nvPicPr>
        <p:blipFill rotWithShape="1">
          <a:blip r:embed="rId2" cstate="print"/>
          <a:srcRect l="8094" t="15129" r="7776" b="16320"/>
          <a:stretch>
            <a:fillRect/>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2C2ADF7-A3A7-5F49-A76F-BF99EDB53B3D}"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9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9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9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9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9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9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9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90204" pitchFamily="34" charset="0"/>
        </a:defRPr>
      </a:lvl5pPr>
      <a:lvl6pPr marL="457200" algn="l" rtl="0" fontAlgn="base">
        <a:lnSpc>
          <a:spcPct val="90000"/>
        </a:lnSpc>
        <a:spcBef>
          <a:spcPct val="0"/>
        </a:spcBef>
        <a:spcAft>
          <a:spcPct val="0"/>
        </a:spcAft>
        <a:defRPr sz="4400">
          <a:solidFill>
            <a:schemeClr val="tx1"/>
          </a:solidFill>
          <a:latin typeface="Arial" panose="020B0604020202090204" pitchFamily="34" charset="0"/>
        </a:defRPr>
      </a:lvl6pPr>
      <a:lvl7pPr marL="914400" algn="l" rtl="0" fontAlgn="base">
        <a:lnSpc>
          <a:spcPct val="90000"/>
        </a:lnSpc>
        <a:spcBef>
          <a:spcPct val="0"/>
        </a:spcBef>
        <a:spcAft>
          <a:spcPct val="0"/>
        </a:spcAft>
        <a:defRPr sz="4400">
          <a:solidFill>
            <a:schemeClr val="tx1"/>
          </a:solidFill>
          <a:latin typeface="Arial" panose="020B0604020202090204" pitchFamily="34" charset="0"/>
        </a:defRPr>
      </a:lvl7pPr>
      <a:lvl8pPr marL="1371600" algn="l" rtl="0" fontAlgn="base">
        <a:lnSpc>
          <a:spcPct val="90000"/>
        </a:lnSpc>
        <a:spcBef>
          <a:spcPct val="0"/>
        </a:spcBef>
        <a:spcAft>
          <a:spcPct val="0"/>
        </a:spcAft>
        <a:defRPr sz="4400">
          <a:solidFill>
            <a:schemeClr val="tx1"/>
          </a:solidFill>
          <a:latin typeface="Arial" panose="020B0604020202090204" pitchFamily="34" charset="0"/>
        </a:defRPr>
      </a:lvl8pPr>
      <a:lvl9pPr marL="1828800" algn="l" rtl="0" fontAlgn="base">
        <a:lnSpc>
          <a:spcPct val="90000"/>
        </a:lnSpc>
        <a:spcBef>
          <a:spcPct val="0"/>
        </a:spcBef>
        <a:spcAft>
          <a:spcPct val="0"/>
        </a:spcAft>
        <a:defRPr sz="4400">
          <a:solidFill>
            <a:schemeClr val="tx1"/>
          </a:solidFill>
          <a:latin typeface="Arial" panose="020B060402020209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9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9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2.xml"/><Relationship Id="rId5" Type="http://schemas.openxmlformats.org/officeDocument/2006/relationships/hyperlink" Target="https://www.jira.ford.com/browse/APIMCIS-21941" TargetMode="External"/><Relationship Id="rId4" Type="http://schemas.openxmlformats.org/officeDocument/2006/relationships/hyperlink" Target="https://www.jira.ford.com/browse/APIMCIS-23245"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txBox="1">
            <a:spLocks noChangeArrowheads="1"/>
          </p:cNvSpPr>
          <p:nvPr/>
        </p:nvSpPr>
        <p:spPr bwMode="auto">
          <a:xfrm>
            <a:off x="4413250" y="530225"/>
            <a:ext cx="756602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0000"/>
              </a:lnSpc>
            </a:pPr>
            <a:r>
              <a:rPr lang="en-US" altLang="en-US" sz="3200" dirty="0"/>
              <a:t>Sync+ 2.0 </a:t>
            </a:r>
          </a:p>
          <a:p>
            <a:pPr algn="ctr" eaLnBrk="1" hangingPunct="1">
              <a:lnSpc>
                <a:spcPct val="90000"/>
              </a:lnSpc>
            </a:pPr>
            <a:r>
              <a:rPr lang="en-US" altLang="en-US" sz="3200" dirty="0">
                <a:solidFill>
                  <a:srgbClr val="0000CC"/>
                </a:solidFill>
              </a:rPr>
              <a:t>Phase4_CX</a:t>
            </a:r>
            <a:r>
              <a:rPr lang="en-US" altLang="zh-CN" sz="3200" dirty="0">
                <a:solidFill>
                  <a:srgbClr val="0000CC"/>
                </a:solidFill>
              </a:rPr>
              <a:t>727_R11</a:t>
            </a:r>
            <a:r>
              <a:rPr lang="en-US" altLang="en-US" sz="3200" dirty="0">
                <a:solidFill>
                  <a:srgbClr val="0000CC"/>
                </a:solidFill>
              </a:rPr>
              <a:t> –Baidu</a:t>
            </a:r>
            <a:endParaRPr lang="en-US" altLang="en-US" sz="3200" dirty="0"/>
          </a:p>
        </p:txBody>
      </p:sp>
      <p:sp>
        <p:nvSpPr>
          <p:cNvPr id="47106" name="Rectangle 4"/>
          <p:cNvSpPr>
            <a:spLocks noChangeArrowheads="1"/>
          </p:cNvSpPr>
          <p:nvPr/>
        </p:nvSpPr>
        <p:spPr bwMode="auto">
          <a:xfrm>
            <a:off x="6878638" y="2268538"/>
            <a:ext cx="2660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r>
              <a:rPr lang="en-US" altLang="en-US" sz="1600" dirty="0">
                <a:solidFill>
                  <a:srgbClr val="005BBA"/>
                </a:solidFill>
              </a:rPr>
              <a:t>Baidu</a:t>
            </a:r>
            <a:endParaRPr lang="en-US" altLang="en-US" sz="1600" b="1" dirty="0">
              <a:solidFill>
                <a:srgbClr val="005BBA"/>
              </a:solidFill>
              <a:cs typeface="Arial" panose="020B0604020202090204" pitchFamily="34" charset="0"/>
            </a:endParaRPr>
          </a:p>
          <a:p>
            <a:pPr eaLnBrk="1" hangingPunct="1"/>
            <a:r>
              <a:rPr lang="en-US" altLang="en-US" sz="1600" dirty="0">
                <a:solidFill>
                  <a:srgbClr val="00264E"/>
                </a:solidFill>
              </a:rPr>
              <a:t>Updated on </a:t>
            </a:r>
            <a:r>
              <a:rPr lang="en-US" altLang="en-US" sz="1600" dirty="0">
                <a:solidFill>
                  <a:srgbClr val="0000CC"/>
                </a:solidFill>
              </a:rPr>
              <a:t>202</a:t>
            </a:r>
            <a:r>
              <a:rPr lang="en-US" altLang="zh-CN" sz="1600" dirty="0">
                <a:solidFill>
                  <a:srgbClr val="0000CC"/>
                </a:solidFill>
              </a:rPr>
              <a:t>2</a:t>
            </a:r>
            <a:r>
              <a:rPr lang="en-US" altLang="en-US" sz="1600" dirty="0">
                <a:solidFill>
                  <a:srgbClr val="0000CC"/>
                </a:solidFill>
              </a:rPr>
              <a:t>-</a:t>
            </a:r>
            <a:r>
              <a:rPr lang="en-US" altLang="zh-CN" sz="1600" dirty="0">
                <a:solidFill>
                  <a:srgbClr val="0000CC"/>
                </a:solidFill>
              </a:rPr>
              <a:t>04</a:t>
            </a:r>
            <a:r>
              <a:rPr lang="en-US" altLang="en-US" sz="1600" dirty="0">
                <a:solidFill>
                  <a:srgbClr val="0000CC"/>
                </a:solidFill>
              </a:rPr>
              <a:t>-</a:t>
            </a:r>
            <a:r>
              <a:rPr lang="en-US" altLang="zh-CN" sz="1600" dirty="0">
                <a:solidFill>
                  <a:srgbClr val="0000CC"/>
                </a:solidFill>
              </a:rPr>
              <a:t>25</a:t>
            </a:r>
            <a:endParaRPr lang="en-US" altLang="en-US" sz="1600" dirty="0">
              <a:solidFill>
                <a:srgbClr val="0000CC"/>
              </a:solidFill>
            </a:endParaRPr>
          </a:p>
        </p:txBody>
      </p:sp>
      <p:grpSp>
        <p:nvGrpSpPr>
          <p:cNvPr id="47107" name="Group 3"/>
          <p:cNvGrpSpPr/>
          <p:nvPr/>
        </p:nvGrpSpPr>
        <p:grpSpPr bwMode="auto">
          <a:xfrm>
            <a:off x="5859463" y="6162675"/>
            <a:ext cx="6332537" cy="649288"/>
            <a:chOff x="5703858" y="5912861"/>
            <a:chExt cx="5948850" cy="649229"/>
          </a:xfrm>
        </p:grpSpPr>
        <p:grpSp>
          <p:nvGrpSpPr>
            <p:cNvPr id="47119" name="Group 5"/>
            <p:cNvGrpSpPr/>
            <p:nvPr/>
          </p:nvGrpSpPr>
          <p:grpSpPr bwMode="auto">
            <a:xfrm>
              <a:off x="5703858" y="5912861"/>
              <a:ext cx="5948850" cy="649229"/>
              <a:chOff x="5703858" y="5912861"/>
              <a:chExt cx="5948850" cy="649229"/>
            </a:xfrm>
          </p:grpSpPr>
          <p:sp>
            <p:nvSpPr>
              <p:cNvPr id="10" name="Freeform 3"/>
              <p:cNvSpPr/>
              <p:nvPr/>
            </p:nvSpPr>
            <p:spPr>
              <a:xfrm>
                <a:off x="5703858"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90204" pitchFamily="34" charset="0"/>
                  </a:rPr>
                  <a:t>Think</a:t>
                </a:r>
              </a:p>
            </p:txBody>
          </p:sp>
          <p:sp>
            <p:nvSpPr>
              <p:cNvPr id="11" name="Freeform 6"/>
              <p:cNvSpPr/>
              <p:nvPr/>
            </p:nvSpPr>
            <p:spPr>
              <a:xfrm>
                <a:off x="7268246"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90204" pitchFamily="34" charset="0"/>
                  </a:rPr>
                  <a:t>Point of view</a:t>
                </a:r>
              </a:p>
            </p:txBody>
          </p:sp>
          <p:sp>
            <p:nvSpPr>
              <p:cNvPr id="12" name="Freeform 8"/>
              <p:cNvSpPr/>
              <p:nvPr/>
            </p:nvSpPr>
            <p:spPr>
              <a:xfrm>
                <a:off x="8752103" y="5912861"/>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90204" pitchFamily="34" charset="0"/>
                  </a:rPr>
                  <a:t>Plan to Implement</a:t>
                </a:r>
              </a:p>
            </p:txBody>
          </p:sp>
          <p:sp>
            <p:nvSpPr>
              <p:cNvPr id="13" name="Freeform 10"/>
              <p:cNvSpPr/>
              <p:nvPr/>
            </p:nvSpPr>
            <p:spPr>
              <a:xfrm>
                <a:off x="10397022"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90204" pitchFamily="34" charset="0"/>
                  </a:rPr>
                  <a:t>Implement</a:t>
                </a:r>
              </a:p>
            </p:txBody>
          </p:sp>
        </p:grpSp>
        <p:sp>
          <p:nvSpPr>
            <p:cNvPr id="7" name="Isosceles Triangle 6"/>
            <p:cNvSpPr/>
            <p:nvPr/>
          </p:nvSpPr>
          <p:spPr>
            <a:xfrm rot="5400000">
              <a:off x="8535012" y="6162452"/>
              <a:ext cx="274612" cy="15957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b="1">
                <a:solidFill>
                  <a:srgbClr val="00264E"/>
                </a:solidFill>
                <a:ea typeface="宋体" panose="02010600030101010101" pitchFamily="2" charset="-122"/>
                <a:cs typeface="Arial" panose="020B0604020202090204" pitchFamily="34" charset="0"/>
              </a:endParaRPr>
            </a:p>
          </p:txBody>
        </p:sp>
        <p:sp>
          <p:nvSpPr>
            <p:cNvPr id="8" name="Isosceles Triangle 7"/>
            <p:cNvSpPr/>
            <p:nvPr/>
          </p:nvSpPr>
          <p:spPr>
            <a:xfrm rot="5400000">
              <a:off x="7010143" y="6151267"/>
              <a:ext cx="274612" cy="18194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b="1">
                <a:solidFill>
                  <a:srgbClr val="00264E"/>
                </a:solidFill>
                <a:ea typeface="宋体" panose="02010600030101010101" pitchFamily="2" charset="-122"/>
                <a:cs typeface="Arial" panose="020B0604020202090204" pitchFamily="34" charset="0"/>
              </a:endParaRPr>
            </a:p>
          </p:txBody>
        </p:sp>
        <p:sp>
          <p:nvSpPr>
            <p:cNvPr id="9" name="Isosceles Triangle 8"/>
            <p:cNvSpPr/>
            <p:nvPr/>
          </p:nvSpPr>
          <p:spPr>
            <a:xfrm rot="5400000">
              <a:off x="10123260" y="6150523"/>
              <a:ext cx="274612" cy="18343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b="1">
                <a:solidFill>
                  <a:srgbClr val="00264E"/>
                </a:solidFill>
                <a:ea typeface="宋体" panose="02010600030101010101" pitchFamily="2" charset="-122"/>
                <a:cs typeface="Arial" panose="020B0604020202090204" pitchFamily="34" charset="0"/>
              </a:endParaRPr>
            </a:p>
          </p:txBody>
        </p:sp>
      </p:grpSp>
      <p:sp>
        <p:nvSpPr>
          <p:cNvPr id="14" name="Down Arrow 17"/>
          <p:cNvSpPr/>
          <p:nvPr/>
        </p:nvSpPr>
        <p:spPr>
          <a:xfrm>
            <a:off x="9539288" y="5619750"/>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b="1">
              <a:solidFill>
                <a:srgbClr val="00264E"/>
              </a:solidFill>
              <a:ea typeface="宋体" panose="02010600030101010101" pitchFamily="2" charset="-122"/>
              <a:cs typeface="Arial" panose="020B0604020202090204" pitchFamily="34" charset="0"/>
            </a:endParaRPr>
          </a:p>
        </p:txBody>
      </p:sp>
      <p:sp>
        <p:nvSpPr>
          <p:cNvPr id="47109" name="TextBox 16"/>
          <p:cNvSpPr txBox="1">
            <a:spLocks noChangeArrowheads="1"/>
          </p:cNvSpPr>
          <p:nvPr/>
        </p:nvSpPr>
        <p:spPr bwMode="auto">
          <a:xfrm>
            <a:off x="7010400" y="3262313"/>
            <a:ext cx="3125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r>
              <a:rPr lang="en-US" altLang="en-US" b="1">
                <a:solidFill>
                  <a:srgbClr val="00345F"/>
                </a:solidFill>
                <a:cs typeface="Arial" panose="020B0604020202090204" pitchFamily="34" charset="0"/>
              </a:rPr>
              <a:t>Desired Outcome</a:t>
            </a:r>
          </a:p>
        </p:txBody>
      </p:sp>
      <p:sp>
        <p:nvSpPr>
          <p:cNvPr id="18" name="Rectangle 17"/>
          <p:cNvSpPr/>
          <p:nvPr/>
        </p:nvSpPr>
        <p:spPr>
          <a:xfrm>
            <a:off x="7142163" y="394970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sz="1600" b="1">
              <a:solidFill>
                <a:srgbClr val="00345F"/>
              </a:solidFill>
              <a:ea typeface="宋体" panose="02010600030101010101" pitchFamily="2" charset="-122"/>
              <a:cs typeface="Arial" panose="020B0604020202090204" pitchFamily="34" charset="0"/>
            </a:endParaRPr>
          </a:p>
        </p:txBody>
      </p:sp>
      <p:sp>
        <p:nvSpPr>
          <p:cNvPr id="19" name="Rectangle 18"/>
          <p:cNvSpPr/>
          <p:nvPr/>
        </p:nvSpPr>
        <p:spPr>
          <a:xfrm>
            <a:off x="7142163" y="4340225"/>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sz="1600" b="1">
              <a:solidFill>
                <a:srgbClr val="00345F"/>
              </a:solidFill>
              <a:ea typeface="宋体" panose="02010600030101010101" pitchFamily="2" charset="-122"/>
              <a:cs typeface="Arial" panose="020B0604020202090204" pitchFamily="34" charset="0"/>
            </a:endParaRPr>
          </a:p>
        </p:txBody>
      </p:sp>
      <p:sp>
        <p:nvSpPr>
          <p:cNvPr id="20" name="Rectangle 19"/>
          <p:cNvSpPr/>
          <p:nvPr/>
        </p:nvSpPr>
        <p:spPr>
          <a:xfrm>
            <a:off x="7142163" y="474186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sz="1600" b="1">
              <a:solidFill>
                <a:srgbClr val="00345F"/>
              </a:solidFill>
              <a:ea typeface="宋体" panose="02010600030101010101" pitchFamily="2" charset="-122"/>
              <a:cs typeface="Arial" panose="020B0604020202090204" pitchFamily="34" charset="0"/>
            </a:endParaRPr>
          </a:p>
        </p:txBody>
      </p:sp>
      <p:sp>
        <p:nvSpPr>
          <p:cNvPr id="47113" name="TextBox 20"/>
          <p:cNvSpPr txBox="1">
            <a:spLocks noChangeArrowheads="1"/>
          </p:cNvSpPr>
          <p:nvPr/>
        </p:nvSpPr>
        <p:spPr bwMode="auto">
          <a:xfrm>
            <a:off x="7445375" y="3744913"/>
            <a:ext cx="1822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r>
              <a:rPr lang="en-US" altLang="en-US" sz="1400" b="1">
                <a:solidFill>
                  <a:srgbClr val="00345F"/>
                </a:solidFill>
                <a:cs typeface="Arial" panose="020B0604020202090204" pitchFamily="34" charset="0"/>
              </a:rPr>
              <a:t>Awareness</a:t>
            </a:r>
          </a:p>
        </p:txBody>
      </p:sp>
      <p:sp>
        <p:nvSpPr>
          <p:cNvPr id="47114" name="TextBox 21"/>
          <p:cNvSpPr txBox="1">
            <a:spLocks noChangeArrowheads="1"/>
          </p:cNvSpPr>
          <p:nvPr/>
        </p:nvSpPr>
        <p:spPr bwMode="auto">
          <a:xfrm>
            <a:off x="7445375" y="4143375"/>
            <a:ext cx="1822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r>
              <a:rPr lang="en-US" altLang="en-US" sz="1400" b="1">
                <a:solidFill>
                  <a:srgbClr val="00345F"/>
                </a:solidFill>
                <a:cs typeface="Arial" panose="020B0604020202090204" pitchFamily="34" charset="0"/>
              </a:rPr>
              <a:t>Decision</a:t>
            </a:r>
          </a:p>
        </p:txBody>
      </p:sp>
      <p:sp>
        <p:nvSpPr>
          <p:cNvPr id="47115" name="TextBox 22"/>
          <p:cNvSpPr txBox="1">
            <a:spLocks noChangeArrowheads="1"/>
          </p:cNvSpPr>
          <p:nvPr/>
        </p:nvSpPr>
        <p:spPr bwMode="auto">
          <a:xfrm>
            <a:off x="7431088" y="4548188"/>
            <a:ext cx="22161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r>
              <a:rPr lang="en-US" altLang="en-US" sz="1400" b="1">
                <a:solidFill>
                  <a:srgbClr val="00345F"/>
                </a:solidFill>
                <a:cs typeface="Arial" panose="020B0604020202090204" pitchFamily="34" charset="0"/>
              </a:rPr>
              <a:t>Escalation Help</a:t>
            </a:r>
          </a:p>
        </p:txBody>
      </p:sp>
      <p:pic>
        <p:nvPicPr>
          <p:cNvPr id="47116" name="Picture 2" descr="Image result for å¯¹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4863" y="3952875"/>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7" name="Picture 2" descr="Image result for å¯¹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9625" y="4351338"/>
            <a:ext cx="201613"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8" name="Picture 2" descr="Image result for å¯¹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8038" y="4751388"/>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ea typeface="SimHei" panose="02010609060101010101" pitchFamily="49" charset="-122"/>
              </a:rPr>
              <a:t>{CX</a:t>
            </a:r>
            <a:r>
              <a:rPr lang="en-US" altLang="zh-CN" sz="2800" dirty="0">
                <a:solidFill>
                  <a:srgbClr val="0000CC"/>
                </a:solidFill>
                <a:ea typeface="SimHei" panose="02010609060101010101" pitchFamily="49" charset="-122"/>
              </a:rPr>
              <a:t>727</a:t>
            </a:r>
            <a:r>
              <a:rPr lang="zh-CN" altLang="en-US" sz="2800" dirty="0">
                <a:solidFill>
                  <a:srgbClr val="0000CC"/>
                </a:solidFill>
                <a:ea typeface="SimHei" panose="02010609060101010101" pitchFamily="49" charset="-122"/>
              </a:rPr>
              <a:t> </a:t>
            </a:r>
            <a:r>
              <a:rPr lang="en-US" altLang="en-US" sz="2800" dirty="0">
                <a:solidFill>
                  <a:srgbClr val="0000CC"/>
                </a:solidFill>
                <a:ea typeface="SimHei" panose="02010609060101010101" pitchFamily="49" charset="-122"/>
              </a:rPr>
              <a:t>R</a:t>
            </a:r>
            <a:r>
              <a:rPr lang="en-US" altLang="zh-CN" sz="2800" dirty="0">
                <a:solidFill>
                  <a:srgbClr val="0000CC"/>
                </a:solidFill>
                <a:ea typeface="SimHei" panose="02010609060101010101" pitchFamily="49" charset="-122"/>
              </a:rPr>
              <a:t>11</a:t>
            </a:r>
            <a:r>
              <a:rPr lang="zh-CN" altLang="en-US" sz="2800" dirty="0">
                <a:solidFill>
                  <a:srgbClr val="0000CC"/>
                </a:solidFill>
                <a:ea typeface="SimHei" panose="02010609060101010101" pitchFamily="49" charset="-122"/>
              </a:rPr>
              <a:t> </a:t>
            </a:r>
            <a:r>
              <a:rPr lang="en-US" altLang="zh-CN" sz="2800" dirty="0">
                <a:solidFill>
                  <a:srgbClr val="0000CC"/>
                </a:solidFill>
                <a:ea typeface="SimHei" panose="02010609060101010101" pitchFamily="49" charset="-122"/>
              </a:rPr>
              <a:t>PRO</a:t>
            </a:r>
            <a:r>
              <a:rPr lang="zh-CN" altLang="en-US" sz="2800" dirty="0">
                <a:solidFill>
                  <a:srgbClr val="0000CC"/>
                </a:solidFill>
                <a:ea typeface="SimHei" panose="02010609060101010101" pitchFamily="49" charset="-122"/>
              </a:rPr>
              <a:t> </a:t>
            </a:r>
            <a:r>
              <a:rPr lang="en-US" altLang="zh-CN" sz="2800" dirty="0">
                <a:solidFill>
                  <a:srgbClr val="0000CC"/>
                </a:solidFill>
                <a:ea typeface="SimHei" panose="02010609060101010101" pitchFamily="49" charset="-122"/>
              </a:rPr>
              <a:t>HF2</a:t>
            </a:r>
            <a:r>
              <a:rPr lang="en-US" altLang="en-US" sz="2800" dirty="0">
                <a:solidFill>
                  <a:srgbClr val="0000CC"/>
                </a:solidFill>
                <a:ea typeface="SimHei" panose="02010609060101010101" pitchFamily="49" charset="-122"/>
              </a:rPr>
              <a:t>} </a:t>
            </a:r>
            <a:r>
              <a:rPr lang="en-US" altLang="en-US" sz="2800" dirty="0">
                <a:ea typeface="SimHei" panose="02010609060101010101" pitchFamily="49" charset="-122"/>
              </a:rPr>
              <a:t>Software overall status  {yellow}</a:t>
            </a:r>
          </a:p>
        </p:txBody>
      </p:sp>
      <p:sp>
        <p:nvSpPr>
          <p:cNvPr id="48130" name="Content Placeholder 1"/>
          <p:cNvSpPr>
            <a:spLocks noGrp="1" noChangeArrowheads="1"/>
          </p:cNvSpPr>
          <p:nvPr>
            <p:ph idx="1"/>
          </p:nvPr>
        </p:nvSpPr>
        <p:spPr bwMode="auto">
          <a:xfrm>
            <a:off x="639763" y="1096963"/>
            <a:ext cx="10836275" cy="521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ct val="0"/>
              </a:spcBef>
            </a:pPr>
            <a:r>
              <a:rPr lang="en-US" altLang="zh-CN" dirty="0">
                <a:ea typeface="宋体" panose="02010600030101010101" pitchFamily="2" charset="-122"/>
              </a:rPr>
              <a:t>Software key info</a:t>
            </a:r>
          </a:p>
          <a:p>
            <a:pPr lvl="1">
              <a:spcBef>
                <a:spcPct val="0"/>
              </a:spcBef>
              <a:buFont typeface="Arial" panose="020B0604020202090204" pitchFamily="34" charset="0"/>
              <a:buChar char="•"/>
            </a:pPr>
            <a:r>
              <a:rPr lang="en-US" altLang="zh-CN" sz="1800" dirty="0">
                <a:ea typeface="宋体" panose="02010600030101010101" pitchFamily="2" charset="-122"/>
              </a:rPr>
              <a:t>Refer SWAD for the details:</a:t>
            </a:r>
          </a:p>
          <a:p>
            <a:pPr lvl="2">
              <a:spcBef>
                <a:spcPct val="0"/>
              </a:spcBef>
              <a:buFont typeface="Arial" panose="020B0604020202090204" pitchFamily="34" charset="0"/>
              <a:buChar char="•"/>
            </a:pPr>
            <a:r>
              <a:rPr lang="en-US" altLang="zh-CN" sz="1800" dirty="0">
                <a:ea typeface="宋体" panose="02010600030101010101" pitchFamily="2" charset="-122"/>
              </a:rPr>
              <a:t>MCU version:</a:t>
            </a:r>
            <a:r>
              <a:rPr lang="zh-CN" altLang="zh-CN" sz="1800" dirty="0">
                <a:ea typeface="宋体" panose="02010600030101010101" pitchFamily="2" charset="-122"/>
              </a:rPr>
              <a:t> </a:t>
            </a:r>
            <a:r>
              <a:rPr lang="en-GB" altLang="zh-CN" sz="1800" dirty="0">
                <a:ea typeface="宋体" panose="02010600030101010101" pitchFamily="2" charset="-122"/>
              </a:rPr>
              <a:t>202203</a:t>
            </a:r>
            <a:r>
              <a:rPr lang="en-US" altLang="zh-CN" sz="1800" dirty="0">
                <a:ea typeface="宋体" panose="02010600030101010101" pitchFamily="2" charset="-122"/>
              </a:rPr>
              <a:t>25</a:t>
            </a:r>
            <a:r>
              <a:rPr lang="en-GB" altLang="zh-CN" sz="1800" dirty="0">
                <a:ea typeface="宋体" panose="02010600030101010101" pitchFamily="2" charset="-122"/>
              </a:rPr>
              <a:t>_4</a:t>
            </a:r>
            <a:r>
              <a:rPr lang="en-US" altLang="zh-CN" sz="1800" dirty="0">
                <a:ea typeface="宋体" panose="02010600030101010101" pitchFamily="2" charset="-122"/>
              </a:rPr>
              <a:t>15</a:t>
            </a:r>
            <a:r>
              <a:rPr lang="en-GB" altLang="zh-CN" sz="1800" dirty="0">
                <a:ea typeface="宋体" panose="02010600030101010101" pitchFamily="2" charset="-122"/>
              </a:rPr>
              <a:t>_PRO</a:t>
            </a:r>
            <a:endParaRPr lang="zh-CN" altLang="zh-CN" sz="1800" dirty="0">
              <a:ea typeface="宋体" panose="02010600030101010101" pitchFamily="2" charset="-122"/>
            </a:endParaRPr>
          </a:p>
          <a:p>
            <a:pPr lvl="2">
              <a:spcBef>
                <a:spcPct val="0"/>
              </a:spcBef>
              <a:buFont typeface="Arial" panose="020B0604020202090204" pitchFamily="34" charset="0"/>
              <a:buChar char="•"/>
            </a:pPr>
            <a:r>
              <a:rPr lang="en-US" altLang="zh-CN" sz="1800" dirty="0">
                <a:ea typeface="宋体" panose="02010600030101010101" pitchFamily="2" charset="-122"/>
              </a:rPr>
              <a:t>SoC User</a:t>
            </a:r>
            <a:r>
              <a:rPr lang="zh-CN" altLang="en-US" sz="1800" dirty="0">
                <a:ea typeface="宋体" panose="02010600030101010101" pitchFamily="2" charset="-122"/>
              </a:rPr>
              <a:t> </a:t>
            </a:r>
            <a:r>
              <a:rPr lang="en-US" altLang="zh-CN" sz="1800" dirty="0">
                <a:ea typeface="宋体" panose="02010600030101010101" pitchFamily="2" charset="-122"/>
              </a:rPr>
              <a:t>version: 20220423_0673_CF15_R11.PRO.HF2_User </a:t>
            </a:r>
          </a:p>
          <a:p>
            <a:pPr lvl="2">
              <a:spcBef>
                <a:spcPct val="0"/>
              </a:spcBef>
              <a:buFont typeface="Arial" panose="020B0604020202090204" pitchFamily="34" charset="0"/>
              <a:buChar char="•"/>
            </a:pPr>
            <a:r>
              <a:rPr lang="en-US" altLang="zh-CN" sz="1800" dirty="0">
                <a:solidFill>
                  <a:srgbClr val="0000CC"/>
                </a:solidFill>
                <a:ea typeface="宋体" panose="02010600030101010101" pitchFamily="2" charset="-122"/>
              </a:rPr>
              <a:t>Verification scope and method:</a:t>
            </a:r>
          </a:p>
          <a:p>
            <a:pPr lvl="2">
              <a:spcBef>
                <a:spcPct val="0"/>
              </a:spcBef>
              <a:buFont typeface="Arial" panose="020B0604020202090204" pitchFamily="34" charset="0"/>
              <a:buChar char="•"/>
            </a:pPr>
            <a:r>
              <a:rPr lang="en-US" altLang="zh-CN" sz="1800" dirty="0">
                <a:solidFill>
                  <a:srgbClr val="0000CC"/>
                </a:solidFill>
                <a:ea typeface="宋体" panose="02010600030101010101" pitchFamily="2" charset="-122"/>
              </a:rPr>
              <a:t>{Full verification} </a:t>
            </a:r>
            <a:r>
              <a:rPr lang="en-US" altLang="zh-CN" sz="1800" dirty="0">
                <a:ea typeface="宋体" panose="02010600030101010101" pitchFamily="2" charset="-122"/>
              </a:rPr>
              <a:t>executed with pass rate </a:t>
            </a:r>
            <a:r>
              <a:rPr lang="en-US" altLang="zh-CN" sz="1800" dirty="0">
                <a:solidFill>
                  <a:srgbClr val="0000CC"/>
                </a:solidFill>
                <a:ea typeface="宋体" panose="02010600030101010101" pitchFamily="2" charset="-122"/>
              </a:rPr>
              <a:t>98%.</a:t>
            </a:r>
            <a:r>
              <a:rPr lang="zh-CN" altLang="en-US" sz="1800" dirty="0">
                <a:solidFill>
                  <a:srgbClr val="0000CC"/>
                </a:solidFill>
                <a:ea typeface="宋体" panose="02010600030101010101" pitchFamily="2" charset="-122"/>
              </a:rPr>
              <a:t> </a:t>
            </a:r>
            <a:r>
              <a:rPr lang="en-US" altLang="zh-CN" sz="1800" dirty="0">
                <a:ea typeface="宋体" panose="02010600030101010101" pitchFamily="2" charset="-122"/>
              </a:rPr>
              <a:t>Refer test report for detail.</a:t>
            </a:r>
          </a:p>
          <a:p>
            <a:pPr>
              <a:spcBef>
                <a:spcPct val="0"/>
              </a:spcBef>
            </a:pPr>
            <a:r>
              <a:rPr lang="en-US" altLang="zh-CN" sz="1800" dirty="0">
                <a:ea typeface="宋体" panose="02010600030101010101" pitchFamily="2" charset="-122"/>
              </a:rPr>
              <a:t>Main changes compared with previous version, refer RN for the details, highlights listed below:</a:t>
            </a:r>
          </a:p>
          <a:p>
            <a:pPr lvl="2">
              <a:spcBef>
                <a:spcPct val="0"/>
              </a:spcBef>
              <a:buFont typeface="Arial" panose="020B0604020202090204" pitchFamily="34" charset="0"/>
              <a:buChar char="•"/>
            </a:pPr>
            <a:r>
              <a:rPr lang="en-US" altLang="zh-CN" dirty="0">
                <a:ea typeface="宋体" panose="02010600030101010101" pitchFamily="2" charset="-122"/>
              </a:rPr>
              <a:t>Open</a:t>
            </a:r>
            <a:r>
              <a:rPr lang="zh-CN" altLang="en-US" dirty="0">
                <a:ea typeface="宋体" panose="02010600030101010101" pitchFamily="2" charset="-122"/>
              </a:rPr>
              <a:t> </a:t>
            </a:r>
            <a:r>
              <a:rPr lang="en-US" altLang="zh-CN" dirty="0">
                <a:ea typeface="宋体" panose="02010600030101010101" pitchFamily="2" charset="-122"/>
              </a:rPr>
              <a:t>IG issue list with risk evaluation</a:t>
            </a:r>
            <a:r>
              <a:rPr lang="zh-CN" altLang="en-US" dirty="0">
                <a:ea typeface="宋体" panose="02010600030101010101" pitchFamily="2" charset="-122"/>
              </a:rPr>
              <a:t>：</a:t>
            </a:r>
            <a:r>
              <a:rPr lang="en-US" altLang="zh-CN" dirty="0">
                <a:ea typeface="宋体" panose="02010600030101010101" pitchFamily="2" charset="-122"/>
              </a:rPr>
              <a:t>2</a:t>
            </a:r>
            <a:r>
              <a:rPr lang="zh-CN" altLang="en-US" dirty="0">
                <a:ea typeface="宋体" panose="02010600030101010101" pitchFamily="2" charset="-122"/>
              </a:rPr>
              <a:t> </a:t>
            </a:r>
            <a:r>
              <a:rPr lang="en-US" altLang="zh-CN" dirty="0">
                <a:ea typeface="宋体" panose="02010600030101010101" pitchFamily="2" charset="-122"/>
              </a:rPr>
              <a:t>issues – refer slide 3</a:t>
            </a:r>
            <a:endParaRPr lang="en-US" altLang="zh-CN" dirty="0"/>
          </a:p>
          <a:p>
            <a:pPr lvl="2">
              <a:spcBef>
                <a:spcPct val="0"/>
              </a:spcBef>
              <a:buFont typeface="Arial" panose="020B0604020202090204" pitchFamily="34" charset="0"/>
              <a:buChar char="•"/>
            </a:pPr>
            <a:r>
              <a:rPr lang="en-US" altLang="zh-CN" dirty="0">
                <a:ea typeface="宋体" panose="02010600030101010101" pitchFamily="2" charset="-122"/>
              </a:rPr>
              <a:t>Open AMIS issue list with risk evaluation</a:t>
            </a:r>
            <a:r>
              <a:rPr lang="zh-CN" altLang="en-US" dirty="0">
                <a:ea typeface="宋体" panose="02010600030101010101" pitchFamily="2" charset="-122"/>
              </a:rPr>
              <a:t>：</a:t>
            </a:r>
            <a:r>
              <a:rPr lang="en-US" altLang="zh-CN" dirty="0">
                <a:ea typeface="宋体" panose="02010600030101010101" pitchFamily="2" charset="-122"/>
              </a:rPr>
              <a:t>4</a:t>
            </a:r>
            <a:r>
              <a:rPr lang="zh-CN" altLang="en-US" dirty="0">
                <a:ea typeface="宋体" panose="02010600030101010101" pitchFamily="2" charset="-122"/>
              </a:rPr>
              <a:t> </a:t>
            </a:r>
            <a:r>
              <a:rPr lang="en-US" altLang="zh-CN" dirty="0">
                <a:ea typeface="宋体" panose="02010600030101010101" pitchFamily="2" charset="-122"/>
              </a:rPr>
              <a:t>issues – refer slide 4</a:t>
            </a:r>
          </a:p>
          <a:p>
            <a:pPr lvl="2">
              <a:spcBef>
                <a:spcPct val="0"/>
              </a:spcBef>
              <a:buFont typeface="Arial" panose="020B0604020202090204" pitchFamily="34" charset="0"/>
              <a:buChar char="•"/>
            </a:pPr>
            <a:r>
              <a:rPr lang="en-US" altLang="zh-CN" dirty="0">
                <a:ea typeface="宋体" panose="02010600030101010101" pitchFamily="2" charset="-122"/>
              </a:rPr>
              <a:t>Memory</a:t>
            </a:r>
            <a:r>
              <a:rPr lang="zh-CN" altLang="en-US" dirty="0">
                <a:ea typeface="宋体" panose="02010600030101010101" pitchFamily="2" charset="-122"/>
              </a:rPr>
              <a:t> </a:t>
            </a:r>
            <a:r>
              <a:rPr lang="en-US" altLang="zh-CN" dirty="0">
                <a:ea typeface="宋体" panose="02010600030101010101" pitchFamily="2" charset="-122"/>
              </a:rPr>
              <a:t>leak</a:t>
            </a:r>
            <a:r>
              <a:rPr lang="zh-CN" altLang="en-US" dirty="0">
                <a:ea typeface="宋体" panose="02010600030101010101" pitchFamily="2" charset="-122"/>
              </a:rPr>
              <a:t> </a:t>
            </a:r>
            <a:r>
              <a:rPr lang="en-US" altLang="zh-CN" dirty="0">
                <a:ea typeface="宋体" panose="02010600030101010101" pitchFamily="2" charset="-122"/>
              </a:rPr>
              <a:t>test</a:t>
            </a:r>
            <a:r>
              <a:rPr lang="zh-CN" altLang="en-US" dirty="0">
                <a:ea typeface="宋体" panose="02010600030101010101" pitchFamily="2" charset="-122"/>
              </a:rPr>
              <a:t> </a:t>
            </a:r>
            <a:r>
              <a:rPr lang="en-US" altLang="zh-CN" dirty="0">
                <a:ea typeface="宋体" panose="02010600030101010101" pitchFamily="2" charset="-122"/>
              </a:rPr>
              <a:t>result</a:t>
            </a:r>
            <a:r>
              <a:rPr lang="zh-CN" altLang="en-US" dirty="0">
                <a:ea typeface="宋体" panose="02010600030101010101" pitchFamily="2" charset="-122"/>
              </a:rPr>
              <a:t> </a:t>
            </a:r>
            <a:r>
              <a:rPr lang="en-US" altLang="zh-CN" dirty="0">
                <a:ea typeface="宋体" panose="02010600030101010101" pitchFamily="2" charset="-122"/>
              </a:rPr>
              <a:t>and</a:t>
            </a:r>
            <a:r>
              <a:rPr lang="zh-CN" altLang="en-US" dirty="0">
                <a:ea typeface="宋体" panose="02010600030101010101" pitchFamily="2" charset="-122"/>
              </a:rPr>
              <a:t> </a:t>
            </a:r>
            <a:r>
              <a:rPr lang="en-US" altLang="zh-CN" dirty="0">
                <a:ea typeface="宋体" panose="02010600030101010101" pitchFamily="2" charset="-122"/>
              </a:rPr>
              <a:t>voice</a:t>
            </a:r>
            <a:r>
              <a:rPr lang="zh-CN" altLang="en-US" dirty="0">
                <a:ea typeface="宋体" panose="02010600030101010101" pitchFamily="2" charset="-122"/>
              </a:rPr>
              <a:t> </a:t>
            </a:r>
            <a:r>
              <a:rPr lang="en-US" altLang="zh-CN" dirty="0">
                <a:ea typeface="宋体" panose="02010600030101010101" pitchFamily="2" charset="-122"/>
              </a:rPr>
              <a:t>test</a:t>
            </a:r>
            <a:r>
              <a:rPr lang="zh-CN" altLang="en-US" dirty="0">
                <a:ea typeface="宋体" panose="02010600030101010101" pitchFamily="2" charset="-122"/>
              </a:rPr>
              <a:t> </a:t>
            </a:r>
            <a:r>
              <a:rPr lang="en-US" altLang="zh-CN" dirty="0">
                <a:ea typeface="宋体" panose="02010600030101010101" pitchFamily="2" charset="-122"/>
              </a:rPr>
              <a:t>result– refer slide 5</a:t>
            </a:r>
            <a:r>
              <a:rPr lang="zh-CN" altLang="en-US" dirty="0">
                <a:ea typeface="宋体" panose="02010600030101010101" pitchFamily="2" charset="-122"/>
              </a:rPr>
              <a:t>、</a:t>
            </a:r>
            <a:r>
              <a:rPr lang="en-US" altLang="zh-CN" dirty="0">
                <a:ea typeface="宋体" panose="02010600030101010101" pitchFamily="2" charset="-122"/>
              </a:rPr>
              <a:t>6</a:t>
            </a:r>
            <a:r>
              <a:rPr lang="zh-CN" altLang="en-US" dirty="0">
                <a:ea typeface="宋体" panose="02010600030101010101" pitchFamily="2" charset="-122"/>
              </a:rPr>
              <a:t>、</a:t>
            </a:r>
            <a:r>
              <a:rPr lang="en-US" altLang="zh-CN" dirty="0">
                <a:ea typeface="宋体" panose="02010600030101010101" pitchFamily="2" charset="-122"/>
              </a:rPr>
              <a:t>7</a:t>
            </a:r>
          </a:p>
          <a:p>
            <a:pPr lvl="2">
              <a:spcBef>
                <a:spcPct val="0"/>
              </a:spcBef>
              <a:buFont typeface="Arial" panose="020B0604020202090204" pitchFamily="34" charset="0"/>
              <a:buChar char="•"/>
            </a:pPr>
            <a:endParaRPr lang="en-US" altLang="zh-CN" dirty="0">
              <a:ea typeface="宋体" panose="02010600030101010101" pitchFamily="2" charset="-122"/>
            </a:endParaRPr>
          </a:p>
          <a:p>
            <a:pPr lvl="3">
              <a:spcBef>
                <a:spcPct val="0"/>
              </a:spcBef>
            </a:pPr>
            <a:endParaRPr lang="en-US" altLang="zh-CN" dirty="0">
              <a:ea typeface="宋体" panose="02010600030101010101" pitchFamily="2" charset="-122"/>
            </a:endParaRPr>
          </a:p>
          <a:p>
            <a:pPr>
              <a:spcBef>
                <a:spcPct val="0"/>
              </a:spcBef>
            </a:pPr>
            <a:endParaRPr lang="en-US" altLang="zh-CN" dirty="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4"/>
          <p:cNvSpPr>
            <a:spLocks noGrp="1" noChangeArrowheads="1"/>
          </p:cNvSpPr>
          <p:nvPr>
            <p:ph type="title"/>
          </p:nvPr>
        </p:nvSpPr>
        <p:spPr bwMode="auto">
          <a:xfrm>
            <a:off x="401003" y="18224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CX727</a:t>
            </a:r>
            <a:r>
              <a:rPr lang="zh-CN" altLang="en-US" sz="2800" dirty="0">
                <a:solidFill>
                  <a:srgbClr val="0000CC"/>
                </a:solidFill>
              </a:rPr>
              <a:t> </a:t>
            </a:r>
            <a:r>
              <a:rPr lang="en-US" altLang="zh-CN" sz="2800" dirty="0">
                <a:solidFill>
                  <a:srgbClr val="0000CC"/>
                </a:solidFill>
              </a:rPr>
              <a:t>R11</a:t>
            </a:r>
            <a:r>
              <a:rPr lang="zh-CN" altLang="en-US" sz="2800" dirty="0">
                <a:solidFill>
                  <a:srgbClr val="0000CC"/>
                </a:solidFill>
              </a:rPr>
              <a:t> </a:t>
            </a:r>
            <a:r>
              <a:rPr lang="en-US" altLang="zh-CN" sz="2800" dirty="0">
                <a:solidFill>
                  <a:srgbClr val="0000CC"/>
                </a:solidFill>
              </a:rPr>
              <a:t>PRO</a:t>
            </a:r>
            <a:r>
              <a:rPr lang="zh-CN" altLang="en-US" sz="2800" dirty="0">
                <a:solidFill>
                  <a:srgbClr val="0000CC"/>
                </a:solidFill>
              </a:rPr>
              <a:t> </a:t>
            </a:r>
            <a:r>
              <a:rPr lang="en-US" altLang="zh-CN" sz="2800" dirty="0">
                <a:solidFill>
                  <a:srgbClr val="0000CC"/>
                </a:solidFill>
              </a:rPr>
              <a:t>HF2</a:t>
            </a:r>
            <a:r>
              <a:rPr lang="en-US" altLang="en-US" sz="2800" dirty="0">
                <a:solidFill>
                  <a:srgbClr val="0000CC"/>
                </a:solidFill>
              </a:rPr>
              <a:t>} </a:t>
            </a:r>
            <a:r>
              <a:rPr lang="en-US" altLang="zh-CN" sz="2800" dirty="0"/>
              <a:t>Open IG issue list with risk evaluation </a:t>
            </a:r>
            <a:endParaRPr lang="en-US" altLang="en-US" sz="2800" b="0" dirty="0">
              <a:ea typeface="SimHei" panose="02010609060101010101" pitchFamily="49" charset="-122"/>
            </a:endParaRPr>
          </a:p>
        </p:txBody>
      </p:sp>
      <p:graphicFrame>
        <p:nvGraphicFramePr>
          <p:cNvPr id="2" name="表格 1"/>
          <p:cNvGraphicFramePr>
            <a:graphicFrameLocks noGrp="1"/>
          </p:cNvGraphicFramePr>
          <p:nvPr>
            <p:custDataLst>
              <p:tags r:id="rId1"/>
            </p:custDataLst>
            <p:extLst>
              <p:ext uri="{D42A27DB-BD31-4B8C-83A1-F6EECF244321}">
                <p14:modId xmlns:p14="http://schemas.microsoft.com/office/powerpoint/2010/main" val="3381666502"/>
              </p:ext>
            </p:extLst>
          </p:nvPr>
        </p:nvGraphicFramePr>
        <p:xfrm>
          <a:off x="401003" y="1296242"/>
          <a:ext cx="11621664" cy="2956881"/>
        </p:xfrm>
        <a:graphic>
          <a:graphicData uri="http://schemas.openxmlformats.org/drawingml/2006/table">
            <a:tbl>
              <a:tblPr/>
              <a:tblGrid>
                <a:gridCol w="694019">
                  <a:extLst>
                    <a:ext uri="{9D8B030D-6E8A-4147-A177-3AD203B41FA5}">
                      <a16:colId xmlns:a16="http://schemas.microsoft.com/office/drawing/2014/main" val="20000"/>
                    </a:ext>
                  </a:extLst>
                </a:gridCol>
                <a:gridCol w="811575">
                  <a:extLst>
                    <a:ext uri="{9D8B030D-6E8A-4147-A177-3AD203B41FA5}">
                      <a16:colId xmlns:a16="http://schemas.microsoft.com/office/drawing/2014/main" val="20001"/>
                    </a:ext>
                  </a:extLst>
                </a:gridCol>
                <a:gridCol w="1651073">
                  <a:extLst>
                    <a:ext uri="{9D8B030D-6E8A-4147-A177-3AD203B41FA5}">
                      <a16:colId xmlns:a16="http://schemas.microsoft.com/office/drawing/2014/main" val="20002"/>
                    </a:ext>
                  </a:extLst>
                </a:gridCol>
                <a:gridCol w="2380732">
                  <a:extLst>
                    <a:ext uri="{9D8B030D-6E8A-4147-A177-3AD203B41FA5}">
                      <a16:colId xmlns:a16="http://schemas.microsoft.com/office/drawing/2014/main" val="20003"/>
                    </a:ext>
                  </a:extLst>
                </a:gridCol>
                <a:gridCol w="841800">
                  <a:extLst>
                    <a:ext uri="{9D8B030D-6E8A-4147-A177-3AD203B41FA5}">
                      <a16:colId xmlns:a16="http://schemas.microsoft.com/office/drawing/2014/main" val="20004"/>
                    </a:ext>
                  </a:extLst>
                </a:gridCol>
                <a:gridCol w="1366989">
                  <a:extLst>
                    <a:ext uri="{9D8B030D-6E8A-4147-A177-3AD203B41FA5}">
                      <a16:colId xmlns:a16="http://schemas.microsoft.com/office/drawing/2014/main" val="2165804250"/>
                    </a:ext>
                  </a:extLst>
                </a:gridCol>
                <a:gridCol w="1366989">
                  <a:extLst>
                    <a:ext uri="{9D8B030D-6E8A-4147-A177-3AD203B41FA5}">
                      <a16:colId xmlns:a16="http://schemas.microsoft.com/office/drawing/2014/main" val="20005"/>
                    </a:ext>
                  </a:extLst>
                </a:gridCol>
                <a:gridCol w="2508487">
                  <a:extLst>
                    <a:ext uri="{9D8B030D-6E8A-4147-A177-3AD203B41FA5}">
                      <a16:colId xmlns:a16="http://schemas.microsoft.com/office/drawing/2014/main" val="20006"/>
                    </a:ext>
                  </a:extLst>
                </a:gridCol>
              </a:tblGrid>
              <a:tr h="200179">
                <a:tc>
                  <a:txBody>
                    <a:bodyPr/>
                    <a:lstStyle/>
                    <a:p>
                      <a:pPr algn="ctr" fontAlgn="t"/>
                      <a:r>
                        <a:rPr lang="en-GB" sz="1200" b="1" i="0" u="none" strike="noStrike">
                          <a:solidFill>
                            <a:srgbClr val="000000"/>
                          </a:solidFill>
                          <a:effectLst/>
                          <a:latin typeface="Arial" panose="020B0604020202090204" pitchFamily="34" charset="0"/>
                          <a:ea typeface="等线" panose="02010600030101010101" pitchFamily="2" charset="-122"/>
                        </a:rPr>
                        <a:t>Key</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t"/>
                      <a:r>
                        <a:rPr lang="en-GB" sz="1200" b="1" i="0" u="none" strike="noStrike">
                          <a:solidFill>
                            <a:srgbClr val="000000"/>
                          </a:solidFill>
                          <a:effectLst/>
                          <a:latin typeface="Arial" panose="020B0604020202090204" pitchFamily="34" charset="0"/>
                          <a:ea typeface="等线" panose="02010600030101010101" pitchFamily="2" charset="-122"/>
                        </a:rPr>
                        <a:t>Created</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t"/>
                      <a:r>
                        <a:rPr lang="en-GB" sz="1200" b="1" i="0" u="none" strike="noStrike">
                          <a:solidFill>
                            <a:srgbClr val="000000"/>
                          </a:solidFill>
                          <a:effectLst/>
                          <a:latin typeface="Arial" panose="020B0604020202090204" pitchFamily="34" charset="0"/>
                          <a:ea typeface="等线" panose="02010600030101010101" pitchFamily="2" charset="-122"/>
                        </a:rPr>
                        <a:t>Summary</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t"/>
                      <a:r>
                        <a:rPr lang="en-GB" sz="1200" b="1" i="0" u="none" strike="noStrike">
                          <a:solidFill>
                            <a:srgbClr val="000000"/>
                          </a:solidFill>
                          <a:effectLst/>
                          <a:latin typeface="Arial" panose="020B0604020202090204" pitchFamily="34" charset="0"/>
                          <a:ea typeface="等线" panose="02010600030101010101" pitchFamily="2" charset="-122"/>
                        </a:rPr>
                        <a:t>Root cause</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t"/>
                      <a:r>
                        <a:rPr lang="en-GB" sz="1200" b="1" i="0" u="none" strike="noStrike" dirty="0">
                          <a:solidFill>
                            <a:srgbClr val="000000"/>
                          </a:solidFill>
                          <a:effectLst/>
                          <a:latin typeface="Arial" panose="020B0604020202090204" pitchFamily="34" charset="0"/>
                          <a:ea typeface="等线" panose="02010600030101010101" pitchFamily="2" charset="-122"/>
                        </a:rPr>
                        <a:t>Status</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t"/>
                      <a:r>
                        <a:rPr lang="en-GB" sz="1200" b="1" i="0" u="none" strike="noStrike" dirty="0" err="1">
                          <a:solidFill>
                            <a:srgbClr val="000000"/>
                          </a:solidFill>
                          <a:effectLst/>
                          <a:latin typeface="Arial" panose="020B0604020202090204" pitchFamily="34" charset="0"/>
                          <a:ea typeface="等线" panose="02010600030101010101" pitchFamily="2" charset="-122"/>
                        </a:rPr>
                        <a:t>Fixversion</a:t>
                      </a:r>
                      <a:endParaRPr lang="en-GB" sz="1200" b="1" i="0" u="none" strike="noStrike" dirty="0">
                        <a:solidFill>
                          <a:srgbClr val="000000"/>
                        </a:solidFill>
                        <a:effectLst/>
                        <a:latin typeface="Arial" panose="020B0604020202090204" pitchFamily="34" charset="0"/>
                        <a:ea typeface="等线" panose="02010600030101010101" pitchFamily="2" charset="-122"/>
                      </a:endParaRP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t"/>
                      <a:r>
                        <a:rPr lang="en-GB" sz="1200" b="1" i="0" u="none" strike="noStrike" dirty="0">
                          <a:solidFill>
                            <a:srgbClr val="000000"/>
                          </a:solidFill>
                          <a:effectLst/>
                          <a:latin typeface="Arial" panose="020B0604020202090204" pitchFamily="34" charset="0"/>
                          <a:ea typeface="等线" panose="02010600030101010101" pitchFamily="2" charset="-122"/>
                        </a:rPr>
                        <a:t>Priority</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t"/>
                      <a:r>
                        <a:rPr lang="en-GB" sz="1200" b="1" i="0" u="none" strike="noStrike">
                          <a:solidFill>
                            <a:srgbClr val="000000"/>
                          </a:solidFill>
                          <a:effectLst/>
                          <a:latin typeface="Arial" panose="020B0604020202090204" pitchFamily="34" charset="0"/>
                          <a:ea typeface="等线" panose="02010600030101010101" pitchFamily="2" charset="-122"/>
                        </a:rPr>
                        <a:t>risk evaluation </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0000"/>
                  </a:ext>
                </a:extLst>
              </a:tr>
              <a:tr h="1076525">
                <a:tc>
                  <a:txBody>
                    <a:bodyPr/>
                    <a:lstStyle/>
                    <a:p>
                      <a:pPr marL="0" algn="l" defTabSz="914400" rtl="0" eaLnBrk="1" fontAlgn="t" latinLnBrk="0" hangingPunct="1"/>
                      <a:r>
                        <a:rPr lang="en-GB" sz="1200" b="0" i="0" u="sng" strike="noStrike" kern="1200" dirty="0">
                          <a:solidFill>
                            <a:srgbClr val="0563C1"/>
                          </a:solidFill>
                          <a:effectLst/>
                          <a:latin typeface="等线" panose="02010600030101010101" pitchFamily="2" charset="-122"/>
                          <a:ea typeface="等线" panose="02010600030101010101" pitchFamily="2" charset="-122"/>
                          <a:cs typeface="+mn-cs"/>
                        </a:rPr>
                        <a:t>APIMCIS-27979</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altLang="zh-CN" sz="1200" b="0" i="0" u="none" strike="noStrike" dirty="0">
                          <a:solidFill>
                            <a:srgbClr val="000000"/>
                          </a:solidFill>
                          <a:effectLst/>
                          <a:latin typeface="Arial" panose="020B0604020202090204" pitchFamily="34" charset="0"/>
                          <a:ea typeface="等线" panose="02010600030101010101" pitchFamily="2" charset="-122"/>
                        </a:rPr>
                        <a:t>2022/2/22  4:19:00 AM</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Arial" panose="020B0604020202090204" pitchFamily="34" charset="0"/>
                          <a:ea typeface="等线" panose="02010600030101010101" pitchFamily="2" charset="-122"/>
                        </a:rPr>
                        <a:t>[CX727][</a:t>
                      </a:r>
                      <a:r>
                        <a:rPr lang="zh-CN" altLang="en-US" sz="1200" b="0" i="0" u="none" strike="noStrike" dirty="0">
                          <a:solidFill>
                            <a:srgbClr val="000000"/>
                          </a:solidFill>
                          <a:effectLst/>
                          <a:latin typeface="Arial" panose="020B0604020202090204" pitchFamily="34" charset="0"/>
                          <a:ea typeface="等线" panose="02010600030101010101" pitchFamily="2" charset="-122"/>
                        </a:rPr>
                        <a:t>偶现</a:t>
                      </a:r>
                      <a:r>
                        <a:rPr lang="en-US" altLang="zh-CN" sz="1200" b="0" i="0" u="none" strike="noStrike" dirty="0">
                          <a:solidFill>
                            <a:srgbClr val="000000"/>
                          </a:solidFill>
                          <a:effectLst/>
                          <a:latin typeface="Arial" panose="020B0604020202090204" pitchFamily="34" charset="0"/>
                          <a:ea typeface="等线" panose="02010600030101010101" pitchFamily="2" charset="-122"/>
                        </a:rPr>
                        <a:t>][</a:t>
                      </a:r>
                      <a:r>
                        <a:rPr lang="zh-CN" altLang="en-US" sz="1200" b="0" i="0" u="none" strike="noStrike" dirty="0">
                          <a:solidFill>
                            <a:srgbClr val="000000"/>
                          </a:solidFill>
                          <a:effectLst/>
                          <a:latin typeface="Arial" panose="020B0604020202090204" pitchFamily="34" charset="0"/>
                          <a:ea typeface="等线" panose="02010600030101010101" pitchFamily="2" charset="-122"/>
                        </a:rPr>
                        <a:t>客诉问题</a:t>
                      </a:r>
                      <a:r>
                        <a:rPr lang="en-US" altLang="zh-CN" sz="1200" b="0" i="0" u="none" strike="noStrike" dirty="0">
                          <a:solidFill>
                            <a:srgbClr val="000000"/>
                          </a:solidFill>
                          <a:effectLst/>
                          <a:latin typeface="Arial" panose="020B0604020202090204" pitchFamily="34" charset="0"/>
                          <a:ea typeface="等线" panose="02010600030101010101" pitchFamily="2" charset="-122"/>
                        </a:rPr>
                        <a:t>][</a:t>
                      </a:r>
                      <a:r>
                        <a:rPr lang="en-GB" sz="1200" b="0" i="0" u="none" strike="noStrike" dirty="0">
                          <a:solidFill>
                            <a:srgbClr val="000000"/>
                          </a:solidFill>
                          <a:effectLst/>
                          <a:latin typeface="Arial" panose="020B0604020202090204" pitchFamily="34" charset="0"/>
                          <a:ea typeface="等线" panose="02010600030101010101" pitchFamily="2" charset="-122"/>
                        </a:rPr>
                        <a:t>Account]</a:t>
                      </a:r>
                      <a:r>
                        <a:rPr lang="zh-CN" altLang="en-US" sz="1200" b="0" i="0" u="none" strike="noStrike" dirty="0">
                          <a:solidFill>
                            <a:srgbClr val="000000"/>
                          </a:solidFill>
                          <a:effectLst/>
                          <a:latin typeface="Arial" panose="020B0604020202090204" pitchFamily="34" charset="0"/>
                          <a:ea typeface="等线" panose="02010600030101010101" pitchFamily="2" charset="-122"/>
                        </a:rPr>
                        <a:t>账号校验与音源恢复顺序不固定</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1200" b="0" i="0" u="none" strike="noStrike" dirty="0">
                          <a:solidFill>
                            <a:srgbClr val="000000"/>
                          </a:solidFill>
                          <a:effectLst/>
                          <a:latin typeface="Arial" panose="020B0604020202090204" pitchFamily="34" charset="0"/>
                          <a:ea typeface="等线" panose="02010600030101010101" pitchFamily="2" charset="-122"/>
                        </a:rPr>
                        <a:t>福特账号退出，播放场景逻辑问题</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err="1">
                          <a:solidFill>
                            <a:srgbClr val="000000"/>
                          </a:solidFill>
                          <a:effectLst/>
                          <a:latin typeface="Arial" panose="020B0604020202090204" pitchFamily="34" charset="0"/>
                          <a:ea typeface="等线" panose="02010600030101010101" pitchFamily="2" charset="-122"/>
                        </a:rPr>
                        <a:t>处理中</a:t>
                      </a:r>
                      <a:endParaRPr lang="en-GB" sz="1200" b="0" i="0" u="none" strike="noStrike" dirty="0">
                        <a:solidFill>
                          <a:srgbClr val="000000"/>
                        </a:solidFill>
                        <a:effectLst/>
                        <a:latin typeface="Arial" panose="020B0604020202090204" pitchFamily="34" charset="0"/>
                        <a:ea typeface="等线" panose="02010600030101010101" pitchFamily="2" charset="-122"/>
                      </a:endParaRP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err="1">
                          <a:solidFill>
                            <a:srgbClr val="000000"/>
                          </a:solidFill>
                          <a:effectLst/>
                          <a:latin typeface="Arial" panose="020B0604020202090204" pitchFamily="34" charset="0"/>
                          <a:ea typeface="等线" panose="02010600030101010101" pitchFamily="2" charset="-122"/>
                        </a:rPr>
                        <a:t>待定</a:t>
                      </a:r>
                      <a:endParaRPr lang="en-GB" sz="1200" b="0" i="0" u="none" strike="noStrike" dirty="0">
                        <a:solidFill>
                          <a:srgbClr val="000000"/>
                        </a:solidFill>
                        <a:effectLst/>
                        <a:latin typeface="Arial" panose="020B0604020202090204" pitchFamily="34" charset="0"/>
                        <a:ea typeface="等线" panose="02010600030101010101" pitchFamily="2" charset="-122"/>
                      </a:endParaRP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Arial" panose="020B0604020202090204" pitchFamily="34" charset="0"/>
                          <a:ea typeface="等线" panose="02010600030101010101" pitchFamily="2" charset="-122"/>
                        </a:rPr>
                        <a:t>Immediate Gating</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1100" b="0" i="0" u="none" strike="noStrike" dirty="0">
                          <a:solidFill>
                            <a:srgbClr val="000000"/>
                          </a:solidFill>
                          <a:effectLst/>
                          <a:latin typeface="宋体" panose="02010600030101010101" pitchFamily="2" charset="-122"/>
                          <a:ea typeface="宋体" panose="02010600030101010101" pitchFamily="2" charset="-122"/>
                        </a:rPr>
                        <a:t>风险评估：</a:t>
                      </a:r>
                      <a:r>
                        <a:rPr lang="en-GB" altLang="zh-CN" sz="1100" b="0" i="0" u="none" strike="noStrike" dirty="0">
                          <a:solidFill>
                            <a:srgbClr val="000000"/>
                          </a:solidFill>
                          <a:effectLst/>
                          <a:latin typeface="Arial" panose="020B0604020202090204" pitchFamily="34" charset="0"/>
                          <a:ea typeface="等线" panose="02010600030101010101" pitchFamily="2" charset="-122"/>
                        </a:rPr>
                        <a:t>L</a:t>
                      </a:r>
                      <a:br>
                        <a:rPr lang="en-GB" sz="1100" b="0" i="0" u="none" strike="noStrike" dirty="0">
                          <a:solidFill>
                            <a:srgbClr val="000000"/>
                          </a:solidFill>
                          <a:effectLst/>
                          <a:latin typeface="Arial" panose="020B0604020202090204" pitchFamily="34" charset="0"/>
                          <a:ea typeface="等线" panose="02010600030101010101" pitchFamily="2" charset="-122"/>
                        </a:rPr>
                      </a:br>
                      <a:r>
                        <a:rPr lang="zh-CN" altLang="en-US" sz="1100" b="0" i="0" u="none" strike="noStrike" dirty="0">
                          <a:solidFill>
                            <a:srgbClr val="000000"/>
                          </a:solidFill>
                          <a:effectLst/>
                          <a:latin typeface="Arial" panose="020B0604020202090204" pitchFamily="34" charset="0"/>
                          <a:ea typeface="等线" panose="02010600030101010101" pitchFamily="2" charset="-122"/>
                        </a:rPr>
                        <a:t>分析：该问题由于福特账号未登陆时启动车型，随心听时序有问题，存在播放已之前播放列表里的内容。用户影响较小。该问题涉及账号启动时序，修复方案需要与德赛福特沟通确认。</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002"/>
                  </a:ext>
                </a:extLst>
              </a:tr>
              <a:tr h="1549672">
                <a:tc>
                  <a:txBody>
                    <a:bodyPr/>
                    <a:lstStyle/>
                    <a:p>
                      <a:pPr marL="0" algn="l" defTabSz="914400" rtl="0" eaLnBrk="1" fontAlgn="t" latinLnBrk="0" hangingPunct="1"/>
                      <a:r>
                        <a:rPr lang="en-GB" sz="1200" b="0" i="0" u="sng" strike="noStrike" kern="1200" dirty="0">
                          <a:solidFill>
                            <a:srgbClr val="0563C1"/>
                          </a:solidFill>
                          <a:effectLst/>
                          <a:latin typeface="等线" panose="02010600030101010101" pitchFamily="2" charset="-122"/>
                          <a:ea typeface="等线" panose="02010600030101010101" pitchFamily="2" charset="-122"/>
                          <a:cs typeface="+mn-cs"/>
                        </a:rPr>
                        <a:t>APIMCIS-28400</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lang="en-US" altLang="zh-CN" sz="1200" b="0" i="0" u="none" strike="noStrike" dirty="0">
                          <a:solidFill>
                            <a:srgbClr val="000000"/>
                          </a:solidFill>
                          <a:effectLst/>
                          <a:latin typeface="Arial" panose="020B0604020202090204" pitchFamily="34" charset="0"/>
                          <a:ea typeface="等线" panose="02010600030101010101" pitchFamily="2" charset="-122"/>
                        </a:rPr>
                        <a:t>2022/3/9  10:25:00 PM</a:t>
                      </a:r>
                    </a:p>
                    <a:p>
                      <a:pPr algn="r" fontAlgn="t"/>
                      <a:endParaRPr lang="en-US" altLang="zh-CN" sz="1200" b="0" i="0" u="none" strike="noStrike" dirty="0">
                        <a:solidFill>
                          <a:srgbClr val="000000"/>
                        </a:solidFill>
                        <a:effectLst/>
                        <a:latin typeface="Arial" panose="020B0604020202090204" pitchFamily="34" charset="0"/>
                        <a:ea typeface="等线" panose="02010600030101010101" pitchFamily="2" charset="-122"/>
                      </a:endParaRP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 altLang="zh-CN" sz="1200" b="0" i="0" u="none" strike="noStrike" dirty="0">
                          <a:solidFill>
                            <a:srgbClr val="000000"/>
                          </a:solidFill>
                          <a:effectLst/>
                          <a:latin typeface="Arial" panose="020B0604020202090204" pitchFamily="34" charset="0"/>
                          <a:ea typeface="等线" panose="02010600030101010101" pitchFamily="2" charset="-122"/>
                        </a:rPr>
                        <a:t>CX727][</a:t>
                      </a:r>
                      <a:r>
                        <a:rPr lang="zh-CN" altLang="en-US" sz="1200" b="0" i="0" u="none" strike="noStrike" dirty="0">
                          <a:solidFill>
                            <a:srgbClr val="000000"/>
                          </a:solidFill>
                          <a:effectLst/>
                          <a:latin typeface="Arial" panose="020B0604020202090204" pitchFamily="34" charset="0"/>
                          <a:ea typeface="等线" panose="02010600030101010101" pitchFamily="2" charset="-122"/>
                        </a:rPr>
                        <a:t>客诉问题</a:t>
                      </a:r>
                      <a:r>
                        <a:rPr lang="en-US" altLang="zh-CN" sz="1200" b="0" i="0" u="none" strike="noStrike" dirty="0">
                          <a:solidFill>
                            <a:srgbClr val="000000"/>
                          </a:solidFill>
                          <a:effectLst/>
                          <a:latin typeface="Arial" panose="020B0604020202090204" pitchFamily="34" charset="0"/>
                          <a:ea typeface="等线" panose="02010600030101010101" pitchFamily="2" charset="-122"/>
                        </a:rPr>
                        <a:t>]</a:t>
                      </a:r>
                      <a:r>
                        <a:rPr lang="zh-CN" altLang="en-US" sz="1200" b="0" i="0" u="none" strike="noStrike" dirty="0">
                          <a:solidFill>
                            <a:srgbClr val="000000"/>
                          </a:solidFill>
                          <a:effectLst/>
                          <a:latin typeface="Arial" panose="020B0604020202090204" pitchFamily="34" charset="0"/>
                          <a:ea typeface="等线" panose="02010600030101010101" pitchFamily="2" charset="-122"/>
                        </a:rPr>
                        <a:t>车机</a:t>
                      </a:r>
                      <a:r>
                        <a:rPr lang="en" altLang="zh-CN" sz="1200" b="0" i="0" u="none" strike="noStrike" dirty="0">
                          <a:solidFill>
                            <a:srgbClr val="000000"/>
                          </a:solidFill>
                          <a:effectLst/>
                          <a:latin typeface="Arial" panose="020B0604020202090204" pitchFamily="34" charset="0"/>
                          <a:ea typeface="等线" panose="02010600030101010101" pitchFamily="2" charset="-122"/>
                        </a:rPr>
                        <a:t>Tab</a:t>
                      </a:r>
                      <a:r>
                        <a:rPr lang="zh-CN" altLang="en-US" sz="1200" b="0" i="0" u="none" strike="noStrike" dirty="0">
                          <a:solidFill>
                            <a:srgbClr val="000000"/>
                          </a:solidFill>
                          <a:effectLst/>
                          <a:latin typeface="Arial" panose="020B0604020202090204" pitchFamily="34" charset="0"/>
                          <a:ea typeface="等线" panose="02010600030101010101" pitchFamily="2" charset="-122"/>
                        </a:rPr>
                        <a:t>内部页面切换慢，如随心听，</a:t>
                      </a:r>
                      <a:r>
                        <a:rPr lang="en" altLang="zh-CN" sz="1200" b="0" i="0" u="none" strike="noStrike" dirty="0">
                          <a:solidFill>
                            <a:srgbClr val="000000"/>
                          </a:solidFill>
                          <a:effectLst/>
                          <a:latin typeface="Arial" panose="020B0604020202090204" pitchFamily="34" charset="0"/>
                          <a:ea typeface="等线" panose="02010600030101010101" pitchFamily="2" charset="-122"/>
                        </a:rPr>
                        <a:t>Setting</a:t>
                      </a:r>
                      <a:r>
                        <a:rPr lang="zh-CN" altLang="en-US" sz="1200" b="0" i="0" u="none" strike="noStrike" dirty="0">
                          <a:solidFill>
                            <a:srgbClr val="000000"/>
                          </a:solidFill>
                          <a:effectLst/>
                          <a:latin typeface="Arial" panose="020B0604020202090204" pitchFamily="34" charset="0"/>
                          <a:ea typeface="等线" panose="02010600030101010101" pitchFamily="2" charset="-122"/>
                        </a:rPr>
                        <a:t>等</a:t>
                      </a:r>
                    </a:p>
                    <a:p>
                      <a:pPr algn="l" fontAlgn="t"/>
                      <a:endParaRPr lang="zh-CN" altLang="en-US" sz="1200" b="0" i="0" u="none" strike="noStrike" dirty="0">
                        <a:solidFill>
                          <a:srgbClr val="000000"/>
                        </a:solidFill>
                        <a:effectLst/>
                        <a:latin typeface="Arial" panose="020B0604020202090204" pitchFamily="34" charset="0"/>
                        <a:ea typeface="等线" panose="02010600030101010101" pitchFamily="2" charset="-122"/>
                      </a:endParaRP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1200" b="0" i="0" u="none" strike="noStrike" dirty="0">
                          <a:solidFill>
                            <a:srgbClr val="000000"/>
                          </a:solidFill>
                          <a:effectLst/>
                          <a:latin typeface="Arial" panose="020B0604020202090204" pitchFamily="34" charset="0"/>
                          <a:ea typeface="等线" panose="02010600030101010101" pitchFamily="2" charset="-122"/>
                        </a:rPr>
                        <a:t>随心听</a:t>
                      </a:r>
                      <a:r>
                        <a:rPr lang="en-US" altLang="zh-CN" sz="1200" b="0" i="0" u="none" strike="noStrike" dirty="0">
                          <a:solidFill>
                            <a:srgbClr val="000000"/>
                          </a:solidFill>
                          <a:effectLst/>
                          <a:latin typeface="Arial" panose="020B0604020202090204" pitchFamily="34" charset="0"/>
                          <a:ea typeface="等线" panose="02010600030101010101" pitchFamily="2" charset="-122"/>
                        </a:rPr>
                        <a:t>,</a:t>
                      </a:r>
                      <a:r>
                        <a:rPr lang="en-GB" altLang="zh-CN" sz="1200" b="0" i="0" u="none" strike="noStrike" dirty="0" err="1">
                          <a:solidFill>
                            <a:srgbClr val="000000"/>
                          </a:solidFill>
                          <a:effectLst/>
                          <a:latin typeface="Arial" panose="020B0604020202090204" pitchFamily="34" charset="0"/>
                          <a:ea typeface="等线" panose="02010600030101010101" pitchFamily="2" charset="-122"/>
                        </a:rPr>
                        <a:t>usb</a:t>
                      </a:r>
                      <a:r>
                        <a:rPr lang="en-GB" altLang="zh-CN" sz="1200" b="0" i="0" u="none" strike="noStrike" dirty="0">
                          <a:solidFill>
                            <a:srgbClr val="000000"/>
                          </a:solidFill>
                          <a:effectLst/>
                          <a:latin typeface="Arial" panose="020B0604020202090204" pitchFamily="34" charset="0"/>
                          <a:ea typeface="等线" panose="02010600030101010101" pitchFamily="2" charset="-122"/>
                        </a:rPr>
                        <a:t>,</a:t>
                      </a:r>
                      <a:r>
                        <a:rPr lang="zh-CN" altLang="en-US" sz="1200" b="0" i="0" u="none" strike="noStrike" dirty="0">
                          <a:solidFill>
                            <a:srgbClr val="000000"/>
                          </a:solidFill>
                          <a:effectLst/>
                          <a:latin typeface="Arial" panose="020B0604020202090204" pitchFamily="34" charset="0"/>
                          <a:ea typeface="等线" panose="02010600030101010101" pitchFamily="2" charset="-122"/>
                        </a:rPr>
                        <a:t>在线收音机是一个</a:t>
                      </a:r>
                      <a:r>
                        <a:rPr lang="en-GB" altLang="zh-CN" sz="1200" b="0" i="0" u="none" strike="noStrike" dirty="0">
                          <a:solidFill>
                            <a:srgbClr val="000000"/>
                          </a:solidFill>
                          <a:effectLst/>
                          <a:latin typeface="Arial" panose="020B0604020202090204" pitchFamily="34" charset="0"/>
                          <a:ea typeface="等线" panose="02010600030101010101" pitchFamily="2" charset="-122"/>
                        </a:rPr>
                        <a:t>app（</a:t>
                      </a:r>
                      <a:r>
                        <a:rPr lang="zh-CN" altLang="en-US" sz="1200" b="0" i="0" u="none" strike="noStrike" dirty="0">
                          <a:solidFill>
                            <a:srgbClr val="000000"/>
                          </a:solidFill>
                          <a:effectLst/>
                          <a:latin typeface="Arial" panose="020B0604020202090204" pitchFamily="34" charset="0"/>
                          <a:ea typeface="等线" panose="02010600030101010101" pitchFamily="2" charset="-122"/>
                        </a:rPr>
                        <a:t>百度开发），蓝牙音乐，</a:t>
                      </a:r>
                      <a:r>
                        <a:rPr lang="en-GB" altLang="zh-CN" sz="1200" b="0" i="0" u="none" strike="noStrike" dirty="0">
                          <a:solidFill>
                            <a:srgbClr val="000000"/>
                          </a:solidFill>
                          <a:effectLst/>
                          <a:latin typeface="Arial" panose="020B0604020202090204" pitchFamily="34" charset="0"/>
                          <a:ea typeface="等线" panose="02010600030101010101" pitchFamily="2" charset="-122"/>
                        </a:rPr>
                        <a:t>FM/AM</a:t>
                      </a:r>
                      <a:r>
                        <a:rPr lang="zh-CN" altLang="en-US" sz="1200" b="0" i="0" u="none" strike="noStrike" dirty="0">
                          <a:solidFill>
                            <a:srgbClr val="000000"/>
                          </a:solidFill>
                          <a:effectLst/>
                          <a:latin typeface="Arial" panose="020B0604020202090204" pitchFamily="34" charset="0"/>
                          <a:ea typeface="等线" panose="02010600030101010101" pitchFamily="2" charset="-122"/>
                        </a:rPr>
                        <a:t>是另外的</a:t>
                      </a:r>
                      <a:r>
                        <a:rPr lang="en-GB" altLang="zh-CN" sz="1200" b="0" i="0" u="none" strike="noStrike" dirty="0">
                          <a:solidFill>
                            <a:srgbClr val="000000"/>
                          </a:solidFill>
                          <a:effectLst/>
                          <a:latin typeface="Arial" panose="020B0604020202090204" pitchFamily="34" charset="0"/>
                          <a:ea typeface="等线" panose="02010600030101010101" pitchFamily="2" charset="-122"/>
                        </a:rPr>
                        <a:t>app（</a:t>
                      </a:r>
                      <a:r>
                        <a:rPr lang="zh-CN" altLang="en-US" sz="1200" b="0" i="0" u="none" strike="noStrike" dirty="0">
                          <a:solidFill>
                            <a:srgbClr val="000000"/>
                          </a:solidFill>
                          <a:effectLst/>
                          <a:latin typeface="Arial" panose="020B0604020202090204" pitchFamily="34" charset="0"/>
                          <a:ea typeface="等线" panose="02010600030101010101" pitchFamily="2" charset="-122"/>
                        </a:rPr>
                        <a:t>德赛开发），不同</a:t>
                      </a:r>
                      <a:r>
                        <a:rPr lang="en-GB" altLang="zh-CN" sz="1200" b="0" i="0" u="none" strike="noStrike" dirty="0">
                          <a:solidFill>
                            <a:srgbClr val="000000"/>
                          </a:solidFill>
                          <a:effectLst/>
                          <a:latin typeface="Arial" panose="020B0604020202090204" pitchFamily="34" charset="0"/>
                          <a:ea typeface="等线" panose="02010600030101010101" pitchFamily="2" charset="-122"/>
                        </a:rPr>
                        <a:t>tab</a:t>
                      </a:r>
                      <a:r>
                        <a:rPr lang="zh-CN" altLang="en-US" sz="1200" b="0" i="0" u="none" strike="noStrike" dirty="0">
                          <a:solidFill>
                            <a:srgbClr val="000000"/>
                          </a:solidFill>
                          <a:effectLst/>
                          <a:latin typeface="Arial" panose="020B0604020202090204" pitchFamily="34" charset="0"/>
                          <a:ea typeface="等线" panose="02010600030101010101" pitchFamily="2" charset="-122"/>
                        </a:rPr>
                        <a:t>切换就是不同</a:t>
                      </a:r>
                      <a:r>
                        <a:rPr lang="en-GB" altLang="zh-CN" sz="1200" b="0" i="0" u="none" strike="noStrike" dirty="0">
                          <a:solidFill>
                            <a:srgbClr val="000000"/>
                          </a:solidFill>
                          <a:effectLst/>
                          <a:latin typeface="Arial" panose="020B0604020202090204" pitchFamily="34" charset="0"/>
                          <a:ea typeface="等线" panose="02010600030101010101" pitchFamily="2" charset="-122"/>
                        </a:rPr>
                        <a:t>app</a:t>
                      </a:r>
                      <a:r>
                        <a:rPr lang="zh-CN" altLang="en-US" sz="1200" b="0" i="0" u="none" strike="noStrike" dirty="0">
                          <a:solidFill>
                            <a:srgbClr val="000000"/>
                          </a:solidFill>
                          <a:effectLst/>
                          <a:latin typeface="Arial" panose="020B0604020202090204" pitchFamily="34" charset="0"/>
                          <a:ea typeface="等线" panose="02010600030101010101" pitchFamily="2" charset="-122"/>
                        </a:rPr>
                        <a:t>的切换，如果系统性能不太理想，频繁切换就会卡顿，尤其是冷启动，就和老的</a:t>
                      </a:r>
                      <a:r>
                        <a:rPr lang="en-GB" altLang="zh-CN" sz="1200" b="0" i="0" u="none" strike="noStrike" dirty="0">
                          <a:solidFill>
                            <a:srgbClr val="000000"/>
                          </a:solidFill>
                          <a:effectLst/>
                          <a:latin typeface="Arial" panose="020B0604020202090204" pitchFamily="34" charset="0"/>
                          <a:ea typeface="等线" panose="02010600030101010101" pitchFamily="2" charset="-122"/>
                        </a:rPr>
                        <a:t>Android</a:t>
                      </a:r>
                      <a:r>
                        <a:rPr lang="zh-CN" altLang="en-US" sz="1200" b="0" i="0" u="none" strike="noStrike" dirty="0">
                          <a:solidFill>
                            <a:srgbClr val="000000"/>
                          </a:solidFill>
                          <a:effectLst/>
                          <a:latin typeface="Arial" panose="020B0604020202090204" pitchFamily="34" charset="0"/>
                          <a:ea typeface="等线" panose="02010600030101010101" pitchFamily="2" charset="-122"/>
                        </a:rPr>
                        <a:t>手机一样。</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err="1">
                          <a:solidFill>
                            <a:srgbClr val="000000"/>
                          </a:solidFill>
                          <a:effectLst/>
                          <a:latin typeface="Arial" panose="020B0604020202090204" pitchFamily="34" charset="0"/>
                          <a:ea typeface="等线" panose="02010600030101010101" pitchFamily="2" charset="-122"/>
                        </a:rPr>
                        <a:t>处理中</a:t>
                      </a:r>
                      <a:endParaRPr lang="en-GB" sz="1200" b="0" i="0" u="none" strike="noStrike" dirty="0">
                        <a:solidFill>
                          <a:srgbClr val="000000"/>
                        </a:solidFill>
                        <a:effectLst/>
                        <a:latin typeface="Arial" panose="020B0604020202090204" pitchFamily="34" charset="0"/>
                        <a:ea typeface="等线" panose="02010600030101010101" pitchFamily="2" charset="-122"/>
                      </a:endParaRP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err="1">
                          <a:solidFill>
                            <a:srgbClr val="000000"/>
                          </a:solidFill>
                          <a:effectLst/>
                          <a:latin typeface="Arial" panose="020B0604020202090204" pitchFamily="34" charset="0"/>
                          <a:ea typeface="等线" panose="02010600030101010101" pitchFamily="2" charset="-122"/>
                        </a:rPr>
                        <a:t>待定</a:t>
                      </a:r>
                      <a:endParaRPr lang="en-GB" sz="1200" b="0" i="0" u="none" strike="noStrike" dirty="0">
                        <a:solidFill>
                          <a:srgbClr val="000000"/>
                        </a:solidFill>
                        <a:effectLst/>
                        <a:latin typeface="Arial" panose="020B0604020202090204" pitchFamily="34" charset="0"/>
                        <a:ea typeface="等线" panose="02010600030101010101" pitchFamily="2" charset="-122"/>
                      </a:endParaRP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GB" altLang="zh-CN" sz="1200" b="0" i="0" u="none" strike="noStrike" dirty="0">
                          <a:solidFill>
                            <a:srgbClr val="000000"/>
                          </a:solidFill>
                          <a:effectLst/>
                          <a:latin typeface="Arial" panose="020B0604020202090204" pitchFamily="34" charset="0"/>
                          <a:ea typeface="等线" panose="02010600030101010101" pitchFamily="2" charset="-122"/>
                        </a:rPr>
                        <a:t>Immediate Gating</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zh-CN" altLang="en-US" sz="1100" b="0" i="0" u="none" strike="noStrike" dirty="0">
                          <a:solidFill>
                            <a:srgbClr val="000000"/>
                          </a:solidFill>
                          <a:effectLst/>
                          <a:latin typeface="宋体" panose="02010600030101010101" pitchFamily="2" charset="-122"/>
                          <a:ea typeface="宋体" panose="02010600030101010101" pitchFamily="2" charset="-122"/>
                        </a:rPr>
                        <a:t>风险评估：</a:t>
                      </a:r>
                      <a:r>
                        <a:rPr lang="en-GB" altLang="zh-CN" sz="1100" b="0" i="0" u="none" strike="noStrike" dirty="0">
                          <a:solidFill>
                            <a:srgbClr val="000000"/>
                          </a:solidFill>
                          <a:effectLst/>
                          <a:latin typeface="Arial" panose="020B0604020202090204" pitchFamily="34" charset="0"/>
                          <a:ea typeface="等线" panose="02010600030101010101" pitchFamily="2" charset="-122"/>
                        </a:rPr>
                        <a:t>L</a:t>
                      </a:r>
                      <a:endParaRPr lang="en-US" altLang="zh-CN" sz="1100" b="0" i="0" u="none" strike="noStrike" dirty="0">
                        <a:solidFill>
                          <a:srgbClr val="000000"/>
                        </a:solidFill>
                        <a:effectLst/>
                        <a:latin typeface="Arial" panose="020B0604020202090204" pitchFamily="34" charset="0"/>
                        <a:ea typeface="等线" panose="02010600030101010101" pitchFamily="2" charset="-122"/>
                      </a:endParaRPr>
                    </a:p>
                    <a:p>
                      <a:pPr marL="0" marR="0" indent="0" algn="l" defTabSz="914400" rtl="0" eaLnBrk="1" fontAlgn="t" latinLnBrk="0" hangingPunct="1">
                        <a:lnSpc>
                          <a:spcPct val="100000"/>
                        </a:lnSpc>
                        <a:spcBef>
                          <a:spcPts val="0"/>
                        </a:spcBef>
                        <a:spcAft>
                          <a:spcPts val="0"/>
                        </a:spcAft>
                        <a:buClrTx/>
                        <a:buSzTx/>
                        <a:buFontTx/>
                        <a:buNone/>
                        <a:tabLst/>
                        <a:defRPr/>
                      </a:pPr>
                      <a:r>
                        <a:rPr lang="zh-CN" altLang="en-US" sz="1100" b="0" i="0" u="none" strike="noStrike" dirty="0">
                          <a:solidFill>
                            <a:srgbClr val="000000"/>
                          </a:solidFill>
                          <a:effectLst/>
                          <a:latin typeface="Arial" panose="020B0604020202090204" pitchFamily="34" charset="0"/>
                          <a:ea typeface="等线" panose="02010600030101010101" pitchFamily="2" charset="-122"/>
                        </a:rPr>
                        <a:t>随心听</a:t>
                      </a:r>
                      <a:r>
                        <a:rPr lang="en-US" altLang="zh-CN" sz="1100" b="0" i="0" u="none" strike="noStrike" dirty="0">
                          <a:solidFill>
                            <a:srgbClr val="000000"/>
                          </a:solidFill>
                          <a:effectLst/>
                          <a:latin typeface="Arial" panose="020B0604020202090204" pitchFamily="34" charset="0"/>
                          <a:ea typeface="等线" panose="02010600030101010101" pitchFamily="2" charset="-122"/>
                        </a:rPr>
                        <a:t>,</a:t>
                      </a:r>
                      <a:r>
                        <a:rPr lang="en-GB" sz="1100" b="0" i="0" u="none" strike="noStrike" dirty="0" err="1">
                          <a:solidFill>
                            <a:srgbClr val="000000"/>
                          </a:solidFill>
                          <a:effectLst/>
                          <a:latin typeface="Arial" panose="020B0604020202090204" pitchFamily="34" charset="0"/>
                          <a:ea typeface="等线" panose="02010600030101010101" pitchFamily="2" charset="-122"/>
                        </a:rPr>
                        <a:t>usb</a:t>
                      </a:r>
                      <a:r>
                        <a:rPr lang="en-GB" sz="1100" b="0" i="0" u="none" strike="noStrike" dirty="0">
                          <a:solidFill>
                            <a:srgbClr val="000000"/>
                          </a:solidFill>
                          <a:effectLst/>
                          <a:latin typeface="Arial" panose="020B0604020202090204" pitchFamily="34" charset="0"/>
                          <a:ea typeface="等线" panose="02010600030101010101" pitchFamily="2" charset="-122"/>
                        </a:rPr>
                        <a:t>,</a:t>
                      </a:r>
                      <a:r>
                        <a:rPr lang="zh-CN" altLang="en-US" sz="1100" b="0" i="0" u="none" strike="noStrike" dirty="0">
                          <a:solidFill>
                            <a:srgbClr val="000000"/>
                          </a:solidFill>
                          <a:effectLst/>
                          <a:latin typeface="Arial" panose="020B0604020202090204" pitchFamily="34" charset="0"/>
                          <a:ea typeface="等线" panose="02010600030101010101" pitchFamily="2" charset="-122"/>
                        </a:rPr>
                        <a:t>在线收音机是一个</a:t>
                      </a:r>
                      <a:r>
                        <a:rPr lang="en-GB" sz="1100" b="0" i="0" u="none" strike="noStrike" dirty="0">
                          <a:solidFill>
                            <a:srgbClr val="000000"/>
                          </a:solidFill>
                          <a:effectLst/>
                          <a:latin typeface="Arial" panose="020B0604020202090204" pitchFamily="34" charset="0"/>
                          <a:ea typeface="等线" panose="02010600030101010101" pitchFamily="2" charset="-122"/>
                        </a:rPr>
                        <a:t>app（</a:t>
                      </a:r>
                      <a:r>
                        <a:rPr lang="zh-CN" altLang="en-US" sz="1100" b="0" i="0" u="none" strike="noStrike" dirty="0">
                          <a:solidFill>
                            <a:srgbClr val="000000"/>
                          </a:solidFill>
                          <a:effectLst/>
                          <a:latin typeface="Arial" panose="020B0604020202090204" pitchFamily="34" charset="0"/>
                          <a:ea typeface="等线" panose="02010600030101010101" pitchFamily="2" charset="-122"/>
                        </a:rPr>
                        <a:t>百度开发），蓝牙音乐，</a:t>
                      </a:r>
                      <a:r>
                        <a:rPr lang="en-GB" sz="1100" b="0" i="0" u="none" strike="noStrike" dirty="0">
                          <a:solidFill>
                            <a:srgbClr val="000000"/>
                          </a:solidFill>
                          <a:effectLst/>
                          <a:latin typeface="Arial" panose="020B0604020202090204" pitchFamily="34" charset="0"/>
                          <a:ea typeface="等线" panose="02010600030101010101" pitchFamily="2" charset="-122"/>
                        </a:rPr>
                        <a:t>FM/AM</a:t>
                      </a:r>
                      <a:r>
                        <a:rPr lang="zh-CN" altLang="en-US" sz="1100" b="0" i="0" u="none" strike="noStrike" dirty="0">
                          <a:solidFill>
                            <a:srgbClr val="000000"/>
                          </a:solidFill>
                          <a:effectLst/>
                          <a:latin typeface="Arial" panose="020B0604020202090204" pitchFamily="34" charset="0"/>
                          <a:ea typeface="等线" panose="02010600030101010101" pitchFamily="2" charset="-122"/>
                        </a:rPr>
                        <a:t>是另外的</a:t>
                      </a:r>
                      <a:r>
                        <a:rPr lang="en-GB" sz="1100" b="0" i="0" u="none" strike="noStrike" dirty="0">
                          <a:solidFill>
                            <a:srgbClr val="000000"/>
                          </a:solidFill>
                          <a:effectLst/>
                          <a:latin typeface="Arial" panose="020B0604020202090204" pitchFamily="34" charset="0"/>
                          <a:ea typeface="等线" panose="02010600030101010101" pitchFamily="2" charset="-122"/>
                        </a:rPr>
                        <a:t>app（</a:t>
                      </a:r>
                      <a:r>
                        <a:rPr lang="zh-CN" altLang="en-US" sz="1100" b="0" i="0" u="none" strike="noStrike" dirty="0">
                          <a:solidFill>
                            <a:srgbClr val="000000"/>
                          </a:solidFill>
                          <a:effectLst/>
                          <a:latin typeface="Arial" panose="020B0604020202090204" pitchFamily="34" charset="0"/>
                          <a:ea typeface="等线" panose="02010600030101010101" pitchFamily="2" charset="-122"/>
                        </a:rPr>
                        <a:t>德赛开发），不同</a:t>
                      </a:r>
                      <a:r>
                        <a:rPr lang="en-GB" sz="1100" b="0" i="0" u="none" strike="noStrike" dirty="0">
                          <a:solidFill>
                            <a:srgbClr val="000000"/>
                          </a:solidFill>
                          <a:effectLst/>
                          <a:latin typeface="Arial" panose="020B0604020202090204" pitchFamily="34" charset="0"/>
                          <a:ea typeface="等线" panose="02010600030101010101" pitchFamily="2" charset="-122"/>
                        </a:rPr>
                        <a:t>tab</a:t>
                      </a:r>
                      <a:r>
                        <a:rPr lang="zh-CN" altLang="en-US" sz="1100" b="0" i="0" u="none" strike="noStrike" dirty="0">
                          <a:solidFill>
                            <a:srgbClr val="000000"/>
                          </a:solidFill>
                          <a:effectLst/>
                          <a:latin typeface="Arial" panose="020B0604020202090204" pitchFamily="34" charset="0"/>
                          <a:ea typeface="等线" panose="02010600030101010101" pitchFamily="2" charset="-122"/>
                        </a:rPr>
                        <a:t>切换就是不同</a:t>
                      </a:r>
                      <a:r>
                        <a:rPr lang="en-GB" sz="1100" b="0" i="0" u="none" strike="noStrike" dirty="0">
                          <a:solidFill>
                            <a:srgbClr val="000000"/>
                          </a:solidFill>
                          <a:effectLst/>
                          <a:latin typeface="Arial" panose="020B0604020202090204" pitchFamily="34" charset="0"/>
                          <a:ea typeface="等线" panose="02010600030101010101" pitchFamily="2" charset="-122"/>
                        </a:rPr>
                        <a:t>app</a:t>
                      </a:r>
                      <a:r>
                        <a:rPr lang="zh-CN" altLang="en-US" sz="1100" b="0" i="0" u="none" strike="noStrike" dirty="0">
                          <a:solidFill>
                            <a:srgbClr val="000000"/>
                          </a:solidFill>
                          <a:effectLst/>
                          <a:latin typeface="Arial" panose="020B0604020202090204" pitchFamily="34" charset="0"/>
                          <a:ea typeface="等线" panose="02010600030101010101" pitchFamily="2" charset="-122"/>
                        </a:rPr>
                        <a:t>的切换，如果系统性能不太理想，频繁切换就会卡顿，尤其是冷启动，就和老的</a:t>
                      </a:r>
                      <a:r>
                        <a:rPr lang="en-GB" sz="1100" b="0" i="0" u="none" strike="noStrike" dirty="0">
                          <a:solidFill>
                            <a:srgbClr val="000000"/>
                          </a:solidFill>
                          <a:effectLst/>
                          <a:latin typeface="Arial" panose="020B0604020202090204" pitchFamily="34" charset="0"/>
                          <a:ea typeface="等线" panose="02010600030101010101" pitchFamily="2" charset="-122"/>
                        </a:rPr>
                        <a:t>Android</a:t>
                      </a:r>
                      <a:r>
                        <a:rPr lang="zh-CN" altLang="en-US" sz="1100" b="0" i="0" u="none" strike="noStrike" dirty="0">
                          <a:solidFill>
                            <a:srgbClr val="000000"/>
                          </a:solidFill>
                          <a:effectLst/>
                          <a:latin typeface="Arial" panose="020B0604020202090204" pitchFamily="34" charset="0"/>
                          <a:ea typeface="等线" panose="02010600030101010101" pitchFamily="2" charset="-122"/>
                        </a:rPr>
                        <a:t>手机一样。因此当前的方案及系统性能情况，很难避免卡顿。需要福特</a:t>
                      </a:r>
                      <a:r>
                        <a:rPr lang="en-US" altLang="zh-CN" sz="1100" b="0" i="0" u="none" strike="noStrike" dirty="0">
                          <a:solidFill>
                            <a:srgbClr val="000000"/>
                          </a:solidFill>
                          <a:effectLst/>
                          <a:latin typeface="Arial" panose="020B0604020202090204" pitchFamily="34" charset="0"/>
                          <a:ea typeface="等线" panose="02010600030101010101" pitchFamily="2" charset="-122"/>
                        </a:rPr>
                        <a:t>FO</a:t>
                      </a:r>
                      <a:r>
                        <a:rPr lang="zh-CN" altLang="en-US" sz="1100" b="0" i="0" u="none" strike="noStrike" dirty="0">
                          <a:solidFill>
                            <a:srgbClr val="000000"/>
                          </a:solidFill>
                          <a:effectLst/>
                          <a:latin typeface="Arial" panose="020B0604020202090204" pitchFamily="34" charset="0"/>
                          <a:ea typeface="等线" panose="02010600030101010101" pitchFamily="2" charset="-122"/>
                        </a:rPr>
                        <a:t>确认是否接受现状或与德赛一起沟通优化方案。</a:t>
                      </a:r>
                      <a:endParaRPr lang="en-GB" sz="1100" b="0" i="0" u="none" strike="noStrike" dirty="0">
                        <a:solidFill>
                          <a:srgbClr val="000000"/>
                        </a:solidFill>
                        <a:effectLst/>
                        <a:latin typeface="Arial" panose="020B0604020202090204" pitchFamily="34" charset="0"/>
                        <a:ea typeface="等线" panose="02010600030101010101" pitchFamily="2" charset="-122"/>
                      </a:endParaRP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006"/>
                  </a:ext>
                </a:extLst>
              </a:tr>
            </a:tbl>
          </a:graphicData>
        </a:graphic>
      </p:graphicFrame>
      <p:sp>
        <p:nvSpPr>
          <p:cNvPr id="3" name="文本框 2">
            <a:extLst>
              <a:ext uri="{FF2B5EF4-FFF2-40B4-BE49-F238E27FC236}">
                <a16:creationId xmlns:a16="http://schemas.microsoft.com/office/drawing/2014/main" id="{BBA06C24-B6D0-F14B-AD95-5BA70FEC5CDB}"/>
              </a:ext>
            </a:extLst>
          </p:cNvPr>
          <p:cNvSpPr txBox="1"/>
          <p:nvPr/>
        </p:nvSpPr>
        <p:spPr>
          <a:xfrm>
            <a:off x="401003" y="830344"/>
            <a:ext cx="11529740" cy="369332"/>
          </a:xfrm>
          <a:prstGeom prst="rect">
            <a:avLst/>
          </a:prstGeom>
          <a:noFill/>
        </p:spPr>
        <p:txBody>
          <a:bodyPr wrap="square" rtlCol="0">
            <a:spAutoFit/>
          </a:bodyPr>
          <a:lstStyle/>
          <a:p>
            <a:r>
              <a:rPr kumimoji="1" lang="zh-CN" altLang="en-US" dirty="0"/>
              <a:t>遗留</a:t>
            </a:r>
            <a:r>
              <a:rPr kumimoji="1" lang="en-US" altLang="zh-CN" dirty="0"/>
              <a:t>2</a:t>
            </a:r>
            <a:r>
              <a:rPr kumimoji="1" lang="zh-CN" altLang="en-US" dirty="0"/>
              <a:t>个</a:t>
            </a:r>
            <a:r>
              <a:rPr kumimoji="1" lang="en-US" altLang="zh-CN" dirty="0"/>
              <a:t>IG</a:t>
            </a:r>
            <a:r>
              <a:rPr kumimoji="1" lang="zh-CN" altLang="en-US" dirty="0"/>
              <a:t>问题，分析影响较小，非</a:t>
            </a:r>
            <a:r>
              <a:rPr kumimoji="1" lang="en-US" altLang="zh-CN" dirty="0"/>
              <a:t>block</a:t>
            </a:r>
            <a:r>
              <a:rPr kumimoji="1" lang="zh-CN" altLang="en-US" dirty="0"/>
              <a:t> </a:t>
            </a:r>
            <a:r>
              <a:rPr kumimoji="1" lang="en-US" altLang="zh-CN" dirty="0"/>
              <a:t>issue</a:t>
            </a:r>
            <a:r>
              <a:rPr kumimoji="1" lang="zh-CN" altLang="en-U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CX727</a:t>
            </a:r>
            <a:r>
              <a:rPr lang="zh-CN" altLang="en-US" sz="2800" dirty="0">
                <a:solidFill>
                  <a:srgbClr val="0000CC"/>
                </a:solidFill>
              </a:rPr>
              <a:t> </a:t>
            </a:r>
            <a:r>
              <a:rPr lang="en-US" altLang="zh-CN" sz="2800" dirty="0">
                <a:solidFill>
                  <a:srgbClr val="0000CC"/>
                </a:solidFill>
              </a:rPr>
              <a:t>R11</a:t>
            </a:r>
            <a:r>
              <a:rPr lang="zh-CN" altLang="en-US" sz="2800" dirty="0">
                <a:solidFill>
                  <a:srgbClr val="0000CC"/>
                </a:solidFill>
              </a:rPr>
              <a:t> </a:t>
            </a:r>
            <a:r>
              <a:rPr lang="en-US" altLang="zh-CN" sz="2800" dirty="0">
                <a:solidFill>
                  <a:srgbClr val="0000CC"/>
                </a:solidFill>
              </a:rPr>
              <a:t>PRO</a:t>
            </a:r>
            <a:r>
              <a:rPr lang="zh-CN" altLang="en-US" sz="2800" dirty="0">
                <a:solidFill>
                  <a:srgbClr val="0000CC"/>
                </a:solidFill>
              </a:rPr>
              <a:t> </a:t>
            </a:r>
            <a:r>
              <a:rPr lang="en-US" altLang="zh-CN" sz="2800" dirty="0">
                <a:solidFill>
                  <a:srgbClr val="0000CC"/>
                </a:solidFill>
              </a:rPr>
              <a:t>HF2</a:t>
            </a:r>
            <a:r>
              <a:rPr lang="en-US" altLang="en-US" sz="2800" dirty="0">
                <a:solidFill>
                  <a:srgbClr val="0000CC"/>
                </a:solidFill>
              </a:rPr>
              <a:t>} </a:t>
            </a:r>
            <a:r>
              <a:rPr lang="en-US" altLang="zh-CN" sz="2800" dirty="0"/>
              <a:t>Open AIMS with risk evaluation</a:t>
            </a:r>
            <a:endParaRPr lang="en-US" altLang="en-US" sz="2800" b="0" dirty="0">
              <a:ea typeface="SimHei" panose="02010609060101010101" pitchFamily="49" charset="-122"/>
            </a:endParaRPr>
          </a:p>
        </p:txBody>
      </p:sp>
      <p:graphicFrame>
        <p:nvGraphicFramePr>
          <p:cNvPr id="8" name="表格 7">
            <a:extLst>
              <a:ext uri="{FF2B5EF4-FFF2-40B4-BE49-F238E27FC236}">
                <a16:creationId xmlns:a16="http://schemas.microsoft.com/office/drawing/2014/main" id="{63C55C3E-8A21-4741-B174-134C50C2F361}"/>
              </a:ext>
            </a:extLst>
          </p:cNvPr>
          <p:cNvGraphicFramePr>
            <a:graphicFrameLocks noGrp="1"/>
          </p:cNvGraphicFramePr>
          <p:nvPr>
            <p:custDataLst>
              <p:tags r:id="rId1"/>
            </p:custDataLst>
            <p:extLst>
              <p:ext uri="{D42A27DB-BD31-4B8C-83A1-F6EECF244321}">
                <p14:modId xmlns:p14="http://schemas.microsoft.com/office/powerpoint/2010/main" val="2194966809"/>
              </p:ext>
            </p:extLst>
          </p:nvPr>
        </p:nvGraphicFramePr>
        <p:xfrm>
          <a:off x="730019" y="1524001"/>
          <a:ext cx="11179811" cy="3672196"/>
        </p:xfrm>
        <a:graphic>
          <a:graphicData uri="http://schemas.openxmlformats.org/drawingml/2006/table">
            <a:tbl>
              <a:tblPr/>
              <a:tblGrid>
                <a:gridCol w="920749">
                  <a:extLst>
                    <a:ext uri="{9D8B030D-6E8A-4147-A177-3AD203B41FA5}">
                      <a16:colId xmlns:a16="http://schemas.microsoft.com/office/drawing/2014/main" val="20000"/>
                    </a:ext>
                  </a:extLst>
                </a:gridCol>
                <a:gridCol w="2719185">
                  <a:extLst>
                    <a:ext uri="{9D8B030D-6E8A-4147-A177-3AD203B41FA5}">
                      <a16:colId xmlns:a16="http://schemas.microsoft.com/office/drawing/2014/main" val="20001"/>
                    </a:ext>
                  </a:extLst>
                </a:gridCol>
                <a:gridCol w="872593">
                  <a:extLst>
                    <a:ext uri="{9D8B030D-6E8A-4147-A177-3AD203B41FA5}">
                      <a16:colId xmlns:a16="http://schemas.microsoft.com/office/drawing/2014/main" val="76844630"/>
                    </a:ext>
                  </a:extLst>
                </a:gridCol>
                <a:gridCol w="867511">
                  <a:extLst>
                    <a:ext uri="{9D8B030D-6E8A-4147-A177-3AD203B41FA5}">
                      <a16:colId xmlns:a16="http://schemas.microsoft.com/office/drawing/2014/main" val="4031948512"/>
                    </a:ext>
                  </a:extLst>
                </a:gridCol>
                <a:gridCol w="877675">
                  <a:extLst>
                    <a:ext uri="{9D8B030D-6E8A-4147-A177-3AD203B41FA5}">
                      <a16:colId xmlns:a16="http://schemas.microsoft.com/office/drawing/2014/main" val="20002"/>
                    </a:ext>
                  </a:extLst>
                </a:gridCol>
                <a:gridCol w="615375">
                  <a:extLst>
                    <a:ext uri="{9D8B030D-6E8A-4147-A177-3AD203B41FA5}">
                      <a16:colId xmlns:a16="http://schemas.microsoft.com/office/drawing/2014/main" val="20003"/>
                    </a:ext>
                  </a:extLst>
                </a:gridCol>
                <a:gridCol w="4306723">
                  <a:extLst>
                    <a:ext uri="{9D8B030D-6E8A-4147-A177-3AD203B41FA5}">
                      <a16:colId xmlns:a16="http://schemas.microsoft.com/office/drawing/2014/main" val="20004"/>
                    </a:ext>
                  </a:extLst>
                </a:gridCol>
              </a:tblGrid>
              <a:tr h="337927">
                <a:tc>
                  <a:txBody>
                    <a:bodyPr/>
                    <a:lstStyle/>
                    <a:p>
                      <a:pPr algn="ctr" fontAlgn="t"/>
                      <a:endParaRPr lang="en-GB" sz="900" b="1" i="0" u="none" strike="noStrike" dirty="0">
                        <a:solidFill>
                          <a:schemeClr val="bg1"/>
                        </a:solidFill>
                        <a:effectLst/>
                        <a:latin typeface="Arial" panose="020B0604020202090204" pitchFamily="34" charset="0"/>
                        <a:ea typeface="等线" panose="02010600030101010101" pitchFamily="2" charset="-122"/>
                      </a:endParaRPr>
                    </a:p>
                    <a:p>
                      <a:pPr algn="ctr" fontAlgn="t"/>
                      <a:r>
                        <a:rPr lang="en-GB" sz="900" b="1" i="0" u="none" strike="noStrike" dirty="0">
                          <a:solidFill>
                            <a:schemeClr val="bg1"/>
                          </a:solidFill>
                          <a:effectLst/>
                          <a:latin typeface="Arial" panose="020B0604020202090204" pitchFamily="34" charset="0"/>
                          <a:ea typeface="等线" panose="02010600030101010101" pitchFamily="2" charset="-122"/>
                        </a:rPr>
                        <a:t>Key</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t"/>
                      <a:endParaRPr lang="en-GB" sz="900" b="1" i="0" u="none" strike="noStrike" dirty="0">
                        <a:solidFill>
                          <a:schemeClr val="bg1"/>
                        </a:solidFill>
                        <a:effectLst/>
                        <a:latin typeface="Arial" panose="020B0604020202090204" pitchFamily="34" charset="0"/>
                        <a:ea typeface="等线" panose="02010600030101010101" pitchFamily="2" charset="-122"/>
                      </a:endParaRPr>
                    </a:p>
                    <a:p>
                      <a:pPr algn="ctr" fontAlgn="t"/>
                      <a:r>
                        <a:rPr lang="en-GB" sz="900" b="1" i="0" u="none" strike="noStrike" dirty="0">
                          <a:solidFill>
                            <a:schemeClr val="bg1"/>
                          </a:solidFill>
                          <a:effectLst/>
                          <a:latin typeface="Arial" panose="020B0604020202090204" pitchFamily="34" charset="0"/>
                          <a:ea typeface="等线" panose="02010600030101010101" pitchFamily="2" charset="-122"/>
                        </a:rPr>
                        <a:t>Summary</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algn="ctr" defTabSz="914400" rtl="0" eaLnBrk="1" fontAlgn="t" latinLnBrk="0" hangingPunct="1"/>
                      <a:endParaRPr lang="en-GB" sz="900" b="1" i="0" u="none" strike="noStrike" kern="1200" dirty="0">
                        <a:solidFill>
                          <a:schemeClr val="bg1"/>
                        </a:solidFill>
                        <a:effectLst/>
                        <a:latin typeface="Arial" panose="020B0604020202090204" pitchFamily="34" charset="0"/>
                        <a:ea typeface="等线" panose="02010600030101010101" pitchFamily="2" charset="-122"/>
                        <a:cs typeface="+mn-cs"/>
                      </a:endParaRPr>
                    </a:p>
                    <a:p>
                      <a:pPr marL="0" algn="ctr" defTabSz="914400" rtl="0" eaLnBrk="1" fontAlgn="t" latinLnBrk="0" hangingPunct="1"/>
                      <a:r>
                        <a:rPr lang="en-GB" sz="900" b="1" i="0" u="none" strike="noStrike" kern="1200" dirty="0">
                          <a:solidFill>
                            <a:schemeClr val="bg1"/>
                          </a:solidFill>
                          <a:effectLst/>
                          <a:latin typeface="Arial" panose="020B0604020202090204" pitchFamily="34" charset="0"/>
                          <a:ea typeface="等线" panose="02010600030101010101" pitchFamily="2" charset="-122"/>
                          <a:cs typeface="+mn-cs"/>
                        </a:rPr>
                        <a:t>Status</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algn="ctr" defTabSz="914400" rtl="0" eaLnBrk="1" fontAlgn="t" latinLnBrk="0" hangingPunct="1"/>
                      <a:endParaRPr lang="en-GB" sz="900" b="1" i="0" u="none" strike="noStrike" kern="1200" dirty="0">
                        <a:solidFill>
                          <a:schemeClr val="bg1"/>
                        </a:solidFill>
                        <a:effectLst/>
                        <a:latin typeface="Arial" panose="020B0604020202090204" pitchFamily="34" charset="0"/>
                        <a:ea typeface="等线" panose="02010600030101010101" pitchFamily="2" charset="-122"/>
                        <a:cs typeface="+mn-cs"/>
                      </a:endParaRPr>
                    </a:p>
                    <a:p>
                      <a:pPr marL="0" algn="ctr" defTabSz="914400" rtl="0" eaLnBrk="1" fontAlgn="t" latinLnBrk="0" hangingPunct="1"/>
                      <a:r>
                        <a:rPr lang="en-GB" sz="900" b="1" i="0" u="none" strike="noStrike" kern="1200" dirty="0" err="1">
                          <a:solidFill>
                            <a:schemeClr val="bg1"/>
                          </a:solidFill>
                          <a:effectLst/>
                          <a:latin typeface="Arial" panose="020B0604020202090204" pitchFamily="34" charset="0"/>
                          <a:ea typeface="等线" panose="02010600030101010101" pitchFamily="2" charset="-122"/>
                          <a:cs typeface="+mn-cs"/>
                        </a:rPr>
                        <a:t>Fixversion</a:t>
                      </a:r>
                      <a:endParaRPr lang="en-GB" sz="900" b="1" i="0" u="none" strike="noStrike" kern="1200" dirty="0">
                        <a:solidFill>
                          <a:schemeClr val="bg1"/>
                        </a:solidFill>
                        <a:effectLst/>
                        <a:latin typeface="Arial" panose="020B060402020209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t"/>
                      <a:endParaRPr lang="en-GB" sz="900" b="1" i="0" u="none" strike="noStrike" dirty="0">
                        <a:solidFill>
                          <a:schemeClr val="bg1"/>
                        </a:solidFill>
                        <a:effectLst/>
                        <a:latin typeface="Arial" panose="020B0604020202090204" pitchFamily="34" charset="0"/>
                        <a:ea typeface="等线" panose="02010600030101010101" pitchFamily="2" charset="-122"/>
                      </a:endParaRPr>
                    </a:p>
                    <a:p>
                      <a:pPr algn="ctr" fontAlgn="t"/>
                      <a:r>
                        <a:rPr lang="en-GB" sz="900" b="1" i="0" u="none" strike="noStrike" dirty="0">
                          <a:solidFill>
                            <a:schemeClr val="bg1"/>
                          </a:solidFill>
                          <a:effectLst/>
                          <a:latin typeface="Arial" panose="020B0604020202090204" pitchFamily="34" charset="0"/>
                          <a:ea typeface="等线" panose="02010600030101010101" pitchFamily="2" charset="-122"/>
                        </a:rPr>
                        <a:t>Priority</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t"/>
                      <a:endParaRPr lang="en-GB" sz="900" b="1" i="0" u="none" strike="noStrike" dirty="0">
                        <a:solidFill>
                          <a:schemeClr val="bg1"/>
                        </a:solidFill>
                        <a:effectLst/>
                        <a:latin typeface="Arial" panose="020B0604020202090204" pitchFamily="34" charset="0"/>
                        <a:ea typeface="等线" panose="02010600030101010101" pitchFamily="2" charset="-122"/>
                      </a:endParaRPr>
                    </a:p>
                    <a:p>
                      <a:pPr algn="ctr" fontAlgn="t"/>
                      <a:r>
                        <a:rPr lang="en-GB" sz="900" b="1" i="0" u="none" strike="noStrike" dirty="0">
                          <a:solidFill>
                            <a:schemeClr val="bg1"/>
                          </a:solidFill>
                          <a:effectLst/>
                          <a:latin typeface="Arial" panose="020B0604020202090204" pitchFamily="34" charset="0"/>
                          <a:ea typeface="等线" panose="02010600030101010101" pitchFamily="2" charset="-122"/>
                        </a:rPr>
                        <a:t>AIMS #</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endParaRPr lang="en-US" altLang="zh-CN" sz="900" b="1" i="0" u="none" strike="noStrike" kern="1200" dirty="0">
                        <a:solidFill>
                          <a:schemeClr val="bg1"/>
                        </a:solidFill>
                        <a:effectLst/>
                        <a:latin typeface="Arial" panose="020B0604020202090204" pitchFamily="34" charset="0"/>
                        <a:ea typeface="等线" panose="02010600030101010101" pitchFamily="2" charset="-122"/>
                        <a:cs typeface="+mn-cs"/>
                      </a:endParaRPr>
                    </a:p>
                    <a:p>
                      <a:pPr marL="0" marR="0" lvl="0" indent="0" algn="ctr" defTabSz="914400" rtl="0" eaLnBrk="1" fontAlgn="ctr" latinLnBrk="0" hangingPunct="1">
                        <a:lnSpc>
                          <a:spcPct val="100000"/>
                        </a:lnSpc>
                        <a:spcBef>
                          <a:spcPct val="0"/>
                        </a:spcBef>
                        <a:spcAft>
                          <a:spcPct val="0"/>
                        </a:spcAft>
                        <a:buClrTx/>
                        <a:buSzTx/>
                        <a:buFontTx/>
                        <a:buNone/>
                      </a:pPr>
                      <a:r>
                        <a:rPr lang="en-US" altLang="zh-CN" sz="900" b="1" i="0" u="none" strike="noStrike" kern="1200" dirty="0">
                          <a:solidFill>
                            <a:schemeClr val="bg1"/>
                          </a:solidFill>
                          <a:effectLst/>
                          <a:latin typeface="Arial" panose="020B0604020202090204" pitchFamily="34" charset="0"/>
                          <a:ea typeface="等线" panose="02010600030101010101" pitchFamily="2" charset="-122"/>
                          <a:cs typeface="+mn-cs"/>
                        </a:rPr>
                        <a:t>Remark</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700650">
                <a:tc>
                  <a:txBody>
                    <a:bodyPr/>
                    <a:lstStyle/>
                    <a:p>
                      <a:pPr algn="l" fontAlgn="t"/>
                      <a:r>
                        <a:rPr lang="en" sz="900" b="0" i="0" u="sng" strike="noStrike" dirty="0">
                          <a:solidFill>
                            <a:srgbClr val="0563C1"/>
                          </a:solidFill>
                          <a:effectLst/>
                          <a:latin typeface="等线" panose="02010600030101010101" pitchFamily="2" charset="-122"/>
                          <a:ea typeface="等线" panose="02010600030101010101" pitchFamily="2" charset="-122"/>
                          <a:hlinkClick r:id="rId4"/>
                        </a:rPr>
                        <a:t>APIMCIS-23245</a:t>
                      </a:r>
                      <a:endParaRPr lang="en" sz="900" b="0" i="0" u="sng" strike="noStrike" dirty="0">
                        <a:solidFill>
                          <a:srgbClr val="0563C1"/>
                        </a:solidFill>
                        <a:effectLst/>
                        <a:latin typeface="等线" panose="02010600030101010101" pitchFamily="2" charset="-122"/>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900" b="0" i="0" u="none" strike="noStrike" dirty="0">
                          <a:solidFill>
                            <a:srgbClr val="000000"/>
                          </a:solidFill>
                          <a:effectLst/>
                          <a:latin typeface="Arial" panose="020B0604020202020204" pitchFamily="34" charset="0"/>
                          <a:ea typeface="等线" panose="02010600030101010101" pitchFamily="2" charset="-122"/>
                        </a:rPr>
                        <a:t>[CX727][VOCF]</a:t>
                      </a:r>
                      <a:r>
                        <a:rPr lang="zh-CN" altLang="en-US" sz="900" b="0" i="0" u="none" strike="noStrike" dirty="0">
                          <a:solidFill>
                            <a:srgbClr val="000000"/>
                          </a:solidFill>
                          <a:effectLst/>
                          <a:latin typeface="Arial" panose="020B0604020202020204" pitchFamily="34" charset="0"/>
                          <a:ea typeface="等线" panose="02010600030101010101" pitchFamily="2" charset="-122"/>
                        </a:rPr>
                        <a:t>通过隧道后，大屏导航卡住不刷新，一直显示前方</a:t>
                      </a:r>
                      <a:r>
                        <a:rPr lang="en-US" altLang="zh-CN" sz="900" b="0" i="0" u="none" strike="noStrike" dirty="0">
                          <a:solidFill>
                            <a:srgbClr val="000000"/>
                          </a:solidFill>
                          <a:effectLst/>
                          <a:latin typeface="Arial" panose="020B0604020202020204" pitchFamily="34" charset="0"/>
                          <a:ea typeface="等线" panose="02010600030101010101" pitchFamily="2" charset="-122"/>
                        </a:rPr>
                        <a:t>80</a:t>
                      </a:r>
                      <a:r>
                        <a:rPr lang="zh-CN" altLang="en-US" sz="900" b="0" i="0" u="none" strike="noStrike" dirty="0">
                          <a:solidFill>
                            <a:srgbClr val="000000"/>
                          </a:solidFill>
                          <a:effectLst/>
                          <a:latin typeface="Arial" panose="020B0604020202020204" pitchFamily="34" charset="0"/>
                          <a:ea typeface="等线" panose="02010600030101010101" pitchFamily="2" charset="-122"/>
                        </a:rPr>
                        <a:t>米通过隧道</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 altLang="zh-CN" sz="900" b="0" i="0" u="none" strike="noStrike" dirty="0">
                          <a:solidFill>
                            <a:srgbClr val="000000"/>
                          </a:solidFill>
                          <a:effectLst/>
                          <a:latin typeface="Arial" panose="020B0604020202020204" pitchFamily="34" charset="0"/>
                          <a:ea typeface="等线" panose="02010600030101010101" pitchFamily="2" charset="-122"/>
                        </a:rPr>
                        <a:t>In progress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dirty="0" err="1">
                          <a:solidFill>
                            <a:srgbClr val="000000"/>
                          </a:solidFill>
                          <a:effectLst/>
                          <a:latin typeface="Arial" panose="020B0604020202020204" pitchFamily="34" charset="0"/>
                          <a:ea typeface="等线" panose="02010600030101010101" pitchFamily="2" charset="-122"/>
                        </a:rPr>
                        <a:t>待定</a:t>
                      </a:r>
                      <a:endParaRPr lang="en" sz="900" b="0" i="0" u="none" strike="noStrike" dirty="0">
                        <a:solidFill>
                          <a:srgbClr val="000000"/>
                        </a:solidFill>
                        <a:effectLst/>
                        <a:latin typeface="Arial" panose="020B0604020202020204" pitchFamily="34" charset="0"/>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900" b="0" i="0" u="none" strike="noStrike" dirty="0">
                          <a:solidFill>
                            <a:srgbClr val="000000"/>
                          </a:solidFill>
                          <a:effectLst/>
                          <a:latin typeface="Arial" panose="020B0604020202020204" pitchFamily="34" charset="0"/>
                          <a:ea typeface="等线" panose="02010600030101010101" pitchFamily="2" charset="-122"/>
                        </a:rPr>
                        <a:t>Gating</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altLang="zh-CN" sz="900" b="0" i="0" u="none" strike="noStrike" dirty="0">
                          <a:solidFill>
                            <a:srgbClr val="000000"/>
                          </a:solidFill>
                          <a:effectLst/>
                          <a:latin typeface="Arial" panose="020B0604020202020204" pitchFamily="34" charset="0"/>
                          <a:ea typeface="等线" panose="02010600030101010101" pitchFamily="2" charset="-122"/>
                        </a:rPr>
                        <a:t>3855507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 altLang="zh-CN" sz="900" b="0" i="0" u="none" strike="noStrike" dirty="0" err="1">
                          <a:solidFill>
                            <a:srgbClr val="0563C1"/>
                          </a:solidFill>
                          <a:effectLst/>
                          <a:latin typeface="等线" panose="02010600030101010101" pitchFamily="2" charset="-122"/>
                          <a:ea typeface="等线" panose="02010600030101010101" pitchFamily="2" charset="-122"/>
                        </a:rPr>
                        <a:t>风险评估</a:t>
                      </a:r>
                      <a:r>
                        <a:rPr lang="zh-CN" altLang="en-US" sz="900" b="0" i="0" u="none" strike="noStrike" dirty="0">
                          <a:solidFill>
                            <a:srgbClr val="0563C1"/>
                          </a:solidFill>
                          <a:effectLst/>
                          <a:latin typeface="等线" panose="02010600030101010101" pitchFamily="2" charset="-122"/>
                          <a:ea typeface="等线" panose="02010600030101010101" pitchFamily="2" charset="-122"/>
                        </a:rPr>
                        <a:t>：</a:t>
                      </a:r>
                      <a:r>
                        <a:rPr lang="en-US" altLang="zh-CN" sz="900" b="0" i="0" u="none" strike="noStrike" dirty="0">
                          <a:solidFill>
                            <a:srgbClr val="0563C1"/>
                          </a:solidFill>
                          <a:effectLst/>
                          <a:latin typeface="等线" panose="02010600030101010101" pitchFamily="2" charset="-122"/>
                          <a:ea typeface="等线" panose="02010600030101010101" pitchFamily="2" charset="-122"/>
                        </a:rPr>
                        <a:t>L</a:t>
                      </a:r>
                    </a:p>
                    <a:p>
                      <a:pPr algn="l" fontAlgn="t"/>
                      <a:r>
                        <a:rPr lang="en" sz="900" b="0" i="0" u="none" strike="noStrike" dirty="0" err="1">
                          <a:solidFill>
                            <a:srgbClr val="0563C1"/>
                          </a:solidFill>
                          <a:effectLst/>
                          <a:latin typeface="等线" panose="02010600030101010101" pitchFamily="2" charset="-122"/>
                          <a:ea typeface="等线" panose="02010600030101010101" pitchFamily="2" charset="-122"/>
                        </a:rPr>
                        <a:t>该问题发生时</a:t>
                      </a:r>
                      <a:r>
                        <a:rPr lang="zh-CN" altLang="en-US" sz="900" b="0" i="0" u="none" strike="noStrike" dirty="0">
                          <a:solidFill>
                            <a:srgbClr val="0563C1"/>
                          </a:solidFill>
                          <a:effectLst/>
                          <a:latin typeface="等线" panose="02010600030101010101" pitchFamily="2" charset="-122"/>
                          <a:ea typeface="等线" panose="02010600030101010101" pitchFamily="2" charset="-122"/>
                        </a:rPr>
                        <a:t>，路线规划为直行，但实际行驶进入了右侧下行道路，没有按照路线规划行驶，此时应该提示偏航，需要进一步安排路测抓取引擎日志进行分析。</a:t>
                      </a:r>
                      <a:endParaRPr lang="en" sz="900" b="0" i="0" u="none" strike="noStrike" dirty="0">
                        <a:solidFill>
                          <a:srgbClr val="0563C1"/>
                        </a:solidFill>
                        <a:effectLst/>
                        <a:latin typeface="等线" panose="02010600030101010101" pitchFamily="2" charset="-122"/>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4966593"/>
                  </a:ext>
                </a:extLst>
              </a:tr>
              <a:tr h="473322">
                <a:tc>
                  <a:txBody>
                    <a:bodyPr/>
                    <a:lstStyle/>
                    <a:p>
                      <a:pPr algn="l" fontAlgn="t"/>
                      <a:r>
                        <a:rPr lang="en" sz="900" b="0" i="0" u="sng" strike="noStrike" dirty="0">
                          <a:solidFill>
                            <a:srgbClr val="0563C1"/>
                          </a:solidFill>
                          <a:effectLst/>
                          <a:latin typeface="等线" panose="02010600030101010101" pitchFamily="2" charset="-122"/>
                          <a:ea typeface="等线" panose="02010600030101010101" pitchFamily="2" charset="-122"/>
                        </a:rPr>
                        <a:t>APIMCIS-21854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altLang="zh-CN" sz="900" b="0" i="0" u="none" strike="noStrike" dirty="0">
                          <a:solidFill>
                            <a:srgbClr val="000000"/>
                          </a:solidFill>
                          <a:effectLst/>
                          <a:latin typeface="Arial" panose="020B0604020202020204" pitchFamily="34" charset="0"/>
                          <a:ea typeface="等线" panose="02010600030101010101" pitchFamily="2" charset="-122"/>
                        </a:rPr>
                        <a:t>[CX727][VOCF]</a:t>
                      </a:r>
                      <a:r>
                        <a:rPr lang="zh-CN" altLang="en-US" sz="900" b="0" i="0" u="none" strike="noStrike" dirty="0">
                          <a:solidFill>
                            <a:srgbClr val="000000"/>
                          </a:solidFill>
                          <a:effectLst/>
                          <a:latin typeface="Arial" panose="020B0604020202020204" pitchFamily="34" charset="0"/>
                          <a:ea typeface="等线" panose="02010600030101010101" pitchFamily="2" charset="-122"/>
                        </a:rPr>
                        <a:t>导航语音播报滞后，已经进入隧道后，才播报前方进入隧道，请开车灯</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900" b="0" i="0" u="none" strike="noStrike" dirty="0">
                          <a:solidFill>
                            <a:srgbClr val="000000"/>
                          </a:solidFill>
                          <a:effectLst/>
                          <a:latin typeface="Arial" panose="020B0604020202020204" pitchFamily="34" charset="0"/>
                          <a:ea typeface="等线" panose="02010600030101010101" pitchFamily="2" charset="-122"/>
                        </a:rPr>
                        <a:t>Reopened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900" b="0" i="0" u="none" strike="noStrike" dirty="0" err="1">
                          <a:solidFill>
                            <a:srgbClr val="000000"/>
                          </a:solidFill>
                          <a:effectLst/>
                          <a:latin typeface="Arial" panose="020B0604020202020204" pitchFamily="34" charset="0"/>
                          <a:ea typeface="等线" panose="02010600030101010101" pitchFamily="2" charset="-122"/>
                        </a:rPr>
                        <a:t>待定</a:t>
                      </a:r>
                      <a:endParaRPr lang="en" sz="900" b="0" i="0" u="none" strike="noStrike" dirty="0">
                        <a:solidFill>
                          <a:srgbClr val="000000"/>
                        </a:solidFill>
                        <a:effectLst/>
                        <a:latin typeface="Arial" panose="020B0604020202020204" pitchFamily="34" charset="0"/>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900" b="0" i="0" u="none" strike="noStrike" dirty="0">
                          <a:solidFill>
                            <a:srgbClr val="000000"/>
                          </a:solidFill>
                          <a:effectLst/>
                          <a:latin typeface="Arial" panose="020B0604020202020204" pitchFamily="34" charset="0"/>
                          <a:ea typeface="等线" panose="02010600030101010101" pitchFamily="2" charset="-122"/>
                        </a:rPr>
                        <a:t>Gating</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altLang="zh-CN" sz="900" b="0" i="0" u="none" strike="noStrike" dirty="0">
                          <a:solidFill>
                            <a:srgbClr val="000000"/>
                          </a:solidFill>
                          <a:effectLst/>
                          <a:latin typeface="Arial" panose="020B0604020202020204" pitchFamily="34" charset="0"/>
                          <a:ea typeface="等线" panose="02010600030101010101" pitchFamily="2" charset="-122"/>
                        </a:rPr>
                        <a:t>3852393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 altLang="zh-CN" sz="900" b="0" i="0" u="none" strike="noStrike" dirty="0" err="1">
                          <a:solidFill>
                            <a:srgbClr val="0563C1"/>
                          </a:solidFill>
                          <a:effectLst/>
                          <a:latin typeface="等线" panose="02010600030101010101" pitchFamily="2" charset="-122"/>
                          <a:ea typeface="等线" panose="02010600030101010101" pitchFamily="2" charset="-122"/>
                        </a:rPr>
                        <a:t>风险评估</a:t>
                      </a:r>
                      <a:r>
                        <a:rPr lang="zh-CN" altLang="en-US" sz="900" b="0" i="0" u="none" strike="noStrike" dirty="0">
                          <a:solidFill>
                            <a:srgbClr val="0563C1"/>
                          </a:solidFill>
                          <a:effectLst/>
                          <a:latin typeface="等线" panose="02010600030101010101" pitchFamily="2" charset="-122"/>
                          <a:ea typeface="等线" panose="02010600030101010101" pitchFamily="2" charset="-122"/>
                        </a:rPr>
                        <a:t>：</a:t>
                      </a:r>
                      <a:r>
                        <a:rPr lang="en-US" altLang="zh-CN" sz="900" b="0" i="0" u="none" strike="noStrike" dirty="0">
                          <a:solidFill>
                            <a:srgbClr val="0563C1"/>
                          </a:solidFill>
                          <a:effectLst/>
                          <a:latin typeface="等线" panose="02010600030101010101" pitchFamily="2" charset="-122"/>
                          <a:ea typeface="等线" panose="02010600030101010101" pitchFamily="2" charset="-122"/>
                        </a:rPr>
                        <a:t>L</a:t>
                      </a:r>
                    </a:p>
                    <a:p>
                      <a:pPr marL="0" marR="0" indent="0" algn="l" defTabSz="914400" rtl="0" eaLnBrk="1" fontAlgn="t" latinLnBrk="0" hangingPunct="1">
                        <a:lnSpc>
                          <a:spcPct val="100000"/>
                        </a:lnSpc>
                        <a:spcBef>
                          <a:spcPts val="0"/>
                        </a:spcBef>
                        <a:spcAft>
                          <a:spcPts val="0"/>
                        </a:spcAft>
                        <a:buClrTx/>
                        <a:buSzTx/>
                        <a:buFontTx/>
                        <a:buNone/>
                        <a:tabLst/>
                        <a:defRPr/>
                      </a:pPr>
                      <a:r>
                        <a:rPr lang="zh-CN" altLang="en-US" sz="900" b="0" i="0" u="none" strike="noStrike" dirty="0">
                          <a:solidFill>
                            <a:srgbClr val="0563C1"/>
                          </a:solidFill>
                          <a:effectLst/>
                          <a:latin typeface="等线" panose="02010600030101010101" pitchFamily="2" charset="-122"/>
                          <a:ea typeface="等线" panose="02010600030101010101" pitchFamily="2" charset="-122"/>
                        </a:rPr>
                        <a:t>此问题主要原因是 </a:t>
                      </a:r>
                      <a:r>
                        <a:rPr lang="en-US" altLang="zh-CN" sz="900" b="0" i="0" u="none" strike="noStrike" dirty="0">
                          <a:solidFill>
                            <a:srgbClr val="0563C1"/>
                          </a:solidFill>
                          <a:effectLst/>
                          <a:latin typeface="等线" panose="02010600030101010101" pitchFamily="2" charset="-122"/>
                          <a:ea typeface="等线" panose="02010600030101010101" pitchFamily="2" charset="-122"/>
                        </a:rPr>
                        <a:t>GPS </a:t>
                      </a:r>
                      <a:r>
                        <a:rPr lang="zh-CN" altLang="en-US" sz="900" b="0" i="0" u="none" strike="noStrike" dirty="0">
                          <a:solidFill>
                            <a:srgbClr val="0563C1"/>
                          </a:solidFill>
                          <a:effectLst/>
                          <a:latin typeface="等线" panose="02010600030101010101" pitchFamily="2" charset="-122"/>
                          <a:ea typeface="等线" panose="02010600030101010101" pitchFamily="2" charset="-122"/>
                        </a:rPr>
                        <a:t>丢点问题，在隧道这种场景下丢点属于正常现象，整体评估风险较小</a:t>
                      </a:r>
                      <a:r>
                        <a:rPr lang="en-US" altLang="zh-CN" sz="900" b="0" i="0" u="none" strike="noStrike" dirty="0">
                          <a:solidFill>
                            <a:srgbClr val="0563C1"/>
                          </a:solidFill>
                          <a:effectLst/>
                          <a:latin typeface="等线" panose="02010600030101010101" pitchFamily="2" charset="-122"/>
                          <a:ea typeface="等线" panose="02010600030101010101" pitchFamily="2" charset="-122"/>
                        </a:rPr>
                        <a:t>, </a:t>
                      </a:r>
                      <a:r>
                        <a:rPr lang="zh-CN" altLang="en-US" sz="900" b="0" i="0" u="none" strike="noStrike" dirty="0">
                          <a:solidFill>
                            <a:srgbClr val="0563C1"/>
                          </a:solidFill>
                          <a:effectLst/>
                          <a:latin typeface="等线" panose="02010600030101010101" pitchFamily="2" charset="-122"/>
                          <a:ea typeface="等线" panose="02010600030101010101" pitchFamily="2" charset="-122"/>
                        </a:rPr>
                        <a:t>。升级地图</a:t>
                      </a:r>
                      <a:r>
                        <a:rPr lang="en-US" altLang="zh-CN" sz="900" b="0" i="0" u="none" strike="noStrike" dirty="0">
                          <a:solidFill>
                            <a:srgbClr val="0563C1"/>
                          </a:solidFill>
                          <a:effectLst/>
                          <a:latin typeface="等线" panose="02010600030101010101" pitchFamily="2" charset="-122"/>
                          <a:ea typeface="等线" panose="02010600030101010101" pitchFamily="2" charset="-122"/>
                        </a:rPr>
                        <a:t>5.0</a:t>
                      </a:r>
                      <a:r>
                        <a:rPr lang="zh-CN" altLang="en-US" sz="900" b="0" i="0" u="none" strike="noStrike" dirty="0">
                          <a:solidFill>
                            <a:srgbClr val="0563C1"/>
                          </a:solidFill>
                          <a:effectLst/>
                          <a:latin typeface="等线" panose="02010600030101010101" pitchFamily="2" charset="-122"/>
                          <a:ea typeface="等线" panose="02010600030101010101" pitchFamily="2" charset="-122"/>
                        </a:rPr>
                        <a:t>后该现象会得到改善。待福特</a:t>
                      </a:r>
                      <a:r>
                        <a:rPr lang="en" altLang="zh-CN" sz="900" b="0" i="0" u="none" strike="noStrike" dirty="0">
                          <a:solidFill>
                            <a:srgbClr val="0563C1"/>
                          </a:solidFill>
                          <a:effectLst/>
                          <a:latin typeface="等线" panose="02010600030101010101" pitchFamily="2" charset="-122"/>
                          <a:ea typeface="等线" panose="02010600030101010101" pitchFamily="2" charset="-122"/>
                        </a:rPr>
                        <a:t>PO</a:t>
                      </a:r>
                      <a:r>
                        <a:rPr lang="zh-CN" altLang="en-US" sz="900" b="0" i="0" u="none" strike="noStrike" dirty="0">
                          <a:solidFill>
                            <a:srgbClr val="0563C1"/>
                          </a:solidFill>
                          <a:effectLst/>
                          <a:latin typeface="等线" panose="02010600030101010101" pitchFamily="2" charset="-122"/>
                          <a:ea typeface="等线" panose="02010600030101010101" pitchFamily="2" charset="-122"/>
                        </a:rPr>
                        <a:t>确认后关闭该问题。</a:t>
                      </a:r>
                      <a:endParaRPr lang="en" altLang="zh-CN" sz="900" b="0" i="0" u="none" strike="noStrike" dirty="0">
                        <a:solidFill>
                          <a:srgbClr val="0563C1"/>
                        </a:solidFill>
                        <a:effectLst/>
                        <a:latin typeface="等线" panose="02010600030101010101" pitchFamily="2" charset="-122"/>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923374"/>
                  </a:ext>
                </a:extLst>
              </a:tr>
              <a:tr h="473322">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 sz="900" b="0" i="0" u="sng" strike="noStrike" dirty="0">
                          <a:solidFill>
                            <a:srgbClr val="0563C1"/>
                          </a:solidFill>
                          <a:effectLst/>
                          <a:latin typeface="等线" panose="02010600030101010101" pitchFamily="2" charset="-122"/>
                          <a:ea typeface="等线" panose="02010600030101010101" pitchFamily="2" charset="-122"/>
                        </a:rPr>
                        <a:t>APIMCIS-25348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 altLang="zh-CN" sz="900" b="0" i="0" u="none" strike="noStrike" dirty="0">
                          <a:solidFill>
                            <a:srgbClr val="000000"/>
                          </a:solidFill>
                          <a:effectLst/>
                          <a:latin typeface="Arial" panose="020B0604020202020204" pitchFamily="34" charset="0"/>
                          <a:ea typeface="等线" panose="02010600030101010101" pitchFamily="2" charset="-122"/>
                        </a:rPr>
                        <a:t>Phase-4:【</a:t>
                      </a:r>
                      <a:r>
                        <a:rPr lang="zh-CN" altLang="en-US" sz="900" b="0" i="0" u="none" strike="noStrike" dirty="0">
                          <a:solidFill>
                            <a:srgbClr val="000000"/>
                          </a:solidFill>
                          <a:effectLst/>
                          <a:latin typeface="Arial" panose="020B0604020202020204" pitchFamily="34" charset="0"/>
                          <a:ea typeface="等线" panose="02010600030101010101" pitchFamily="2" charset="-122"/>
                        </a:rPr>
                        <a:t>偶发</a:t>
                      </a:r>
                      <a:r>
                        <a:rPr lang="en-US" altLang="zh-CN" sz="900" b="0" i="0" u="none" strike="noStrike" dirty="0">
                          <a:solidFill>
                            <a:srgbClr val="000000"/>
                          </a:solidFill>
                          <a:effectLst/>
                          <a:latin typeface="Arial" panose="020B0604020202020204" pitchFamily="34" charset="0"/>
                          <a:ea typeface="等线" panose="02010600030101010101" pitchFamily="2" charset="-122"/>
                        </a:rPr>
                        <a:t>】</a:t>
                      </a:r>
                      <a:r>
                        <a:rPr lang="en" altLang="zh-CN" sz="900" b="0" i="0" u="none" strike="noStrike" dirty="0">
                          <a:solidFill>
                            <a:srgbClr val="000000"/>
                          </a:solidFill>
                          <a:effectLst/>
                          <a:latin typeface="Arial" panose="020B0604020202020204" pitchFamily="34" charset="0"/>
                          <a:ea typeface="等线" panose="02010600030101010101" pitchFamily="2" charset="-122"/>
                        </a:rPr>
                        <a:t>FCPA </a:t>
                      </a:r>
                      <a:r>
                        <a:rPr lang="zh-CN" altLang="en-US" sz="900" b="0" i="0" u="none" strike="noStrike" dirty="0">
                          <a:solidFill>
                            <a:srgbClr val="000000"/>
                          </a:solidFill>
                          <a:effectLst/>
                          <a:latin typeface="Arial" panose="020B0604020202020204" pitchFamily="34" charset="0"/>
                          <a:ea typeface="等线" panose="02010600030101010101" pitchFamily="2" charset="-122"/>
                        </a:rPr>
                        <a:t>白天启动车辆，语音播报晚上好</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900" b="0" i="0" u="none" strike="noStrike" dirty="0">
                          <a:solidFill>
                            <a:srgbClr val="000000"/>
                          </a:solidFill>
                          <a:effectLst/>
                          <a:latin typeface="Arial" panose="020B0604020202020204" pitchFamily="34" charset="0"/>
                          <a:ea typeface="等线" panose="02010600030101010101" pitchFamily="2" charset="-122"/>
                        </a:rPr>
                        <a:t>Test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900" b="0" i="0" u="none" strike="noStrike" dirty="0">
                          <a:solidFill>
                            <a:srgbClr val="000000"/>
                          </a:solidFill>
                          <a:effectLst/>
                          <a:latin typeface="Arial" panose="020B0604020202020204" pitchFamily="34" charset="0"/>
                          <a:ea typeface="等线" panose="02010600030101010101" pitchFamily="2" charset="-122"/>
                        </a:rPr>
                        <a:t>R</a:t>
                      </a:r>
                      <a:r>
                        <a:rPr lang="en-US" altLang="zh-CN" sz="900" b="0" i="0" u="none" strike="noStrike" dirty="0">
                          <a:solidFill>
                            <a:srgbClr val="000000"/>
                          </a:solidFill>
                          <a:effectLst/>
                          <a:latin typeface="Arial" panose="020B0604020202020204" pitchFamily="34" charset="0"/>
                          <a:ea typeface="等线" panose="02010600030101010101" pitchFamily="2" charset="-122"/>
                        </a:rPr>
                        <a:t>12</a:t>
                      </a:r>
                      <a:endParaRPr lang="en" sz="900" b="0" i="0" u="none" strike="noStrike" dirty="0">
                        <a:solidFill>
                          <a:srgbClr val="000000"/>
                        </a:solidFill>
                        <a:effectLst/>
                        <a:latin typeface="Arial" panose="020B0604020202020204" pitchFamily="34" charset="0"/>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900" b="0" i="0" u="none" strike="noStrike" dirty="0">
                          <a:solidFill>
                            <a:srgbClr val="000000"/>
                          </a:solidFill>
                          <a:effectLst/>
                          <a:latin typeface="Arial" panose="020B0604020202020204" pitchFamily="34" charset="0"/>
                          <a:ea typeface="等线" panose="02010600030101010101" pitchFamily="2" charset="-122"/>
                        </a:rPr>
                        <a:t>Gating</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altLang="zh-CN" sz="900" b="0" i="0" u="none" strike="noStrike" dirty="0">
                          <a:solidFill>
                            <a:srgbClr val="000000"/>
                          </a:solidFill>
                          <a:effectLst/>
                          <a:latin typeface="Arial" panose="020B0604020202020204" pitchFamily="34" charset="0"/>
                          <a:ea typeface="等线" panose="02010600030101010101" pitchFamily="2" charset="-122"/>
                        </a:rPr>
                        <a:t>3852942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900" b="0" i="0" u="none" strike="noStrike" dirty="0" err="1">
                          <a:solidFill>
                            <a:srgbClr val="0563C1"/>
                          </a:solidFill>
                          <a:effectLst/>
                          <a:latin typeface="等线" panose="02010600030101010101" pitchFamily="2" charset="-122"/>
                          <a:ea typeface="等线" panose="02010600030101010101" pitchFamily="2" charset="-122"/>
                        </a:rPr>
                        <a:t>风险评估</a:t>
                      </a:r>
                      <a:r>
                        <a:rPr lang="zh-CN" altLang="en-US" sz="900" b="0" i="0" u="none" strike="noStrike" dirty="0">
                          <a:solidFill>
                            <a:srgbClr val="0563C1"/>
                          </a:solidFill>
                          <a:effectLst/>
                          <a:latin typeface="等线" panose="02010600030101010101" pitchFamily="2" charset="-122"/>
                          <a:ea typeface="等线" panose="02010600030101010101" pitchFamily="2" charset="-122"/>
                        </a:rPr>
                        <a:t>：</a:t>
                      </a:r>
                      <a:r>
                        <a:rPr lang="en-US" altLang="zh-CN" sz="900" b="0" i="0" u="none" strike="noStrike" dirty="0">
                          <a:solidFill>
                            <a:srgbClr val="0563C1"/>
                          </a:solidFill>
                          <a:effectLst/>
                          <a:latin typeface="等线" panose="02010600030101010101" pitchFamily="2" charset="-122"/>
                          <a:ea typeface="等线" panose="02010600030101010101" pitchFamily="2" charset="-122"/>
                        </a:rPr>
                        <a:t>L</a:t>
                      </a:r>
                    </a:p>
                    <a:p>
                      <a:pPr algn="l" fontAlgn="t"/>
                      <a:r>
                        <a:rPr lang="en-US" sz="900" b="0" i="0" u="none" strike="noStrike" dirty="0" err="1">
                          <a:solidFill>
                            <a:srgbClr val="0563C1"/>
                          </a:solidFill>
                          <a:effectLst/>
                          <a:latin typeface="等线" panose="02010600030101010101" pitchFamily="2" charset="-122"/>
                          <a:ea typeface="等线" panose="02010600030101010101" pitchFamily="2" charset="-122"/>
                        </a:rPr>
                        <a:t>此问题是由于时间戳异常导致</a:t>
                      </a:r>
                      <a:r>
                        <a:rPr lang="zh-CN" altLang="en-US" sz="900" b="0" i="0" u="none" strike="noStrike" dirty="0">
                          <a:solidFill>
                            <a:srgbClr val="0563C1"/>
                          </a:solidFill>
                          <a:effectLst/>
                          <a:latin typeface="等线" panose="02010600030101010101" pitchFamily="2" charset="-122"/>
                          <a:ea typeface="等线" panose="02010600030101010101" pitchFamily="2" charset="-122"/>
                        </a:rPr>
                        <a:t>，已修复，预计</a:t>
                      </a:r>
                      <a:r>
                        <a:rPr lang="en-US" altLang="zh-CN" sz="900" b="0" i="0" u="none" strike="noStrike" dirty="0">
                          <a:solidFill>
                            <a:srgbClr val="0563C1"/>
                          </a:solidFill>
                          <a:effectLst/>
                          <a:latin typeface="等线" panose="02010600030101010101" pitchFamily="2" charset="-122"/>
                          <a:ea typeface="等线" panose="02010600030101010101" pitchFamily="2" charset="-122"/>
                        </a:rPr>
                        <a:t>R12</a:t>
                      </a:r>
                      <a:r>
                        <a:rPr lang="zh-CN" altLang="en-US" sz="900" b="0" i="0" u="none" strike="noStrike" dirty="0">
                          <a:solidFill>
                            <a:srgbClr val="0563C1"/>
                          </a:solidFill>
                          <a:effectLst/>
                          <a:latin typeface="等线" panose="02010600030101010101" pitchFamily="2" charset="-122"/>
                          <a:ea typeface="等线" panose="02010600030101010101" pitchFamily="2" charset="-122"/>
                        </a:rPr>
                        <a:t>版本合入优化。</a:t>
                      </a:r>
                      <a:endParaRPr lang="en" sz="900" b="0" i="0" u="none" strike="noStrike" dirty="0">
                        <a:solidFill>
                          <a:srgbClr val="0563C1"/>
                        </a:solidFill>
                        <a:effectLst/>
                        <a:latin typeface="等线" panose="02010600030101010101" pitchFamily="2" charset="-122"/>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16464">
                <a:tc>
                  <a:txBody>
                    <a:bodyPr/>
                    <a:lstStyle/>
                    <a:p>
                      <a:pPr algn="l" fontAlgn="t"/>
                      <a:r>
                        <a:rPr lang="en" sz="900" b="0" i="0" u="sng" strike="noStrike" dirty="0">
                          <a:solidFill>
                            <a:srgbClr val="0563C1"/>
                          </a:solidFill>
                          <a:effectLst/>
                          <a:latin typeface="等线" panose="02010600030101010101" pitchFamily="2" charset="-122"/>
                          <a:ea typeface="等线" panose="02010600030101010101" pitchFamily="2" charset="-122"/>
                          <a:hlinkClick r:id="rId5"/>
                        </a:rPr>
                        <a:t>APIMCIS-21941</a:t>
                      </a:r>
                      <a:endParaRPr lang="en" sz="900" b="0" i="0" u="sng" strike="noStrike" dirty="0">
                        <a:solidFill>
                          <a:srgbClr val="0563C1"/>
                        </a:solidFill>
                        <a:effectLst/>
                        <a:latin typeface="等线" panose="02010600030101010101" pitchFamily="2" charset="-122"/>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900" b="0" i="0" u="none" strike="noStrike" dirty="0">
                          <a:solidFill>
                            <a:srgbClr val="000000"/>
                          </a:solidFill>
                          <a:effectLst/>
                          <a:latin typeface="Arial" panose="020B0604020202020204" pitchFamily="34" charset="0"/>
                          <a:ea typeface="等线" panose="02010600030101010101" pitchFamily="2" charset="-122"/>
                        </a:rPr>
                        <a:t>Phase-4:【</a:t>
                      </a:r>
                      <a:r>
                        <a:rPr lang="zh-CN" altLang="en-US" sz="900" b="0" i="0" u="none" strike="noStrike" dirty="0">
                          <a:solidFill>
                            <a:srgbClr val="000000"/>
                          </a:solidFill>
                          <a:effectLst/>
                          <a:latin typeface="Arial" panose="020B0604020202020204" pitchFamily="34" charset="0"/>
                          <a:ea typeface="等线" panose="02010600030101010101" pitchFamily="2" charset="-122"/>
                        </a:rPr>
                        <a:t>偶发</a:t>
                      </a:r>
                      <a:r>
                        <a:rPr lang="en-US" altLang="zh-CN" sz="900" b="0" i="0" u="none" strike="noStrike" dirty="0">
                          <a:solidFill>
                            <a:srgbClr val="000000"/>
                          </a:solidFill>
                          <a:effectLst/>
                          <a:latin typeface="Arial" panose="020B0604020202020204" pitchFamily="34" charset="0"/>
                          <a:ea typeface="等线" panose="02010600030101010101" pitchFamily="2" charset="-122"/>
                        </a:rPr>
                        <a:t>】</a:t>
                      </a:r>
                      <a:r>
                        <a:rPr lang="en" sz="900" b="0" i="0" u="none" strike="noStrike" dirty="0">
                          <a:solidFill>
                            <a:srgbClr val="000000"/>
                          </a:solidFill>
                          <a:effectLst/>
                          <a:latin typeface="Arial" panose="020B0604020202020204" pitchFamily="34" charset="0"/>
                          <a:ea typeface="等线" panose="02010600030101010101" pitchFamily="2" charset="-122"/>
                        </a:rPr>
                        <a:t>NTT </a:t>
                      </a:r>
                      <a:r>
                        <a:rPr lang="zh-CN" altLang="en-US" sz="900" b="0" i="0" u="none" strike="noStrike" dirty="0">
                          <a:solidFill>
                            <a:srgbClr val="000000"/>
                          </a:solidFill>
                          <a:effectLst/>
                          <a:latin typeface="Arial" panose="020B0604020202020204" pitchFamily="34" charset="0"/>
                          <a:ea typeface="等线" panose="02010600030101010101" pitchFamily="2" charset="-122"/>
                        </a:rPr>
                        <a:t>个性化档案页面，背景颜色与主界面不一致，返回时卡黑屏</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900" b="0" i="0" u="none" strike="noStrike" dirty="0">
                          <a:solidFill>
                            <a:srgbClr val="000000"/>
                          </a:solidFill>
                          <a:effectLst/>
                          <a:latin typeface="Arial" panose="020B0604020202020204" pitchFamily="34" charset="0"/>
                          <a:ea typeface="等线" panose="02010600030101010101" pitchFamily="2" charset="-122"/>
                        </a:rPr>
                        <a:t>Reopen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900" b="0" i="0" u="none" strike="noStrike" dirty="0">
                          <a:solidFill>
                            <a:srgbClr val="000000"/>
                          </a:solidFill>
                          <a:effectLst/>
                          <a:latin typeface="Arial" panose="020B0604020202020204" pitchFamily="34" charset="0"/>
                          <a:ea typeface="等线" panose="02010600030101010101" pitchFamily="2" charset="-122"/>
                        </a:rPr>
                        <a:t>R</a:t>
                      </a:r>
                      <a:r>
                        <a:rPr lang="en-US" altLang="zh-CN" sz="900" b="0" i="0" u="none" strike="noStrike" dirty="0">
                          <a:solidFill>
                            <a:srgbClr val="000000"/>
                          </a:solidFill>
                          <a:effectLst/>
                          <a:latin typeface="Arial" panose="020B0604020202020204" pitchFamily="34" charset="0"/>
                          <a:ea typeface="等线" panose="02010600030101010101" pitchFamily="2" charset="-122"/>
                        </a:rPr>
                        <a:t>12</a:t>
                      </a:r>
                      <a:endParaRPr lang="en" sz="900" b="0" i="0" u="none" strike="noStrike" dirty="0">
                        <a:solidFill>
                          <a:srgbClr val="000000"/>
                        </a:solidFill>
                        <a:effectLst/>
                        <a:latin typeface="Arial" panose="020B0604020202020204" pitchFamily="34" charset="0"/>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900" b="0" i="0" u="none" strike="noStrike" dirty="0">
                          <a:solidFill>
                            <a:srgbClr val="000000"/>
                          </a:solidFill>
                          <a:effectLst/>
                          <a:latin typeface="Arial" panose="020B0604020202020204" pitchFamily="34" charset="0"/>
                          <a:ea typeface="等线" panose="02010600030101010101" pitchFamily="2" charset="-122"/>
                        </a:rPr>
                        <a:t>Gating</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altLang="zh-CN" sz="900" b="0" i="0" u="none" strike="noStrike" dirty="0">
                          <a:solidFill>
                            <a:srgbClr val="000000"/>
                          </a:solidFill>
                          <a:effectLst/>
                          <a:latin typeface="Arial" panose="020B0604020202020204" pitchFamily="34" charset="0"/>
                          <a:ea typeface="等线" panose="02010600030101010101" pitchFamily="2" charset="-122"/>
                        </a:rPr>
                        <a:t>3852930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 altLang="zh-CN" sz="900" b="0" i="0" u="none" strike="noStrike" dirty="0" err="1">
                          <a:solidFill>
                            <a:srgbClr val="0563C1"/>
                          </a:solidFill>
                          <a:effectLst/>
                          <a:latin typeface="等线" panose="02010600030101010101" pitchFamily="2" charset="-122"/>
                          <a:ea typeface="等线" panose="02010600030101010101" pitchFamily="2" charset="-122"/>
                        </a:rPr>
                        <a:t>风险评估</a:t>
                      </a:r>
                      <a:r>
                        <a:rPr lang="zh-CN" altLang="en-US" sz="900" b="0" i="0" u="none" strike="noStrike" dirty="0">
                          <a:solidFill>
                            <a:srgbClr val="0563C1"/>
                          </a:solidFill>
                          <a:effectLst/>
                          <a:latin typeface="等线" panose="02010600030101010101" pitchFamily="2" charset="-122"/>
                          <a:ea typeface="等线" panose="02010600030101010101" pitchFamily="2" charset="-122"/>
                        </a:rPr>
                        <a:t>：</a:t>
                      </a:r>
                      <a:r>
                        <a:rPr lang="en-US" altLang="zh-CN" sz="900" b="0" i="0" u="none" strike="noStrike" dirty="0">
                          <a:solidFill>
                            <a:srgbClr val="0563C1"/>
                          </a:solidFill>
                          <a:effectLst/>
                          <a:latin typeface="等线" panose="02010600030101010101" pitchFamily="2" charset="-122"/>
                          <a:ea typeface="等线" panose="02010600030101010101" pitchFamily="2" charset="-122"/>
                        </a:rPr>
                        <a:t>L</a:t>
                      </a:r>
                    </a:p>
                    <a:p>
                      <a:pPr algn="l" fontAlgn="t"/>
                      <a:r>
                        <a:rPr lang="zh-CN" altLang="en-US" sz="900" b="0" i="0" u="none" strike="noStrike" dirty="0">
                          <a:solidFill>
                            <a:srgbClr val="0563C1"/>
                          </a:solidFill>
                          <a:effectLst/>
                          <a:latin typeface="等线" panose="02010600030101010101" pitchFamily="2" charset="-122"/>
                          <a:ea typeface="等线" panose="02010600030101010101" pitchFamily="2" charset="-122"/>
                        </a:rPr>
                        <a:t>黑屏问题已经修复。背景颜色和主题不一致的问题修复后复现，需进一步排查原因下个版本可以修改；</a:t>
                      </a:r>
                      <a:endParaRPr lang="en" sz="900" b="0" i="0" u="none" strike="noStrike" dirty="0">
                        <a:solidFill>
                          <a:srgbClr val="0563C1"/>
                        </a:solidFill>
                        <a:effectLst/>
                        <a:latin typeface="等线" panose="02010600030101010101" pitchFamily="2" charset="-122"/>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9332756"/>
                  </a:ext>
                </a:extLst>
              </a:tr>
              <a:tr h="509264">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 altLang="zh-CN" sz="900" b="0" i="0" u="sng" strike="noStrike" dirty="0">
                          <a:solidFill>
                            <a:srgbClr val="0563C1"/>
                          </a:solidFill>
                          <a:effectLst/>
                          <a:latin typeface="等线" panose="02010600030101010101" pitchFamily="2" charset="-122"/>
                          <a:ea typeface="等线" panose="02010600030101010101" pitchFamily="2" charset="-122"/>
                          <a:hlinkClick r:id="rId4"/>
                        </a:rPr>
                        <a:t>APIMCIS-</a:t>
                      </a:r>
                      <a:r>
                        <a:rPr lang="en" altLang="zh-CN" sz="900" b="0" i="0" u="sng" strike="noStrike" dirty="0">
                          <a:solidFill>
                            <a:srgbClr val="0563C1"/>
                          </a:solidFill>
                          <a:effectLst/>
                          <a:latin typeface="等线" panose="02010600030101010101" pitchFamily="2" charset="-122"/>
                          <a:ea typeface="等线" panose="02010600030101010101" pitchFamily="2" charset="-122"/>
                        </a:rPr>
                        <a:t>12096</a:t>
                      </a:r>
                    </a:p>
                    <a:p>
                      <a:pPr algn="l" fontAlgn="t"/>
                      <a:endParaRPr lang="en" sz="900" b="0" i="0" u="sng" strike="noStrike" dirty="0">
                        <a:solidFill>
                          <a:srgbClr val="0563C1"/>
                        </a:solidFill>
                        <a:effectLst/>
                        <a:latin typeface="等线" panose="02010600030101010101" pitchFamily="2" charset="-122"/>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altLang="zh-CN" sz="900" b="0" i="0" u="none" strike="noStrike" dirty="0">
                          <a:solidFill>
                            <a:srgbClr val="000000"/>
                          </a:solidFill>
                          <a:effectLst/>
                          <a:latin typeface="Arial" panose="020B0604020202020204" pitchFamily="34" charset="0"/>
                          <a:ea typeface="等线" panose="02010600030101010101" pitchFamily="2" charset="-122"/>
                        </a:rPr>
                        <a:t>[CX727][FLEET]IVI</a:t>
                      </a:r>
                      <a:r>
                        <a:rPr lang="zh-CN" altLang="en" sz="900" b="0" i="0" u="none" strike="noStrike" dirty="0">
                          <a:solidFill>
                            <a:srgbClr val="000000"/>
                          </a:solidFill>
                          <a:effectLst/>
                          <a:latin typeface="Arial" panose="020B0604020202020204" pitchFamily="34" charset="0"/>
                          <a:ea typeface="等线" panose="02010600030101010101" pitchFamily="2" charset="-122"/>
                        </a:rPr>
                        <a:t>，</a:t>
                      </a:r>
                      <a:r>
                        <a:rPr lang="zh-CN" altLang="en-US" sz="900" b="0" i="0" u="none" strike="noStrike" dirty="0">
                          <a:solidFill>
                            <a:srgbClr val="000000"/>
                          </a:solidFill>
                          <a:effectLst/>
                          <a:latin typeface="Arial" panose="020B0604020202020204" pitchFamily="34" charset="0"/>
                          <a:ea typeface="等线" panose="02010600030101010101" pitchFamily="2" charset="-122"/>
                        </a:rPr>
                        <a:t>语音误唤醒</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900" b="0" i="0" u="none" strike="noStrike" dirty="0">
                          <a:solidFill>
                            <a:srgbClr val="000000"/>
                          </a:solidFill>
                          <a:effectLst/>
                          <a:latin typeface="Arial" panose="020B0604020202020204" pitchFamily="34" charset="0"/>
                          <a:ea typeface="等线" panose="02010600030101010101" pitchFamily="2" charset="-122"/>
                        </a:rPr>
                        <a:t>Test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900" b="0" i="0" u="none" strike="noStrike" dirty="0" err="1">
                          <a:solidFill>
                            <a:srgbClr val="000000"/>
                          </a:solidFill>
                          <a:effectLst/>
                          <a:latin typeface="Arial" panose="020B0604020202020204" pitchFamily="34" charset="0"/>
                          <a:ea typeface="等线" panose="02010600030101010101" pitchFamily="2" charset="-122"/>
                        </a:rPr>
                        <a:t>待定</a:t>
                      </a:r>
                      <a:endParaRPr lang="en" sz="900" b="0" i="0" u="none" strike="noStrike" dirty="0">
                        <a:solidFill>
                          <a:srgbClr val="000000"/>
                        </a:solidFill>
                        <a:effectLst/>
                        <a:latin typeface="Arial" panose="020B0604020202020204" pitchFamily="34" charset="0"/>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900" b="0" i="0" u="none" strike="noStrike" dirty="0">
                          <a:solidFill>
                            <a:srgbClr val="000000"/>
                          </a:solidFill>
                          <a:effectLst/>
                          <a:latin typeface="Arial" panose="020B0604020202020204" pitchFamily="34" charset="0"/>
                          <a:ea typeface="等线" panose="02010600030101010101" pitchFamily="2" charset="-122"/>
                        </a:rPr>
                        <a:t>Gating</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altLang="zh-CN" sz="900" b="0" i="0" u="none" strike="noStrike" dirty="0">
                          <a:solidFill>
                            <a:srgbClr val="000000"/>
                          </a:solidFill>
                          <a:effectLst/>
                          <a:latin typeface="Arial" panose="020B0604020202020204" pitchFamily="34" charset="0"/>
                          <a:ea typeface="等线" panose="02010600030101010101" pitchFamily="2" charset="-122"/>
                        </a:rPr>
                        <a:t>3834429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 altLang="zh-CN" sz="900" b="0" i="0" u="none" strike="noStrike" dirty="0" err="1">
                          <a:solidFill>
                            <a:srgbClr val="0563C1"/>
                          </a:solidFill>
                          <a:effectLst/>
                          <a:latin typeface="等线" panose="02010600030101010101" pitchFamily="2" charset="-122"/>
                          <a:ea typeface="等线" panose="02010600030101010101" pitchFamily="2" charset="-122"/>
                        </a:rPr>
                        <a:t>风险评估</a:t>
                      </a:r>
                      <a:r>
                        <a:rPr lang="zh-CN" altLang="en-US" sz="900" b="0" i="0" u="none" strike="noStrike" dirty="0">
                          <a:solidFill>
                            <a:srgbClr val="0563C1"/>
                          </a:solidFill>
                          <a:effectLst/>
                          <a:latin typeface="等线" panose="02010600030101010101" pitchFamily="2" charset="-122"/>
                          <a:ea typeface="等线" panose="02010600030101010101" pitchFamily="2" charset="-122"/>
                        </a:rPr>
                        <a:t>：</a:t>
                      </a:r>
                      <a:r>
                        <a:rPr lang="en-US" altLang="zh-CN" sz="900" b="0" i="0" u="none" strike="noStrike" dirty="0">
                          <a:solidFill>
                            <a:srgbClr val="0563C1"/>
                          </a:solidFill>
                          <a:effectLst/>
                          <a:latin typeface="等线" panose="02010600030101010101" pitchFamily="2" charset="-122"/>
                          <a:ea typeface="等线" panose="02010600030101010101" pitchFamily="2" charset="-122"/>
                        </a:rPr>
                        <a:t>M </a:t>
                      </a:r>
                    </a:p>
                    <a:p>
                      <a:pPr algn="l" fontAlgn="t"/>
                      <a:r>
                        <a:rPr lang="zh-CN" altLang="en-US" sz="900" b="0" i="0" u="none" strike="noStrike" dirty="0">
                          <a:solidFill>
                            <a:srgbClr val="0563C1"/>
                          </a:solidFill>
                          <a:effectLst/>
                          <a:latin typeface="等线" panose="02010600030101010101" pitchFamily="2" charset="-122"/>
                          <a:ea typeface="等线" panose="02010600030101010101" pitchFamily="2" charset="-122"/>
                        </a:rPr>
                        <a:t>二级误唤醒问题目前已完成模型优化并完成实车验证测试，待与福特沟通后确认是否合入</a:t>
                      </a:r>
                      <a:r>
                        <a:rPr lang="en-US" altLang="zh-CN" sz="900" b="0" i="0" u="none" strike="noStrike" dirty="0">
                          <a:solidFill>
                            <a:srgbClr val="0563C1"/>
                          </a:solidFill>
                          <a:effectLst/>
                          <a:latin typeface="等线" panose="02010600030101010101" pitchFamily="2" charset="-122"/>
                          <a:ea typeface="等线" panose="02010600030101010101" pitchFamily="2" charset="-122"/>
                        </a:rPr>
                        <a:t>R12</a:t>
                      </a:r>
                      <a:r>
                        <a:rPr lang="zh-CN" altLang="en-US" sz="900" b="0" i="0" u="none" strike="noStrike" dirty="0">
                          <a:solidFill>
                            <a:srgbClr val="0563C1"/>
                          </a:solidFill>
                          <a:effectLst/>
                          <a:latin typeface="等线" panose="02010600030101010101" pitchFamily="2" charset="-122"/>
                          <a:ea typeface="等线" panose="02010600030101010101" pitchFamily="2" charset="-122"/>
                        </a:rPr>
                        <a:t>版本。</a:t>
                      </a:r>
                      <a:endParaRPr lang="en" sz="900" b="0" i="0" u="none" strike="noStrike" dirty="0">
                        <a:solidFill>
                          <a:srgbClr val="0563C1"/>
                        </a:solidFill>
                        <a:effectLst/>
                        <a:latin typeface="等线" panose="02010600030101010101" pitchFamily="2" charset="-122"/>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4825983"/>
                  </a:ext>
                </a:extLst>
              </a:tr>
              <a:tr h="561247">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 sz="900" b="0" i="0" u="sng" strike="noStrike" kern="1200" dirty="0">
                          <a:solidFill>
                            <a:srgbClr val="0563C1"/>
                          </a:solidFill>
                          <a:effectLst/>
                          <a:latin typeface="等线" panose="02010600030101010101" pitchFamily="2" charset="-122"/>
                          <a:ea typeface="等线" panose="02010600030101010101" pitchFamily="2" charset="-122"/>
                          <a:cs typeface="+mn-cs"/>
                        </a:rPr>
                        <a:t>APIMCIS-21551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 altLang="zh-CN" sz="900" b="0" i="0" u="none" strike="noStrike" kern="1200" dirty="0">
                          <a:solidFill>
                            <a:srgbClr val="000000"/>
                          </a:solidFill>
                          <a:effectLst/>
                          <a:latin typeface="Arial" panose="020B0604020202020204" pitchFamily="34" charset="0"/>
                          <a:ea typeface="等线" panose="02010600030101010101" pitchFamily="2" charset="-122"/>
                          <a:cs typeface="+mn-cs"/>
                        </a:rPr>
                        <a:t>Phase4:[EV][100%][VHA]NTT </a:t>
                      </a:r>
                      <a:r>
                        <a:rPr lang="zh-CN" altLang="en-US" sz="900" b="0" i="0" u="none" strike="noStrike" kern="1200" dirty="0">
                          <a:solidFill>
                            <a:srgbClr val="000000"/>
                          </a:solidFill>
                          <a:effectLst/>
                          <a:latin typeface="Arial" panose="020B0604020202020204" pitchFamily="34" charset="0"/>
                          <a:ea typeface="等线" panose="02010600030101010101" pitchFamily="2" charset="-122"/>
                          <a:cs typeface="+mn-cs"/>
                        </a:rPr>
                        <a:t>大屏状态显示在</a:t>
                      </a:r>
                      <a:r>
                        <a:rPr lang="en" altLang="zh-CN" sz="900" b="0" i="0" u="none" strike="noStrike" kern="1200" dirty="0">
                          <a:solidFill>
                            <a:srgbClr val="000000"/>
                          </a:solidFill>
                          <a:effectLst/>
                          <a:latin typeface="Arial" panose="020B0604020202020204" pitchFamily="34" charset="0"/>
                          <a:ea typeface="等线" panose="02010600030101010101" pitchFamily="2" charset="-122"/>
                          <a:cs typeface="+mn-cs"/>
                        </a:rPr>
                        <a:t>EV</a:t>
                      </a:r>
                      <a:r>
                        <a:rPr lang="zh-CN" altLang="en" sz="900" b="0" i="0" u="none" strike="noStrike" kern="1200" dirty="0">
                          <a:solidFill>
                            <a:srgbClr val="000000"/>
                          </a:solidFill>
                          <a:effectLst/>
                          <a:latin typeface="Arial" panose="020B0604020202020204" pitchFamily="34" charset="0"/>
                          <a:ea typeface="等线" panose="02010600030101010101" pitchFamily="2" charset="-122"/>
                          <a:cs typeface="+mn-cs"/>
                        </a:rPr>
                        <a:t>，</a:t>
                      </a:r>
                      <a:r>
                        <a:rPr lang="zh-CN" altLang="en-US" sz="900" b="0" i="0" u="none" strike="noStrike" kern="1200" dirty="0">
                          <a:solidFill>
                            <a:srgbClr val="000000"/>
                          </a:solidFill>
                          <a:effectLst/>
                          <a:latin typeface="Arial" panose="020B0604020202020204" pitchFamily="34" charset="0"/>
                          <a:ea typeface="等线" panose="02010600030101010101" pitchFamily="2" charset="-122"/>
                          <a:cs typeface="+mn-cs"/>
                        </a:rPr>
                        <a:t>车况提示消失</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t" latinLnBrk="0" hangingPunct="1"/>
                      <a:r>
                        <a:rPr lang="en" sz="900" b="0" i="0" u="none" strike="noStrike" kern="1200" dirty="0">
                          <a:solidFill>
                            <a:srgbClr val="000000"/>
                          </a:solidFill>
                          <a:effectLst/>
                          <a:latin typeface="Arial" panose="020B0604020202020204" pitchFamily="34" charset="0"/>
                          <a:ea typeface="等线" panose="02010600030101010101" pitchFamily="2" charset="-122"/>
                          <a:cs typeface="+mn-cs"/>
                        </a:rPr>
                        <a:t>Test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t" latinLnBrk="0" hangingPunct="1"/>
                      <a:r>
                        <a:rPr lang="en-US" altLang="zh-CN" sz="900" b="0" i="0" u="none" strike="noStrike" kern="1200" dirty="0">
                          <a:solidFill>
                            <a:srgbClr val="000000"/>
                          </a:solidFill>
                          <a:effectLst/>
                          <a:latin typeface="Arial" panose="020B0604020202020204" pitchFamily="34" charset="0"/>
                          <a:ea typeface="等线" panose="02010600030101010101" pitchFamily="2" charset="-122"/>
                          <a:cs typeface="+mn-cs"/>
                        </a:rPr>
                        <a:t>R12</a:t>
                      </a:r>
                      <a:endParaRPr lang="en" sz="900" b="0" i="0" u="none" strike="noStrike" kern="1200" dirty="0">
                        <a:solidFill>
                          <a:srgbClr val="000000"/>
                        </a:solidFill>
                        <a:effectLst/>
                        <a:latin typeface="Arial" panose="020B0604020202020204" pitchFamily="34" charset="0"/>
                        <a:ea typeface="等线" panose="02010600030101010101" pitchFamily="2" charset="-122"/>
                        <a:cs typeface="+mn-cs"/>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t" latinLnBrk="0" hangingPunct="1"/>
                      <a:r>
                        <a:rPr lang="en" sz="900" b="0" i="0" u="none" strike="noStrike" kern="1200" dirty="0">
                          <a:solidFill>
                            <a:srgbClr val="000000"/>
                          </a:solidFill>
                          <a:effectLst/>
                          <a:latin typeface="Arial" panose="020B0604020202020204" pitchFamily="34" charset="0"/>
                          <a:ea typeface="等线" panose="02010600030101010101" pitchFamily="2" charset="-122"/>
                          <a:cs typeface="+mn-cs"/>
                        </a:rPr>
                        <a:t>Gating</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r" defTabSz="914400" rtl="0" eaLnBrk="1" fontAlgn="t" latinLnBrk="0" hangingPunct="1">
                        <a:lnSpc>
                          <a:spcPct val="100000"/>
                        </a:lnSpc>
                        <a:spcBef>
                          <a:spcPts val="0"/>
                        </a:spcBef>
                        <a:spcAft>
                          <a:spcPts val="0"/>
                        </a:spcAft>
                        <a:buClrTx/>
                        <a:buSzTx/>
                        <a:buFontTx/>
                        <a:buNone/>
                        <a:tabLst/>
                        <a:defRPr/>
                      </a:pPr>
                      <a:r>
                        <a:rPr lang="en-US" altLang="zh-CN" sz="900" b="0" i="0" u="none" strike="noStrike" kern="1200" dirty="0">
                          <a:solidFill>
                            <a:srgbClr val="000000"/>
                          </a:solidFill>
                          <a:effectLst/>
                          <a:latin typeface="Arial" panose="020B0604020202020204" pitchFamily="34" charset="0"/>
                          <a:ea typeface="等线" panose="02010600030101010101" pitchFamily="2" charset="-122"/>
                          <a:cs typeface="+mn-cs"/>
                        </a:rPr>
                        <a:t>3851103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CN" altLang="en-US" sz="900" b="0" i="0" u="none" strike="noStrike" dirty="0">
                          <a:solidFill>
                            <a:srgbClr val="0563C1"/>
                          </a:solidFill>
                          <a:effectLst/>
                          <a:latin typeface="等线" panose="02010600030101010101" pitchFamily="2" charset="-122"/>
                          <a:ea typeface="等线" panose="02010600030101010101" pitchFamily="2" charset="-122"/>
                        </a:rPr>
                        <a:t>风</a:t>
                      </a:r>
                      <a:r>
                        <a:rPr lang="en" altLang="zh-CN" sz="900" b="0" i="0" u="none" strike="noStrike" dirty="0" err="1">
                          <a:solidFill>
                            <a:srgbClr val="0563C1"/>
                          </a:solidFill>
                          <a:effectLst/>
                          <a:latin typeface="等线" panose="02010600030101010101" pitchFamily="2" charset="-122"/>
                          <a:ea typeface="等线" panose="02010600030101010101" pitchFamily="2" charset="-122"/>
                        </a:rPr>
                        <a:t>险评估</a:t>
                      </a:r>
                      <a:r>
                        <a:rPr lang="zh-CN" altLang="en-US" sz="900" b="0" i="0" u="none" strike="noStrike" dirty="0">
                          <a:solidFill>
                            <a:srgbClr val="0563C1"/>
                          </a:solidFill>
                          <a:effectLst/>
                          <a:latin typeface="等线" panose="02010600030101010101" pitchFamily="2" charset="-122"/>
                          <a:ea typeface="等线" panose="02010600030101010101" pitchFamily="2" charset="-122"/>
                        </a:rPr>
                        <a:t>：</a:t>
                      </a:r>
                      <a:r>
                        <a:rPr lang="en-US" altLang="zh-CN" sz="900" b="0" i="0" u="none" strike="noStrike" dirty="0">
                          <a:solidFill>
                            <a:srgbClr val="0563C1"/>
                          </a:solidFill>
                          <a:effectLst/>
                          <a:latin typeface="等线" panose="02010600030101010101" pitchFamily="2" charset="-122"/>
                          <a:ea typeface="等线" panose="02010600030101010101" pitchFamily="2" charset="-122"/>
                        </a:rPr>
                        <a:t>L</a:t>
                      </a:r>
                    </a:p>
                    <a:p>
                      <a:pPr marL="0" marR="0" indent="0" algn="l" defTabSz="914400" rtl="0" eaLnBrk="1" fontAlgn="t" latinLnBrk="0" hangingPunct="1">
                        <a:lnSpc>
                          <a:spcPct val="100000"/>
                        </a:lnSpc>
                        <a:spcBef>
                          <a:spcPts val="0"/>
                        </a:spcBef>
                        <a:spcAft>
                          <a:spcPts val="0"/>
                        </a:spcAft>
                        <a:buClrTx/>
                        <a:buSzTx/>
                        <a:buFontTx/>
                        <a:buNone/>
                        <a:tabLst/>
                        <a:defRPr/>
                      </a:pPr>
                      <a:r>
                        <a:rPr lang="zh-CN" altLang="en-US" sz="900" b="0" i="0" u="none" strike="noStrike" dirty="0">
                          <a:solidFill>
                            <a:srgbClr val="0563C1"/>
                          </a:solidFill>
                          <a:effectLst/>
                          <a:latin typeface="等线" panose="02010600030101010101" pitchFamily="2" charset="-122"/>
                          <a:ea typeface="等线" panose="02010600030101010101" pitchFamily="2" charset="-122"/>
                        </a:rPr>
                        <a:t>德赛更改车况通知方式，百度已同步修改，预计</a:t>
                      </a:r>
                      <a:r>
                        <a:rPr lang="en-US" altLang="zh-CN" sz="900" b="0" i="0" u="none" strike="noStrike" dirty="0">
                          <a:solidFill>
                            <a:srgbClr val="0563C1"/>
                          </a:solidFill>
                          <a:effectLst/>
                          <a:latin typeface="等线" panose="02010600030101010101" pitchFamily="2" charset="-122"/>
                          <a:ea typeface="等线" panose="02010600030101010101" pitchFamily="2" charset="-122"/>
                        </a:rPr>
                        <a:t>R12</a:t>
                      </a:r>
                      <a:r>
                        <a:rPr lang="zh-CN" altLang="en-US" sz="900" b="0" i="0" u="none" strike="noStrike" dirty="0">
                          <a:solidFill>
                            <a:srgbClr val="0563C1"/>
                          </a:solidFill>
                          <a:effectLst/>
                          <a:latin typeface="等线" panose="02010600030101010101" pitchFamily="2" charset="-122"/>
                          <a:ea typeface="等线" panose="02010600030101010101" pitchFamily="2" charset="-122"/>
                        </a:rPr>
                        <a:t>版本合入优化。</a:t>
                      </a:r>
                      <a:endParaRPr lang="en" altLang="zh-CN" sz="900" b="0" i="0" u="none" strike="noStrike" dirty="0">
                        <a:solidFill>
                          <a:srgbClr val="0563C1"/>
                        </a:solidFill>
                        <a:effectLst/>
                        <a:latin typeface="等线" panose="02010600030101010101" pitchFamily="2" charset="-122"/>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962068"/>
                  </a:ext>
                </a:extLst>
              </a:tr>
            </a:tbl>
          </a:graphicData>
        </a:graphic>
      </p:graphicFrame>
      <p:sp>
        <p:nvSpPr>
          <p:cNvPr id="4" name="文本框 3">
            <a:extLst>
              <a:ext uri="{FF2B5EF4-FFF2-40B4-BE49-F238E27FC236}">
                <a16:creationId xmlns:a16="http://schemas.microsoft.com/office/drawing/2014/main" id="{73C97956-B766-374F-A185-463DAB5C9D33}"/>
              </a:ext>
            </a:extLst>
          </p:cNvPr>
          <p:cNvSpPr txBox="1"/>
          <p:nvPr/>
        </p:nvSpPr>
        <p:spPr>
          <a:xfrm>
            <a:off x="639763" y="1049616"/>
            <a:ext cx="11360328" cy="369332"/>
          </a:xfrm>
          <a:prstGeom prst="rect">
            <a:avLst/>
          </a:prstGeom>
          <a:noFill/>
        </p:spPr>
        <p:txBody>
          <a:bodyPr wrap="square" rtlCol="0">
            <a:spAutoFit/>
          </a:bodyPr>
          <a:lstStyle/>
          <a:p>
            <a:r>
              <a:rPr kumimoji="1" lang="zh-CN" altLang="en-US" dirty="0"/>
              <a:t>遗留</a:t>
            </a:r>
            <a:r>
              <a:rPr kumimoji="1" lang="en-US" altLang="zh-CN" dirty="0"/>
              <a:t>6</a:t>
            </a:r>
            <a:r>
              <a:rPr kumimoji="1" lang="zh-CN" altLang="en-US" dirty="0"/>
              <a:t>个工厂问题未在</a:t>
            </a:r>
            <a:r>
              <a:rPr kumimoji="1" lang="en-US" altLang="zh-CN" dirty="0"/>
              <a:t>R11</a:t>
            </a:r>
            <a:r>
              <a:rPr kumimoji="1" lang="zh-CN" altLang="en-US" dirty="0"/>
              <a:t>版本关闭，目前</a:t>
            </a:r>
            <a:r>
              <a:rPr kumimoji="1" lang="en-US" altLang="zh-CN" dirty="0"/>
              <a:t>2</a:t>
            </a:r>
            <a:r>
              <a:rPr kumimoji="1" lang="zh-CN" altLang="en-US" dirty="0"/>
              <a:t>个已完成修复，后续版本合入，剩余</a:t>
            </a:r>
            <a:r>
              <a:rPr kumimoji="1" lang="en-US" altLang="zh-CN" dirty="0"/>
              <a:t>4</a:t>
            </a:r>
            <a:r>
              <a:rPr kumimoji="1" lang="zh-CN" altLang="en-US" dirty="0"/>
              <a:t>个待复现验证或与福特沟通。</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39FEC31C-03F1-9A4B-94A1-0983C6138C05}"/>
              </a:ext>
            </a:extLst>
          </p:cNvPr>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CX727</a:t>
            </a:r>
            <a:r>
              <a:rPr lang="zh-CN" altLang="en-US" sz="2800" dirty="0">
                <a:solidFill>
                  <a:srgbClr val="0000CC"/>
                </a:solidFill>
              </a:rPr>
              <a:t> </a:t>
            </a:r>
            <a:r>
              <a:rPr lang="en-US" altLang="zh-CN" sz="2800" dirty="0">
                <a:solidFill>
                  <a:srgbClr val="0000CC"/>
                </a:solidFill>
              </a:rPr>
              <a:t>R11</a:t>
            </a:r>
            <a:r>
              <a:rPr lang="zh-CN" altLang="en-US" sz="2800" dirty="0">
                <a:solidFill>
                  <a:srgbClr val="0000CC"/>
                </a:solidFill>
              </a:rPr>
              <a:t> </a:t>
            </a:r>
            <a:r>
              <a:rPr lang="en-US" altLang="zh-CN" sz="2800" dirty="0">
                <a:solidFill>
                  <a:srgbClr val="0000CC"/>
                </a:solidFill>
              </a:rPr>
              <a:t>PRO</a:t>
            </a:r>
            <a:r>
              <a:rPr lang="zh-CN" altLang="en-US" sz="2800" dirty="0">
                <a:solidFill>
                  <a:srgbClr val="0000CC"/>
                </a:solidFill>
              </a:rPr>
              <a:t> </a:t>
            </a:r>
            <a:r>
              <a:rPr lang="en-US" altLang="zh-CN" sz="2800" dirty="0">
                <a:solidFill>
                  <a:srgbClr val="0000CC"/>
                </a:solidFill>
              </a:rPr>
              <a:t>HF2</a:t>
            </a:r>
            <a:r>
              <a:rPr lang="en-US" altLang="en-US" sz="2800" dirty="0">
                <a:solidFill>
                  <a:srgbClr val="0000CC"/>
                </a:solidFill>
              </a:rPr>
              <a:t>} </a:t>
            </a:r>
            <a:r>
              <a:rPr lang="zh-CN" altLang="en-US" sz="2800" dirty="0"/>
              <a:t>内存泄漏专项测试</a:t>
            </a:r>
            <a:endParaRPr lang="en-US" altLang="en-US" sz="2800" b="0" dirty="0">
              <a:ea typeface="SimHei" panose="02010609060101010101" pitchFamily="49" charset="-122"/>
            </a:endParaRPr>
          </a:p>
        </p:txBody>
      </p:sp>
      <p:pic>
        <p:nvPicPr>
          <p:cNvPr id="11" name="图片 10">
            <a:extLst>
              <a:ext uri="{FF2B5EF4-FFF2-40B4-BE49-F238E27FC236}">
                <a16:creationId xmlns:a16="http://schemas.microsoft.com/office/drawing/2014/main" id="{50D04E17-7A20-9EFC-F747-E61F3A73FAAA}"/>
              </a:ext>
            </a:extLst>
          </p:cNvPr>
          <p:cNvPicPr>
            <a:picLocks noChangeAspect="1"/>
          </p:cNvPicPr>
          <p:nvPr/>
        </p:nvPicPr>
        <p:blipFill>
          <a:blip r:embed="rId2"/>
          <a:stretch>
            <a:fillRect/>
          </a:stretch>
        </p:blipFill>
        <p:spPr>
          <a:xfrm>
            <a:off x="879204" y="1140176"/>
            <a:ext cx="4892946" cy="4809067"/>
          </a:xfrm>
          <a:prstGeom prst="rect">
            <a:avLst/>
          </a:prstGeom>
        </p:spPr>
      </p:pic>
      <p:pic>
        <p:nvPicPr>
          <p:cNvPr id="12" name="图片 11">
            <a:extLst>
              <a:ext uri="{FF2B5EF4-FFF2-40B4-BE49-F238E27FC236}">
                <a16:creationId xmlns:a16="http://schemas.microsoft.com/office/drawing/2014/main" id="{43BD6A8C-B1F6-B015-D7AB-8E6D267DC6CF}"/>
              </a:ext>
            </a:extLst>
          </p:cNvPr>
          <p:cNvPicPr>
            <a:picLocks noChangeAspect="1"/>
          </p:cNvPicPr>
          <p:nvPr/>
        </p:nvPicPr>
        <p:blipFill>
          <a:blip r:embed="rId3"/>
          <a:stretch>
            <a:fillRect/>
          </a:stretch>
        </p:blipFill>
        <p:spPr>
          <a:xfrm>
            <a:off x="6096000" y="944562"/>
            <a:ext cx="5216796" cy="5040619"/>
          </a:xfrm>
          <a:prstGeom prst="rect">
            <a:avLst/>
          </a:prstGeom>
        </p:spPr>
      </p:pic>
    </p:spTree>
    <p:extLst>
      <p:ext uri="{BB962C8B-B14F-4D97-AF65-F5344CB8AC3E}">
        <p14:creationId xmlns:p14="http://schemas.microsoft.com/office/powerpoint/2010/main" val="1498731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39FEC31C-03F1-9A4B-94A1-0983C6138C05}"/>
              </a:ext>
            </a:extLst>
          </p:cNvPr>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CX727</a:t>
            </a:r>
            <a:r>
              <a:rPr lang="zh-CN" altLang="en-US" sz="2800" dirty="0">
                <a:solidFill>
                  <a:srgbClr val="0000CC"/>
                </a:solidFill>
              </a:rPr>
              <a:t> </a:t>
            </a:r>
            <a:r>
              <a:rPr lang="en-US" altLang="zh-CN" sz="2800" dirty="0">
                <a:solidFill>
                  <a:srgbClr val="0000CC"/>
                </a:solidFill>
              </a:rPr>
              <a:t>R11</a:t>
            </a:r>
            <a:r>
              <a:rPr lang="zh-CN" altLang="en-US" sz="2800" dirty="0">
                <a:solidFill>
                  <a:srgbClr val="0000CC"/>
                </a:solidFill>
              </a:rPr>
              <a:t> </a:t>
            </a:r>
            <a:r>
              <a:rPr lang="en-US" altLang="zh-CN" sz="2800" dirty="0">
                <a:solidFill>
                  <a:srgbClr val="0000CC"/>
                </a:solidFill>
              </a:rPr>
              <a:t>PRO</a:t>
            </a:r>
            <a:r>
              <a:rPr lang="zh-CN" altLang="en-US" sz="2800" dirty="0">
                <a:solidFill>
                  <a:srgbClr val="0000CC"/>
                </a:solidFill>
              </a:rPr>
              <a:t> </a:t>
            </a:r>
            <a:r>
              <a:rPr lang="en-US" altLang="zh-CN" sz="2800" dirty="0">
                <a:solidFill>
                  <a:srgbClr val="0000CC"/>
                </a:solidFill>
              </a:rPr>
              <a:t>HF2</a:t>
            </a:r>
            <a:r>
              <a:rPr lang="en-US" altLang="en-US" sz="2800" dirty="0">
                <a:solidFill>
                  <a:srgbClr val="0000CC"/>
                </a:solidFill>
              </a:rPr>
              <a:t>} </a:t>
            </a:r>
            <a:r>
              <a:rPr lang="zh-CN" altLang="en-US" sz="2800" dirty="0"/>
              <a:t>内存泄漏专项测试</a:t>
            </a:r>
            <a:endParaRPr lang="en-US" altLang="en-US" sz="2800" b="0" dirty="0">
              <a:ea typeface="SimHei" panose="02010609060101010101" pitchFamily="49" charset="-122"/>
            </a:endParaRPr>
          </a:p>
        </p:txBody>
      </p:sp>
      <p:pic>
        <p:nvPicPr>
          <p:cNvPr id="3" name="图片 2">
            <a:extLst>
              <a:ext uri="{FF2B5EF4-FFF2-40B4-BE49-F238E27FC236}">
                <a16:creationId xmlns:a16="http://schemas.microsoft.com/office/drawing/2014/main" id="{E9BEB7E5-4333-3B26-A3E3-F3B857DE9EE2}"/>
              </a:ext>
            </a:extLst>
          </p:cNvPr>
          <p:cNvPicPr>
            <a:picLocks noChangeAspect="1"/>
          </p:cNvPicPr>
          <p:nvPr/>
        </p:nvPicPr>
        <p:blipFill>
          <a:blip r:embed="rId2"/>
          <a:stretch>
            <a:fillRect/>
          </a:stretch>
        </p:blipFill>
        <p:spPr>
          <a:xfrm>
            <a:off x="715962" y="944563"/>
            <a:ext cx="6794500" cy="5003800"/>
          </a:xfrm>
          <a:prstGeom prst="rect">
            <a:avLst/>
          </a:prstGeom>
        </p:spPr>
      </p:pic>
    </p:spTree>
    <p:extLst>
      <p:ext uri="{BB962C8B-B14F-4D97-AF65-F5344CB8AC3E}">
        <p14:creationId xmlns:p14="http://schemas.microsoft.com/office/powerpoint/2010/main" val="1420860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39FEC31C-03F1-9A4B-94A1-0983C6138C05}"/>
              </a:ext>
            </a:extLst>
          </p:cNvPr>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CX727</a:t>
            </a:r>
            <a:r>
              <a:rPr lang="zh-CN" altLang="en-US" sz="2800" dirty="0">
                <a:solidFill>
                  <a:srgbClr val="0000CC"/>
                </a:solidFill>
              </a:rPr>
              <a:t> </a:t>
            </a:r>
            <a:r>
              <a:rPr lang="en-US" altLang="zh-CN" sz="2800" dirty="0">
                <a:solidFill>
                  <a:srgbClr val="0000CC"/>
                </a:solidFill>
              </a:rPr>
              <a:t>R11</a:t>
            </a:r>
            <a:r>
              <a:rPr lang="zh-CN" altLang="en-US" sz="2800" dirty="0">
                <a:solidFill>
                  <a:srgbClr val="0000CC"/>
                </a:solidFill>
              </a:rPr>
              <a:t> </a:t>
            </a:r>
            <a:r>
              <a:rPr lang="en-US" altLang="zh-CN" sz="2800" dirty="0">
                <a:solidFill>
                  <a:srgbClr val="0000CC"/>
                </a:solidFill>
              </a:rPr>
              <a:t>PRO</a:t>
            </a:r>
            <a:r>
              <a:rPr lang="zh-CN" altLang="en-US" sz="2800" dirty="0">
                <a:solidFill>
                  <a:srgbClr val="0000CC"/>
                </a:solidFill>
              </a:rPr>
              <a:t> </a:t>
            </a:r>
            <a:r>
              <a:rPr lang="en-US" altLang="zh-CN" sz="2800" dirty="0">
                <a:solidFill>
                  <a:srgbClr val="0000CC"/>
                </a:solidFill>
              </a:rPr>
              <a:t>HF2</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graphicFrame>
        <p:nvGraphicFramePr>
          <p:cNvPr id="5" name="表格 4">
            <a:extLst>
              <a:ext uri="{FF2B5EF4-FFF2-40B4-BE49-F238E27FC236}">
                <a16:creationId xmlns:a16="http://schemas.microsoft.com/office/drawing/2014/main" id="{A5B6E5EF-FF75-1B4E-82BD-47B32C7A0531}"/>
              </a:ext>
            </a:extLst>
          </p:cNvPr>
          <p:cNvGraphicFramePr>
            <a:graphicFrameLocks noGrp="1"/>
          </p:cNvGraphicFramePr>
          <p:nvPr>
            <p:extLst>
              <p:ext uri="{D42A27DB-BD31-4B8C-83A1-F6EECF244321}">
                <p14:modId xmlns:p14="http://schemas.microsoft.com/office/powerpoint/2010/main" val="4125635727"/>
              </p:ext>
            </p:extLst>
          </p:nvPr>
        </p:nvGraphicFramePr>
        <p:xfrm>
          <a:off x="76463" y="2939399"/>
          <a:ext cx="2314222" cy="1589043"/>
        </p:xfrm>
        <a:graphic>
          <a:graphicData uri="http://schemas.openxmlformats.org/drawingml/2006/table">
            <a:tbl>
              <a:tblPr/>
              <a:tblGrid>
                <a:gridCol w="298206">
                  <a:extLst>
                    <a:ext uri="{9D8B030D-6E8A-4147-A177-3AD203B41FA5}">
                      <a16:colId xmlns:a16="http://schemas.microsoft.com/office/drawing/2014/main" val="20000"/>
                    </a:ext>
                  </a:extLst>
                </a:gridCol>
                <a:gridCol w="316196">
                  <a:extLst>
                    <a:ext uri="{9D8B030D-6E8A-4147-A177-3AD203B41FA5}">
                      <a16:colId xmlns:a16="http://schemas.microsoft.com/office/drawing/2014/main" val="20001"/>
                    </a:ext>
                  </a:extLst>
                </a:gridCol>
                <a:gridCol w="401598">
                  <a:extLst>
                    <a:ext uri="{9D8B030D-6E8A-4147-A177-3AD203B41FA5}">
                      <a16:colId xmlns:a16="http://schemas.microsoft.com/office/drawing/2014/main" val="20002"/>
                    </a:ext>
                  </a:extLst>
                </a:gridCol>
                <a:gridCol w="451556">
                  <a:extLst>
                    <a:ext uri="{9D8B030D-6E8A-4147-A177-3AD203B41FA5}">
                      <a16:colId xmlns:a16="http://schemas.microsoft.com/office/drawing/2014/main" val="1576697097"/>
                    </a:ext>
                  </a:extLst>
                </a:gridCol>
                <a:gridCol w="428977">
                  <a:extLst>
                    <a:ext uri="{9D8B030D-6E8A-4147-A177-3AD203B41FA5}">
                      <a16:colId xmlns:a16="http://schemas.microsoft.com/office/drawing/2014/main" val="20003"/>
                    </a:ext>
                  </a:extLst>
                </a:gridCol>
                <a:gridCol w="417689">
                  <a:extLst>
                    <a:ext uri="{9D8B030D-6E8A-4147-A177-3AD203B41FA5}">
                      <a16:colId xmlns:a16="http://schemas.microsoft.com/office/drawing/2014/main" val="20004"/>
                    </a:ext>
                  </a:extLst>
                </a:gridCol>
              </a:tblGrid>
              <a:tr h="218364">
                <a:tc gridSpan="6">
                  <a:txBody>
                    <a:bodyPr/>
                    <a:lstStyle/>
                    <a:p>
                      <a:pPr algn="ctr"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唤醒词唤醒率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ltLang="en-US"/>
                    </a:p>
                  </a:txBody>
                  <a:tcPr/>
                </a:tc>
                <a:tc hMerge="1">
                  <a:txBody>
                    <a:bodyPr/>
                    <a:lstStyle/>
                    <a:p>
                      <a:endParaRPr lang="zh-CN"/>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0"/>
                  </a:ext>
                </a:extLst>
              </a:tr>
              <a:tr h="188759">
                <a:tc>
                  <a:txBody>
                    <a:bodyPr/>
                    <a:lstStyle/>
                    <a:p>
                      <a:pPr algn="just" fontAlgn="ctr"/>
                      <a:r>
                        <a:rPr lang="en-GB" sz="750" b="1" i="0" u="none" strike="noStrike" dirty="0">
                          <a:solidFill>
                            <a:srgbClr val="000000"/>
                          </a:solidFill>
                          <a:effectLst/>
                          <a:latin typeface="宋体" panose="02010600030101010101" pitchFamily="2" charset="-122"/>
                          <a:ea typeface="宋体" panose="02010600030101010101" pitchFamily="2" charset="-122"/>
                        </a:rPr>
                        <a:t>AI</a:t>
                      </a:r>
                    </a:p>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能力</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指标项</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通过标准</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测试次数</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实测结果</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测试结论</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1"/>
                  </a:ext>
                </a:extLst>
              </a:tr>
              <a:tr h="188759">
                <a:tc rowSpan="3">
                  <a:txBody>
                    <a:bodyPr/>
                    <a:lstStyle/>
                    <a:p>
                      <a:pPr algn="l"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小度小度</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92%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20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87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90%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685800" rtl="0" eaLnBrk="1" fontAlgn="ctr" latinLnBrk="0" hangingPunct="1">
                        <a:lnSpc>
                          <a:spcPct val="100000"/>
                        </a:lnSpc>
                        <a:spcBef>
                          <a:spcPts val="0"/>
                        </a:spcBef>
                        <a:spcAft>
                          <a:spcPts val="0"/>
                        </a:spcAft>
                        <a:buClrTx/>
                        <a:buSzTx/>
                        <a:buFontTx/>
                        <a:buNone/>
                        <a:tabLst/>
                        <a:defRPr/>
                      </a:pPr>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20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887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685800" rtl="0" eaLnBrk="1" fontAlgn="ctr" latinLnBrk="0" hangingPunct="1">
                        <a:lnSpc>
                          <a:spcPct val="100000"/>
                        </a:lnSpc>
                        <a:spcBef>
                          <a:spcPts val="0"/>
                        </a:spcBef>
                        <a:spcAft>
                          <a:spcPts val="0"/>
                        </a:spcAft>
                        <a:buClrTx/>
                        <a:buSzTx/>
                        <a:buFontTx/>
                        <a:buNone/>
                        <a:tabLst/>
                        <a:defRPr/>
                      </a:pPr>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20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88759">
                <a:tc rowSpan="3">
                  <a:txBody>
                    <a:bodyPr/>
                    <a:lstStyle/>
                    <a:p>
                      <a:pPr algn="l"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电马同学</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92%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685800" rtl="0" eaLnBrk="1" fontAlgn="ctr" latinLnBrk="0" hangingPunct="1">
                        <a:lnSpc>
                          <a:spcPct val="100000"/>
                        </a:lnSpc>
                        <a:spcBef>
                          <a:spcPts val="0"/>
                        </a:spcBef>
                        <a:spcAft>
                          <a:spcPts val="0"/>
                        </a:spcAft>
                        <a:buClrTx/>
                        <a:buSzTx/>
                        <a:buFontTx/>
                        <a:buNone/>
                        <a:tabLst/>
                        <a:defRPr/>
                      </a:pPr>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20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887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90%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685800" rtl="0" eaLnBrk="1" fontAlgn="ctr" latinLnBrk="0" hangingPunct="1">
                        <a:lnSpc>
                          <a:spcPct val="100000"/>
                        </a:lnSpc>
                        <a:spcBef>
                          <a:spcPts val="0"/>
                        </a:spcBef>
                        <a:spcAft>
                          <a:spcPts val="0"/>
                        </a:spcAft>
                        <a:buClrTx/>
                        <a:buSzTx/>
                        <a:buFontTx/>
                        <a:buNone/>
                        <a:tabLst/>
                        <a:defRPr/>
                      </a:pPr>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20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88759">
                <a:tc vMerge="1">
                  <a:txBody>
                    <a:bodyPr/>
                    <a:lstStyle/>
                    <a:p>
                      <a:endParaRPr lang="zh-CN"/>
                    </a:p>
                  </a:txBody>
                  <a:tcPr/>
                </a:tc>
                <a:tc>
                  <a:txBody>
                    <a:bodyPr/>
                    <a:lstStyle/>
                    <a:p>
                      <a:pPr algn="just"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685800" rtl="0" eaLnBrk="1" fontAlgn="ctr" latinLnBrk="0" hangingPunct="1">
                        <a:lnSpc>
                          <a:spcPct val="100000"/>
                        </a:lnSpc>
                        <a:spcBef>
                          <a:spcPts val="0"/>
                        </a:spcBef>
                        <a:spcAft>
                          <a:spcPts val="0"/>
                        </a:spcAft>
                        <a:buClrTx/>
                        <a:buSzTx/>
                        <a:buFontTx/>
                        <a:buNone/>
                        <a:tabLst/>
                        <a:defRPr/>
                      </a:pPr>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20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6" name="表格 5">
            <a:extLst>
              <a:ext uri="{FF2B5EF4-FFF2-40B4-BE49-F238E27FC236}">
                <a16:creationId xmlns:a16="http://schemas.microsoft.com/office/drawing/2014/main" id="{40CE53F0-80D0-3942-8B09-A18E6A383BE5}"/>
              </a:ext>
            </a:extLst>
          </p:cNvPr>
          <p:cNvGraphicFramePr>
            <a:graphicFrameLocks noGrp="1"/>
          </p:cNvGraphicFramePr>
          <p:nvPr>
            <p:extLst>
              <p:ext uri="{D42A27DB-BD31-4B8C-83A1-F6EECF244321}">
                <p14:modId xmlns:p14="http://schemas.microsoft.com/office/powerpoint/2010/main" val="550355055"/>
              </p:ext>
            </p:extLst>
          </p:nvPr>
        </p:nvGraphicFramePr>
        <p:xfrm>
          <a:off x="2647769" y="2052559"/>
          <a:ext cx="2626818" cy="4454443"/>
        </p:xfrm>
        <a:graphic>
          <a:graphicData uri="http://schemas.openxmlformats.org/drawingml/2006/table">
            <a:tbl>
              <a:tblPr/>
              <a:tblGrid>
                <a:gridCol w="437803">
                  <a:extLst>
                    <a:ext uri="{9D8B030D-6E8A-4147-A177-3AD203B41FA5}">
                      <a16:colId xmlns:a16="http://schemas.microsoft.com/office/drawing/2014/main" val="20000"/>
                    </a:ext>
                  </a:extLst>
                </a:gridCol>
                <a:gridCol w="437803">
                  <a:extLst>
                    <a:ext uri="{9D8B030D-6E8A-4147-A177-3AD203B41FA5}">
                      <a16:colId xmlns:a16="http://schemas.microsoft.com/office/drawing/2014/main" val="20001"/>
                    </a:ext>
                  </a:extLst>
                </a:gridCol>
                <a:gridCol w="437803">
                  <a:extLst>
                    <a:ext uri="{9D8B030D-6E8A-4147-A177-3AD203B41FA5}">
                      <a16:colId xmlns:a16="http://schemas.microsoft.com/office/drawing/2014/main" val="20002"/>
                    </a:ext>
                  </a:extLst>
                </a:gridCol>
                <a:gridCol w="437803">
                  <a:extLst>
                    <a:ext uri="{9D8B030D-6E8A-4147-A177-3AD203B41FA5}">
                      <a16:colId xmlns:a16="http://schemas.microsoft.com/office/drawing/2014/main" val="534610051"/>
                    </a:ext>
                  </a:extLst>
                </a:gridCol>
                <a:gridCol w="437803">
                  <a:extLst>
                    <a:ext uri="{9D8B030D-6E8A-4147-A177-3AD203B41FA5}">
                      <a16:colId xmlns:a16="http://schemas.microsoft.com/office/drawing/2014/main" val="20003"/>
                    </a:ext>
                  </a:extLst>
                </a:gridCol>
                <a:gridCol w="437803">
                  <a:extLst>
                    <a:ext uri="{9D8B030D-6E8A-4147-A177-3AD203B41FA5}">
                      <a16:colId xmlns:a16="http://schemas.microsoft.com/office/drawing/2014/main" val="20004"/>
                    </a:ext>
                  </a:extLst>
                </a:gridCol>
              </a:tblGrid>
              <a:tr h="165226">
                <a:tc gridSpan="6">
                  <a:txBody>
                    <a:bodyPr/>
                    <a:lstStyle/>
                    <a:p>
                      <a:pPr algn="ctr"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场景化命令词识别率</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ltLang="en-US"/>
                    </a:p>
                  </a:txBody>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0"/>
                  </a:ext>
                </a:extLst>
              </a:tr>
              <a:tr h="323793">
                <a:tc>
                  <a:txBody>
                    <a:bodyPr/>
                    <a:lstStyle/>
                    <a:p>
                      <a:pPr algn="just" fontAlgn="ctr"/>
                      <a:r>
                        <a:rPr lang="en-GB" sz="750" b="1" i="0" u="none" strike="noStrike" dirty="0">
                          <a:solidFill>
                            <a:srgbClr val="000000"/>
                          </a:solidFill>
                          <a:effectLst/>
                          <a:latin typeface="宋体" panose="02010600030101010101" pitchFamily="2" charset="-122"/>
                          <a:ea typeface="宋体" panose="02010600030101010101" pitchFamily="2" charset="-122"/>
                        </a:rPr>
                        <a:t>AI</a:t>
                      </a:r>
                      <a:r>
                        <a:rPr lang="zh-CN" altLang="en-US" sz="750" b="1" i="0" u="none" strike="noStrike" dirty="0">
                          <a:solidFill>
                            <a:srgbClr val="000000"/>
                          </a:solidFill>
                          <a:effectLst/>
                          <a:latin typeface="宋体" panose="02010600030101010101" pitchFamily="2" charset="-122"/>
                          <a:ea typeface="宋体" panose="02010600030101010101" pitchFamily="2" charset="-122"/>
                        </a:rPr>
                        <a:t>能力</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指标项</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通过标准</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测试次数</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实测结果</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测试结论</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1"/>
                  </a:ext>
                </a:extLst>
              </a:tr>
              <a:tr h="165226">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暂停播放</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5226">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685800" rtl="0" eaLnBrk="1" fontAlgn="ctr" latinLnBrk="0" hangingPunct="1">
                        <a:lnSpc>
                          <a:spcPct val="100000"/>
                        </a:lnSpc>
                        <a:spcBef>
                          <a:spcPts val="0"/>
                        </a:spcBef>
                        <a:spcAft>
                          <a:spcPts val="0"/>
                        </a:spcAft>
                        <a:buClrTx/>
                        <a:buSzTx/>
                        <a:buFontTx/>
                        <a:buNone/>
                        <a:tabLst/>
                        <a:defRPr/>
                      </a:pPr>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5226">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685800" rtl="0" eaLnBrk="1" fontAlgn="ctr" latinLnBrk="0" hangingPunct="1">
                        <a:lnSpc>
                          <a:spcPct val="100000"/>
                        </a:lnSpc>
                        <a:spcBef>
                          <a:spcPts val="0"/>
                        </a:spcBef>
                        <a:spcAft>
                          <a:spcPts val="0"/>
                        </a:spcAft>
                        <a:buClrTx/>
                        <a:buSzTx/>
                        <a:buFontTx/>
                        <a:buNone/>
                        <a:tabLst/>
                        <a:defRPr/>
                      </a:pPr>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65226">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继续播放</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65226">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65226">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96%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65226">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上一首</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65226">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65226">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65226">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上一曲</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65226">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65226">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65226">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下一首</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65226">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65226">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65226">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下一曲</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65226">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65226">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65226">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接听电话</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65226">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65226">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65226">
                <a:tc rowSpan="3">
                  <a:txBody>
                    <a:bodyPr/>
                    <a:lstStyle/>
                    <a:p>
                      <a:pPr algn="just"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挂断电话</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65226">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65226">
                <a:tc vMerge="1">
                  <a:txBody>
                    <a:bodyPr/>
                    <a:lstStyle/>
                    <a:p>
                      <a:endParaRPr lang="zh-CN"/>
                    </a:p>
                  </a:txBody>
                  <a:tcPr/>
                </a:tc>
                <a:tc>
                  <a:txBody>
                    <a:bodyPr/>
                    <a:lstStyle/>
                    <a:p>
                      <a:pPr algn="just"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97%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bl>
          </a:graphicData>
        </a:graphic>
      </p:graphicFrame>
      <p:graphicFrame>
        <p:nvGraphicFramePr>
          <p:cNvPr id="7" name="表格 6">
            <a:extLst>
              <a:ext uri="{FF2B5EF4-FFF2-40B4-BE49-F238E27FC236}">
                <a16:creationId xmlns:a16="http://schemas.microsoft.com/office/drawing/2014/main" id="{58DE4CA2-8D3B-2449-BBF6-4DD708AE423B}"/>
              </a:ext>
            </a:extLst>
          </p:cNvPr>
          <p:cNvGraphicFramePr>
            <a:graphicFrameLocks noGrp="1"/>
          </p:cNvGraphicFramePr>
          <p:nvPr>
            <p:extLst>
              <p:ext uri="{D42A27DB-BD31-4B8C-83A1-F6EECF244321}">
                <p14:modId xmlns:p14="http://schemas.microsoft.com/office/powerpoint/2010/main" val="2576460451"/>
              </p:ext>
            </p:extLst>
          </p:nvPr>
        </p:nvGraphicFramePr>
        <p:xfrm>
          <a:off x="5387542" y="2052559"/>
          <a:ext cx="2956548" cy="4454443"/>
        </p:xfrm>
        <a:graphic>
          <a:graphicData uri="http://schemas.openxmlformats.org/drawingml/2006/table">
            <a:tbl>
              <a:tblPr/>
              <a:tblGrid>
                <a:gridCol w="492758">
                  <a:extLst>
                    <a:ext uri="{9D8B030D-6E8A-4147-A177-3AD203B41FA5}">
                      <a16:colId xmlns:a16="http://schemas.microsoft.com/office/drawing/2014/main" val="20000"/>
                    </a:ext>
                  </a:extLst>
                </a:gridCol>
                <a:gridCol w="492758">
                  <a:extLst>
                    <a:ext uri="{9D8B030D-6E8A-4147-A177-3AD203B41FA5}">
                      <a16:colId xmlns:a16="http://schemas.microsoft.com/office/drawing/2014/main" val="20001"/>
                    </a:ext>
                  </a:extLst>
                </a:gridCol>
                <a:gridCol w="492758">
                  <a:extLst>
                    <a:ext uri="{9D8B030D-6E8A-4147-A177-3AD203B41FA5}">
                      <a16:colId xmlns:a16="http://schemas.microsoft.com/office/drawing/2014/main" val="20002"/>
                    </a:ext>
                  </a:extLst>
                </a:gridCol>
                <a:gridCol w="492758">
                  <a:extLst>
                    <a:ext uri="{9D8B030D-6E8A-4147-A177-3AD203B41FA5}">
                      <a16:colId xmlns:a16="http://schemas.microsoft.com/office/drawing/2014/main" val="3966968059"/>
                    </a:ext>
                  </a:extLst>
                </a:gridCol>
                <a:gridCol w="492758">
                  <a:extLst>
                    <a:ext uri="{9D8B030D-6E8A-4147-A177-3AD203B41FA5}">
                      <a16:colId xmlns:a16="http://schemas.microsoft.com/office/drawing/2014/main" val="20003"/>
                    </a:ext>
                  </a:extLst>
                </a:gridCol>
                <a:gridCol w="492758">
                  <a:extLst>
                    <a:ext uri="{9D8B030D-6E8A-4147-A177-3AD203B41FA5}">
                      <a16:colId xmlns:a16="http://schemas.microsoft.com/office/drawing/2014/main" val="20004"/>
                    </a:ext>
                  </a:extLst>
                </a:gridCol>
              </a:tblGrid>
              <a:tr h="167490">
                <a:tc gridSpan="6">
                  <a:txBody>
                    <a:bodyPr/>
                    <a:lstStyle/>
                    <a:p>
                      <a:pPr algn="ctr"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场景化命令词识别率</a:t>
                      </a:r>
                      <a:endParaRPr lang="en-US" altLang="zh-CN" sz="750" b="1" i="0" u="none" strike="noStrike" dirty="0">
                        <a:solidFill>
                          <a:srgbClr val="000000"/>
                        </a:solidFill>
                        <a:effectLst/>
                        <a:latin typeface="宋体" panose="02010600030101010101" pitchFamily="2" charset="-122"/>
                        <a:ea typeface="宋体" panose="02010600030101010101"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ltLang="en-US"/>
                    </a:p>
                  </a:txBody>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0"/>
                  </a:ext>
                </a:extLst>
              </a:tr>
              <a:tr h="167490">
                <a:tc>
                  <a:txBody>
                    <a:bodyPr/>
                    <a:lstStyle/>
                    <a:p>
                      <a:pPr algn="just" fontAlgn="ctr"/>
                      <a:r>
                        <a:rPr lang="en-GB" sz="750" b="1" i="0" u="none" strike="noStrike" dirty="0">
                          <a:solidFill>
                            <a:srgbClr val="000000"/>
                          </a:solidFill>
                          <a:effectLst/>
                          <a:latin typeface="宋体" panose="02010600030101010101" pitchFamily="2" charset="-122"/>
                          <a:ea typeface="宋体" panose="02010600030101010101" pitchFamily="2" charset="-122"/>
                        </a:rPr>
                        <a:t>AI</a:t>
                      </a:r>
                      <a:r>
                        <a:rPr lang="zh-CN" altLang="en-US" sz="750" b="1" i="0" u="none" strike="noStrike" dirty="0">
                          <a:solidFill>
                            <a:srgbClr val="000000"/>
                          </a:solidFill>
                          <a:effectLst/>
                          <a:latin typeface="宋体" panose="02010600030101010101" pitchFamily="2" charset="-122"/>
                          <a:ea typeface="宋体" panose="02010600030101010101" pitchFamily="2" charset="-122"/>
                        </a:rPr>
                        <a:t>能力</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指标项</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anose="02010600030101010101" pitchFamily="2" charset="-122"/>
                          <a:ea typeface="宋体" panose="02010600030101010101" pitchFamily="2" charset="-122"/>
                        </a:rPr>
                        <a:t>通过标准</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测试次数</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实测结果</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测试结论</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1"/>
                  </a:ext>
                </a:extLst>
              </a:tr>
              <a:tr h="167490">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跟随模式</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7193">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67490">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车头朝上</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67490">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正北模式</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67490">
                <a:tc vMerge="1">
                  <a:txBody>
                    <a:bodyPr/>
                    <a:lstStyle/>
                    <a:p>
                      <a:endParaRPr lang="zh-CN"/>
                    </a:p>
                  </a:txBody>
                  <a:tcPr/>
                </a:tc>
                <a:tc>
                  <a:txBody>
                    <a:bodyPr/>
                    <a:lstStyle/>
                    <a:p>
                      <a:pPr algn="just"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67490">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放大地图</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67490">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缩小地图</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67490">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打开路况</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67490">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关闭路况</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67490">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开始导航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67490">
                <a:tc vMerge="1">
                  <a:txBody>
                    <a:bodyPr/>
                    <a:lstStyle/>
                    <a:p>
                      <a:endParaRPr lang="zh-CN"/>
                    </a:p>
                  </a:txBody>
                  <a:tcPr/>
                </a:tc>
                <a:tc>
                  <a:txBody>
                    <a:bodyPr/>
                    <a:lstStyle/>
                    <a:p>
                      <a:pPr algn="just"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bl>
          </a:graphicData>
        </a:graphic>
      </p:graphicFrame>
      <p:graphicFrame>
        <p:nvGraphicFramePr>
          <p:cNvPr id="8" name="表格 7">
            <a:extLst>
              <a:ext uri="{FF2B5EF4-FFF2-40B4-BE49-F238E27FC236}">
                <a16:creationId xmlns:a16="http://schemas.microsoft.com/office/drawing/2014/main" id="{0FFF96E4-048C-F740-8495-F863FADFAF75}"/>
              </a:ext>
            </a:extLst>
          </p:cNvPr>
          <p:cNvGraphicFramePr>
            <a:graphicFrameLocks noGrp="1"/>
          </p:cNvGraphicFramePr>
          <p:nvPr>
            <p:extLst>
              <p:ext uri="{D42A27DB-BD31-4B8C-83A1-F6EECF244321}">
                <p14:modId xmlns:p14="http://schemas.microsoft.com/office/powerpoint/2010/main" val="3308463556"/>
              </p:ext>
            </p:extLst>
          </p:nvPr>
        </p:nvGraphicFramePr>
        <p:xfrm>
          <a:off x="8457043" y="2052559"/>
          <a:ext cx="3018996" cy="4454439"/>
        </p:xfrm>
        <a:graphic>
          <a:graphicData uri="http://schemas.openxmlformats.org/drawingml/2006/table">
            <a:tbl>
              <a:tblPr/>
              <a:tblGrid>
                <a:gridCol w="503166">
                  <a:extLst>
                    <a:ext uri="{9D8B030D-6E8A-4147-A177-3AD203B41FA5}">
                      <a16:colId xmlns:a16="http://schemas.microsoft.com/office/drawing/2014/main" val="20000"/>
                    </a:ext>
                  </a:extLst>
                </a:gridCol>
                <a:gridCol w="503166">
                  <a:extLst>
                    <a:ext uri="{9D8B030D-6E8A-4147-A177-3AD203B41FA5}">
                      <a16:colId xmlns:a16="http://schemas.microsoft.com/office/drawing/2014/main" val="20001"/>
                    </a:ext>
                  </a:extLst>
                </a:gridCol>
                <a:gridCol w="503166">
                  <a:extLst>
                    <a:ext uri="{9D8B030D-6E8A-4147-A177-3AD203B41FA5}">
                      <a16:colId xmlns:a16="http://schemas.microsoft.com/office/drawing/2014/main" val="20002"/>
                    </a:ext>
                  </a:extLst>
                </a:gridCol>
                <a:gridCol w="503166">
                  <a:extLst>
                    <a:ext uri="{9D8B030D-6E8A-4147-A177-3AD203B41FA5}">
                      <a16:colId xmlns:a16="http://schemas.microsoft.com/office/drawing/2014/main" val="2386460057"/>
                    </a:ext>
                  </a:extLst>
                </a:gridCol>
                <a:gridCol w="503166">
                  <a:extLst>
                    <a:ext uri="{9D8B030D-6E8A-4147-A177-3AD203B41FA5}">
                      <a16:colId xmlns:a16="http://schemas.microsoft.com/office/drawing/2014/main" val="20003"/>
                    </a:ext>
                  </a:extLst>
                </a:gridCol>
                <a:gridCol w="503166">
                  <a:extLst>
                    <a:ext uri="{9D8B030D-6E8A-4147-A177-3AD203B41FA5}">
                      <a16:colId xmlns:a16="http://schemas.microsoft.com/office/drawing/2014/main" val="20004"/>
                    </a:ext>
                  </a:extLst>
                </a:gridCol>
              </a:tblGrid>
              <a:tr h="170373">
                <a:tc gridSpan="6">
                  <a:txBody>
                    <a:bodyPr/>
                    <a:lstStyle/>
                    <a:p>
                      <a:pPr algn="ctr"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场景化命令词识别率</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ltLang="en-US"/>
                    </a:p>
                  </a:txBody>
                  <a:tcPr/>
                </a:tc>
                <a:tc hMerge="1">
                  <a:txBody>
                    <a:bodyPr/>
                    <a:lstStyle/>
                    <a:p>
                      <a:endParaRPr lang="zh-CN"/>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0"/>
                  </a:ext>
                </a:extLst>
              </a:tr>
              <a:tr h="170373">
                <a:tc>
                  <a:txBody>
                    <a:bodyPr/>
                    <a:lstStyle/>
                    <a:p>
                      <a:pPr algn="just" fontAlgn="ctr"/>
                      <a:r>
                        <a:rPr lang="en-GB" sz="750" b="1" i="0" u="none" strike="noStrike" dirty="0">
                          <a:solidFill>
                            <a:srgbClr val="000000"/>
                          </a:solidFill>
                          <a:effectLst/>
                          <a:latin typeface="宋体" panose="02010600030101010101" pitchFamily="2" charset="-122"/>
                          <a:ea typeface="宋体" panose="02010600030101010101" pitchFamily="2" charset="-122"/>
                        </a:rPr>
                        <a:t>AI</a:t>
                      </a:r>
                      <a:r>
                        <a:rPr lang="zh-CN" altLang="en-US" sz="750" b="1" i="0" u="none" strike="noStrike" dirty="0">
                          <a:solidFill>
                            <a:srgbClr val="000000"/>
                          </a:solidFill>
                          <a:effectLst/>
                          <a:latin typeface="宋体" panose="02010600030101010101" pitchFamily="2" charset="-122"/>
                          <a:ea typeface="宋体" panose="02010600030101010101" pitchFamily="2" charset="-122"/>
                        </a:rPr>
                        <a:t>能力</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anose="02010600030101010101" pitchFamily="2" charset="-122"/>
                          <a:ea typeface="宋体" panose="02010600030101010101" pitchFamily="2" charset="-122"/>
                        </a:rPr>
                        <a:t>指标项</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通过标准</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测试次数</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实测结果</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测试结论</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1"/>
                  </a:ext>
                </a:extLst>
              </a:tr>
              <a:tr h="152359">
                <a:tc rowSpan="3">
                  <a:txBody>
                    <a:bodyPr/>
                    <a:lstStyle/>
                    <a:p>
                      <a:pPr algn="just"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查看全程</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低噪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52359">
                <a:tc vMerge="1">
                  <a:txBody>
                    <a:bodyPr/>
                    <a:lstStyle/>
                    <a:p>
                      <a:endParaRPr lang="zh-CN"/>
                    </a:p>
                  </a:txBody>
                  <a:tcPr/>
                </a:tc>
                <a:tc>
                  <a:txBody>
                    <a:bodyPr/>
                    <a:lstStyle/>
                    <a:p>
                      <a:pPr algn="just"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高噪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52359">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继续导航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52359">
                <a:tc vMerge="1">
                  <a:txBody>
                    <a:bodyPr/>
                    <a:lstStyle/>
                    <a:p>
                      <a:endParaRPr lang="zh-CN"/>
                    </a:p>
                  </a:txBody>
                  <a:tcPr/>
                </a:tc>
                <a:tc>
                  <a:txBody>
                    <a:bodyPr/>
                    <a:lstStyle/>
                    <a:p>
                      <a:pPr algn="just"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高噪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96%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52359">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上一页</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92%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92%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52359">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下一页</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52359">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确定</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52359">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取消</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52359">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第一个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52359">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第二个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r h="152359">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第三个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6"/>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7"/>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8"/>
                  </a:ext>
                </a:extLst>
              </a:tr>
            </a:tbl>
          </a:graphicData>
        </a:graphic>
      </p:graphicFrame>
      <p:sp>
        <p:nvSpPr>
          <p:cNvPr id="13" name="文本框 12">
            <a:extLst>
              <a:ext uri="{FF2B5EF4-FFF2-40B4-BE49-F238E27FC236}">
                <a16:creationId xmlns:a16="http://schemas.microsoft.com/office/drawing/2014/main" id="{0A3DFFDA-EDD3-C04E-9558-893C92BBADF0}"/>
              </a:ext>
            </a:extLst>
          </p:cNvPr>
          <p:cNvSpPr txBox="1"/>
          <p:nvPr/>
        </p:nvSpPr>
        <p:spPr>
          <a:xfrm>
            <a:off x="564021" y="944563"/>
            <a:ext cx="3948158" cy="369332"/>
          </a:xfrm>
          <a:prstGeom prst="rect">
            <a:avLst/>
          </a:prstGeom>
          <a:noFill/>
        </p:spPr>
        <p:txBody>
          <a:bodyPr wrap="square" rtlCol="0">
            <a:spAutoFit/>
          </a:bodyPr>
          <a:lstStyle/>
          <a:p>
            <a:r>
              <a:rPr kumimoji="1" lang="zh-CN" altLang="en-US" dirty="0"/>
              <a:t>唤醒词唤醒率：高配、低配   </a:t>
            </a:r>
            <a:r>
              <a:rPr kumimoji="1" lang="en" altLang="zh-CN" dirty="0">
                <a:highlight>
                  <a:srgbClr val="00FF00"/>
                </a:highlight>
              </a:rPr>
              <a:t>Pass</a:t>
            </a:r>
            <a:endParaRPr kumimoji="1" lang="zh-CN" altLang="en-US" dirty="0">
              <a:highlight>
                <a:srgbClr val="00FF00"/>
              </a:highlight>
            </a:endParaRPr>
          </a:p>
        </p:txBody>
      </p:sp>
      <p:sp>
        <p:nvSpPr>
          <p:cNvPr id="15" name="文本框 14">
            <a:extLst>
              <a:ext uri="{FF2B5EF4-FFF2-40B4-BE49-F238E27FC236}">
                <a16:creationId xmlns:a16="http://schemas.microsoft.com/office/drawing/2014/main" id="{0E4247F8-0BC7-694A-B0CE-E627B01EEF22}"/>
              </a:ext>
            </a:extLst>
          </p:cNvPr>
          <p:cNvSpPr txBox="1"/>
          <p:nvPr/>
        </p:nvSpPr>
        <p:spPr>
          <a:xfrm>
            <a:off x="564021" y="1313895"/>
            <a:ext cx="3734514" cy="369332"/>
          </a:xfrm>
          <a:prstGeom prst="rect">
            <a:avLst/>
          </a:prstGeom>
          <a:noFill/>
        </p:spPr>
        <p:txBody>
          <a:bodyPr wrap="square">
            <a:spAutoFit/>
          </a:bodyPr>
          <a:lstStyle/>
          <a:p>
            <a:r>
              <a:rPr lang="zh-CN" altLang="en-US" dirty="0"/>
              <a:t>唤醒词唤醒率：高配、低配   </a:t>
            </a:r>
            <a:r>
              <a:rPr lang="zh-CN" altLang="en-US" dirty="0">
                <a:highlight>
                  <a:srgbClr val="00FF00"/>
                </a:highlight>
              </a:rPr>
              <a:t>Pass</a:t>
            </a:r>
          </a:p>
        </p:txBody>
      </p:sp>
      <p:sp>
        <p:nvSpPr>
          <p:cNvPr id="2" name="文本框 1">
            <a:extLst>
              <a:ext uri="{FF2B5EF4-FFF2-40B4-BE49-F238E27FC236}">
                <a16:creationId xmlns:a16="http://schemas.microsoft.com/office/drawing/2014/main" id="{73F59809-3F01-BDEC-D3D3-F1BD82406DFB}"/>
              </a:ext>
            </a:extLst>
          </p:cNvPr>
          <p:cNvSpPr txBox="1"/>
          <p:nvPr/>
        </p:nvSpPr>
        <p:spPr>
          <a:xfrm>
            <a:off x="0" y="4897774"/>
            <a:ext cx="2133600" cy="1015663"/>
          </a:xfrm>
          <a:prstGeom prst="rect">
            <a:avLst/>
          </a:prstGeom>
          <a:noFill/>
        </p:spPr>
        <p:txBody>
          <a:bodyPr wrap="square" rtlCol="0">
            <a:spAutoFit/>
          </a:bodyPr>
          <a:lstStyle/>
          <a:p>
            <a:r>
              <a:rPr kumimoji="1" lang="zh-CN" altLang="en-US" sz="1000" dirty="0"/>
              <a:t>说明：</a:t>
            </a:r>
            <a:endParaRPr kumimoji="1" lang="en-US" altLang="zh-CN" sz="1000" dirty="0"/>
          </a:p>
          <a:p>
            <a:pPr marL="171450" indent="-171450">
              <a:buFont typeface="Wingdings" pitchFamily="2" charset="2"/>
              <a:buChar char="Ø"/>
            </a:pPr>
            <a:r>
              <a:rPr kumimoji="1" lang="zh-CN" altLang="en-US" sz="1000" dirty="0"/>
              <a:t>唤醒词：小度小度、电马同学，高中低噪，各测</a:t>
            </a:r>
            <a:r>
              <a:rPr kumimoji="1" lang="en-US" altLang="zh-CN" sz="1000" dirty="0"/>
              <a:t>20</a:t>
            </a:r>
            <a:r>
              <a:rPr kumimoji="1" lang="zh-CN" altLang="en-US" sz="1000" dirty="0"/>
              <a:t>遍；</a:t>
            </a:r>
          </a:p>
          <a:p>
            <a:pPr marL="171450" indent="-171450">
              <a:buFont typeface="Wingdings" pitchFamily="2" charset="2"/>
              <a:buChar char="Ø"/>
            </a:pPr>
            <a:r>
              <a:rPr kumimoji="1" lang="zh-CN" altLang="en-US" sz="1000" dirty="0"/>
              <a:t>场景化命令词（上一首、下一曲等），高中低噪，各测</a:t>
            </a:r>
            <a:r>
              <a:rPr kumimoji="1" lang="en-US" altLang="zh-CN" sz="1000" dirty="0"/>
              <a:t>10</a:t>
            </a:r>
            <a:r>
              <a:rPr kumimoji="1" lang="zh-CN" altLang="en-US" sz="1000" dirty="0"/>
              <a:t>遍；</a:t>
            </a:r>
          </a:p>
          <a:p>
            <a:pPr marL="171450" indent="-171450">
              <a:buFont typeface="Wingdings" pitchFamily="2" charset="2"/>
              <a:buChar char="Ø"/>
            </a:pPr>
            <a:r>
              <a:rPr kumimoji="1" lang="zh-CN" altLang="en-US" sz="1000" dirty="0"/>
              <a:t>测试过程中</a:t>
            </a:r>
            <a:r>
              <a:rPr kumimoji="1" lang="en-US" altLang="zh-CN" sz="1000" dirty="0"/>
              <a:t>6</a:t>
            </a:r>
            <a:r>
              <a:rPr kumimoji="1" lang="zh-CN" altLang="en-US" sz="1000" dirty="0"/>
              <a:t>至</a:t>
            </a:r>
            <a:r>
              <a:rPr kumimoji="1" lang="en-US" altLang="zh-CN" sz="1000" dirty="0"/>
              <a:t>8</a:t>
            </a:r>
            <a:r>
              <a:rPr kumimoji="1" lang="zh-CN" altLang="en-US" sz="1000" dirty="0"/>
              <a:t>人参与测试</a:t>
            </a:r>
          </a:p>
        </p:txBody>
      </p:sp>
    </p:spTree>
    <p:extLst>
      <p:ext uri="{BB962C8B-B14F-4D97-AF65-F5344CB8AC3E}">
        <p14:creationId xmlns:p14="http://schemas.microsoft.com/office/powerpoint/2010/main" val="879929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c3ebb07d-e66d-48ef-b891-f2477fd3aa84}"/>
  <p:tag name="TABLE_ENDDRAG_ORIGIN_RECT" val="889*380"/>
  <p:tag name="TABLE_ENDDRAG_RECT" val="31*80*889*413"/>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2a4bf6d3-c59b-4ef8-94c4-af919ac35414}"/>
  <p:tag name="TABLE_ENDDRAG_ORIGIN_RECT" val="880*435"/>
  <p:tag name="TABLE_ENDDRAG_RECT" val="58*74*880*444"/>
</p:tagLst>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noAutofit/>
      </a:bodyPr>
      <a:lstStyle>
        <a:defPPr>
          <a:defRPr b="1" dirty="0" smtClean="0">
            <a:solidFill>
              <a:schemeClr val="tx1"/>
            </a:solidFill>
            <a:latin typeface="Arial" panose="020B0604020202090204" pitchFamily="34" charset="0"/>
            <a:cs typeface="Arial" panose="020B060402020209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CD542 Melbourne workshop 1.1</Template>
  <TotalTime>949</TotalTime>
  <Words>1856</Words>
  <Application>Microsoft Macintosh PowerPoint</Application>
  <PresentationFormat>宽屏</PresentationFormat>
  <Paragraphs>591</Paragraphs>
  <Slides>7</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等线</vt:lpstr>
      <vt:lpstr>宋体</vt:lpstr>
      <vt:lpstr>Ford Antenna Cond Light</vt:lpstr>
      <vt:lpstr>Ford Antenna Medium</vt:lpstr>
      <vt:lpstr>Arial</vt:lpstr>
      <vt:lpstr>Calibri</vt:lpstr>
      <vt:lpstr>Wingdings</vt:lpstr>
      <vt:lpstr>1_Corp Presentations 2018</vt:lpstr>
      <vt:lpstr>PowerPoint 演示文稿</vt:lpstr>
      <vt:lpstr>{CX727 R11 PRO HF2} Software overall status  {yellow}</vt:lpstr>
      <vt:lpstr>{CX727 R11 PRO HF2} Open IG issue list with risk evaluation </vt:lpstr>
      <vt:lpstr>{CX727 R11 PRO HF2} Open AIMS with risk evaluation</vt:lpstr>
      <vt:lpstr>{CX727 R11 PRO HF2} 内存泄漏专项测试</vt:lpstr>
      <vt:lpstr>{CX727 R11 PRO HF2} 内存泄漏专项测试</vt:lpstr>
      <vt:lpstr>{CX727 R11 PRO HF2} 语音专项测试</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 Dune (S.J.)</dc:creator>
  <cp:lastModifiedBy>wangtingting28@baidu.com</cp:lastModifiedBy>
  <cp:revision>1985</cp:revision>
  <cp:lastPrinted>2021-12-22T09:29:48Z</cp:lastPrinted>
  <dcterms:created xsi:type="dcterms:W3CDTF">2021-12-22T09:29:48Z</dcterms:created>
  <dcterms:modified xsi:type="dcterms:W3CDTF">2022-04-27T03:35:11Z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2052-3.9.2.6301</vt:lpwstr>
  </property>
</Properties>
</file>