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747" r:id="rId2"/>
    <p:sldId id="895" r:id="rId3"/>
    <p:sldId id="931" r:id="rId4"/>
    <p:sldId id="926" r:id="rId5"/>
    <p:sldId id="941" r:id="rId6"/>
    <p:sldId id="942" r:id="rId7"/>
    <p:sldId id="940" r:id="rId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5pPr>
    <a:lvl6pPr marL="2286000" algn="l" defTabSz="914400" rtl="0" eaLnBrk="1" latinLnBrk="0" hangingPunct="1">
      <a:defRPr kern="1200">
        <a:solidFill>
          <a:schemeClr val="tx1"/>
        </a:solidFill>
        <a:latin typeface="Arial" panose="020B0604020202090204" pitchFamily="34" charset="0"/>
        <a:ea typeface="+mn-ea"/>
        <a:cs typeface="+mn-cs"/>
      </a:defRPr>
    </a:lvl6pPr>
    <a:lvl7pPr marL="2743200" algn="l" defTabSz="914400" rtl="0" eaLnBrk="1" latinLnBrk="0" hangingPunct="1">
      <a:defRPr kern="1200">
        <a:solidFill>
          <a:schemeClr val="tx1"/>
        </a:solidFill>
        <a:latin typeface="Arial" panose="020B0604020202090204" pitchFamily="34" charset="0"/>
        <a:ea typeface="+mn-ea"/>
        <a:cs typeface="+mn-cs"/>
      </a:defRPr>
    </a:lvl7pPr>
    <a:lvl8pPr marL="3200400" algn="l" defTabSz="914400" rtl="0" eaLnBrk="1" latinLnBrk="0" hangingPunct="1">
      <a:defRPr kern="1200">
        <a:solidFill>
          <a:schemeClr val="tx1"/>
        </a:solidFill>
        <a:latin typeface="Arial" panose="020B0604020202090204" pitchFamily="34" charset="0"/>
        <a:ea typeface="+mn-ea"/>
        <a:cs typeface="+mn-cs"/>
      </a:defRPr>
    </a:lvl8pPr>
    <a:lvl9pPr marL="3657600" algn="l" defTabSz="914400" rtl="0" eaLnBrk="1" latinLnBrk="0" hangingPunct="1">
      <a:defRPr kern="120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72" autoAdjust="0"/>
    <p:restoredTop sz="95118" autoAdjust="0"/>
  </p:normalViewPr>
  <p:slideViewPr>
    <p:cSldViewPr snapToGrid="0">
      <p:cViewPr varScale="1">
        <p:scale>
          <a:sx n="118" d="100"/>
          <a:sy n="118" d="100"/>
        </p:scale>
        <p:origin x="896" y="20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t>5/6/22</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5734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FDE6F867-DBD5-494B-ADBC-4E66DC37BB98}" type="slidenum">
              <a:rPr lang="en-US" altLang="zh-CN">
                <a:latin typeface="Calibri" panose="020F0502020204030204" pitchFamily="34" charset="0"/>
              </a:rPr>
              <a:t>3</a:t>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1BE3B740-2C08-B54F-9792-BDD5493535FA}" type="slidenum">
              <a:rPr lang="en-US" altLang="zh-CN">
                <a:latin typeface="Calibri" panose="020F0502020204030204" pitchFamily="34" charset="0"/>
              </a:rPr>
              <a:t>4</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64E785F-8EAE-E342-930C-FF64EA30B10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9E2CFE3-79F8-E84E-893F-FB712B2C521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D51182B-E8AC-E94E-9EF2-C941B1DEA78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F929963-7B0C-0644-84E3-9E760A2C6A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D0CB46-A6EE-3D41-8F4F-7FE55904408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0B52CD6-F9E7-AB46-8180-0A6AA7141D4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52D6DA-C14B-0940-A4FF-284A7D7677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3134EBF-C6E7-CF4C-BAE1-D7DB4D78F61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CA669C8-326E-0646-A049-5FD01BD464F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3365AFF-85DB-FE40-98B4-53B571B4EA8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494CD95-8A6F-FE45-B0F2-4311AAB3122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0A0E00-ED8E-C948-8A14-02413F3870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9F4F04A-FA96-B444-8C1B-D371E59FB5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38E6D6D-FAF1-854F-BFEC-1BDE4C63302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E1F521C-6C11-5C49-9D6C-D0680F53F0A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6A9E023-A12F-4F45-BBEC-101AD30913A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E948C76-1414-7949-8DCA-C6A98A28A1F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45A34B6-EC08-2F4F-B719-0661B430ABB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9FB6E05-57BE-A448-8344-7587D15CB03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289874E-58F5-0340-BB6B-A93FFF4ED3F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761C83A-4F76-A044-9C5B-BC54BA44635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D7865C-0913-984C-86B5-C7AFAA4299A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2C5974-4C31-0E43-9B8C-589D9B6779B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47893F9-DC8F-8543-B3EC-7A4074C6CAF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4BA0F1-B7FA-8D4B-8B76-5CF39F9860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67555D3-94EE-3446-8D00-65C78BB61FF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A9C212-6840-2141-AE8F-B902CAE40E5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65F2DF2-368A-DA47-BF00-BC43BB5593A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8240D032-ED9C-8841-8CB2-D4574D9D5E4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BE0109D-FBC8-F64F-A285-F15EFB7880A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BC0086F-DDC2-F34C-A5ED-FF0657E5A37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90204" pitchFamily="34" charset="0"/>
              </a:defRPr>
            </a:lvl1pPr>
            <a:lvl2pPr marL="742950" indent="-285750" defTabSz="912495">
              <a:defRPr>
                <a:solidFill>
                  <a:schemeClr val="tx1"/>
                </a:solidFill>
                <a:latin typeface="Arial" panose="020B0604020202090204" pitchFamily="34" charset="0"/>
              </a:defRPr>
            </a:lvl2pPr>
            <a:lvl3pPr marL="1143000" indent="-228600" defTabSz="912495">
              <a:defRPr>
                <a:solidFill>
                  <a:schemeClr val="tx1"/>
                </a:solidFill>
                <a:latin typeface="Arial" panose="020B0604020202090204" pitchFamily="34" charset="0"/>
              </a:defRPr>
            </a:lvl3pPr>
            <a:lvl4pPr marL="1600200" indent="-228600" defTabSz="912495">
              <a:defRPr>
                <a:solidFill>
                  <a:schemeClr val="tx1"/>
                </a:solidFill>
                <a:latin typeface="Arial" panose="020B0604020202090204" pitchFamily="34" charset="0"/>
              </a:defRPr>
            </a:lvl4pPr>
            <a:lvl5pPr marL="2057400" indent="-228600" defTabSz="912495">
              <a:defRPr>
                <a:solidFill>
                  <a:schemeClr val="tx1"/>
                </a:solidFill>
                <a:latin typeface="Arial" panose="020B0604020202090204" pitchFamily="34" charset="0"/>
              </a:defRPr>
            </a:lvl5pPr>
            <a:lvl6pPr marL="2514600" indent="-228600" defTabSz="912495" eaLnBrk="0" fontAlgn="base" hangingPunct="0">
              <a:spcBef>
                <a:spcPct val="0"/>
              </a:spcBef>
              <a:spcAft>
                <a:spcPct val="0"/>
              </a:spcAft>
              <a:defRPr>
                <a:solidFill>
                  <a:schemeClr val="tx1"/>
                </a:solidFill>
                <a:latin typeface="Arial" panose="020B0604020202090204" pitchFamily="34" charset="0"/>
              </a:defRPr>
            </a:lvl6pPr>
            <a:lvl7pPr marL="2971800" indent="-228600" defTabSz="912495" eaLnBrk="0" fontAlgn="base" hangingPunct="0">
              <a:spcBef>
                <a:spcPct val="0"/>
              </a:spcBef>
              <a:spcAft>
                <a:spcPct val="0"/>
              </a:spcAft>
              <a:defRPr>
                <a:solidFill>
                  <a:schemeClr val="tx1"/>
                </a:solidFill>
                <a:latin typeface="Arial" panose="020B0604020202090204" pitchFamily="34" charset="0"/>
              </a:defRPr>
            </a:lvl7pPr>
            <a:lvl8pPr marL="3429000" indent="-228600" defTabSz="912495" eaLnBrk="0" fontAlgn="base" hangingPunct="0">
              <a:spcBef>
                <a:spcPct val="0"/>
              </a:spcBef>
              <a:spcAft>
                <a:spcPct val="0"/>
              </a:spcAft>
              <a:defRPr>
                <a:solidFill>
                  <a:schemeClr val="tx1"/>
                </a:solidFill>
                <a:latin typeface="Arial" panose="020B0604020202090204" pitchFamily="34" charset="0"/>
              </a:defRPr>
            </a:lvl8pPr>
            <a:lvl9pPr marL="3886200" indent="-228600" defTabSz="91249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41F9D5-AD24-ED44-AA94-BDE997D3050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B27A4F4-EFF8-9744-B47E-60A88FDA4F6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90204" pitchFamily="34" charset="0"/>
              </a:rPr>
              <a:t>‹#›</a:t>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B10D08-A535-1F41-940B-6C254BECE06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D2551AE-F139-DE46-906A-F17D8668C59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p>
          <a:p>
            <a:pPr algn="ctr">
              <a:lnSpc>
                <a:spcPct val="85000"/>
              </a:lnSpc>
              <a:defRPr/>
            </a:pPr>
            <a:r>
              <a:rPr lang="en-US" altLang="en-US" sz="1200" b="1">
                <a:cs typeface="Arial" panose="020B060402020209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p>
          <a:p>
            <a:pPr algn="ctr">
              <a:lnSpc>
                <a:spcPct val="85000"/>
              </a:lnSpc>
              <a:defRPr/>
            </a:pPr>
            <a:r>
              <a:rPr lang="en-US" altLang="en-US" sz="1200" b="1">
                <a:cs typeface="Arial" panose="020B060402020209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27BEF64-56DE-6C43-B480-A8304A7D554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77F8E1F-0825-0447-A8FF-179F078C64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2C2ADF7-A3A7-5F49-A76F-BF99EDB53B3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hyperlink" Target="https://www.jira.ford.com/browse/APIMCIS-21941" TargetMode="External"/><Relationship Id="rId4" Type="http://schemas.openxmlformats.org/officeDocument/2006/relationships/hyperlink" Target="https://www.jira.ford.com/browse/APIMCIS-2324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Phase4_CX</a:t>
            </a:r>
            <a:r>
              <a:rPr lang="en-US" altLang="zh-CN" sz="3200" dirty="0">
                <a:solidFill>
                  <a:srgbClr val="0000CC"/>
                </a:solidFill>
              </a:rPr>
              <a:t>727_R11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9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05</a:t>
            </a:r>
            <a:r>
              <a:rPr lang="en-US" altLang="en-US" sz="1600" dirty="0">
                <a:solidFill>
                  <a:srgbClr val="0000CC"/>
                </a:solidFill>
              </a:rPr>
              <a:t>-</a:t>
            </a:r>
            <a:r>
              <a:rPr lang="en-US" altLang="zh-CN" sz="1600" dirty="0">
                <a:solidFill>
                  <a:srgbClr val="0000CC"/>
                </a:solidFill>
              </a:rPr>
              <a:t>06</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b="1">
                <a:solidFill>
                  <a:srgbClr val="00345F"/>
                </a:solidFill>
                <a:cs typeface="Arial" panose="020B060402020209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727</a:t>
            </a:r>
            <a:r>
              <a:rPr lang="zh-CN" altLang="en-US" sz="2800" dirty="0">
                <a:solidFill>
                  <a:srgbClr val="0000CC"/>
                </a:solidFill>
                <a:ea typeface="SimHei" panose="02010609060101010101" pitchFamily="49" charset="-122"/>
              </a:rPr>
              <a:t> </a:t>
            </a:r>
            <a:r>
              <a:rPr lang="en-US" altLang="en-US" sz="2800" dirty="0">
                <a:solidFill>
                  <a:srgbClr val="0000CC"/>
                </a:solidFill>
                <a:ea typeface="SimHei" panose="02010609060101010101" pitchFamily="49" charset="-122"/>
              </a:rPr>
              <a:t>R</a:t>
            </a:r>
            <a:r>
              <a:rPr lang="en-US" altLang="zh-CN" sz="2800" dirty="0">
                <a:solidFill>
                  <a:srgbClr val="0000CC"/>
                </a:solidFill>
                <a:ea typeface="SimHei" panose="02010609060101010101" pitchFamily="49" charset="-122"/>
              </a:rPr>
              <a:t>11</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PRO</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HF3</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{yellow}</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anose="02010600030101010101" pitchFamily="2" charset="-122"/>
              </a:rPr>
              <a:t>Software key info</a:t>
            </a:r>
          </a:p>
          <a:p>
            <a:pPr lvl="1">
              <a:spcBef>
                <a:spcPct val="0"/>
              </a:spcBef>
              <a:buFont typeface="Arial" panose="020B060402020209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9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en-GB" altLang="zh-CN" sz="1800" dirty="0">
                <a:ea typeface="宋体" panose="02010600030101010101" pitchFamily="2" charset="-122"/>
              </a:rPr>
              <a:t>20220</a:t>
            </a:r>
            <a:r>
              <a:rPr lang="en-US" altLang="zh-CN" sz="1800" dirty="0">
                <a:ea typeface="宋体" panose="02010600030101010101" pitchFamily="2" charset="-122"/>
              </a:rPr>
              <a:t>325</a:t>
            </a:r>
            <a:r>
              <a:rPr lang="en-GB" altLang="zh-CN" sz="1800" dirty="0">
                <a:ea typeface="宋体" panose="02010600030101010101" pitchFamily="2" charset="-122"/>
              </a:rPr>
              <a:t>_4</a:t>
            </a:r>
            <a:r>
              <a:rPr lang="en-US" altLang="zh-CN" sz="1800" dirty="0">
                <a:ea typeface="宋体" panose="02010600030101010101" pitchFamily="2" charset="-122"/>
              </a:rPr>
              <a:t>15</a:t>
            </a:r>
            <a:r>
              <a:rPr lang="en-GB" altLang="zh-CN" sz="1800" dirty="0">
                <a:ea typeface="宋体" panose="02010600030101010101" pitchFamily="2" charset="-122"/>
              </a:rPr>
              <a:t>_PRO</a:t>
            </a:r>
            <a:endParaRPr lang="zh-CN" altLang="zh-CN" sz="1800" dirty="0">
              <a:ea typeface="宋体" panose="02010600030101010101" pitchFamily="2" charset="-122"/>
            </a:endParaRPr>
          </a:p>
          <a:p>
            <a:pPr lvl="2">
              <a:spcBef>
                <a:spcPct val="0"/>
              </a:spcBef>
              <a:buFont typeface="Arial" panose="020B060402020209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 20220428_0677_CF15_R11.PRO.HF3_User </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98%.</a:t>
            </a:r>
            <a:r>
              <a:rPr lang="zh-CN" altLang="en-US" sz="1800" dirty="0">
                <a:solidFill>
                  <a:srgbClr val="0000CC"/>
                </a:solidFill>
                <a:ea typeface="宋体" panose="02010600030101010101" pitchFamily="2" charset="-122"/>
              </a:rPr>
              <a:t> </a:t>
            </a:r>
            <a:r>
              <a:rPr lang="en-US" altLang="zh-CN" sz="1800" dirty="0">
                <a:ea typeface="宋体" panose="02010600030101010101" pitchFamily="2" charset="-122"/>
              </a:rPr>
              <a:t>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90204" pitchFamily="34" charset="0"/>
              <a:buChar char="•"/>
            </a:pPr>
            <a:r>
              <a:rPr lang="en-US" altLang="zh-CN" dirty="0">
                <a:ea typeface="宋体" panose="02010600030101010101" pitchFamily="2" charset="-122"/>
              </a:rPr>
              <a:t>Open</a:t>
            </a:r>
            <a:r>
              <a:rPr lang="zh-CN" altLang="en-US" dirty="0">
                <a:ea typeface="宋体" panose="02010600030101010101" pitchFamily="2" charset="-122"/>
              </a:rPr>
              <a:t> </a:t>
            </a:r>
            <a:r>
              <a:rPr lang="en-US" altLang="zh-CN" dirty="0">
                <a:ea typeface="宋体" panose="02010600030101010101" pitchFamily="2" charset="-122"/>
              </a:rPr>
              <a:t>IG issue list with risk evaluation</a:t>
            </a: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 </a:t>
            </a:r>
            <a:r>
              <a:rPr lang="en-US" altLang="zh-CN" dirty="0">
                <a:ea typeface="宋体" panose="02010600030101010101" pitchFamily="2" charset="-122"/>
              </a:rPr>
              <a:t>issue – refer slide 3</a:t>
            </a:r>
            <a:endParaRPr lang="en-US" altLang="zh-CN" dirty="0"/>
          </a:p>
          <a:p>
            <a:pPr lvl="2">
              <a:spcBef>
                <a:spcPct val="0"/>
              </a:spcBef>
              <a:buFont typeface="Arial" panose="020B0604020202090204" pitchFamily="34" charset="0"/>
              <a:buChar char="•"/>
            </a:pPr>
            <a:r>
              <a:rPr lang="en-US" altLang="zh-CN" dirty="0">
                <a:ea typeface="宋体" panose="02010600030101010101" pitchFamily="2" charset="-122"/>
              </a:rPr>
              <a:t>Open AMIS issue list with risk evaluation</a:t>
            </a:r>
            <a:r>
              <a:rPr lang="zh-CN" altLang="en-US" dirty="0">
                <a:ea typeface="宋体" panose="02010600030101010101" pitchFamily="2" charset="-122"/>
              </a:rPr>
              <a:t>：</a:t>
            </a:r>
            <a:r>
              <a:rPr lang="en-US" altLang="zh-CN" dirty="0">
                <a:ea typeface="宋体" panose="02010600030101010101" pitchFamily="2" charset="-122"/>
              </a:rPr>
              <a:t>5</a:t>
            </a:r>
            <a:r>
              <a:rPr lang="zh-CN" altLang="en-US" dirty="0">
                <a:ea typeface="宋体" panose="02010600030101010101" pitchFamily="2" charset="-122"/>
              </a:rPr>
              <a:t> </a:t>
            </a:r>
            <a:r>
              <a:rPr lang="en-US" altLang="zh-CN" dirty="0">
                <a:ea typeface="宋体" panose="02010600030101010101" pitchFamily="2" charset="-122"/>
              </a:rPr>
              <a:t>issues – refer slide 4</a:t>
            </a:r>
          </a:p>
          <a:p>
            <a:pPr lvl="2">
              <a:spcBef>
                <a:spcPct val="0"/>
              </a:spcBef>
              <a:buFont typeface="Arial" panose="020B0604020202090204" pitchFamily="34" charset="0"/>
              <a:buChar char="•"/>
            </a:pPr>
            <a:r>
              <a:rPr lang="en-US" altLang="zh-CN" dirty="0">
                <a:ea typeface="宋体" panose="02010600030101010101" pitchFamily="2" charset="-122"/>
              </a:rPr>
              <a:t>Memory</a:t>
            </a:r>
            <a:r>
              <a:rPr lang="zh-CN" altLang="en-US" dirty="0">
                <a:ea typeface="宋体" panose="02010600030101010101" pitchFamily="2" charset="-122"/>
              </a:rPr>
              <a:t> </a:t>
            </a:r>
            <a:r>
              <a:rPr lang="en-US" altLang="zh-CN" dirty="0">
                <a:ea typeface="宋体" panose="02010600030101010101" pitchFamily="2" charset="-122"/>
              </a:rPr>
              <a:t>leak</a:t>
            </a:r>
            <a:r>
              <a:rPr lang="zh-CN" altLang="en-US" dirty="0">
                <a:ea typeface="宋体" panose="02010600030101010101" pitchFamily="2" charset="-122"/>
              </a:rPr>
              <a:t> </a:t>
            </a:r>
            <a:r>
              <a:rPr lang="en-US" altLang="zh-CN" dirty="0">
                <a:ea typeface="宋体" panose="02010600030101010101" pitchFamily="2" charset="-122"/>
              </a:rPr>
              <a:t>test</a:t>
            </a:r>
            <a:r>
              <a:rPr lang="zh-CN" altLang="en-US" dirty="0">
                <a:ea typeface="宋体" panose="02010600030101010101" pitchFamily="2" charset="-122"/>
              </a:rPr>
              <a:t> </a:t>
            </a:r>
            <a:r>
              <a:rPr lang="en-US" altLang="zh-CN" dirty="0">
                <a:ea typeface="宋体" panose="02010600030101010101" pitchFamily="2" charset="-122"/>
              </a:rPr>
              <a:t>result</a:t>
            </a:r>
            <a:r>
              <a:rPr lang="zh-CN" altLang="en-US" dirty="0">
                <a:ea typeface="宋体" panose="02010600030101010101" pitchFamily="2" charset="-122"/>
              </a:rPr>
              <a:t> </a:t>
            </a:r>
            <a:r>
              <a:rPr lang="en-US" altLang="zh-CN" dirty="0">
                <a:ea typeface="宋体" panose="02010600030101010101" pitchFamily="2" charset="-122"/>
              </a:rPr>
              <a:t>and</a:t>
            </a:r>
            <a:r>
              <a:rPr lang="zh-CN" altLang="en-US" dirty="0">
                <a:ea typeface="宋体" panose="02010600030101010101" pitchFamily="2" charset="-122"/>
              </a:rPr>
              <a:t> </a:t>
            </a:r>
            <a:r>
              <a:rPr lang="en-US" altLang="zh-CN" dirty="0">
                <a:ea typeface="宋体" panose="02010600030101010101" pitchFamily="2" charset="-122"/>
              </a:rPr>
              <a:t>voice</a:t>
            </a:r>
            <a:r>
              <a:rPr lang="zh-CN" altLang="en-US" dirty="0">
                <a:ea typeface="宋体" panose="02010600030101010101" pitchFamily="2" charset="-122"/>
              </a:rPr>
              <a:t> </a:t>
            </a:r>
            <a:r>
              <a:rPr lang="en-US" altLang="zh-CN" dirty="0">
                <a:ea typeface="宋体" panose="02010600030101010101" pitchFamily="2" charset="-122"/>
              </a:rPr>
              <a:t>test</a:t>
            </a:r>
            <a:r>
              <a:rPr lang="zh-CN" altLang="en-US" dirty="0">
                <a:ea typeface="宋体" panose="02010600030101010101" pitchFamily="2" charset="-122"/>
              </a:rPr>
              <a:t> </a:t>
            </a:r>
            <a:r>
              <a:rPr lang="en-US" altLang="zh-CN" dirty="0">
                <a:ea typeface="宋体" panose="02010600030101010101" pitchFamily="2" charset="-122"/>
              </a:rPr>
              <a:t>result– refer slide 5</a:t>
            </a:r>
            <a:r>
              <a:rPr lang="zh-CN" altLang="en-US" dirty="0">
                <a:ea typeface="宋体" panose="02010600030101010101" pitchFamily="2" charset="-122"/>
              </a:rPr>
              <a:t>、</a:t>
            </a:r>
            <a:r>
              <a:rPr lang="en-US" altLang="zh-CN" dirty="0">
                <a:ea typeface="宋体" panose="02010600030101010101" pitchFamily="2" charset="-122"/>
              </a:rPr>
              <a:t>6</a:t>
            </a:r>
            <a:r>
              <a:rPr lang="zh-CN" altLang="en-US" dirty="0">
                <a:ea typeface="宋体" panose="02010600030101010101" pitchFamily="2" charset="-122"/>
              </a:rPr>
              <a:t>、</a:t>
            </a:r>
            <a:r>
              <a:rPr lang="en-US" altLang="zh-CN" dirty="0">
                <a:ea typeface="宋体" panose="02010600030101010101" pitchFamily="2" charset="-122"/>
              </a:rPr>
              <a:t>7</a:t>
            </a:r>
          </a:p>
          <a:p>
            <a:pPr lvl="2">
              <a:spcBef>
                <a:spcPct val="0"/>
              </a:spcBef>
              <a:buFont typeface="Arial" panose="020B0604020202090204" pitchFamily="34" charset="0"/>
              <a:buChar char="•"/>
            </a:pPr>
            <a:endParaRPr lang="en-US" altLang="zh-CN" dirty="0">
              <a:ea typeface="宋体" panose="02010600030101010101" pitchFamily="2" charset="-122"/>
            </a:endParaRPr>
          </a:p>
          <a:p>
            <a:pPr marL="1371600" lvl="3" indent="0">
              <a:spcBef>
                <a:spcPct val="0"/>
              </a:spcBef>
              <a:buNone/>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p:cNvSpPr>
            <a:spLocks noGrp="1" noChangeArrowheads="1"/>
          </p:cNvSpPr>
          <p:nvPr>
            <p:ph type="title"/>
          </p:nvPr>
        </p:nvSpPr>
        <p:spPr bwMode="auto">
          <a:xfrm>
            <a:off x="401003" y="18224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HF3</a:t>
            </a:r>
            <a:r>
              <a:rPr lang="en-US" altLang="en-US" sz="2800" dirty="0">
                <a:solidFill>
                  <a:srgbClr val="0000CC"/>
                </a:solidFill>
              </a:rPr>
              <a:t>} </a:t>
            </a:r>
            <a:r>
              <a:rPr lang="en-US" altLang="zh-CN" sz="2800" dirty="0"/>
              <a:t>Open IG issue list with risk evaluation </a:t>
            </a:r>
            <a:endParaRPr lang="en-US" altLang="en-US" sz="2800" b="0" dirty="0">
              <a:ea typeface="SimHei" panose="02010609060101010101" pitchFamily="49" charset="-122"/>
            </a:endParaRP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1081709599"/>
              </p:ext>
            </p:extLst>
          </p:nvPr>
        </p:nvGraphicFramePr>
        <p:xfrm>
          <a:off x="401003" y="1296242"/>
          <a:ext cx="11621664" cy="1545076"/>
        </p:xfrm>
        <a:graphic>
          <a:graphicData uri="http://schemas.openxmlformats.org/drawingml/2006/table">
            <a:tbl>
              <a:tblPr/>
              <a:tblGrid>
                <a:gridCol w="694019">
                  <a:extLst>
                    <a:ext uri="{9D8B030D-6E8A-4147-A177-3AD203B41FA5}">
                      <a16:colId xmlns:a16="http://schemas.microsoft.com/office/drawing/2014/main" val="20000"/>
                    </a:ext>
                  </a:extLst>
                </a:gridCol>
                <a:gridCol w="811575">
                  <a:extLst>
                    <a:ext uri="{9D8B030D-6E8A-4147-A177-3AD203B41FA5}">
                      <a16:colId xmlns:a16="http://schemas.microsoft.com/office/drawing/2014/main" val="20001"/>
                    </a:ext>
                  </a:extLst>
                </a:gridCol>
                <a:gridCol w="1651073">
                  <a:extLst>
                    <a:ext uri="{9D8B030D-6E8A-4147-A177-3AD203B41FA5}">
                      <a16:colId xmlns:a16="http://schemas.microsoft.com/office/drawing/2014/main" val="20002"/>
                    </a:ext>
                  </a:extLst>
                </a:gridCol>
                <a:gridCol w="2380732">
                  <a:extLst>
                    <a:ext uri="{9D8B030D-6E8A-4147-A177-3AD203B41FA5}">
                      <a16:colId xmlns:a16="http://schemas.microsoft.com/office/drawing/2014/main" val="20003"/>
                    </a:ext>
                  </a:extLst>
                </a:gridCol>
                <a:gridCol w="841800">
                  <a:extLst>
                    <a:ext uri="{9D8B030D-6E8A-4147-A177-3AD203B41FA5}">
                      <a16:colId xmlns:a16="http://schemas.microsoft.com/office/drawing/2014/main" val="20004"/>
                    </a:ext>
                  </a:extLst>
                </a:gridCol>
                <a:gridCol w="1366989">
                  <a:extLst>
                    <a:ext uri="{9D8B030D-6E8A-4147-A177-3AD203B41FA5}">
                      <a16:colId xmlns:a16="http://schemas.microsoft.com/office/drawing/2014/main" val="2165804250"/>
                    </a:ext>
                  </a:extLst>
                </a:gridCol>
                <a:gridCol w="1366989">
                  <a:extLst>
                    <a:ext uri="{9D8B030D-6E8A-4147-A177-3AD203B41FA5}">
                      <a16:colId xmlns:a16="http://schemas.microsoft.com/office/drawing/2014/main" val="20005"/>
                    </a:ext>
                  </a:extLst>
                </a:gridCol>
                <a:gridCol w="2508487">
                  <a:extLst>
                    <a:ext uri="{9D8B030D-6E8A-4147-A177-3AD203B41FA5}">
                      <a16:colId xmlns:a16="http://schemas.microsoft.com/office/drawing/2014/main" val="20006"/>
                    </a:ext>
                  </a:extLst>
                </a:gridCol>
              </a:tblGrid>
              <a:tr h="200179">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Key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Created</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Summary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Root cause</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Status</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err="1">
                          <a:solidFill>
                            <a:srgbClr val="000000"/>
                          </a:solidFill>
                          <a:effectLst/>
                          <a:latin typeface="Arial" panose="020B0604020202090204" pitchFamily="34" charset="0"/>
                          <a:ea typeface="等线" panose="02010600030101010101" pitchFamily="2" charset="-122"/>
                        </a:rPr>
                        <a:t>Fixversion</a:t>
                      </a:r>
                      <a:endParaRPr lang="en-GB" sz="1200" b="1"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dirty="0">
                          <a:solidFill>
                            <a:srgbClr val="000000"/>
                          </a:solidFill>
                          <a:effectLst/>
                          <a:latin typeface="Arial" panose="020B0604020202090204" pitchFamily="34" charset="0"/>
                          <a:ea typeface="等线" panose="02010600030101010101" pitchFamily="2" charset="-122"/>
                        </a:rPr>
                        <a:t>Priority</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t"/>
                      <a:r>
                        <a:rPr lang="en-GB" sz="1200" b="1" i="0" u="none" strike="noStrike">
                          <a:solidFill>
                            <a:srgbClr val="000000"/>
                          </a:solidFill>
                          <a:effectLst/>
                          <a:latin typeface="Arial" panose="020B0604020202090204" pitchFamily="34" charset="0"/>
                          <a:ea typeface="等线" panose="02010600030101010101" pitchFamily="2" charset="-122"/>
                        </a:rPr>
                        <a:t>risk evaluation </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615408">
                <a:tc>
                  <a:txBody>
                    <a:bodyPr/>
                    <a:lstStyle/>
                    <a:p>
                      <a:pPr marL="0" algn="l" defTabSz="914400" rtl="0" eaLnBrk="1" fontAlgn="t" latinLnBrk="0" hangingPunct="1"/>
                      <a:r>
                        <a:rPr lang="en-GB" sz="1200" b="0" i="0" u="sng" strike="noStrike" kern="1200" dirty="0">
                          <a:solidFill>
                            <a:srgbClr val="0563C1"/>
                          </a:solidFill>
                          <a:effectLst/>
                          <a:latin typeface="等线" panose="02010600030101010101" pitchFamily="2" charset="-122"/>
                          <a:ea typeface="等线" panose="02010600030101010101" pitchFamily="2" charset="-122"/>
                          <a:cs typeface="+mn-cs"/>
                        </a:rPr>
                        <a:t>APIMCIS-27979</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200" b="0" i="0" u="none" strike="noStrike" dirty="0">
                          <a:solidFill>
                            <a:srgbClr val="000000"/>
                          </a:solidFill>
                          <a:effectLst/>
                          <a:latin typeface="Arial" panose="020B0604020202090204" pitchFamily="34" charset="0"/>
                          <a:ea typeface="等线" panose="02010600030101010101" pitchFamily="2" charset="-122"/>
                        </a:rPr>
                        <a:t>2022/2/22  4:19:00 AM</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Arial" panose="020B0604020202090204" pitchFamily="34" charset="0"/>
                          <a:ea typeface="等线" panose="02010600030101010101" pitchFamily="2" charset="-122"/>
                        </a:rPr>
                        <a:t>[CX727][</a:t>
                      </a:r>
                      <a:r>
                        <a:rPr lang="zh-CN" altLang="en-US" sz="1200" b="0" i="0" u="none" strike="noStrike" dirty="0">
                          <a:solidFill>
                            <a:srgbClr val="000000"/>
                          </a:solidFill>
                          <a:effectLst/>
                          <a:latin typeface="Arial" panose="020B0604020202090204" pitchFamily="34" charset="0"/>
                          <a:ea typeface="等线" panose="02010600030101010101" pitchFamily="2" charset="-122"/>
                        </a:rPr>
                        <a:t>偶现</a:t>
                      </a:r>
                      <a:r>
                        <a:rPr lang="en-US" altLang="zh-CN" sz="1200" b="0" i="0" u="none" strike="noStrike" dirty="0">
                          <a:solidFill>
                            <a:srgbClr val="000000"/>
                          </a:solidFill>
                          <a:effectLst/>
                          <a:latin typeface="Arial" panose="020B0604020202090204" pitchFamily="34" charset="0"/>
                          <a:ea typeface="等线" panose="02010600030101010101" pitchFamily="2" charset="-122"/>
                        </a:rPr>
                        <a:t>][</a:t>
                      </a:r>
                      <a:r>
                        <a:rPr lang="zh-CN" altLang="en-US" sz="1200" b="0" i="0" u="none" strike="noStrike" dirty="0">
                          <a:solidFill>
                            <a:srgbClr val="000000"/>
                          </a:solidFill>
                          <a:effectLst/>
                          <a:latin typeface="Arial" panose="020B0604020202090204" pitchFamily="34" charset="0"/>
                          <a:ea typeface="等线" panose="02010600030101010101" pitchFamily="2" charset="-122"/>
                        </a:rPr>
                        <a:t>客诉问题</a:t>
                      </a:r>
                      <a:r>
                        <a:rPr lang="en-US" altLang="zh-CN" sz="1200" b="0" i="0" u="none" strike="noStrike" dirty="0">
                          <a:solidFill>
                            <a:srgbClr val="000000"/>
                          </a:solidFill>
                          <a:effectLst/>
                          <a:latin typeface="Arial" panose="020B0604020202090204" pitchFamily="34" charset="0"/>
                          <a:ea typeface="等线" panose="02010600030101010101" pitchFamily="2" charset="-122"/>
                        </a:rPr>
                        <a:t>][</a:t>
                      </a:r>
                      <a:r>
                        <a:rPr lang="en-GB" sz="1200" b="0" i="0" u="none" strike="noStrike" dirty="0">
                          <a:solidFill>
                            <a:srgbClr val="000000"/>
                          </a:solidFill>
                          <a:effectLst/>
                          <a:latin typeface="Arial" panose="020B0604020202090204" pitchFamily="34" charset="0"/>
                          <a:ea typeface="等线" panose="02010600030101010101" pitchFamily="2" charset="-122"/>
                        </a:rPr>
                        <a:t>Account]</a:t>
                      </a:r>
                      <a:r>
                        <a:rPr lang="zh-CN" altLang="en-US" sz="1200" b="0" i="0" u="none" strike="noStrike" dirty="0">
                          <a:solidFill>
                            <a:srgbClr val="000000"/>
                          </a:solidFill>
                          <a:effectLst/>
                          <a:latin typeface="Arial" panose="020B0604020202090204" pitchFamily="34" charset="0"/>
                          <a:ea typeface="等线" panose="02010600030101010101" pitchFamily="2" charset="-122"/>
                        </a:rPr>
                        <a:t>账号校验与音源恢复顺序不固定</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dirty="0">
                          <a:solidFill>
                            <a:srgbClr val="000000"/>
                          </a:solidFill>
                          <a:effectLst/>
                          <a:latin typeface="Arial" panose="020B0604020202090204" pitchFamily="34" charset="0"/>
                          <a:ea typeface="等线" panose="02010600030101010101" pitchFamily="2" charset="-122"/>
                        </a:rPr>
                        <a:t>福特账号退出，播放场景逻辑问题</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err="1">
                          <a:solidFill>
                            <a:srgbClr val="000000"/>
                          </a:solidFill>
                          <a:effectLst/>
                          <a:latin typeface="Arial" panose="020B0604020202090204" pitchFamily="34" charset="0"/>
                          <a:ea typeface="等线" panose="02010600030101010101" pitchFamily="2" charset="-122"/>
                        </a:rPr>
                        <a:t>处理中</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err="1">
                          <a:solidFill>
                            <a:srgbClr val="000000"/>
                          </a:solidFill>
                          <a:effectLst/>
                          <a:latin typeface="Arial" panose="020B0604020202090204" pitchFamily="34" charset="0"/>
                          <a:ea typeface="等线" panose="02010600030101010101" pitchFamily="2" charset="-122"/>
                        </a:rPr>
                        <a:t>待定</a:t>
                      </a:r>
                      <a:endParaRPr lang="en-GB" sz="1200" b="0" i="0" u="none" strike="noStrike" dirty="0">
                        <a:solidFill>
                          <a:srgbClr val="000000"/>
                        </a:solidFill>
                        <a:effectLst/>
                        <a:latin typeface="Arial" panose="020B0604020202090204" pitchFamily="34" charset="0"/>
                        <a:ea typeface="等线"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Arial" panose="020B0604020202090204" pitchFamily="34" charset="0"/>
                          <a:ea typeface="等线" panose="02010600030101010101" pitchFamily="2" charset="-122"/>
                        </a:rPr>
                        <a:t>Immediate Gating</a:t>
                      </a: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100" b="0" i="0" u="none" strike="noStrike" dirty="0">
                          <a:solidFill>
                            <a:srgbClr val="000000"/>
                          </a:solidFill>
                          <a:effectLst/>
                          <a:latin typeface="宋体" panose="02010600030101010101" pitchFamily="2" charset="-122"/>
                          <a:ea typeface="宋体" panose="02010600030101010101" pitchFamily="2" charset="-122"/>
                        </a:rPr>
                        <a:t>风险评估：</a:t>
                      </a:r>
                      <a:r>
                        <a:rPr lang="en-GB" altLang="zh-CN" sz="1100" b="0" i="0" u="none" strike="noStrike" dirty="0">
                          <a:solidFill>
                            <a:srgbClr val="000000"/>
                          </a:solidFill>
                          <a:effectLst/>
                          <a:latin typeface="Arial" panose="020B0604020202090204" pitchFamily="34" charset="0"/>
                          <a:ea typeface="等线" panose="02010600030101010101" pitchFamily="2" charset="-122"/>
                        </a:rPr>
                        <a:t>L</a:t>
                      </a:r>
                      <a:br>
                        <a:rPr lang="en-GB" sz="1100" b="0" i="0" u="none" strike="noStrike" dirty="0">
                          <a:solidFill>
                            <a:srgbClr val="000000"/>
                          </a:solidFill>
                          <a:effectLst/>
                          <a:latin typeface="Arial" panose="020B0604020202090204" pitchFamily="34" charset="0"/>
                          <a:ea typeface="等线" panose="02010600030101010101" pitchFamily="2" charset="-122"/>
                        </a:rPr>
                      </a:br>
                      <a:r>
                        <a:rPr lang="zh-CN" altLang="en-US" sz="1100" b="0" i="0" u="none" strike="noStrike" dirty="0">
                          <a:solidFill>
                            <a:srgbClr val="000000"/>
                          </a:solidFill>
                          <a:effectLst/>
                          <a:latin typeface="Arial" panose="020B0604020202090204" pitchFamily="34" charset="0"/>
                          <a:ea typeface="等线" panose="02010600030101010101" pitchFamily="2" charset="-122"/>
                        </a:rPr>
                        <a:t>分析：随心听应用和账号启动本身没有强制固定顺序启动，开机恢复</a:t>
                      </a:r>
                      <a:r>
                        <a:rPr lang="en" altLang="zh-CN" sz="1100" b="0" i="0" u="none" strike="noStrike" dirty="0">
                          <a:solidFill>
                            <a:srgbClr val="000000"/>
                          </a:solidFill>
                          <a:effectLst/>
                          <a:latin typeface="Arial" panose="020B0604020202090204" pitchFamily="34" charset="0"/>
                          <a:ea typeface="等线" panose="02010600030101010101" pitchFamily="2" charset="-122"/>
                        </a:rPr>
                        <a:t>source</a:t>
                      </a:r>
                      <a:r>
                        <a:rPr lang="zh-CN" altLang="en-US" sz="1100" b="0" i="0" u="none" strike="noStrike" dirty="0">
                          <a:solidFill>
                            <a:srgbClr val="000000"/>
                          </a:solidFill>
                          <a:effectLst/>
                          <a:latin typeface="Arial" panose="020B0604020202090204" pitchFamily="34" charset="0"/>
                          <a:ea typeface="等线" panose="02010600030101010101" pitchFamily="2" charset="-122"/>
                        </a:rPr>
                        <a:t>会把随心听的启动提前，否则</a:t>
                      </a:r>
                      <a:r>
                        <a:rPr lang="en" altLang="zh-CN" sz="1100" b="0" i="0" u="none" strike="noStrike" dirty="0">
                          <a:solidFill>
                            <a:srgbClr val="000000"/>
                          </a:solidFill>
                          <a:effectLst/>
                          <a:latin typeface="Arial" panose="020B0604020202090204" pitchFamily="34" charset="0"/>
                          <a:ea typeface="等线" panose="02010600030101010101" pitchFamily="2" charset="-122"/>
                        </a:rPr>
                        <a:t>source</a:t>
                      </a:r>
                      <a:r>
                        <a:rPr lang="zh-CN" altLang="en-US" sz="1100" b="0" i="0" u="none" strike="noStrike" dirty="0">
                          <a:solidFill>
                            <a:srgbClr val="000000"/>
                          </a:solidFill>
                          <a:effectLst/>
                          <a:latin typeface="Arial" panose="020B0604020202090204" pitchFamily="34" charset="0"/>
                          <a:ea typeface="等线" panose="02010600030101010101" pitchFamily="2" charset="-122"/>
                        </a:rPr>
                        <a:t>恢复会出现异常，由于</a:t>
                      </a:r>
                      <a:r>
                        <a:rPr lang="en" altLang="zh-CN" sz="1100" b="0" i="0" u="none" strike="noStrike" dirty="0">
                          <a:solidFill>
                            <a:srgbClr val="000000"/>
                          </a:solidFill>
                          <a:effectLst/>
                          <a:latin typeface="Arial" panose="020B0604020202090204" pitchFamily="34" charset="0"/>
                          <a:ea typeface="等线" panose="02010600030101010101" pitchFamily="2" charset="-122"/>
                        </a:rPr>
                        <a:t>source</a:t>
                      </a:r>
                      <a:r>
                        <a:rPr lang="zh-CN" altLang="en-US" sz="1100" b="0" i="0" u="none" strike="noStrike" dirty="0">
                          <a:solidFill>
                            <a:srgbClr val="000000"/>
                          </a:solidFill>
                          <a:effectLst/>
                          <a:latin typeface="Arial" panose="020B0604020202090204" pitchFamily="34" charset="0"/>
                          <a:ea typeface="等线" panose="02010600030101010101" pitchFamily="2" charset="-122"/>
                        </a:rPr>
                        <a:t>恢复独立于系统自启动</a:t>
                      </a:r>
                      <a:r>
                        <a:rPr lang="en" altLang="zh-CN" sz="1100" b="0" i="0" u="none" strike="noStrike" dirty="0">
                          <a:solidFill>
                            <a:srgbClr val="000000"/>
                          </a:solidFill>
                          <a:effectLst/>
                          <a:latin typeface="Arial" panose="020B0604020202090204" pitchFamily="34" charset="0"/>
                          <a:ea typeface="等线" panose="02010600030101010101" pitchFamily="2" charset="-122"/>
                        </a:rPr>
                        <a:t>app</a:t>
                      </a:r>
                      <a:r>
                        <a:rPr lang="zh-CN" altLang="en-US" sz="1100" b="0" i="0" u="none" strike="noStrike" dirty="0">
                          <a:solidFill>
                            <a:srgbClr val="000000"/>
                          </a:solidFill>
                          <a:effectLst/>
                          <a:latin typeface="Arial" panose="020B0604020202090204" pitchFamily="34" charset="0"/>
                          <a:ea typeface="等线" panose="02010600030101010101" pitchFamily="2" charset="-122"/>
                        </a:rPr>
                        <a:t>的流程，因此会导致随心听和账号进程的启动顺序无法固定。需要</a:t>
                      </a:r>
                      <a:r>
                        <a:rPr lang="en" altLang="zh-CN" sz="1100" b="0" i="0" u="none" strike="noStrike" dirty="0">
                          <a:solidFill>
                            <a:srgbClr val="000000"/>
                          </a:solidFill>
                          <a:effectLst/>
                          <a:latin typeface="Arial" panose="020B0604020202090204" pitchFamily="34" charset="0"/>
                          <a:ea typeface="等线" panose="02010600030101010101" pitchFamily="2" charset="-122"/>
                        </a:rPr>
                        <a:t>Ford Qi </a:t>
                      </a:r>
                      <a:r>
                        <a:rPr lang="en" altLang="zh-CN" sz="1100" b="0" i="0" u="none" strike="noStrike" dirty="0" err="1">
                          <a:solidFill>
                            <a:srgbClr val="000000"/>
                          </a:solidFill>
                          <a:effectLst/>
                          <a:latin typeface="Arial" panose="020B0604020202090204" pitchFamily="34" charset="0"/>
                          <a:ea typeface="等线" panose="02010600030101010101" pitchFamily="2" charset="-122"/>
                        </a:rPr>
                        <a:t>Xuliang</a:t>
                      </a:r>
                      <a:r>
                        <a:rPr lang="zh-CN" altLang="en-US" sz="1100" b="0" i="0" u="none" strike="noStrike" dirty="0">
                          <a:solidFill>
                            <a:srgbClr val="000000"/>
                          </a:solidFill>
                          <a:effectLst/>
                          <a:latin typeface="Arial" panose="020B0604020202090204" pitchFamily="34" charset="0"/>
                          <a:ea typeface="等线" panose="02010600030101010101" pitchFamily="2" charset="-122"/>
                        </a:rPr>
                        <a:t>决定如何修改。</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3777" marR="3777" marT="37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2"/>
                  </a:ext>
                </a:extLst>
              </a:tr>
            </a:tbl>
          </a:graphicData>
        </a:graphic>
      </p:graphicFrame>
      <p:sp>
        <p:nvSpPr>
          <p:cNvPr id="3" name="文本框 2">
            <a:extLst>
              <a:ext uri="{FF2B5EF4-FFF2-40B4-BE49-F238E27FC236}">
                <a16:creationId xmlns:a16="http://schemas.microsoft.com/office/drawing/2014/main" id="{BBA06C24-B6D0-F14B-AD95-5BA70FEC5CDB}"/>
              </a:ext>
            </a:extLst>
          </p:cNvPr>
          <p:cNvSpPr txBox="1"/>
          <p:nvPr/>
        </p:nvSpPr>
        <p:spPr>
          <a:xfrm>
            <a:off x="401003" y="830344"/>
            <a:ext cx="11529740" cy="369332"/>
          </a:xfrm>
          <a:prstGeom prst="rect">
            <a:avLst/>
          </a:prstGeom>
          <a:noFill/>
        </p:spPr>
        <p:txBody>
          <a:bodyPr wrap="square" rtlCol="0">
            <a:spAutoFit/>
          </a:bodyPr>
          <a:lstStyle/>
          <a:p>
            <a:r>
              <a:rPr kumimoji="1" lang="zh-CN" altLang="en-US" dirty="0"/>
              <a:t>遗留</a:t>
            </a:r>
            <a:r>
              <a:rPr kumimoji="1" lang="en-US" altLang="zh-CN" dirty="0"/>
              <a:t>1</a:t>
            </a:r>
            <a:r>
              <a:rPr kumimoji="1" lang="zh-CN" altLang="en-US" dirty="0"/>
              <a:t>个</a:t>
            </a:r>
            <a:r>
              <a:rPr kumimoji="1" lang="en-US" altLang="zh-CN" dirty="0"/>
              <a:t>IG</a:t>
            </a:r>
            <a:r>
              <a:rPr kumimoji="1" lang="zh-CN" altLang="en-US" dirty="0"/>
              <a:t>问题，属于性能问题，非</a:t>
            </a:r>
            <a:r>
              <a:rPr kumimoji="1" lang="en-US" altLang="zh-CN" dirty="0"/>
              <a:t>block</a:t>
            </a:r>
            <a:r>
              <a:rPr kumimoji="1" lang="zh-CN" altLang="en-US" dirty="0"/>
              <a:t> </a:t>
            </a:r>
            <a:r>
              <a:rPr kumimoji="1" lang="en-US" altLang="zh-CN" dirty="0"/>
              <a:t>issue</a:t>
            </a:r>
            <a:r>
              <a:rPr kumimoji="1" lang="zh-CN" altLang="en-US" dirty="0"/>
              <a:t>，需要福特与德赛继续讨论优化方案，</a:t>
            </a:r>
            <a:r>
              <a:rPr kumimoji="1" lang="en-US" altLang="zh-CN" dirty="0" err="1"/>
              <a:t>baidu</a:t>
            </a:r>
            <a:r>
              <a:rPr kumimoji="1" lang="zh-CN" altLang="en-US" dirty="0"/>
              <a:t>辅助支持。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HF3</a:t>
            </a:r>
            <a:r>
              <a:rPr lang="en-US" altLang="en-US" sz="2800" dirty="0">
                <a:solidFill>
                  <a:srgbClr val="0000CC"/>
                </a:solidFill>
              </a:rPr>
              <a:t>} </a:t>
            </a:r>
            <a:r>
              <a:rPr lang="en-US" altLang="zh-CN" sz="2800" dirty="0"/>
              <a:t>Open AIMS with risk evaluation</a:t>
            </a:r>
            <a:endParaRPr lang="en-US" altLang="en-US" sz="2800" b="0" dirty="0">
              <a:ea typeface="SimHei" panose="02010609060101010101" pitchFamily="49" charset="-122"/>
            </a:endParaRPr>
          </a:p>
        </p:txBody>
      </p:sp>
      <p:graphicFrame>
        <p:nvGraphicFramePr>
          <p:cNvPr id="8" name="表格 7">
            <a:extLst>
              <a:ext uri="{FF2B5EF4-FFF2-40B4-BE49-F238E27FC236}">
                <a16:creationId xmlns:a16="http://schemas.microsoft.com/office/drawing/2014/main" id="{63C55C3E-8A21-4741-B174-134C50C2F361}"/>
              </a:ext>
            </a:extLst>
          </p:cNvPr>
          <p:cNvGraphicFramePr>
            <a:graphicFrameLocks noGrp="1"/>
          </p:cNvGraphicFramePr>
          <p:nvPr>
            <p:custDataLst>
              <p:tags r:id="rId1"/>
            </p:custDataLst>
            <p:extLst>
              <p:ext uri="{D42A27DB-BD31-4B8C-83A1-F6EECF244321}">
                <p14:modId xmlns:p14="http://schemas.microsoft.com/office/powerpoint/2010/main" val="1344681286"/>
              </p:ext>
            </p:extLst>
          </p:nvPr>
        </p:nvGraphicFramePr>
        <p:xfrm>
          <a:off x="730019" y="1524001"/>
          <a:ext cx="11179811" cy="3198874"/>
        </p:xfrm>
        <a:graphic>
          <a:graphicData uri="http://schemas.openxmlformats.org/drawingml/2006/table">
            <a:tbl>
              <a:tblPr/>
              <a:tblGrid>
                <a:gridCol w="920749">
                  <a:extLst>
                    <a:ext uri="{9D8B030D-6E8A-4147-A177-3AD203B41FA5}">
                      <a16:colId xmlns:a16="http://schemas.microsoft.com/office/drawing/2014/main" val="20000"/>
                    </a:ext>
                  </a:extLst>
                </a:gridCol>
                <a:gridCol w="2719185">
                  <a:extLst>
                    <a:ext uri="{9D8B030D-6E8A-4147-A177-3AD203B41FA5}">
                      <a16:colId xmlns:a16="http://schemas.microsoft.com/office/drawing/2014/main" val="20001"/>
                    </a:ext>
                  </a:extLst>
                </a:gridCol>
                <a:gridCol w="872593">
                  <a:extLst>
                    <a:ext uri="{9D8B030D-6E8A-4147-A177-3AD203B41FA5}">
                      <a16:colId xmlns:a16="http://schemas.microsoft.com/office/drawing/2014/main" val="76844630"/>
                    </a:ext>
                  </a:extLst>
                </a:gridCol>
                <a:gridCol w="867511">
                  <a:extLst>
                    <a:ext uri="{9D8B030D-6E8A-4147-A177-3AD203B41FA5}">
                      <a16:colId xmlns:a16="http://schemas.microsoft.com/office/drawing/2014/main" val="4031948512"/>
                    </a:ext>
                  </a:extLst>
                </a:gridCol>
                <a:gridCol w="877675">
                  <a:extLst>
                    <a:ext uri="{9D8B030D-6E8A-4147-A177-3AD203B41FA5}">
                      <a16:colId xmlns:a16="http://schemas.microsoft.com/office/drawing/2014/main" val="20002"/>
                    </a:ext>
                  </a:extLst>
                </a:gridCol>
                <a:gridCol w="615375">
                  <a:extLst>
                    <a:ext uri="{9D8B030D-6E8A-4147-A177-3AD203B41FA5}">
                      <a16:colId xmlns:a16="http://schemas.microsoft.com/office/drawing/2014/main" val="20003"/>
                    </a:ext>
                  </a:extLst>
                </a:gridCol>
                <a:gridCol w="4306723">
                  <a:extLst>
                    <a:ext uri="{9D8B030D-6E8A-4147-A177-3AD203B41FA5}">
                      <a16:colId xmlns:a16="http://schemas.microsoft.com/office/drawing/2014/main" val="20004"/>
                    </a:ext>
                  </a:extLst>
                </a:gridCol>
              </a:tblGrid>
              <a:tr h="337927">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9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a:solidFill>
                            <a:schemeClr val="bg1"/>
                          </a:solidFill>
                          <a:effectLst/>
                          <a:latin typeface="Arial" panose="020B060402020209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9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err="1">
                          <a:solidFill>
                            <a:schemeClr val="bg1"/>
                          </a:solidFill>
                          <a:effectLst/>
                          <a:latin typeface="Arial" panose="020B0604020202090204" pitchFamily="34" charset="0"/>
                          <a:ea typeface="等线" panose="02010600030101010101" pitchFamily="2" charset="-122"/>
                          <a:cs typeface="+mn-cs"/>
                        </a:rPr>
                        <a:t>Fixversion</a:t>
                      </a:r>
                      <a:endParaRPr lang="en-GB" sz="900" b="1" i="0" u="none" strike="noStrike" kern="1200" dirty="0">
                        <a:solidFill>
                          <a:schemeClr val="bg1"/>
                        </a:solidFill>
                        <a:effectLst/>
                        <a:latin typeface="Arial" panose="020B060402020209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9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90204" pitchFamily="34" charset="0"/>
                          <a:ea typeface="等线" panose="02010600030101010101" pitchFamily="2" charset="-122"/>
                        </a:rPr>
                        <a:t>AIMS #</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endPar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endParaRPr>
                    </a:p>
                    <a:p>
                      <a:pPr marL="0" marR="0" lvl="0" indent="0" algn="ctr" defTabSz="914400" rtl="0" eaLnBrk="1" fontAlgn="ctr" latinLnBrk="0" hangingPunct="1">
                        <a:lnSpc>
                          <a:spcPct val="100000"/>
                        </a:lnSpc>
                        <a:spcBef>
                          <a:spcPct val="0"/>
                        </a:spcBef>
                        <a:spcAft>
                          <a:spcPct val="0"/>
                        </a:spcAft>
                        <a:buClrTx/>
                        <a:buSzTx/>
                        <a:buFontTx/>
                        <a:buNone/>
                      </a:pPr>
                      <a:r>
                        <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700650">
                <a:tc>
                  <a:txBody>
                    <a:bodyPr/>
                    <a:lstStyle/>
                    <a:p>
                      <a:pPr algn="l" fontAlgn="t"/>
                      <a:r>
                        <a:rPr lang="en" sz="900" b="0" i="0" u="sng" strike="noStrike" dirty="0">
                          <a:solidFill>
                            <a:srgbClr val="0563C1"/>
                          </a:solidFill>
                          <a:effectLst/>
                          <a:latin typeface="等线" panose="02010600030101010101" pitchFamily="2" charset="-122"/>
                          <a:ea typeface="等线" panose="02010600030101010101" pitchFamily="2" charset="-122"/>
                          <a:hlinkClick r:id="rId4"/>
                        </a:rPr>
                        <a:t>APIMCIS-23245</a:t>
                      </a:r>
                      <a:endParaRPr lang="en" sz="9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[CX727][VOCF]</a:t>
                      </a:r>
                      <a:r>
                        <a:rPr lang="zh-CN" altLang="en-US" sz="900" b="0" i="0" u="none" strike="noStrike" dirty="0">
                          <a:solidFill>
                            <a:srgbClr val="000000"/>
                          </a:solidFill>
                          <a:effectLst/>
                          <a:latin typeface="Arial" panose="020B0604020202020204" pitchFamily="34" charset="0"/>
                          <a:ea typeface="等线" panose="02010600030101010101" pitchFamily="2" charset="-122"/>
                        </a:rPr>
                        <a:t>通过隧道后，大屏导航卡住不刷新，一直显示前方</a:t>
                      </a:r>
                      <a:r>
                        <a:rPr lang="en-US" altLang="zh-CN" sz="900" b="0" i="0" u="none" strike="noStrike" dirty="0">
                          <a:solidFill>
                            <a:srgbClr val="000000"/>
                          </a:solidFill>
                          <a:effectLst/>
                          <a:latin typeface="Arial" panose="020B0604020202020204" pitchFamily="34" charset="0"/>
                          <a:ea typeface="等线" panose="02010600030101010101" pitchFamily="2" charset="-122"/>
                        </a:rPr>
                        <a:t>80</a:t>
                      </a:r>
                      <a:r>
                        <a:rPr lang="zh-CN" altLang="en-US" sz="900" b="0" i="0" u="none" strike="noStrike" dirty="0">
                          <a:solidFill>
                            <a:srgbClr val="000000"/>
                          </a:solidFill>
                          <a:effectLst/>
                          <a:latin typeface="Arial" panose="020B0604020202020204" pitchFamily="34" charset="0"/>
                          <a:ea typeface="等线" panose="02010600030101010101" pitchFamily="2" charset="-122"/>
                        </a:rPr>
                        <a:t>米通过隧道</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a:solidFill>
                            <a:srgbClr val="000000"/>
                          </a:solidFill>
                          <a:effectLst/>
                          <a:latin typeface="Arial" panose="020B0604020202020204" pitchFamily="34" charset="0"/>
                          <a:ea typeface="等线" panose="02010600030101010101" pitchFamily="2" charset="-122"/>
                        </a:rPr>
                        <a:t>In progress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dirty="0" err="1">
                          <a:solidFill>
                            <a:srgbClr val="000000"/>
                          </a:solidFill>
                          <a:effectLst/>
                          <a:latin typeface="Arial" panose="020B0604020202020204" pitchFamily="34" charset="0"/>
                          <a:ea typeface="等线" panose="02010600030101010101" pitchFamily="2" charset="-122"/>
                        </a:rPr>
                        <a:t>待定</a:t>
                      </a:r>
                      <a:endParaRPr lang="e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3855507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algn="l" fontAlgn="t"/>
                      <a:r>
                        <a:rPr lang="en" sz="900" b="0" i="0" u="none" strike="noStrike" dirty="0" err="1">
                          <a:solidFill>
                            <a:srgbClr val="0563C1"/>
                          </a:solidFill>
                          <a:effectLst/>
                          <a:latin typeface="等线" panose="02010600030101010101" pitchFamily="2" charset="-122"/>
                          <a:ea typeface="等线" panose="02010600030101010101" pitchFamily="2" charset="-122"/>
                        </a:rPr>
                        <a:t>该问题发生时</a:t>
                      </a:r>
                      <a:r>
                        <a:rPr lang="zh-CN" altLang="en-US" sz="900" b="0" i="0" u="none" strike="noStrike" dirty="0">
                          <a:solidFill>
                            <a:srgbClr val="0563C1"/>
                          </a:solidFill>
                          <a:effectLst/>
                          <a:latin typeface="等线" panose="02010600030101010101" pitchFamily="2" charset="-122"/>
                          <a:ea typeface="等线" panose="02010600030101010101" pitchFamily="2" charset="-122"/>
                        </a:rPr>
                        <a:t>，路线规划为直行，但实际行驶进入了右侧下行道路，没有按照路线规划行驶，此时应该提示偏航，需要进一步安排路测抓取引擎日志进行分析。</a:t>
                      </a:r>
                      <a:endParaRPr lang="e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966593"/>
                  </a:ext>
                </a:extLst>
              </a:tr>
              <a:tr h="473322">
                <a:tc>
                  <a:txBody>
                    <a:bodyPr/>
                    <a:lstStyle/>
                    <a:p>
                      <a:pPr algn="l" fontAlgn="t"/>
                      <a:r>
                        <a:rPr lang="en" sz="900" b="0" i="0" u="sng" strike="noStrike" dirty="0">
                          <a:solidFill>
                            <a:srgbClr val="0563C1"/>
                          </a:solidFill>
                          <a:effectLst/>
                          <a:latin typeface="等线" panose="02010600030101010101" pitchFamily="2" charset="-122"/>
                          <a:ea typeface="等线" panose="02010600030101010101" pitchFamily="2" charset="-122"/>
                        </a:rPr>
                        <a:t>APIMCIS-21854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altLang="zh-CN" sz="900" b="0" i="0" u="none" strike="noStrike" dirty="0">
                          <a:solidFill>
                            <a:srgbClr val="000000"/>
                          </a:solidFill>
                          <a:effectLst/>
                          <a:latin typeface="Arial" panose="020B0604020202020204" pitchFamily="34" charset="0"/>
                          <a:ea typeface="等线" panose="02010600030101010101" pitchFamily="2" charset="-122"/>
                        </a:rPr>
                        <a:t>[CX727][VOCF]</a:t>
                      </a:r>
                      <a:r>
                        <a:rPr lang="zh-CN" altLang="en-US" sz="900" b="0" i="0" u="none" strike="noStrike" dirty="0">
                          <a:solidFill>
                            <a:srgbClr val="000000"/>
                          </a:solidFill>
                          <a:effectLst/>
                          <a:latin typeface="Arial" panose="020B0604020202020204" pitchFamily="34" charset="0"/>
                          <a:ea typeface="等线" panose="02010600030101010101" pitchFamily="2" charset="-122"/>
                        </a:rPr>
                        <a:t>导航语音播报滞后，已经进入隧道后，才播报前方进入隧道，请开车灯</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Reopened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err="1">
                          <a:solidFill>
                            <a:srgbClr val="000000"/>
                          </a:solidFill>
                          <a:effectLst/>
                          <a:latin typeface="Arial" panose="020B0604020202020204" pitchFamily="34" charset="0"/>
                          <a:ea typeface="等线" panose="02010600030101010101" pitchFamily="2" charset="-122"/>
                        </a:rPr>
                        <a:t>待定</a:t>
                      </a:r>
                      <a:endParaRPr lang="e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3852393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900" b="0" i="0" u="none" strike="noStrike" dirty="0">
                          <a:solidFill>
                            <a:srgbClr val="0563C1"/>
                          </a:solidFill>
                          <a:effectLst/>
                          <a:latin typeface="等线" panose="02010600030101010101" pitchFamily="2" charset="-122"/>
                          <a:ea typeface="等线" panose="02010600030101010101" pitchFamily="2" charset="-122"/>
                        </a:rPr>
                        <a:t>此问题主要原因是 </a:t>
                      </a:r>
                      <a:r>
                        <a:rPr lang="en-US" altLang="zh-CN" sz="900" b="0" i="0" u="none" strike="noStrike" dirty="0">
                          <a:solidFill>
                            <a:srgbClr val="0563C1"/>
                          </a:solidFill>
                          <a:effectLst/>
                          <a:latin typeface="等线" panose="02010600030101010101" pitchFamily="2" charset="-122"/>
                          <a:ea typeface="等线" panose="02010600030101010101" pitchFamily="2" charset="-122"/>
                        </a:rPr>
                        <a:t>GPS </a:t>
                      </a:r>
                      <a:r>
                        <a:rPr lang="zh-CN" altLang="en-US" sz="900" b="0" i="0" u="none" strike="noStrike" dirty="0">
                          <a:solidFill>
                            <a:srgbClr val="0563C1"/>
                          </a:solidFill>
                          <a:effectLst/>
                          <a:latin typeface="等线" panose="02010600030101010101" pitchFamily="2" charset="-122"/>
                          <a:ea typeface="等线" panose="02010600030101010101" pitchFamily="2" charset="-122"/>
                        </a:rPr>
                        <a:t>丢点问题，在隧道这种场景下丢点属于正常现象，整体评估风险较小</a:t>
                      </a:r>
                      <a:r>
                        <a:rPr lang="en-US" altLang="zh-CN" sz="900" b="0" i="0" u="none" strike="noStrike" dirty="0">
                          <a:solidFill>
                            <a:srgbClr val="0563C1"/>
                          </a:solidFill>
                          <a:effectLst/>
                          <a:latin typeface="等线" panose="02010600030101010101" pitchFamily="2" charset="-122"/>
                          <a:ea typeface="等线" panose="02010600030101010101" pitchFamily="2" charset="-122"/>
                        </a:rPr>
                        <a:t>,</a:t>
                      </a:r>
                      <a:r>
                        <a:rPr lang="zh-CN" altLang="en-US" sz="900" b="0" i="0" u="none" strike="noStrike" dirty="0">
                          <a:solidFill>
                            <a:srgbClr val="0563C1"/>
                          </a:solidFill>
                          <a:effectLst/>
                          <a:latin typeface="等线" panose="02010600030101010101" pitchFamily="2" charset="-122"/>
                          <a:ea typeface="等线" panose="02010600030101010101" pitchFamily="2" charset="-122"/>
                        </a:rPr>
                        <a:t>。升级地图</a:t>
                      </a:r>
                      <a:r>
                        <a:rPr lang="en-US" altLang="zh-CN" sz="900" b="0" i="0" u="none" strike="noStrike" dirty="0">
                          <a:solidFill>
                            <a:srgbClr val="0563C1"/>
                          </a:solidFill>
                          <a:effectLst/>
                          <a:latin typeface="等线" panose="02010600030101010101" pitchFamily="2" charset="-122"/>
                          <a:ea typeface="等线" panose="02010600030101010101" pitchFamily="2" charset="-122"/>
                        </a:rPr>
                        <a:t>5.0</a:t>
                      </a:r>
                      <a:r>
                        <a:rPr lang="zh-CN" altLang="en-US" sz="900" b="0" i="0" u="none" strike="noStrike" dirty="0">
                          <a:solidFill>
                            <a:srgbClr val="0563C1"/>
                          </a:solidFill>
                          <a:effectLst/>
                          <a:latin typeface="等线" panose="02010600030101010101" pitchFamily="2" charset="-122"/>
                          <a:ea typeface="等线" panose="02010600030101010101" pitchFamily="2" charset="-122"/>
                        </a:rPr>
                        <a:t>后该现象会得到改善。待福特</a:t>
                      </a:r>
                      <a:r>
                        <a:rPr lang="en" altLang="zh-CN" sz="900" b="0" i="0" u="none" strike="noStrike" dirty="0">
                          <a:solidFill>
                            <a:srgbClr val="0563C1"/>
                          </a:solidFill>
                          <a:effectLst/>
                          <a:latin typeface="等线" panose="02010600030101010101" pitchFamily="2" charset="-122"/>
                          <a:ea typeface="等线" panose="02010600030101010101" pitchFamily="2" charset="-122"/>
                        </a:rPr>
                        <a:t>PO</a:t>
                      </a:r>
                      <a:r>
                        <a:rPr lang="zh-CN" altLang="en-US" sz="900" b="0" i="0" u="none" strike="noStrike" dirty="0">
                          <a:solidFill>
                            <a:srgbClr val="0563C1"/>
                          </a:solidFill>
                          <a:effectLst/>
                          <a:latin typeface="等线" panose="02010600030101010101" pitchFamily="2" charset="-122"/>
                          <a:ea typeface="等线" panose="02010600030101010101" pitchFamily="2" charset="-122"/>
                        </a:rPr>
                        <a:t>确认后关闭该问题。</a:t>
                      </a:r>
                      <a:endParaRPr lang="en" altLang="zh-C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23374"/>
                  </a:ext>
                </a:extLst>
              </a:tr>
              <a:tr h="616464">
                <a:tc>
                  <a:txBody>
                    <a:bodyPr/>
                    <a:lstStyle/>
                    <a:p>
                      <a:pPr algn="l" fontAlgn="t"/>
                      <a:r>
                        <a:rPr lang="en" sz="900" b="0" i="0" u="sng" strike="noStrike" dirty="0">
                          <a:solidFill>
                            <a:srgbClr val="0563C1"/>
                          </a:solidFill>
                          <a:effectLst/>
                          <a:latin typeface="等线" panose="02010600030101010101" pitchFamily="2" charset="-122"/>
                          <a:ea typeface="等线" panose="02010600030101010101" pitchFamily="2" charset="-122"/>
                          <a:hlinkClick r:id="rId5"/>
                        </a:rPr>
                        <a:t>APIMCIS-21941</a:t>
                      </a:r>
                      <a:endParaRPr lang="en" sz="9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Phase-4:【</a:t>
                      </a:r>
                      <a:r>
                        <a:rPr lang="zh-CN" altLang="en-US" sz="900" b="0" i="0" u="none" strike="noStrike" dirty="0">
                          <a:solidFill>
                            <a:srgbClr val="000000"/>
                          </a:solidFill>
                          <a:effectLst/>
                          <a:latin typeface="Arial" panose="020B0604020202020204" pitchFamily="34" charset="0"/>
                          <a:ea typeface="等线" panose="02010600030101010101" pitchFamily="2" charset="-122"/>
                        </a:rPr>
                        <a:t>偶发</a:t>
                      </a:r>
                      <a:r>
                        <a:rPr lang="en-US" altLang="zh-CN" sz="900" b="0" i="0" u="none" strike="noStrike" dirty="0">
                          <a:solidFill>
                            <a:srgbClr val="000000"/>
                          </a:solidFill>
                          <a:effectLst/>
                          <a:latin typeface="Arial" panose="020B0604020202020204" pitchFamily="34" charset="0"/>
                          <a:ea typeface="等线" panose="02010600030101010101" pitchFamily="2" charset="-122"/>
                        </a:rPr>
                        <a:t>】</a:t>
                      </a:r>
                      <a:r>
                        <a:rPr lang="en" sz="900" b="0" i="0" u="none" strike="noStrike" dirty="0">
                          <a:solidFill>
                            <a:srgbClr val="000000"/>
                          </a:solidFill>
                          <a:effectLst/>
                          <a:latin typeface="Arial" panose="020B0604020202020204" pitchFamily="34" charset="0"/>
                          <a:ea typeface="等线" panose="02010600030101010101" pitchFamily="2" charset="-122"/>
                        </a:rPr>
                        <a:t>NTT </a:t>
                      </a:r>
                      <a:r>
                        <a:rPr lang="zh-CN" altLang="en-US" sz="900" b="0" i="0" u="none" strike="noStrike" dirty="0">
                          <a:solidFill>
                            <a:srgbClr val="000000"/>
                          </a:solidFill>
                          <a:effectLst/>
                          <a:latin typeface="Arial" panose="020B0604020202020204" pitchFamily="34" charset="0"/>
                          <a:ea typeface="等线" panose="02010600030101010101" pitchFamily="2" charset="-122"/>
                        </a:rPr>
                        <a:t>个性化档案页面，背景颜色与主界面不一致，返回时卡黑屏</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Reopen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R</a:t>
                      </a:r>
                      <a:r>
                        <a:rPr lang="en-US" altLang="zh-CN" sz="900" b="0" i="0" u="none" strike="noStrike" dirty="0">
                          <a:solidFill>
                            <a:srgbClr val="000000"/>
                          </a:solidFill>
                          <a:effectLst/>
                          <a:latin typeface="Arial" panose="020B0604020202020204" pitchFamily="34" charset="0"/>
                          <a:ea typeface="等线" panose="02010600030101010101" pitchFamily="2" charset="-122"/>
                        </a:rPr>
                        <a:t>12</a:t>
                      </a:r>
                      <a:endParaRPr lang="e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3852930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algn="l" fontAlgn="t"/>
                      <a:r>
                        <a:rPr lang="zh-CN" altLang="en-US" sz="900" b="0" i="0" u="none" strike="noStrike" dirty="0">
                          <a:solidFill>
                            <a:srgbClr val="0563C1"/>
                          </a:solidFill>
                          <a:effectLst/>
                          <a:latin typeface="等线" panose="02010600030101010101" pitchFamily="2" charset="-122"/>
                          <a:ea typeface="等线" panose="02010600030101010101" pitchFamily="2" charset="-122"/>
                        </a:rPr>
                        <a:t>百度已修复，预计</a:t>
                      </a:r>
                      <a:r>
                        <a:rPr lang="en-US" altLang="zh-CN" sz="900" b="0" i="0" u="none" strike="noStrike" dirty="0">
                          <a:solidFill>
                            <a:srgbClr val="0563C1"/>
                          </a:solidFill>
                          <a:effectLst/>
                          <a:latin typeface="等线" panose="02010600030101010101" pitchFamily="2" charset="-122"/>
                          <a:ea typeface="等线" panose="02010600030101010101" pitchFamily="2" charset="-122"/>
                        </a:rPr>
                        <a:t>R12</a:t>
                      </a:r>
                      <a:r>
                        <a:rPr lang="zh-CN" altLang="en-US" sz="900" b="0" i="0" u="none" strike="noStrike" dirty="0">
                          <a:solidFill>
                            <a:srgbClr val="0563C1"/>
                          </a:solidFill>
                          <a:effectLst/>
                          <a:latin typeface="等线" panose="02010600030101010101" pitchFamily="2" charset="-122"/>
                          <a:ea typeface="等线" panose="02010600030101010101" pitchFamily="2" charset="-122"/>
                        </a:rPr>
                        <a:t>版本合入优化。</a:t>
                      </a:r>
                      <a:endParaRPr lang="e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32756"/>
                  </a:ext>
                </a:extLst>
              </a:tr>
              <a:tr h="50926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sng" strike="noStrike" dirty="0">
                          <a:solidFill>
                            <a:srgbClr val="0563C1"/>
                          </a:solidFill>
                          <a:effectLst/>
                          <a:latin typeface="等线" panose="02010600030101010101" pitchFamily="2" charset="-122"/>
                          <a:ea typeface="等线" panose="02010600030101010101" pitchFamily="2" charset="-122"/>
                          <a:hlinkClick r:id="rId4"/>
                        </a:rPr>
                        <a:t>APIMCIS-</a:t>
                      </a:r>
                      <a:r>
                        <a:rPr lang="en" altLang="zh-CN" sz="900" b="0" i="0" u="sng" strike="noStrike" dirty="0">
                          <a:solidFill>
                            <a:srgbClr val="0563C1"/>
                          </a:solidFill>
                          <a:effectLst/>
                          <a:latin typeface="等线" panose="02010600030101010101" pitchFamily="2" charset="-122"/>
                          <a:ea typeface="等线" panose="02010600030101010101" pitchFamily="2" charset="-122"/>
                        </a:rPr>
                        <a:t>12096</a:t>
                      </a:r>
                    </a:p>
                    <a:p>
                      <a:pPr algn="l" fontAlgn="t"/>
                      <a:endParaRPr lang="en" sz="9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altLang="zh-CN" sz="900" b="0" i="0" u="none" strike="noStrike" dirty="0">
                          <a:solidFill>
                            <a:srgbClr val="000000"/>
                          </a:solidFill>
                          <a:effectLst/>
                          <a:latin typeface="Arial" panose="020B0604020202020204" pitchFamily="34" charset="0"/>
                          <a:ea typeface="等线" panose="02010600030101010101" pitchFamily="2" charset="-122"/>
                        </a:rPr>
                        <a:t>[CX727][FLEET]IVI</a:t>
                      </a:r>
                      <a:r>
                        <a:rPr lang="zh-CN" altLang="en" sz="900" b="0" i="0" u="none" strike="noStrike" dirty="0">
                          <a:solidFill>
                            <a:srgbClr val="000000"/>
                          </a:solidFill>
                          <a:effectLst/>
                          <a:latin typeface="Arial" panose="020B0604020202020204" pitchFamily="34" charset="0"/>
                          <a:ea typeface="等线" panose="02010600030101010101" pitchFamily="2" charset="-122"/>
                        </a:rPr>
                        <a:t>，</a:t>
                      </a:r>
                      <a:r>
                        <a:rPr lang="zh-CN" altLang="en-US" sz="900" b="0" i="0" u="none" strike="noStrike" dirty="0">
                          <a:solidFill>
                            <a:srgbClr val="000000"/>
                          </a:solidFill>
                          <a:effectLst/>
                          <a:latin typeface="Arial" panose="020B0604020202020204" pitchFamily="34" charset="0"/>
                          <a:ea typeface="等线" panose="02010600030101010101" pitchFamily="2" charset="-122"/>
                        </a:rPr>
                        <a:t>语音误唤醒</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Test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err="1">
                          <a:solidFill>
                            <a:srgbClr val="000000"/>
                          </a:solidFill>
                          <a:effectLst/>
                          <a:latin typeface="Arial" panose="020B0604020202020204" pitchFamily="34" charset="0"/>
                          <a:ea typeface="等线" panose="02010600030101010101" pitchFamily="2" charset="-122"/>
                        </a:rPr>
                        <a:t>待定</a:t>
                      </a:r>
                      <a:endParaRPr lang="e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9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3834429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M </a:t>
                      </a:r>
                    </a:p>
                    <a:p>
                      <a:pPr algn="l" fontAlgn="t"/>
                      <a:r>
                        <a:rPr lang="zh-CN" altLang="en-US" sz="900" b="0" i="0" u="none" strike="noStrike" dirty="0">
                          <a:solidFill>
                            <a:srgbClr val="0563C1"/>
                          </a:solidFill>
                          <a:effectLst/>
                          <a:latin typeface="等线" panose="02010600030101010101" pitchFamily="2" charset="-122"/>
                          <a:ea typeface="等线" panose="02010600030101010101" pitchFamily="2" charset="-122"/>
                        </a:rPr>
                        <a:t>二级误唤醒问题目前已完成模型优化并完成实车验证测试，待与福特沟通后确认是否合入</a:t>
                      </a:r>
                      <a:r>
                        <a:rPr lang="en-US" altLang="zh-CN" sz="900" b="0" i="0" u="none" strike="noStrike" dirty="0">
                          <a:solidFill>
                            <a:srgbClr val="0563C1"/>
                          </a:solidFill>
                          <a:effectLst/>
                          <a:latin typeface="等线" panose="02010600030101010101" pitchFamily="2" charset="-122"/>
                          <a:ea typeface="等线" panose="02010600030101010101" pitchFamily="2" charset="-122"/>
                        </a:rPr>
                        <a:t>R12</a:t>
                      </a:r>
                      <a:r>
                        <a:rPr lang="zh-CN" altLang="en-US" sz="900" b="0" i="0" u="none" strike="noStrike" dirty="0">
                          <a:solidFill>
                            <a:srgbClr val="0563C1"/>
                          </a:solidFill>
                          <a:effectLst/>
                          <a:latin typeface="等线" panose="02010600030101010101" pitchFamily="2" charset="-122"/>
                          <a:ea typeface="等线" panose="02010600030101010101" pitchFamily="2" charset="-122"/>
                        </a:rPr>
                        <a:t>版本。</a:t>
                      </a:r>
                      <a:endParaRPr lang="e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4825983"/>
                  </a:ext>
                </a:extLst>
              </a:tr>
              <a:tr h="56124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 sz="900" b="0" i="0" u="sng" strike="noStrike" kern="1200" dirty="0">
                          <a:solidFill>
                            <a:srgbClr val="0563C1"/>
                          </a:solidFill>
                          <a:effectLst/>
                          <a:latin typeface="等线" panose="02010600030101010101" pitchFamily="2" charset="-122"/>
                          <a:ea typeface="等线" panose="02010600030101010101" pitchFamily="2" charset="-122"/>
                          <a:cs typeface="+mn-cs"/>
                        </a:rPr>
                        <a:t>APIMCIS-21551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 altLang="zh-CN" sz="900" b="0" i="0" u="none" strike="noStrike" kern="1200" dirty="0">
                          <a:solidFill>
                            <a:srgbClr val="000000"/>
                          </a:solidFill>
                          <a:effectLst/>
                          <a:latin typeface="Arial" panose="020B0604020202020204" pitchFamily="34" charset="0"/>
                          <a:ea typeface="等线" panose="02010600030101010101" pitchFamily="2" charset="-122"/>
                          <a:cs typeface="+mn-cs"/>
                        </a:rPr>
                        <a:t>Phase4:[EV][100%][VHA]NTT </a:t>
                      </a:r>
                      <a:r>
                        <a:rPr lang="zh-CN" altLang="en-US" sz="900" b="0" i="0" u="none" strike="noStrike" kern="1200" dirty="0">
                          <a:solidFill>
                            <a:srgbClr val="000000"/>
                          </a:solidFill>
                          <a:effectLst/>
                          <a:latin typeface="Arial" panose="020B0604020202020204" pitchFamily="34" charset="0"/>
                          <a:ea typeface="等线" panose="02010600030101010101" pitchFamily="2" charset="-122"/>
                          <a:cs typeface="+mn-cs"/>
                        </a:rPr>
                        <a:t>大屏状态显示在</a:t>
                      </a:r>
                      <a:r>
                        <a:rPr lang="en" altLang="zh-CN" sz="900" b="0" i="0" u="none" strike="noStrike" kern="1200" dirty="0">
                          <a:solidFill>
                            <a:srgbClr val="000000"/>
                          </a:solidFill>
                          <a:effectLst/>
                          <a:latin typeface="Arial" panose="020B0604020202020204" pitchFamily="34" charset="0"/>
                          <a:ea typeface="等线" panose="02010600030101010101" pitchFamily="2" charset="-122"/>
                          <a:cs typeface="+mn-cs"/>
                        </a:rPr>
                        <a:t>EV</a:t>
                      </a:r>
                      <a:r>
                        <a:rPr lang="zh-CN" altLang="en" sz="90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zh-CN" altLang="en-US" sz="900" b="0" i="0" u="none" strike="noStrike" kern="1200" dirty="0">
                          <a:solidFill>
                            <a:srgbClr val="000000"/>
                          </a:solidFill>
                          <a:effectLst/>
                          <a:latin typeface="Arial" panose="020B0604020202020204" pitchFamily="34" charset="0"/>
                          <a:ea typeface="等线" panose="02010600030101010101" pitchFamily="2" charset="-122"/>
                          <a:cs typeface="+mn-cs"/>
                        </a:rPr>
                        <a:t>车况提示消失</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 sz="900" b="0" i="0" u="none" strike="noStrike" kern="1200" dirty="0">
                          <a:solidFill>
                            <a:srgbClr val="000000"/>
                          </a:solidFill>
                          <a:effectLst/>
                          <a:latin typeface="Arial" panose="020B0604020202020204" pitchFamily="34" charset="0"/>
                          <a:ea typeface="等线" panose="02010600030101010101" pitchFamily="2" charset="-122"/>
                          <a:cs typeface="+mn-cs"/>
                        </a:rPr>
                        <a:t>Test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900" b="0" i="0" u="none" strike="noStrike" kern="1200" dirty="0">
                          <a:solidFill>
                            <a:srgbClr val="000000"/>
                          </a:solidFill>
                          <a:effectLst/>
                          <a:latin typeface="Arial" panose="020B0604020202020204" pitchFamily="34" charset="0"/>
                          <a:ea typeface="等线" panose="02010600030101010101" pitchFamily="2" charset="-122"/>
                          <a:cs typeface="+mn-cs"/>
                        </a:rPr>
                        <a:t>R12</a:t>
                      </a:r>
                      <a:endParaRPr lang="en" sz="90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 sz="900" b="0" i="0" u="none" strike="noStrike" kern="1200" dirty="0">
                          <a:solidFill>
                            <a:srgbClr val="000000"/>
                          </a:solidFill>
                          <a:effectLst/>
                          <a:latin typeface="Arial" panose="020B0604020202020204" pitchFamily="34" charset="0"/>
                          <a:ea typeface="等线" panose="02010600030101010101" pitchFamily="2" charset="-122"/>
                          <a:cs typeface="+mn-cs"/>
                        </a:rPr>
                        <a:t>Gating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US" altLang="zh-CN" sz="900" b="0" i="0" u="none" strike="noStrike" kern="1200" dirty="0">
                          <a:solidFill>
                            <a:srgbClr val="000000"/>
                          </a:solidFill>
                          <a:effectLst/>
                          <a:latin typeface="Arial" panose="020B0604020202020204" pitchFamily="34" charset="0"/>
                          <a:ea typeface="等线" panose="02010600030101010101" pitchFamily="2" charset="-122"/>
                          <a:cs typeface="+mn-cs"/>
                        </a:rPr>
                        <a:t>3851103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900" b="0" i="0" u="none" strike="noStrike" dirty="0">
                          <a:solidFill>
                            <a:srgbClr val="0563C1"/>
                          </a:solidFill>
                          <a:effectLst/>
                          <a:latin typeface="等线" panose="02010600030101010101" pitchFamily="2" charset="-122"/>
                          <a:ea typeface="等线" panose="02010600030101010101" pitchFamily="2" charset="-122"/>
                        </a:rPr>
                        <a:t>风</a:t>
                      </a:r>
                      <a:r>
                        <a:rPr lang="en" altLang="zh-CN" sz="900" b="0" i="0" u="none" strike="noStrike" dirty="0" err="1">
                          <a:solidFill>
                            <a:srgbClr val="0563C1"/>
                          </a:solidFill>
                          <a:effectLst/>
                          <a:latin typeface="等线" panose="02010600030101010101" pitchFamily="2" charset="-122"/>
                          <a:ea typeface="等线" panose="02010600030101010101" pitchFamily="2" charset="-122"/>
                        </a:rPr>
                        <a:t>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900" b="0" i="0" u="none" strike="noStrike" dirty="0">
                          <a:solidFill>
                            <a:srgbClr val="0563C1"/>
                          </a:solidFill>
                          <a:effectLst/>
                          <a:latin typeface="等线" panose="02010600030101010101" pitchFamily="2" charset="-122"/>
                          <a:ea typeface="等线" panose="02010600030101010101" pitchFamily="2" charset="-122"/>
                        </a:rPr>
                        <a:t>德赛更改车况通知方式，百度已同步修改，预计</a:t>
                      </a:r>
                      <a:r>
                        <a:rPr lang="en-US" altLang="zh-CN" sz="900" b="0" i="0" u="none" strike="noStrike" dirty="0">
                          <a:solidFill>
                            <a:srgbClr val="0563C1"/>
                          </a:solidFill>
                          <a:effectLst/>
                          <a:latin typeface="等线" panose="02010600030101010101" pitchFamily="2" charset="-122"/>
                          <a:ea typeface="等线" panose="02010600030101010101" pitchFamily="2" charset="-122"/>
                        </a:rPr>
                        <a:t>R12</a:t>
                      </a:r>
                      <a:r>
                        <a:rPr lang="zh-CN" altLang="en-US" sz="900" b="0" i="0" u="none" strike="noStrike" dirty="0">
                          <a:solidFill>
                            <a:srgbClr val="0563C1"/>
                          </a:solidFill>
                          <a:effectLst/>
                          <a:latin typeface="等线" panose="02010600030101010101" pitchFamily="2" charset="-122"/>
                          <a:ea typeface="等线" panose="02010600030101010101" pitchFamily="2" charset="-122"/>
                        </a:rPr>
                        <a:t>版本合入优化。</a:t>
                      </a:r>
                      <a:endParaRPr lang="en" altLang="zh-C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62068"/>
                  </a:ext>
                </a:extLst>
              </a:tr>
            </a:tbl>
          </a:graphicData>
        </a:graphic>
      </p:graphicFrame>
      <p:sp>
        <p:nvSpPr>
          <p:cNvPr id="4" name="文本框 3">
            <a:extLst>
              <a:ext uri="{FF2B5EF4-FFF2-40B4-BE49-F238E27FC236}">
                <a16:creationId xmlns:a16="http://schemas.microsoft.com/office/drawing/2014/main" id="{73C97956-B766-374F-A185-463DAB5C9D33}"/>
              </a:ext>
            </a:extLst>
          </p:cNvPr>
          <p:cNvSpPr txBox="1"/>
          <p:nvPr/>
        </p:nvSpPr>
        <p:spPr>
          <a:xfrm>
            <a:off x="639763" y="1049616"/>
            <a:ext cx="11360328" cy="369332"/>
          </a:xfrm>
          <a:prstGeom prst="rect">
            <a:avLst/>
          </a:prstGeom>
          <a:noFill/>
        </p:spPr>
        <p:txBody>
          <a:bodyPr wrap="square" rtlCol="0">
            <a:spAutoFit/>
          </a:bodyPr>
          <a:lstStyle/>
          <a:p>
            <a:r>
              <a:rPr kumimoji="1" lang="zh-CN" altLang="en-US" dirty="0"/>
              <a:t>遗留</a:t>
            </a:r>
            <a:r>
              <a:rPr kumimoji="1" lang="en-US" altLang="zh-CN" dirty="0"/>
              <a:t>5</a:t>
            </a:r>
            <a:r>
              <a:rPr kumimoji="1" lang="zh-CN" altLang="en-US" dirty="0"/>
              <a:t>个工厂问题未在</a:t>
            </a:r>
            <a:r>
              <a:rPr kumimoji="1" lang="en-US" altLang="zh-CN" dirty="0"/>
              <a:t>R11</a:t>
            </a:r>
            <a:r>
              <a:rPr kumimoji="1" lang="zh-CN" altLang="en-US" dirty="0"/>
              <a:t>版本关闭，目前</a:t>
            </a:r>
            <a:r>
              <a:rPr kumimoji="1" lang="en-US" altLang="zh-CN" dirty="0"/>
              <a:t>3</a:t>
            </a:r>
            <a:r>
              <a:rPr kumimoji="1" lang="zh-CN" altLang="en-US" dirty="0"/>
              <a:t>个已完成修复，</a:t>
            </a:r>
            <a:r>
              <a:rPr kumimoji="1" lang="en-US" altLang="zh-CN" dirty="0"/>
              <a:t>R12</a:t>
            </a:r>
            <a:r>
              <a:rPr kumimoji="1" lang="zh-CN" altLang="en-US" dirty="0"/>
              <a:t>版本合入，剩余</a:t>
            </a:r>
            <a:r>
              <a:rPr kumimoji="1" lang="en-US" altLang="zh-CN" dirty="0"/>
              <a:t>2</a:t>
            </a:r>
            <a:r>
              <a:rPr kumimoji="1" lang="zh-CN" altLang="en-US" dirty="0"/>
              <a:t>个待复现验证或与福特沟通。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HF3</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11" name="图片 10">
            <a:extLst>
              <a:ext uri="{FF2B5EF4-FFF2-40B4-BE49-F238E27FC236}">
                <a16:creationId xmlns:a16="http://schemas.microsoft.com/office/drawing/2014/main" id="{50D04E17-7A20-9EFC-F747-E61F3A73FAAA}"/>
              </a:ext>
            </a:extLst>
          </p:cNvPr>
          <p:cNvPicPr>
            <a:picLocks noChangeAspect="1"/>
          </p:cNvPicPr>
          <p:nvPr/>
        </p:nvPicPr>
        <p:blipFill>
          <a:blip r:embed="rId2"/>
          <a:stretch>
            <a:fillRect/>
          </a:stretch>
        </p:blipFill>
        <p:spPr>
          <a:xfrm>
            <a:off x="879204" y="1140176"/>
            <a:ext cx="4892946" cy="4809067"/>
          </a:xfrm>
          <a:prstGeom prst="rect">
            <a:avLst/>
          </a:prstGeom>
        </p:spPr>
      </p:pic>
      <p:pic>
        <p:nvPicPr>
          <p:cNvPr id="12" name="图片 11">
            <a:extLst>
              <a:ext uri="{FF2B5EF4-FFF2-40B4-BE49-F238E27FC236}">
                <a16:creationId xmlns:a16="http://schemas.microsoft.com/office/drawing/2014/main" id="{43BD6A8C-B1F6-B015-D7AB-8E6D267DC6CF}"/>
              </a:ext>
            </a:extLst>
          </p:cNvPr>
          <p:cNvPicPr>
            <a:picLocks noChangeAspect="1"/>
          </p:cNvPicPr>
          <p:nvPr/>
        </p:nvPicPr>
        <p:blipFill>
          <a:blip r:embed="rId3"/>
          <a:stretch>
            <a:fillRect/>
          </a:stretch>
        </p:blipFill>
        <p:spPr>
          <a:xfrm>
            <a:off x="6096000" y="944562"/>
            <a:ext cx="5216796" cy="5040619"/>
          </a:xfrm>
          <a:prstGeom prst="rect">
            <a:avLst/>
          </a:prstGeom>
        </p:spPr>
      </p:pic>
    </p:spTree>
    <p:extLst>
      <p:ext uri="{BB962C8B-B14F-4D97-AF65-F5344CB8AC3E}">
        <p14:creationId xmlns:p14="http://schemas.microsoft.com/office/powerpoint/2010/main" val="149873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HF3</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3" name="图片 2">
            <a:extLst>
              <a:ext uri="{FF2B5EF4-FFF2-40B4-BE49-F238E27FC236}">
                <a16:creationId xmlns:a16="http://schemas.microsoft.com/office/drawing/2014/main" id="{E9BEB7E5-4333-3B26-A3E3-F3B857DE9EE2}"/>
              </a:ext>
            </a:extLst>
          </p:cNvPr>
          <p:cNvPicPr>
            <a:picLocks noChangeAspect="1"/>
          </p:cNvPicPr>
          <p:nvPr/>
        </p:nvPicPr>
        <p:blipFill>
          <a:blip r:embed="rId2"/>
          <a:stretch>
            <a:fillRect/>
          </a:stretch>
        </p:blipFill>
        <p:spPr>
          <a:xfrm>
            <a:off x="715962" y="944563"/>
            <a:ext cx="6794500" cy="5003800"/>
          </a:xfrm>
          <a:prstGeom prst="rect">
            <a:avLst/>
          </a:prstGeom>
        </p:spPr>
      </p:pic>
    </p:spTree>
    <p:extLst>
      <p:ext uri="{BB962C8B-B14F-4D97-AF65-F5344CB8AC3E}">
        <p14:creationId xmlns:p14="http://schemas.microsoft.com/office/powerpoint/2010/main" val="142086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R11</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HF3</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a:extLst>
              <a:ext uri="{FF2B5EF4-FFF2-40B4-BE49-F238E27FC236}">
                <a16:creationId xmlns:a16="http://schemas.microsoft.com/office/drawing/2014/main" id="{A5B6E5EF-FF75-1B4E-82BD-47B32C7A0531}"/>
              </a:ext>
            </a:extLst>
          </p:cNvPr>
          <p:cNvGraphicFramePr>
            <a:graphicFrameLocks noGrp="1"/>
          </p:cNvGraphicFramePr>
          <p:nvPr>
            <p:extLst>
              <p:ext uri="{D42A27DB-BD31-4B8C-83A1-F6EECF244321}">
                <p14:modId xmlns:p14="http://schemas.microsoft.com/office/powerpoint/2010/main" val="4125635727"/>
              </p:ext>
            </p:extLst>
          </p:nvPr>
        </p:nvGraphicFramePr>
        <p:xfrm>
          <a:off x="76463" y="2939399"/>
          <a:ext cx="2314222" cy="1589043"/>
        </p:xfrm>
        <a:graphic>
          <a:graphicData uri="http://schemas.openxmlformats.org/drawingml/2006/table">
            <a:tbl>
              <a:tblPr/>
              <a:tblGrid>
                <a:gridCol w="298206">
                  <a:extLst>
                    <a:ext uri="{9D8B030D-6E8A-4147-A177-3AD203B41FA5}">
                      <a16:colId xmlns:a16="http://schemas.microsoft.com/office/drawing/2014/main" val="20000"/>
                    </a:ext>
                  </a:extLst>
                </a:gridCol>
                <a:gridCol w="316196">
                  <a:extLst>
                    <a:ext uri="{9D8B030D-6E8A-4147-A177-3AD203B41FA5}">
                      <a16:colId xmlns:a16="http://schemas.microsoft.com/office/drawing/2014/main" val="20001"/>
                    </a:ext>
                  </a:extLst>
                </a:gridCol>
                <a:gridCol w="401598">
                  <a:extLst>
                    <a:ext uri="{9D8B030D-6E8A-4147-A177-3AD203B41FA5}">
                      <a16:colId xmlns:a16="http://schemas.microsoft.com/office/drawing/2014/main" val="20002"/>
                    </a:ext>
                  </a:extLst>
                </a:gridCol>
                <a:gridCol w="451556">
                  <a:extLst>
                    <a:ext uri="{9D8B030D-6E8A-4147-A177-3AD203B41FA5}">
                      <a16:colId xmlns:a16="http://schemas.microsoft.com/office/drawing/2014/main" val="1576697097"/>
                    </a:ext>
                  </a:extLst>
                </a:gridCol>
                <a:gridCol w="428977">
                  <a:extLst>
                    <a:ext uri="{9D8B030D-6E8A-4147-A177-3AD203B41FA5}">
                      <a16:colId xmlns:a16="http://schemas.microsoft.com/office/drawing/2014/main" val="20003"/>
                    </a:ext>
                  </a:extLst>
                </a:gridCol>
                <a:gridCol w="417689">
                  <a:extLst>
                    <a:ext uri="{9D8B030D-6E8A-4147-A177-3AD203B41FA5}">
                      <a16:colId xmlns:a16="http://schemas.microsoft.com/office/drawing/2014/main" val="20004"/>
                    </a:ext>
                  </a:extLst>
                </a:gridCol>
              </a:tblGrid>
              <a:tr h="218364">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p>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l"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小度小度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759">
                <a:tc rowSpan="3">
                  <a:txBody>
                    <a:bodyPr/>
                    <a:lstStyle/>
                    <a:p>
                      <a:pPr algn="l"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电马同学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7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75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20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表格 5">
            <a:extLst>
              <a:ext uri="{FF2B5EF4-FFF2-40B4-BE49-F238E27FC236}">
                <a16:creationId xmlns:a16="http://schemas.microsoft.com/office/drawing/2014/main" id="{40CE53F0-80D0-3942-8B09-A18E6A383BE5}"/>
              </a:ext>
            </a:extLst>
          </p:cNvPr>
          <p:cNvGraphicFramePr>
            <a:graphicFrameLocks noGrp="1"/>
          </p:cNvGraphicFramePr>
          <p:nvPr>
            <p:extLst>
              <p:ext uri="{D42A27DB-BD31-4B8C-83A1-F6EECF244321}">
                <p14:modId xmlns:p14="http://schemas.microsoft.com/office/powerpoint/2010/main" val="550355055"/>
              </p:ext>
            </p:extLst>
          </p:nvPr>
        </p:nvGraphicFramePr>
        <p:xfrm>
          <a:off x="2647769" y="2052559"/>
          <a:ext cx="2626818" cy="4454443"/>
        </p:xfrm>
        <a:graphic>
          <a:graphicData uri="http://schemas.openxmlformats.org/drawingml/2006/table">
            <a:tbl>
              <a:tblPr/>
              <a:tblGrid>
                <a:gridCol w="437803">
                  <a:extLst>
                    <a:ext uri="{9D8B030D-6E8A-4147-A177-3AD203B41FA5}">
                      <a16:colId xmlns:a16="http://schemas.microsoft.com/office/drawing/2014/main" val="20000"/>
                    </a:ext>
                  </a:extLst>
                </a:gridCol>
                <a:gridCol w="437803">
                  <a:extLst>
                    <a:ext uri="{9D8B030D-6E8A-4147-A177-3AD203B41FA5}">
                      <a16:colId xmlns:a16="http://schemas.microsoft.com/office/drawing/2014/main" val="20001"/>
                    </a:ext>
                  </a:extLst>
                </a:gridCol>
                <a:gridCol w="437803">
                  <a:extLst>
                    <a:ext uri="{9D8B030D-6E8A-4147-A177-3AD203B41FA5}">
                      <a16:colId xmlns:a16="http://schemas.microsoft.com/office/drawing/2014/main" val="20002"/>
                    </a:ext>
                  </a:extLst>
                </a:gridCol>
                <a:gridCol w="437803">
                  <a:extLst>
                    <a:ext uri="{9D8B030D-6E8A-4147-A177-3AD203B41FA5}">
                      <a16:colId xmlns:a16="http://schemas.microsoft.com/office/drawing/2014/main" val="534610051"/>
                    </a:ext>
                  </a:extLst>
                </a:gridCol>
                <a:gridCol w="437803">
                  <a:extLst>
                    <a:ext uri="{9D8B030D-6E8A-4147-A177-3AD203B41FA5}">
                      <a16:colId xmlns:a16="http://schemas.microsoft.com/office/drawing/2014/main" val="20003"/>
                    </a:ext>
                  </a:extLst>
                </a:gridCol>
                <a:gridCol w="437803">
                  <a:extLst>
                    <a:ext uri="{9D8B030D-6E8A-4147-A177-3AD203B41FA5}">
                      <a16:colId xmlns:a16="http://schemas.microsoft.com/office/drawing/2014/main" val="20004"/>
                    </a:ext>
                  </a:extLst>
                </a:gridCol>
              </a:tblGrid>
              <a:tr h="165226">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23793">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暂停播放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685800" rtl="0" eaLnBrk="1" fontAlgn="ctr" latinLnBrk="0" hangingPunct="1">
                        <a:lnSpc>
                          <a:spcPct val="100000"/>
                        </a:lnSpc>
                        <a:spcBef>
                          <a:spcPts val="0"/>
                        </a:spcBef>
                        <a:spcAft>
                          <a:spcPts val="0"/>
                        </a:spcAft>
                        <a:buClrTx/>
                        <a:buSzTx/>
                        <a:buFontTx/>
                        <a:buNone/>
                        <a:tabLst/>
                        <a:defRPr/>
                      </a:pPr>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继续播放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上一首</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上一曲</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下一首</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下一曲</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5226">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接听电话</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5226">
                <a:tc rowSpan="3">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挂断电话</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5226">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5226">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7" name="表格 6">
            <a:extLst>
              <a:ext uri="{FF2B5EF4-FFF2-40B4-BE49-F238E27FC236}">
                <a16:creationId xmlns:a16="http://schemas.microsoft.com/office/drawing/2014/main" id="{58DE4CA2-8D3B-2449-BBF6-4DD708AE423B}"/>
              </a:ext>
            </a:extLst>
          </p:cNvPr>
          <p:cNvGraphicFramePr>
            <a:graphicFrameLocks noGrp="1"/>
          </p:cNvGraphicFramePr>
          <p:nvPr>
            <p:extLst>
              <p:ext uri="{D42A27DB-BD31-4B8C-83A1-F6EECF244321}">
                <p14:modId xmlns:p14="http://schemas.microsoft.com/office/powerpoint/2010/main" val="2576460451"/>
              </p:ext>
            </p:extLst>
          </p:nvPr>
        </p:nvGraphicFramePr>
        <p:xfrm>
          <a:off x="5387542" y="2052559"/>
          <a:ext cx="2956548" cy="4454443"/>
        </p:xfrm>
        <a:graphic>
          <a:graphicData uri="http://schemas.openxmlformats.org/drawingml/2006/table">
            <a:tbl>
              <a:tblPr/>
              <a:tblGrid>
                <a:gridCol w="492758">
                  <a:extLst>
                    <a:ext uri="{9D8B030D-6E8A-4147-A177-3AD203B41FA5}">
                      <a16:colId xmlns:a16="http://schemas.microsoft.com/office/drawing/2014/main" val="20000"/>
                    </a:ext>
                  </a:extLst>
                </a:gridCol>
                <a:gridCol w="492758">
                  <a:extLst>
                    <a:ext uri="{9D8B030D-6E8A-4147-A177-3AD203B41FA5}">
                      <a16:colId xmlns:a16="http://schemas.microsoft.com/office/drawing/2014/main" val="20001"/>
                    </a:ext>
                  </a:extLst>
                </a:gridCol>
                <a:gridCol w="492758">
                  <a:extLst>
                    <a:ext uri="{9D8B030D-6E8A-4147-A177-3AD203B41FA5}">
                      <a16:colId xmlns:a16="http://schemas.microsoft.com/office/drawing/2014/main" val="20002"/>
                    </a:ext>
                  </a:extLst>
                </a:gridCol>
                <a:gridCol w="492758">
                  <a:extLst>
                    <a:ext uri="{9D8B030D-6E8A-4147-A177-3AD203B41FA5}">
                      <a16:colId xmlns:a16="http://schemas.microsoft.com/office/drawing/2014/main" val="3966968059"/>
                    </a:ext>
                  </a:extLst>
                </a:gridCol>
                <a:gridCol w="492758">
                  <a:extLst>
                    <a:ext uri="{9D8B030D-6E8A-4147-A177-3AD203B41FA5}">
                      <a16:colId xmlns:a16="http://schemas.microsoft.com/office/drawing/2014/main" val="20003"/>
                    </a:ext>
                  </a:extLst>
                </a:gridCol>
                <a:gridCol w="492758">
                  <a:extLst>
                    <a:ext uri="{9D8B030D-6E8A-4147-A177-3AD203B41FA5}">
                      <a16:colId xmlns:a16="http://schemas.microsoft.com/office/drawing/2014/main" val="20004"/>
                    </a:ext>
                  </a:extLst>
                </a:gridCol>
              </a:tblGrid>
              <a:tr h="167490">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endParaRPr lang="en-US" altLang="zh-CN" sz="750" b="1" i="0" u="none" strike="noStrike" dirty="0">
                        <a:solidFill>
                          <a:srgbClr val="000000"/>
                        </a:solidFill>
                        <a:effectLst/>
                        <a:latin typeface="宋体" panose="02010600030101010101" pitchFamily="2" charset="-122"/>
                        <a:ea typeface="宋体" panose="02010600030101010101"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跟随模式</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7193">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车头朝上</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正北模式</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放大地图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缩小地图</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打开路况</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关闭路况</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开始导航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8" name="表格 7">
            <a:extLst>
              <a:ext uri="{FF2B5EF4-FFF2-40B4-BE49-F238E27FC236}">
                <a16:creationId xmlns:a16="http://schemas.microsoft.com/office/drawing/2014/main" id="{0FFF96E4-048C-F740-8495-F863FADFAF75}"/>
              </a:ext>
            </a:extLst>
          </p:cNvPr>
          <p:cNvGraphicFramePr>
            <a:graphicFrameLocks noGrp="1"/>
          </p:cNvGraphicFramePr>
          <p:nvPr>
            <p:extLst>
              <p:ext uri="{D42A27DB-BD31-4B8C-83A1-F6EECF244321}">
                <p14:modId xmlns:p14="http://schemas.microsoft.com/office/powerpoint/2010/main" val="3308463556"/>
              </p:ext>
            </p:extLst>
          </p:nvPr>
        </p:nvGraphicFramePr>
        <p:xfrm>
          <a:off x="8457043" y="2052559"/>
          <a:ext cx="3018996" cy="4454439"/>
        </p:xfrm>
        <a:graphic>
          <a:graphicData uri="http://schemas.openxmlformats.org/drawingml/2006/table">
            <a:tbl>
              <a:tblPr/>
              <a:tblGrid>
                <a:gridCol w="503166">
                  <a:extLst>
                    <a:ext uri="{9D8B030D-6E8A-4147-A177-3AD203B41FA5}">
                      <a16:colId xmlns:a16="http://schemas.microsoft.com/office/drawing/2014/main" val="20000"/>
                    </a:ext>
                  </a:extLst>
                </a:gridCol>
                <a:gridCol w="503166">
                  <a:extLst>
                    <a:ext uri="{9D8B030D-6E8A-4147-A177-3AD203B41FA5}">
                      <a16:colId xmlns:a16="http://schemas.microsoft.com/office/drawing/2014/main" val="20001"/>
                    </a:ext>
                  </a:extLst>
                </a:gridCol>
                <a:gridCol w="503166">
                  <a:extLst>
                    <a:ext uri="{9D8B030D-6E8A-4147-A177-3AD203B41FA5}">
                      <a16:colId xmlns:a16="http://schemas.microsoft.com/office/drawing/2014/main" val="20002"/>
                    </a:ext>
                  </a:extLst>
                </a:gridCol>
                <a:gridCol w="503166">
                  <a:extLst>
                    <a:ext uri="{9D8B030D-6E8A-4147-A177-3AD203B41FA5}">
                      <a16:colId xmlns:a16="http://schemas.microsoft.com/office/drawing/2014/main" val="2386460057"/>
                    </a:ext>
                  </a:extLst>
                </a:gridCol>
                <a:gridCol w="503166">
                  <a:extLst>
                    <a:ext uri="{9D8B030D-6E8A-4147-A177-3AD203B41FA5}">
                      <a16:colId xmlns:a16="http://schemas.microsoft.com/office/drawing/2014/main" val="20003"/>
                    </a:ext>
                  </a:extLst>
                </a:gridCol>
                <a:gridCol w="503166">
                  <a:extLst>
                    <a:ext uri="{9D8B030D-6E8A-4147-A177-3AD203B41FA5}">
                      <a16:colId xmlns:a16="http://schemas.microsoft.com/office/drawing/2014/main" val="20004"/>
                    </a:ext>
                  </a:extLst>
                </a:gridCol>
              </a:tblGrid>
              <a:tr h="170373">
                <a:tc gridSpan="6">
                  <a:txBody>
                    <a:bodyPr/>
                    <a:lstStyle/>
                    <a:p>
                      <a:pPr algn="ctr"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ltLang="en-US"/>
                    </a:p>
                  </a:txBody>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zh-CN"/>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70373">
                <a:tc>
                  <a:txBody>
                    <a:bodyPr/>
                    <a:lstStyle/>
                    <a:p>
                      <a:pPr algn="just" fontAlgn="ctr"/>
                      <a:r>
                        <a:rPr lang="en-GB" sz="750" b="1" i="0" u="none" strike="noStrike" dirty="0">
                          <a:solidFill>
                            <a:srgbClr val="000000"/>
                          </a:solidFill>
                          <a:effectLst/>
                          <a:latin typeface="宋体" panose="02010600030101010101" pitchFamily="2" charset="-122"/>
                          <a:ea typeface="宋体" panose="02010600030101010101" pitchFamily="2" charset="-122"/>
                        </a:rPr>
                        <a:t>AI</a:t>
                      </a:r>
                      <a:r>
                        <a:rPr lang="zh-CN" altLang="en-US" sz="750" b="1" i="0" u="none" strike="noStrike" dirty="0">
                          <a:solidFill>
                            <a:srgbClr val="000000"/>
                          </a:solidFill>
                          <a:effectLst/>
                          <a:latin typeface="宋体" panose="02010600030101010101" pitchFamily="2" charset="-122"/>
                          <a:ea typeface="宋体" panose="02010600030101010101"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anose="02010600030101010101" pitchFamily="2" charset="-122"/>
                          <a:ea typeface="宋体" panose="02010600030101010101"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测试次数</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anose="02010600030101010101" pitchFamily="2" charset="-122"/>
                          <a:ea typeface="宋体" panose="02010600030101010101"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52359">
                <a:tc rowSpan="3">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查看全程</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35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继续导航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2359">
                <a:tc vMerge="1">
                  <a:txBody>
                    <a:bodyPr/>
                    <a:lstStyle/>
                    <a:p>
                      <a:endParaRPr lang="zh-CN"/>
                    </a:p>
                  </a:txBody>
                  <a:tcPr/>
                </a:tc>
                <a:tc>
                  <a:txBody>
                    <a:bodyPr/>
                    <a:lstStyle/>
                    <a:p>
                      <a:pPr algn="just" fontAlgn="ctr"/>
                      <a:r>
                        <a:rPr lang="zh-CN" altLang="en-US" sz="750" b="0" i="0" u="none" strike="noStrike" dirty="0">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上一页</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下一页</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确定</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取消</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第一个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第二个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52359">
                <a:tc rowSpan="3">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第三个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低噪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中噪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52359">
                <a:tc vMerge="1">
                  <a:txBody>
                    <a:bodyPr/>
                    <a:lstStyle/>
                    <a:p>
                      <a:endParaRPr lang="zh-CN"/>
                    </a:p>
                  </a:txBody>
                  <a:tcPr/>
                </a:tc>
                <a:tc>
                  <a:txBody>
                    <a:bodyPr/>
                    <a:lstStyle/>
                    <a:p>
                      <a:pPr algn="just" fontAlgn="ctr"/>
                      <a:r>
                        <a:rPr lang="zh-CN" altLang="en-US" sz="750" b="0" i="0" u="none" strike="noStrike">
                          <a:solidFill>
                            <a:srgbClr val="000000"/>
                          </a:solidFill>
                          <a:effectLst/>
                          <a:latin typeface="宋体" panose="02010600030101010101" pitchFamily="2" charset="-122"/>
                          <a:ea typeface="宋体" panose="02010600030101010101" pitchFamily="2" charset="-122"/>
                        </a:rPr>
                        <a:t>高噪</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rPr>
                        <a:t>10</a:t>
                      </a:r>
                      <a:r>
                        <a:rPr lang="zh-CN" altLang="en-US" sz="750" b="0" i="0" u="none" strike="noStrike" kern="1200" dirty="0">
                          <a:solidFill>
                            <a:srgbClr val="000000"/>
                          </a:solidFill>
                          <a:effectLst/>
                          <a:latin typeface="宋体" panose="02010600030101010101" pitchFamily="2" charset="-122"/>
                          <a:ea typeface="宋体" panose="02010600030101010101" pitchFamily="2" charset="-122"/>
                          <a:cs typeface="+mn-cs"/>
                        </a:rPr>
                        <a:t>次</a:t>
                      </a:r>
                      <a:endParaRPr lang="en-US" altLang="zh-CN" sz="75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anose="02010600030101010101" pitchFamily="2" charset="-122"/>
                          <a:ea typeface="宋体" panose="02010600030101010101" pitchFamily="2" charset="-122"/>
                          <a:cs typeface="+mn-cs"/>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 sz="750" b="0" i="0" u="none" strike="noStrike" kern="1200" dirty="0">
                          <a:solidFill>
                            <a:srgbClr val="000000"/>
                          </a:solidFill>
                          <a:effectLst/>
                          <a:latin typeface="宋体" panose="02010600030101010101" pitchFamily="2" charset="-122"/>
                          <a:ea typeface="宋体" panose="02010600030101010101" pitchFamily="2" charset="-122"/>
                          <a:cs typeface="+mn-cs"/>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13" name="文本框 12">
            <a:extLst>
              <a:ext uri="{FF2B5EF4-FFF2-40B4-BE49-F238E27FC236}">
                <a16:creationId xmlns:a16="http://schemas.microsoft.com/office/drawing/2014/main" id="{0A3DFFDA-EDD3-C04E-9558-893C92BBADF0}"/>
              </a:ext>
            </a:extLst>
          </p:cNvPr>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唤醒词唤醒率：高配、低配   </a:t>
            </a:r>
            <a:r>
              <a:rPr kumimoji="1" lang="en" altLang="zh-CN" dirty="0">
                <a:highlight>
                  <a:srgbClr val="00FF00"/>
                </a:highlight>
              </a:rPr>
              <a:t>Pass</a:t>
            </a:r>
            <a:endParaRPr kumimoji="1" lang="zh-CN" altLang="en-US" dirty="0">
              <a:highlight>
                <a:srgbClr val="00FF00"/>
              </a:highlight>
            </a:endParaRPr>
          </a:p>
        </p:txBody>
      </p:sp>
      <p:sp>
        <p:nvSpPr>
          <p:cNvPr id="15" name="文本框 14">
            <a:extLst>
              <a:ext uri="{FF2B5EF4-FFF2-40B4-BE49-F238E27FC236}">
                <a16:creationId xmlns:a16="http://schemas.microsoft.com/office/drawing/2014/main" id="{0E4247F8-0BC7-694A-B0CE-E627B01EEF22}"/>
              </a:ext>
            </a:extLst>
          </p:cNvPr>
          <p:cNvSpPr txBox="1"/>
          <p:nvPr/>
        </p:nvSpPr>
        <p:spPr>
          <a:xfrm>
            <a:off x="564021" y="1313895"/>
            <a:ext cx="3734514" cy="369332"/>
          </a:xfrm>
          <a:prstGeom prst="rect">
            <a:avLst/>
          </a:prstGeom>
          <a:noFill/>
        </p:spPr>
        <p:txBody>
          <a:bodyPr wrap="square">
            <a:spAutoFit/>
          </a:bodyPr>
          <a:lstStyle/>
          <a:p>
            <a:r>
              <a:rPr lang="zh-CN" altLang="en-US" dirty="0"/>
              <a:t>唤醒词唤醒率：高配、低配   </a:t>
            </a:r>
            <a:r>
              <a:rPr lang="zh-CN" altLang="en-US" dirty="0">
                <a:highlight>
                  <a:srgbClr val="00FF00"/>
                </a:highlight>
              </a:rPr>
              <a:t>Pass</a:t>
            </a:r>
          </a:p>
        </p:txBody>
      </p:sp>
      <p:sp>
        <p:nvSpPr>
          <p:cNvPr id="2" name="文本框 1">
            <a:extLst>
              <a:ext uri="{FF2B5EF4-FFF2-40B4-BE49-F238E27FC236}">
                <a16:creationId xmlns:a16="http://schemas.microsoft.com/office/drawing/2014/main" id="{73F59809-3F01-BDEC-D3D3-F1BD82406DFB}"/>
              </a:ext>
            </a:extLst>
          </p:cNvPr>
          <p:cNvSpPr txBox="1"/>
          <p:nvPr/>
        </p:nvSpPr>
        <p:spPr>
          <a:xfrm>
            <a:off x="0" y="4897774"/>
            <a:ext cx="2133600" cy="1015663"/>
          </a:xfrm>
          <a:prstGeom prst="rect">
            <a:avLst/>
          </a:prstGeom>
          <a:noFill/>
        </p:spPr>
        <p:txBody>
          <a:bodyPr wrap="square" rtlCol="0">
            <a:spAutoFit/>
          </a:bodyPr>
          <a:lstStyle/>
          <a:p>
            <a:r>
              <a:rPr kumimoji="1" lang="zh-CN" altLang="en-US" sz="1000" dirty="0"/>
              <a:t>说明：</a:t>
            </a:r>
            <a:endParaRPr kumimoji="1" lang="en-US" altLang="zh-CN" sz="1000" dirty="0"/>
          </a:p>
          <a:p>
            <a:pPr marL="171450" indent="-171450">
              <a:buFont typeface="Wingdings" pitchFamily="2" charset="2"/>
              <a:buChar char="Ø"/>
            </a:pPr>
            <a:r>
              <a:rPr kumimoji="1" lang="zh-CN" altLang="en-US" sz="1000" dirty="0"/>
              <a:t>唤醒词：小度小度、电马同学，高中低噪，各测</a:t>
            </a:r>
            <a:r>
              <a:rPr kumimoji="1" lang="en-US" altLang="zh-CN" sz="1000" dirty="0"/>
              <a:t>20</a:t>
            </a:r>
            <a:r>
              <a:rPr kumimoji="1" lang="zh-CN" altLang="en-US" sz="1000" dirty="0"/>
              <a:t>遍；</a:t>
            </a:r>
          </a:p>
          <a:p>
            <a:pPr marL="171450" indent="-171450">
              <a:buFont typeface="Wingdings" pitchFamily="2" charset="2"/>
              <a:buChar char="Ø"/>
            </a:pPr>
            <a:r>
              <a:rPr kumimoji="1" lang="zh-CN" altLang="en-US" sz="1000" dirty="0"/>
              <a:t>场景化命令词（上一首、下一曲等），高中低噪，各测</a:t>
            </a:r>
            <a:r>
              <a:rPr kumimoji="1" lang="en-US" altLang="zh-CN" sz="1000" dirty="0"/>
              <a:t>10</a:t>
            </a:r>
            <a:r>
              <a:rPr kumimoji="1" lang="zh-CN" altLang="en-US" sz="1000" dirty="0"/>
              <a:t>遍；</a:t>
            </a:r>
          </a:p>
          <a:p>
            <a:pPr marL="171450" indent="-171450">
              <a:buFont typeface="Wingdings" pitchFamily="2" charset="2"/>
              <a:buChar char="Ø"/>
            </a:pPr>
            <a:r>
              <a:rPr kumimoji="1" lang="zh-CN" altLang="en-US" sz="1000" dirty="0"/>
              <a:t>测试过程中</a:t>
            </a:r>
            <a:r>
              <a:rPr kumimoji="1" lang="en-US" altLang="zh-CN" sz="1000" dirty="0"/>
              <a:t>6</a:t>
            </a:r>
            <a:r>
              <a:rPr kumimoji="1" lang="zh-CN" altLang="en-US" sz="1000" dirty="0"/>
              <a:t>至</a:t>
            </a:r>
            <a:r>
              <a:rPr kumimoji="1" lang="en-US" altLang="zh-CN" sz="1000" dirty="0"/>
              <a:t>8</a:t>
            </a:r>
            <a:r>
              <a:rPr kumimoji="1" lang="zh-CN" altLang="en-US" sz="1000" dirty="0"/>
              <a:t>人参与测试</a:t>
            </a:r>
          </a:p>
        </p:txBody>
      </p:sp>
    </p:spTree>
    <p:extLst>
      <p:ext uri="{BB962C8B-B14F-4D97-AF65-F5344CB8AC3E}">
        <p14:creationId xmlns:p14="http://schemas.microsoft.com/office/powerpoint/2010/main" val="87992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3ebb07d-e66d-48ef-b891-f2477fd3aa84}"/>
  <p:tag name="TABLE_ENDDRAG_ORIGIN_RECT" val="889*380"/>
  <p:tag name="TABLE_ENDDRAG_RECT" val="31*80*889*413"/>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880*435"/>
  <p:tag name="TABLE_ENDDRAG_RECT" val="58*74*880*444"/>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965</TotalTime>
  <Words>1636</Words>
  <Application>Microsoft Macintosh PowerPoint</Application>
  <PresentationFormat>宽屏</PresentationFormat>
  <Paragraphs>574</Paragraphs>
  <Slides>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宋体</vt:lpstr>
      <vt:lpstr>Ford Antenna Cond Light</vt:lpstr>
      <vt:lpstr>Ford Antenna Medium</vt:lpstr>
      <vt:lpstr>Arial</vt:lpstr>
      <vt:lpstr>Calibri</vt:lpstr>
      <vt:lpstr>Wingdings</vt:lpstr>
      <vt:lpstr>1_Corp Presentations 2018</vt:lpstr>
      <vt:lpstr>PowerPoint 演示文稿</vt:lpstr>
      <vt:lpstr>{CX727 R11 PRO HF3} Software overall status  {yellow}</vt:lpstr>
      <vt:lpstr>{CX727 R11 PRO HF3} Open IG issue list with risk evaluation </vt:lpstr>
      <vt:lpstr>{CX727 R11 PRO HF3} Open AIMS with risk evaluation</vt:lpstr>
      <vt:lpstr>{CX727 R11 PRO HF3} 内存泄漏专项测试</vt:lpstr>
      <vt:lpstr>{CX727 R11 PRO HF3} 内存泄漏专项测试</vt:lpstr>
      <vt:lpstr>{CX727 R11 PRO HF3} 语音专项测试</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wangtingting28@baidu.com</cp:lastModifiedBy>
  <cp:revision>1991</cp:revision>
  <cp:lastPrinted>2021-12-22T09:29:48Z</cp:lastPrinted>
  <dcterms:created xsi:type="dcterms:W3CDTF">2021-12-22T09:29:48Z</dcterms:created>
  <dcterms:modified xsi:type="dcterms:W3CDTF">2022-05-06T02:09:12Z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