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747" r:id="rId2"/>
    <p:sldId id="895" r:id="rId3"/>
    <p:sldId id="943" r:id="rId4"/>
    <p:sldId id="941" r:id="rId5"/>
    <p:sldId id="940" r:id="rId6"/>
    <p:sldId id="942" r:id="rId7"/>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mn-ea"/>
        <a:cs typeface="+mn-cs"/>
      </a:defRPr>
    </a:lvl5pPr>
    <a:lvl6pPr marL="2286000" algn="l" defTabSz="914400" rtl="0" eaLnBrk="1" latinLnBrk="0" hangingPunct="1">
      <a:defRPr kern="1200">
        <a:solidFill>
          <a:schemeClr val="tx1"/>
        </a:solidFill>
        <a:latin typeface="Arial" panose="020B0604020202090204" pitchFamily="34" charset="0"/>
        <a:ea typeface="+mn-ea"/>
        <a:cs typeface="+mn-cs"/>
      </a:defRPr>
    </a:lvl6pPr>
    <a:lvl7pPr marL="2743200" algn="l" defTabSz="914400" rtl="0" eaLnBrk="1" latinLnBrk="0" hangingPunct="1">
      <a:defRPr kern="1200">
        <a:solidFill>
          <a:schemeClr val="tx1"/>
        </a:solidFill>
        <a:latin typeface="Arial" panose="020B0604020202090204" pitchFamily="34" charset="0"/>
        <a:ea typeface="+mn-ea"/>
        <a:cs typeface="+mn-cs"/>
      </a:defRPr>
    </a:lvl7pPr>
    <a:lvl8pPr marL="3200400" algn="l" defTabSz="914400" rtl="0" eaLnBrk="1" latinLnBrk="0" hangingPunct="1">
      <a:defRPr kern="1200">
        <a:solidFill>
          <a:schemeClr val="tx1"/>
        </a:solidFill>
        <a:latin typeface="Arial" panose="020B0604020202090204" pitchFamily="34" charset="0"/>
        <a:ea typeface="+mn-ea"/>
        <a:cs typeface="+mn-cs"/>
      </a:defRPr>
    </a:lvl8pPr>
    <a:lvl9pPr marL="3657600" algn="l" defTabSz="914400" rtl="0" eaLnBrk="1" latinLnBrk="0" hangingPunct="1">
      <a:defRPr kern="120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86" autoAdjust="0"/>
    <p:restoredTop sz="95118" autoAdjust="0"/>
  </p:normalViewPr>
  <p:slideViewPr>
    <p:cSldViewPr snapToGrid="0">
      <p:cViewPr>
        <p:scale>
          <a:sx n="183" d="100"/>
          <a:sy n="183" d="100"/>
        </p:scale>
        <p:origin x="336" y="-3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anose="02010600030101010101" pitchFamily="2" charset="-122"/>
              </a:defRPr>
            </a:lvl1pPr>
          </a:lstStyle>
          <a:p>
            <a:pPr>
              <a:defRPr/>
            </a:pPr>
            <a:fld id="{9FD6D0F9-6875-B340-ADA7-4417FB391D6D}" type="datetimeFigureOut">
              <a:rPr lang="en-US" altLang="zh-CN"/>
              <a:t>10/19/22</a:t>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anose="02010600030101010101" pitchFamily="2" charset="-122"/>
              </a:defRPr>
            </a:lvl1pPr>
          </a:lstStyle>
          <a:p>
            <a:pPr>
              <a:defRPr/>
            </a:pPr>
            <a:fld id="{4D41B0E6-F78E-534C-B767-67D6C0DDA967}"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84225" indent="-301625">
              <a:defRPr>
                <a:solidFill>
                  <a:schemeClr val="tx1"/>
                </a:solidFill>
                <a:latin typeface="Arial" panose="020B0604020202090204" pitchFamily="34" charset="0"/>
              </a:defRPr>
            </a:lvl2pPr>
            <a:lvl3pPr marL="1208405" indent="-241300">
              <a:defRPr>
                <a:solidFill>
                  <a:schemeClr val="tx1"/>
                </a:solidFill>
                <a:latin typeface="Arial" panose="020B0604020202090204" pitchFamily="34" charset="0"/>
              </a:defRPr>
            </a:lvl3pPr>
            <a:lvl4pPr marL="1691005" indent="-241300">
              <a:defRPr>
                <a:solidFill>
                  <a:schemeClr val="tx1"/>
                </a:solidFill>
                <a:latin typeface="Arial" panose="020B0604020202090204" pitchFamily="34" charset="0"/>
              </a:defRPr>
            </a:lvl4pPr>
            <a:lvl5pPr marL="2174875" indent="-241300">
              <a:defRPr>
                <a:solidFill>
                  <a:schemeClr val="tx1"/>
                </a:solidFill>
                <a:latin typeface="Arial" panose="020B0604020202090204" pitchFamily="34" charset="0"/>
              </a:defRPr>
            </a:lvl5pPr>
            <a:lvl6pPr marL="2632075" indent="-241300" eaLnBrk="0" fontAlgn="base" hangingPunct="0">
              <a:spcBef>
                <a:spcPct val="0"/>
              </a:spcBef>
              <a:spcAft>
                <a:spcPct val="0"/>
              </a:spcAft>
              <a:defRPr>
                <a:solidFill>
                  <a:schemeClr val="tx1"/>
                </a:solidFill>
                <a:latin typeface="Arial" panose="020B0604020202090204" pitchFamily="34" charset="0"/>
              </a:defRPr>
            </a:lvl6pPr>
            <a:lvl7pPr marL="3089275" indent="-241300" eaLnBrk="0" fontAlgn="base" hangingPunct="0">
              <a:spcBef>
                <a:spcPct val="0"/>
              </a:spcBef>
              <a:spcAft>
                <a:spcPct val="0"/>
              </a:spcAft>
              <a:defRPr>
                <a:solidFill>
                  <a:schemeClr val="tx1"/>
                </a:solidFill>
                <a:latin typeface="Arial" panose="020B0604020202090204" pitchFamily="34" charset="0"/>
              </a:defRPr>
            </a:lvl7pPr>
            <a:lvl8pPr marL="3546475" indent="-241300" eaLnBrk="0" fontAlgn="base" hangingPunct="0">
              <a:spcBef>
                <a:spcPct val="0"/>
              </a:spcBef>
              <a:spcAft>
                <a:spcPct val="0"/>
              </a:spcAft>
              <a:defRPr>
                <a:solidFill>
                  <a:schemeClr val="tx1"/>
                </a:solidFill>
                <a:latin typeface="Arial" panose="020B0604020202090204" pitchFamily="34" charset="0"/>
              </a:defRPr>
            </a:lvl8pPr>
            <a:lvl9pPr marL="4003675" indent="-241300" eaLnBrk="0" fontAlgn="base" hangingPunct="0">
              <a:spcBef>
                <a:spcPct val="0"/>
              </a:spcBef>
              <a:spcAft>
                <a:spcPct val="0"/>
              </a:spcAft>
              <a:defRPr>
                <a:solidFill>
                  <a:schemeClr val="tx1"/>
                </a:solidFill>
                <a:latin typeface="Arial" panose="020B0604020202090204" pitchFamily="34" charset="0"/>
              </a:defRPr>
            </a:lvl9pPr>
          </a:lstStyle>
          <a:p>
            <a:fld id="{CF14B64D-E966-B742-A586-D1EF77775408}" type="slidenum">
              <a:rPr lang="en-US" altLang="zh-CN">
                <a:latin typeface="Calibri" panose="020F0502020204030204" pitchFamily="34" charset="0"/>
              </a:rPr>
              <a:t>2</a:t>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D64E785F-8EAE-E342-930C-FF64EA30B10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9E2CFE3-79F8-E84E-893F-FB712B2C521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D51182B-E8AC-E94E-9EF2-C941B1DEA780}"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F929963-7B0C-0644-84E3-9E760A2C6A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buFont typeface="Arial" panose="020B0604020202090204" pitchFamily="34" charset="0"/>
              <a:buChar char="–"/>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D0CB46-A6EE-3D41-8F4F-7FE55904408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0B52CD6-F9E7-AB46-8180-0A6AA7141D4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52D6DA-C14B-0940-A4FF-284A7D7677C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90204" pitchFamily="34" charset="0"/>
                <a:cs typeface="Arial" panose="020B0604020202090204" pitchFamily="34" charset="0"/>
              </a:defRPr>
            </a:lvl1pPr>
            <a:lvl2pPr marL="692150" indent="-346075">
              <a:spcBef>
                <a:spcPts val="900"/>
              </a:spcBef>
              <a:spcAft>
                <a:spcPts val="900"/>
              </a:spcAft>
              <a:buFont typeface="Arial" panose="020B0604020202090204" pitchFamily="34" charset="0"/>
              <a:buChar char="–"/>
              <a:defRPr sz="2400" b="1">
                <a:latin typeface="Arial" panose="020B0604020202090204" pitchFamily="34" charset="0"/>
                <a:cs typeface="Arial" panose="020B0604020202090204" pitchFamily="34" charset="0"/>
              </a:defRPr>
            </a:lvl2pPr>
            <a:lvl3pPr marL="1025525" indent="-333375">
              <a:spcBef>
                <a:spcPts val="900"/>
              </a:spcBef>
              <a:spcAft>
                <a:spcPts val="900"/>
              </a:spcAft>
              <a:buFont typeface="Ford Antenna Medium" pitchFamily="50" charset="0"/>
              <a:buChar char="»"/>
              <a:defRPr sz="24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43134EBF-C6E7-CF4C-BAE1-D7DB4D78F61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CA669C8-326E-0646-A049-5FD01BD464F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3365AFF-85DB-FE40-98B4-53B571B4EA8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9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90204"/>
              <a:buChar char="•"/>
              <a:defRPr sz="1600" spc="0">
                <a:ea typeface="Ford Antenna" charset="0"/>
                <a:cs typeface="Ford Antenna" charset="0"/>
              </a:defRPr>
            </a:lvl2pPr>
            <a:lvl3pPr marL="401955" indent="-158750">
              <a:lnSpc>
                <a:spcPct val="90000"/>
              </a:lnSpc>
              <a:spcBef>
                <a:spcPts val="500"/>
              </a:spcBef>
              <a:buFont typeface="Arial" panose="020B0604020202090204"/>
              <a:buChar char="•"/>
              <a:defRPr sz="1600" spc="0">
                <a:ea typeface="Ford Antenna" charset="0"/>
                <a:cs typeface="Ford Antenna" charset="0"/>
              </a:defRPr>
            </a:lvl3pPr>
            <a:lvl4pPr marL="1600200" indent="-228600">
              <a:lnSpc>
                <a:spcPct val="90000"/>
              </a:lnSpc>
              <a:spcBef>
                <a:spcPts val="500"/>
              </a:spcBef>
              <a:buFont typeface="Arial" panose="020B060402020209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9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90204"/>
              <a:buChar char="•"/>
            </a:lvl6pPr>
            <a:lvl7pPr marL="2971800" indent="-228600">
              <a:lnSpc>
                <a:spcPct val="90000"/>
              </a:lnSpc>
              <a:spcBef>
                <a:spcPts val="500"/>
              </a:spcBef>
              <a:buFont typeface="Arial" panose="020B0604020202090204"/>
              <a:buChar char="•"/>
            </a:lvl7pPr>
            <a:lvl8pPr marL="3429000" indent="-228600">
              <a:lnSpc>
                <a:spcPct val="90000"/>
              </a:lnSpc>
              <a:spcBef>
                <a:spcPts val="500"/>
              </a:spcBef>
              <a:buFont typeface="Arial" panose="020B0604020202090204"/>
              <a:buChar char="•"/>
            </a:lvl8pPr>
            <a:lvl9pPr marL="3886200" indent="-228600">
              <a:lnSpc>
                <a:spcPct val="90000"/>
              </a:lnSpc>
              <a:spcBef>
                <a:spcPts val="500"/>
              </a:spcBef>
              <a:buFont typeface="Arial" panose="020B060402020209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9494CD95-8A6F-FE45-B0F2-4311AAB3122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0A0E00-ED8E-C948-8A14-02413F3870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1Q</a:t>
            </a: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2Q</a:t>
            </a: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3Q</a:t>
            </a: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FY</a:t>
            </a: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a:spcBef>
                <a:spcPct val="50000"/>
              </a:spcBef>
              <a:defRPr/>
            </a:pPr>
            <a:r>
              <a:rPr lang="en-US" altLang="en-US" sz="1400" b="1">
                <a:cs typeface="Arial" panose="020B0604020202090204" pitchFamily="34" charset="0"/>
              </a:rPr>
              <a:t>4Q</a:t>
            </a: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69F4F04A-FA96-B444-8C1B-D371E59FB5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E38E6D6D-FAF1-854F-BFEC-1BDE4C633023}"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E1F521C-6C11-5C49-9D6C-D0680F53F0A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90204" pitchFamily="34" charset="0"/>
                <a:ea typeface="MS PGothic" pitchFamily="34" charset="-128"/>
              </a:defRPr>
            </a:lvl1pPr>
            <a:lvl2pPr marL="742950" indent="-285750" eaLnBrk="0" hangingPunct="0">
              <a:defRPr sz="1600" b="1">
                <a:solidFill>
                  <a:schemeClr val="tx1"/>
                </a:solidFill>
                <a:latin typeface="Arial" panose="020B0604020202090204" pitchFamily="34" charset="0"/>
                <a:ea typeface="MS PGothic" pitchFamily="34" charset="-128"/>
              </a:defRPr>
            </a:lvl2pPr>
            <a:lvl3pPr marL="1143000" indent="-228600" eaLnBrk="0" hangingPunct="0">
              <a:defRPr sz="1600" b="1">
                <a:solidFill>
                  <a:schemeClr val="tx1"/>
                </a:solidFill>
                <a:latin typeface="Arial" panose="020B0604020202090204" pitchFamily="34" charset="0"/>
                <a:ea typeface="MS PGothic" pitchFamily="34" charset="-128"/>
              </a:defRPr>
            </a:lvl3pPr>
            <a:lvl4pPr marL="1600200" indent="-228600" eaLnBrk="0" hangingPunct="0">
              <a:defRPr sz="1600" b="1">
                <a:solidFill>
                  <a:schemeClr val="tx1"/>
                </a:solidFill>
                <a:latin typeface="Arial" panose="020B0604020202090204" pitchFamily="34" charset="0"/>
                <a:ea typeface="MS PGothic" pitchFamily="34" charset="-128"/>
              </a:defRPr>
            </a:lvl4pPr>
            <a:lvl5pPr marL="2057400" indent="-228600" eaLnBrk="0" hangingPunct="0">
              <a:defRPr sz="1600" b="1">
                <a:solidFill>
                  <a:schemeClr val="tx1"/>
                </a:solidFill>
                <a:latin typeface="Arial" panose="020B060402020209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9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6A9E023-A12F-4F45-BBEC-101AD30913A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E948C76-1414-7949-8DCA-C6A98A28A1F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45A34B6-EC08-2F4F-B719-0661B430ABB4}"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C9FB6E05-57BE-A448-8344-7587D15CB03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289874E-58F5-0340-BB6B-A93FFF4ED3F5}"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endParaRPr lang="en-US" altLang="en-US">
              <a:solidFill>
                <a:srgbClr val="000000"/>
              </a:solidFill>
              <a:cs typeface="Arial" panose="020B060402020209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90204" pitchFamily="34" charset="0"/>
                <a:cs typeface="Arial" panose="020B0604020202090204" pitchFamily="34" charset="0"/>
              </a:defRPr>
            </a:lvl1pPr>
            <a:lvl2pPr marL="742950" indent="-285750" eaLnBrk="0" hangingPunct="0">
              <a:defRPr sz="800" b="1">
                <a:solidFill>
                  <a:schemeClr val="bg1"/>
                </a:solidFill>
                <a:latin typeface="Arial" panose="020B0604020202090204" pitchFamily="34" charset="0"/>
                <a:cs typeface="Arial" panose="020B0604020202090204" pitchFamily="34" charset="0"/>
              </a:defRPr>
            </a:lvl2pPr>
            <a:lvl3pPr marL="1143000" indent="-228600" eaLnBrk="0" hangingPunct="0">
              <a:defRPr sz="800" b="1">
                <a:solidFill>
                  <a:schemeClr val="bg1"/>
                </a:solidFill>
                <a:latin typeface="Arial" panose="020B0604020202090204" pitchFamily="34" charset="0"/>
                <a:cs typeface="Arial" panose="020B0604020202090204" pitchFamily="34" charset="0"/>
              </a:defRPr>
            </a:lvl3pPr>
            <a:lvl4pPr marL="1600200" indent="-228600" eaLnBrk="0" hangingPunct="0">
              <a:defRPr sz="800" b="1">
                <a:solidFill>
                  <a:schemeClr val="bg1"/>
                </a:solidFill>
                <a:latin typeface="Arial" panose="020B0604020202090204" pitchFamily="34" charset="0"/>
                <a:cs typeface="Arial" panose="020B0604020202090204" pitchFamily="34" charset="0"/>
              </a:defRPr>
            </a:lvl4pPr>
            <a:lvl5pPr marL="2057400" indent="-228600" eaLnBrk="0" hangingPunct="0">
              <a:defRPr sz="800" b="1">
                <a:solidFill>
                  <a:schemeClr val="bg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800" b="1">
                <a:solidFill>
                  <a:schemeClr val="bg1"/>
                </a:solidFill>
                <a:latin typeface="Arial" panose="020B0604020202090204" pitchFamily="34" charset="0"/>
                <a:cs typeface="Arial" panose="020B060402020209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9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761C83A-4F76-A044-9C5B-BC54BA44635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4D7865C-0913-984C-86B5-C7AFAA4299A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2C5974-4C31-0E43-9B8C-589D9B6779BF}"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47893F9-DC8F-8543-B3EC-7A4074C6CAF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A4BA0F1-B7FA-8D4B-8B76-5CF39F98608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2016</a:t>
            </a: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2019</a:t>
            </a: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2020</a:t>
            </a: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767555D3-94EE-3446-8D00-65C78BB61FF6}"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8A9C212-6840-2141-AE8F-B902CAE40E59}"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90204" pitchFamily="34" charset="0"/>
                <a:cs typeface="Arial" panose="020B060402020209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65F2DF2-368A-DA47-BF00-BC43BB5593A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8240D032-ED9C-8841-8CB2-D4574D9D5E4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Jan</a:t>
            </a: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Feb</a:t>
            </a: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Mar</a:t>
            </a: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2017</a:t>
            </a: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4Q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3Q</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90204" pitchFamily="34" charset="0"/>
              </a:defRPr>
            </a:lvl1pPr>
            <a:lvl2pPr marL="742950" indent="-285750" eaLnBrk="0" hangingPunct="0">
              <a:defRPr sz="2200">
                <a:solidFill>
                  <a:schemeClr val="tx1"/>
                </a:solidFill>
                <a:latin typeface="Calibri" panose="020F0502020204030204" pitchFamily="34" charset="0"/>
                <a:cs typeface="Arial" panose="020B0604020202090204" pitchFamily="34" charset="0"/>
              </a:defRPr>
            </a:lvl2pPr>
            <a:lvl3pPr marL="1143000" indent="-228600" eaLnBrk="0" hangingPunct="0">
              <a:defRPr sz="2200">
                <a:solidFill>
                  <a:schemeClr val="tx1"/>
                </a:solidFill>
                <a:latin typeface="Calibri" panose="020F0502020204030204" pitchFamily="34" charset="0"/>
                <a:cs typeface="Arial" panose="020B0604020202090204" pitchFamily="34" charset="0"/>
              </a:defRPr>
            </a:lvl3pPr>
            <a:lvl4pPr marL="1600200" indent="-228600" eaLnBrk="0" hangingPunct="0">
              <a:defRPr sz="2200">
                <a:solidFill>
                  <a:schemeClr val="tx1"/>
                </a:solidFill>
                <a:latin typeface="Calibri" panose="020F0502020204030204" pitchFamily="34" charset="0"/>
                <a:cs typeface="Arial" panose="020B0604020202090204" pitchFamily="34" charset="0"/>
              </a:defRPr>
            </a:lvl4pPr>
            <a:lvl5pPr marL="2057400" indent="-228600" eaLnBrk="0" hangingPunct="0">
              <a:defRPr sz="2200">
                <a:solidFill>
                  <a:schemeClr val="tx1"/>
                </a:solidFill>
                <a:latin typeface="Calibri" panose="020F0502020204030204" pitchFamily="34" charset="0"/>
                <a:cs typeface="Arial" panose="020B060402020209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FY</a:t>
            </a:r>
          </a:p>
          <a:p>
            <a:pPr algn="ctr" eaLnBrk="1" fontAlgn="auto" hangingPunct="1">
              <a:spcBef>
                <a:spcPts val="0"/>
              </a:spcBef>
              <a:spcAft>
                <a:spcPts val="0"/>
              </a:spcAft>
              <a:defRPr/>
            </a:pPr>
            <a:r>
              <a:rPr lang="en-US" altLang="en-US" sz="1300" b="1" dirty="0">
                <a:latin typeface="Arial" panose="020B0604020202090204" pitchFamily="34" charset="0"/>
                <a:ea typeface="MS PGothic" pitchFamily="34" charset="-128"/>
                <a:cs typeface="Arial" panose="020B0604020202090204" pitchFamily="34" charset="0"/>
              </a:rPr>
              <a:t>2018</a:t>
            </a: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Change From / To</a:t>
            </a: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Satisfactory</a:t>
            </a: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Marginal-Plan to Recover</a:t>
            </a: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Unsatisfactory</a:t>
            </a: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Y</a:t>
            </a: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eaLnBrk="1" hangingPunct="1">
              <a:defRPr/>
            </a:pPr>
            <a:r>
              <a:rPr lang="en-US" altLang="en-US" sz="900" b="1">
                <a:solidFill>
                  <a:srgbClr val="00264E"/>
                </a:solidFill>
                <a:cs typeface="Arial" panose="020B0604020202090204" pitchFamily="34" charset="0"/>
              </a:rPr>
              <a:t>R</a:t>
            </a: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90204" pitchFamily="34" charset="0"/>
                <a:cs typeface="Arial" panose="020B060402020209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BE0109D-FBC8-F64F-A285-F15EFB7880A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FBC0086F-DDC2-F34C-A5ED-FF0657E5A37C}"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90204" pitchFamily="34" charset="0"/>
              </a:defRPr>
            </a:lvl1pPr>
            <a:lvl2pPr marL="742950" indent="-285750" defTabSz="1087120">
              <a:defRPr>
                <a:solidFill>
                  <a:schemeClr val="tx1"/>
                </a:solidFill>
                <a:latin typeface="Arial" panose="020B0604020202090204" pitchFamily="34" charset="0"/>
              </a:defRPr>
            </a:lvl2pPr>
            <a:lvl3pPr marL="1143000" indent="-228600" defTabSz="1087120">
              <a:defRPr>
                <a:solidFill>
                  <a:schemeClr val="tx1"/>
                </a:solidFill>
                <a:latin typeface="Arial" panose="020B0604020202090204" pitchFamily="34" charset="0"/>
              </a:defRPr>
            </a:lvl3pPr>
            <a:lvl4pPr marL="1600200" indent="-228600" defTabSz="1087120">
              <a:defRPr>
                <a:solidFill>
                  <a:schemeClr val="tx1"/>
                </a:solidFill>
                <a:latin typeface="Arial" panose="020B0604020202090204" pitchFamily="34" charset="0"/>
              </a:defRPr>
            </a:lvl4pPr>
            <a:lvl5pPr marL="2057400" indent="-228600" defTabSz="1087120">
              <a:defRPr>
                <a:solidFill>
                  <a:schemeClr val="tx1"/>
                </a:solidFill>
                <a:latin typeface="Arial" panose="020B0604020202090204" pitchFamily="34" charset="0"/>
              </a:defRPr>
            </a:lvl5pPr>
            <a:lvl6pPr marL="2514600" indent="-228600" defTabSz="1087120" eaLnBrk="0" fontAlgn="base" hangingPunct="0">
              <a:spcBef>
                <a:spcPct val="0"/>
              </a:spcBef>
              <a:spcAft>
                <a:spcPct val="0"/>
              </a:spcAft>
              <a:defRPr>
                <a:solidFill>
                  <a:schemeClr val="tx1"/>
                </a:solidFill>
                <a:latin typeface="Arial" panose="020B0604020202090204" pitchFamily="34" charset="0"/>
              </a:defRPr>
            </a:lvl6pPr>
            <a:lvl7pPr marL="2971800" indent="-228600" defTabSz="1087120" eaLnBrk="0" fontAlgn="base" hangingPunct="0">
              <a:spcBef>
                <a:spcPct val="0"/>
              </a:spcBef>
              <a:spcAft>
                <a:spcPct val="0"/>
              </a:spcAft>
              <a:defRPr>
                <a:solidFill>
                  <a:schemeClr val="tx1"/>
                </a:solidFill>
                <a:latin typeface="Arial" panose="020B0604020202090204" pitchFamily="34" charset="0"/>
              </a:defRPr>
            </a:lvl7pPr>
            <a:lvl8pPr marL="3429000" indent="-228600" defTabSz="1087120" eaLnBrk="0" fontAlgn="base" hangingPunct="0">
              <a:spcBef>
                <a:spcPct val="0"/>
              </a:spcBef>
              <a:spcAft>
                <a:spcPct val="0"/>
              </a:spcAft>
              <a:defRPr>
                <a:solidFill>
                  <a:schemeClr val="tx1"/>
                </a:solidFill>
                <a:latin typeface="Arial" panose="020B0604020202090204" pitchFamily="34" charset="0"/>
              </a:defRPr>
            </a:lvl8pPr>
            <a:lvl9pPr marL="3886200" indent="-228600" defTabSz="1087120" eaLnBrk="0" fontAlgn="base" hangingPunct="0">
              <a:spcBef>
                <a:spcPct val="0"/>
              </a:spcBef>
              <a:spcAft>
                <a:spcPct val="0"/>
              </a:spcAft>
              <a:defRPr>
                <a:solidFill>
                  <a:schemeClr val="tx1"/>
                </a:solidFill>
                <a:latin typeface="Arial" panose="020B060402020209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90204" pitchFamily="34" charset="0"/>
              </a:defRPr>
            </a:lvl1pPr>
            <a:lvl2pPr marL="742950" indent="-285750" defTabSz="912495">
              <a:defRPr>
                <a:solidFill>
                  <a:schemeClr val="tx1"/>
                </a:solidFill>
                <a:latin typeface="Arial" panose="020B0604020202090204" pitchFamily="34" charset="0"/>
              </a:defRPr>
            </a:lvl2pPr>
            <a:lvl3pPr marL="1143000" indent="-228600" defTabSz="912495">
              <a:defRPr>
                <a:solidFill>
                  <a:schemeClr val="tx1"/>
                </a:solidFill>
                <a:latin typeface="Arial" panose="020B0604020202090204" pitchFamily="34" charset="0"/>
              </a:defRPr>
            </a:lvl3pPr>
            <a:lvl4pPr marL="1600200" indent="-228600" defTabSz="912495">
              <a:defRPr>
                <a:solidFill>
                  <a:schemeClr val="tx1"/>
                </a:solidFill>
                <a:latin typeface="Arial" panose="020B0604020202090204" pitchFamily="34" charset="0"/>
              </a:defRPr>
            </a:lvl4pPr>
            <a:lvl5pPr marL="2057400" indent="-228600" defTabSz="912495">
              <a:defRPr>
                <a:solidFill>
                  <a:schemeClr val="tx1"/>
                </a:solidFill>
                <a:latin typeface="Arial" panose="020B0604020202090204" pitchFamily="34" charset="0"/>
              </a:defRPr>
            </a:lvl5pPr>
            <a:lvl6pPr marL="2514600" indent="-228600" defTabSz="912495" eaLnBrk="0" fontAlgn="base" hangingPunct="0">
              <a:spcBef>
                <a:spcPct val="0"/>
              </a:spcBef>
              <a:spcAft>
                <a:spcPct val="0"/>
              </a:spcAft>
              <a:defRPr>
                <a:solidFill>
                  <a:schemeClr val="tx1"/>
                </a:solidFill>
                <a:latin typeface="Arial" panose="020B0604020202090204" pitchFamily="34" charset="0"/>
              </a:defRPr>
            </a:lvl6pPr>
            <a:lvl7pPr marL="2971800" indent="-228600" defTabSz="912495" eaLnBrk="0" fontAlgn="base" hangingPunct="0">
              <a:spcBef>
                <a:spcPct val="0"/>
              </a:spcBef>
              <a:spcAft>
                <a:spcPct val="0"/>
              </a:spcAft>
              <a:defRPr>
                <a:solidFill>
                  <a:schemeClr val="tx1"/>
                </a:solidFill>
                <a:latin typeface="Arial" panose="020B0604020202090204" pitchFamily="34" charset="0"/>
              </a:defRPr>
            </a:lvl7pPr>
            <a:lvl8pPr marL="3429000" indent="-228600" defTabSz="912495" eaLnBrk="0" fontAlgn="base" hangingPunct="0">
              <a:spcBef>
                <a:spcPct val="0"/>
              </a:spcBef>
              <a:spcAft>
                <a:spcPct val="0"/>
              </a:spcAft>
              <a:defRPr>
                <a:solidFill>
                  <a:schemeClr val="tx1"/>
                </a:solidFill>
                <a:latin typeface="Arial" panose="020B0604020202090204" pitchFamily="34" charset="0"/>
              </a:defRPr>
            </a:lvl8pPr>
            <a:lvl9pPr marL="3886200" indent="-228600" defTabSz="912495"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0B41F9D5-AD24-ED44-AA94-BDE997D30507}"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9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90204" pitchFamily="34" charset="0"/>
                <a:ea typeface="+mj-ea"/>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5B27A4F4-EFF8-9744-B47E-60A88FDA4F6A}"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No Work Plan To Recover</a:t>
            </a: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R</a:t>
            </a: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90204" pitchFamily="34" charset="0"/>
              </a:rPr>
              <a:t>Plan To Green By Next Milestone</a:t>
            </a: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Y</a:t>
            </a: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90204" pitchFamily="34" charset="0"/>
              </a:defRPr>
            </a:lvl1pPr>
            <a:lvl2pPr marL="742950" indent="-285750" eaLnBrk="0" hangingPunct="0">
              <a:defRPr>
                <a:solidFill>
                  <a:schemeClr val="tx1"/>
                </a:solidFill>
                <a:latin typeface="Calibri" panose="020F0502020204030204" pitchFamily="34" charset="0"/>
                <a:cs typeface="Arial" panose="020B0604020202090204" pitchFamily="34" charset="0"/>
              </a:defRPr>
            </a:lvl2pPr>
            <a:lvl3pPr marL="1143000" indent="-228600" eaLnBrk="0" hangingPunct="0">
              <a:defRPr>
                <a:solidFill>
                  <a:schemeClr val="tx1"/>
                </a:solidFill>
                <a:latin typeface="Calibri" panose="020F0502020204030204" pitchFamily="34" charset="0"/>
                <a:cs typeface="Arial" panose="020B0604020202090204" pitchFamily="34" charset="0"/>
              </a:defRPr>
            </a:lvl3pPr>
            <a:lvl4pPr marL="1600200" indent="-228600" eaLnBrk="0" hangingPunct="0">
              <a:defRPr>
                <a:solidFill>
                  <a:schemeClr val="tx1"/>
                </a:solidFill>
                <a:latin typeface="Calibri" panose="020F0502020204030204" pitchFamily="34" charset="0"/>
                <a:cs typeface="Arial" panose="020B0604020202090204" pitchFamily="34" charset="0"/>
              </a:defRPr>
            </a:lvl4pPr>
            <a:lvl5pPr marL="2057400" indent="-228600" eaLnBrk="0" hangingPunct="0">
              <a:defRPr>
                <a:solidFill>
                  <a:schemeClr val="tx1"/>
                </a:solidFill>
                <a:latin typeface="Calibri" panose="020F050202020403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9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90204" pitchFamily="34" charset="0"/>
              </a:rPr>
              <a:t>On Track</a:t>
            </a: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90204" pitchFamily="34" charset="0"/>
                <a:cs typeface="Arial" panose="020B0604020202090204" pitchFamily="34" charset="0"/>
              </a:defRPr>
            </a:lvl1pPr>
            <a:lvl2pPr marL="692150" indent="-346075">
              <a:spcBef>
                <a:spcPts val="0"/>
              </a:spcBef>
              <a:spcAft>
                <a:spcPts val="900"/>
              </a:spcAft>
              <a:defRPr sz="2000" b="1">
                <a:latin typeface="Arial" panose="020B0604020202090204" pitchFamily="34" charset="0"/>
                <a:cs typeface="Arial" panose="020B0604020202090204" pitchFamily="34" charset="0"/>
              </a:defRPr>
            </a:lvl2pPr>
            <a:lvl3pPr marL="1025525" indent="-333375">
              <a:spcBef>
                <a:spcPts val="0"/>
              </a:spcBef>
              <a:spcAft>
                <a:spcPts val="900"/>
              </a:spcAft>
              <a:buFont typeface="Ford Antenna Medium" pitchFamily="50" charset="0"/>
              <a:buChar char="»"/>
              <a:defRPr sz="2000" b="1">
                <a:latin typeface="Arial" panose="020B0604020202090204" pitchFamily="34" charset="0"/>
                <a:cs typeface="Arial" panose="020B0604020202090204" pitchFamily="34" charset="0"/>
              </a:defRPr>
            </a:lvl3pPr>
            <a:lvl4pPr>
              <a:spcBef>
                <a:spcPts val="0"/>
              </a:spcBef>
              <a:spcAft>
                <a:spcPts val="900"/>
              </a:spcAft>
              <a:defRPr sz="2400">
                <a:latin typeface="Arial" panose="020B0604020202090204" pitchFamily="34" charset="0"/>
                <a:cs typeface="Arial" panose="020B0604020202090204" pitchFamily="34" charset="0"/>
              </a:defRPr>
            </a:lvl4pPr>
            <a:lvl5pPr>
              <a:spcBef>
                <a:spcPts val="0"/>
              </a:spcBef>
              <a:spcAft>
                <a:spcPts val="900"/>
              </a:spcAft>
              <a:defRPr sz="2400">
                <a:latin typeface="Arial" panose="020B0604020202090204" pitchFamily="34" charset="0"/>
                <a:cs typeface="Arial" panose="020B0604020202090204" pitchFamily="34" charset="0"/>
              </a:defRPr>
            </a:lvl5pPr>
          </a:lstStyle>
          <a:p>
            <a:pPr lvl="0"/>
            <a:r>
              <a:rPr lang="en-US"/>
              <a:t>Edit Master text styles</a:t>
            </a:r>
          </a:p>
          <a:p>
            <a:pPr lvl="1"/>
            <a:r>
              <a:rPr lang="en-US"/>
              <a:t>Second level</a:t>
            </a:r>
          </a:p>
          <a:p>
            <a:pPr lvl="2"/>
            <a:r>
              <a:rPr lang="en-US"/>
              <a:t>Third level</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90204" pitchFamily="34" charset="0"/>
                <a:cs typeface="Arial" panose="020B0604020202090204" pitchFamily="34" charset="0"/>
              </a:rPr>
              <a:t>Confidential</a:t>
            </a: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90204" pitchFamily="34" charset="0"/>
              </a:rPr>
              <a:t>‹#›</a:t>
            </a:fld>
            <a:endParaRPr lang="en-US" altLang="en-US" sz="1100" b="1">
              <a:solidFill>
                <a:srgbClr val="00264E"/>
              </a:solidFill>
              <a:cs typeface="Arial" panose="020B060402020209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fontAlgn="base">
              <a:spcBef>
                <a:spcPct val="0"/>
              </a:spcBef>
              <a:spcAft>
                <a:spcPct val="0"/>
              </a:spcAft>
              <a:defRPr>
                <a:solidFill>
                  <a:schemeClr val="tx1"/>
                </a:solidFill>
                <a:latin typeface="Arial" panose="020B0604020202090204" pitchFamily="34" charset="0"/>
              </a:defRPr>
            </a:lvl6pPr>
            <a:lvl7pPr marL="2971800" indent="-228600" fontAlgn="base">
              <a:spcBef>
                <a:spcPct val="0"/>
              </a:spcBef>
              <a:spcAft>
                <a:spcPct val="0"/>
              </a:spcAft>
              <a:defRPr>
                <a:solidFill>
                  <a:schemeClr val="tx1"/>
                </a:solidFill>
                <a:latin typeface="Arial" panose="020B0604020202090204" pitchFamily="34" charset="0"/>
              </a:defRPr>
            </a:lvl7pPr>
            <a:lvl8pPr marL="3429000" indent="-228600" fontAlgn="base">
              <a:spcBef>
                <a:spcPct val="0"/>
              </a:spcBef>
              <a:spcAft>
                <a:spcPct val="0"/>
              </a:spcAft>
              <a:defRPr>
                <a:solidFill>
                  <a:schemeClr val="tx1"/>
                </a:solidFill>
                <a:latin typeface="Arial" panose="020B0604020202090204" pitchFamily="34" charset="0"/>
              </a:defRPr>
            </a:lvl8pPr>
            <a:lvl9pPr marL="3886200" indent="-228600" fontAlgn="base">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7B10D08-A535-1F41-940B-6C254BECE061}"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BD2551AE-F139-DE46-906A-F17D8668C59E}"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90204" pitchFamily="34" charset="0"/>
                <a:ea typeface="Ford Antenna Cond Regular"/>
                <a:cs typeface="Arial" panose="020B0604020202090204" pitchFamily="34" charset="0"/>
              </a:defRPr>
            </a:lvl1pPr>
          </a:lstStyle>
          <a:p>
            <a:pPr eaLnBrk="1" fontAlgn="auto">
              <a:spcBef>
                <a:spcPts val="0"/>
              </a:spcBef>
              <a:spcAft>
                <a:spcPts val="0"/>
              </a:spcAft>
              <a:defRPr/>
            </a:pPr>
            <a:r>
              <a:rPr lang="en-US" dirty="0">
                <a:sym typeface="Ford Antenna Cond Regular"/>
              </a:rPr>
              <a:t>$432</a:t>
            </a: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90204" pitchFamily="34" charset="0"/>
                <a:sym typeface="Ford Antenna Cond Regular"/>
              </a:rPr>
              <a:t>Market Factors</a:t>
            </a: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Volume /</a:t>
            </a:r>
          </a:p>
          <a:p>
            <a:pPr algn="ctr">
              <a:lnSpc>
                <a:spcPct val="85000"/>
              </a:lnSpc>
              <a:defRPr/>
            </a:pPr>
            <a:r>
              <a:rPr lang="en-US" altLang="en-US" sz="1200" b="1">
                <a:cs typeface="Arial" panose="020B0604020202090204" pitchFamily="34" charset="0"/>
              </a:rPr>
              <a:t>Mix</a:t>
            </a: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Net</a:t>
            </a:r>
          </a:p>
          <a:p>
            <a:pPr algn="ctr">
              <a:lnSpc>
                <a:spcPct val="85000"/>
              </a:lnSpc>
              <a:defRPr/>
            </a:pPr>
            <a:r>
              <a:rPr lang="en-US" altLang="en-US" sz="1200" b="1">
                <a:cs typeface="Arial" panose="020B0604020202090204" pitchFamily="34" charset="0"/>
              </a:rPr>
              <a:t>Pricing</a:t>
            </a: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Other</a:t>
            </a: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Cost</a:t>
            </a: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2018</a:t>
            </a: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90204" pitchFamily="34" charset="0"/>
              </a:defRPr>
            </a:lvl1pPr>
            <a:lvl2pPr marL="742950" indent="-285750" defTabSz="1007745">
              <a:defRPr>
                <a:solidFill>
                  <a:schemeClr val="tx1"/>
                </a:solidFill>
                <a:latin typeface="Arial" panose="020B0604020202090204" pitchFamily="34" charset="0"/>
              </a:defRPr>
            </a:lvl2pPr>
            <a:lvl3pPr marL="1143000" indent="-228600" defTabSz="1007745">
              <a:defRPr>
                <a:solidFill>
                  <a:schemeClr val="tx1"/>
                </a:solidFill>
                <a:latin typeface="Arial" panose="020B0604020202090204" pitchFamily="34" charset="0"/>
              </a:defRPr>
            </a:lvl3pPr>
            <a:lvl4pPr marL="1600200" indent="-228600" defTabSz="1007745">
              <a:defRPr>
                <a:solidFill>
                  <a:schemeClr val="tx1"/>
                </a:solidFill>
                <a:latin typeface="Arial" panose="020B0604020202090204" pitchFamily="34" charset="0"/>
              </a:defRPr>
            </a:lvl4pPr>
            <a:lvl5pPr marL="2057400" indent="-228600" defTabSz="1007745">
              <a:defRPr>
                <a:solidFill>
                  <a:schemeClr val="tx1"/>
                </a:solidFill>
                <a:latin typeface="Arial" panose="020B0604020202090204" pitchFamily="34" charset="0"/>
              </a:defRPr>
            </a:lvl5pPr>
            <a:lvl6pPr marL="2514600" indent="-228600" defTabSz="1007745" fontAlgn="base">
              <a:spcBef>
                <a:spcPct val="0"/>
              </a:spcBef>
              <a:spcAft>
                <a:spcPct val="0"/>
              </a:spcAft>
              <a:defRPr>
                <a:solidFill>
                  <a:schemeClr val="tx1"/>
                </a:solidFill>
                <a:latin typeface="Arial" panose="020B0604020202090204" pitchFamily="34" charset="0"/>
              </a:defRPr>
            </a:lvl6pPr>
            <a:lvl7pPr marL="2971800" indent="-228600" defTabSz="1007745" fontAlgn="base">
              <a:spcBef>
                <a:spcPct val="0"/>
              </a:spcBef>
              <a:spcAft>
                <a:spcPct val="0"/>
              </a:spcAft>
              <a:defRPr>
                <a:solidFill>
                  <a:schemeClr val="tx1"/>
                </a:solidFill>
                <a:latin typeface="Arial" panose="020B0604020202090204" pitchFamily="34" charset="0"/>
              </a:defRPr>
            </a:lvl7pPr>
            <a:lvl8pPr marL="3429000" indent="-228600" defTabSz="1007745" fontAlgn="base">
              <a:spcBef>
                <a:spcPct val="0"/>
              </a:spcBef>
              <a:spcAft>
                <a:spcPct val="0"/>
              </a:spcAft>
              <a:defRPr>
                <a:solidFill>
                  <a:schemeClr val="tx1"/>
                </a:solidFill>
                <a:latin typeface="Arial" panose="020B0604020202090204" pitchFamily="34" charset="0"/>
              </a:defRPr>
            </a:lvl8pPr>
            <a:lvl9pPr marL="3886200" indent="-228600" defTabSz="1007745" fontAlgn="base">
              <a:spcBef>
                <a:spcPct val="0"/>
              </a:spcBef>
              <a:spcAft>
                <a:spcPct val="0"/>
              </a:spcAft>
              <a:defRPr>
                <a:solidFill>
                  <a:schemeClr val="tx1"/>
                </a:solidFill>
                <a:latin typeface="Arial" panose="020B0604020202090204" pitchFamily="34" charset="0"/>
              </a:defRPr>
            </a:lvl9pPr>
          </a:lstStyle>
          <a:p>
            <a:pPr algn="ctr">
              <a:lnSpc>
                <a:spcPct val="85000"/>
              </a:lnSpc>
              <a:defRPr/>
            </a:pPr>
            <a:r>
              <a:rPr lang="en-US" altLang="en-US" sz="1200" b="1">
                <a:cs typeface="Arial" panose="020B0604020202090204" pitchFamily="34" charset="0"/>
              </a:rPr>
              <a:t>1Q 2017</a:t>
            </a: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327BEF64-56DE-6C43-B480-A8304A7D554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a:ea typeface="宋体" panose="02010600030101010101"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A77F8E1F-0825-0447-A8FF-179F078C6472}"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90204" pitchFamily="34" charset="0"/>
                <a:cs typeface="Arial" panose="020B0604020202090204" pitchFamily="34" charset="0"/>
              </a:rPr>
              <a:t>Confidential</a:t>
            </a: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r" eaLnBrk="1" hangingPunct="1">
              <a:defRPr/>
            </a:pPr>
            <a:fld id="{22C2ADF7-A3A7-5F49-A76F-BF99EDB53B3D}" type="slidenum">
              <a:rPr lang="en-US" altLang="en-US" sz="1100" b="1" smtClean="0">
                <a:cs typeface="Arial" panose="020B0604020202090204" pitchFamily="34" charset="0"/>
              </a:rPr>
              <a:t>‹#›</a:t>
            </a:fld>
            <a:endParaRPr lang="en-US" altLang="en-US" sz="1100" b="1">
              <a:cs typeface="Arial" panose="020B060402020209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90204" pitchFamily="34" charset="0"/>
                <a:cs typeface="Arial" panose="020B060402020209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9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9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9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9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9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9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9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90204" pitchFamily="34" charset="0"/>
        </a:defRPr>
      </a:lvl5pPr>
      <a:lvl6pPr marL="457200" algn="l" rtl="0" fontAlgn="base">
        <a:lnSpc>
          <a:spcPct val="90000"/>
        </a:lnSpc>
        <a:spcBef>
          <a:spcPct val="0"/>
        </a:spcBef>
        <a:spcAft>
          <a:spcPct val="0"/>
        </a:spcAft>
        <a:defRPr sz="4400">
          <a:solidFill>
            <a:schemeClr val="tx1"/>
          </a:solidFill>
          <a:latin typeface="Arial" panose="020B0604020202090204" pitchFamily="34" charset="0"/>
        </a:defRPr>
      </a:lvl6pPr>
      <a:lvl7pPr marL="914400" algn="l" rtl="0" fontAlgn="base">
        <a:lnSpc>
          <a:spcPct val="90000"/>
        </a:lnSpc>
        <a:spcBef>
          <a:spcPct val="0"/>
        </a:spcBef>
        <a:spcAft>
          <a:spcPct val="0"/>
        </a:spcAft>
        <a:defRPr sz="4400">
          <a:solidFill>
            <a:schemeClr val="tx1"/>
          </a:solidFill>
          <a:latin typeface="Arial" panose="020B0604020202090204" pitchFamily="34" charset="0"/>
        </a:defRPr>
      </a:lvl7pPr>
      <a:lvl8pPr marL="1371600" algn="l" rtl="0" fontAlgn="base">
        <a:lnSpc>
          <a:spcPct val="90000"/>
        </a:lnSpc>
        <a:spcBef>
          <a:spcPct val="0"/>
        </a:spcBef>
        <a:spcAft>
          <a:spcPct val="0"/>
        </a:spcAft>
        <a:defRPr sz="4400">
          <a:solidFill>
            <a:schemeClr val="tx1"/>
          </a:solidFill>
          <a:latin typeface="Arial" panose="020B0604020202090204" pitchFamily="34" charset="0"/>
        </a:defRPr>
      </a:lvl8pPr>
      <a:lvl9pPr marL="1828800" algn="l" rtl="0" fontAlgn="base">
        <a:lnSpc>
          <a:spcPct val="90000"/>
        </a:lnSpc>
        <a:spcBef>
          <a:spcPct val="0"/>
        </a:spcBef>
        <a:spcAft>
          <a:spcPct val="0"/>
        </a:spcAft>
        <a:defRPr sz="4400">
          <a:solidFill>
            <a:schemeClr val="tx1"/>
          </a:solidFill>
          <a:latin typeface="Arial" panose="020B060402020209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s://www.jira.ford.com/browse/APIMCIS-31957" TargetMode="External"/><Relationship Id="rId13" Type="http://schemas.openxmlformats.org/officeDocument/2006/relationships/hyperlink" Target="https://www.jira.ford.com/browse/APIMCIS-31321" TargetMode="External"/><Relationship Id="rId18" Type="http://schemas.openxmlformats.org/officeDocument/2006/relationships/image" Target="../media/image7.png"/><Relationship Id="rId3" Type="http://schemas.openxmlformats.org/officeDocument/2006/relationships/hyperlink" Target="https://www.jira.ford.com/browse/APIMCIS-31275" TargetMode="External"/><Relationship Id="rId7" Type="http://schemas.openxmlformats.org/officeDocument/2006/relationships/hyperlink" Target="https://www.jira.ford.com/browse/APIMCIS-31296" TargetMode="External"/><Relationship Id="rId12" Type="http://schemas.openxmlformats.org/officeDocument/2006/relationships/hyperlink" Target="https://www.jira.ford.com/browse/APIMCIS-31396" TargetMode="External"/><Relationship Id="rId17" Type="http://schemas.openxmlformats.org/officeDocument/2006/relationships/package" Target="../embeddings/Microsoft_Excel____.xlsx"/><Relationship Id="rId2" Type="http://schemas.openxmlformats.org/officeDocument/2006/relationships/hyperlink" Target="https://www.jira.ford.com/browse/APIMCIS-31281" TargetMode="External"/><Relationship Id="rId16" Type="http://schemas.openxmlformats.org/officeDocument/2006/relationships/hyperlink" Target="https://www.jira.ford.com/browse/APIMCIS-31400" TargetMode="External"/><Relationship Id="rId1" Type="http://schemas.openxmlformats.org/officeDocument/2006/relationships/slideLayout" Target="../slideLayouts/slideLayout12.xml"/><Relationship Id="rId6" Type="http://schemas.openxmlformats.org/officeDocument/2006/relationships/hyperlink" Target="https://www.jira.ford.com/browse/APIMCIS-31308" TargetMode="External"/><Relationship Id="rId11" Type="http://schemas.openxmlformats.org/officeDocument/2006/relationships/hyperlink" Target="https://www.jira.ford.com/browse/APIMCIS-31887" TargetMode="External"/><Relationship Id="rId5" Type="http://schemas.openxmlformats.org/officeDocument/2006/relationships/hyperlink" Target="https://www.jira.ford.com/browse/APIMCIS-31454" TargetMode="External"/><Relationship Id="rId15" Type="http://schemas.openxmlformats.org/officeDocument/2006/relationships/hyperlink" Target="https://www.jira.ford.com/browse/APIMCIS-30826" TargetMode="External"/><Relationship Id="rId10" Type="http://schemas.openxmlformats.org/officeDocument/2006/relationships/hyperlink" Target="https://www.jira.ford.com/browse/APIMCIS-31212" TargetMode="External"/><Relationship Id="rId4" Type="http://schemas.openxmlformats.org/officeDocument/2006/relationships/hyperlink" Target="https://www.jira.ford.com/browse/APIMCIS-31600" TargetMode="External"/><Relationship Id="rId9" Type="http://schemas.openxmlformats.org/officeDocument/2006/relationships/hyperlink" Target="https://www.jira.ford.com/browse/APIMCIS-32022" TargetMode="External"/><Relationship Id="rId14" Type="http://schemas.openxmlformats.org/officeDocument/2006/relationships/hyperlink" Target="https://www.jira.ford.com/browse/APIMCIS-3139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package" Target="../embeddings/Microsoft_Excel____1.xlsx"/><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30225"/>
            <a:ext cx="75660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lnSpc>
                <a:spcPct val="90000"/>
              </a:lnSpc>
            </a:pPr>
            <a:r>
              <a:rPr lang="en-US" altLang="en-US" sz="3200" dirty="0"/>
              <a:t>Sync+ 2.0 </a:t>
            </a:r>
          </a:p>
          <a:p>
            <a:pPr algn="ctr" eaLnBrk="1" hangingPunct="1">
              <a:lnSpc>
                <a:spcPct val="90000"/>
              </a:lnSpc>
            </a:pPr>
            <a:r>
              <a:rPr lang="en-US" altLang="en-US" sz="3200" dirty="0">
                <a:solidFill>
                  <a:srgbClr val="0000CC"/>
                </a:solidFill>
              </a:rPr>
              <a:t>Phase4_CX</a:t>
            </a:r>
            <a:r>
              <a:rPr lang="en-US" altLang="zh-CN" sz="3200" dirty="0">
                <a:solidFill>
                  <a:srgbClr val="0000CC"/>
                </a:solidFill>
              </a:rPr>
              <a:t>727_R12</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90204" pitchFamily="34" charset="0"/>
            </a:endParaRPr>
          </a:p>
          <a:p>
            <a:pPr eaLnBrk="1" hangingPunct="1"/>
            <a:r>
              <a:rPr lang="en-US" altLang="en-US" sz="1600" dirty="0">
                <a:solidFill>
                  <a:srgbClr val="00264E"/>
                </a:solidFill>
              </a:rPr>
              <a:t>Updated on </a:t>
            </a:r>
            <a:r>
              <a:rPr lang="en-US" altLang="en-US" sz="1600" dirty="0">
                <a:solidFill>
                  <a:srgbClr val="0000CC"/>
                </a:solidFill>
              </a:rPr>
              <a:t>202</a:t>
            </a:r>
            <a:r>
              <a:rPr lang="en-US" altLang="zh-CN" sz="1600" dirty="0">
                <a:solidFill>
                  <a:srgbClr val="0000CC"/>
                </a:solidFill>
              </a:rPr>
              <a:t>2</a:t>
            </a:r>
            <a:r>
              <a:rPr lang="en-US" altLang="en-US" sz="1600" dirty="0">
                <a:solidFill>
                  <a:srgbClr val="0000CC"/>
                </a:solidFill>
              </a:rPr>
              <a:t>-</a:t>
            </a:r>
            <a:r>
              <a:rPr lang="en-US" altLang="zh-CN" sz="1600" dirty="0">
                <a:solidFill>
                  <a:srgbClr val="0000CC"/>
                </a:solidFill>
              </a:rPr>
              <a:t>10</a:t>
            </a:r>
            <a:r>
              <a:rPr lang="en-US" altLang="en-US" sz="1600" dirty="0">
                <a:solidFill>
                  <a:srgbClr val="0000CC"/>
                </a:solidFill>
              </a:rPr>
              <a:t>-</a:t>
            </a:r>
            <a:r>
              <a:rPr lang="en-US" altLang="zh-CN" sz="1600" dirty="0">
                <a:solidFill>
                  <a:srgbClr val="0000CC"/>
                </a:solidFill>
              </a:rPr>
              <a:t>19</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Think</a:t>
                </a: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90204" pitchFamily="34" charset="0"/>
                  </a:rPr>
                  <a:t>Point of view</a:t>
                </a: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Plan to Implement</a:t>
                </a: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90204" pitchFamily="34" charset="0"/>
                  </a:rPr>
                  <a:t>Implement</a:t>
                </a: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b="1">
              <a:solidFill>
                <a:srgbClr val="00264E"/>
              </a:solidFill>
              <a:ea typeface="宋体" panose="02010600030101010101" pitchFamily="2" charset="-122"/>
              <a:cs typeface="Arial" panose="020B060402020209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b="1">
                <a:solidFill>
                  <a:srgbClr val="00345F"/>
                </a:solidFill>
                <a:cs typeface="Arial" panose="020B0604020202090204" pitchFamily="34" charset="0"/>
              </a:rPr>
              <a:t>Desired Outcome</a:t>
            </a: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defRPr/>
            </a:pPr>
            <a:endParaRPr lang="en-US" altLang="zh-CN" sz="1600" b="1">
              <a:solidFill>
                <a:srgbClr val="00345F"/>
              </a:solidFill>
              <a:ea typeface="宋体" panose="02010600030101010101" pitchFamily="2" charset="-122"/>
              <a:cs typeface="Arial" panose="020B060402020209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Awareness</a:t>
            </a: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Decision</a:t>
            </a: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90204" pitchFamily="34" charset="0"/>
              </a:defRPr>
            </a:lvl1pPr>
            <a:lvl2pPr marL="742950" indent="-285750">
              <a:defRPr>
                <a:solidFill>
                  <a:schemeClr val="tx1"/>
                </a:solidFill>
                <a:latin typeface="Arial" panose="020B0604020202090204" pitchFamily="34" charset="0"/>
              </a:defRPr>
            </a:lvl2pPr>
            <a:lvl3pPr marL="1143000" indent="-228600">
              <a:defRPr>
                <a:solidFill>
                  <a:schemeClr val="tx1"/>
                </a:solidFill>
                <a:latin typeface="Arial" panose="020B0604020202090204" pitchFamily="34" charset="0"/>
              </a:defRPr>
            </a:lvl3pPr>
            <a:lvl4pPr marL="1600200" indent="-228600">
              <a:defRPr>
                <a:solidFill>
                  <a:schemeClr val="tx1"/>
                </a:solidFill>
                <a:latin typeface="Arial" panose="020B0604020202090204" pitchFamily="34" charset="0"/>
              </a:defRPr>
            </a:lvl4pPr>
            <a:lvl5pPr marL="2057400" indent="-22860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r>
              <a:rPr lang="en-US" altLang="en-US" sz="1400" b="1">
                <a:solidFill>
                  <a:srgbClr val="00345F"/>
                </a:solidFill>
                <a:cs typeface="Arial" panose="020B0604020202090204" pitchFamily="34" charset="0"/>
              </a:rPr>
              <a:t>Escalation Help</a:t>
            </a:r>
          </a:p>
        </p:txBody>
      </p:sp>
      <p:pic>
        <p:nvPicPr>
          <p:cNvPr id="47116"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a:t>
            </a:r>
            <a:r>
              <a:rPr lang="en-US" altLang="zh-CN" sz="2800" dirty="0">
                <a:solidFill>
                  <a:srgbClr val="0000CC"/>
                </a:solidFill>
                <a:ea typeface="SimHei" panose="02010609060101010101" pitchFamily="49" charset="-122"/>
              </a:rPr>
              <a:t>727</a:t>
            </a:r>
            <a:r>
              <a:rPr lang="zh-CN" altLang="en-US" sz="2800" dirty="0">
                <a:solidFill>
                  <a:srgbClr val="0000CC"/>
                </a:solidFill>
                <a:ea typeface="SimHei" panose="02010609060101010101" pitchFamily="49" charset="-122"/>
              </a:rPr>
              <a:t> </a:t>
            </a:r>
            <a:r>
              <a:rPr lang="en-US" altLang="en-US" sz="2800" dirty="0">
                <a:solidFill>
                  <a:srgbClr val="0000CC"/>
                </a:solidFill>
                <a:ea typeface="SimHei" panose="02010609060101010101" pitchFamily="49" charset="-122"/>
              </a:rPr>
              <a:t>R</a:t>
            </a:r>
            <a:r>
              <a:rPr lang="en-US" altLang="zh-CN" sz="2800" dirty="0">
                <a:solidFill>
                  <a:srgbClr val="0000CC"/>
                </a:solidFill>
                <a:ea typeface="SimHei" panose="02010609060101010101" pitchFamily="49" charset="-122"/>
              </a:rPr>
              <a:t>12</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PRO</a:t>
            </a:r>
            <a:r>
              <a:rPr lang="zh-CN" altLang="en-US" sz="2800" dirty="0">
                <a:solidFill>
                  <a:srgbClr val="0000CC"/>
                </a:solidFill>
                <a:ea typeface="SimHei" panose="02010609060101010101" pitchFamily="49" charset="-122"/>
              </a:rPr>
              <a:t> </a:t>
            </a:r>
            <a:r>
              <a:rPr lang="en-US" altLang="zh-CN" sz="2800" dirty="0">
                <a:solidFill>
                  <a:srgbClr val="0000CC"/>
                </a:solidFill>
                <a:ea typeface="SimHei" panose="02010609060101010101" pitchFamily="49" charset="-122"/>
              </a:rPr>
              <a:t>HF5</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{yellow}</a:t>
            </a:r>
          </a:p>
        </p:txBody>
      </p:sp>
      <p:sp>
        <p:nvSpPr>
          <p:cNvPr id="48130" name="Content Placeholder 1"/>
          <p:cNvSpPr>
            <a:spLocks noGrp="1" noChangeArrowheads="1"/>
          </p:cNvSpPr>
          <p:nvPr>
            <p:ph idx="1"/>
          </p:nvPr>
        </p:nvSpPr>
        <p:spPr bwMode="auto">
          <a:xfrm>
            <a:off x="639763" y="1096963"/>
            <a:ext cx="11215906"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anose="02010600030101010101" pitchFamily="2" charset="-122"/>
              </a:rPr>
              <a:t>Software key info</a:t>
            </a:r>
          </a:p>
          <a:p>
            <a:pPr lvl="1">
              <a:spcBef>
                <a:spcPct val="0"/>
              </a:spcBef>
              <a:buFont typeface="Arial" panose="020B0604020202090204" pitchFamily="34" charset="0"/>
              <a:buChar char="•"/>
            </a:pPr>
            <a:r>
              <a:rPr lang="en-US" altLang="zh-CN" sz="1800" dirty="0">
                <a:ea typeface="宋体" panose="02010600030101010101" pitchFamily="2" charset="-122"/>
              </a:rPr>
              <a:t>Refer SWAD for the details:</a:t>
            </a:r>
          </a:p>
          <a:p>
            <a:pPr lvl="2">
              <a:spcBef>
                <a:spcPct val="0"/>
              </a:spcBef>
              <a:buFont typeface="Arial" panose="020B0604020202090204" pitchFamily="34" charset="0"/>
              <a:buChar char="•"/>
            </a:pPr>
            <a:r>
              <a:rPr lang="en-US" altLang="zh-CN" sz="1800" dirty="0">
                <a:ea typeface="宋体" panose="02010600030101010101" pitchFamily="2" charset="-122"/>
              </a:rPr>
              <a:t>MCU version:</a:t>
            </a:r>
            <a:r>
              <a:rPr lang="zh-CN" altLang="zh-CN" sz="1800" dirty="0">
                <a:ea typeface="宋体" panose="02010600030101010101" pitchFamily="2" charset="-122"/>
              </a:rPr>
              <a:t> </a:t>
            </a:r>
            <a:r>
              <a:rPr lang="en-GB" altLang="zh-CN" sz="1800" dirty="0">
                <a:ea typeface="宋体" panose="02010600030101010101" pitchFamily="2" charset="-122"/>
              </a:rPr>
              <a:t>20220</a:t>
            </a:r>
            <a:r>
              <a:rPr lang="en-US" altLang="zh-CN" sz="1800" dirty="0">
                <a:ea typeface="宋体" panose="02010600030101010101" pitchFamily="2" charset="-122"/>
              </a:rPr>
              <a:t>915</a:t>
            </a:r>
            <a:r>
              <a:rPr lang="en-GB" altLang="zh-CN" sz="1800" dirty="0">
                <a:ea typeface="宋体" panose="02010600030101010101" pitchFamily="2" charset="-122"/>
              </a:rPr>
              <a:t>_</a:t>
            </a:r>
            <a:r>
              <a:rPr lang="en-US" altLang="zh-CN" sz="1800" dirty="0">
                <a:ea typeface="宋体" panose="02010600030101010101" pitchFamily="2" charset="-122"/>
              </a:rPr>
              <a:t>528</a:t>
            </a:r>
            <a:r>
              <a:rPr lang="en-GB" altLang="zh-CN" sz="1800" dirty="0">
                <a:ea typeface="宋体" panose="02010600030101010101" pitchFamily="2" charset="-122"/>
              </a:rPr>
              <a:t>_PRO</a:t>
            </a:r>
            <a:r>
              <a:rPr lang="zh-CN" altLang="en-US" sz="1800" dirty="0">
                <a:ea typeface="宋体" panose="02010600030101010101" pitchFamily="2" charset="-122"/>
              </a:rPr>
              <a:t>（</a:t>
            </a:r>
            <a:r>
              <a:rPr lang="en-US" altLang="zh-CN" sz="1800" dirty="0">
                <a:ea typeface="宋体" panose="02010600030101010101" pitchFamily="2" charset="-122"/>
              </a:rPr>
              <a:t>CX727</a:t>
            </a:r>
            <a:r>
              <a:rPr lang="zh-CN" altLang="en-US" sz="1800" dirty="0">
                <a:ea typeface="宋体" panose="02010600030101010101" pitchFamily="2" charset="-122"/>
              </a:rPr>
              <a:t> </a:t>
            </a:r>
            <a:r>
              <a:rPr lang="en-US" altLang="zh-CN" sz="1800" dirty="0">
                <a:ea typeface="宋体" panose="02010600030101010101" pitchFamily="2" charset="-122"/>
              </a:rPr>
              <a:t>R12</a:t>
            </a:r>
            <a:r>
              <a:rPr lang="zh-CN" altLang="en-US" sz="1800" dirty="0">
                <a:ea typeface="宋体" panose="02010600030101010101" pitchFamily="2" charset="-122"/>
              </a:rPr>
              <a:t>）</a:t>
            </a:r>
            <a:r>
              <a:rPr lang="en-US" altLang="zh-CN" sz="1800" dirty="0">
                <a:ea typeface="宋体" panose="02010600030101010101" pitchFamily="2" charset="-122"/>
              </a:rPr>
              <a:t>#1025</a:t>
            </a:r>
            <a:endParaRPr lang="zh-CN" altLang="zh-CN" sz="1800" dirty="0">
              <a:ea typeface="宋体" panose="02010600030101010101" pitchFamily="2" charset="-122"/>
            </a:endParaRPr>
          </a:p>
          <a:p>
            <a:pPr lvl="2">
              <a:spcBef>
                <a:spcPct val="0"/>
              </a:spcBef>
              <a:buFont typeface="Arial" panose="020B0604020202090204" pitchFamily="34" charset="0"/>
              <a:buChar char="•"/>
            </a:pPr>
            <a:r>
              <a:rPr lang="en-US" altLang="zh-CN" sz="1800" dirty="0">
                <a:ea typeface="宋体" panose="02010600030101010101" pitchFamily="2" charset="-122"/>
              </a:rPr>
              <a:t>SoC User</a:t>
            </a:r>
            <a:r>
              <a:rPr lang="zh-CN" altLang="en-US" sz="1800" dirty="0">
                <a:ea typeface="宋体" panose="02010600030101010101" pitchFamily="2" charset="-122"/>
              </a:rPr>
              <a:t> </a:t>
            </a:r>
            <a:r>
              <a:rPr lang="en-US" altLang="zh-CN" sz="1800" dirty="0">
                <a:ea typeface="宋体" panose="02010600030101010101" pitchFamily="2" charset="-122"/>
              </a:rPr>
              <a:t>version: 20221013_0809_CF15_R12.PRO.HF5_User </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Verification scope and method:</a:t>
            </a:r>
          </a:p>
          <a:p>
            <a:pPr lvl="2">
              <a:spcBef>
                <a:spcPct val="0"/>
              </a:spcBef>
              <a:buFont typeface="Arial" panose="020B0604020202090204" pitchFamily="34" charset="0"/>
              <a:buChar char="•"/>
            </a:pPr>
            <a:r>
              <a:rPr lang="en-US" altLang="zh-CN" sz="1800" dirty="0">
                <a:solidFill>
                  <a:srgbClr val="0000CC"/>
                </a:solidFill>
                <a:ea typeface="宋体" panose="02010600030101010101" pitchFamily="2" charset="-122"/>
              </a:rPr>
              <a:t>{Full verification} </a:t>
            </a:r>
            <a:r>
              <a:rPr lang="en-US" altLang="zh-CN" sz="1800" dirty="0">
                <a:ea typeface="宋体" panose="02010600030101010101" pitchFamily="2" charset="-122"/>
              </a:rPr>
              <a:t>executed with pass rate </a:t>
            </a:r>
            <a:r>
              <a:rPr lang="en-US" altLang="zh-CN" sz="1800" dirty="0">
                <a:solidFill>
                  <a:srgbClr val="0000CC"/>
                </a:solidFill>
                <a:ea typeface="宋体" panose="02010600030101010101" pitchFamily="2" charset="-122"/>
              </a:rPr>
              <a:t>99%.</a:t>
            </a:r>
            <a:r>
              <a:rPr lang="zh-CN" altLang="en-US" sz="1800" dirty="0">
                <a:solidFill>
                  <a:srgbClr val="0000CC"/>
                </a:solidFill>
                <a:ea typeface="宋体" panose="02010600030101010101" pitchFamily="2" charset="-122"/>
              </a:rPr>
              <a:t> </a:t>
            </a:r>
            <a:r>
              <a:rPr lang="en-US" altLang="zh-CN" sz="1800" dirty="0">
                <a:ea typeface="宋体" panose="02010600030101010101" pitchFamily="2" charset="-122"/>
              </a:rPr>
              <a:t>Refer test report for detail.</a:t>
            </a:r>
          </a:p>
          <a:p>
            <a:pPr>
              <a:spcBef>
                <a:spcPct val="0"/>
              </a:spcBef>
            </a:pPr>
            <a:r>
              <a:rPr lang="en-US" altLang="zh-CN" sz="1800" dirty="0">
                <a:ea typeface="宋体" panose="02010600030101010101" pitchFamily="2" charset="-122"/>
              </a:rPr>
              <a:t>Main changes compared with previous version, refer RN for the details, highlights listed below:</a:t>
            </a:r>
          </a:p>
          <a:p>
            <a:pPr lvl="2">
              <a:spcBef>
                <a:spcPct val="0"/>
              </a:spcBef>
              <a:buFont typeface="Arial" panose="020B0604020202020204" pitchFamily="34" charset="0"/>
              <a:buChar char="•"/>
            </a:pPr>
            <a:r>
              <a:rPr lang="en-US" altLang="zh-CN" dirty="0">
                <a:ea typeface="宋体" panose="02010600030101010101" pitchFamily="2" charset="-122"/>
              </a:rPr>
              <a:t>Currently NO</a:t>
            </a:r>
            <a:r>
              <a:rPr lang="zh-CN" altLang="en-US" dirty="0">
                <a:ea typeface="宋体" pitchFamily="2" charset="-122"/>
              </a:rPr>
              <a:t> </a:t>
            </a:r>
            <a:r>
              <a:rPr lang="en-US" altLang="zh-CN" dirty="0">
                <a:ea typeface="宋体" panose="02010600030101010101" pitchFamily="2" charset="-122"/>
              </a:rPr>
              <a:t>IG</a:t>
            </a:r>
            <a:r>
              <a:rPr lang="zh-CN" altLang="en-US" dirty="0">
                <a:ea typeface="宋体" pitchFamily="2" charset="-122"/>
              </a:rPr>
              <a:t> </a:t>
            </a:r>
            <a:r>
              <a:rPr lang="en-US" altLang="zh-CN" dirty="0">
                <a:ea typeface="宋体" panose="02010600030101010101" pitchFamily="2" charset="-122"/>
              </a:rPr>
              <a:t>issues</a:t>
            </a:r>
            <a:r>
              <a:rPr lang="zh-CN" altLang="en-US" dirty="0">
                <a:ea typeface="宋体" pitchFamily="2" charset="-122"/>
              </a:rPr>
              <a:t> </a:t>
            </a:r>
            <a:r>
              <a:rPr lang="en-US" altLang="zh-CN" dirty="0">
                <a:ea typeface="宋体" panose="02010600030101010101" pitchFamily="2" charset="-122"/>
              </a:rPr>
              <a:t>assigned</a:t>
            </a:r>
            <a:r>
              <a:rPr lang="zh-CN" altLang="en-US" dirty="0">
                <a:ea typeface="宋体" pitchFamily="2" charset="-122"/>
              </a:rPr>
              <a:t> </a:t>
            </a:r>
            <a:r>
              <a:rPr lang="en-US" altLang="zh-CN" dirty="0">
                <a:ea typeface="宋体" panose="02010600030101010101" pitchFamily="2" charset="-122"/>
              </a:rPr>
              <a:t>to</a:t>
            </a:r>
            <a:r>
              <a:rPr lang="zh-CN" altLang="en-US" dirty="0">
                <a:ea typeface="宋体" pitchFamily="2" charset="-122"/>
              </a:rPr>
              <a:t> </a:t>
            </a:r>
            <a:r>
              <a:rPr lang="en-US" altLang="zh-CN" dirty="0">
                <a:ea typeface="宋体" panose="02010600030101010101" pitchFamily="2" charset="-122"/>
              </a:rPr>
              <a:t>Baidu.</a:t>
            </a:r>
          </a:p>
          <a:p>
            <a:pPr lvl="2">
              <a:spcBef>
                <a:spcPct val="0"/>
              </a:spcBef>
              <a:buFont typeface="Arial" panose="020B0604020202020204" pitchFamily="34" charset="0"/>
              <a:buChar char="•"/>
            </a:pPr>
            <a:r>
              <a:rPr lang="en-US" altLang="zh-CN" dirty="0">
                <a:ea typeface="宋体" panose="02010600030101010101" pitchFamily="2" charset="-122"/>
              </a:rPr>
              <a:t>Left</a:t>
            </a:r>
            <a:r>
              <a:rPr lang="zh-CN" altLang="en-US" dirty="0">
                <a:ea typeface="宋体" panose="02010600030101010101" pitchFamily="2" charset="-122"/>
              </a:rPr>
              <a:t> </a:t>
            </a:r>
            <a:r>
              <a:rPr lang="en-US" altLang="zh-CN" dirty="0">
                <a:ea typeface="宋体" panose="02010600030101010101" pitchFamily="2" charset="-122"/>
              </a:rPr>
              <a:t>Gating</a:t>
            </a:r>
            <a:r>
              <a:rPr lang="zh-CN" altLang="en-US" dirty="0">
                <a:ea typeface="宋体" panose="02010600030101010101" pitchFamily="2" charset="-122"/>
              </a:rPr>
              <a:t> </a:t>
            </a:r>
            <a:r>
              <a:rPr lang="en-US" altLang="zh-CN" dirty="0">
                <a:ea typeface="宋体" panose="02010600030101010101" pitchFamily="2" charset="-122"/>
              </a:rPr>
              <a:t>issues</a:t>
            </a:r>
            <a:r>
              <a:rPr lang="zh-CN" altLang="en-US" dirty="0">
                <a:ea typeface="宋体" panose="02010600030101010101" pitchFamily="2" charset="-122"/>
              </a:rPr>
              <a:t> </a:t>
            </a:r>
            <a:r>
              <a:rPr lang="en-US" altLang="zh-CN" dirty="0">
                <a:ea typeface="宋体" panose="02010600030101010101" pitchFamily="2" charset="-122"/>
              </a:rPr>
              <a:t>in</a:t>
            </a:r>
            <a:r>
              <a:rPr lang="zh-CN" altLang="en-US" dirty="0">
                <a:ea typeface="宋体" panose="02010600030101010101" pitchFamily="2" charset="-122"/>
              </a:rPr>
              <a:t> </a:t>
            </a:r>
            <a:r>
              <a:rPr lang="en-US" altLang="zh-CN" dirty="0">
                <a:ea typeface="宋体" panose="02010600030101010101" pitchFamily="2" charset="-122"/>
              </a:rPr>
              <a:t>total</a:t>
            </a:r>
            <a:r>
              <a:rPr lang="zh-CN" altLang="en-US" dirty="0">
                <a:ea typeface="宋体" panose="02010600030101010101" pitchFamily="2" charset="-122"/>
              </a:rPr>
              <a:t> </a:t>
            </a:r>
            <a:r>
              <a:rPr lang="en-US" altLang="zh-CN" dirty="0">
                <a:ea typeface="宋体" panose="02010600030101010101" pitchFamily="2" charset="-122"/>
              </a:rPr>
              <a:t>22</a:t>
            </a:r>
            <a:r>
              <a:rPr lang="zh-CN" altLang="en-US" dirty="0">
                <a:ea typeface="宋体" panose="02010600030101010101" pitchFamily="2" charset="-122"/>
              </a:rPr>
              <a:t> </a:t>
            </a:r>
            <a:r>
              <a:rPr lang="en-US" altLang="zh-CN" dirty="0">
                <a:ea typeface="宋体" panose="02010600030101010101" pitchFamily="2" charset="-122"/>
              </a:rPr>
              <a:t>which</a:t>
            </a:r>
            <a:r>
              <a:rPr lang="zh-CN" altLang="en-US" dirty="0">
                <a:ea typeface="宋体" panose="02010600030101010101" pitchFamily="2" charset="-122"/>
              </a:rPr>
              <a:t> </a:t>
            </a:r>
            <a:r>
              <a:rPr lang="en-US" altLang="zh-CN" dirty="0">
                <a:ea typeface="宋体" panose="02010600030101010101" pitchFamily="2" charset="-122"/>
              </a:rPr>
              <a:t>will</a:t>
            </a:r>
            <a:r>
              <a:rPr lang="zh-CN" altLang="en-US" dirty="0">
                <a:ea typeface="宋体" panose="02010600030101010101" pitchFamily="2" charset="-122"/>
              </a:rPr>
              <a:t> </a:t>
            </a:r>
            <a:r>
              <a:rPr lang="en-US" altLang="zh-CN" dirty="0">
                <a:ea typeface="宋体" panose="02010600030101010101" pitchFamily="2" charset="-122"/>
              </a:rPr>
              <a:t>be</a:t>
            </a:r>
            <a:r>
              <a:rPr lang="zh-CN" altLang="en-US" dirty="0">
                <a:ea typeface="宋体" panose="02010600030101010101" pitchFamily="2" charset="-122"/>
              </a:rPr>
              <a:t> </a:t>
            </a:r>
            <a:r>
              <a:rPr lang="en-US" altLang="zh-CN" dirty="0">
                <a:ea typeface="宋体" panose="02010600030101010101" pitchFamily="2" charset="-122"/>
              </a:rPr>
              <a:t>fixed/improved</a:t>
            </a:r>
            <a:r>
              <a:rPr lang="zh-CN" altLang="en-US" dirty="0">
                <a:ea typeface="宋体" panose="02010600030101010101" pitchFamily="2" charset="-122"/>
              </a:rPr>
              <a:t> </a:t>
            </a:r>
            <a:r>
              <a:rPr lang="en-US" altLang="zh-CN" dirty="0">
                <a:ea typeface="宋体" panose="02010600030101010101" pitchFamily="2" charset="-122"/>
              </a:rPr>
              <a:t>in</a:t>
            </a:r>
            <a:r>
              <a:rPr lang="zh-CN" altLang="en-US" dirty="0">
                <a:ea typeface="宋体" panose="02010600030101010101" pitchFamily="2" charset="-122"/>
              </a:rPr>
              <a:t> </a:t>
            </a:r>
            <a:r>
              <a:rPr lang="en-US" altLang="zh-CN" dirty="0">
                <a:ea typeface="宋体" panose="02010600030101010101" pitchFamily="2" charset="-122"/>
              </a:rPr>
              <a:t>R13/14.</a:t>
            </a:r>
            <a:r>
              <a:rPr lang="zh-CN" altLang="en-US" dirty="0">
                <a:ea typeface="宋体" panose="02010600030101010101" pitchFamily="2" charset="-122"/>
              </a:rPr>
              <a:t> </a:t>
            </a:r>
            <a:r>
              <a:rPr lang="en-US" altLang="zh-CN" dirty="0">
                <a:ea typeface="宋体" panose="02010600030101010101" pitchFamily="2" charset="-122"/>
              </a:rPr>
              <a:t>Refer</a:t>
            </a:r>
            <a:r>
              <a:rPr lang="zh-CN" altLang="en-US" dirty="0">
                <a:ea typeface="宋体" panose="02010600030101010101" pitchFamily="2" charset="-122"/>
              </a:rPr>
              <a:t> </a:t>
            </a:r>
            <a:r>
              <a:rPr lang="en-US" altLang="zh-CN" dirty="0">
                <a:ea typeface="宋体" panose="02010600030101010101" pitchFamily="2" charset="-122"/>
              </a:rPr>
              <a:t>slide</a:t>
            </a:r>
            <a:r>
              <a:rPr lang="zh-CN" altLang="en-US" dirty="0">
                <a:ea typeface="宋体" panose="02010600030101010101" pitchFamily="2" charset="-122"/>
              </a:rPr>
              <a:t> </a:t>
            </a:r>
            <a:r>
              <a:rPr lang="en-US" altLang="zh-CN" dirty="0">
                <a:ea typeface="宋体" panose="02010600030101010101" pitchFamily="2" charset="-122"/>
              </a:rPr>
              <a:t>3.</a:t>
            </a:r>
          </a:p>
          <a:p>
            <a:pPr lvl="2">
              <a:spcBef>
                <a:spcPct val="0"/>
              </a:spcBef>
              <a:buFont typeface="Arial" panose="020B0604020202020204" pitchFamily="34" charset="0"/>
              <a:buChar char="•"/>
            </a:pPr>
            <a:r>
              <a:rPr lang="en-US" altLang="zh-CN" dirty="0">
                <a:ea typeface="宋体" panose="02010600030101010101" pitchFamily="2" charset="-122"/>
              </a:rPr>
              <a:t>Performance</a:t>
            </a:r>
            <a:r>
              <a:rPr lang="zh-CN" altLang="en-US" dirty="0">
                <a:ea typeface="宋体" pitchFamily="2" charset="-122"/>
              </a:rPr>
              <a:t> </a:t>
            </a:r>
            <a:r>
              <a:rPr lang="en-US" altLang="zh-CN" dirty="0">
                <a:ea typeface="宋体" panose="02010600030101010101" pitchFamily="2" charset="-122"/>
              </a:rPr>
              <a:t>test</a:t>
            </a:r>
            <a:r>
              <a:rPr lang="zh-CN" altLang="en-US" dirty="0">
                <a:ea typeface="宋体" pitchFamily="2" charset="-122"/>
              </a:rPr>
              <a:t> </a:t>
            </a:r>
            <a:r>
              <a:rPr lang="en-US" altLang="zh-CN" dirty="0">
                <a:ea typeface="宋体" panose="02010600030101010101" pitchFamily="2" charset="-122"/>
              </a:rPr>
              <a:t>result</a:t>
            </a:r>
            <a:r>
              <a:rPr lang="zh-CN" altLang="en-US" dirty="0">
                <a:ea typeface="宋体" panose="02010600030101010101" pitchFamily="2" charset="-122"/>
              </a:rPr>
              <a:t> </a:t>
            </a:r>
            <a:r>
              <a:rPr lang="en-US" altLang="zh-CN" dirty="0">
                <a:ea typeface="宋体" panose="02010600030101010101" pitchFamily="2" charset="-122"/>
              </a:rPr>
              <a:t>– Refer</a:t>
            </a:r>
            <a:r>
              <a:rPr lang="zh-CN" altLang="en-US" dirty="0">
                <a:ea typeface="宋体" pitchFamily="2" charset="-122"/>
              </a:rPr>
              <a:t> </a:t>
            </a:r>
            <a:r>
              <a:rPr lang="en-US" altLang="zh-CN" dirty="0">
                <a:ea typeface="宋体" panose="02010600030101010101" pitchFamily="2" charset="-122"/>
              </a:rPr>
              <a:t>slide</a:t>
            </a:r>
            <a:r>
              <a:rPr lang="zh-CN" altLang="en-US" dirty="0">
                <a:ea typeface="宋体" pitchFamily="2" charset="-122"/>
              </a:rPr>
              <a:t> </a:t>
            </a:r>
            <a:r>
              <a:rPr lang="en-US" altLang="zh-CN" dirty="0">
                <a:ea typeface="宋体" panose="02010600030101010101" pitchFamily="2" charset="-122"/>
              </a:rPr>
              <a:t>6.</a:t>
            </a:r>
          </a:p>
          <a:p>
            <a:pPr marL="1371600" lvl="3" indent="0">
              <a:spcBef>
                <a:spcPct val="0"/>
              </a:spcBef>
              <a:buNone/>
            </a:pPr>
            <a:endParaRPr lang="en-US" altLang="zh-CN" dirty="0">
              <a:ea typeface="宋体" panose="02010600030101010101" pitchFamily="2" charset="-122"/>
            </a:endParaRPr>
          </a:p>
          <a:p>
            <a:pPr>
              <a:spcBef>
                <a:spcPct val="0"/>
              </a:spcBef>
            </a:pP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1CACEA0-78C3-510C-8FCB-71ADEC273483}"/>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R12</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HF5</a:t>
            </a:r>
            <a:r>
              <a:rPr lang="en-US" altLang="en-US" sz="2800" dirty="0">
                <a:solidFill>
                  <a:srgbClr val="0000CC"/>
                </a:solidFill>
              </a:rPr>
              <a:t>} </a:t>
            </a:r>
            <a:r>
              <a:rPr lang="en-US" altLang="zh-CN" sz="2800" dirty="0"/>
              <a:t>Gating</a:t>
            </a:r>
            <a:r>
              <a:rPr lang="zh-CN" altLang="en-US" sz="2800" dirty="0"/>
              <a:t> </a:t>
            </a:r>
            <a:r>
              <a:rPr lang="en-US" altLang="zh-CN" sz="2800" dirty="0"/>
              <a:t>issues</a:t>
            </a:r>
            <a:r>
              <a:rPr lang="zh-CN" altLang="en-US" sz="2800" dirty="0"/>
              <a:t> </a:t>
            </a:r>
            <a:r>
              <a:rPr lang="en-US" altLang="zh-CN" sz="2800" dirty="0"/>
              <a:t>status</a:t>
            </a:r>
            <a:endParaRPr lang="en-US" altLang="en-US" sz="2800" b="0" dirty="0">
              <a:ea typeface="SimHei" panose="02010609060101010101" pitchFamily="49" charset="-122"/>
            </a:endParaRPr>
          </a:p>
        </p:txBody>
      </p:sp>
      <p:graphicFrame>
        <p:nvGraphicFramePr>
          <p:cNvPr id="2" name="表格 1">
            <a:extLst>
              <a:ext uri="{FF2B5EF4-FFF2-40B4-BE49-F238E27FC236}">
                <a16:creationId xmlns:a16="http://schemas.microsoft.com/office/drawing/2014/main" id="{1E77FFBC-8998-4A30-37BF-5715131E88FC}"/>
              </a:ext>
            </a:extLst>
          </p:cNvPr>
          <p:cNvGraphicFramePr>
            <a:graphicFrameLocks noGrp="1"/>
          </p:cNvGraphicFramePr>
          <p:nvPr>
            <p:extLst>
              <p:ext uri="{D42A27DB-BD31-4B8C-83A1-F6EECF244321}">
                <p14:modId xmlns:p14="http://schemas.microsoft.com/office/powerpoint/2010/main" val="2763262982"/>
              </p:ext>
            </p:extLst>
          </p:nvPr>
        </p:nvGraphicFramePr>
        <p:xfrm>
          <a:off x="822106" y="1159391"/>
          <a:ext cx="10653932" cy="7330766"/>
        </p:xfrm>
        <a:graphic>
          <a:graphicData uri="http://schemas.openxmlformats.org/drawingml/2006/table">
            <a:tbl>
              <a:tblPr>
                <a:tableStyleId>{5C22544A-7EE6-4342-B048-85BDC9FD1C3A}</a:tableStyleId>
              </a:tblPr>
              <a:tblGrid>
                <a:gridCol w="829004">
                  <a:extLst>
                    <a:ext uri="{9D8B030D-6E8A-4147-A177-3AD203B41FA5}">
                      <a16:colId xmlns:a16="http://schemas.microsoft.com/office/drawing/2014/main" val="1979961147"/>
                    </a:ext>
                  </a:extLst>
                </a:gridCol>
                <a:gridCol w="2078676">
                  <a:extLst>
                    <a:ext uri="{9D8B030D-6E8A-4147-A177-3AD203B41FA5}">
                      <a16:colId xmlns:a16="http://schemas.microsoft.com/office/drawing/2014/main" val="3827913560"/>
                    </a:ext>
                  </a:extLst>
                </a:gridCol>
                <a:gridCol w="869795">
                  <a:extLst>
                    <a:ext uri="{9D8B030D-6E8A-4147-A177-3AD203B41FA5}">
                      <a16:colId xmlns:a16="http://schemas.microsoft.com/office/drawing/2014/main" val="621905465"/>
                    </a:ext>
                  </a:extLst>
                </a:gridCol>
                <a:gridCol w="836341">
                  <a:extLst>
                    <a:ext uri="{9D8B030D-6E8A-4147-A177-3AD203B41FA5}">
                      <a16:colId xmlns:a16="http://schemas.microsoft.com/office/drawing/2014/main" val="2651504481"/>
                    </a:ext>
                  </a:extLst>
                </a:gridCol>
                <a:gridCol w="568713">
                  <a:extLst>
                    <a:ext uri="{9D8B030D-6E8A-4147-A177-3AD203B41FA5}">
                      <a16:colId xmlns:a16="http://schemas.microsoft.com/office/drawing/2014/main" val="440013582"/>
                    </a:ext>
                  </a:extLst>
                </a:gridCol>
                <a:gridCol w="702526">
                  <a:extLst>
                    <a:ext uri="{9D8B030D-6E8A-4147-A177-3AD203B41FA5}">
                      <a16:colId xmlns:a16="http://schemas.microsoft.com/office/drawing/2014/main" val="610344613"/>
                    </a:ext>
                  </a:extLst>
                </a:gridCol>
                <a:gridCol w="635620">
                  <a:extLst>
                    <a:ext uri="{9D8B030D-6E8A-4147-A177-3AD203B41FA5}">
                      <a16:colId xmlns:a16="http://schemas.microsoft.com/office/drawing/2014/main" val="201814434"/>
                    </a:ext>
                  </a:extLst>
                </a:gridCol>
                <a:gridCol w="4133257">
                  <a:extLst>
                    <a:ext uri="{9D8B030D-6E8A-4147-A177-3AD203B41FA5}">
                      <a16:colId xmlns:a16="http://schemas.microsoft.com/office/drawing/2014/main" val="1689760757"/>
                    </a:ext>
                  </a:extLst>
                </a:gridCol>
              </a:tblGrid>
              <a:tr h="307263">
                <a:tc>
                  <a:txBody>
                    <a:bodyPr/>
                    <a:lstStyle/>
                    <a:p>
                      <a:pPr marL="0" algn="ctr" defTabSz="914400" rtl="0" eaLnBrk="1" fontAlgn="t" latinLnBrk="0" hangingPunct="1"/>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Key</a:t>
                      </a:r>
                      <a:endParaRPr lang="zh-CN" altLang="en-US" sz="900" b="1" i="0" u="none" strike="noStrike" kern="1200" dirty="0">
                        <a:solidFill>
                          <a:schemeClr val="bg1"/>
                        </a:solidFill>
                        <a:effectLst/>
                        <a:latin typeface="Arial" panose="020B060402020209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algn="ctr" defTabSz="914400" rtl="0" eaLnBrk="1" fontAlgn="t" latinLnBrk="0" hangingPunct="1"/>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Summary</a:t>
                      </a:r>
                      <a:endParaRPr lang="zh-CN" altLang="en-US" sz="900" b="1" i="0" u="none" strike="noStrike" kern="1200" dirty="0">
                        <a:solidFill>
                          <a:schemeClr val="bg1"/>
                        </a:solidFill>
                        <a:effectLst/>
                        <a:latin typeface="Arial" panose="020B060402020209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algn="ctr" defTabSz="914400" rtl="0" eaLnBrk="1" fontAlgn="t" latinLnBrk="0" hangingPunct="1"/>
                      <a:r>
                        <a:rPr lang="zh-CN" altLang="en-US" sz="900" b="1" i="0" u="none" strike="noStrike" kern="1200" dirty="0">
                          <a:solidFill>
                            <a:schemeClr val="bg1"/>
                          </a:solidFill>
                          <a:effectLst/>
                          <a:latin typeface="Arial" panose="020B0604020202090204" pitchFamily="34" charset="0"/>
                          <a:ea typeface="等线" panose="02010600030101010101" pitchFamily="2" charset="-122"/>
                          <a:cs typeface="+mn-cs"/>
                        </a:rPr>
                        <a:t>模块</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algn="ctr" defTabSz="914400" rtl="0" eaLnBrk="1" fontAlgn="t" latinLnBrk="0" hangingPunct="1"/>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Fix</a:t>
                      </a:r>
                      <a:r>
                        <a:rPr lang="zh-CN" altLang="en-US" sz="900" b="1" i="0" u="none" strike="noStrike" kern="1200" dirty="0">
                          <a:solidFill>
                            <a:schemeClr val="bg1"/>
                          </a:solidFill>
                          <a:effectLst/>
                          <a:latin typeface="Arial" panose="020B0604020202090204" pitchFamily="34" charset="0"/>
                          <a:ea typeface="等线" panose="02010600030101010101" pitchFamily="2" charset="-122"/>
                          <a:cs typeface="+mn-cs"/>
                        </a:rPr>
                        <a:t> </a:t>
                      </a:r>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Version</a:t>
                      </a:r>
                      <a:endParaRPr lang="zh-CN" altLang="en-US" sz="900" b="1" i="0" u="none" strike="noStrike" kern="1200" dirty="0">
                        <a:solidFill>
                          <a:schemeClr val="bg1"/>
                        </a:solidFill>
                        <a:effectLst/>
                        <a:latin typeface="Arial" panose="020B060402020209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altLang="zh-CN" sz="900" b="1" i="0" u="none" strike="noStrike" kern="1200" dirty="0">
                          <a:solidFill>
                            <a:schemeClr val="bg1"/>
                          </a:solidFill>
                          <a:effectLst/>
                          <a:latin typeface="Arial" panose="020B0604020202090204" pitchFamily="34" charset="0"/>
                          <a:ea typeface="等线" panose="02010600030101010101" pitchFamily="2" charset="-122"/>
                          <a:cs typeface="+mn-cs"/>
                        </a:rPr>
                        <a:t>Priority</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altLang="zh-CN" sz="900" b="1" i="0" u="none" strike="noStrike" kern="1200" dirty="0">
                          <a:solidFill>
                            <a:schemeClr val="bg1"/>
                          </a:solidFill>
                          <a:effectLst/>
                          <a:latin typeface="Arial" panose="020B0604020202090204" pitchFamily="34" charset="0"/>
                          <a:ea typeface="等线" panose="02010600030101010101" pitchFamily="2" charset="-122"/>
                          <a:cs typeface="+mn-cs"/>
                        </a:rPr>
                        <a:t>Status</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algn="ctr" defTabSz="914400" rtl="0" eaLnBrk="1" fontAlgn="t" latinLnBrk="0" hangingPunct="1"/>
                      <a:r>
                        <a:rPr lang="sq-AL" sz="900" b="1" i="0" u="none" strike="noStrike" kern="1200" dirty="0">
                          <a:solidFill>
                            <a:schemeClr val="bg1"/>
                          </a:solidFill>
                          <a:effectLst/>
                          <a:latin typeface="Arial" panose="020B0604020202090204" pitchFamily="34" charset="0"/>
                          <a:ea typeface="等线" panose="02010600030101010101" pitchFamily="2" charset="-122"/>
                          <a:cs typeface="+mn-cs"/>
                        </a:rPr>
                        <a:t>AIMS</a:t>
                      </a:r>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a:t>
                      </a:r>
                      <a:endParaRPr lang="sq-AL" sz="900" b="1" i="0" u="none" strike="noStrike" kern="1200" dirty="0">
                        <a:solidFill>
                          <a:schemeClr val="bg1"/>
                        </a:solidFill>
                        <a:effectLst/>
                        <a:latin typeface="Arial" panose="020B060402020209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algn="ctr" defTabSz="914400" rtl="0" eaLnBrk="1" fontAlgn="t" latinLnBrk="0" hangingPunct="1"/>
                      <a:r>
                        <a:rPr lang="en-US" altLang="zh-CN" sz="900" b="1" i="0" u="none" strike="noStrike" kern="1200" dirty="0">
                          <a:solidFill>
                            <a:schemeClr val="bg1"/>
                          </a:solidFill>
                          <a:effectLst/>
                          <a:latin typeface="Arial" panose="020B0604020202090204" pitchFamily="34" charset="0"/>
                          <a:ea typeface="等线" panose="02010600030101010101" pitchFamily="2" charset="-122"/>
                          <a:cs typeface="+mn-cs"/>
                        </a:rPr>
                        <a:t>Remark</a:t>
                      </a:r>
                      <a:endParaRPr lang="sq-AL" sz="900" b="1" i="0" u="none" strike="noStrike" kern="1200" dirty="0">
                        <a:solidFill>
                          <a:schemeClr val="bg1"/>
                        </a:solidFill>
                        <a:effectLst/>
                        <a:latin typeface="Arial" panose="020B060402020209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11409373"/>
                  </a:ext>
                </a:extLst>
              </a:tr>
              <a:tr h="280481">
                <a:tc>
                  <a:txBody>
                    <a:bodyPr/>
                    <a:lstStyle/>
                    <a:p>
                      <a:pPr algn="ctr" fontAlgn="t"/>
                      <a:r>
                        <a:rPr lang="sq-AL" sz="700" u="sng" strike="noStrike" dirty="0">
                          <a:effectLst/>
                          <a:hlinkClick r:id="rId2"/>
                        </a:rPr>
                        <a:t>APIMCIS-31281</a:t>
                      </a:r>
                      <a:endParaRPr lang="sq-AL"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【CX727】【</a:t>
                      </a:r>
                      <a:r>
                        <a:rPr lang="zh-CN" altLang="en-US" sz="700" u="none" strike="noStrike" dirty="0">
                          <a:effectLst/>
                        </a:rPr>
                        <a:t>高概率</a:t>
                      </a:r>
                      <a:r>
                        <a:rPr lang="en-US" altLang="zh-CN" sz="700" u="none" strike="noStrike" dirty="0">
                          <a:effectLst/>
                        </a:rPr>
                        <a:t>】【</a:t>
                      </a:r>
                      <a:r>
                        <a:rPr lang="zh-CN" altLang="en-US" sz="700" u="none" strike="noStrike" dirty="0">
                          <a:effectLst/>
                        </a:rPr>
                        <a:t>地图</a:t>
                      </a:r>
                      <a:r>
                        <a:rPr lang="en-US" altLang="zh-CN" sz="700" u="none" strike="noStrike" dirty="0">
                          <a:effectLst/>
                        </a:rPr>
                        <a:t>】</a:t>
                      </a:r>
                      <a:r>
                        <a:rPr lang="zh-CN" altLang="en-US" sz="700" u="none" strike="noStrike" dirty="0">
                          <a:effectLst/>
                        </a:rPr>
                        <a:t>设置家和公司地址无效，显示空白</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zh-CN" altLang="en-US" sz="700" u="none" strike="noStrike" dirty="0">
                          <a:effectLst/>
                        </a:rPr>
                        <a:t>百度</a:t>
                      </a:r>
                      <a:r>
                        <a:rPr lang="en-US" altLang="zh-CN" sz="700" u="none" strike="noStrike" dirty="0">
                          <a:effectLst/>
                        </a:rPr>
                        <a:t>-</a:t>
                      </a:r>
                      <a:r>
                        <a:rPr lang="zh-CN" altLang="en-US" sz="700" u="none" strike="noStrike" dirty="0">
                          <a:effectLst/>
                        </a:rPr>
                        <a:t>地图</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700" b="0" i="0" u="none" strike="noStrike" dirty="0" err="1">
                          <a:solidFill>
                            <a:srgbClr val="000000"/>
                          </a:solidFill>
                          <a:effectLst/>
                          <a:latin typeface="Arial" panose="020B0604020202020204" pitchFamily="34" charset="0"/>
                          <a:ea typeface="等线" panose="02010600030101010101" pitchFamily="2" charset="-122"/>
                        </a:rPr>
                        <a:t>云端解决</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Gating</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Test</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sq-AL" sz="700" b="0" i="0" u="none" strike="noStrike" dirty="0">
                          <a:solidFill>
                            <a:srgbClr val="000000"/>
                          </a:solidFill>
                          <a:effectLst/>
                          <a:latin typeface="Arial" panose="020B0604020202020204" pitchFamily="34" charset="0"/>
                          <a:ea typeface="等线" panose="02010600030101010101" pitchFamily="2" charset="-122"/>
                        </a:rPr>
                        <a:t>问题分析</a:t>
                      </a:r>
                      <a:r>
                        <a:rPr lang="zh-CN" altLang="en-US" sz="700" b="0" i="0" u="none" strike="noStrike" dirty="0">
                          <a:solidFill>
                            <a:srgbClr val="000000"/>
                          </a:solidFill>
                          <a:effectLst/>
                          <a:latin typeface="Arial" panose="020B0604020202020204" pitchFamily="34" charset="0"/>
                          <a:ea typeface="等线" panose="02010600030101010101" pitchFamily="2" charset="-122"/>
                        </a:rPr>
                        <a:t>：由于地图流量渠道号没有加上福特标签， 检索请求均未携带 渠道号，导致在流量拆分上无法有效区分，进一步导致在服务端命中“反抓取”条件，服务端返回了无效值，导致客户端地图收藏家和公司失败；重新设置一次可恢复。</a:t>
                      </a:r>
                      <a:endParaRPr lang="en-US" altLang="zh-CN" sz="700" b="0" i="0" u="none" strike="noStrike" dirty="0">
                        <a:solidFill>
                          <a:srgbClr val="000000"/>
                        </a:solidFill>
                        <a:effectLst/>
                        <a:latin typeface="Arial" panose="020B0604020202020204" pitchFamily="34" charset="0"/>
                        <a:ea typeface="等线" panose="02010600030101010101" pitchFamily="2" charset="-122"/>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解决方案：需要基于激活信息，获取到设备的 </a:t>
                      </a:r>
                      <a:r>
                        <a:rPr lang="sq-AL" altLang="zh-CN" sz="700" b="0" i="0" u="none" strike="noStrike" dirty="0">
                          <a:solidFill>
                            <a:srgbClr val="000000"/>
                          </a:solidFill>
                          <a:effectLst/>
                          <a:latin typeface="Arial" panose="020B0604020202020204" pitchFamily="34" charset="0"/>
                          <a:ea typeface="等线" panose="02010600030101010101" pitchFamily="2" charset="-122"/>
                        </a:rPr>
                        <a:t>CUID</a:t>
                      </a:r>
                      <a:r>
                        <a:rPr lang="zh-CN" altLang="sq-AL" sz="700" b="0" i="0" u="none" strike="noStrike" dirty="0">
                          <a:solidFill>
                            <a:srgbClr val="000000"/>
                          </a:solidFill>
                          <a:effectLst/>
                          <a:latin typeface="Arial" panose="020B0604020202020204" pitchFamily="34" charset="0"/>
                          <a:ea typeface="等线" panose="02010600030101010101" pitchFamily="2" charset="-122"/>
                        </a:rPr>
                        <a:t>、</a:t>
                      </a:r>
                      <a:r>
                        <a:rPr lang="sq-AL" altLang="zh-CN" sz="700" b="0" i="0" u="none" strike="noStrike" dirty="0">
                          <a:solidFill>
                            <a:srgbClr val="000000"/>
                          </a:solidFill>
                          <a:effectLst/>
                          <a:latin typeface="Arial" panose="020B0604020202020204" pitchFamily="34" charset="0"/>
                          <a:ea typeface="等线" panose="02010600030101010101" pitchFamily="2" charset="-122"/>
                        </a:rPr>
                        <a:t>channel</a:t>
                      </a:r>
                      <a:r>
                        <a:rPr lang="zh-CN" altLang="sq-AL" sz="700" b="0" i="0" u="none" strike="noStrike" dirty="0">
                          <a:solidFill>
                            <a:srgbClr val="000000"/>
                          </a:solidFill>
                          <a:effectLst/>
                          <a:latin typeface="Arial" panose="020B0604020202020204" pitchFamily="34" charset="0"/>
                          <a:ea typeface="等线" panose="02010600030101010101" pitchFamily="2" charset="-122"/>
                        </a:rPr>
                        <a:t>、</a:t>
                      </a:r>
                      <a:r>
                        <a:rPr lang="sq-AL" altLang="zh-CN" sz="700" b="0" i="0" u="none" strike="noStrike" dirty="0">
                          <a:solidFill>
                            <a:srgbClr val="000000"/>
                          </a:solidFill>
                          <a:effectLst/>
                          <a:latin typeface="Arial" panose="020B0604020202020204" pitchFamily="34" charset="0"/>
                          <a:ea typeface="等线" panose="02010600030101010101" pitchFamily="2" charset="-122"/>
                        </a:rPr>
                        <a:t>mb</a:t>
                      </a:r>
                      <a:r>
                        <a:rPr lang="zh-CN" altLang="sq-AL" sz="700" b="0" i="0" u="none" strike="noStrike" dirty="0">
                          <a:solidFill>
                            <a:srgbClr val="000000"/>
                          </a:solidFill>
                          <a:effectLst/>
                          <a:latin typeface="Arial" panose="020B0604020202020204" pitchFamily="34" charset="0"/>
                          <a:ea typeface="等线" panose="02010600030101010101" pitchFamily="2" charset="-122"/>
                        </a:rPr>
                        <a:t>、</a:t>
                      </a:r>
                      <a:r>
                        <a:rPr lang="sq-AL" altLang="zh-CN" sz="700" b="0" i="0" u="none" strike="noStrike" dirty="0">
                          <a:solidFill>
                            <a:srgbClr val="000000"/>
                          </a:solidFill>
                          <a:effectLst/>
                          <a:latin typeface="Arial" panose="020B0604020202020204" pitchFamily="34" charset="0"/>
                          <a:ea typeface="等线" panose="02010600030101010101" pitchFamily="2" charset="-122"/>
                        </a:rPr>
                        <a:t>group_id </a:t>
                      </a:r>
                      <a:r>
                        <a:rPr lang="zh-CN" altLang="sq-AL" sz="700" b="0" i="0" u="none" strike="noStrike" dirty="0">
                          <a:solidFill>
                            <a:srgbClr val="000000"/>
                          </a:solidFill>
                          <a:effectLst/>
                          <a:latin typeface="Arial" panose="020B0604020202020204" pitchFamily="34" charset="0"/>
                          <a:ea typeface="等线" panose="02010600030101010101" pitchFamily="2" charset="-122"/>
                        </a:rPr>
                        <a:t>、</a:t>
                      </a:r>
                      <a:r>
                        <a:rPr lang="sq-AL" altLang="zh-CN" sz="700" b="0" i="0" u="none" strike="noStrike" dirty="0">
                          <a:solidFill>
                            <a:srgbClr val="000000"/>
                          </a:solidFill>
                          <a:effectLst/>
                          <a:latin typeface="Arial" panose="020B0604020202020204" pitchFamily="34" charset="0"/>
                          <a:ea typeface="等线" panose="02010600030101010101" pitchFamily="2" charset="-122"/>
                        </a:rPr>
                        <a:t>sign </a:t>
                      </a:r>
                      <a:r>
                        <a:rPr lang="zh-CN" altLang="en-US" sz="700" b="0" i="0" u="none" strike="noStrike" dirty="0">
                          <a:solidFill>
                            <a:srgbClr val="000000"/>
                          </a:solidFill>
                          <a:effectLst/>
                          <a:latin typeface="Arial" panose="020B0604020202020204" pitchFamily="34" charset="0"/>
                          <a:ea typeface="等线" panose="02010600030101010101" pitchFamily="2" charset="-122"/>
                        </a:rPr>
                        <a:t>等信息，在服务端进行修改，由于车辆</a:t>
                      </a:r>
                      <a:r>
                        <a:rPr lang="sq-AL" altLang="zh-CN" sz="700" b="0" i="0" u="none" strike="noStrike" dirty="0">
                          <a:solidFill>
                            <a:srgbClr val="000000"/>
                          </a:solidFill>
                          <a:effectLst/>
                          <a:latin typeface="Arial" panose="020B0604020202020204" pitchFamily="34" charset="0"/>
                          <a:ea typeface="等线" panose="02010600030101010101" pitchFamily="2" charset="-122"/>
                        </a:rPr>
                        <a:t>CUID</a:t>
                      </a:r>
                      <a:r>
                        <a:rPr lang="zh-CN" altLang="en-US" sz="700" b="0" i="0" u="none" strike="noStrike" dirty="0">
                          <a:solidFill>
                            <a:srgbClr val="000000"/>
                          </a:solidFill>
                          <a:effectLst/>
                          <a:latin typeface="Arial" panose="020B0604020202020204" pitchFamily="34" charset="0"/>
                          <a:ea typeface="等线" panose="02010600030101010101" pitchFamily="2" charset="-122"/>
                        </a:rPr>
                        <a:t>在登陆时才会上传，需要一定的时间来收集，预计持续</a:t>
                      </a:r>
                      <a:r>
                        <a:rPr lang="en-US" altLang="zh-CN" sz="700" b="0" i="0" u="none" strike="noStrike" dirty="0">
                          <a:solidFill>
                            <a:srgbClr val="000000"/>
                          </a:solidFill>
                          <a:effectLst/>
                          <a:latin typeface="Arial" panose="020B0604020202020204" pitchFamily="34" charset="0"/>
                          <a:ea typeface="等线" panose="02010600030101010101" pitchFamily="2" charset="-122"/>
                        </a:rPr>
                        <a:t>1</a:t>
                      </a:r>
                      <a:r>
                        <a:rPr lang="zh-CN" altLang="en-US" sz="700" b="0" i="0" u="none" strike="noStrike" dirty="0">
                          <a:solidFill>
                            <a:srgbClr val="000000"/>
                          </a:solidFill>
                          <a:effectLst/>
                          <a:latin typeface="Arial" panose="020B0604020202020204" pitchFamily="34" charset="0"/>
                          <a:ea typeface="等线" panose="02010600030101010101" pitchFamily="2" charset="-122"/>
                        </a:rPr>
                        <a:t>个月。</a:t>
                      </a:r>
                      <a:endParaRPr lang="sq-AL" sz="700" b="0" i="0" u="none" strike="noStrike" dirty="0">
                        <a:solidFill>
                          <a:srgbClr val="000000"/>
                        </a:solidFill>
                        <a:effectLst/>
                        <a:latin typeface="Arial" panose="020B0604020202020204" pitchFamily="34" charset="0"/>
                        <a:ea typeface="等线" panose="02010600030101010101" pitchFamily="2" charset="-122"/>
                      </a:endParaRPr>
                    </a:p>
                    <a:p>
                      <a:pPr algn="l" fontAlgn="t"/>
                      <a:r>
                        <a:rPr lang="zh-CN" altLang="en-US" sz="700" b="0" i="0" u="none" strike="noStrike" dirty="0">
                          <a:solidFill>
                            <a:srgbClr val="000000"/>
                          </a:solidFill>
                          <a:effectLst/>
                          <a:latin typeface="Arial" panose="020B0604020202020204" pitchFamily="34" charset="0"/>
                          <a:ea typeface="等线" panose="02010600030101010101" pitchFamily="2" charset="-122"/>
                        </a:rPr>
                        <a:t>解决计划：预计</a:t>
                      </a:r>
                      <a:r>
                        <a:rPr lang="en-US" altLang="zh-CN" sz="700" b="0" i="0" u="none" strike="noStrike" dirty="0">
                          <a:solidFill>
                            <a:srgbClr val="000000"/>
                          </a:solidFill>
                          <a:effectLst/>
                          <a:latin typeface="Arial" panose="020B0604020202020204" pitchFamily="34" charset="0"/>
                          <a:ea typeface="等线" panose="02010600030101010101" pitchFamily="2" charset="-122"/>
                        </a:rPr>
                        <a:t>11</a:t>
                      </a:r>
                      <a:r>
                        <a:rPr lang="zh-CN" altLang="en-US" sz="700" b="0" i="0" u="none" strike="noStrike" dirty="0">
                          <a:solidFill>
                            <a:srgbClr val="000000"/>
                          </a:solidFill>
                          <a:effectLst/>
                          <a:latin typeface="Arial" panose="020B0604020202020204" pitchFamily="34" charset="0"/>
                          <a:ea typeface="等线" panose="02010600030101010101" pitchFamily="2" charset="-122"/>
                        </a:rPr>
                        <a:t>月</a:t>
                      </a:r>
                      <a:r>
                        <a:rPr lang="en-US" altLang="zh-CN" sz="700" b="0" i="0" u="none" strike="noStrike" dirty="0">
                          <a:solidFill>
                            <a:srgbClr val="000000"/>
                          </a:solidFill>
                          <a:effectLst/>
                          <a:latin typeface="Arial" panose="020B0604020202020204" pitchFamily="34" charset="0"/>
                          <a:ea typeface="等线" panose="02010600030101010101" pitchFamily="2" charset="-122"/>
                        </a:rPr>
                        <a:t>30</a:t>
                      </a:r>
                      <a:r>
                        <a:rPr lang="zh-CN" altLang="en-US" sz="700" b="0" i="0" u="none" strike="noStrike" dirty="0">
                          <a:solidFill>
                            <a:srgbClr val="000000"/>
                          </a:solidFill>
                          <a:effectLst/>
                          <a:latin typeface="Arial" panose="020B0604020202020204" pitchFamily="34" charset="0"/>
                          <a:ea typeface="等线" panose="02010600030101010101" pitchFamily="2" charset="-122"/>
                        </a:rPr>
                        <a:t>日上线</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295608"/>
                  </a:ext>
                </a:extLst>
              </a:tr>
              <a:tr h="184214">
                <a:tc>
                  <a:txBody>
                    <a:bodyPr/>
                    <a:lstStyle/>
                    <a:p>
                      <a:pPr algn="ctr" fontAlgn="t"/>
                      <a:r>
                        <a:rPr lang="sq-AL" sz="700" u="sng" strike="noStrike">
                          <a:effectLst/>
                          <a:hlinkClick r:id="rId3"/>
                        </a:rPr>
                        <a:t>APIMCIS-31275</a:t>
                      </a:r>
                      <a:endParaRPr lang="sq-AL" sz="700" b="0" i="0" u="sng" strike="noStrike">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[CX727][</a:t>
                      </a:r>
                      <a:r>
                        <a:rPr lang="zh-CN" altLang="en-US" sz="700" u="none" strike="noStrike" dirty="0">
                          <a:effectLst/>
                        </a:rPr>
                        <a:t>必现</a:t>
                      </a:r>
                      <a:r>
                        <a:rPr lang="en-US" altLang="zh-CN" sz="700" u="none" strike="noStrike" dirty="0">
                          <a:effectLst/>
                        </a:rPr>
                        <a:t>][</a:t>
                      </a:r>
                      <a:r>
                        <a:rPr lang="zh-CN" altLang="en-US" sz="700" u="none" strike="noStrike" dirty="0">
                          <a:effectLst/>
                        </a:rPr>
                        <a:t>百度</a:t>
                      </a:r>
                      <a:r>
                        <a:rPr lang="en-US" altLang="zh-CN" sz="700" u="none" strike="noStrike" dirty="0">
                          <a:effectLst/>
                        </a:rPr>
                        <a:t>-</a:t>
                      </a:r>
                      <a:r>
                        <a:rPr lang="zh-CN" altLang="en-US" sz="700" u="none" strike="noStrike" dirty="0">
                          <a:effectLst/>
                        </a:rPr>
                        <a:t>地图</a:t>
                      </a:r>
                      <a:r>
                        <a:rPr lang="en-US" altLang="zh-CN" sz="700" u="none" strike="noStrike" dirty="0">
                          <a:effectLst/>
                        </a:rPr>
                        <a:t>]</a:t>
                      </a:r>
                      <a:r>
                        <a:rPr lang="zh-CN" altLang="en-US" sz="700" u="none" strike="noStrike" dirty="0">
                          <a:effectLst/>
                        </a:rPr>
                        <a:t>在路线偏好页面进行滑动会出现推荐路线</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zh-CN" altLang="en-US" sz="700" u="none" strike="noStrike" dirty="0">
                          <a:effectLst/>
                        </a:rPr>
                        <a:t>百度</a:t>
                      </a:r>
                      <a:r>
                        <a:rPr lang="en-US" altLang="zh-CN" sz="700" u="none" strike="noStrike" dirty="0">
                          <a:effectLst/>
                        </a:rPr>
                        <a:t>-</a:t>
                      </a:r>
                      <a:r>
                        <a:rPr lang="zh-CN" altLang="en-US" sz="700" u="none" strike="noStrike" dirty="0">
                          <a:effectLst/>
                        </a:rPr>
                        <a:t>地图</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CF15_R13.PRO</a:t>
                      </a:r>
                      <a:r>
                        <a:rPr lang="zh-CN" altLang="en-US" sz="700" u="none" strike="noStrike" dirty="0">
                          <a:effectLst/>
                        </a:rPr>
                        <a:t>　</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Gating</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Test</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700" b="0" i="0" u="none" strike="noStrike" kern="1200" dirty="0" err="1">
                          <a:solidFill>
                            <a:srgbClr val="000000"/>
                          </a:solidFill>
                          <a:effectLst/>
                          <a:latin typeface="Arial" panose="020B0604020202020204" pitchFamily="34" charset="0"/>
                          <a:ea typeface="等线" panose="02010600030101010101" pitchFamily="2" charset="-122"/>
                          <a:cs typeface="+mn-cs"/>
                        </a:rPr>
                        <a:t>问题分析</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：交互问题。</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解决方案：优化交互：由手指滑动时自动收起，改为跟随手指滑动。</a:t>
                      </a:r>
                      <a:r>
                        <a:rPr lang="sq-AL" sz="700" b="0" i="0" u="none" strike="noStrike" kern="1200" dirty="0">
                          <a:solidFill>
                            <a:srgbClr val="000000"/>
                          </a:solidFill>
                          <a:effectLst/>
                          <a:latin typeface="Arial" panose="020B0604020202020204" pitchFamily="34" charset="0"/>
                          <a:ea typeface="等线" panose="02010600030101010101" pitchFamily="2" charset="-122"/>
                          <a:cs typeface="+mn-cs"/>
                        </a:rPr>
                        <a:t>升级地图</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5.0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后该问题可解决。</a:t>
                      </a:r>
                      <a:endParaRPr lang="sq-AL" sz="7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657935"/>
                  </a:ext>
                </a:extLst>
              </a:tr>
              <a:tr h="184214">
                <a:tc>
                  <a:txBody>
                    <a:bodyPr/>
                    <a:lstStyle/>
                    <a:p>
                      <a:pPr algn="ctr" fontAlgn="t"/>
                      <a:r>
                        <a:rPr lang="sq-AL" sz="700" u="sng" strike="noStrike">
                          <a:effectLst/>
                          <a:hlinkClick r:id="rId4"/>
                        </a:rPr>
                        <a:t>APIMCIS-31600</a:t>
                      </a:r>
                      <a:endParaRPr lang="sq-AL" sz="700" b="0" i="0" u="sng" strike="noStrike">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[CX727][</a:t>
                      </a:r>
                      <a:r>
                        <a:rPr lang="zh-CN" altLang="en-US" sz="700" u="none" strike="noStrike" dirty="0">
                          <a:effectLst/>
                        </a:rPr>
                        <a:t>地图</a:t>
                      </a:r>
                      <a:r>
                        <a:rPr lang="en-US" altLang="zh-CN" sz="700" u="none" strike="noStrike" dirty="0">
                          <a:effectLst/>
                        </a:rPr>
                        <a:t>][</a:t>
                      </a:r>
                      <a:r>
                        <a:rPr lang="zh-CN" altLang="en-US" sz="700" u="none" strike="noStrike" dirty="0">
                          <a:effectLst/>
                        </a:rPr>
                        <a:t>必现</a:t>
                      </a:r>
                      <a:r>
                        <a:rPr lang="en-US" altLang="zh-CN" sz="700" u="none" strike="noStrike" dirty="0">
                          <a:effectLst/>
                        </a:rPr>
                        <a:t>]</a:t>
                      </a:r>
                      <a:r>
                        <a:rPr lang="sq-AL" sz="700" u="none" strike="noStrike" dirty="0">
                          <a:effectLst/>
                        </a:rPr>
                        <a:t>Launcher</a:t>
                      </a:r>
                      <a:r>
                        <a:rPr lang="zh-CN" altLang="en-US" sz="700" u="none" strike="noStrike" dirty="0">
                          <a:effectLst/>
                        </a:rPr>
                        <a:t>显示后</a:t>
                      </a:r>
                      <a:r>
                        <a:rPr lang="en-US" altLang="zh-CN" sz="700" u="none" strike="noStrike" dirty="0">
                          <a:effectLst/>
                        </a:rPr>
                        <a:t>1</a:t>
                      </a:r>
                      <a:r>
                        <a:rPr lang="sq-AL" sz="700" u="none" strike="noStrike" dirty="0">
                          <a:effectLst/>
                        </a:rPr>
                        <a:t>s</a:t>
                      </a:r>
                      <a:r>
                        <a:rPr lang="zh-CN" altLang="en-US" sz="700" u="none" strike="noStrike" dirty="0">
                          <a:effectLst/>
                        </a:rPr>
                        <a:t>内，点击导航图标，导航页面闪退</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zh-CN" altLang="en-US" sz="700" u="none" strike="noStrike" dirty="0">
                          <a:effectLst/>
                        </a:rPr>
                        <a:t>百度</a:t>
                      </a:r>
                      <a:r>
                        <a:rPr lang="en-US" altLang="zh-CN" sz="700" u="none" strike="noStrike" dirty="0">
                          <a:effectLst/>
                        </a:rPr>
                        <a:t>-</a:t>
                      </a:r>
                      <a:r>
                        <a:rPr lang="zh-CN" altLang="en-US" sz="700" u="none" strike="noStrike" dirty="0">
                          <a:effectLst/>
                        </a:rPr>
                        <a:t>地图</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CF15_R13.PRO</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Gating</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Test</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地图</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5.0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测试未复现该问题，升级地图</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5.0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后该问题可解决。</a:t>
                      </a:r>
                      <a:endParaRPr lang="sq-AL" sz="7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3391644"/>
                  </a:ext>
                </a:extLst>
              </a:tr>
              <a:tr h="267629">
                <a:tc>
                  <a:txBody>
                    <a:bodyPr/>
                    <a:lstStyle/>
                    <a:p>
                      <a:pPr algn="ctr" fontAlgn="t"/>
                      <a:r>
                        <a:rPr lang="sq-AL" sz="700" u="sng" strike="noStrike">
                          <a:effectLst/>
                          <a:hlinkClick r:id="rId5"/>
                        </a:rPr>
                        <a:t>APIMCIS-31454</a:t>
                      </a:r>
                      <a:endParaRPr lang="sq-AL" sz="700" b="0" i="0" u="sng" strike="noStrike">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[CX727][</a:t>
                      </a:r>
                      <a:r>
                        <a:rPr lang="zh-CN" altLang="en-US" sz="700" u="none" strike="noStrike" dirty="0">
                          <a:effectLst/>
                        </a:rPr>
                        <a:t>百度</a:t>
                      </a:r>
                      <a:r>
                        <a:rPr lang="en-US" altLang="zh-CN" sz="700" u="none" strike="noStrike" dirty="0">
                          <a:effectLst/>
                        </a:rPr>
                        <a:t>-</a:t>
                      </a:r>
                      <a:r>
                        <a:rPr lang="zh-CN" altLang="en-US" sz="700" u="none" strike="noStrike" dirty="0">
                          <a:effectLst/>
                        </a:rPr>
                        <a:t>地图</a:t>
                      </a:r>
                      <a:r>
                        <a:rPr lang="en-US" altLang="zh-CN" sz="700" u="none" strike="noStrike" dirty="0">
                          <a:effectLst/>
                        </a:rPr>
                        <a:t>][</a:t>
                      </a:r>
                      <a:r>
                        <a:rPr lang="zh-CN" altLang="en-US" sz="700" u="none" strike="noStrike" dirty="0">
                          <a:effectLst/>
                        </a:rPr>
                        <a:t>必现</a:t>
                      </a:r>
                      <a:r>
                        <a:rPr lang="en-US" altLang="zh-CN" sz="700" u="none" strike="noStrike" dirty="0">
                          <a:effectLst/>
                        </a:rPr>
                        <a:t>]</a:t>
                      </a:r>
                      <a:r>
                        <a:rPr lang="zh-CN" altLang="en-US" sz="700" u="none" strike="noStrike" dirty="0">
                          <a:effectLst/>
                        </a:rPr>
                        <a:t>缩放地图后自动打开语音播报</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zh-CN" altLang="en-US" sz="700" u="none" strike="noStrike" dirty="0">
                          <a:effectLst/>
                        </a:rPr>
                        <a:t>百度</a:t>
                      </a:r>
                      <a:r>
                        <a:rPr lang="en-US" altLang="zh-CN" sz="700" u="none" strike="noStrike" dirty="0">
                          <a:effectLst/>
                        </a:rPr>
                        <a:t>-</a:t>
                      </a:r>
                      <a:r>
                        <a:rPr lang="zh-CN" altLang="en-US" sz="700" u="none" strike="noStrike" dirty="0">
                          <a:effectLst/>
                        </a:rPr>
                        <a:t>地图</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CF15_R13.PRO</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Gating</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Test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问题分析：</a:t>
                      </a:r>
                      <a:b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b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1.</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“关闭语音播报”指令未正确设置静音状态</a:t>
                      </a:r>
                      <a:b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b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2. </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诱导卡片的更多设置弹框中，会根据当前音量</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&amp;</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静音状态重新导航播报</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解决方案：“关闭语音播报”正确设置静音状态</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此问题在</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3</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系地图上进行了修复，但是该修复未合入</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R12</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版本，且</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3</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系后续不会再有正式版本发布；</a:t>
                      </a: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目前该问题在</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5</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系上也压测过未发现有类似问题，</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R13</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升级地图</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5.0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即可解决。</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6452137"/>
                  </a:ext>
                </a:extLst>
              </a:tr>
              <a:tr h="184214">
                <a:tc>
                  <a:txBody>
                    <a:bodyPr/>
                    <a:lstStyle/>
                    <a:p>
                      <a:pPr algn="ctr" fontAlgn="t"/>
                      <a:r>
                        <a:rPr lang="sq-AL" sz="700" b="0" i="0" u="sng" strike="noStrike" dirty="0">
                          <a:solidFill>
                            <a:srgbClr val="0563C1"/>
                          </a:solidFill>
                          <a:effectLst/>
                          <a:latin typeface="等线" panose="02010600030101010101" pitchFamily="2" charset="-122"/>
                          <a:ea typeface="等线" panose="02010600030101010101" pitchFamily="2" charset="-122"/>
                        </a:rPr>
                        <a:t>APIMCIS-32016</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sq-AL" altLang="zh-CN" sz="700" b="0" i="0" u="none" strike="noStrike" dirty="0">
                          <a:solidFill>
                            <a:srgbClr val="000000"/>
                          </a:solidFill>
                          <a:effectLst/>
                          <a:latin typeface="Arial" panose="020B0604020202020204" pitchFamily="34" charset="0"/>
                          <a:ea typeface="等线" panose="02010600030101010101" pitchFamily="2" charset="-122"/>
                        </a:rPr>
                        <a:t>[CX727][</a:t>
                      </a:r>
                      <a:r>
                        <a:rPr lang="zh-CN" altLang="en-US" sz="700" b="0" i="0" u="none" strike="noStrike" dirty="0">
                          <a:solidFill>
                            <a:srgbClr val="000000"/>
                          </a:solidFill>
                          <a:effectLst/>
                          <a:latin typeface="Arial" panose="020B0604020202020204" pitchFamily="34" charset="0"/>
                          <a:ea typeface="等线" panose="02010600030101010101" pitchFamily="2" charset="-122"/>
                        </a:rPr>
                        <a:t>偶现</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百度</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地图</a:t>
                      </a:r>
                      <a:r>
                        <a:rPr lang="en-US" altLang="zh-CN" sz="700" b="0" i="0" u="none" strike="noStrike" dirty="0">
                          <a:solidFill>
                            <a:srgbClr val="000000"/>
                          </a:solidFill>
                          <a:effectLst/>
                          <a:latin typeface="Arial" panose="020B0604020202020204" pitchFamily="34" charset="0"/>
                          <a:ea typeface="等线" panose="02010600030101010101" pitchFamily="2" charset="-122"/>
                        </a:rPr>
                        <a:t>3.0]</a:t>
                      </a:r>
                      <a:r>
                        <a:rPr lang="zh-CN" altLang="en-US" sz="700" b="0" i="0" u="none" strike="noStrike" dirty="0">
                          <a:solidFill>
                            <a:srgbClr val="000000"/>
                          </a:solidFill>
                          <a:effectLst/>
                          <a:latin typeface="Arial" panose="020B0604020202020204" pitchFamily="34" charset="0"/>
                          <a:ea typeface="等线" panose="02010600030101010101" pitchFamily="2" charset="-122"/>
                        </a:rPr>
                        <a:t>在重新算路界面卡住几秒后，地图闪退返回到</a:t>
                      </a:r>
                      <a:r>
                        <a:rPr lang="sq-AL" altLang="zh-CN" sz="700" b="0" i="0" u="none" strike="noStrike" dirty="0">
                          <a:solidFill>
                            <a:srgbClr val="000000"/>
                          </a:solidFill>
                          <a:effectLst/>
                          <a:latin typeface="Arial" panose="020B0604020202020204" pitchFamily="34" charset="0"/>
                          <a:ea typeface="等线" panose="02010600030101010101" pitchFamily="2" charset="-122"/>
                        </a:rPr>
                        <a:t>launcher</a:t>
                      </a:r>
                      <a:r>
                        <a:rPr lang="zh-CN" altLang="en-US" sz="700" b="0" i="0" u="none" strike="noStrike" dirty="0">
                          <a:solidFill>
                            <a:srgbClr val="000000"/>
                          </a:solidFill>
                          <a:effectLst/>
                          <a:latin typeface="Arial" panose="020B0604020202020204" pitchFamily="34" charset="0"/>
                          <a:ea typeface="等线" panose="02010600030101010101" pitchFamily="2" charset="-122"/>
                        </a:rPr>
                        <a:t>界面</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zh-CN" altLang="en-US" sz="700" u="none" strike="noStrike" dirty="0">
                          <a:effectLst/>
                        </a:rPr>
                        <a:t>百度</a:t>
                      </a:r>
                      <a:r>
                        <a:rPr lang="en-US" altLang="zh-CN" sz="700" u="none" strike="noStrike" dirty="0">
                          <a:effectLst/>
                        </a:rPr>
                        <a:t>-</a:t>
                      </a:r>
                      <a:r>
                        <a:rPr lang="zh-CN" altLang="en-US" sz="700" u="none" strike="noStrike" dirty="0">
                          <a:effectLst/>
                        </a:rPr>
                        <a:t>地图</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CF15_R13.PRO</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Gating</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Test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zh-CN" altLang="en-US" sz="700" b="0" i="0" u="none" strike="noStrike" dirty="0">
                          <a:solidFill>
                            <a:srgbClr val="000000"/>
                          </a:solidFill>
                          <a:effectLst/>
                          <a:latin typeface="Arial" panose="020B0604020202020204" pitchFamily="34" charset="0"/>
                          <a:ea typeface="等线" panose="02010600030101010101" pitchFamily="2" charset="-122"/>
                        </a:rPr>
                        <a:t> </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sq-AL" sz="700" b="0" i="0" u="none" strike="noStrike" kern="1200" dirty="0">
                          <a:solidFill>
                            <a:srgbClr val="000000"/>
                          </a:solidFill>
                          <a:effectLst/>
                          <a:latin typeface="Arial" panose="020B0604020202020204" pitchFamily="34" charset="0"/>
                          <a:ea typeface="等线" panose="02010600030101010101" pitchFamily="2" charset="-122"/>
                          <a:cs typeface="+mn-cs"/>
                        </a:rPr>
                        <a:t>问题分析</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RD </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分析： 多线程操作</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CRoute</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对象引起的数据访问冲突的问题，导致路线数据</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CRoute </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崩溃，此数据在路线变更时会修改。 正常算路时不存在多线程访问问题，故复现概率较低；</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解决方案：地图</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3.0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南京实车压测</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100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次，压测时间约</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4</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小时，压测公里数约</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80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公里，未复现。地图</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5.0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压测</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3</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个月未发现有类似问题。</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7187826"/>
                  </a:ext>
                </a:extLst>
              </a:tr>
              <a:tr h="184214">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sng" strike="noStrike" dirty="0">
                          <a:effectLst/>
                          <a:hlinkClick r:id="rId6"/>
                        </a:rPr>
                        <a:t>APIMCIS-31</a:t>
                      </a:r>
                      <a:r>
                        <a:rPr lang="en-US" altLang="zh-CN" sz="700" u="sng" strike="noStrike" dirty="0">
                          <a:effectLst/>
                        </a:rPr>
                        <a:t>625</a:t>
                      </a:r>
                      <a:endParaRPr lang="sq-AL" altLang="zh-CN"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sq-AL" altLang="zh-CN" sz="700" b="0" i="0" u="none" strike="noStrike" dirty="0">
                          <a:solidFill>
                            <a:srgbClr val="000000"/>
                          </a:solidFill>
                          <a:effectLst/>
                          <a:latin typeface="Arial" panose="020B0604020202020204" pitchFamily="34" charset="0"/>
                          <a:ea typeface="等线" panose="02010600030101010101" pitchFamily="2" charset="-122"/>
                        </a:rPr>
                        <a:t>[CX727][</a:t>
                      </a:r>
                      <a:r>
                        <a:rPr lang="zh-CN" altLang="en-US" sz="700" b="0" i="0" u="none" strike="noStrike" dirty="0">
                          <a:solidFill>
                            <a:srgbClr val="000000"/>
                          </a:solidFill>
                          <a:effectLst/>
                          <a:latin typeface="Arial" panose="020B0604020202020204" pitchFamily="34" charset="0"/>
                          <a:ea typeface="等线" panose="02010600030101010101" pitchFamily="2" charset="-122"/>
                        </a:rPr>
                        <a:t>地图</a:t>
                      </a:r>
                      <a:r>
                        <a:rPr lang="en-US" altLang="zh-CN" sz="700" b="0" i="0" u="none" strike="noStrike" dirty="0">
                          <a:solidFill>
                            <a:srgbClr val="000000"/>
                          </a:solidFill>
                          <a:effectLst/>
                          <a:latin typeface="Arial" panose="020B0604020202020204" pitchFamily="34" charset="0"/>
                          <a:ea typeface="等线" panose="02010600030101010101" pitchFamily="2" charset="-122"/>
                        </a:rPr>
                        <a:t>3.0][</a:t>
                      </a:r>
                      <a:r>
                        <a:rPr lang="zh-CN" altLang="en-US" sz="700" b="0" i="0" u="none" strike="noStrike" dirty="0">
                          <a:solidFill>
                            <a:srgbClr val="000000"/>
                          </a:solidFill>
                          <a:effectLst/>
                          <a:latin typeface="Arial" panose="020B0604020202020204" pitchFamily="34" charset="0"/>
                          <a:ea typeface="等线" panose="02010600030101010101" pitchFamily="2" charset="-122"/>
                        </a:rPr>
                        <a:t>必现</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离线地图已下载，拔掉</a:t>
                      </a:r>
                      <a:r>
                        <a:rPr lang="sq-AL" altLang="zh-CN" sz="700" b="0" i="0" u="none" strike="noStrike" dirty="0">
                          <a:solidFill>
                            <a:srgbClr val="000000"/>
                          </a:solidFill>
                          <a:effectLst/>
                          <a:latin typeface="Arial" panose="020B0604020202020204" pitchFamily="34" charset="0"/>
                          <a:ea typeface="等线" panose="02010600030101010101" pitchFamily="2" charset="-122"/>
                        </a:rPr>
                        <a:t>TCU</a:t>
                      </a:r>
                      <a:r>
                        <a:rPr lang="zh-CN" altLang="sq-AL"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无网情况下不能进行导航，提示未下载离线地图</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zh-CN" altLang="en-US" sz="700" u="none" strike="noStrike" dirty="0">
                          <a:effectLst/>
                        </a:rPr>
                        <a:t>百度</a:t>
                      </a:r>
                      <a:r>
                        <a:rPr lang="en-US" altLang="zh-CN" sz="700" u="none" strike="noStrike" dirty="0">
                          <a:effectLst/>
                        </a:rPr>
                        <a:t>-</a:t>
                      </a:r>
                      <a:r>
                        <a:rPr lang="zh-CN" altLang="en-US" sz="700" u="none" strike="noStrike" dirty="0">
                          <a:effectLst/>
                        </a:rPr>
                        <a:t>地图</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CF15_R13.PRO</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Gating</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Test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700" b="0" i="0" u="none" strike="noStrike" dirty="0">
                          <a:solidFill>
                            <a:srgbClr val="000000"/>
                          </a:solidFill>
                          <a:effectLst/>
                          <a:latin typeface="Arial" panose="020B0604020202020204" pitchFamily="34" charset="0"/>
                          <a:ea typeface="等线" panose="02010600030101010101" pitchFamily="2" charset="-122"/>
                        </a:rPr>
                        <a: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问题分析：拔掉</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TCU</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测试无网环境，非典型用户场景</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解决方案：</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MAP5 </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复测不存在类似问题。</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3371016"/>
                  </a:ext>
                </a:extLst>
              </a:tr>
              <a:tr h="242029">
                <a:tc>
                  <a:txBody>
                    <a:bodyPr/>
                    <a:lstStyle/>
                    <a:p>
                      <a:pPr algn="ctr" fontAlgn="t"/>
                      <a:r>
                        <a:rPr lang="sq-AL" sz="700" u="sng" strike="noStrike" dirty="0">
                          <a:effectLst/>
                          <a:hlinkClick r:id="rId7"/>
                        </a:rPr>
                        <a:t>APIMCIS-31296</a:t>
                      </a:r>
                      <a:endParaRPr lang="sq-AL"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[CX727][</a:t>
                      </a:r>
                      <a:r>
                        <a:rPr lang="zh-CN" altLang="en-US" sz="700" u="none" strike="noStrike" dirty="0">
                          <a:effectLst/>
                        </a:rPr>
                        <a:t>必现</a:t>
                      </a:r>
                      <a:r>
                        <a:rPr lang="en-US" altLang="zh-CN" sz="700" u="none" strike="noStrike" dirty="0">
                          <a:effectLst/>
                        </a:rPr>
                        <a:t>][</a:t>
                      </a:r>
                      <a:r>
                        <a:rPr lang="zh-CN" altLang="en-US" sz="700" u="none" strike="noStrike" dirty="0">
                          <a:effectLst/>
                        </a:rPr>
                        <a:t>百度</a:t>
                      </a:r>
                      <a:r>
                        <a:rPr lang="en-US" altLang="zh-CN" sz="700" u="none" strike="noStrike" dirty="0">
                          <a:effectLst/>
                        </a:rPr>
                        <a:t>-</a:t>
                      </a:r>
                      <a:r>
                        <a:rPr lang="zh-CN" altLang="en-US" sz="700" u="none" strike="noStrike" dirty="0">
                          <a:effectLst/>
                        </a:rPr>
                        <a:t>语音</a:t>
                      </a:r>
                      <a:r>
                        <a:rPr lang="en-US" altLang="zh-CN" sz="700" u="none" strike="noStrike" dirty="0">
                          <a:effectLst/>
                        </a:rPr>
                        <a:t>]</a:t>
                      </a:r>
                      <a:r>
                        <a:rPr lang="zh-CN" altLang="en-US" sz="700" u="none" strike="noStrike" dirty="0">
                          <a:effectLst/>
                        </a:rPr>
                        <a:t>酒店预订界面语音唤醒“搜索酒店”会响应为导航搜索结果</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zh-CN" altLang="en-US" sz="700" u="none" strike="noStrike">
                          <a:effectLst/>
                        </a:rPr>
                        <a:t>百度</a:t>
                      </a:r>
                      <a:r>
                        <a:rPr lang="en-US" altLang="zh-CN" sz="700" u="none" strike="noStrike">
                          <a:effectLst/>
                        </a:rPr>
                        <a:t>-</a:t>
                      </a:r>
                      <a:r>
                        <a:rPr lang="zh-CN" altLang="en-US" sz="700" u="none" strike="noStrike">
                          <a:effectLst/>
                        </a:rPr>
                        <a:t>语音</a:t>
                      </a:r>
                      <a:endParaRPr lang="zh-CN" altLang="en-US"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CF15_R13.PRO</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Gating</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Test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问题分析：该问题</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搜索酒店</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不在所见即可说范围内，所以不是</a:t>
                      </a:r>
                      <a:r>
                        <a:rPr lang="sq-AL" sz="700" b="0" i="0" u="none" strike="noStrike" dirty="0">
                          <a:solidFill>
                            <a:srgbClr val="000000"/>
                          </a:solidFill>
                          <a:effectLst/>
                          <a:latin typeface="Arial" panose="020B0604020202020204" pitchFamily="34" charset="0"/>
                          <a:ea typeface="等线" panose="02010600030101010101" pitchFamily="2" charset="-122"/>
                        </a:rPr>
                        <a:t>Bug</a:t>
                      </a:r>
                      <a:r>
                        <a:rPr lang="zh-CN" altLang="en-US" sz="700" b="0" i="0" u="none" strike="noStrike" dirty="0">
                          <a:solidFill>
                            <a:srgbClr val="000000"/>
                          </a:solidFill>
                          <a:effectLst/>
                          <a:latin typeface="Arial" panose="020B0604020202020204" pitchFamily="34" charset="0"/>
                          <a:ea typeface="等线" panose="02010600030101010101" pitchFamily="2" charset="-122"/>
                        </a:rPr>
                        <a:t>。</a:t>
                      </a:r>
                      <a:endParaRPr lang="en-US" altLang="zh-CN" sz="700" b="0" i="0" u="none" strike="noStrike" dirty="0">
                        <a:solidFill>
                          <a:srgbClr val="000000"/>
                        </a:solidFill>
                        <a:effectLst/>
                        <a:latin typeface="Arial" panose="020B0604020202020204" pitchFamily="34" charset="0"/>
                        <a:ea typeface="等线" panose="02010600030101010101" pitchFamily="2" charset="-122"/>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优化方案：如果想匹配所见即可说需要</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搜索</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识别。目前语音对于两字是拒绝识别的，已添加</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搜索</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识别白名单。</a:t>
                      </a:r>
                      <a:endParaRPr lang="en-US"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7062601"/>
                  </a:ext>
                </a:extLst>
              </a:tr>
              <a:tr h="242029">
                <a:tc>
                  <a:txBody>
                    <a:bodyPr/>
                    <a:lstStyle/>
                    <a:p>
                      <a:pPr marL="0" algn="ctr" defTabSz="914400" rtl="0" eaLnBrk="1" fontAlgn="t" latinLnBrk="0" hangingPunct="1"/>
                      <a:r>
                        <a:rPr lang="sq-AL" sz="700" u="sng" strike="noStrike" kern="1200" dirty="0">
                          <a:solidFill>
                            <a:schemeClr val="tx1">
                              <a:lumMod val="50000"/>
                              <a:lumOff val="50000"/>
                            </a:schemeClr>
                          </a:solidFill>
                          <a:effectLst/>
                          <a:latin typeface="+mn-lt"/>
                          <a:ea typeface="+mn-ea"/>
                          <a:cs typeface="+mn-cs"/>
                          <a:hlinkClick r:id="rId8">
                            <a:extLst>
                              <a:ext uri="{A12FA001-AC4F-418D-AE19-62706E023703}">
                                <ahyp:hlinkClr xmlns:ahyp="http://schemas.microsoft.com/office/drawing/2018/hyperlinkcolor" val="tx"/>
                              </a:ext>
                            </a:extLst>
                          </a:hlinkClick>
                        </a:rPr>
                        <a:t>APIMCIS-31957</a:t>
                      </a:r>
                      <a:endParaRPr lang="sq-AL" sz="700" u="sng" strike="noStrike" kern="1200" dirty="0">
                        <a:solidFill>
                          <a:schemeClr val="tx1">
                            <a:lumMod val="50000"/>
                            <a:lumOff val="50000"/>
                          </a:schemeClr>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kern="1200" dirty="0">
                          <a:solidFill>
                            <a:schemeClr val="dk1"/>
                          </a:solidFill>
                          <a:effectLst/>
                          <a:latin typeface="+mn-lt"/>
                          <a:ea typeface="+mn-ea"/>
                          <a:cs typeface="+mn-cs"/>
                        </a:rPr>
                        <a:t>[CX727][</a:t>
                      </a:r>
                      <a:r>
                        <a:rPr lang="zh-CN" altLang="en-US" sz="700" u="none" strike="noStrike" kern="1200" dirty="0">
                          <a:solidFill>
                            <a:schemeClr val="dk1"/>
                          </a:solidFill>
                          <a:effectLst/>
                          <a:latin typeface="+mn-lt"/>
                          <a:ea typeface="+mn-ea"/>
                          <a:cs typeface="+mn-cs"/>
                        </a:rPr>
                        <a:t>必现</a:t>
                      </a:r>
                      <a:r>
                        <a:rPr lang="en-US" altLang="zh-CN" sz="700" u="none" strike="noStrike" kern="1200" dirty="0">
                          <a:solidFill>
                            <a:schemeClr val="dk1"/>
                          </a:solidFill>
                          <a:effectLst/>
                          <a:latin typeface="+mn-lt"/>
                          <a:ea typeface="+mn-ea"/>
                          <a:cs typeface="+mn-cs"/>
                        </a:rPr>
                        <a:t>]</a:t>
                      </a:r>
                      <a:r>
                        <a:rPr lang="zh-CN" altLang="en-US" sz="700" u="none" strike="noStrike" kern="1200" dirty="0">
                          <a:solidFill>
                            <a:schemeClr val="dk1"/>
                          </a:solidFill>
                          <a:effectLst/>
                          <a:latin typeface="+mn-lt"/>
                          <a:ea typeface="+mn-ea"/>
                          <a:cs typeface="+mn-cs"/>
                        </a:rPr>
                        <a:t>语音指令打开遮阳帘，遮阳帘会被自动纠错成座椅按摩</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zh-CN" altLang="en-US" sz="700" u="none" strike="noStrike" kern="1200" dirty="0">
                          <a:solidFill>
                            <a:schemeClr val="dk1"/>
                          </a:solidFill>
                          <a:effectLst/>
                          <a:latin typeface="+mn-lt"/>
                          <a:ea typeface="+mn-ea"/>
                          <a:cs typeface="+mn-cs"/>
                        </a:rPr>
                        <a:t>百度</a:t>
                      </a:r>
                      <a:r>
                        <a:rPr lang="en-US" altLang="zh-CN" sz="700" u="none" strike="noStrike" kern="1200" dirty="0">
                          <a:solidFill>
                            <a:schemeClr val="dk1"/>
                          </a:solidFill>
                          <a:effectLst/>
                          <a:latin typeface="+mn-lt"/>
                          <a:ea typeface="+mn-ea"/>
                          <a:cs typeface="+mn-cs"/>
                        </a:rPr>
                        <a:t>-</a:t>
                      </a:r>
                      <a:r>
                        <a:rPr lang="zh-CN" altLang="en-US" sz="700" u="none" strike="noStrike" kern="1200" dirty="0">
                          <a:solidFill>
                            <a:schemeClr val="dk1"/>
                          </a:solidFill>
                          <a:effectLst/>
                          <a:latin typeface="+mn-lt"/>
                          <a:ea typeface="+mn-ea"/>
                          <a:cs typeface="+mn-cs"/>
                        </a:rPr>
                        <a:t>语音</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zh-CN" altLang="en-US" sz="700" u="none" strike="noStrike" dirty="0">
                          <a:effectLst/>
                        </a:rPr>
                        <a:t>云端解决</a:t>
                      </a:r>
                      <a:endParaRPr lang="zh-CN" altLang="en-US" sz="70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sq-AL" sz="700" u="none" strike="noStrike" kern="1200">
                          <a:solidFill>
                            <a:schemeClr val="dk1"/>
                          </a:solidFill>
                          <a:effectLst/>
                          <a:latin typeface="+mn-lt"/>
                          <a:ea typeface="+mn-ea"/>
                          <a:cs typeface="+mn-cs"/>
                        </a:rPr>
                        <a:t>Gating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sq-AL" sz="700" u="none" strike="noStrike" kern="1200" dirty="0">
                          <a:solidFill>
                            <a:schemeClr val="dk1"/>
                          </a:solidFill>
                          <a:effectLst/>
                          <a:latin typeface="+mn-lt"/>
                          <a:ea typeface="+mn-ea"/>
                          <a:cs typeface="+mn-cs"/>
                        </a:rPr>
                        <a:t>Awaiting implementation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sq-AL" sz="700" u="none" strike="noStrike" kern="1200" dirty="0">
                          <a:solidFill>
                            <a:schemeClr val="dk1"/>
                          </a:solidFill>
                          <a:effectLst/>
                          <a:latin typeface="+mn-lt"/>
                          <a:ea typeface="+mn-ea"/>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问题分析：线上识别模型识别错误。</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解决方案：云端修复，预计</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10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月</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25</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号前上线。</a:t>
                      </a:r>
                      <a:endParaRPr lang="sq-AL" sz="7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9492690"/>
                  </a:ext>
                </a:extLst>
              </a:tr>
              <a:tr h="242029">
                <a:tc>
                  <a:txBody>
                    <a:bodyPr/>
                    <a:lstStyle/>
                    <a:p>
                      <a:pPr algn="ctr" fontAlgn="t"/>
                      <a:r>
                        <a:rPr lang="sq-AL" sz="700" u="sng" strike="noStrike" dirty="0">
                          <a:effectLst/>
                          <a:hlinkClick r:id="rId9"/>
                        </a:rPr>
                        <a:t>APIMCIS-32022</a:t>
                      </a:r>
                      <a:endParaRPr lang="sq-AL" sz="700" u="sng" strike="noStrike" dirty="0">
                        <a:effectLst/>
                      </a:endParaRPr>
                    </a:p>
                    <a:p>
                      <a:pPr marL="0" algn="ctr" defTabSz="914400" rtl="0" eaLnBrk="1" fontAlgn="t" latinLnBrk="0" hangingPunct="1"/>
                      <a:r>
                        <a:rPr lang="sq-AL" sz="700" u="sng" strike="noStrike" kern="1200" dirty="0">
                          <a:solidFill>
                            <a:schemeClr val="dk1"/>
                          </a:solidFill>
                          <a:effectLst/>
                          <a:latin typeface="+mn-lt"/>
                          <a:ea typeface="+mn-ea"/>
                          <a:cs typeface="+mn-cs"/>
                        </a:rPr>
                        <a:t>APIMCIS-31961</a:t>
                      </a:r>
                    </a:p>
                    <a:p>
                      <a:pPr algn="ctr" fontAlgn="t"/>
                      <a:endParaRPr lang="sq-AL"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[CX727][</a:t>
                      </a:r>
                      <a:r>
                        <a:rPr lang="zh-CN" altLang="en-US" sz="700" u="none" strike="noStrike" dirty="0">
                          <a:effectLst/>
                        </a:rPr>
                        <a:t>压测</a:t>
                      </a:r>
                      <a:r>
                        <a:rPr lang="en-US" altLang="zh-CN" sz="700" u="none" strike="noStrike" dirty="0">
                          <a:effectLst/>
                        </a:rPr>
                        <a:t>][</a:t>
                      </a:r>
                      <a:r>
                        <a:rPr lang="zh-CN" altLang="en-US" sz="700" u="none" strike="noStrike" dirty="0">
                          <a:effectLst/>
                        </a:rPr>
                        <a:t>百度</a:t>
                      </a:r>
                      <a:r>
                        <a:rPr lang="en-US" altLang="zh-CN" sz="700" u="none" strike="noStrike" dirty="0">
                          <a:effectLst/>
                        </a:rPr>
                        <a:t>-</a:t>
                      </a:r>
                      <a:r>
                        <a:rPr lang="zh-CN" altLang="en-US" sz="700" u="none" strike="noStrike" dirty="0">
                          <a:effectLst/>
                        </a:rPr>
                        <a:t>语音</a:t>
                      </a:r>
                      <a:r>
                        <a:rPr lang="en-US" altLang="zh-CN" sz="700" u="none" strike="noStrike" dirty="0">
                          <a:effectLst/>
                        </a:rPr>
                        <a:t>]</a:t>
                      </a:r>
                      <a:r>
                        <a:rPr lang="zh-CN" altLang="en-US" sz="700" u="none" strike="noStrike" dirty="0">
                          <a:effectLst/>
                        </a:rPr>
                        <a:t>语音唤醒“电马同学”，概率性无法唤醒</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zh-CN" altLang="en-US" sz="700" u="none" strike="noStrike" dirty="0">
                          <a:effectLst/>
                        </a:rPr>
                        <a:t>百度</a:t>
                      </a:r>
                      <a:r>
                        <a:rPr lang="en-US" altLang="zh-CN" sz="700" u="none" strike="noStrike" dirty="0">
                          <a:effectLst/>
                        </a:rPr>
                        <a:t>-</a:t>
                      </a:r>
                      <a:r>
                        <a:rPr lang="zh-CN" altLang="en-US" sz="700" u="none" strike="noStrike" dirty="0">
                          <a:effectLst/>
                        </a:rPr>
                        <a:t>语音</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CF15_R1</a:t>
                      </a:r>
                      <a:r>
                        <a:rPr lang="en-US" altLang="zh-CN" sz="700" u="none" strike="noStrike" dirty="0">
                          <a:effectLst/>
                        </a:rPr>
                        <a:t>4</a:t>
                      </a:r>
                      <a:r>
                        <a:rPr lang="sq-AL" altLang="zh-CN" sz="700" u="none" strike="noStrike" dirty="0">
                          <a:effectLst/>
                        </a:rPr>
                        <a:t>.PRO</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Gating</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altLang="zh-CN" sz="700" u="none" strike="noStrike" dirty="0">
                          <a:effectLst/>
                        </a:rPr>
                        <a:t>Test</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问题分析：中高躁场景下个别女生声音</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声音低</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语速快的情况下偶现的无法唤醒的情况，</a:t>
                      </a:r>
                      <a:endParaRPr lang="en-US" altLang="zh-CN" sz="700" b="0" i="0" u="none" strike="noStrike" dirty="0">
                        <a:solidFill>
                          <a:srgbClr val="000000"/>
                        </a:solidFill>
                        <a:effectLst/>
                        <a:latin typeface="Arial" panose="020B0604020202020204" pitchFamily="34" charset="0"/>
                        <a:ea typeface="等线" panose="02010600030101010101" pitchFamily="2" charset="-122"/>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解决方案：福特</a:t>
                      </a:r>
                      <a:r>
                        <a:rPr lang="sq-AL" sz="700" b="0" i="0" u="none" strike="noStrike" dirty="0">
                          <a:solidFill>
                            <a:srgbClr val="000000"/>
                          </a:solidFill>
                          <a:effectLst/>
                          <a:latin typeface="Arial" panose="020B0604020202020204" pitchFamily="34" charset="0"/>
                          <a:ea typeface="等线" panose="02010600030101010101" pitchFamily="2" charset="-122"/>
                        </a:rPr>
                        <a:t>FO</a:t>
                      </a:r>
                      <a:r>
                        <a:rPr lang="zh-CN" altLang="en-US" sz="700" b="0" i="0" u="none" strike="noStrike" dirty="0">
                          <a:solidFill>
                            <a:srgbClr val="000000"/>
                          </a:solidFill>
                          <a:effectLst/>
                          <a:latin typeface="Arial" panose="020B0604020202020204" pitchFamily="34" charset="0"/>
                          <a:ea typeface="等线" panose="02010600030101010101" pitchFamily="2" charset="-122"/>
                        </a:rPr>
                        <a:t>确认可在</a:t>
                      </a:r>
                      <a:r>
                        <a:rPr lang="sq-AL" sz="700" b="0" i="0" u="none" strike="noStrike" dirty="0">
                          <a:solidFill>
                            <a:srgbClr val="000000"/>
                          </a:solidFill>
                          <a:effectLst/>
                          <a:latin typeface="Arial" panose="020B0604020202020204" pitchFamily="34" charset="0"/>
                          <a:ea typeface="等线" panose="02010600030101010101" pitchFamily="2" charset="-122"/>
                        </a:rPr>
                        <a:t>R12</a:t>
                      </a:r>
                      <a:r>
                        <a:rPr lang="zh-CN" altLang="en-US" sz="700" b="0" i="0" u="none" strike="noStrike" dirty="0">
                          <a:solidFill>
                            <a:srgbClr val="000000"/>
                          </a:solidFill>
                          <a:effectLst/>
                          <a:latin typeface="Arial" panose="020B0604020202020204" pitchFamily="34" charset="0"/>
                          <a:ea typeface="等线" panose="02010600030101010101" pitchFamily="2" charset="-122"/>
                        </a:rPr>
                        <a:t>有条件签收该情况；百度目前也完成一版调优，暂时未合入</a:t>
                      </a:r>
                      <a:r>
                        <a:rPr lang="en-US" altLang="zh-CN" sz="700" b="0" i="0" u="none" strike="noStrike" dirty="0">
                          <a:solidFill>
                            <a:srgbClr val="000000"/>
                          </a:solidFill>
                          <a:effectLst/>
                          <a:latin typeface="Arial" panose="020B0604020202020204" pitchFamily="34" charset="0"/>
                          <a:ea typeface="等线" panose="02010600030101010101" pitchFamily="2" charset="-122"/>
                        </a:rPr>
                        <a:t>R13</a:t>
                      </a:r>
                      <a:r>
                        <a:rPr lang="zh-CN" altLang="en-US" sz="700" b="0" i="0" u="none" strike="noStrike" dirty="0">
                          <a:solidFill>
                            <a:srgbClr val="000000"/>
                          </a:solidFill>
                          <a:effectLst/>
                          <a:latin typeface="Arial" panose="020B0604020202020204" pitchFamily="34" charset="0"/>
                          <a:ea typeface="等线" panose="02010600030101010101" pitchFamily="2" charset="-122"/>
                        </a:rPr>
                        <a:t>版本，仍需要更多验证。</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0722936"/>
                  </a:ext>
                </a:extLst>
              </a:tr>
              <a:tr h="24202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sng" strike="noStrike" dirty="0">
                          <a:effectLst/>
                          <a:hlinkClick r:id="rId10"/>
                        </a:rPr>
                        <a:t>APIMCIS-3</a:t>
                      </a:r>
                      <a:r>
                        <a:rPr lang="en-US" altLang="zh-CN" sz="700" u="sng" strike="noStrike" dirty="0">
                          <a:effectLst/>
                        </a:rPr>
                        <a:t>2048</a:t>
                      </a:r>
                      <a:endParaRPr lang="sq-AL" altLang="zh-CN"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altLang="zh-CN" sz="700" b="0" i="0" u="none" strike="noStrike" dirty="0">
                          <a:solidFill>
                            <a:srgbClr val="000000"/>
                          </a:solidFill>
                          <a:effectLst/>
                          <a:latin typeface="Arial" panose="020B0604020202020204" pitchFamily="34" charset="0"/>
                          <a:ea typeface="等线" panose="02010600030101010101" pitchFamily="2" charset="-122"/>
                        </a:rPr>
                        <a:t>【CX727】【</a:t>
                      </a:r>
                      <a:r>
                        <a:rPr lang="zh-CN" altLang="en-US" sz="700" b="0" i="0" u="none" strike="noStrike" dirty="0">
                          <a:solidFill>
                            <a:srgbClr val="000000"/>
                          </a:solidFill>
                          <a:effectLst/>
                          <a:latin typeface="Arial" panose="020B0604020202020204" pitchFamily="34" charset="0"/>
                          <a:ea typeface="等线" panose="02010600030101010101" pitchFamily="2" charset="-122"/>
                        </a:rPr>
                        <a:t>必现</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随心听</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sq-AL" altLang="zh-CN" sz="700" b="0" i="0" u="none" strike="noStrike" dirty="0">
                          <a:solidFill>
                            <a:srgbClr val="000000"/>
                          </a:solidFill>
                          <a:effectLst/>
                          <a:latin typeface="Arial" panose="020B0604020202020204" pitchFamily="34" charset="0"/>
                          <a:ea typeface="等线" panose="02010600030101010101" pitchFamily="2" charset="-122"/>
                        </a:rPr>
                        <a:t>USB</a:t>
                      </a:r>
                      <a:r>
                        <a:rPr lang="zh-CN" altLang="en-US" sz="700" b="0" i="0" u="none" strike="noStrike" dirty="0">
                          <a:solidFill>
                            <a:srgbClr val="000000"/>
                          </a:solidFill>
                          <a:effectLst/>
                          <a:latin typeface="Arial" panose="020B0604020202020204" pitchFamily="34" charset="0"/>
                          <a:ea typeface="等线" panose="02010600030101010101" pitchFamily="2" charset="-122"/>
                        </a:rPr>
                        <a:t>歌曲专辑封面显示与上一首歌一致</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zh-CN" altLang="en-US" sz="700" b="0" i="0" u="none" strike="noStrike" dirty="0">
                          <a:solidFill>
                            <a:srgbClr val="000000"/>
                          </a:solidFill>
                          <a:effectLst/>
                          <a:latin typeface="Arial" panose="020B0604020202020204" pitchFamily="34" charset="0"/>
                          <a:ea typeface="等线" panose="02010600030101010101" pitchFamily="2" charset="-122"/>
                        </a:rPr>
                        <a:t>百度</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随心听</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CF15_R13.PRO</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Gating</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Test</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原因</a:t>
                      </a:r>
                      <a:r>
                        <a:rPr lang="en-US" altLang="zh-CN" sz="700" b="0" i="0" u="none" strike="noStrike" dirty="0">
                          <a:solidFill>
                            <a:srgbClr val="000000"/>
                          </a:solidFill>
                          <a:effectLst/>
                          <a:latin typeface="Arial" panose="020B0604020202020204" pitchFamily="34" charset="0"/>
                          <a:ea typeface="等线" panose="02010600030101010101" pitchFamily="2" charset="-122"/>
                        </a:rPr>
                        <a:t>: </a:t>
                      </a:r>
                      <a:r>
                        <a:rPr lang="sq-AL" sz="700" b="0" i="0" u="none" strike="noStrike" dirty="0">
                          <a:solidFill>
                            <a:srgbClr val="000000"/>
                          </a:solidFill>
                          <a:effectLst/>
                          <a:latin typeface="Arial" panose="020B0604020202020204" pitchFamily="34" charset="0"/>
                          <a:ea typeface="等线" panose="02010600030101010101" pitchFamily="2" charset="-122"/>
                        </a:rPr>
                        <a:t>UI </a:t>
                      </a:r>
                      <a:r>
                        <a:rPr lang="zh-CN" altLang="en-US" sz="700" b="0" i="0" u="none" strike="noStrike" dirty="0">
                          <a:solidFill>
                            <a:srgbClr val="000000"/>
                          </a:solidFill>
                          <a:effectLst/>
                          <a:latin typeface="Arial" panose="020B0604020202020204" pitchFamily="34" charset="0"/>
                          <a:ea typeface="等线" panose="02010600030101010101" pitchFamily="2" charset="-122"/>
                        </a:rPr>
                        <a:t>刷新问题</a:t>
                      </a: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解决方案</a:t>
                      </a:r>
                      <a:r>
                        <a:rPr lang="en-US" altLang="zh-CN" sz="700" b="0" i="0" u="none" strike="noStrike" dirty="0">
                          <a:solidFill>
                            <a:srgbClr val="000000"/>
                          </a:solidFill>
                          <a:effectLst/>
                          <a:latin typeface="Arial" panose="020B0604020202020204" pitchFamily="34" charset="0"/>
                          <a:ea typeface="等线" panose="02010600030101010101" pitchFamily="2" charset="-122"/>
                        </a:rPr>
                        <a:t>: </a:t>
                      </a:r>
                      <a:r>
                        <a:rPr lang="zh-CN" altLang="en-US" sz="700" b="0" i="0" u="none" strike="noStrike" dirty="0">
                          <a:solidFill>
                            <a:srgbClr val="000000"/>
                          </a:solidFill>
                          <a:effectLst/>
                          <a:latin typeface="Arial" panose="020B0604020202020204" pitchFamily="34" charset="0"/>
                          <a:ea typeface="等线" panose="02010600030101010101" pitchFamily="2" charset="-122"/>
                        </a:rPr>
                        <a:t>对当前</a:t>
                      </a:r>
                      <a:r>
                        <a:rPr lang="sq-AL" sz="700" b="0" i="0" u="none" strike="noStrike" dirty="0">
                          <a:solidFill>
                            <a:srgbClr val="000000"/>
                          </a:solidFill>
                          <a:effectLst/>
                          <a:latin typeface="Arial" panose="020B0604020202020204" pitchFamily="34" charset="0"/>
                          <a:ea typeface="等线" panose="02010600030101010101" pitchFamily="2" charset="-122"/>
                        </a:rPr>
                        <a:t>item</a:t>
                      </a:r>
                      <a:r>
                        <a:rPr lang="zh-CN" altLang="en-US" sz="700" b="0" i="0" u="none" strike="noStrike" dirty="0">
                          <a:solidFill>
                            <a:srgbClr val="000000"/>
                          </a:solidFill>
                          <a:effectLst/>
                          <a:latin typeface="Arial" panose="020B0604020202020204" pitchFamily="34" charset="0"/>
                          <a:ea typeface="等线" panose="02010600030101010101" pitchFamily="2" charset="-122"/>
                        </a:rPr>
                        <a:t>单独刷新</a:t>
                      </a: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影响范围：只针对</a:t>
                      </a:r>
                      <a:r>
                        <a:rPr lang="sq-AL" sz="700" b="0" i="0" u="none" strike="noStrike" dirty="0">
                          <a:solidFill>
                            <a:srgbClr val="000000"/>
                          </a:solidFill>
                          <a:effectLst/>
                          <a:latin typeface="Arial" panose="020B0604020202020204" pitchFamily="34" charset="0"/>
                          <a:ea typeface="等线" panose="02010600030101010101" pitchFamily="2" charset="-122"/>
                        </a:rPr>
                        <a:t>usb </a:t>
                      </a:r>
                      <a:r>
                        <a:rPr lang="zh-CN" altLang="en-US" sz="700" b="0" i="0" u="none" strike="noStrike" dirty="0">
                          <a:solidFill>
                            <a:srgbClr val="000000"/>
                          </a:solidFill>
                          <a:effectLst/>
                          <a:latin typeface="Arial" panose="020B0604020202020204" pitchFamily="34" charset="0"/>
                          <a:ea typeface="等线" panose="02010600030101010101" pitchFamily="2" charset="-122"/>
                        </a:rPr>
                        <a:t>歌曲封面显示问题，影响范围小。</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4411386"/>
                  </a:ext>
                </a:extLst>
              </a:tr>
              <a:tr h="242029">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sng" strike="noStrike" dirty="0">
                          <a:effectLst/>
                          <a:hlinkClick r:id="rId10"/>
                        </a:rPr>
                        <a:t>APIMCIS-3</a:t>
                      </a:r>
                      <a:r>
                        <a:rPr lang="en-US" altLang="zh-CN" sz="700" u="sng" strike="noStrike" dirty="0">
                          <a:effectLst/>
                        </a:rPr>
                        <a:t>1345</a:t>
                      </a:r>
                      <a:endParaRPr lang="sq-AL" altLang="zh-CN"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altLang="zh-CN" sz="700" b="0" i="0" u="none" strike="noStrike" dirty="0">
                          <a:solidFill>
                            <a:srgbClr val="000000"/>
                          </a:solidFill>
                          <a:effectLst/>
                          <a:latin typeface="Arial" panose="020B0604020202020204" pitchFamily="34" charset="0"/>
                          <a:ea typeface="等线" panose="02010600030101010101" pitchFamily="2" charset="-122"/>
                        </a:rPr>
                        <a:t>【CX727】【</a:t>
                      </a:r>
                      <a:r>
                        <a:rPr lang="zh-CN" altLang="en-US" sz="700" b="0" i="0" u="none" strike="noStrike" dirty="0">
                          <a:solidFill>
                            <a:srgbClr val="000000"/>
                          </a:solidFill>
                          <a:effectLst/>
                          <a:latin typeface="Arial" panose="020B0604020202020204" pitchFamily="34" charset="0"/>
                          <a:ea typeface="等线" panose="02010600030101010101" pitchFamily="2" charset="-122"/>
                        </a:rPr>
                        <a:t>必现</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随心听</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插入第二个</a:t>
                      </a:r>
                      <a:r>
                        <a:rPr lang="sq-AL" altLang="zh-CN" sz="700" b="0" i="0" u="none" strike="noStrike" dirty="0">
                          <a:solidFill>
                            <a:srgbClr val="000000"/>
                          </a:solidFill>
                          <a:effectLst/>
                          <a:latin typeface="Arial" panose="020B0604020202020204" pitchFamily="34" charset="0"/>
                          <a:ea typeface="等线" panose="02010600030101010101" pitchFamily="2" charset="-122"/>
                        </a:rPr>
                        <a:t>U</a:t>
                      </a:r>
                      <a:r>
                        <a:rPr lang="zh-CN" altLang="en-US" sz="700" b="0" i="0" u="none" strike="noStrike" dirty="0">
                          <a:solidFill>
                            <a:srgbClr val="000000"/>
                          </a:solidFill>
                          <a:effectLst/>
                          <a:latin typeface="Arial" panose="020B0604020202020204" pitchFamily="34" charset="0"/>
                          <a:ea typeface="等线" panose="02010600030101010101" pitchFamily="2" charset="-122"/>
                        </a:rPr>
                        <a:t>盘设备，第一个</a:t>
                      </a:r>
                      <a:r>
                        <a:rPr lang="sq-AL" altLang="zh-CN" sz="700" b="0" i="0" u="none" strike="noStrike" dirty="0">
                          <a:solidFill>
                            <a:srgbClr val="000000"/>
                          </a:solidFill>
                          <a:effectLst/>
                          <a:latin typeface="Arial" panose="020B0604020202020204" pitchFamily="34" charset="0"/>
                          <a:ea typeface="等线" panose="02010600030101010101" pitchFamily="2" charset="-122"/>
                        </a:rPr>
                        <a:t>U</a:t>
                      </a:r>
                      <a:r>
                        <a:rPr lang="zh-CN" altLang="en-US" sz="700" b="0" i="0" u="none" strike="noStrike" dirty="0">
                          <a:solidFill>
                            <a:srgbClr val="000000"/>
                          </a:solidFill>
                          <a:effectLst/>
                          <a:latin typeface="Arial" panose="020B0604020202020204" pitchFamily="34" charset="0"/>
                          <a:ea typeface="等线" panose="02010600030101010101" pitchFamily="2" charset="-122"/>
                        </a:rPr>
                        <a:t>盘中歌曲播放状态异常</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百度</a:t>
                      </a:r>
                      <a:r>
                        <a:rPr lang="en-US" altLang="zh-CN" sz="700" b="0" i="0" u="none" strike="noStrike" dirty="0">
                          <a:solidFill>
                            <a:srgbClr val="000000"/>
                          </a:solidFill>
                          <a:effectLst/>
                          <a:latin typeface="Arial" panose="020B0604020202020204" pitchFamily="34" charset="0"/>
                          <a:ea typeface="等线" panose="02010600030101010101" pitchFamily="2" charset="-122"/>
                        </a:rPr>
                        <a:t>-</a:t>
                      </a:r>
                      <a:r>
                        <a:rPr lang="zh-CN" altLang="en-US" sz="700" b="0" i="0" u="none" strike="noStrike" dirty="0">
                          <a:solidFill>
                            <a:srgbClr val="000000"/>
                          </a:solidFill>
                          <a:effectLst/>
                          <a:latin typeface="Arial" panose="020B0604020202020204" pitchFamily="34" charset="0"/>
                          <a:ea typeface="等线" panose="02010600030101010101" pitchFamily="2" charset="-122"/>
                        </a:rPr>
                        <a:t>随心听</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CF15_R13.PRO</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Gating</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Test</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问题原因</a:t>
                      </a:r>
                      <a:r>
                        <a:rPr lang="en-US" altLang="zh-CN" sz="700" b="0" i="0" u="none" strike="noStrike" dirty="0">
                          <a:solidFill>
                            <a:srgbClr val="000000"/>
                          </a:solidFill>
                          <a:effectLst/>
                          <a:latin typeface="Arial" panose="020B0604020202020204" pitchFamily="34" charset="0"/>
                          <a:ea typeface="等线" panose="02010600030101010101" pitchFamily="2" charset="-122"/>
                        </a:rPr>
                        <a:t>: </a:t>
                      </a:r>
                      <a:r>
                        <a:rPr lang="zh-CN" altLang="en-US" sz="700" b="0" i="0" u="none" strike="noStrike" dirty="0">
                          <a:solidFill>
                            <a:srgbClr val="000000"/>
                          </a:solidFill>
                          <a:effectLst/>
                          <a:latin typeface="Arial" panose="020B0604020202020204" pitchFamily="34" charset="0"/>
                          <a:ea typeface="等线" panose="02010600030101010101" pitchFamily="2" charset="-122"/>
                        </a:rPr>
                        <a:t>新</a:t>
                      </a:r>
                      <a:r>
                        <a:rPr lang="sq-AL" sz="700" b="0" i="0" u="none" strike="noStrike" dirty="0">
                          <a:solidFill>
                            <a:srgbClr val="000000"/>
                          </a:solidFill>
                          <a:effectLst/>
                          <a:latin typeface="Arial" panose="020B0604020202020204" pitchFamily="34" charset="0"/>
                          <a:ea typeface="等线" panose="02010600030101010101" pitchFamily="2" charset="-122"/>
                        </a:rPr>
                        <a:t>u </a:t>
                      </a:r>
                      <a:r>
                        <a:rPr lang="zh-CN" altLang="en-US" sz="700" b="0" i="0" u="none" strike="noStrike" dirty="0">
                          <a:solidFill>
                            <a:srgbClr val="000000"/>
                          </a:solidFill>
                          <a:effectLst/>
                          <a:latin typeface="Arial" panose="020B0604020202020204" pitchFamily="34" charset="0"/>
                          <a:ea typeface="等线" panose="02010600030101010101" pitchFamily="2" charset="-122"/>
                        </a:rPr>
                        <a:t>盘插入 当前当前播放数据清空并且将页面置为禁用态</a:t>
                      </a: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解决方案</a:t>
                      </a:r>
                      <a:r>
                        <a:rPr lang="en-US" altLang="zh-CN" sz="700" b="0" i="0" u="none" strike="noStrike" dirty="0">
                          <a:solidFill>
                            <a:srgbClr val="000000"/>
                          </a:solidFill>
                          <a:effectLst/>
                          <a:latin typeface="Arial" panose="020B0604020202020204" pitchFamily="34" charset="0"/>
                          <a:ea typeface="等线" panose="02010600030101010101" pitchFamily="2" charset="-122"/>
                        </a:rPr>
                        <a:t>: </a:t>
                      </a:r>
                      <a:r>
                        <a:rPr lang="zh-CN" altLang="en-US" sz="700" b="0" i="0" u="none" strike="noStrike" dirty="0">
                          <a:solidFill>
                            <a:srgbClr val="000000"/>
                          </a:solidFill>
                          <a:effectLst/>
                          <a:latin typeface="Arial" panose="020B0604020202020204" pitchFamily="34" charset="0"/>
                          <a:ea typeface="等线" panose="02010600030101010101" pitchFamily="2" charset="-122"/>
                        </a:rPr>
                        <a:t>当前播放器有列表数据并且是当前</a:t>
                      </a:r>
                      <a:r>
                        <a:rPr lang="sq-AL" sz="700" b="0" i="0" u="none" strike="noStrike" dirty="0">
                          <a:solidFill>
                            <a:srgbClr val="000000"/>
                          </a:solidFill>
                          <a:effectLst/>
                          <a:latin typeface="Arial" panose="020B0604020202020204" pitchFamily="34" charset="0"/>
                          <a:ea typeface="等线" panose="02010600030101010101" pitchFamily="2" charset="-122"/>
                        </a:rPr>
                        <a:t>tab</a:t>
                      </a:r>
                      <a:r>
                        <a:rPr lang="zh-CN" altLang="en-US" sz="700" b="0" i="0" u="none" strike="noStrike" dirty="0">
                          <a:solidFill>
                            <a:srgbClr val="000000"/>
                          </a:solidFill>
                          <a:effectLst/>
                          <a:latin typeface="Arial" panose="020B0604020202020204" pitchFamily="34" charset="0"/>
                          <a:ea typeface="等线" panose="02010600030101010101" pitchFamily="2" charset="-122"/>
                        </a:rPr>
                        <a:t>情况下 不再更新播放器的状态及页面。</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3478341"/>
                  </a:ext>
                </a:extLst>
              </a:tr>
              <a:tr h="256478">
                <a:tc>
                  <a:txBody>
                    <a:bodyPr/>
                    <a:lstStyle/>
                    <a:p>
                      <a:pPr algn="ctr" fontAlgn="t"/>
                      <a:r>
                        <a:rPr lang="sq-AL" sz="700" u="sng" strike="noStrike" dirty="0">
                          <a:effectLst/>
                          <a:hlinkClick r:id="rId10"/>
                        </a:rPr>
                        <a:t>APIMCIS-31212</a:t>
                      </a:r>
                      <a:endParaRPr lang="sq-AL"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Phase4:[CX727]User privacy have seven application in Location Service list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User privacy</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CF15_R13.PRO</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Gating</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Test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问题分析：账号应用增加定位限制。</a:t>
                      </a:r>
                      <a:endParaRPr lang="en-US" altLang="zh-CN" sz="700" b="0" i="0" u="none" strike="noStrike" dirty="0">
                        <a:solidFill>
                          <a:srgbClr val="000000"/>
                        </a:solidFill>
                        <a:effectLst/>
                        <a:latin typeface="Arial" panose="020B0604020202020204" pitchFamily="34" charset="0"/>
                        <a:ea typeface="等线" panose="02010600030101010101" pitchFamily="2" charset="-122"/>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影响：车机管家隐私应用列表会显示账户应用，不影响功能使用。</a:t>
                      </a:r>
                      <a:endParaRPr lang="en-US" altLang="zh-CN" sz="700" b="0" i="0" u="none" strike="noStrike" dirty="0">
                        <a:solidFill>
                          <a:srgbClr val="000000"/>
                        </a:solidFill>
                        <a:effectLst/>
                        <a:latin typeface="Arial" panose="020B0604020202020204" pitchFamily="34" charset="0"/>
                        <a:ea typeface="等线" panose="02010600030101010101" pitchFamily="2" charset="-122"/>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解决方案：去除定位相关逻辑，由于修改涉及面比较广，需要经过几个</a:t>
                      </a:r>
                      <a:r>
                        <a:rPr lang="sq-AL" sz="700" b="0" i="0" u="none" strike="noStrike" dirty="0">
                          <a:solidFill>
                            <a:srgbClr val="000000"/>
                          </a:solidFill>
                          <a:effectLst/>
                          <a:latin typeface="Arial" panose="020B0604020202020204" pitchFamily="34" charset="0"/>
                          <a:ea typeface="等线" panose="02010600030101010101" pitchFamily="2" charset="-122"/>
                        </a:rPr>
                        <a:t>Weekly ROM</a:t>
                      </a:r>
                      <a:r>
                        <a:rPr lang="zh-CN" altLang="en-US" sz="700" b="0" i="0" u="none" strike="noStrike" dirty="0">
                          <a:solidFill>
                            <a:srgbClr val="000000"/>
                          </a:solidFill>
                          <a:effectLst/>
                          <a:latin typeface="Arial" panose="020B0604020202020204" pitchFamily="34" charset="0"/>
                          <a:ea typeface="等线" panose="02010600030101010101" pitchFamily="2" charset="-122"/>
                        </a:rPr>
                        <a:t>进行验证后再合入。</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5526765"/>
                  </a:ext>
                </a:extLst>
              </a:tr>
              <a:tr h="256478">
                <a:tc>
                  <a:txBody>
                    <a:bodyPr/>
                    <a:lstStyle/>
                    <a:p>
                      <a:pPr marL="0" algn="ctr" defTabSz="914400" rtl="0" eaLnBrk="1" fontAlgn="t" latinLnBrk="0" hangingPunct="1"/>
                      <a:r>
                        <a:rPr lang="sq-AL" sz="700" u="sng" strike="noStrike" kern="1200" dirty="0">
                          <a:solidFill>
                            <a:schemeClr val="tx1">
                              <a:lumMod val="50000"/>
                              <a:lumOff val="50000"/>
                            </a:schemeClr>
                          </a:solidFill>
                          <a:effectLst/>
                          <a:latin typeface="+mn-lt"/>
                          <a:ea typeface="+mn-ea"/>
                          <a:cs typeface="+mn-cs"/>
                          <a:hlinkClick r:id="rId11">
                            <a:extLst>
                              <a:ext uri="{A12FA001-AC4F-418D-AE19-62706E023703}">
                                <ahyp:hlinkClr xmlns:ahyp="http://schemas.microsoft.com/office/drawing/2018/hyperlinkcolor" val="tx"/>
                              </a:ext>
                            </a:extLst>
                          </a:hlinkClick>
                        </a:rPr>
                        <a:t>APIMCIS-31887</a:t>
                      </a:r>
                      <a:endParaRPr lang="sq-AL" sz="700" u="sng" strike="noStrike" kern="1200" dirty="0">
                        <a:solidFill>
                          <a:schemeClr val="tx1">
                            <a:lumMod val="50000"/>
                            <a:lumOff val="50000"/>
                          </a:schemeClr>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kern="1200" dirty="0">
                          <a:solidFill>
                            <a:schemeClr val="dk1"/>
                          </a:solidFill>
                          <a:effectLst/>
                          <a:latin typeface="+mn-lt"/>
                          <a:ea typeface="+mn-ea"/>
                          <a:cs typeface="+mn-cs"/>
                        </a:rPr>
                        <a:t>Phase4:[EV][100%]The battery on the overview page is red and the battery level is 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sq-AL" sz="700" u="none" strike="noStrike" kern="1200" dirty="0">
                          <a:solidFill>
                            <a:schemeClr val="dk1"/>
                          </a:solidFill>
                          <a:effectLst/>
                          <a:latin typeface="+mn-lt"/>
                          <a:ea typeface="+mn-ea"/>
                          <a:cs typeface="+mn-cs"/>
                        </a:rPr>
                        <a:t>Electric Vehicle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CF15_R13.PRO</a:t>
                      </a:r>
                    </a:p>
                    <a:p>
                      <a:pPr algn="ctr" fontAlgn="t"/>
                      <a:endParaRPr lang="zh-CN" altLang="en-US" sz="70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kern="1200">
                          <a:solidFill>
                            <a:schemeClr val="dk1"/>
                          </a:solidFill>
                          <a:effectLst/>
                          <a:latin typeface="+mn-lt"/>
                          <a:ea typeface="+mn-ea"/>
                          <a:cs typeface="+mn-cs"/>
                        </a:rPr>
                        <a:t>Gating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altLang="zh-CN" sz="700" u="none" strike="noStrike" dirty="0">
                          <a:effectLst/>
                        </a:rPr>
                        <a:t>Test</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kern="1200" dirty="0">
                          <a:solidFill>
                            <a:schemeClr val="dk1"/>
                          </a:solidFill>
                          <a:effectLst/>
                          <a:latin typeface="+mn-lt"/>
                          <a:ea typeface="+mn-ea"/>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问题分析：</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ford</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会在启动后，发一次无效的数据给</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EV</a:t>
                      </a:r>
                      <a:r>
                        <a:rPr lang="zh-CN" altLang="sq-AL" sz="700" b="0" i="0" u="none" strike="noStrike" kern="1200" dirty="0">
                          <a:solidFill>
                            <a:srgbClr val="000000"/>
                          </a:solidFill>
                          <a:effectLst/>
                          <a:latin typeface="Arial" panose="020B0604020202020204" pitchFamily="34" charset="0"/>
                          <a:ea typeface="等线" panose="02010600030101010101" pitchFamily="2" charset="-122"/>
                          <a:cs typeface="+mn-cs"/>
                        </a:rPr>
                        <a:t>模块</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影响：只是</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UI</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显示问题，对功能使用无影响，可恢复。</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解决方案：德赛</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福特</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百度联合确认无效数据谁来过滤。</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10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月</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13</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日三方确认方案，</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10</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月</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14</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日完成开发。</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776064"/>
                  </a:ext>
                </a:extLst>
              </a:tr>
              <a:tr h="0">
                <a:tc>
                  <a:txBody>
                    <a:bodyPr/>
                    <a:lstStyle/>
                    <a:p>
                      <a:pPr algn="ctr" fontAlgn="t"/>
                      <a:r>
                        <a:rPr lang="sq-AL" sz="700" u="sng" strike="noStrike">
                          <a:effectLst/>
                          <a:hlinkClick r:id="rId12"/>
                        </a:rPr>
                        <a:t>APIMCIS-31396</a:t>
                      </a:r>
                      <a:endParaRPr lang="sq-AL" sz="700" b="0" i="0" u="sng" strike="noStrike">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[CX727][Performance][Stability] monkey</a:t>
                      </a:r>
                      <a:r>
                        <a:rPr lang="zh-CN" altLang="en-US" sz="700" u="none" strike="noStrike" dirty="0">
                          <a:effectLst/>
                        </a:rPr>
                        <a:t>测试</a:t>
                      </a:r>
                      <a:r>
                        <a:rPr lang="en-US" altLang="zh-CN" sz="700" u="none" strike="noStrike" dirty="0">
                          <a:effectLst/>
                        </a:rPr>
                        <a:t>, </a:t>
                      </a:r>
                      <a:r>
                        <a:rPr lang="sq-AL" sz="700" u="none" strike="noStrike" dirty="0">
                          <a:effectLst/>
                        </a:rPr>
                        <a:t>com.baidu.naviauto</a:t>
                      </a:r>
                      <a:r>
                        <a:rPr lang="zh-CN" altLang="en-US" sz="700" u="none" strike="noStrike" dirty="0">
                          <a:effectLst/>
                        </a:rPr>
                        <a:t>发生</a:t>
                      </a:r>
                      <a:r>
                        <a:rPr lang="sq-AL" sz="700" u="none" strike="noStrike" dirty="0">
                          <a:effectLst/>
                        </a:rPr>
                        <a:t>anr</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System Performance</a:t>
                      </a:r>
                    </a:p>
                    <a:p>
                      <a:pPr algn="ctr" fontAlgn="t"/>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CF15_R13.PRO</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Gating</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Test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问题分析：实例</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GLSurfaceView</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的</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onPause</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方法死锁</a:t>
                      </a:r>
                      <a:endPar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解决方案：已通过多</a:t>
                      </a:r>
                      <a:r>
                        <a:rPr lang="sq-AL" altLang="zh-CN" sz="700" b="0" i="0" u="none" strike="noStrike" kern="1200" dirty="0">
                          <a:solidFill>
                            <a:srgbClr val="000000"/>
                          </a:solidFill>
                          <a:effectLst/>
                          <a:latin typeface="Arial" panose="020B0604020202020204" pitchFamily="34" charset="0"/>
                          <a:ea typeface="等线" panose="02010600030101010101" pitchFamily="2" charset="-122"/>
                          <a:cs typeface="+mn-cs"/>
                        </a:rPr>
                        <a:t>onPause</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方法串行解决</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6054424"/>
                  </a:ext>
                </a:extLst>
              </a:tr>
              <a:tr h="428531">
                <a:tc>
                  <a:txBody>
                    <a:bodyPr/>
                    <a:lstStyle/>
                    <a:p>
                      <a:pPr algn="ctr" fontAlgn="t"/>
                      <a:r>
                        <a:rPr lang="sq-AL" sz="700" u="sng" strike="noStrike" dirty="0">
                          <a:effectLst/>
                          <a:hlinkClick r:id="rId13"/>
                        </a:rPr>
                        <a:t>APIMCIS-31321</a:t>
                      </a:r>
                      <a:endParaRPr lang="sq-AL"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[CX727_R12][performance]power on Wi-Fi </a:t>
                      </a:r>
                      <a:r>
                        <a:rPr lang="zh-CN" altLang="en-US" sz="700" u="none" strike="noStrike">
                          <a:effectLst/>
                        </a:rPr>
                        <a:t>下</a:t>
                      </a:r>
                      <a:r>
                        <a:rPr lang="sq-AL" sz="700" u="none" strike="noStrike">
                          <a:effectLst/>
                        </a:rPr>
                        <a:t>qq music</a:t>
                      </a:r>
                      <a:r>
                        <a:rPr lang="zh-CN" altLang="en-US" sz="700" u="none" strike="noStrike">
                          <a:effectLst/>
                        </a:rPr>
                        <a:t>音源恢复失败</a:t>
                      </a:r>
                      <a:r>
                        <a:rPr lang="en-US" altLang="zh-CN" sz="700" u="none" strike="noStrike">
                          <a:effectLst/>
                        </a:rPr>
                        <a:t>,4</a:t>
                      </a:r>
                      <a:r>
                        <a:rPr lang="sq-AL" sz="700" u="none" strike="noStrike">
                          <a:effectLst/>
                        </a:rPr>
                        <a:t>G</a:t>
                      </a:r>
                      <a:r>
                        <a:rPr lang="zh-CN" altLang="en-US" sz="700" u="none" strike="noStrike">
                          <a:effectLst/>
                        </a:rPr>
                        <a:t>偶现可以恢复</a:t>
                      </a:r>
                      <a:endParaRPr lang="zh-CN" altLang="en-US"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System Performance</a:t>
                      </a:r>
                    </a:p>
                    <a:p>
                      <a:pPr algn="ctr" fontAlgn="t"/>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CF15_R13.PRO</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Gating</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Test</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原因分析：账号启动时序提到随心听之前，随心听获取登陆状态时，账号与福特账号仍未连接成功，导致随心听获取到未登陆状态。随心听获取到当前为未登陆状态之后，就退出了恢复播放的流程。</a:t>
                      </a: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解决方法：当随心听获取到账号为未登陆状态，则轮询账号登陆状态，等到账号登陆才恢复播放，或者超过重试次数而退出播放流程</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8543653"/>
                  </a:ext>
                </a:extLst>
              </a:tr>
              <a:tr h="335139">
                <a:tc>
                  <a:txBody>
                    <a:bodyPr/>
                    <a:lstStyle/>
                    <a:p>
                      <a:pPr algn="ctr" fontAlgn="t"/>
                      <a:r>
                        <a:rPr lang="sq-AL" sz="700" u="sng" strike="noStrike" dirty="0">
                          <a:effectLst/>
                          <a:hlinkClick r:id="rId14"/>
                        </a:rPr>
                        <a:t>APIMCIS-31393</a:t>
                      </a:r>
                      <a:endParaRPr lang="sq-AL"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[CX727][Stability][bench] monkey test, leak memory of com.baidu.che.parking</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System Performance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a:effectLst/>
                        </a:rPr>
                        <a:t>CF15_R13.PRO</a:t>
                      </a:r>
                      <a:endParaRPr lang="sq-AL" sz="700" b="0" i="0" u="none" strike="noStrike">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Gating</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Test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问题分析：搜索页的搜索历史</a:t>
                      </a:r>
                      <a:r>
                        <a:rPr lang="sq-AL" sz="700" b="0" i="0" u="none" strike="noStrike" dirty="0">
                          <a:solidFill>
                            <a:srgbClr val="000000"/>
                          </a:solidFill>
                          <a:effectLst/>
                          <a:latin typeface="Arial" panose="020B0604020202020204" pitchFamily="34" charset="0"/>
                          <a:ea typeface="等线" panose="02010600030101010101" pitchFamily="2" charset="-122"/>
                        </a:rPr>
                        <a:t>Fragment</a:t>
                      </a:r>
                      <a:r>
                        <a:rPr lang="zh-CN" altLang="en-US" sz="700" b="0" i="0" u="none" strike="noStrike" dirty="0">
                          <a:solidFill>
                            <a:srgbClr val="000000"/>
                          </a:solidFill>
                          <a:effectLst/>
                          <a:latin typeface="Arial" panose="020B0604020202020204" pitchFamily="34" charset="0"/>
                          <a:ea typeface="等线" panose="02010600030101010101" pitchFamily="2" charset="-122"/>
                        </a:rPr>
                        <a:t>和搜索结果</a:t>
                      </a:r>
                      <a:r>
                        <a:rPr lang="sq-AL" sz="700" b="0" i="0" u="none" strike="noStrike" dirty="0">
                          <a:solidFill>
                            <a:srgbClr val="000000"/>
                          </a:solidFill>
                          <a:effectLst/>
                          <a:latin typeface="Arial" panose="020B0604020202020204" pitchFamily="34" charset="0"/>
                          <a:ea typeface="等线" panose="02010600030101010101" pitchFamily="2" charset="-122"/>
                        </a:rPr>
                        <a:t>Fragment</a:t>
                      </a:r>
                      <a:r>
                        <a:rPr lang="zh-CN" altLang="en-US" sz="700" b="0" i="0" u="none" strike="noStrike" dirty="0">
                          <a:solidFill>
                            <a:srgbClr val="000000"/>
                          </a:solidFill>
                          <a:effectLst/>
                          <a:latin typeface="Arial" panose="020B0604020202020204" pitchFamily="34" charset="0"/>
                          <a:ea typeface="等线" panose="02010600030101010101" pitchFamily="2" charset="-122"/>
                        </a:rPr>
                        <a:t>切换后未</a:t>
                      </a:r>
                      <a:r>
                        <a:rPr lang="sq-AL" sz="700" b="0" i="0" u="none" strike="noStrike" dirty="0">
                          <a:solidFill>
                            <a:srgbClr val="000000"/>
                          </a:solidFill>
                          <a:effectLst/>
                          <a:latin typeface="Arial" panose="020B0604020202020204" pitchFamily="34" charset="0"/>
                          <a:ea typeface="等线" panose="02010600030101010101" pitchFamily="2" charset="-122"/>
                        </a:rPr>
                        <a:t>remove</a:t>
                      </a:r>
                      <a:r>
                        <a:rPr lang="zh-CN" altLang="en-US" sz="700" b="0" i="0" u="none" strike="noStrike" dirty="0">
                          <a:solidFill>
                            <a:srgbClr val="000000"/>
                          </a:solidFill>
                          <a:effectLst/>
                          <a:latin typeface="Arial" panose="020B0604020202020204" pitchFamily="34" charset="0"/>
                          <a:ea typeface="等线" panose="02010600030101010101" pitchFamily="2" charset="-122"/>
                        </a:rPr>
                        <a:t>和清除另一个</a:t>
                      </a:r>
                      <a:r>
                        <a:rPr lang="sq-AL" sz="700" b="0" i="0" u="none" strike="noStrike" dirty="0">
                          <a:solidFill>
                            <a:srgbClr val="000000"/>
                          </a:solidFill>
                          <a:effectLst/>
                          <a:latin typeface="Arial" panose="020B0604020202020204" pitchFamily="34" charset="0"/>
                          <a:ea typeface="等线" panose="02010600030101010101" pitchFamily="2" charset="-122"/>
                        </a:rPr>
                        <a:t>Fragment</a:t>
                      </a:r>
                      <a:r>
                        <a:rPr lang="zh-CN" altLang="en-US" sz="700" b="0" i="0" u="none" strike="noStrike" dirty="0">
                          <a:solidFill>
                            <a:srgbClr val="000000"/>
                          </a:solidFill>
                          <a:effectLst/>
                          <a:latin typeface="Arial" panose="020B0604020202020204" pitchFamily="34" charset="0"/>
                          <a:ea typeface="等线" panose="02010600030101010101" pitchFamily="2" charset="-122"/>
                        </a:rPr>
                        <a:t>导致内存泄漏；</a:t>
                      </a:r>
                      <a:endParaRPr lang="en-US" altLang="zh-CN" sz="700" b="0" i="0" u="none" strike="noStrike" dirty="0">
                        <a:solidFill>
                          <a:srgbClr val="000000"/>
                        </a:solidFill>
                        <a:effectLst/>
                        <a:latin typeface="Arial" panose="020B0604020202020204" pitchFamily="34" charset="0"/>
                        <a:ea typeface="等线" panose="02010600030101010101" pitchFamily="2" charset="-122"/>
                      </a:endParaRPr>
                    </a:p>
                    <a:p>
                      <a:pPr marL="0" marR="0" indent="0" algn="l" defTabSz="914400" rtl="0" eaLnBrk="1" fontAlgn="t" latinLnBrk="0" hangingPunct="1">
                        <a:lnSpc>
                          <a:spcPct val="100000"/>
                        </a:lnSpc>
                        <a:spcBef>
                          <a:spcPts val="0"/>
                        </a:spcBef>
                        <a:spcAft>
                          <a:spcPts val="0"/>
                        </a:spcAft>
                        <a:buClrTx/>
                        <a:buSzTx/>
                        <a:buFontTx/>
                        <a:buNone/>
                        <a:tabLst/>
                        <a:defRPr/>
                      </a:pPr>
                      <a:r>
                        <a:rPr lang="zh-CN" altLang="en-US" sz="700" b="0" i="0" u="none" strike="noStrike" dirty="0">
                          <a:solidFill>
                            <a:srgbClr val="000000"/>
                          </a:solidFill>
                          <a:effectLst/>
                          <a:latin typeface="Arial" panose="020B0604020202020204" pitchFamily="34" charset="0"/>
                          <a:ea typeface="等线" panose="02010600030101010101" pitchFamily="2" charset="-122"/>
                        </a:rPr>
                        <a:t>解决方案：</a:t>
                      </a:r>
                      <a:r>
                        <a:rPr lang="sq-AL" altLang="zh-CN" sz="700" b="0" i="0" u="none" strike="noStrike" dirty="0">
                          <a:solidFill>
                            <a:srgbClr val="000000"/>
                          </a:solidFill>
                          <a:effectLst/>
                          <a:latin typeface="Arial" panose="020B0604020202020204" pitchFamily="34" charset="0"/>
                          <a:ea typeface="等线" panose="02010600030101010101" pitchFamily="2" charset="-122"/>
                        </a:rPr>
                        <a:t>remove</a:t>
                      </a:r>
                      <a:r>
                        <a:rPr lang="zh-CN" altLang="en-US" sz="700" b="0" i="0" u="none" strike="noStrike" dirty="0">
                          <a:solidFill>
                            <a:srgbClr val="000000"/>
                          </a:solidFill>
                          <a:effectLst/>
                          <a:latin typeface="Arial" panose="020B0604020202020204" pitchFamily="34" charset="0"/>
                          <a:ea typeface="等线" panose="02010600030101010101" pitchFamily="2" charset="-122"/>
                        </a:rPr>
                        <a:t>和清除另一个</a:t>
                      </a:r>
                      <a:r>
                        <a:rPr lang="sq-AL" altLang="zh-CN" sz="700" b="0" i="0" u="none" strike="noStrike" dirty="0">
                          <a:solidFill>
                            <a:srgbClr val="000000"/>
                          </a:solidFill>
                          <a:effectLst/>
                          <a:latin typeface="Arial" panose="020B0604020202020204" pitchFamily="34" charset="0"/>
                          <a:ea typeface="等线" panose="02010600030101010101" pitchFamily="2" charset="-122"/>
                        </a:rPr>
                        <a:t>Fragment</a:t>
                      </a:r>
                      <a:r>
                        <a:rPr lang="zh-CN" altLang="en-US" sz="700" b="0" i="0" u="none" strike="noStrike" dirty="0">
                          <a:solidFill>
                            <a:srgbClr val="000000"/>
                          </a:solidFill>
                          <a:effectLst/>
                          <a:latin typeface="Arial" panose="020B0604020202020204" pitchFamily="34" charset="0"/>
                          <a:ea typeface="等线" panose="02010600030101010101" pitchFamily="2" charset="-122"/>
                        </a:rPr>
                        <a: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3814973"/>
                  </a:ext>
                </a:extLst>
              </a:tr>
              <a:tr h="335139">
                <a:tc>
                  <a:txBody>
                    <a:bodyPr/>
                    <a:lstStyle/>
                    <a:p>
                      <a:pPr algn="ctr" fontAlgn="t"/>
                      <a:r>
                        <a:rPr lang="sq-AL" sz="700" u="sng" strike="noStrike" dirty="0">
                          <a:effectLst/>
                          <a:hlinkClick r:id="rId15"/>
                        </a:rPr>
                        <a:t>APIMCIS-30826</a:t>
                      </a:r>
                      <a:endParaRPr lang="sq-AL" sz="700" b="0" i="0" u="sng" strike="noStrike" dirty="0">
                        <a:solidFill>
                          <a:srgbClr val="0563C1"/>
                        </a:solidFill>
                        <a:effectLst/>
                        <a:latin typeface="等线" panose="02010600030101010101" pitchFamily="2" charset="-122"/>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【Phase 4】【</a:t>
                      </a:r>
                      <a:r>
                        <a:rPr lang="zh-CN" altLang="en-US" sz="700" u="none" strike="noStrike" dirty="0">
                          <a:effectLst/>
                        </a:rPr>
                        <a:t>性能</a:t>
                      </a:r>
                      <a:r>
                        <a:rPr lang="en-US" altLang="zh-CN" sz="700" u="none" strike="noStrike" dirty="0">
                          <a:effectLst/>
                        </a:rPr>
                        <a:t>】</a:t>
                      </a:r>
                      <a:r>
                        <a:rPr lang="zh-CN" altLang="en-US" sz="700" u="none" strike="noStrike" dirty="0">
                          <a:effectLst/>
                        </a:rPr>
                        <a:t>优化随心听的应用响应速度</a:t>
                      </a:r>
                      <a:r>
                        <a:rPr lang="en-US" altLang="zh-CN" sz="700" u="none" strike="noStrike" dirty="0">
                          <a:effectLst/>
                        </a:rPr>
                        <a:t>10%</a:t>
                      </a:r>
                      <a:r>
                        <a:rPr lang="zh-CN" altLang="en-US" sz="700" u="none" strike="noStrike" dirty="0">
                          <a:effectLst/>
                        </a:rPr>
                        <a:t>和潜在性能排查</a:t>
                      </a:r>
                      <a:endParaRPr lang="zh-CN" altLang="en-US"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System Performance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CF15_R13.PRO</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Gating</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u="none" strike="noStrike" dirty="0">
                          <a:effectLst/>
                        </a:rPr>
                        <a:t>Test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t" latinLnBrk="0" hangingPunct="1"/>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与福特</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FO</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确认，百度当前已进行多项优化，后续继续观察</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1979798"/>
                  </a:ext>
                </a:extLst>
              </a:tr>
              <a:tr h="310739">
                <a:tc>
                  <a:txBody>
                    <a:bodyPr/>
                    <a:lstStyle/>
                    <a:p>
                      <a:pPr algn="ctr" fontAlgn="t"/>
                      <a:r>
                        <a:rPr lang="sq-AL" sz="700" b="0" i="0" u="sng" strike="noStrike" dirty="0">
                          <a:solidFill>
                            <a:srgbClr val="0563C1"/>
                          </a:solidFill>
                          <a:effectLst/>
                          <a:latin typeface="等线" panose="02010600030101010101" pitchFamily="2" charset="-122"/>
                          <a:ea typeface="等线" panose="02010600030101010101" pitchFamily="2" charset="-122"/>
                        </a:rPr>
                        <a:t>APIMCIS-31402</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[CX727][Performance][Stability] monkey</a:t>
                      </a:r>
                      <a:r>
                        <a:rPr lang="zh-CN" altLang="en-US" sz="700" b="0" i="0" u="none" strike="noStrike" dirty="0">
                          <a:solidFill>
                            <a:srgbClr val="000000"/>
                          </a:solidFill>
                          <a:effectLst/>
                          <a:latin typeface="Arial" panose="020B0604020202020204" pitchFamily="34" charset="0"/>
                          <a:ea typeface="等线" panose="02010600030101010101" pitchFamily="2" charset="-122"/>
                        </a:rPr>
                        <a:t>测试</a:t>
                      </a:r>
                      <a:r>
                        <a:rPr lang="en-US" altLang="zh-CN" sz="700" b="0" i="0" u="none" strike="noStrike" dirty="0">
                          <a:solidFill>
                            <a:srgbClr val="000000"/>
                          </a:solidFill>
                          <a:effectLst/>
                          <a:latin typeface="Arial" panose="020B0604020202020204" pitchFamily="34" charset="0"/>
                          <a:ea typeface="等线" panose="02010600030101010101" pitchFamily="2" charset="-122"/>
                        </a:rPr>
                        <a:t>, </a:t>
                      </a:r>
                      <a:r>
                        <a:rPr lang="sq-AL" sz="700" b="0" i="0" u="none" strike="noStrike" dirty="0">
                          <a:solidFill>
                            <a:srgbClr val="000000"/>
                          </a:solidFill>
                          <a:effectLst/>
                          <a:latin typeface="Arial" panose="020B0604020202020204" pitchFamily="34" charset="0"/>
                          <a:ea typeface="等线" panose="02010600030101010101" pitchFamily="2" charset="-122"/>
                        </a:rPr>
                        <a:t>com.dsv.iod</a:t>
                      </a:r>
                      <a:r>
                        <a:rPr lang="zh-CN" altLang="en-US" sz="700" b="0" i="0" u="none" strike="noStrike" dirty="0">
                          <a:solidFill>
                            <a:srgbClr val="000000"/>
                          </a:solidFill>
                          <a:effectLst/>
                          <a:latin typeface="Arial" panose="020B0604020202020204" pitchFamily="34" charset="0"/>
                          <a:ea typeface="等线" panose="02010600030101010101" pitchFamily="2" charset="-122"/>
                        </a:rPr>
                        <a:t>发生</a:t>
                      </a:r>
                      <a:r>
                        <a:rPr lang="sq-AL" sz="700" b="0" i="0" u="none" strike="noStrike" dirty="0">
                          <a:solidFill>
                            <a:srgbClr val="000000"/>
                          </a:solidFill>
                          <a:effectLst/>
                          <a:latin typeface="Arial" panose="020B0604020202020204" pitchFamily="34" charset="0"/>
                          <a:ea typeface="等线" panose="02010600030101010101" pitchFamily="2" charset="-122"/>
                        </a:rPr>
                        <a:t>anr</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System Performance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700" b="0" i="0" u="none" strike="noStrike" dirty="0">
                          <a:solidFill>
                            <a:srgbClr val="000000"/>
                          </a:solidFill>
                          <a:effectLst/>
                          <a:latin typeface="Arial" panose="020B0604020202020204" pitchFamily="34" charset="0"/>
                          <a:ea typeface="等线" panose="02010600030101010101" pitchFamily="2" charset="-122"/>
                        </a:rPr>
                        <a: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Gating</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700" b="0" i="0" u="none" strike="noStrike" dirty="0">
                          <a:solidFill>
                            <a:srgbClr val="000000"/>
                          </a:solidFill>
                          <a:effectLst/>
                          <a:latin typeface="Arial" panose="020B0604020202020204" pitchFamily="34" charset="0"/>
                          <a:ea typeface="等线" panose="02010600030101010101" pitchFamily="2" charset="-122"/>
                        </a:rPr>
                        <a:t>InProgress</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t" latinLnBrk="0" hangingPunct="1"/>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与福特</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FO</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确认，需要三方对齐</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monkey</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测试手法后再观察</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71645"/>
                  </a:ext>
                </a:extLst>
              </a:tr>
              <a:tr h="310739">
                <a:tc>
                  <a:txBody>
                    <a:bodyPr/>
                    <a:lstStyle/>
                    <a:p>
                      <a:pPr algn="ctr" fontAlgn="t"/>
                      <a:r>
                        <a:rPr lang="sq-AL" sz="700" b="0" i="0" u="sng" strike="noStrike" dirty="0">
                          <a:solidFill>
                            <a:srgbClr val="0563C1"/>
                          </a:solidFill>
                          <a:effectLst/>
                          <a:latin typeface="等线" panose="02010600030101010101" pitchFamily="2" charset="-122"/>
                          <a:ea typeface="等线" panose="02010600030101010101" pitchFamily="2" charset="-122"/>
                        </a:rPr>
                        <a:t>APIMCIS-31399</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[CX727][Performance][Stability] monkey</a:t>
                      </a:r>
                      <a:r>
                        <a:rPr lang="zh-CN" altLang="en-US" sz="700" b="0" i="0" u="none" strike="noStrike" dirty="0">
                          <a:solidFill>
                            <a:srgbClr val="000000"/>
                          </a:solidFill>
                          <a:effectLst/>
                          <a:latin typeface="Arial" panose="020B0604020202020204" pitchFamily="34" charset="0"/>
                          <a:ea typeface="等线" panose="02010600030101010101" pitchFamily="2" charset="-122"/>
                        </a:rPr>
                        <a:t>测试</a:t>
                      </a:r>
                      <a:r>
                        <a:rPr lang="en-US" altLang="zh-CN" sz="700" b="0" i="0" u="none" strike="noStrike" dirty="0">
                          <a:solidFill>
                            <a:srgbClr val="000000"/>
                          </a:solidFill>
                          <a:effectLst/>
                          <a:latin typeface="Arial" panose="020B0604020202020204" pitchFamily="34" charset="0"/>
                          <a:ea typeface="等线" panose="02010600030101010101" pitchFamily="2" charset="-122"/>
                        </a:rPr>
                        <a:t>, </a:t>
                      </a:r>
                      <a:r>
                        <a:rPr lang="sq-AL" sz="700" b="0" i="0" u="none" strike="noStrike" dirty="0">
                          <a:solidFill>
                            <a:srgbClr val="000000"/>
                          </a:solidFill>
                          <a:effectLst/>
                          <a:latin typeface="Arial" panose="020B0604020202020204" pitchFamily="34" charset="0"/>
                          <a:ea typeface="等线" panose="02010600030101010101" pitchFamily="2" charset="-122"/>
                        </a:rPr>
                        <a:t>com.baidu.iov.dueros.film</a:t>
                      </a:r>
                      <a:r>
                        <a:rPr lang="zh-CN" altLang="en-US" sz="700" b="0" i="0" u="none" strike="noStrike" dirty="0">
                          <a:solidFill>
                            <a:srgbClr val="000000"/>
                          </a:solidFill>
                          <a:effectLst/>
                          <a:latin typeface="Arial" panose="020B0604020202020204" pitchFamily="34" charset="0"/>
                          <a:ea typeface="等线" panose="02010600030101010101" pitchFamily="2" charset="-122"/>
                        </a:rPr>
                        <a:t>发生</a:t>
                      </a:r>
                      <a:r>
                        <a:rPr lang="sq-AL" sz="700" b="0" i="0" u="none" strike="noStrike" dirty="0">
                          <a:solidFill>
                            <a:srgbClr val="000000"/>
                          </a:solidFill>
                          <a:effectLst/>
                          <a:latin typeface="Arial" panose="020B0604020202020204" pitchFamily="34" charset="0"/>
                          <a:ea typeface="等线" panose="02010600030101010101" pitchFamily="2" charset="-122"/>
                        </a:rPr>
                        <a:t>anr</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System Performance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700" b="0" i="0" u="none" strike="noStrike" dirty="0">
                          <a:solidFill>
                            <a:srgbClr val="000000"/>
                          </a:solidFill>
                          <a:effectLst/>
                          <a:latin typeface="Arial" panose="020B0604020202020204" pitchFamily="34" charset="0"/>
                          <a:ea typeface="等线" panose="02010600030101010101" pitchFamily="2" charset="-122"/>
                        </a:rPr>
                        <a: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Gating</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700" b="0" i="0" u="none" strike="noStrike" dirty="0">
                          <a:solidFill>
                            <a:srgbClr val="000000"/>
                          </a:solidFill>
                          <a:effectLst/>
                          <a:latin typeface="Arial" panose="020B0604020202020204" pitchFamily="34" charset="0"/>
                          <a:ea typeface="等线" panose="02010600030101010101" pitchFamily="2" charset="-122"/>
                        </a:rPr>
                        <a:t>InProgress</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t" latinLnBrk="0" hangingPunct="1"/>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与福特</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FO</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确认，需要三方对齐</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monkey</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测试手法后再观察</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2296457"/>
                  </a:ext>
                </a:extLst>
              </a:tr>
              <a:tr h="310739">
                <a:tc>
                  <a:txBody>
                    <a:bodyPr/>
                    <a:lstStyle/>
                    <a:p>
                      <a:pPr algn="ctr" fontAlgn="t"/>
                      <a:r>
                        <a:rPr lang="sq-AL" sz="700" b="0" i="0" u="sng" strike="noStrike" dirty="0">
                          <a:solidFill>
                            <a:srgbClr val="0563C1"/>
                          </a:solidFill>
                          <a:effectLst/>
                          <a:latin typeface="等线" panose="02010600030101010101" pitchFamily="2" charset="-122"/>
                          <a:ea typeface="等线" panose="02010600030101010101" pitchFamily="2" charset="-122"/>
                        </a:rPr>
                        <a:t>APIMCIS-31401</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700" b="0" i="0" u="none" strike="noStrike" dirty="0">
                          <a:solidFill>
                            <a:srgbClr val="000000"/>
                          </a:solidFill>
                          <a:effectLst/>
                          <a:latin typeface="Arial" panose="020B0604020202020204" pitchFamily="34" charset="0"/>
                          <a:ea typeface="等线" panose="02010600030101010101" pitchFamily="2" charset="-122"/>
                        </a:rPr>
                        <a:t>[CX727][Performance][Stability] monkey</a:t>
                      </a:r>
                      <a:r>
                        <a:rPr lang="zh-CN" altLang="en-US" sz="700" b="0" i="0" u="none" strike="noStrike" dirty="0">
                          <a:solidFill>
                            <a:srgbClr val="000000"/>
                          </a:solidFill>
                          <a:effectLst/>
                          <a:latin typeface="Arial" panose="020B0604020202020204" pitchFamily="34" charset="0"/>
                          <a:ea typeface="等线" panose="02010600030101010101" pitchFamily="2" charset="-122"/>
                        </a:rPr>
                        <a:t>测试</a:t>
                      </a:r>
                      <a:r>
                        <a:rPr lang="en-US" altLang="zh-CN" sz="700" b="0" i="0" u="none" strike="noStrike" dirty="0">
                          <a:solidFill>
                            <a:srgbClr val="000000"/>
                          </a:solidFill>
                          <a:effectLst/>
                          <a:latin typeface="Arial" panose="020B0604020202020204" pitchFamily="34" charset="0"/>
                          <a:ea typeface="等线" panose="02010600030101010101" pitchFamily="2" charset="-122"/>
                        </a:rPr>
                        <a:t>, </a:t>
                      </a:r>
                      <a:r>
                        <a:rPr lang="sq-AL" sz="700" b="0" i="0" u="none" strike="noStrike" dirty="0">
                          <a:solidFill>
                            <a:srgbClr val="000000"/>
                          </a:solidFill>
                          <a:effectLst/>
                          <a:latin typeface="Arial" panose="020B0604020202020204" pitchFamily="34" charset="0"/>
                          <a:ea typeface="等线" panose="02010600030101010101" pitchFamily="2" charset="-122"/>
                        </a:rPr>
                        <a:t>com.ford.sync.vpa</a:t>
                      </a:r>
                      <a:r>
                        <a:rPr lang="zh-CN" altLang="en-US" sz="700" b="0" i="0" u="none" strike="noStrike" dirty="0">
                          <a:solidFill>
                            <a:srgbClr val="000000"/>
                          </a:solidFill>
                          <a:effectLst/>
                          <a:latin typeface="Arial" panose="020B0604020202020204" pitchFamily="34" charset="0"/>
                          <a:ea typeface="等线" panose="02010600030101010101" pitchFamily="2" charset="-122"/>
                        </a:rPr>
                        <a:t>发生</a:t>
                      </a:r>
                      <a:r>
                        <a:rPr lang="sq-AL" sz="700" b="0" i="0" u="none" strike="noStrike" dirty="0">
                          <a:solidFill>
                            <a:srgbClr val="000000"/>
                          </a:solidFill>
                          <a:effectLst/>
                          <a:latin typeface="Arial" panose="020B0604020202020204" pitchFamily="34" charset="0"/>
                          <a:ea typeface="等线" panose="02010600030101010101" pitchFamily="2" charset="-122"/>
                        </a:rPr>
                        <a:t>anr</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kern="1200" dirty="0">
                          <a:solidFill>
                            <a:schemeClr val="dk1"/>
                          </a:solidFill>
                          <a:effectLst/>
                          <a:latin typeface="+mn-lt"/>
                          <a:ea typeface="+mn-ea"/>
                          <a:cs typeface="+mn-cs"/>
                        </a:rPr>
                        <a:t>System Performance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700" b="0" i="0" u="none" strike="noStrike" dirty="0">
                          <a:solidFill>
                            <a:srgbClr val="000000"/>
                          </a:solidFill>
                          <a:effectLst/>
                          <a:latin typeface="Arial" panose="020B0604020202020204" pitchFamily="34" charset="0"/>
                          <a:ea typeface="等线" panose="02010600030101010101" pitchFamily="2" charset="-122"/>
                        </a:rPr>
                        <a:t>/</a:t>
                      </a:r>
                      <a:endParaRPr lang="sq-AL"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u="none" strike="noStrike" dirty="0">
                          <a:effectLst/>
                        </a:rPr>
                        <a:t>Gating</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700" b="0" i="0" u="none" strike="noStrike" dirty="0">
                          <a:solidFill>
                            <a:srgbClr val="000000"/>
                          </a:solidFill>
                          <a:effectLst/>
                          <a:latin typeface="Arial" panose="020B0604020202020204" pitchFamily="34" charset="0"/>
                          <a:ea typeface="等线" panose="02010600030101010101" pitchFamily="2" charset="-122"/>
                        </a:rPr>
                        <a:t>InProgress</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sq-AL" altLang="zh-CN" sz="700" b="0" i="0" u="none" strike="noStrike" dirty="0">
                          <a:solidFill>
                            <a:srgbClr val="000000"/>
                          </a:solidFill>
                          <a:effectLst/>
                          <a:latin typeface="Arial" panose="020B0604020202020204" pitchFamily="34" charset="0"/>
                          <a:ea typeface="等线" panose="02010600030101010101" pitchFamily="2" charset="-122"/>
                        </a:rPr>
                        <a:t>/</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t" latinLnBrk="0" hangingPunct="1"/>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与福特</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FO</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确认，需要三方对齐</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monkey</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测试手法后再观察</a:t>
                      </a:r>
                    </a:p>
                  </a:txBody>
                  <a:tcPr marL="1811" marR="1811" marT="181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8070745"/>
                  </a:ext>
                </a:extLst>
              </a:tr>
              <a:tr h="310739">
                <a:tc>
                  <a:txBody>
                    <a:bodyPr/>
                    <a:lstStyle/>
                    <a:p>
                      <a:pPr marL="0" algn="ctr" defTabSz="914400" rtl="0" eaLnBrk="1" fontAlgn="t" latinLnBrk="0" hangingPunct="1"/>
                      <a:r>
                        <a:rPr lang="sq-AL" sz="700" u="sng" strike="noStrike" kern="1200" dirty="0">
                          <a:solidFill>
                            <a:schemeClr val="tx1">
                              <a:lumMod val="50000"/>
                              <a:lumOff val="50000"/>
                            </a:schemeClr>
                          </a:solidFill>
                          <a:effectLst/>
                          <a:latin typeface="+mn-lt"/>
                          <a:ea typeface="+mn-ea"/>
                          <a:cs typeface="+mn-cs"/>
                          <a:hlinkClick r:id="rId16">
                            <a:extLst>
                              <a:ext uri="{A12FA001-AC4F-418D-AE19-62706E023703}">
                                <ahyp:hlinkClr xmlns:ahyp="http://schemas.microsoft.com/office/drawing/2018/hyperlinkcolor" val="tx"/>
                              </a:ext>
                            </a:extLst>
                          </a:hlinkClick>
                        </a:rPr>
                        <a:t>APIMCIS-31400</a:t>
                      </a:r>
                      <a:endParaRPr lang="sq-AL" sz="700" u="sng" strike="noStrike" kern="1200" dirty="0">
                        <a:solidFill>
                          <a:schemeClr val="tx1">
                            <a:lumMod val="50000"/>
                            <a:lumOff val="50000"/>
                          </a:schemeClr>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sq-AL" sz="800" b="0" i="0" u="none" strike="noStrike" dirty="0">
                          <a:solidFill>
                            <a:srgbClr val="000000"/>
                          </a:solidFill>
                          <a:effectLst/>
                          <a:latin typeface="Arial" panose="020B0604020202020204" pitchFamily="34" charset="0"/>
                          <a:ea typeface="等线" panose="02010600030101010101" pitchFamily="2" charset="-122"/>
                        </a:rPr>
                        <a:t>[</a:t>
                      </a:r>
                      <a:r>
                        <a:rPr lang="sq-AL" sz="700" u="none" strike="noStrike" kern="1200" dirty="0">
                          <a:solidFill>
                            <a:schemeClr val="dk1"/>
                          </a:solidFill>
                          <a:effectLst/>
                          <a:latin typeface="+mn-lt"/>
                          <a:ea typeface="+mn-ea"/>
                          <a:cs typeface="+mn-cs"/>
                        </a:rPr>
                        <a:t>CX727][Performance][Stability] monkey</a:t>
                      </a:r>
                      <a:r>
                        <a:rPr lang="zh-CN" altLang="en-US" sz="700" u="none" strike="noStrike" kern="1200" dirty="0">
                          <a:solidFill>
                            <a:schemeClr val="dk1"/>
                          </a:solidFill>
                          <a:effectLst/>
                          <a:latin typeface="+mn-lt"/>
                          <a:ea typeface="+mn-ea"/>
                          <a:cs typeface="+mn-cs"/>
                        </a:rPr>
                        <a:t>测试</a:t>
                      </a:r>
                      <a:r>
                        <a:rPr lang="en-US" altLang="zh-CN" sz="700" u="none" strike="noStrike" kern="1200" dirty="0">
                          <a:solidFill>
                            <a:schemeClr val="dk1"/>
                          </a:solidFill>
                          <a:effectLst/>
                          <a:latin typeface="+mn-lt"/>
                          <a:ea typeface="+mn-ea"/>
                          <a:cs typeface="+mn-cs"/>
                        </a:rPr>
                        <a:t>, </a:t>
                      </a:r>
                      <a:r>
                        <a:rPr lang="sq-AL" sz="700" u="none" strike="noStrike" kern="1200" dirty="0">
                          <a:solidFill>
                            <a:schemeClr val="dk1"/>
                          </a:solidFill>
                          <a:effectLst/>
                          <a:latin typeface="+mn-lt"/>
                          <a:ea typeface="+mn-ea"/>
                          <a:cs typeface="+mn-cs"/>
                        </a:rPr>
                        <a:t>com.desay</a:t>
                      </a:r>
                      <a:r>
                        <a:rPr lang="sq-AL" sz="800" b="0" i="0" u="none" strike="noStrike" dirty="0">
                          <a:solidFill>
                            <a:srgbClr val="000000"/>
                          </a:solidFill>
                          <a:effectLst/>
                          <a:latin typeface="Arial" panose="020B0604020202020204" pitchFamily="34" charset="0"/>
                          <a:ea typeface="等线" panose="02010600030101010101" pitchFamily="2" charset="-122"/>
                        </a:rPr>
                        <a:t>_</a:t>
                      </a:r>
                      <a:r>
                        <a:rPr lang="sq-AL" sz="700" u="none" strike="noStrike" kern="1200" dirty="0">
                          <a:solidFill>
                            <a:schemeClr val="dk1"/>
                          </a:solidFill>
                          <a:effectLst/>
                          <a:latin typeface="+mn-lt"/>
                          <a:ea typeface="+mn-ea"/>
                          <a:cs typeface="+mn-cs"/>
                        </a:rPr>
                        <a:t>svautomotive.radioapp</a:t>
                      </a:r>
                      <a:r>
                        <a:rPr lang="zh-CN" altLang="en-US" sz="700" u="none" strike="noStrike" kern="1200" dirty="0">
                          <a:solidFill>
                            <a:schemeClr val="dk1"/>
                          </a:solidFill>
                          <a:effectLst/>
                          <a:latin typeface="+mn-lt"/>
                          <a:ea typeface="+mn-ea"/>
                          <a:cs typeface="+mn-cs"/>
                        </a:rPr>
                        <a:t>发生</a:t>
                      </a:r>
                      <a:r>
                        <a:rPr lang="sq-AL" sz="700" u="none" strike="noStrike" kern="1200" dirty="0">
                          <a:solidFill>
                            <a:schemeClr val="dk1"/>
                          </a:solidFill>
                          <a:effectLst/>
                          <a:latin typeface="+mn-lt"/>
                          <a:ea typeface="+mn-ea"/>
                          <a:cs typeface="+mn-cs"/>
                        </a:rPr>
                        <a:t>anr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sq-AL" sz="700" u="none" strike="noStrike" kern="1200" dirty="0">
                          <a:solidFill>
                            <a:schemeClr val="dk1"/>
                          </a:solidFill>
                          <a:effectLst/>
                          <a:latin typeface="+mn-lt"/>
                          <a:ea typeface="+mn-ea"/>
                          <a:cs typeface="+mn-cs"/>
                        </a:rPr>
                        <a:t>System Performance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700" u="none" strike="noStrike" dirty="0">
                          <a:effectLst/>
                        </a:rPr>
                        <a:t>/</a:t>
                      </a:r>
                      <a:endParaRPr lang="zh-CN" altLang="en-US" sz="70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sq-AL" sz="700" u="none" strike="noStrike" kern="1200">
                          <a:solidFill>
                            <a:schemeClr val="dk1"/>
                          </a:solidFill>
                          <a:effectLst/>
                          <a:latin typeface="+mn-lt"/>
                          <a:ea typeface="+mn-ea"/>
                          <a:cs typeface="+mn-cs"/>
                        </a:rPr>
                        <a:t>Gating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700" b="0" i="0" u="none" strike="noStrike" dirty="0">
                          <a:solidFill>
                            <a:srgbClr val="000000"/>
                          </a:solidFill>
                          <a:effectLst/>
                          <a:latin typeface="Arial" panose="020B0604020202020204" pitchFamily="34" charset="0"/>
                          <a:ea typeface="等线" panose="02010600030101010101" pitchFamily="2" charset="-122"/>
                        </a:rPr>
                        <a:t>InProgress</a:t>
                      </a:r>
                      <a:endParaRPr lang="sq-AL" altLang="zh-CN" sz="7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sq-AL" sz="700" u="none" strike="noStrike" kern="1200" dirty="0">
                          <a:solidFill>
                            <a:schemeClr val="dk1"/>
                          </a:solidFill>
                          <a:effectLst/>
                          <a:latin typeface="+mn-lt"/>
                          <a:ea typeface="+mn-ea"/>
                          <a:cs typeface="+mn-cs"/>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t" latinLnBrk="0" hangingPunct="1"/>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与福特</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FO</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确认，需要三方对齐</a:t>
                      </a:r>
                      <a:r>
                        <a:rPr lang="en-US" altLang="zh-CN" sz="700" b="0" i="0" u="none" strike="noStrike" kern="1200" dirty="0">
                          <a:solidFill>
                            <a:srgbClr val="000000"/>
                          </a:solidFill>
                          <a:effectLst/>
                          <a:latin typeface="Arial" panose="020B0604020202020204" pitchFamily="34" charset="0"/>
                          <a:ea typeface="等线" panose="02010600030101010101" pitchFamily="2" charset="-122"/>
                          <a:cs typeface="+mn-cs"/>
                        </a:rPr>
                        <a:t>monkey</a:t>
                      </a:r>
                      <a:r>
                        <a:rPr lang="zh-CN" altLang="en-US" sz="700" b="0" i="0" u="none" strike="noStrike" kern="1200" dirty="0">
                          <a:solidFill>
                            <a:srgbClr val="000000"/>
                          </a:solidFill>
                          <a:effectLst/>
                          <a:latin typeface="Arial" panose="020B0604020202020204" pitchFamily="34" charset="0"/>
                          <a:ea typeface="等线" panose="02010600030101010101" pitchFamily="2" charset="-122"/>
                          <a:cs typeface="+mn-cs"/>
                        </a:rPr>
                        <a:t>测试手法后再观察</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6452531"/>
                  </a:ext>
                </a:extLst>
              </a:tr>
            </a:tbl>
          </a:graphicData>
        </a:graphic>
      </p:graphicFrame>
      <p:sp>
        <p:nvSpPr>
          <p:cNvPr id="8" name="文本框 7">
            <a:extLst>
              <a:ext uri="{FF2B5EF4-FFF2-40B4-BE49-F238E27FC236}">
                <a16:creationId xmlns:a16="http://schemas.microsoft.com/office/drawing/2014/main" id="{F696A367-B2D2-8C11-91BF-7767D0851063}"/>
              </a:ext>
            </a:extLst>
          </p:cNvPr>
          <p:cNvSpPr txBox="1"/>
          <p:nvPr/>
        </p:nvSpPr>
        <p:spPr>
          <a:xfrm>
            <a:off x="715962" y="790059"/>
            <a:ext cx="11605830" cy="369332"/>
          </a:xfrm>
          <a:prstGeom prst="rect">
            <a:avLst/>
          </a:prstGeom>
          <a:noFill/>
        </p:spPr>
        <p:txBody>
          <a:bodyPr wrap="square" rtlCol="0">
            <a:spAutoFit/>
          </a:bodyPr>
          <a:lstStyle/>
          <a:p>
            <a:r>
              <a:rPr kumimoji="1" lang="en-US" altLang="zh-CN" dirty="0"/>
              <a:t>R12</a:t>
            </a:r>
            <a:r>
              <a:rPr kumimoji="1" lang="zh-CN" altLang="en-US" dirty="0"/>
              <a:t>版本当前遗留</a:t>
            </a:r>
            <a:r>
              <a:rPr kumimoji="1" lang="en-US" altLang="zh-CN" dirty="0"/>
              <a:t>Gating</a:t>
            </a:r>
            <a:r>
              <a:rPr kumimoji="1" lang="zh-CN" altLang="en-US" dirty="0"/>
              <a:t>问题</a:t>
            </a:r>
            <a:r>
              <a:rPr kumimoji="1" lang="en-US" altLang="zh-CN" dirty="0"/>
              <a:t>21</a:t>
            </a:r>
            <a:r>
              <a:rPr kumimoji="1" lang="zh-CN" altLang="en-US" dirty="0"/>
              <a:t>个，其中</a:t>
            </a:r>
            <a:r>
              <a:rPr kumimoji="1" lang="en-US" altLang="zh-CN" dirty="0"/>
              <a:t>17</a:t>
            </a:r>
            <a:r>
              <a:rPr kumimoji="1" lang="zh-CN" altLang="en-US" dirty="0"/>
              <a:t>个问题当前已经修复或排期，剩余</a:t>
            </a:r>
            <a:r>
              <a:rPr kumimoji="1" lang="en-US" altLang="zh-CN" dirty="0"/>
              <a:t>4</a:t>
            </a:r>
            <a:r>
              <a:rPr kumimoji="1" lang="zh-CN" altLang="en-US" dirty="0"/>
              <a:t>个问题需要继续与德赛联合调查。</a:t>
            </a:r>
          </a:p>
        </p:txBody>
      </p:sp>
      <p:graphicFrame>
        <p:nvGraphicFramePr>
          <p:cNvPr id="5" name="对象 4">
            <a:extLst>
              <a:ext uri="{FF2B5EF4-FFF2-40B4-BE49-F238E27FC236}">
                <a16:creationId xmlns:a16="http://schemas.microsoft.com/office/drawing/2014/main" id="{E46E2839-96B1-B737-908B-33AB0DF9DB20}"/>
              </a:ext>
            </a:extLst>
          </p:cNvPr>
          <p:cNvGraphicFramePr>
            <a:graphicFrameLocks noChangeAspect="1"/>
          </p:cNvGraphicFramePr>
          <p:nvPr>
            <p:extLst>
              <p:ext uri="{D42A27DB-BD31-4B8C-83A1-F6EECF244321}">
                <p14:modId xmlns:p14="http://schemas.microsoft.com/office/powerpoint/2010/main" val="891579408"/>
              </p:ext>
            </p:extLst>
          </p:nvPr>
        </p:nvGraphicFramePr>
        <p:xfrm>
          <a:off x="10151946" y="290698"/>
          <a:ext cx="965200" cy="609600"/>
        </p:xfrm>
        <a:graphic>
          <a:graphicData uri="http://schemas.openxmlformats.org/presentationml/2006/ole">
            <mc:AlternateContent xmlns:mc="http://schemas.openxmlformats.org/markup-compatibility/2006">
              <mc:Choice xmlns:v="urn:schemas-microsoft-com:vml" Requires="v">
                <p:oleObj name="工作表" showAsIcon="1" r:id="rId17" imgW="965200" imgH="609600" progId="Excel.Sheet.12">
                  <p:embed/>
                </p:oleObj>
              </mc:Choice>
              <mc:Fallback>
                <p:oleObj name="工作表" showAsIcon="1" r:id="rId17" imgW="965200" imgH="609600" progId="Excel.Sheet.12">
                  <p:embed/>
                  <p:pic>
                    <p:nvPicPr>
                      <p:cNvPr id="0" name=""/>
                      <p:cNvPicPr/>
                      <p:nvPr/>
                    </p:nvPicPr>
                    <p:blipFill>
                      <a:blip r:embed="rId18"/>
                      <a:stretch>
                        <a:fillRect/>
                      </a:stretch>
                    </p:blipFill>
                    <p:spPr>
                      <a:xfrm>
                        <a:off x="10151946" y="290698"/>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370127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R12</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HF5</a:t>
            </a:r>
            <a:r>
              <a:rPr lang="en-US" altLang="en-US" sz="2800" dirty="0">
                <a:solidFill>
                  <a:srgbClr val="0000CC"/>
                </a:solidFill>
              </a:rPr>
              <a:t>} </a:t>
            </a:r>
            <a:r>
              <a:rPr lang="zh-CN" altLang="en-US" sz="2800" dirty="0"/>
              <a:t>内存泄漏专项测试</a:t>
            </a:r>
            <a:endParaRPr lang="en-US" altLang="en-US" sz="2800" b="0" dirty="0">
              <a:ea typeface="SimHei" panose="02010609060101010101" pitchFamily="49" charset="-122"/>
            </a:endParaRPr>
          </a:p>
        </p:txBody>
      </p:sp>
      <p:pic>
        <p:nvPicPr>
          <p:cNvPr id="2" name="图片 1">
            <a:extLst>
              <a:ext uri="{FF2B5EF4-FFF2-40B4-BE49-F238E27FC236}">
                <a16:creationId xmlns:a16="http://schemas.microsoft.com/office/drawing/2014/main" id="{54585268-7F32-DE1B-ACFA-149CEEB6DA3C}"/>
              </a:ext>
            </a:extLst>
          </p:cNvPr>
          <p:cNvPicPr>
            <a:picLocks noChangeAspect="1"/>
          </p:cNvPicPr>
          <p:nvPr/>
        </p:nvPicPr>
        <p:blipFill>
          <a:blip r:embed="rId2"/>
          <a:stretch>
            <a:fillRect/>
          </a:stretch>
        </p:blipFill>
        <p:spPr>
          <a:xfrm>
            <a:off x="1112721" y="944563"/>
            <a:ext cx="4128352" cy="5822034"/>
          </a:xfrm>
          <a:prstGeom prst="rect">
            <a:avLst/>
          </a:prstGeom>
        </p:spPr>
      </p:pic>
      <p:pic>
        <p:nvPicPr>
          <p:cNvPr id="3" name="图片 2">
            <a:extLst>
              <a:ext uri="{FF2B5EF4-FFF2-40B4-BE49-F238E27FC236}">
                <a16:creationId xmlns:a16="http://schemas.microsoft.com/office/drawing/2014/main" id="{CDFE489E-9F0A-1520-C194-A1A4DEEBDBCF}"/>
              </a:ext>
            </a:extLst>
          </p:cNvPr>
          <p:cNvPicPr>
            <a:picLocks noChangeAspect="1"/>
          </p:cNvPicPr>
          <p:nvPr/>
        </p:nvPicPr>
        <p:blipFill>
          <a:blip r:embed="rId3"/>
          <a:stretch>
            <a:fillRect/>
          </a:stretch>
        </p:blipFill>
        <p:spPr>
          <a:xfrm>
            <a:off x="5389180" y="944563"/>
            <a:ext cx="4885391" cy="3806469"/>
          </a:xfrm>
          <a:prstGeom prst="rect">
            <a:avLst/>
          </a:prstGeom>
        </p:spPr>
      </p:pic>
      <p:pic>
        <p:nvPicPr>
          <p:cNvPr id="5" name="图片 4">
            <a:extLst>
              <a:ext uri="{FF2B5EF4-FFF2-40B4-BE49-F238E27FC236}">
                <a16:creationId xmlns:a16="http://schemas.microsoft.com/office/drawing/2014/main" id="{D7050A3F-496E-CB96-2864-1FA6E80EB35A}"/>
              </a:ext>
            </a:extLst>
          </p:cNvPr>
          <p:cNvPicPr>
            <a:picLocks noChangeAspect="1"/>
          </p:cNvPicPr>
          <p:nvPr/>
        </p:nvPicPr>
        <p:blipFill>
          <a:blip r:embed="rId4"/>
          <a:stretch>
            <a:fillRect/>
          </a:stretch>
        </p:blipFill>
        <p:spPr>
          <a:xfrm>
            <a:off x="5520248" y="4751032"/>
            <a:ext cx="4754323" cy="1990871"/>
          </a:xfrm>
          <a:prstGeom prst="rect">
            <a:avLst/>
          </a:prstGeom>
        </p:spPr>
      </p:pic>
    </p:spTree>
    <p:extLst>
      <p:ext uri="{BB962C8B-B14F-4D97-AF65-F5344CB8AC3E}">
        <p14:creationId xmlns:p14="http://schemas.microsoft.com/office/powerpoint/2010/main" val="149873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9FEC31C-03F1-9A4B-94A1-0983C6138C05}"/>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R12</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HF5</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sp>
        <p:nvSpPr>
          <p:cNvPr id="13" name="文本框 12">
            <a:extLst>
              <a:ext uri="{FF2B5EF4-FFF2-40B4-BE49-F238E27FC236}">
                <a16:creationId xmlns:a16="http://schemas.microsoft.com/office/drawing/2014/main" id="{0A3DFFDA-EDD3-C04E-9558-893C92BBADF0}"/>
              </a:ext>
            </a:extLst>
          </p:cNvPr>
          <p:cNvSpPr txBox="1"/>
          <p:nvPr/>
        </p:nvSpPr>
        <p:spPr>
          <a:xfrm>
            <a:off x="564021" y="944563"/>
            <a:ext cx="6104408" cy="369332"/>
          </a:xfrm>
          <a:prstGeom prst="rect">
            <a:avLst/>
          </a:prstGeom>
          <a:noFill/>
        </p:spPr>
        <p:txBody>
          <a:bodyPr wrap="square" rtlCol="0">
            <a:spAutoFit/>
          </a:bodyPr>
          <a:lstStyle/>
          <a:p>
            <a:r>
              <a:rPr kumimoji="1" lang="zh-CN" altLang="en-US" dirty="0"/>
              <a:t>唤醒词唤醒率：高配、低配   </a:t>
            </a:r>
            <a:r>
              <a:rPr kumimoji="1" lang="en" altLang="zh-CN" dirty="0">
                <a:highlight>
                  <a:srgbClr val="00FF00"/>
                </a:highlight>
              </a:rPr>
              <a:t>Pass</a:t>
            </a:r>
            <a:r>
              <a:rPr kumimoji="1" lang="zh-CN" altLang="en-US" dirty="0">
                <a:highlight>
                  <a:srgbClr val="00FF00"/>
                </a:highlight>
              </a:rPr>
              <a:t> </a:t>
            </a:r>
            <a:r>
              <a:rPr kumimoji="1" lang="en-US" altLang="zh-CN" dirty="0">
                <a:highlight>
                  <a:srgbClr val="00FF00"/>
                </a:highlight>
              </a:rPr>
              <a:t>with</a:t>
            </a:r>
            <a:r>
              <a:rPr kumimoji="1" lang="zh-CN" altLang="en-US" dirty="0">
                <a:highlight>
                  <a:srgbClr val="00FF00"/>
                </a:highlight>
              </a:rPr>
              <a:t> </a:t>
            </a:r>
            <a:r>
              <a:rPr kumimoji="1" lang="en-US" altLang="zh-CN" dirty="0">
                <a:highlight>
                  <a:srgbClr val="00FF00"/>
                </a:highlight>
              </a:rPr>
              <a:t>condition</a:t>
            </a:r>
            <a:r>
              <a:rPr kumimoji="1" lang="zh-CN" altLang="en-US" dirty="0">
                <a:highlight>
                  <a:srgbClr val="00FF00"/>
                </a:highlight>
              </a:rPr>
              <a:t> </a:t>
            </a:r>
          </a:p>
        </p:txBody>
      </p:sp>
      <p:sp>
        <p:nvSpPr>
          <p:cNvPr id="15" name="文本框 14">
            <a:extLst>
              <a:ext uri="{FF2B5EF4-FFF2-40B4-BE49-F238E27FC236}">
                <a16:creationId xmlns:a16="http://schemas.microsoft.com/office/drawing/2014/main" id="{0E4247F8-0BC7-694A-B0CE-E627B01EEF22}"/>
              </a:ext>
            </a:extLst>
          </p:cNvPr>
          <p:cNvSpPr txBox="1"/>
          <p:nvPr/>
        </p:nvSpPr>
        <p:spPr>
          <a:xfrm>
            <a:off x="564020" y="1313895"/>
            <a:ext cx="5357277" cy="369332"/>
          </a:xfrm>
          <a:prstGeom prst="rect">
            <a:avLst/>
          </a:prstGeom>
          <a:noFill/>
        </p:spPr>
        <p:txBody>
          <a:bodyPr wrap="square">
            <a:spAutoFit/>
          </a:bodyPr>
          <a:lstStyle/>
          <a:p>
            <a:r>
              <a:rPr lang="zh-CN" altLang="en-US" dirty="0"/>
              <a:t>唤醒词唤醒率：高配、低配   </a:t>
            </a:r>
            <a:r>
              <a:rPr lang="zh-CN" altLang="en-US" dirty="0">
                <a:highlight>
                  <a:srgbClr val="00FF00"/>
                </a:highlight>
              </a:rPr>
              <a:t>Pass </a:t>
            </a:r>
            <a:r>
              <a:rPr lang="en-US" altLang="zh-CN" dirty="0">
                <a:highlight>
                  <a:srgbClr val="00FF00"/>
                </a:highlight>
              </a:rPr>
              <a:t>with</a:t>
            </a:r>
            <a:r>
              <a:rPr lang="zh-CN" altLang="en-US" dirty="0">
                <a:highlight>
                  <a:srgbClr val="00FF00"/>
                </a:highlight>
              </a:rPr>
              <a:t> </a:t>
            </a:r>
            <a:r>
              <a:rPr lang="en-US" altLang="zh-CN" dirty="0">
                <a:highlight>
                  <a:srgbClr val="00FF00"/>
                </a:highlight>
              </a:rPr>
              <a:t>condition</a:t>
            </a:r>
            <a:endParaRPr lang="zh-CN" altLang="en-US" dirty="0">
              <a:highlight>
                <a:srgbClr val="00FF00"/>
              </a:highlight>
            </a:endParaRPr>
          </a:p>
        </p:txBody>
      </p:sp>
      <p:graphicFrame>
        <p:nvGraphicFramePr>
          <p:cNvPr id="10" name="表格 9">
            <a:extLst>
              <a:ext uri="{FF2B5EF4-FFF2-40B4-BE49-F238E27FC236}">
                <a16:creationId xmlns:a16="http://schemas.microsoft.com/office/drawing/2014/main" id="{E600B1F0-224B-7A42-19D2-0546EAB65BF8}"/>
              </a:ext>
            </a:extLst>
          </p:cNvPr>
          <p:cNvGraphicFramePr>
            <a:graphicFrameLocks noGrp="1"/>
          </p:cNvGraphicFramePr>
          <p:nvPr>
            <p:extLst>
              <p:ext uri="{D42A27DB-BD31-4B8C-83A1-F6EECF244321}">
                <p14:modId xmlns:p14="http://schemas.microsoft.com/office/powerpoint/2010/main" val="2634654801"/>
              </p:ext>
            </p:extLst>
          </p:nvPr>
        </p:nvGraphicFramePr>
        <p:xfrm>
          <a:off x="639763" y="1781638"/>
          <a:ext cx="10489150" cy="4604306"/>
        </p:xfrm>
        <a:graphic>
          <a:graphicData uri="http://schemas.openxmlformats.org/drawingml/2006/table">
            <a:tbl>
              <a:tblPr>
                <a:tableStyleId>{5C22544A-7EE6-4342-B048-85BDC9FD1C3A}</a:tableStyleId>
              </a:tblPr>
              <a:tblGrid>
                <a:gridCol w="456050">
                  <a:extLst>
                    <a:ext uri="{9D8B030D-6E8A-4147-A177-3AD203B41FA5}">
                      <a16:colId xmlns:a16="http://schemas.microsoft.com/office/drawing/2014/main" val="3451586996"/>
                    </a:ext>
                  </a:extLst>
                </a:gridCol>
                <a:gridCol w="456050">
                  <a:extLst>
                    <a:ext uri="{9D8B030D-6E8A-4147-A177-3AD203B41FA5}">
                      <a16:colId xmlns:a16="http://schemas.microsoft.com/office/drawing/2014/main" val="2558861038"/>
                    </a:ext>
                  </a:extLst>
                </a:gridCol>
                <a:gridCol w="456050">
                  <a:extLst>
                    <a:ext uri="{9D8B030D-6E8A-4147-A177-3AD203B41FA5}">
                      <a16:colId xmlns:a16="http://schemas.microsoft.com/office/drawing/2014/main" val="1240273305"/>
                    </a:ext>
                  </a:extLst>
                </a:gridCol>
                <a:gridCol w="456050">
                  <a:extLst>
                    <a:ext uri="{9D8B030D-6E8A-4147-A177-3AD203B41FA5}">
                      <a16:colId xmlns:a16="http://schemas.microsoft.com/office/drawing/2014/main" val="404759642"/>
                    </a:ext>
                  </a:extLst>
                </a:gridCol>
                <a:gridCol w="456050">
                  <a:extLst>
                    <a:ext uri="{9D8B030D-6E8A-4147-A177-3AD203B41FA5}">
                      <a16:colId xmlns:a16="http://schemas.microsoft.com/office/drawing/2014/main" val="1377179200"/>
                    </a:ext>
                  </a:extLst>
                </a:gridCol>
                <a:gridCol w="456050">
                  <a:extLst>
                    <a:ext uri="{9D8B030D-6E8A-4147-A177-3AD203B41FA5}">
                      <a16:colId xmlns:a16="http://schemas.microsoft.com/office/drawing/2014/main" val="4012681188"/>
                    </a:ext>
                  </a:extLst>
                </a:gridCol>
                <a:gridCol w="456050">
                  <a:extLst>
                    <a:ext uri="{9D8B030D-6E8A-4147-A177-3AD203B41FA5}">
                      <a16:colId xmlns:a16="http://schemas.microsoft.com/office/drawing/2014/main" val="1728027070"/>
                    </a:ext>
                  </a:extLst>
                </a:gridCol>
                <a:gridCol w="456050">
                  <a:extLst>
                    <a:ext uri="{9D8B030D-6E8A-4147-A177-3AD203B41FA5}">
                      <a16:colId xmlns:a16="http://schemas.microsoft.com/office/drawing/2014/main" val="1744512515"/>
                    </a:ext>
                  </a:extLst>
                </a:gridCol>
                <a:gridCol w="456050">
                  <a:extLst>
                    <a:ext uri="{9D8B030D-6E8A-4147-A177-3AD203B41FA5}">
                      <a16:colId xmlns:a16="http://schemas.microsoft.com/office/drawing/2014/main" val="1315943155"/>
                    </a:ext>
                  </a:extLst>
                </a:gridCol>
                <a:gridCol w="456050">
                  <a:extLst>
                    <a:ext uri="{9D8B030D-6E8A-4147-A177-3AD203B41FA5}">
                      <a16:colId xmlns:a16="http://schemas.microsoft.com/office/drawing/2014/main" val="524848613"/>
                    </a:ext>
                  </a:extLst>
                </a:gridCol>
                <a:gridCol w="456050">
                  <a:extLst>
                    <a:ext uri="{9D8B030D-6E8A-4147-A177-3AD203B41FA5}">
                      <a16:colId xmlns:a16="http://schemas.microsoft.com/office/drawing/2014/main" val="1899811627"/>
                    </a:ext>
                  </a:extLst>
                </a:gridCol>
                <a:gridCol w="456050">
                  <a:extLst>
                    <a:ext uri="{9D8B030D-6E8A-4147-A177-3AD203B41FA5}">
                      <a16:colId xmlns:a16="http://schemas.microsoft.com/office/drawing/2014/main" val="262164739"/>
                    </a:ext>
                  </a:extLst>
                </a:gridCol>
                <a:gridCol w="456050">
                  <a:extLst>
                    <a:ext uri="{9D8B030D-6E8A-4147-A177-3AD203B41FA5}">
                      <a16:colId xmlns:a16="http://schemas.microsoft.com/office/drawing/2014/main" val="2708553212"/>
                    </a:ext>
                  </a:extLst>
                </a:gridCol>
                <a:gridCol w="456050">
                  <a:extLst>
                    <a:ext uri="{9D8B030D-6E8A-4147-A177-3AD203B41FA5}">
                      <a16:colId xmlns:a16="http://schemas.microsoft.com/office/drawing/2014/main" val="344012984"/>
                    </a:ext>
                  </a:extLst>
                </a:gridCol>
                <a:gridCol w="456050">
                  <a:extLst>
                    <a:ext uri="{9D8B030D-6E8A-4147-A177-3AD203B41FA5}">
                      <a16:colId xmlns:a16="http://schemas.microsoft.com/office/drawing/2014/main" val="273743309"/>
                    </a:ext>
                  </a:extLst>
                </a:gridCol>
                <a:gridCol w="456050">
                  <a:extLst>
                    <a:ext uri="{9D8B030D-6E8A-4147-A177-3AD203B41FA5}">
                      <a16:colId xmlns:a16="http://schemas.microsoft.com/office/drawing/2014/main" val="1842932876"/>
                    </a:ext>
                  </a:extLst>
                </a:gridCol>
                <a:gridCol w="456050">
                  <a:extLst>
                    <a:ext uri="{9D8B030D-6E8A-4147-A177-3AD203B41FA5}">
                      <a16:colId xmlns:a16="http://schemas.microsoft.com/office/drawing/2014/main" val="1896162798"/>
                    </a:ext>
                  </a:extLst>
                </a:gridCol>
                <a:gridCol w="456050">
                  <a:extLst>
                    <a:ext uri="{9D8B030D-6E8A-4147-A177-3AD203B41FA5}">
                      <a16:colId xmlns:a16="http://schemas.microsoft.com/office/drawing/2014/main" val="2697001472"/>
                    </a:ext>
                  </a:extLst>
                </a:gridCol>
                <a:gridCol w="456050">
                  <a:extLst>
                    <a:ext uri="{9D8B030D-6E8A-4147-A177-3AD203B41FA5}">
                      <a16:colId xmlns:a16="http://schemas.microsoft.com/office/drawing/2014/main" val="614214777"/>
                    </a:ext>
                  </a:extLst>
                </a:gridCol>
                <a:gridCol w="456050">
                  <a:extLst>
                    <a:ext uri="{9D8B030D-6E8A-4147-A177-3AD203B41FA5}">
                      <a16:colId xmlns:a16="http://schemas.microsoft.com/office/drawing/2014/main" val="1871393005"/>
                    </a:ext>
                  </a:extLst>
                </a:gridCol>
                <a:gridCol w="456050">
                  <a:extLst>
                    <a:ext uri="{9D8B030D-6E8A-4147-A177-3AD203B41FA5}">
                      <a16:colId xmlns:a16="http://schemas.microsoft.com/office/drawing/2014/main" val="154554270"/>
                    </a:ext>
                  </a:extLst>
                </a:gridCol>
                <a:gridCol w="456050">
                  <a:extLst>
                    <a:ext uri="{9D8B030D-6E8A-4147-A177-3AD203B41FA5}">
                      <a16:colId xmlns:a16="http://schemas.microsoft.com/office/drawing/2014/main" val="2433755875"/>
                    </a:ext>
                  </a:extLst>
                </a:gridCol>
                <a:gridCol w="456050">
                  <a:extLst>
                    <a:ext uri="{9D8B030D-6E8A-4147-A177-3AD203B41FA5}">
                      <a16:colId xmlns:a16="http://schemas.microsoft.com/office/drawing/2014/main" val="1613932215"/>
                    </a:ext>
                  </a:extLst>
                </a:gridCol>
              </a:tblGrid>
              <a:tr h="699348">
                <a:tc gridSpan="23">
                  <a:txBody>
                    <a:bodyPr/>
                    <a:lstStyle/>
                    <a:p>
                      <a:pPr algn="l" fontAlgn="ctr"/>
                      <a:r>
                        <a:rPr lang="zh-CN" altLang="en-US" sz="800" u="none" strike="noStrike" dirty="0">
                          <a:effectLst/>
                        </a:rPr>
                        <a:t>测试报告总论：</a:t>
                      </a:r>
                      <a:br>
                        <a:rPr lang="zh-CN" altLang="en-US" sz="800" u="none" strike="noStrike" dirty="0">
                          <a:effectLst/>
                        </a:rPr>
                      </a:br>
                      <a:r>
                        <a:rPr lang="zh-CN" altLang="en-US" sz="800" b="1" u="none" strike="noStrike" dirty="0">
                          <a:effectLst/>
                        </a:rPr>
                        <a:t>测试结论：有条件通过</a:t>
                      </a:r>
                      <a:br>
                        <a:rPr lang="zh-CN" altLang="en-US" sz="800" u="none" strike="noStrike" dirty="0">
                          <a:effectLst/>
                        </a:rPr>
                      </a:br>
                      <a:r>
                        <a:rPr lang="zh-CN" altLang="en-US" sz="800" u="none" strike="noStrike" dirty="0">
                          <a:effectLst/>
                        </a:rPr>
                        <a:t>测试结论说明：</a:t>
                      </a:r>
                      <a:br>
                        <a:rPr lang="zh-CN" altLang="en-US" sz="800" u="none" strike="noStrike" dirty="0">
                          <a:effectLst/>
                        </a:rPr>
                      </a:br>
                      <a:r>
                        <a:rPr lang="en-US" altLang="zh-CN" sz="800" u="none" strike="noStrike" dirty="0">
                          <a:effectLst/>
                        </a:rPr>
                        <a:t>1. </a:t>
                      </a:r>
                      <a:r>
                        <a:rPr lang="zh-CN" altLang="en-US" sz="800" u="none" strike="noStrike" dirty="0">
                          <a:effectLst/>
                        </a:rPr>
                        <a:t>核心功能测试通过，无新增</a:t>
                      </a:r>
                      <a:r>
                        <a:rPr lang="sq-AL" sz="800" u="none" strike="noStrike" dirty="0">
                          <a:effectLst/>
                        </a:rPr>
                        <a:t>P0P1</a:t>
                      </a:r>
                      <a:r>
                        <a:rPr lang="zh-CN" altLang="en-US" sz="800" u="none" strike="noStrike" dirty="0">
                          <a:effectLst/>
                        </a:rPr>
                        <a:t>问题</a:t>
                      </a:r>
                      <a:br>
                        <a:rPr lang="zh-CN" altLang="en-US" sz="800" u="none" strike="noStrike" dirty="0">
                          <a:effectLst/>
                        </a:rPr>
                      </a:br>
                      <a:r>
                        <a:rPr lang="en-US" altLang="zh-CN" sz="800" u="none" strike="noStrike" dirty="0">
                          <a:effectLst/>
                        </a:rPr>
                        <a:t>2. </a:t>
                      </a:r>
                      <a:r>
                        <a:rPr lang="zh-CN" altLang="en-US" sz="800" u="none" strike="noStrike" dirty="0">
                          <a:effectLst/>
                        </a:rPr>
                        <a:t>与之前版本对比，导航</a:t>
                      </a:r>
                      <a:r>
                        <a:rPr lang="sq-AL" sz="800" u="none" strike="noStrike" dirty="0">
                          <a:effectLst/>
                        </a:rPr>
                        <a:t>TTS</a:t>
                      </a:r>
                      <a:r>
                        <a:rPr lang="zh-CN" altLang="en-US" sz="800" u="none" strike="noStrike" dirty="0">
                          <a:effectLst/>
                        </a:rPr>
                        <a:t>场景下唤醒率提升明显</a:t>
                      </a:r>
                      <a:br>
                        <a:rPr lang="zh-CN" altLang="en-US" sz="800" u="none" strike="noStrike" dirty="0">
                          <a:effectLst/>
                        </a:rPr>
                      </a:br>
                      <a:r>
                        <a:rPr lang="en-US" altLang="zh-CN" sz="800" u="none" strike="noStrike" dirty="0">
                          <a:effectLst/>
                        </a:rPr>
                        <a:t>3. </a:t>
                      </a:r>
                      <a:r>
                        <a:rPr lang="zh-CN" altLang="en-US" sz="800" u="none" strike="noStrike" dirty="0">
                          <a:effectLst/>
                        </a:rPr>
                        <a:t>部分音量较小、说话口音较重的用户，可能影响其唤醒率、识别率，建议针对该类场景进行优化调优</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3506621"/>
                  </a:ext>
                </a:extLst>
              </a:tr>
              <a:tr h="817987">
                <a:tc gridSpan="23">
                  <a:txBody>
                    <a:bodyPr/>
                    <a:lstStyle/>
                    <a:p>
                      <a:pPr algn="l" fontAlgn="ctr"/>
                      <a:r>
                        <a:rPr lang="zh-CN" altLang="en-US" sz="800" u="none" strike="noStrike" dirty="0">
                          <a:effectLst/>
                        </a:rPr>
                        <a:t>版本问题</a:t>
                      </a:r>
                      <a:r>
                        <a:rPr lang="en-US" altLang="zh-CN" sz="800" u="none" strike="noStrike" dirty="0">
                          <a:effectLst/>
                        </a:rPr>
                        <a:t>:</a:t>
                      </a:r>
                      <a:br>
                        <a:rPr lang="en-US" altLang="zh-CN" sz="800" u="none" strike="noStrike" dirty="0">
                          <a:effectLst/>
                        </a:rPr>
                      </a:br>
                      <a:r>
                        <a:rPr lang="en-US" altLang="zh-CN" sz="800" u="none" strike="noStrike" dirty="0">
                          <a:effectLst/>
                        </a:rPr>
                        <a:t>1. </a:t>
                      </a:r>
                      <a:r>
                        <a:rPr lang="zh-CN" altLang="en-US" sz="800" u="none" strike="noStrike" dirty="0">
                          <a:effectLst/>
                        </a:rPr>
                        <a:t>意图控制空调，语音打开</a:t>
                      </a:r>
                      <a:r>
                        <a:rPr lang="sq-AL" sz="800" u="none" strike="noStrike" dirty="0">
                          <a:effectLst/>
                        </a:rPr>
                        <a:t>MAX AC </a:t>
                      </a:r>
                      <a:r>
                        <a:rPr lang="zh-CN" altLang="en-US" sz="800" u="none" strike="noStrike" dirty="0">
                          <a:effectLst/>
                        </a:rPr>
                        <a:t>失败、且语音控制关闭</a:t>
                      </a:r>
                      <a:r>
                        <a:rPr lang="sq-AL" sz="800" u="none" strike="noStrike" dirty="0">
                          <a:effectLst/>
                        </a:rPr>
                        <a:t>MAX AC</a:t>
                      </a:r>
                      <a:r>
                        <a:rPr lang="zh-CN" altLang="en-US" sz="800" u="none" strike="noStrike" dirty="0">
                          <a:effectLst/>
                        </a:rPr>
                        <a:t>有问题，执行结果会同时关掉</a:t>
                      </a:r>
                      <a:r>
                        <a:rPr lang="sq-AL" sz="800" u="none" strike="noStrike" dirty="0">
                          <a:effectLst/>
                        </a:rPr>
                        <a:t>AC/MAX AC,TTS</a:t>
                      </a:r>
                      <a:r>
                        <a:rPr lang="zh-CN" altLang="en-US" sz="800" u="none" strike="noStrike" dirty="0">
                          <a:effectLst/>
                        </a:rPr>
                        <a:t>回复</a:t>
                      </a:r>
                      <a:r>
                        <a:rPr lang="sq-AL" sz="800" u="none" strike="noStrike" dirty="0">
                          <a:effectLst/>
                        </a:rPr>
                        <a:t>AC</a:t>
                      </a:r>
                      <a:r>
                        <a:rPr lang="zh-CN" altLang="en-US" sz="800" u="none" strike="noStrike" dirty="0">
                          <a:effectLst/>
                        </a:rPr>
                        <a:t>已关闭（</a:t>
                      </a:r>
                      <a:r>
                        <a:rPr lang="en-US" altLang="zh-CN" sz="800" u="none" strike="noStrike" dirty="0">
                          <a:effectLst/>
                        </a:rPr>
                        <a:t>11</a:t>
                      </a:r>
                      <a:r>
                        <a:rPr lang="zh-CN" altLang="en-US" sz="800" u="none" strike="noStrike" dirty="0">
                          <a:effectLst/>
                        </a:rPr>
                        <a:t>：</a:t>
                      </a:r>
                      <a:r>
                        <a:rPr lang="en-US" altLang="zh-CN" sz="800" u="none" strike="noStrike" dirty="0">
                          <a:effectLst/>
                        </a:rPr>
                        <a:t>30</a:t>
                      </a:r>
                      <a:r>
                        <a:rPr lang="zh-CN" altLang="en-US" sz="800" u="none" strike="noStrike" dirty="0">
                          <a:effectLst/>
                        </a:rPr>
                        <a:t>） </a:t>
                      </a:r>
                      <a:br>
                        <a:rPr lang="zh-CN" altLang="en-US" sz="800" u="none" strike="noStrike" dirty="0">
                          <a:effectLst/>
                        </a:rPr>
                      </a:br>
                      <a:r>
                        <a:rPr lang="en-US" altLang="zh-CN" sz="800" u="none" strike="noStrike" dirty="0">
                          <a:effectLst/>
                        </a:rPr>
                        <a:t>2. </a:t>
                      </a:r>
                      <a:r>
                        <a:rPr lang="zh-CN" altLang="en-US" sz="800" u="none" strike="noStrike" dirty="0">
                          <a:effectLst/>
                        </a:rPr>
                        <a:t>打开遮阳帘</a:t>
                      </a:r>
                      <a:r>
                        <a:rPr lang="en-US" altLang="zh-CN" sz="800" u="none" strike="noStrike" dirty="0">
                          <a:effectLst/>
                        </a:rPr>
                        <a:t>--</a:t>
                      </a:r>
                      <a:r>
                        <a:rPr lang="zh-CN" altLang="en-US" sz="800" u="none" strike="noStrike" dirty="0">
                          <a:effectLst/>
                        </a:rPr>
                        <a:t>识别成座椅按摩 （</a:t>
                      </a:r>
                      <a:r>
                        <a:rPr lang="en-US" altLang="zh-CN" sz="800" u="none" strike="noStrike" dirty="0">
                          <a:effectLst/>
                        </a:rPr>
                        <a:t>11</a:t>
                      </a:r>
                      <a:r>
                        <a:rPr lang="zh-CN" altLang="en-US" sz="800" u="none" strike="noStrike" dirty="0">
                          <a:effectLst/>
                        </a:rPr>
                        <a:t>：</a:t>
                      </a:r>
                      <a:r>
                        <a:rPr lang="en-US" altLang="zh-CN" sz="800" u="none" strike="noStrike" dirty="0">
                          <a:effectLst/>
                        </a:rPr>
                        <a:t>41</a:t>
                      </a:r>
                      <a:r>
                        <a:rPr lang="zh-CN" altLang="en-US" sz="800" u="none" strike="noStrike" dirty="0">
                          <a:effectLst/>
                        </a:rPr>
                        <a:t>）  </a:t>
                      </a:r>
                      <a:br>
                        <a:rPr lang="zh-CN" altLang="en-US" sz="800" u="none" strike="noStrike" dirty="0">
                          <a:effectLst/>
                        </a:rPr>
                      </a:br>
                      <a:r>
                        <a:rPr lang="en-US" altLang="zh-CN" sz="800" u="none" strike="noStrike" dirty="0">
                          <a:effectLst/>
                        </a:rPr>
                        <a:t>3. </a:t>
                      </a:r>
                      <a:r>
                        <a:rPr lang="zh-CN" altLang="en-US" sz="800" u="none" strike="noStrike" dirty="0">
                          <a:effectLst/>
                        </a:rPr>
                        <a:t>离线指令，调节座椅加热相关指令，最后一个“档”字被识别为“的”、“点”，但是执行功能正常</a:t>
                      </a:r>
                      <a:br>
                        <a:rPr lang="zh-CN" altLang="en-US" sz="800" u="none" strike="noStrike" dirty="0">
                          <a:effectLst/>
                        </a:rPr>
                      </a:br>
                      <a:r>
                        <a:rPr lang="en-US" altLang="zh-CN" sz="800" u="none" strike="noStrike" dirty="0">
                          <a:effectLst/>
                        </a:rPr>
                        <a:t>4. </a:t>
                      </a:r>
                      <a:r>
                        <a:rPr lang="zh-CN" altLang="en-US" sz="800" u="none" strike="noStrike" dirty="0">
                          <a:effectLst/>
                        </a:rPr>
                        <a:t>动态拾音测试，低中高噪共测试</a:t>
                      </a:r>
                      <a:r>
                        <a:rPr lang="en-US" altLang="zh-CN" sz="800" u="none" strike="noStrike" dirty="0">
                          <a:effectLst/>
                        </a:rPr>
                        <a:t>800</a:t>
                      </a:r>
                      <a:r>
                        <a:rPr lang="zh-CN" altLang="en-US" sz="800" u="none" strike="noStrike" dirty="0">
                          <a:effectLst/>
                        </a:rPr>
                        <a:t>次，偶现一次唤醒方位错误</a:t>
                      </a:r>
                      <a:br>
                        <a:rPr lang="zh-CN" altLang="en-US" sz="800" u="none" strike="noStrike" dirty="0">
                          <a:effectLst/>
                        </a:rPr>
                      </a:br>
                      <a:r>
                        <a:rPr lang="en-US" altLang="zh-CN" sz="800" u="none" strike="noStrike" dirty="0">
                          <a:effectLst/>
                        </a:rPr>
                        <a:t>5. </a:t>
                      </a:r>
                      <a:r>
                        <a:rPr lang="zh-CN" altLang="en-US" sz="800" u="none" strike="noStrike" dirty="0">
                          <a:effectLst/>
                        </a:rPr>
                        <a:t>中高躁场景，说话音量较小，语速较快的人员存在无法唤醒的情况</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1204353"/>
                  </a:ext>
                </a:extLst>
              </a:tr>
              <a:tr h="112395">
                <a:tc gridSpan="23">
                  <a:txBody>
                    <a:bodyPr/>
                    <a:lstStyle/>
                    <a:p>
                      <a:pPr algn="l" fontAlgn="ctr"/>
                      <a:r>
                        <a:rPr lang="zh-CN" altLang="en-US" sz="800" u="none" strike="noStrike" dirty="0">
                          <a:effectLst/>
                        </a:rPr>
                        <a:t>测试版本：</a:t>
                      </a:r>
                      <a:r>
                        <a:rPr lang="en-US" altLang="zh-CN" sz="800" u="none" strike="noStrike" dirty="0">
                          <a:effectLst/>
                        </a:rPr>
                        <a:t>1.4.6.9</a:t>
                      </a:r>
                      <a:endParaRPr lang="en-US" altLang="zh-CN"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10773840"/>
                  </a:ext>
                </a:extLst>
              </a:tr>
              <a:tr h="112395">
                <a:tc gridSpan="23">
                  <a:txBody>
                    <a:bodyPr/>
                    <a:lstStyle/>
                    <a:p>
                      <a:pPr algn="l" fontAlgn="ctr"/>
                      <a:r>
                        <a:rPr lang="zh-CN" altLang="en-US" sz="800" u="none" strike="noStrike" dirty="0">
                          <a:effectLst/>
                        </a:rPr>
                        <a:t>测试时间：</a:t>
                      </a:r>
                      <a:r>
                        <a:rPr lang="en-US" altLang="zh-CN" sz="800" u="none" strike="noStrike" dirty="0">
                          <a:effectLst/>
                        </a:rPr>
                        <a:t>2022</a:t>
                      </a:r>
                      <a:r>
                        <a:rPr lang="zh-CN" altLang="en-US" sz="800" u="none" strike="noStrike" dirty="0">
                          <a:effectLst/>
                        </a:rPr>
                        <a:t>年</a:t>
                      </a:r>
                      <a:r>
                        <a:rPr lang="en-US" altLang="zh-CN" sz="800" u="none" strike="noStrike" dirty="0">
                          <a:effectLst/>
                        </a:rPr>
                        <a:t>9</a:t>
                      </a:r>
                      <a:r>
                        <a:rPr lang="zh-CN" altLang="en-US" sz="800" u="none" strike="noStrike" dirty="0">
                          <a:effectLst/>
                        </a:rPr>
                        <a:t>月</a:t>
                      </a:r>
                      <a:r>
                        <a:rPr lang="en-US" altLang="zh-CN" sz="800" u="none" strike="noStrike" dirty="0">
                          <a:effectLst/>
                        </a:rPr>
                        <a:t>24</a:t>
                      </a:r>
                      <a:r>
                        <a:rPr lang="zh-CN" altLang="en-US" sz="800" u="none" strike="noStrike" dirty="0">
                          <a:effectLst/>
                        </a:rPr>
                        <a:t>日～</a:t>
                      </a:r>
                      <a:r>
                        <a:rPr lang="en-US" altLang="zh-CN" sz="800" u="none" strike="noStrike" dirty="0">
                          <a:effectLst/>
                        </a:rPr>
                        <a:t>29</a:t>
                      </a:r>
                      <a:r>
                        <a:rPr lang="zh-CN" altLang="en-US" sz="800" u="none" strike="noStrike" dirty="0">
                          <a:effectLst/>
                        </a:rPr>
                        <a:t>日</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36982002"/>
                  </a:ext>
                </a:extLst>
              </a:tr>
              <a:tr h="112395">
                <a:tc gridSpan="23">
                  <a:txBody>
                    <a:bodyPr/>
                    <a:lstStyle/>
                    <a:p>
                      <a:pPr algn="l" fontAlgn="ctr"/>
                      <a:r>
                        <a:rPr lang="zh-CN" altLang="en-US" sz="800" u="none" strike="noStrike" dirty="0">
                          <a:effectLst/>
                        </a:rPr>
                        <a:t>测试报告编写人：刘杨</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15785599"/>
                  </a:ext>
                </a:extLst>
              </a:tr>
              <a:tr h="112395">
                <a:tc gridSpan="23">
                  <a:txBody>
                    <a:bodyPr/>
                    <a:lstStyle/>
                    <a:p>
                      <a:pPr algn="l" fontAlgn="ctr"/>
                      <a:r>
                        <a:rPr lang="zh-CN" altLang="en-US" sz="800" u="none" strike="noStrike">
                          <a:effectLst/>
                        </a:rPr>
                        <a:t>测试报告审核人：马龙、王婷婷</a:t>
                      </a:r>
                      <a:endParaRPr lang="zh-CN" altLang="en-US" sz="800" b="1" i="0" u="none" strike="noStrike">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3022886"/>
                  </a:ext>
                </a:extLst>
              </a:tr>
              <a:tr h="293476">
                <a:tc gridSpan="23">
                  <a:txBody>
                    <a:bodyPr/>
                    <a:lstStyle/>
                    <a:p>
                      <a:pPr algn="l" fontAlgn="ctr"/>
                      <a:r>
                        <a:rPr lang="zh-CN" altLang="en-US" sz="800" u="none" strike="noStrike">
                          <a:effectLst/>
                        </a:rPr>
                        <a:t>测试环境说明：</a:t>
                      </a:r>
                      <a:br>
                        <a:rPr lang="zh-CN" altLang="en-US" sz="800" u="none" strike="noStrike">
                          <a:effectLst/>
                        </a:rPr>
                      </a:br>
                      <a:r>
                        <a:rPr lang="en-US" altLang="zh-CN" sz="800" u="none" strike="noStrike">
                          <a:effectLst/>
                        </a:rPr>
                        <a:t>1. </a:t>
                      </a:r>
                      <a:r>
                        <a:rPr lang="zh-CN" altLang="en-US" sz="800" u="none" strike="noStrike">
                          <a:effectLst/>
                        </a:rPr>
                        <a:t>南京高配实车（静态：</a:t>
                      </a:r>
                      <a:r>
                        <a:rPr lang="sq-AL" sz="800" u="none" strike="noStrike">
                          <a:effectLst/>
                        </a:rPr>
                        <a:t>LV733、LV732，</a:t>
                      </a:r>
                      <a:r>
                        <a:rPr lang="zh-CN" altLang="en-US" sz="800" u="none" strike="noStrike">
                          <a:effectLst/>
                        </a:rPr>
                        <a:t>动态：</a:t>
                      </a:r>
                      <a:r>
                        <a:rPr lang="sq-AL" sz="800" u="none" strike="noStrike">
                          <a:effectLst/>
                        </a:rPr>
                        <a:t>PV182）</a:t>
                      </a:r>
                      <a:endParaRPr lang="sq-AL" sz="800" b="1" i="0" u="none" strike="noStrike">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13656423"/>
                  </a:ext>
                </a:extLst>
              </a:tr>
              <a:tr h="530755">
                <a:tc gridSpan="23">
                  <a:txBody>
                    <a:bodyPr/>
                    <a:lstStyle/>
                    <a:p>
                      <a:pPr algn="l" fontAlgn="ctr"/>
                      <a:r>
                        <a:rPr lang="zh-CN" altLang="en-US" sz="800" u="none" strike="noStrike" dirty="0">
                          <a:effectLst/>
                        </a:rPr>
                        <a:t>测试范围说明：</a:t>
                      </a:r>
                      <a:br>
                        <a:rPr lang="zh-CN" altLang="en-US" sz="800" u="none" strike="noStrike" dirty="0">
                          <a:effectLst/>
                        </a:rPr>
                      </a:br>
                      <a:r>
                        <a:rPr lang="en-US" altLang="zh-CN" sz="800" u="none" strike="noStrike" dirty="0">
                          <a:effectLst/>
                        </a:rPr>
                        <a:t>1. </a:t>
                      </a:r>
                      <a:r>
                        <a:rPr lang="zh-CN" altLang="en-US" sz="800" u="none" strike="noStrike" dirty="0">
                          <a:effectLst/>
                        </a:rPr>
                        <a:t>唤醒率、误唤醒（闲聊、串扰词）、离在线识别率、动态拾音、核心功能回归测试</a:t>
                      </a:r>
                      <a:br>
                        <a:rPr lang="zh-CN" altLang="en-US" sz="800" u="none" strike="noStrike" dirty="0">
                          <a:effectLst/>
                        </a:rPr>
                      </a:br>
                      <a:r>
                        <a:rPr lang="en-US" altLang="zh-CN" sz="800" u="none" strike="noStrike" dirty="0">
                          <a:effectLst/>
                        </a:rPr>
                        <a:t>2. </a:t>
                      </a:r>
                      <a:r>
                        <a:rPr lang="zh-CN" altLang="en-US" sz="800" u="none" strike="noStrike" dirty="0">
                          <a:effectLst/>
                        </a:rPr>
                        <a:t>语音效果累测试，全量测试人数减半，测试场景全量</a:t>
                      </a:r>
                      <a:br>
                        <a:rPr lang="zh-CN" altLang="en-US" sz="800" u="none" strike="noStrike" dirty="0">
                          <a:effectLst/>
                        </a:rPr>
                      </a:br>
                      <a:r>
                        <a:rPr lang="en-US" altLang="zh-CN" sz="800" u="none" strike="noStrike" dirty="0">
                          <a:effectLst/>
                        </a:rPr>
                        <a:t>3. </a:t>
                      </a:r>
                      <a:r>
                        <a:rPr lang="zh-CN" altLang="en-US" sz="800" u="none" strike="noStrike" dirty="0">
                          <a:effectLst/>
                        </a:rPr>
                        <a:t>核心功能回归测试，用例为每个垂类里选取部分离在线指令进行测试，并非全量用例</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34382830"/>
                  </a:ext>
                </a:extLst>
              </a:tr>
              <a:tr h="680615">
                <a:tc gridSpan="23">
                  <a:txBody>
                    <a:bodyPr/>
                    <a:lstStyle/>
                    <a:p>
                      <a:pPr algn="l" fontAlgn="ctr"/>
                      <a:r>
                        <a:rPr lang="zh-CN" altLang="en-US" sz="800" u="none" strike="noStrike">
                          <a:effectLst/>
                        </a:rPr>
                        <a:t>测试人员说明：</a:t>
                      </a:r>
                      <a:br>
                        <a:rPr lang="zh-CN" altLang="en-US" sz="800" u="none" strike="noStrike">
                          <a:effectLst/>
                        </a:rPr>
                      </a:br>
                      <a:r>
                        <a:rPr lang="en-US" altLang="zh-CN" sz="800" u="none" strike="noStrike">
                          <a:effectLst/>
                        </a:rPr>
                        <a:t>1  </a:t>
                      </a:r>
                      <a:r>
                        <a:rPr lang="zh-CN" altLang="en-US" sz="800" u="none" strike="noStrike">
                          <a:effectLst/>
                        </a:rPr>
                        <a:t>姓名：刘杨  性别：男</a:t>
                      </a:r>
                      <a:br>
                        <a:rPr lang="zh-CN" altLang="en-US" sz="800" u="none" strike="noStrike">
                          <a:effectLst/>
                        </a:rPr>
                      </a:br>
                      <a:r>
                        <a:rPr lang="en-US" altLang="zh-CN" sz="800" u="none" strike="noStrike">
                          <a:effectLst/>
                        </a:rPr>
                        <a:t>2  </a:t>
                      </a:r>
                      <a:r>
                        <a:rPr lang="zh-CN" altLang="en-US" sz="800" u="none" strike="noStrike">
                          <a:effectLst/>
                        </a:rPr>
                        <a:t>姓名：李灿  性别：女</a:t>
                      </a:r>
                      <a:br>
                        <a:rPr lang="zh-CN" altLang="en-US" sz="800" u="none" strike="noStrike">
                          <a:effectLst/>
                        </a:rPr>
                      </a:br>
                      <a:r>
                        <a:rPr lang="en-US" altLang="zh-CN" sz="800" u="none" strike="noStrike">
                          <a:effectLst/>
                        </a:rPr>
                        <a:t>3  </a:t>
                      </a:r>
                      <a:r>
                        <a:rPr lang="zh-CN" altLang="en-US" sz="800" u="none" strike="noStrike">
                          <a:effectLst/>
                        </a:rPr>
                        <a:t>姓名：周斌  性别：男</a:t>
                      </a:r>
                      <a:br>
                        <a:rPr lang="zh-CN" altLang="en-US" sz="800" u="none" strike="noStrike">
                          <a:effectLst/>
                        </a:rPr>
                      </a:br>
                      <a:r>
                        <a:rPr lang="en-US" altLang="zh-CN" sz="800" u="none" strike="noStrike">
                          <a:effectLst/>
                        </a:rPr>
                        <a:t>4  </a:t>
                      </a:r>
                      <a:r>
                        <a:rPr lang="zh-CN" altLang="en-US" sz="800" u="none" strike="noStrike">
                          <a:effectLst/>
                        </a:rPr>
                        <a:t>姓名：赵其林  性别：男</a:t>
                      </a:r>
                      <a:br>
                        <a:rPr lang="zh-CN" altLang="en-US" sz="800" u="none" strike="noStrike">
                          <a:effectLst/>
                        </a:rPr>
                      </a:br>
                      <a:r>
                        <a:rPr lang="en-US" altLang="zh-CN" sz="800" u="none" strike="noStrike">
                          <a:effectLst/>
                        </a:rPr>
                        <a:t>5  </a:t>
                      </a:r>
                      <a:r>
                        <a:rPr lang="zh-CN" altLang="en-US" sz="800" u="none" strike="noStrike">
                          <a:effectLst/>
                        </a:rPr>
                        <a:t>姓名：周斌  性别：男</a:t>
                      </a:r>
                      <a:endParaRPr lang="zh-CN" altLang="en-US" sz="800" b="1" i="0" u="none" strike="noStrike">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1199362"/>
                  </a:ext>
                </a:extLst>
              </a:tr>
              <a:tr h="855452">
                <a:tc gridSpan="23">
                  <a:txBody>
                    <a:bodyPr/>
                    <a:lstStyle/>
                    <a:p>
                      <a:pPr algn="l" fontAlgn="ctr"/>
                      <a:r>
                        <a:rPr lang="zh-CN" altLang="en-US" sz="800" u="none" strike="noStrike" dirty="0">
                          <a:effectLst/>
                        </a:rPr>
                        <a:t>问题分析及修复</a:t>
                      </a:r>
                      <a:r>
                        <a:rPr lang="en-US" altLang="zh-CN" sz="800" u="none" strike="noStrike" dirty="0">
                          <a:effectLst/>
                        </a:rPr>
                        <a:t>/</a:t>
                      </a:r>
                      <a:r>
                        <a:rPr lang="zh-CN" altLang="en-US" sz="800" u="none" strike="noStrike" dirty="0">
                          <a:effectLst/>
                        </a:rPr>
                        <a:t>优化计划：</a:t>
                      </a:r>
                      <a:br>
                        <a:rPr lang="zh-CN" altLang="en-US" sz="800" u="none" strike="noStrike" dirty="0">
                          <a:effectLst/>
                        </a:rPr>
                      </a:br>
                      <a:r>
                        <a:rPr lang="en-US" altLang="zh-CN" sz="800" u="none" strike="noStrike" dirty="0">
                          <a:effectLst/>
                        </a:rPr>
                        <a:t>1. </a:t>
                      </a:r>
                      <a:r>
                        <a:rPr lang="zh-CN" altLang="en-US" sz="800" u="none" strike="noStrike" dirty="0">
                          <a:effectLst/>
                        </a:rPr>
                        <a:t>意图控制空调，语音打开</a:t>
                      </a:r>
                      <a:r>
                        <a:rPr lang="sq-AL" sz="800" u="none" strike="noStrike" dirty="0">
                          <a:effectLst/>
                        </a:rPr>
                        <a:t>MAX AC </a:t>
                      </a:r>
                      <a:r>
                        <a:rPr lang="zh-CN" altLang="en-US" sz="800" u="none" strike="noStrike" dirty="0">
                          <a:effectLst/>
                        </a:rPr>
                        <a:t>失败、且语音控制关闭</a:t>
                      </a:r>
                      <a:r>
                        <a:rPr lang="sq-AL" sz="800" u="none" strike="noStrike" dirty="0">
                          <a:effectLst/>
                        </a:rPr>
                        <a:t>MAX AC</a:t>
                      </a:r>
                      <a:r>
                        <a:rPr lang="zh-CN" altLang="en-US" sz="800" u="none" strike="noStrike" dirty="0">
                          <a:effectLst/>
                        </a:rPr>
                        <a:t>有问题，执行结果会同时关掉</a:t>
                      </a:r>
                      <a:r>
                        <a:rPr lang="sq-AL" sz="800" u="none" strike="noStrike" dirty="0">
                          <a:effectLst/>
                        </a:rPr>
                        <a:t>AC/MAX AC,TTS</a:t>
                      </a:r>
                      <a:r>
                        <a:rPr lang="zh-CN" altLang="en-US" sz="800" u="none" strike="noStrike" dirty="0">
                          <a:effectLst/>
                        </a:rPr>
                        <a:t>回复</a:t>
                      </a:r>
                      <a:r>
                        <a:rPr lang="sq-AL" sz="800" u="none" strike="noStrike" dirty="0">
                          <a:effectLst/>
                        </a:rPr>
                        <a:t>AC</a:t>
                      </a:r>
                      <a:r>
                        <a:rPr lang="zh-CN" altLang="en-US" sz="800" u="none" strike="noStrike" dirty="0">
                          <a:effectLst/>
                        </a:rPr>
                        <a:t>已关闭（</a:t>
                      </a:r>
                      <a:r>
                        <a:rPr lang="en-US" altLang="zh-CN" sz="800" u="none" strike="noStrike" dirty="0">
                          <a:effectLst/>
                        </a:rPr>
                        <a:t>11</a:t>
                      </a:r>
                      <a:r>
                        <a:rPr lang="zh-CN" altLang="en-US" sz="800" u="none" strike="noStrike" dirty="0">
                          <a:effectLst/>
                        </a:rPr>
                        <a:t>：</a:t>
                      </a:r>
                      <a:r>
                        <a:rPr lang="en-US" altLang="zh-CN" sz="800" u="none" strike="noStrike" dirty="0">
                          <a:effectLst/>
                        </a:rPr>
                        <a:t>30</a:t>
                      </a:r>
                      <a:r>
                        <a:rPr lang="zh-CN" altLang="en-US" sz="800" u="none" strike="noStrike" dirty="0">
                          <a:effectLst/>
                        </a:rPr>
                        <a:t>） </a:t>
                      </a:r>
                      <a:r>
                        <a:rPr lang="en-US" altLang="zh-CN" sz="800" u="none" strike="noStrike" dirty="0">
                          <a:effectLst/>
                        </a:rPr>
                        <a:t>- </a:t>
                      </a:r>
                      <a:r>
                        <a:rPr lang="zh-CN" altLang="en-US" sz="800" u="none" strike="noStrike" dirty="0">
                          <a:effectLst/>
                        </a:rPr>
                        <a:t>百度当前已在云端干预修复上线</a:t>
                      </a:r>
                      <a:br>
                        <a:rPr lang="zh-CN" altLang="en-US" sz="800" u="none" strike="noStrike" dirty="0">
                          <a:effectLst/>
                        </a:rPr>
                      </a:br>
                      <a:r>
                        <a:rPr lang="en-US" altLang="zh-CN" sz="800" u="none" strike="noStrike" dirty="0">
                          <a:effectLst/>
                        </a:rPr>
                        <a:t>2. </a:t>
                      </a:r>
                      <a:r>
                        <a:rPr lang="zh-CN" altLang="en-US" sz="800" u="none" strike="noStrike" dirty="0">
                          <a:effectLst/>
                        </a:rPr>
                        <a:t>打开遮阳帘</a:t>
                      </a:r>
                      <a:r>
                        <a:rPr lang="en-US" altLang="zh-CN" sz="800" u="none" strike="noStrike" dirty="0">
                          <a:effectLst/>
                        </a:rPr>
                        <a:t>--</a:t>
                      </a:r>
                      <a:r>
                        <a:rPr lang="zh-CN" altLang="en-US" sz="800" u="none" strike="noStrike" dirty="0">
                          <a:effectLst/>
                        </a:rPr>
                        <a:t>识别成座椅按摩 （</a:t>
                      </a:r>
                      <a:r>
                        <a:rPr lang="en-US" altLang="zh-CN" sz="800" u="none" strike="noStrike" dirty="0">
                          <a:effectLst/>
                        </a:rPr>
                        <a:t>11</a:t>
                      </a:r>
                      <a:r>
                        <a:rPr lang="zh-CN" altLang="en-US" sz="800" u="none" strike="noStrike" dirty="0">
                          <a:effectLst/>
                        </a:rPr>
                        <a:t>：</a:t>
                      </a:r>
                      <a:r>
                        <a:rPr lang="en-US" altLang="zh-CN" sz="800" u="none" strike="noStrike" dirty="0">
                          <a:effectLst/>
                        </a:rPr>
                        <a:t>41</a:t>
                      </a:r>
                      <a:r>
                        <a:rPr lang="zh-CN" altLang="en-US" sz="800" u="none" strike="noStrike" dirty="0">
                          <a:effectLst/>
                        </a:rPr>
                        <a:t>）  </a:t>
                      </a:r>
                      <a:r>
                        <a:rPr lang="en-US" altLang="zh-CN" sz="800" u="none" strike="noStrike" dirty="0">
                          <a:effectLst/>
                        </a:rPr>
                        <a:t>- </a:t>
                      </a:r>
                      <a:r>
                        <a:rPr lang="zh-CN" altLang="en-US" sz="800" u="none" strike="noStrike" dirty="0">
                          <a:effectLst/>
                        </a:rPr>
                        <a:t>百度计划在</a:t>
                      </a:r>
                      <a:r>
                        <a:rPr lang="en-US" altLang="zh-CN" sz="800" u="none" strike="noStrike" dirty="0">
                          <a:effectLst/>
                        </a:rPr>
                        <a:t>10</a:t>
                      </a:r>
                      <a:r>
                        <a:rPr lang="zh-CN" altLang="en-US" sz="800" u="none" strike="noStrike" dirty="0">
                          <a:effectLst/>
                        </a:rPr>
                        <a:t>月</a:t>
                      </a:r>
                      <a:r>
                        <a:rPr lang="en-US" altLang="zh-CN" sz="800" u="none" strike="noStrike" dirty="0">
                          <a:effectLst/>
                        </a:rPr>
                        <a:t>2</a:t>
                      </a:r>
                      <a:r>
                        <a:rPr lang="zh-CN" altLang="en-US" sz="800" u="none" strike="noStrike" dirty="0">
                          <a:effectLst/>
                        </a:rPr>
                        <a:t>日云端线上修复（另外该指令不适用</a:t>
                      </a:r>
                      <a:r>
                        <a:rPr lang="en-US" altLang="zh-CN" sz="800" u="none" strike="noStrike" dirty="0">
                          <a:effectLst/>
                        </a:rPr>
                        <a:t>727</a:t>
                      </a:r>
                      <a:r>
                        <a:rPr lang="zh-CN" altLang="en-US" sz="800" u="none" strike="noStrike" dirty="0">
                          <a:effectLst/>
                        </a:rPr>
                        <a:t>，因为</a:t>
                      </a:r>
                      <a:r>
                        <a:rPr lang="en-US" altLang="zh-CN" sz="800" u="none" strike="noStrike" dirty="0">
                          <a:effectLst/>
                        </a:rPr>
                        <a:t>727</a:t>
                      </a:r>
                      <a:r>
                        <a:rPr lang="zh-CN" altLang="en-US" sz="800" u="none" strike="noStrike" dirty="0">
                          <a:effectLst/>
                        </a:rPr>
                        <a:t>没有遮阳帘），已修复。</a:t>
                      </a:r>
                      <a:br>
                        <a:rPr lang="zh-CN" altLang="en-US" sz="800" u="none" strike="noStrike" dirty="0">
                          <a:effectLst/>
                        </a:rPr>
                      </a:br>
                      <a:r>
                        <a:rPr lang="en-US" altLang="zh-CN" sz="800" u="none" strike="noStrike" dirty="0">
                          <a:effectLst/>
                        </a:rPr>
                        <a:t>3. </a:t>
                      </a:r>
                      <a:r>
                        <a:rPr lang="zh-CN" altLang="en-US" sz="800" u="none" strike="noStrike" dirty="0">
                          <a:effectLst/>
                        </a:rPr>
                        <a:t>离线指令，调节座椅加热相关指令，最后一个“档”字被识别为“的”、“点”，但是执行功能正常 </a:t>
                      </a:r>
                      <a:r>
                        <a:rPr lang="en-US" altLang="zh-CN" sz="800" u="none" strike="noStrike" dirty="0">
                          <a:effectLst/>
                        </a:rPr>
                        <a:t>- </a:t>
                      </a:r>
                      <a:r>
                        <a:rPr lang="zh-CN" altLang="en-US" sz="800" u="none" strike="noStrike" dirty="0">
                          <a:effectLst/>
                        </a:rPr>
                        <a:t>该问题影响较小，已提报语音技术部后续针对该</a:t>
                      </a:r>
                      <a:r>
                        <a:rPr lang="sq-AL" sz="800" u="none" strike="noStrike" dirty="0">
                          <a:effectLst/>
                        </a:rPr>
                        <a:t>case</a:t>
                      </a:r>
                      <a:r>
                        <a:rPr lang="zh-CN" altLang="en-US" sz="800" u="none" strike="noStrike" dirty="0">
                          <a:effectLst/>
                        </a:rPr>
                        <a:t>进行优化。</a:t>
                      </a:r>
                      <a:br>
                        <a:rPr lang="zh-CN" altLang="en-US" sz="800" u="none" strike="noStrike" dirty="0">
                          <a:effectLst/>
                        </a:rPr>
                      </a:br>
                      <a:r>
                        <a:rPr lang="en-US" altLang="zh-CN" sz="800" u="none" strike="noStrike" dirty="0">
                          <a:effectLst/>
                        </a:rPr>
                        <a:t>4. </a:t>
                      </a:r>
                      <a:r>
                        <a:rPr lang="zh-CN" altLang="en-US" sz="800" u="none" strike="noStrike" dirty="0">
                          <a:effectLst/>
                        </a:rPr>
                        <a:t>动态拾音测试，低中高噪共测试</a:t>
                      </a:r>
                      <a:r>
                        <a:rPr lang="en-US" altLang="zh-CN" sz="800" u="none" strike="noStrike" dirty="0">
                          <a:effectLst/>
                        </a:rPr>
                        <a:t>800</a:t>
                      </a:r>
                      <a:r>
                        <a:rPr lang="zh-CN" altLang="en-US" sz="800" u="none" strike="noStrike" dirty="0">
                          <a:effectLst/>
                        </a:rPr>
                        <a:t>次，偶现一次唤醒方位错误 </a:t>
                      </a:r>
                      <a:r>
                        <a:rPr lang="en-US" altLang="zh-CN" sz="800" u="none" strike="noStrike" dirty="0">
                          <a:effectLst/>
                        </a:rPr>
                        <a:t>-  </a:t>
                      </a:r>
                      <a:r>
                        <a:rPr lang="zh-CN" altLang="en-US" sz="800" u="none" strike="noStrike" dirty="0">
                          <a:effectLst/>
                        </a:rPr>
                        <a:t>百度</a:t>
                      </a:r>
                      <a:r>
                        <a:rPr lang="en-US" altLang="zh-CN" sz="800" u="none" strike="noStrike" dirty="0">
                          <a:effectLst/>
                        </a:rPr>
                        <a:t>4</a:t>
                      </a:r>
                      <a:r>
                        <a:rPr lang="zh-CN" altLang="en-US" sz="800" u="none" strike="noStrike" dirty="0">
                          <a:effectLst/>
                        </a:rPr>
                        <a:t>个人低噪场景测试</a:t>
                      </a:r>
                      <a:r>
                        <a:rPr lang="en-US" altLang="zh-CN" sz="800" u="none" strike="noStrike" dirty="0">
                          <a:effectLst/>
                        </a:rPr>
                        <a:t>800</a:t>
                      </a:r>
                      <a:r>
                        <a:rPr lang="zh-CN" altLang="en-US" sz="800" u="none" strike="noStrike" dirty="0">
                          <a:effectLst/>
                        </a:rPr>
                        <a:t>次，仅有</a:t>
                      </a:r>
                      <a:r>
                        <a:rPr lang="en-US" altLang="zh-CN" sz="800" u="none" strike="noStrike" dirty="0">
                          <a:effectLst/>
                        </a:rPr>
                        <a:t>1</a:t>
                      </a:r>
                      <a:r>
                        <a:rPr lang="zh-CN" altLang="en-US" sz="800" u="none" strike="noStrike" dirty="0">
                          <a:effectLst/>
                        </a:rPr>
                        <a:t>次错误，为极低概率偶现问题，符合业界标准。该问题本质上是因为富迪音区隔离度不够导致跨音区唤醒，后续需要富迪优化。</a:t>
                      </a:r>
                      <a:br>
                        <a:rPr lang="zh-CN" altLang="en-US" sz="800" u="none" strike="noStrike" dirty="0">
                          <a:effectLst/>
                        </a:rPr>
                      </a:br>
                      <a:r>
                        <a:rPr lang="en-US" altLang="zh-CN" sz="800" u="none" strike="noStrike" dirty="0">
                          <a:effectLst/>
                        </a:rPr>
                        <a:t>5. </a:t>
                      </a:r>
                      <a:r>
                        <a:rPr lang="zh-CN" altLang="en-US" sz="800" u="none" strike="noStrike" dirty="0">
                          <a:effectLst/>
                        </a:rPr>
                        <a:t>中高躁场景，说话音量较小，语速较快的人员存在无法唤醒的情况 </a:t>
                      </a:r>
                      <a:r>
                        <a:rPr lang="en-US" altLang="zh-CN" sz="800" u="none" strike="noStrike" dirty="0">
                          <a:effectLst/>
                        </a:rPr>
                        <a:t>- </a:t>
                      </a:r>
                      <a:r>
                        <a:rPr lang="zh-CN" altLang="en-US" sz="800" u="none" strike="noStrike" dirty="0">
                          <a:effectLst/>
                        </a:rPr>
                        <a:t>基于百度测试样本量和测试数据，正常语音音量唤醒率均高于验收标准，符合产品要求。但富迪消噪处理本身并不理想，降噪的同时压低了人声的幅值，这种在高噪情况下人声较轻时表现尤盛，后续需要富迪进行优化；同时百度也会基于人声较小的</a:t>
                      </a:r>
                      <a:r>
                        <a:rPr lang="sq-AL" sz="800" u="none" strike="noStrike" dirty="0">
                          <a:effectLst/>
                        </a:rPr>
                        <a:t>case</a:t>
                      </a:r>
                      <a:r>
                        <a:rPr lang="zh-CN" altLang="en-US" sz="800" u="none" strike="noStrike" dirty="0">
                          <a:effectLst/>
                        </a:rPr>
                        <a:t>进行语料收集和进一步调优和优化，预计</a:t>
                      </a:r>
                      <a:r>
                        <a:rPr lang="sq-AL" sz="800" u="none" strike="noStrike" dirty="0">
                          <a:effectLst/>
                        </a:rPr>
                        <a:t>R13</a:t>
                      </a:r>
                      <a:r>
                        <a:rPr lang="zh-CN" altLang="en-US" sz="800" u="none" strike="noStrike" dirty="0">
                          <a:effectLst/>
                        </a:rPr>
                        <a:t>可以再进行调优。</a:t>
                      </a:r>
                      <a:endParaRPr lang="zh-CN" altLang="en-US" sz="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501" marR="4501" marT="450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577972"/>
                  </a:ext>
                </a:extLst>
              </a:tr>
              <a:tr h="101369">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4501" marR="4501" marT="4501" marB="0" anchor="ctr"/>
                </a:tc>
                <a:tc>
                  <a:txBody>
                    <a:bodyPr/>
                    <a:lstStyle/>
                    <a:p>
                      <a:pPr algn="l" fontAlgn="ctr"/>
                      <a:endParaRPr lang="zh-CN" altLang="en-US" sz="800" b="0" i="0" u="none" strike="noStrike" dirty="0">
                        <a:solidFill>
                          <a:srgbClr val="000000"/>
                        </a:solidFill>
                        <a:effectLst/>
                        <a:latin typeface="等线" panose="02010600030101010101" pitchFamily="2" charset="-122"/>
                        <a:ea typeface="等线" panose="02010600030101010101" pitchFamily="2" charset="-122"/>
                      </a:endParaRPr>
                    </a:p>
                  </a:txBody>
                  <a:tcPr marL="4501" marR="4501" marT="4501" marB="0" anchor="ctr"/>
                </a:tc>
                <a:extLst>
                  <a:ext uri="{0D108BD9-81ED-4DB2-BD59-A6C34878D82A}">
                    <a16:rowId xmlns:a16="http://schemas.microsoft.com/office/drawing/2014/main" val="4070091982"/>
                  </a:ext>
                </a:extLst>
              </a:tr>
            </a:tbl>
          </a:graphicData>
        </a:graphic>
      </p:graphicFrame>
      <p:graphicFrame>
        <p:nvGraphicFramePr>
          <p:cNvPr id="14" name="对象 13">
            <a:extLst>
              <a:ext uri="{FF2B5EF4-FFF2-40B4-BE49-F238E27FC236}">
                <a16:creationId xmlns:a16="http://schemas.microsoft.com/office/drawing/2014/main" id="{0253822C-39B3-D31A-036D-D41D72BB3455}"/>
              </a:ext>
            </a:extLst>
          </p:cNvPr>
          <p:cNvGraphicFramePr>
            <a:graphicFrameLocks noChangeAspect="1"/>
          </p:cNvGraphicFramePr>
          <p:nvPr>
            <p:extLst>
              <p:ext uri="{D42A27DB-BD31-4B8C-83A1-F6EECF244321}">
                <p14:modId xmlns:p14="http://schemas.microsoft.com/office/powerpoint/2010/main" val="878776801"/>
              </p:ext>
            </p:extLst>
          </p:nvPr>
        </p:nvGraphicFramePr>
        <p:xfrm>
          <a:off x="9839713" y="947519"/>
          <a:ext cx="965200" cy="609600"/>
        </p:xfrm>
        <a:graphic>
          <a:graphicData uri="http://schemas.openxmlformats.org/presentationml/2006/ole">
            <mc:AlternateContent xmlns:mc="http://schemas.openxmlformats.org/markup-compatibility/2006">
              <mc:Choice xmlns:v="urn:schemas-microsoft-com:vml" Requires="v">
                <p:oleObj name="工作表" showAsIcon="1" r:id="rId2" imgW="965200" imgH="609600" progId="Excel.Sheet.12">
                  <p:embed/>
                </p:oleObj>
              </mc:Choice>
              <mc:Fallback>
                <p:oleObj name="工作表" showAsIcon="1" r:id="rId2" imgW="965200" imgH="609600" progId="Excel.Sheet.12">
                  <p:embed/>
                  <p:pic>
                    <p:nvPicPr>
                      <p:cNvPr id="0" name=""/>
                      <p:cNvPicPr/>
                      <p:nvPr/>
                    </p:nvPicPr>
                    <p:blipFill>
                      <a:blip r:embed="rId3"/>
                      <a:stretch>
                        <a:fillRect/>
                      </a:stretch>
                    </p:blipFill>
                    <p:spPr>
                      <a:xfrm>
                        <a:off x="9839713" y="947519"/>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8799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04C2200C-EFA5-C650-E59C-C3CB6F1AFEE0}"/>
              </a:ext>
            </a:extLst>
          </p:cNvPr>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zh-CN" sz="2800" dirty="0">
                <a:solidFill>
                  <a:srgbClr val="0000CC"/>
                </a:solidFill>
              </a:rPr>
              <a:t>CX727</a:t>
            </a:r>
            <a:r>
              <a:rPr lang="zh-CN" altLang="en-US" sz="2800" dirty="0">
                <a:solidFill>
                  <a:srgbClr val="0000CC"/>
                </a:solidFill>
              </a:rPr>
              <a:t> </a:t>
            </a:r>
            <a:r>
              <a:rPr lang="en-US" altLang="zh-CN" sz="2800" dirty="0">
                <a:solidFill>
                  <a:srgbClr val="0000CC"/>
                </a:solidFill>
              </a:rPr>
              <a:t>R12</a:t>
            </a:r>
            <a:r>
              <a:rPr lang="zh-CN" altLang="en-US" sz="2800" dirty="0">
                <a:solidFill>
                  <a:srgbClr val="0000CC"/>
                </a:solidFill>
              </a:rPr>
              <a:t> </a:t>
            </a:r>
            <a:r>
              <a:rPr lang="en-US" altLang="zh-CN" sz="2800" dirty="0">
                <a:solidFill>
                  <a:srgbClr val="0000CC"/>
                </a:solidFill>
              </a:rPr>
              <a:t>PRO</a:t>
            </a:r>
            <a:r>
              <a:rPr lang="zh-CN" altLang="en-US" sz="2800" dirty="0">
                <a:solidFill>
                  <a:srgbClr val="0000CC"/>
                </a:solidFill>
              </a:rPr>
              <a:t> </a:t>
            </a:r>
            <a:r>
              <a:rPr lang="en-US" altLang="zh-CN" sz="2800" dirty="0">
                <a:solidFill>
                  <a:srgbClr val="0000CC"/>
                </a:solidFill>
              </a:rPr>
              <a:t>HF5</a:t>
            </a:r>
            <a:r>
              <a:rPr lang="en-US" altLang="en-US" sz="2800" dirty="0">
                <a:solidFill>
                  <a:srgbClr val="0000CC"/>
                </a:solidFill>
              </a:rPr>
              <a:t>}  </a:t>
            </a:r>
            <a:r>
              <a:rPr lang="zh-CN" altLang="en-US" sz="2800" dirty="0"/>
              <a:t>系统性能专项测试</a:t>
            </a:r>
            <a:endParaRPr lang="en-US" altLang="en-US" sz="2800" b="0" dirty="0">
              <a:ea typeface="SimHei" panose="02010609060101010101" pitchFamily="49" charset="-122"/>
            </a:endParaRPr>
          </a:p>
        </p:txBody>
      </p:sp>
      <p:graphicFrame>
        <p:nvGraphicFramePr>
          <p:cNvPr id="8" name="表格 7">
            <a:extLst>
              <a:ext uri="{FF2B5EF4-FFF2-40B4-BE49-F238E27FC236}">
                <a16:creationId xmlns:a16="http://schemas.microsoft.com/office/drawing/2014/main" id="{BA09E9AB-CEB1-CE9B-AA2B-7D2F759FBF17}"/>
              </a:ext>
            </a:extLst>
          </p:cNvPr>
          <p:cNvGraphicFramePr>
            <a:graphicFrameLocks noGrp="1"/>
          </p:cNvGraphicFramePr>
          <p:nvPr>
            <p:extLst>
              <p:ext uri="{D42A27DB-BD31-4B8C-83A1-F6EECF244321}">
                <p14:modId xmlns:p14="http://schemas.microsoft.com/office/powerpoint/2010/main" val="2030020351"/>
              </p:ext>
            </p:extLst>
          </p:nvPr>
        </p:nvGraphicFramePr>
        <p:xfrm>
          <a:off x="792161" y="827736"/>
          <a:ext cx="10760076" cy="5741409"/>
        </p:xfrm>
        <a:graphic>
          <a:graphicData uri="http://schemas.openxmlformats.org/drawingml/2006/table">
            <a:tbl>
              <a:tblPr>
                <a:tableStyleId>{5C22544A-7EE6-4342-B048-85BDC9FD1C3A}</a:tableStyleId>
              </a:tblPr>
              <a:tblGrid>
                <a:gridCol w="3362947">
                  <a:extLst>
                    <a:ext uri="{9D8B030D-6E8A-4147-A177-3AD203B41FA5}">
                      <a16:colId xmlns:a16="http://schemas.microsoft.com/office/drawing/2014/main" val="3926853438"/>
                    </a:ext>
                  </a:extLst>
                </a:gridCol>
                <a:gridCol w="1723849">
                  <a:extLst>
                    <a:ext uri="{9D8B030D-6E8A-4147-A177-3AD203B41FA5}">
                      <a16:colId xmlns:a16="http://schemas.microsoft.com/office/drawing/2014/main" val="4270083324"/>
                    </a:ext>
                  </a:extLst>
                </a:gridCol>
                <a:gridCol w="361043">
                  <a:extLst>
                    <a:ext uri="{9D8B030D-6E8A-4147-A177-3AD203B41FA5}">
                      <a16:colId xmlns:a16="http://schemas.microsoft.com/office/drawing/2014/main" val="2568417215"/>
                    </a:ext>
                  </a:extLst>
                </a:gridCol>
                <a:gridCol w="584786">
                  <a:extLst>
                    <a:ext uri="{9D8B030D-6E8A-4147-A177-3AD203B41FA5}">
                      <a16:colId xmlns:a16="http://schemas.microsoft.com/office/drawing/2014/main" val="727113486"/>
                    </a:ext>
                  </a:extLst>
                </a:gridCol>
                <a:gridCol w="657673">
                  <a:extLst>
                    <a:ext uri="{9D8B030D-6E8A-4147-A177-3AD203B41FA5}">
                      <a16:colId xmlns:a16="http://schemas.microsoft.com/office/drawing/2014/main" val="879893785"/>
                    </a:ext>
                  </a:extLst>
                </a:gridCol>
                <a:gridCol w="602175">
                  <a:extLst>
                    <a:ext uri="{9D8B030D-6E8A-4147-A177-3AD203B41FA5}">
                      <a16:colId xmlns:a16="http://schemas.microsoft.com/office/drawing/2014/main" val="720991179"/>
                    </a:ext>
                  </a:extLst>
                </a:gridCol>
                <a:gridCol w="611471">
                  <a:extLst>
                    <a:ext uri="{9D8B030D-6E8A-4147-A177-3AD203B41FA5}">
                      <a16:colId xmlns:a16="http://schemas.microsoft.com/office/drawing/2014/main" val="2085698981"/>
                    </a:ext>
                  </a:extLst>
                </a:gridCol>
                <a:gridCol w="759375">
                  <a:extLst>
                    <a:ext uri="{9D8B030D-6E8A-4147-A177-3AD203B41FA5}">
                      <a16:colId xmlns:a16="http://schemas.microsoft.com/office/drawing/2014/main" val="1000177656"/>
                    </a:ext>
                  </a:extLst>
                </a:gridCol>
                <a:gridCol w="752595">
                  <a:extLst>
                    <a:ext uri="{9D8B030D-6E8A-4147-A177-3AD203B41FA5}">
                      <a16:colId xmlns:a16="http://schemas.microsoft.com/office/drawing/2014/main" val="3066458463"/>
                    </a:ext>
                  </a:extLst>
                </a:gridCol>
                <a:gridCol w="625468">
                  <a:extLst>
                    <a:ext uri="{9D8B030D-6E8A-4147-A177-3AD203B41FA5}">
                      <a16:colId xmlns:a16="http://schemas.microsoft.com/office/drawing/2014/main" val="120452967"/>
                    </a:ext>
                  </a:extLst>
                </a:gridCol>
                <a:gridCol w="718694">
                  <a:extLst>
                    <a:ext uri="{9D8B030D-6E8A-4147-A177-3AD203B41FA5}">
                      <a16:colId xmlns:a16="http://schemas.microsoft.com/office/drawing/2014/main" val="2337571874"/>
                    </a:ext>
                  </a:extLst>
                </a:gridCol>
              </a:tblGrid>
              <a:tr h="108094">
                <a:tc>
                  <a:txBody>
                    <a:bodyPr/>
                    <a:lstStyle/>
                    <a:p>
                      <a:pPr algn="ctr" fontAlgn="ctr"/>
                      <a:r>
                        <a:rPr lang="zh-CN" altLang="en-US" sz="700" u="none" strike="noStrike" dirty="0">
                          <a:effectLst/>
                        </a:rPr>
                        <a:t>计时方法</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zh-CN" altLang="en-US" sz="700" u="sng" strike="noStrike" dirty="0">
                          <a:effectLst/>
                        </a:rPr>
                        <a:t>影响因素</a:t>
                      </a:r>
                      <a:endParaRPr lang="zh-CN" altLang="en-US" sz="700" b="0" i="0" u="sng"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zh-CN" altLang="en-US" sz="700" u="none" strike="noStrike" dirty="0">
                          <a:effectLst/>
                        </a:rPr>
                        <a:t>权重</a:t>
                      </a:r>
                      <a:endParaRPr lang="zh-CN" altLang="en-US" sz="700" b="0" i="0" u="none"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sq-AL" sz="700" u="none" strike="noStrike" dirty="0">
                          <a:effectLst/>
                        </a:rPr>
                        <a:t> expect KPI</a:t>
                      </a:r>
                      <a:endParaRPr lang="sq-AL" sz="700" b="0" i="0" u="none"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sq-AL" sz="700" u="none" strike="noStrike" dirty="0">
                          <a:effectLst/>
                        </a:rPr>
                        <a:t>R12</a:t>
                      </a:r>
                      <a:r>
                        <a:rPr lang="zh-CN" altLang="en-US" sz="700" u="none" strike="noStrike" dirty="0">
                          <a:effectLst/>
                        </a:rPr>
                        <a:t>计划目标</a:t>
                      </a:r>
                      <a:endParaRPr lang="zh-CN" altLang="en-US" sz="700" b="0" i="0" u="none"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sq-AL" sz="700" u="none" strike="noStrike" dirty="0">
                          <a:effectLst/>
                        </a:rPr>
                        <a:t>CX727 R12 Pro</a:t>
                      </a:r>
                      <a:endParaRPr lang="sq-AL" sz="700" b="0" i="0" u="none"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sq-AL" sz="700" u="none" strike="noStrike" dirty="0">
                          <a:effectLst/>
                          <a:highlight>
                            <a:srgbClr val="00FF00"/>
                          </a:highlight>
                        </a:rPr>
                        <a:t>R12 </a:t>
                      </a:r>
                      <a:r>
                        <a:rPr lang="zh-CN" altLang="en-US" sz="700" u="none" strike="noStrike" dirty="0">
                          <a:effectLst/>
                          <a:highlight>
                            <a:srgbClr val="00FF00"/>
                          </a:highlight>
                        </a:rPr>
                        <a:t>分数</a:t>
                      </a:r>
                      <a:endParaRPr lang="zh-CN" altLang="en-US" sz="700" b="0" i="0" u="none" strike="noStrike" dirty="0">
                        <a:solidFill>
                          <a:srgbClr val="FFFFFF"/>
                        </a:solidFill>
                        <a:effectLst/>
                        <a:highlight>
                          <a:srgbClr val="00FF00"/>
                        </a:highligh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sq-AL" sz="700" u="none" strike="noStrike" dirty="0">
                          <a:effectLst/>
                        </a:rPr>
                        <a:t>CX727 R11 result</a:t>
                      </a:r>
                      <a:endParaRPr lang="sq-AL" sz="700" b="0" i="0" u="none"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sq-AL" sz="700" u="none" strike="noStrike" dirty="0">
                          <a:effectLst/>
                        </a:rPr>
                        <a:t>CX727 R11</a:t>
                      </a:r>
                      <a:r>
                        <a:rPr lang="zh-CN" altLang="en-US" sz="700" u="none" strike="noStrike" dirty="0">
                          <a:effectLst/>
                        </a:rPr>
                        <a:t>评分</a:t>
                      </a:r>
                      <a:endParaRPr lang="zh-CN" altLang="en-US" sz="700" b="0" i="0" u="none"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sq-AL" sz="700" u="none" strike="noStrike" dirty="0">
                          <a:effectLst/>
                        </a:rPr>
                        <a:t>CX727 R09</a:t>
                      </a:r>
                      <a:endParaRPr lang="sq-AL" sz="700" b="0" i="0" u="none"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tc>
                  <a:txBody>
                    <a:bodyPr/>
                    <a:lstStyle/>
                    <a:p>
                      <a:pPr algn="ctr" fontAlgn="ctr"/>
                      <a:r>
                        <a:rPr lang="sq-AL" sz="700" u="none" strike="noStrike" dirty="0">
                          <a:effectLst/>
                        </a:rPr>
                        <a:t>CX727 R09</a:t>
                      </a:r>
                      <a:r>
                        <a:rPr lang="zh-CN" altLang="en-US" sz="700" u="none" strike="noStrike" dirty="0">
                          <a:effectLst/>
                        </a:rPr>
                        <a:t>评分</a:t>
                      </a:r>
                      <a:endParaRPr lang="zh-CN" altLang="en-US" sz="700" b="0" i="0" u="none" strike="noStrike" dirty="0">
                        <a:solidFill>
                          <a:srgbClr val="FFFFFF"/>
                        </a:solidFill>
                        <a:effectLst/>
                        <a:latin typeface="等线" panose="02010600030101010101" pitchFamily="2" charset="-122"/>
                        <a:ea typeface="等线" panose="02010600030101010101" pitchFamily="2" charset="-122"/>
                      </a:endParaRPr>
                    </a:p>
                  </a:txBody>
                  <a:tcPr marL="4518" marR="4518" marT="4518" marB="0" anchor="ctr">
                    <a:solidFill>
                      <a:schemeClr val="tx1">
                        <a:lumMod val="25000"/>
                        <a:lumOff val="75000"/>
                      </a:schemeClr>
                    </a:solidFill>
                  </a:tcPr>
                </a:tc>
                <a:extLst>
                  <a:ext uri="{0D108BD9-81ED-4DB2-BD59-A6C34878D82A}">
                    <a16:rowId xmlns:a16="http://schemas.microsoft.com/office/drawing/2014/main" val="783147598"/>
                  </a:ext>
                </a:extLst>
              </a:tr>
              <a:tr h="211796">
                <a:tc>
                  <a:txBody>
                    <a:bodyPr/>
                    <a:lstStyle/>
                    <a:p>
                      <a:pPr algn="l" fontAlgn="b"/>
                      <a:r>
                        <a:rPr lang="zh-CN" altLang="en-US" sz="700" u="none" strike="noStrike">
                          <a:effectLst/>
                        </a:rPr>
                        <a:t>计算从手部离开点击开始第一帧到导航地图加载全部成功（地图上定位地址信息全部展示）</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sq-AL" sz="700" u="none" strike="noStrike">
                          <a:effectLst/>
                        </a:rPr>
                        <a:t>Power on</a:t>
                      </a:r>
                      <a:r>
                        <a:rPr lang="zh-CN" altLang="en-US" sz="700" u="none" strike="noStrike">
                          <a:effectLst/>
                        </a:rPr>
                        <a:t>导航启动时间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12.00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13.27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4.89</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14.27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4.36</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12.66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5.22</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1497268871"/>
                  </a:ext>
                </a:extLst>
              </a:tr>
              <a:tr h="108094">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sq-AL" sz="700" u="none" strike="noStrike">
                          <a:effectLst/>
                        </a:rPr>
                        <a:t>Power onPTT</a:t>
                      </a:r>
                      <a:r>
                        <a:rPr lang="zh-CN" altLang="en-US" sz="700" u="none" strike="noStrike">
                          <a:effectLst/>
                        </a:rPr>
                        <a:t>可用</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13.00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7.00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9.75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5</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15.19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4.68</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16.18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4.4</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3209604991"/>
                  </a:ext>
                </a:extLst>
              </a:tr>
              <a:tr h="108094">
                <a:tc>
                  <a:txBody>
                    <a:bodyPr/>
                    <a:lstStyle/>
                    <a:p>
                      <a:pPr algn="l" fontAlgn="b"/>
                      <a:r>
                        <a:rPr lang="zh-CN" altLang="en-US" sz="700" u="none" strike="noStrike">
                          <a:effectLst/>
                        </a:rPr>
                        <a:t>计算从</a:t>
                      </a:r>
                      <a:r>
                        <a:rPr lang="sq-AL" sz="700" u="none" strike="noStrike">
                          <a:effectLst/>
                        </a:rPr>
                        <a:t>launcher</a:t>
                      </a:r>
                      <a:r>
                        <a:rPr lang="zh-CN" altLang="en-US" sz="700" u="none" strike="noStrike">
                          <a:effectLst/>
                        </a:rPr>
                        <a:t>界面启动第一帧到语音唤醒弹框的第一帧</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sq-AL" sz="700" u="none" strike="noStrike">
                          <a:effectLst/>
                        </a:rPr>
                        <a:t>Power on</a:t>
                      </a:r>
                      <a:r>
                        <a:rPr lang="zh-CN" altLang="en-US" sz="700" u="none" strike="noStrike">
                          <a:effectLst/>
                        </a:rPr>
                        <a:t>语音可用</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12.00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7.00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11.19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highlight>
                            <a:srgbClr val="00FF00"/>
                          </a:highlight>
                        </a:rPr>
                        <a:t>5</a:t>
                      </a:r>
                      <a:endParaRPr lang="en-US" altLang="zh-CN" sz="700" b="0" i="0" u="none" strike="noStrike">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14.70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4.16</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14.60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4.2</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1212953865"/>
                  </a:ext>
                </a:extLst>
              </a:tr>
              <a:tr h="211796">
                <a:tc>
                  <a:txBody>
                    <a:bodyPr/>
                    <a:lstStyle/>
                    <a:p>
                      <a:pPr algn="l" fontAlgn="b"/>
                      <a:r>
                        <a:rPr lang="zh-CN" altLang="en-US" sz="700" u="none" strike="noStrike">
                          <a:effectLst/>
                        </a:rPr>
                        <a:t>计算从</a:t>
                      </a:r>
                      <a:r>
                        <a:rPr lang="sq-AL" sz="700" u="none" strike="noStrike">
                          <a:effectLst/>
                        </a:rPr>
                        <a:t>Launcher</a:t>
                      </a:r>
                      <a:r>
                        <a:rPr lang="zh-CN" altLang="en-US" sz="700" u="none" strike="noStrike">
                          <a:effectLst/>
                        </a:rPr>
                        <a:t>第一帧至</a:t>
                      </a:r>
                      <a:r>
                        <a:rPr lang="sq-AL" sz="700" u="none" strike="noStrike">
                          <a:effectLst/>
                        </a:rPr>
                        <a:t>U</a:t>
                      </a:r>
                      <a:r>
                        <a:rPr lang="zh-CN" altLang="en-US" sz="700" u="none" strike="noStrike">
                          <a:effectLst/>
                        </a:rPr>
                        <a:t>盘音乐播放（播放按钮从暂停到播放状态，认定为开始播放）</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sq-AL" sz="700" u="none" strike="noStrike">
                          <a:effectLst/>
                        </a:rPr>
                        <a:t>Power on</a:t>
                      </a:r>
                      <a:r>
                        <a:rPr lang="zh-CN" altLang="en-US" sz="700" u="none" strike="noStrike">
                          <a:effectLst/>
                        </a:rPr>
                        <a:t>到根目录两首歌的</a:t>
                      </a:r>
                      <a:r>
                        <a:rPr lang="sq-AL" sz="700" u="none" strike="noStrike">
                          <a:effectLst/>
                        </a:rPr>
                        <a:t>USB</a:t>
                      </a:r>
                      <a:r>
                        <a:rPr lang="zh-CN" altLang="en-US" sz="700" u="none" strike="noStrike">
                          <a:effectLst/>
                        </a:rPr>
                        <a:t>音源恢复</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1.86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1.88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highlight>
                            <a:srgbClr val="00FF00"/>
                          </a:highlight>
                        </a:rPr>
                        <a:t>2.5</a:t>
                      </a:r>
                      <a:endParaRPr lang="en-US" altLang="zh-CN" sz="700" b="0" i="0" u="none" strike="noStrike">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1.86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4.51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4042421510"/>
                  </a:ext>
                </a:extLst>
              </a:tr>
              <a:tr h="301048">
                <a:tc>
                  <a:txBody>
                    <a:bodyPr/>
                    <a:lstStyle/>
                    <a:p>
                      <a:pPr algn="l" fontAlgn="b"/>
                      <a:r>
                        <a:rPr lang="zh-CN" altLang="en-US" sz="700" u="none" strike="noStrike">
                          <a:effectLst/>
                        </a:rPr>
                        <a:t>计算从</a:t>
                      </a:r>
                      <a:r>
                        <a:rPr lang="sq-AL" sz="700" u="none" strike="noStrike">
                          <a:effectLst/>
                        </a:rPr>
                        <a:t>Launcher</a:t>
                      </a:r>
                      <a:r>
                        <a:rPr lang="zh-CN" altLang="en-US" sz="700" u="none" strike="noStrike">
                          <a:effectLst/>
                        </a:rPr>
                        <a:t>第一帧至</a:t>
                      </a:r>
                      <a:r>
                        <a:rPr lang="sq-AL" sz="700" u="none" strike="noStrike">
                          <a:effectLst/>
                        </a:rPr>
                        <a:t>QQ</a:t>
                      </a:r>
                      <a:r>
                        <a:rPr lang="zh-CN" altLang="en-US" sz="700" u="none" strike="noStrike">
                          <a:effectLst/>
                        </a:rPr>
                        <a:t>音乐播放（播放按钮从暂停到播放状态，认定为开始播放）</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sq-AL" sz="700" u="none" strike="noStrike">
                          <a:effectLst/>
                        </a:rPr>
                        <a:t>Power onQQ</a:t>
                      </a:r>
                      <a:r>
                        <a:rPr lang="zh-CN" altLang="en-US" sz="700" u="none" strike="noStrike">
                          <a:effectLst/>
                        </a:rPr>
                        <a:t>音源恢复</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highlight>
                            <a:srgbClr val="00FF00"/>
                          </a:highlight>
                        </a:rPr>
                        <a:t>5</a:t>
                      </a:r>
                      <a:endParaRPr lang="en-US" altLang="zh-CN" sz="700" b="0" i="0" u="none" strike="noStrike">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2.55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6.28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1.77</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1987455352"/>
                  </a:ext>
                </a:extLst>
              </a:tr>
              <a:tr h="108094">
                <a:tc>
                  <a:txBody>
                    <a:bodyPr/>
                    <a:lstStyle/>
                    <a:p>
                      <a:pPr algn="l" fontAlgn="b"/>
                      <a:r>
                        <a:rPr lang="zh-CN" altLang="en-US" sz="700" u="none" strike="noStrike">
                          <a:effectLst/>
                        </a:rPr>
                        <a:t>计算从手指抬起动作到音乐界面暂停按钮切换到播放按钮</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a:t>
                      </a:r>
                      <a:r>
                        <a:rPr lang="sq-AL" sz="700" u="none" strike="noStrike">
                          <a:effectLst/>
                        </a:rPr>
                        <a:t>QQ</a:t>
                      </a:r>
                      <a:r>
                        <a:rPr lang="zh-CN" altLang="en-US" sz="700" u="none" strike="noStrike">
                          <a:effectLst/>
                        </a:rPr>
                        <a:t>音乐首次启动</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2.60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1.88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highlight>
                            <a:srgbClr val="00FF00"/>
                          </a:highlight>
                        </a:rPr>
                        <a:t>5</a:t>
                      </a:r>
                      <a:endParaRPr lang="en-US" altLang="zh-CN" sz="700" b="0" i="0" u="none" strike="noStrike">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3.00</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3.98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4.03</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2078345477"/>
                  </a:ext>
                </a:extLst>
              </a:tr>
              <a:tr h="108094">
                <a:tc>
                  <a:txBody>
                    <a:bodyPr/>
                    <a:lstStyle/>
                    <a:p>
                      <a:pPr algn="l" fontAlgn="b"/>
                      <a:r>
                        <a:rPr lang="zh-CN" altLang="en-US" sz="700" u="none" strike="noStrike">
                          <a:effectLst/>
                        </a:rPr>
                        <a:t>计算从手指抬起动作到</a:t>
                      </a:r>
                      <a:r>
                        <a:rPr lang="sq-AL" sz="700" u="none" strike="noStrike">
                          <a:effectLst/>
                        </a:rPr>
                        <a:t>U</a:t>
                      </a:r>
                      <a:r>
                        <a:rPr lang="zh-CN" altLang="en-US" sz="700" u="none" strike="noStrike">
                          <a:effectLst/>
                        </a:rPr>
                        <a:t>盘音乐暂停按钮切换到播放按</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a:t>
                      </a:r>
                      <a:r>
                        <a:rPr lang="sq-AL" sz="700" u="none" strike="noStrike">
                          <a:effectLst/>
                        </a:rPr>
                        <a:t>USB</a:t>
                      </a:r>
                      <a:r>
                        <a:rPr lang="zh-CN" altLang="en-US" sz="700" u="none" strike="noStrike">
                          <a:effectLst/>
                        </a:rPr>
                        <a:t>音乐首次启动</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1.97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1.54</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1.80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1.75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5.51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1363466884"/>
                  </a:ext>
                </a:extLst>
              </a:tr>
              <a:tr h="108094">
                <a:tc>
                  <a:txBody>
                    <a:bodyPr/>
                    <a:lstStyle/>
                    <a:p>
                      <a:pPr algn="l" fontAlgn="b"/>
                      <a:r>
                        <a:rPr lang="zh-CN" altLang="en-US" sz="700" u="none" strike="noStrike">
                          <a:effectLst/>
                        </a:rPr>
                        <a:t>计算从手指抬起动作到导航定位信息加载完成</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a:t>
                      </a:r>
                      <a:r>
                        <a:rPr lang="sq-AL" sz="700" u="none" strike="noStrike">
                          <a:effectLst/>
                        </a:rPr>
                        <a:t>Navigation</a:t>
                      </a:r>
                      <a:r>
                        <a:rPr lang="zh-CN" altLang="en-US" sz="700" u="none" strike="noStrike">
                          <a:effectLst/>
                        </a:rPr>
                        <a:t>首次启动</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2.60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3.53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4.59</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2.60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4.38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3.62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1251114223"/>
                  </a:ext>
                </a:extLst>
              </a:tr>
              <a:tr h="108094">
                <a:tc>
                  <a:txBody>
                    <a:bodyPr/>
                    <a:lstStyle/>
                    <a:p>
                      <a:pPr algn="l" fontAlgn="b"/>
                      <a:r>
                        <a:rPr lang="zh-CN" altLang="en-US" sz="700" u="none" strike="noStrike">
                          <a:effectLst/>
                        </a:rPr>
                        <a:t>计算从手指抬起动作到应用界面稳定展示</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系统稳定状态下喜马拉雅首次启动</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1.29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highlight>
                            <a:srgbClr val="00FF00"/>
                          </a:highlight>
                        </a:rPr>
                        <a:t>2.5</a:t>
                      </a:r>
                      <a:endParaRPr lang="en-US" altLang="zh-CN" sz="700" b="0" i="0" u="none" strike="noStrike">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1.20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3.33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1.23</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3788662205"/>
                  </a:ext>
                </a:extLst>
              </a:tr>
              <a:tr h="108094">
                <a:tc>
                  <a:txBody>
                    <a:bodyPr/>
                    <a:lstStyle/>
                    <a:p>
                      <a:pPr algn="l" fontAlgn="b"/>
                      <a:r>
                        <a:rPr lang="zh-CN" altLang="en-US" sz="700" u="none" strike="noStrike">
                          <a:effectLst/>
                        </a:rPr>
                        <a:t>计算从点击搜索至界面稳定展示搜索结果</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系统稳定状态下导航搜索</a:t>
                      </a:r>
                      <a:r>
                        <a:rPr lang="en-US" altLang="zh-CN" sz="700" u="none" strike="noStrike">
                          <a:effectLst/>
                        </a:rPr>
                        <a:t>(20</a:t>
                      </a:r>
                      <a:r>
                        <a:rPr lang="sq-AL" sz="700" u="none" strike="noStrike">
                          <a:effectLst/>
                        </a:rPr>
                        <a:t>KM)</a:t>
                      </a:r>
                      <a:endParaRPr lang="sq-AL"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1.30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1.75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3.63</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1.93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3.18</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1.87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3.33</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3674667372"/>
                  </a:ext>
                </a:extLst>
              </a:tr>
              <a:tr h="108094">
                <a:tc>
                  <a:txBody>
                    <a:bodyPr/>
                    <a:lstStyle/>
                    <a:p>
                      <a:pPr algn="l" fontAlgn="b"/>
                      <a:r>
                        <a:rPr lang="zh-CN" altLang="en-US" sz="700" u="none" strike="noStrike">
                          <a:effectLst/>
                        </a:rPr>
                        <a:t>计算从点击路径规划按钮至界面稳定展示路径搜索结果</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系统稳定状态下导航路径规划</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1.56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2.03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2.93</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1.44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4.5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1.70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3.75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4058094411"/>
                  </a:ext>
                </a:extLst>
              </a:tr>
              <a:tr h="211796">
                <a:tc>
                  <a:txBody>
                    <a:bodyPr/>
                    <a:lstStyle/>
                    <a:p>
                      <a:pPr algn="l" fontAlgn="b"/>
                      <a:r>
                        <a:rPr lang="zh-CN" altLang="en-US" sz="700" u="none" strike="noStrike">
                          <a:effectLst/>
                        </a:rPr>
                        <a:t>计算从点击下一首至播放按钮从暂停到播放</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系统稳定状态下在线</a:t>
                      </a:r>
                      <a:r>
                        <a:rPr lang="sq-AL" sz="700" u="none" strike="noStrike">
                          <a:effectLst/>
                        </a:rPr>
                        <a:t>QQ</a:t>
                      </a:r>
                      <a:r>
                        <a:rPr lang="zh-CN" altLang="en-US" sz="700" u="none" strike="noStrike">
                          <a:effectLst/>
                        </a:rPr>
                        <a:t>音乐切歌</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0.80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1.52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2.93</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4.75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2.23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438542904"/>
                  </a:ext>
                </a:extLst>
              </a:tr>
              <a:tr h="108094">
                <a:tc>
                  <a:txBody>
                    <a:bodyPr/>
                    <a:lstStyle/>
                    <a:p>
                      <a:pPr algn="l" fontAlgn="b"/>
                      <a:r>
                        <a:rPr lang="zh-CN" altLang="en-US" sz="700" u="none" strike="noStrike">
                          <a:effectLst/>
                        </a:rPr>
                        <a:t>计算从点击下一首在线电台成功切台</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系统稳定状态下在线电台切换</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0.80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0.76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5</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0.89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0.65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211614131"/>
                  </a:ext>
                </a:extLst>
              </a:tr>
              <a:tr h="108094">
                <a:tc>
                  <a:txBody>
                    <a:bodyPr/>
                    <a:lstStyle/>
                    <a:p>
                      <a:pPr algn="l" fontAlgn="b"/>
                      <a:r>
                        <a:rPr lang="zh-CN" altLang="en-US" sz="700" u="none" strike="noStrike">
                          <a:effectLst/>
                        </a:rPr>
                        <a:t>计算从语音最后一个字上屏结束至页面稳定展示搜索结果</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系统稳定下，语音导航搜索时间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3.15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2.47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highlight>
                            <a:srgbClr val="00FF00"/>
                          </a:highlight>
                        </a:rPr>
                        <a:t>5</a:t>
                      </a:r>
                      <a:endParaRPr lang="en-US" altLang="zh-CN" sz="700" b="0" i="0" u="none" strike="noStrike">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3.15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3.20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3057334894"/>
                  </a:ext>
                </a:extLst>
              </a:tr>
              <a:tr h="108094">
                <a:tc>
                  <a:txBody>
                    <a:bodyPr/>
                    <a:lstStyle/>
                    <a:p>
                      <a:pPr algn="l" fontAlgn="b"/>
                      <a:r>
                        <a:rPr lang="zh-CN" altLang="en-US" sz="700" u="none" strike="noStrike">
                          <a:effectLst/>
                        </a:rPr>
                        <a:t>计算从语音最后一个字上屏结束至页面稳定展示搜索结果</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导航中，语音目的地切换搜索时间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3.64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2.65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4.86</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3.64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3.45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2.07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1874421103"/>
                  </a:ext>
                </a:extLst>
              </a:tr>
              <a:tr h="108094">
                <a:tc>
                  <a:txBody>
                    <a:bodyPr/>
                    <a:lstStyle/>
                    <a:p>
                      <a:pPr algn="l" fontAlgn="b"/>
                      <a:r>
                        <a:rPr lang="zh-CN" altLang="en-US" sz="700" u="none" strike="noStrike">
                          <a:effectLst/>
                        </a:rPr>
                        <a:t>计算从语音最后一个字上屏结束至页面稳定展示规划结果</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导航中，语音目的地切换路径规划</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5.30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5.64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4.59</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13.28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3.13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3283672948"/>
                  </a:ext>
                </a:extLst>
              </a:tr>
              <a:tr h="501748">
                <a:tc>
                  <a:txBody>
                    <a:bodyPr/>
                    <a:lstStyle/>
                    <a:p>
                      <a:pPr algn="l" fontAlgn="b"/>
                      <a:r>
                        <a:rPr lang="zh-CN" altLang="en-US" sz="700" u="none" strike="noStrike">
                          <a:effectLst/>
                        </a:rPr>
                        <a:t>计算从语音最后一个字上屏结束至语音反馈搜索结果开始播报结束</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系统稳定下，语音播放音乐</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6.00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6.00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5.30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4.86</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8.68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2.58</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7.61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3.24</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1519352534"/>
                  </a:ext>
                </a:extLst>
              </a:tr>
              <a:tr h="108094">
                <a:tc>
                  <a:txBody>
                    <a:bodyPr/>
                    <a:lstStyle/>
                    <a:p>
                      <a:pPr algn="l" fontAlgn="b"/>
                      <a:r>
                        <a:rPr lang="zh-CN" altLang="en-US" sz="700" u="none" strike="noStrike">
                          <a:effectLst/>
                        </a:rPr>
                        <a:t>计算从语音最后一个字上屏结束至天窗开始开启</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系统稳定下，语音车控</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1.67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3.83</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0.90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1.60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409962431"/>
                  </a:ext>
                </a:extLst>
              </a:tr>
              <a:tr h="108094">
                <a:tc>
                  <a:txBody>
                    <a:bodyPr/>
                    <a:lstStyle/>
                    <a:p>
                      <a:pPr algn="l" fontAlgn="b"/>
                      <a:r>
                        <a:rPr lang="zh-CN" altLang="en-US" sz="700" u="none" strike="noStrike">
                          <a:effectLst/>
                        </a:rPr>
                        <a:t>计算从语音最后一个字上屏结束至操作生效</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系统稳定下，语音系统控制</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1.70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0.93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5</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1.70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4.75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1.73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4.68</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59872358"/>
                  </a:ext>
                </a:extLst>
              </a:tr>
              <a:tr h="211796">
                <a:tc>
                  <a:txBody>
                    <a:bodyPr/>
                    <a:lstStyle/>
                    <a:p>
                      <a:pPr algn="l" fontAlgn="b"/>
                      <a:r>
                        <a:rPr lang="zh-CN" altLang="en-US" sz="700" u="none" strike="noStrike">
                          <a:effectLst/>
                        </a:rPr>
                        <a:t>计算点蓝牙音乐</a:t>
                      </a:r>
                      <a:r>
                        <a:rPr lang="sq-AL" sz="700" u="none" strike="noStrike">
                          <a:effectLst/>
                        </a:rPr>
                        <a:t>tab</a:t>
                      </a:r>
                      <a:r>
                        <a:rPr lang="zh-CN" altLang="en-US" sz="700" u="none" strike="noStrike">
                          <a:effectLst/>
                        </a:rPr>
                        <a:t>手指抬起那一帧，到蓝牙音乐开始播放</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系统稳定状态下，音乐</a:t>
                      </a:r>
                      <a:r>
                        <a:rPr lang="sq-AL" sz="700" u="none" strike="noStrike">
                          <a:effectLst/>
                        </a:rPr>
                        <a:t>TAB</a:t>
                      </a:r>
                      <a:r>
                        <a:rPr lang="zh-CN" altLang="en-US" sz="700" u="none" strike="noStrike">
                          <a:effectLst/>
                        </a:rPr>
                        <a:t>切换（</a:t>
                      </a:r>
                      <a:r>
                        <a:rPr lang="sq-AL" sz="700" u="none" strike="noStrike">
                          <a:effectLst/>
                        </a:rPr>
                        <a:t>QQ</a:t>
                      </a:r>
                      <a:r>
                        <a:rPr lang="zh-CN" altLang="en-US" sz="700" u="none" strike="noStrike">
                          <a:effectLst/>
                        </a:rPr>
                        <a:t>音乐与蓝牙音乐切换）</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1.39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highlight>
                            <a:srgbClr val="00FF00"/>
                          </a:highlight>
                        </a:rPr>
                        <a:t>4.66</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0.96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2.13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dirty="0">
                          <a:effectLst/>
                        </a:rPr>
                        <a:t>2.68</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314431702"/>
                  </a:ext>
                </a:extLst>
              </a:tr>
              <a:tr h="131709">
                <a:tc>
                  <a:txBody>
                    <a:bodyPr/>
                    <a:lstStyle/>
                    <a:p>
                      <a:pPr algn="l" fontAlgn="t"/>
                      <a:r>
                        <a:rPr lang="zh-CN" altLang="en-US" sz="700" u="none" strike="noStrike">
                          <a:effectLst/>
                        </a:rPr>
                        <a:t>计算点击</a:t>
                      </a:r>
                      <a:r>
                        <a:rPr lang="sq-AL" sz="700" u="none" strike="noStrike">
                          <a:effectLst/>
                        </a:rPr>
                        <a:t>app</a:t>
                      </a:r>
                      <a:r>
                        <a:rPr lang="zh-CN" altLang="en-US" sz="700" u="none" strike="noStrike">
                          <a:effectLst/>
                        </a:rPr>
                        <a:t>图标到进入首页后完全展示的时间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系统稳定状态下，</a:t>
                      </a:r>
                      <a:r>
                        <a:rPr lang="sq-AL" sz="700" u="none" strike="noStrike">
                          <a:effectLst/>
                        </a:rPr>
                        <a:t>EV</a:t>
                      </a:r>
                      <a:r>
                        <a:rPr lang="zh-CN" altLang="en-US" sz="700" u="none" strike="noStrike">
                          <a:effectLst/>
                        </a:rPr>
                        <a:t>卡片的首次加载</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1.52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5</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1.31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2032846861"/>
                  </a:ext>
                </a:extLst>
              </a:tr>
              <a:tr h="145820">
                <a:tc>
                  <a:txBody>
                    <a:bodyPr/>
                    <a:lstStyle/>
                    <a:p>
                      <a:pPr algn="l" fontAlgn="t"/>
                      <a:r>
                        <a:rPr lang="zh-CN" altLang="en-US" sz="700" u="none" strike="noStrike">
                          <a:effectLst/>
                        </a:rPr>
                        <a:t>计算点击</a:t>
                      </a:r>
                      <a:r>
                        <a:rPr lang="sq-AL" sz="700" u="none" strike="noStrike">
                          <a:effectLst/>
                        </a:rPr>
                        <a:t>app</a:t>
                      </a:r>
                      <a:r>
                        <a:rPr lang="zh-CN" altLang="en-US" sz="700" u="none" strike="noStrike">
                          <a:effectLst/>
                        </a:rPr>
                        <a:t>图标到进入首页后完全展示的时间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系统稳定状态下，视频应用冷启动</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7.56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0</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7.55</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b="0" i="0" u="none" strike="noStrike" dirty="0">
                          <a:solidFill>
                            <a:srgbClr val="000000"/>
                          </a:solidFill>
                          <a:effectLst/>
                          <a:latin typeface="等线" panose="02010600030101010101" pitchFamily="2" charset="-122"/>
                          <a:ea typeface="等线" panose="02010600030101010101" pitchFamily="2" charset="-122"/>
                        </a:rPr>
                        <a:t>0</a:t>
                      </a:r>
                    </a:p>
                  </a:txBody>
                  <a:tcPr marL="4518" marR="4518" marT="4518" marB="0"/>
                </a:tc>
                <a:tc>
                  <a:txBody>
                    <a:bodyPr/>
                    <a:lstStyle/>
                    <a:p>
                      <a:pPr algn="ctr" fontAlgn="t"/>
                      <a:r>
                        <a:rPr lang="en-US" altLang="zh-CN" sz="700" u="none" strike="noStrike" dirty="0">
                          <a:effectLst/>
                        </a:rPr>
                        <a:t>7.54</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2142716996"/>
                  </a:ext>
                </a:extLst>
              </a:tr>
              <a:tr h="211796">
                <a:tc>
                  <a:txBody>
                    <a:bodyPr/>
                    <a:lstStyle/>
                    <a:p>
                      <a:pPr algn="l" fontAlgn="t"/>
                      <a:r>
                        <a:rPr lang="zh-CN" altLang="en-US" sz="700" u="none" strike="noStrike">
                          <a:effectLst/>
                        </a:rPr>
                        <a:t>计算点击</a:t>
                      </a:r>
                      <a:r>
                        <a:rPr lang="sq-AL" sz="700" u="none" strike="noStrike">
                          <a:effectLst/>
                        </a:rPr>
                        <a:t>app</a:t>
                      </a:r>
                      <a:r>
                        <a:rPr lang="zh-CN" altLang="en-US" sz="700" u="none" strike="noStrike">
                          <a:effectLst/>
                        </a:rPr>
                        <a:t>图标到进入首页后完全展示的时间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系统稳定状态下，电影票首次启动时间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2.3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2.1</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3.72</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0.92</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2.5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2466425009"/>
                  </a:ext>
                </a:extLst>
              </a:tr>
              <a:tr h="211796">
                <a:tc>
                  <a:txBody>
                    <a:bodyPr/>
                    <a:lstStyle/>
                    <a:p>
                      <a:pPr algn="l" fontAlgn="t"/>
                      <a:r>
                        <a:rPr lang="zh-CN" altLang="en-US" sz="700" u="none" strike="noStrike">
                          <a:effectLst/>
                        </a:rPr>
                        <a:t>计算点击</a:t>
                      </a:r>
                      <a:r>
                        <a:rPr lang="sq-AL" sz="700" u="none" strike="noStrike">
                          <a:effectLst/>
                        </a:rPr>
                        <a:t>app</a:t>
                      </a:r>
                      <a:r>
                        <a:rPr lang="zh-CN" altLang="en-US" sz="700" u="none" strike="noStrike">
                          <a:effectLst/>
                        </a:rPr>
                        <a:t>图标到进入首页后完全展示的时间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系统稳定状态下，外卖首次启动时间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2.14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2.27</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11.63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2.49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1.93</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1272472877"/>
                  </a:ext>
                </a:extLst>
              </a:tr>
              <a:tr h="211796">
                <a:tc>
                  <a:txBody>
                    <a:bodyPr/>
                    <a:lstStyle/>
                    <a:p>
                      <a:pPr algn="l" fontAlgn="t"/>
                      <a:r>
                        <a:rPr lang="zh-CN" altLang="en-US" sz="700" u="none" strike="noStrike">
                          <a:effectLst/>
                        </a:rPr>
                        <a:t>计算点击</a:t>
                      </a:r>
                      <a:r>
                        <a:rPr lang="sq-AL" sz="700" u="none" strike="noStrike">
                          <a:effectLst/>
                        </a:rPr>
                        <a:t>app</a:t>
                      </a:r>
                      <a:r>
                        <a:rPr lang="zh-CN" altLang="en-US" sz="700" u="none" strike="noStrike">
                          <a:effectLst/>
                        </a:rPr>
                        <a:t>图标到进入首页后完全展示的时间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系统稳定状态下，智慧停车场首次启动时间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2.52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1.9</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2.5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3.13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1.39</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567021731"/>
                  </a:ext>
                </a:extLst>
              </a:tr>
              <a:tr h="108094">
                <a:tc>
                  <a:txBody>
                    <a:bodyPr/>
                    <a:lstStyle/>
                    <a:p>
                      <a:pPr algn="l" fontAlgn="t"/>
                      <a:r>
                        <a:rPr lang="zh-CN" altLang="en-US" sz="700" u="none" strike="noStrike">
                          <a:effectLst/>
                        </a:rPr>
                        <a:t>计算第二次打开音乐应用从手指抬起动作到音乐界面稳定展示</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sq-AL" sz="700" u="none" strike="noStrike">
                          <a:effectLst/>
                        </a:rPr>
                        <a:t>QQ/</a:t>
                      </a:r>
                      <a:r>
                        <a:rPr lang="zh-CN" altLang="en-US" sz="700" u="none" strike="noStrike">
                          <a:effectLst/>
                        </a:rPr>
                        <a:t>新闻</a:t>
                      </a:r>
                      <a:r>
                        <a:rPr lang="en-US" altLang="zh-CN" sz="700" u="none" strike="noStrike">
                          <a:effectLst/>
                        </a:rPr>
                        <a:t>/</a:t>
                      </a:r>
                      <a:r>
                        <a:rPr lang="zh-CN" altLang="en-US" sz="700" u="none" strike="noStrike">
                          <a:effectLst/>
                        </a:rPr>
                        <a:t>喜马拉雅</a:t>
                      </a:r>
                      <a:r>
                        <a:rPr lang="en-US" altLang="zh-CN" sz="700" u="none" strike="noStrike">
                          <a:effectLst/>
                        </a:rPr>
                        <a:t>/</a:t>
                      </a:r>
                      <a:r>
                        <a:rPr lang="zh-CN" altLang="en-US" sz="700" u="none" strike="noStrike">
                          <a:effectLst/>
                        </a:rPr>
                        <a:t>在线</a:t>
                      </a:r>
                      <a:r>
                        <a:rPr lang="sq-AL" sz="700" u="none" strike="noStrike">
                          <a:effectLst/>
                        </a:rPr>
                        <a:t>FM</a:t>
                      </a:r>
                      <a:r>
                        <a:rPr lang="zh-CN" altLang="en-US" sz="700" u="none" strike="noStrike">
                          <a:effectLst/>
                        </a:rPr>
                        <a:t>热启动</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0.49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4.05</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0.63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3.74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0.63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3.74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1201114131"/>
                  </a:ext>
                </a:extLst>
              </a:tr>
              <a:tr h="211796">
                <a:tc>
                  <a:txBody>
                    <a:bodyPr/>
                    <a:lstStyle/>
                    <a:p>
                      <a:pPr algn="l" fontAlgn="t"/>
                      <a:r>
                        <a:rPr lang="zh-CN" altLang="en-US" sz="700" u="none" strike="noStrike">
                          <a:effectLst/>
                        </a:rPr>
                        <a:t>计算点击蓝牙音乐从手指抬起动作到蓝牙音乐暂停按钮切换到播放按钮</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sq-AL" sz="700" u="none" strike="noStrike">
                          <a:effectLst/>
                        </a:rPr>
                        <a:t>QQ/</a:t>
                      </a:r>
                      <a:r>
                        <a:rPr lang="zh-CN" altLang="en-US" sz="700" u="none" strike="noStrike">
                          <a:effectLst/>
                        </a:rPr>
                        <a:t>新闻</a:t>
                      </a:r>
                      <a:r>
                        <a:rPr lang="en-US" altLang="zh-CN" sz="700" u="none" strike="noStrike">
                          <a:effectLst/>
                        </a:rPr>
                        <a:t>/</a:t>
                      </a:r>
                      <a:r>
                        <a:rPr lang="zh-CN" altLang="en-US" sz="700" u="none" strike="noStrike">
                          <a:effectLst/>
                        </a:rPr>
                        <a:t>喜马拉雅</a:t>
                      </a:r>
                      <a:r>
                        <a:rPr lang="en-US" altLang="zh-CN" sz="700" u="none" strike="noStrike">
                          <a:effectLst/>
                        </a:rPr>
                        <a:t>/</a:t>
                      </a:r>
                      <a:r>
                        <a:rPr lang="zh-CN" altLang="en-US" sz="700" u="none" strike="noStrike">
                          <a:effectLst/>
                        </a:rPr>
                        <a:t>在线</a:t>
                      </a:r>
                      <a:r>
                        <a:rPr lang="sq-AL" sz="700" u="none" strike="noStrike">
                          <a:effectLst/>
                        </a:rPr>
                        <a:t>FM </a:t>
                      </a:r>
                      <a:r>
                        <a:rPr lang="zh-CN" altLang="en-US" sz="700" u="none" strike="noStrike">
                          <a:effectLst/>
                        </a:rPr>
                        <a:t>弱网</a:t>
                      </a:r>
                      <a:r>
                        <a:rPr lang="sq-AL" sz="700" u="none" strike="noStrike">
                          <a:effectLst/>
                        </a:rPr>
                        <a:t>tab</a:t>
                      </a:r>
                      <a:r>
                        <a:rPr lang="zh-CN" altLang="en-US" sz="700" u="none" strike="noStrike">
                          <a:effectLst/>
                        </a:rPr>
                        <a:t>切换时间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b"/>
                      <a:r>
                        <a:rPr lang="en-US" altLang="zh-CN" sz="700" u="none" strike="noStrike">
                          <a:effectLst/>
                        </a:rPr>
                        <a:t>1.00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b"/>
                      <a:r>
                        <a:rPr lang="en-US" altLang="zh-CN" sz="700" u="none" strike="noStrike">
                          <a:effectLst/>
                        </a:rPr>
                        <a:t>0.50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ctr"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5</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3337263846"/>
                  </a:ext>
                </a:extLst>
              </a:tr>
              <a:tr h="188156">
                <a:tc>
                  <a:txBody>
                    <a:bodyPr/>
                    <a:lstStyle/>
                    <a:p>
                      <a:pPr algn="l" fontAlgn="t"/>
                      <a:r>
                        <a:rPr lang="zh-CN" altLang="en-US" sz="700" u="none" strike="noStrike">
                          <a:effectLst/>
                        </a:rPr>
                        <a:t>计算点击搜索框从手指抬起动作到键盘显示出来的时间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点击编辑框到拉起输入法显示出来的时间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0.68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3.64</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0.8</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3262867836"/>
                  </a:ext>
                </a:extLst>
              </a:tr>
              <a:tr h="211796">
                <a:tc>
                  <a:txBody>
                    <a:bodyPr/>
                    <a:lstStyle/>
                    <a:p>
                      <a:pPr algn="l" fontAlgn="t"/>
                      <a:r>
                        <a:rPr lang="zh-CN" altLang="en-US" sz="700" u="none" strike="noStrike">
                          <a:effectLst/>
                        </a:rPr>
                        <a:t>计算点击</a:t>
                      </a:r>
                      <a:r>
                        <a:rPr lang="sq-AL" sz="700" u="none" strike="noStrike">
                          <a:effectLst/>
                        </a:rPr>
                        <a:t>app</a:t>
                      </a:r>
                      <a:r>
                        <a:rPr lang="zh-CN" altLang="en-US" sz="700" u="none" strike="noStrike">
                          <a:effectLst/>
                        </a:rPr>
                        <a:t>图标到进入首页后完全展示的时间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系统稳定状态下，车家互联首次启动时间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3.85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0.83</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3.7</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0.93</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0.93</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3996765933"/>
                  </a:ext>
                </a:extLst>
              </a:tr>
              <a:tr h="108094">
                <a:tc>
                  <a:txBody>
                    <a:bodyPr/>
                    <a:lstStyle/>
                    <a:p>
                      <a:pPr algn="l" fontAlgn="t"/>
                      <a:r>
                        <a:rPr lang="zh-CN" altLang="en-US" sz="700" u="none" strike="noStrike">
                          <a:effectLst/>
                        </a:rPr>
                        <a:t>计算点击</a:t>
                      </a:r>
                      <a:r>
                        <a:rPr lang="sq-AL" sz="700" u="none" strike="noStrike">
                          <a:effectLst/>
                        </a:rPr>
                        <a:t>app</a:t>
                      </a:r>
                      <a:r>
                        <a:rPr lang="zh-CN" altLang="en-US" sz="700" u="none" strike="noStrike">
                          <a:effectLst/>
                        </a:rPr>
                        <a:t>图标到进入首页后完全展示的时间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系统稳定状态下，酒店首次启动时间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0.5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1.378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highlight>
                            <a:srgbClr val="00FF00"/>
                          </a:highlight>
                        </a:rPr>
                        <a:t>2.5</a:t>
                      </a:r>
                      <a:endParaRPr lang="en-US" altLang="zh-CN"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2.5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1.92</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a:effectLst/>
                        </a:rPr>
                        <a:t>2.5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ctr" fontAlgn="t"/>
                      <a:r>
                        <a:rPr lang="en-US" altLang="zh-CN" sz="700" u="none" strike="noStrike" dirty="0">
                          <a:effectLst/>
                        </a:rPr>
                        <a:t>1.92</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1709538383"/>
                  </a:ext>
                </a:extLst>
              </a:tr>
              <a:tr h="108094">
                <a:tc>
                  <a:txBody>
                    <a:bodyPr/>
                    <a:lstStyle/>
                    <a:p>
                      <a:pPr algn="l" fontAlgn="t"/>
                      <a:r>
                        <a:rPr lang="zh-CN" altLang="en-US" sz="700" u="none" strike="noStrike">
                          <a:effectLst/>
                        </a:rPr>
                        <a:t>计算从手指按下到触摸屏对应卡片位置，到小卡片出现动效的时间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sq-AL" sz="700" u="none" strike="noStrike">
                          <a:effectLst/>
                        </a:rPr>
                        <a:t>Launcher</a:t>
                      </a:r>
                      <a:r>
                        <a:rPr lang="zh-CN" altLang="en-US" sz="700" u="none" strike="noStrike">
                          <a:effectLst/>
                        </a:rPr>
                        <a:t>首页点击卡片动效启动时间</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　</a:t>
                      </a:r>
                      <a:endParaRPr lang="zh-CN" altLang="en-US" sz="700" b="0" i="0" u="none" strike="noStrike">
                        <a:solidFill>
                          <a:srgbClr val="FF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　</a:t>
                      </a:r>
                      <a:endParaRPr lang="zh-CN" altLang="en-US" sz="700" b="0" i="0" u="none" strike="noStrike">
                        <a:solidFill>
                          <a:srgbClr val="FF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　</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dirty="0">
                          <a:effectLst/>
                          <a:highlight>
                            <a:srgbClr val="00FF00"/>
                          </a:highlight>
                        </a:rPr>
                        <a:t>　</a:t>
                      </a:r>
                      <a:endParaRPr lang="zh-CN" altLang="en-US"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tc>
                <a:tc>
                  <a:txBody>
                    <a:bodyPr/>
                    <a:lstStyle/>
                    <a:p>
                      <a:pPr algn="ctr" fontAlgn="t"/>
                      <a:r>
                        <a:rPr lang="zh-CN" altLang="en-US" sz="700" u="none" strike="noStrike">
                          <a:effectLst/>
                        </a:rPr>
                        <a:t>　</a:t>
                      </a:r>
                      <a:endParaRPr lang="zh-CN" altLang="en-US" sz="700" b="0" i="0" u="none" strike="noStrike">
                        <a:solidFill>
                          <a:srgbClr val="FF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　</a:t>
                      </a:r>
                      <a:endParaRPr lang="zh-CN" altLang="en-US" sz="700" b="0" i="0" u="none" strike="noStrike">
                        <a:solidFill>
                          <a:srgbClr val="FF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　</a:t>
                      </a:r>
                      <a:endParaRPr lang="zh-CN" altLang="en-US" sz="700" b="0" i="0" u="none" strike="noStrike">
                        <a:solidFill>
                          <a:srgbClr val="FF0000"/>
                        </a:solidFill>
                        <a:effectLst/>
                        <a:latin typeface="等线" panose="02010600030101010101" pitchFamily="2" charset="-122"/>
                        <a:ea typeface="等线" panose="02010600030101010101" pitchFamily="2" charset="-122"/>
                      </a:endParaRPr>
                    </a:p>
                  </a:txBody>
                  <a:tcPr marL="4518" marR="4518" marT="4518" marB="0"/>
                </a:tc>
                <a:tc>
                  <a:txBody>
                    <a:bodyPr/>
                    <a:lstStyle/>
                    <a:p>
                      <a:pPr algn="l" fontAlgn="t"/>
                      <a:r>
                        <a:rPr lang="zh-CN" altLang="en-US" sz="700" u="none" strike="noStrike">
                          <a:effectLst/>
                        </a:rPr>
                        <a:t>　</a:t>
                      </a:r>
                      <a:endParaRPr lang="zh-CN" altLang="en-US" sz="700" b="0" i="0" u="none" strike="noStrike">
                        <a:solidFill>
                          <a:srgbClr val="FF0000"/>
                        </a:solidFill>
                        <a:effectLst/>
                        <a:latin typeface="等线" panose="02010600030101010101" pitchFamily="2" charset="-122"/>
                        <a:ea typeface="等线" panose="02010600030101010101" pitchFamily="2" charset="-122"/>
                      </a:endParaRPr>
                    </a:p>
                  </a:txBody>
                  <a:tcPr marL="4518" marR="4518" marT="4518" marB="0"/>
                </a:tc>
                <a:extLst>
                  <a:ext uri="{0D108BD9-81ED-4DB2-BD59-A6C34878D82A}">
                    <a16:rowId xmlns:a16="http://schemas.microsoft.com/office/drawing/2014/main" val="1883162177"/>
                  </a:ext>
                </a:extLst>
              </a:tr>
              <a:tr h="108094">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82615787"/>
                  </a:ext>
                </a:extLst>
              </a:tr>
              <a:tr h="108094">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r>
                        <a:rPr lang="zh-CN" altLang="en-US" sz="700" u="none" strike="noStrike">
                          <a:effectLst/>
                        </a:rPr>
                        <a:t>总分</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261474368"/>
                  </a:ext>
                </a:extLst>
              </a:tr>
              <a:tr h="211796">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r" fontAlgn="b"/>
                      <a:r>
                        <a:rPr lang="en-US" altLang="zh-CN" sz="700" b="1" u="none" strike="noStrike" dirty="0">
                          <a:effectLst/>
                          <a:highlight>
                            <a:srgbClr val="00FF00"/>
                          </a:highlight>
                        </a:rPr>
                        <a:t>110.58</a:t>
                      </a:r>
                      <a:endParaRPr lang="en-US" altLang="zh-CN" sz="700" b="1" i="0" u="none" strike="noStrike" dirty="0">
                        <a:solidFill>
                          <a:srgbClr val="000000"/>
                        </a:solidFill>
                        <a:effectLst/>
                        <a:highlight>
                          <a:srgbClr val="00FF00"/>
                        </a:highlight>
                        <a:latin typeface="等线" panose="02010600030101010101" pitchFamily="2" charset="-122"/>
                        <a:ea typeface="等线" panose="02010600030101010101" pitchFamily="2" charset="-122"/>
                      </a:endParaRPr>
                    </a:p>
                  </a:txBody>
                  <a:tcPr marL="4518" marR="4518" marT="4518" marB="0" anchor="b"/>
                </a:tc>
                <a:tc>
                  <a:txBody>
                    <a:bodyPr/>
                    <a:lstStyle/>
                    <a:p>
                      <a:pPr algn="ctr" fontAlgn="b"/>
                      <a:endParaRPr lang="zh-CN" altLang="en-US" sz="700" b="1" i="0" u="none" strike="noStrike">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r" fontAlgn="b"/>
                      <a:r>
                        <a:rPr lang="en-US" altLang="zh-CN" sz="700" b="1" u="none" strike="noStrike" dirty="0">
                          <a:effectLst/>
                        </a:rPr>
                        <a:t>101.56</a:t>
                      </a:r>
                      <a:endParaRPr lang="en-US" altLang="zh-CN" sz="700" b="1"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l" fontAlgn="b"/>
                      <a:endParaRPr lang="zh-CN" altLang="en-US" sz="700" b="1"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tc>
                  <a:txBody>
                    <a:bodyPr/>
                    <a:lstStyle/>
                    <a:p>
                      <a:pPr algn="r" fontAlgn="b"/>
                      <a:r>
                        <a:rPr lang="en-US" altLang="zh-CN" sz="700" b="1" u="none" strike="noStrike" dirty="0">
                          <a:effectLst/>
                        </a:rPr>
                        <a:t>91.93</a:t>
                      </a:r>
                      <a:endParaRPr lang="en-US" altLang="zh-CN" sz="700" b="1" i="0" u="none" strike="noStrike" dirty="0">
                        <a:solidFill>
                          <a:srgbClr val="000000"/>
                        </a:solidFill>
                        <a:effectLst/>
                        <a:latin typeface="等线" panose="02010600030101010101" pitchFamily="2" charset="-122"/>
                        <a:ea typeface="等线" panose="02010600030101010101" pitchFamily="2" charset="-122"/>
                      </a:endParaRPr>
                    </a:p>
                  </a:txBody>
                  <a:tcPr marL="4518" marR="4518" marT="4518" marB="0" anchor="b"/>
                </a:tc>
                <a:extLst>
                  <a:ext uri="{0D108BD9-81ED-4DB2-BD59-A6C34878D82A}">
                    <a16:rowId xmlns:a16="http://schemas.microsoft.com/office/drawing/2014/main" val="2341919600"/>
                  </a:ext>
                </a:extLst>
              </a:tr>
            </a:tbl>
          </a:graphicData>
        </a:graphic>
      </p:graphicFrame>
    </p:spTree>
    <p:extLst>
      <p:ext uri="{BB962C8B-B14F-4D97-AF65-F5344CB8AC3E}">
        <p14:creationId xmlns:p14="http://schemas.microsoft.com/office/powerpoint/2010/main" val="1133338326"/>
      </p:ext>
    </p:extLst>
  </p:cSld>
  <p:clrMapOvr>
    <a:masterClrMapping/>
  </p:clrMapOvr>
</p:sld>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90204" pitchFamily="34" charset="0"/>
            <a:cs typeface="Arial" panose="020B060402020209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CD542 Melbourne workshop 1.1</Template>
  <TotalTime>5209</TotalTime>
  <Words>3656</Words>
  <Application>Microsoft Macintosh PowerPoint</Application>
  <PresentationFormat>宽屏</PresentationFormat>
  <Paragraphs>595</Paragraphs>
  <Slides>6</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5" baseType="lpstr">
      <vt:lpstr>等线</vt:lpstr>
      <vt:lpstr>微软雅黑</vt:lpstr>
      <vt:lpstr>Ford Antenna Cond Light</vt:lpstr>
      <vt:lpstr>Ford Antenna Medium</vt:lpstr>
      <vt:lpstr>Arial</vt:lpstr>
      <vt:lpstr>Calibri</vt:lpstr>
      <vt:lpstr>Wingdings</vt:lpstr>
      <vt:lpstr>1_Corp Presentations 2018</vt:lpstr>
      <vt:lpstr>Microsoft Excel 工作表</vt:lpstr>
      <vt:lpstr>PowerPoint 演示文稿</vt:lpstr>
      <vt:lpstr>{CX727 R12 PRO HF5} Software overall status  {yellow}</vt:lpstr>
      <vt:lpstr>{CX727 R12 PRO HF5} Gating issues status</vt:lpstr>
      <vt:lpstr>{CX727 R12 PRO HF5} 内存泄漏专项测试</vt:lpstr>
      <vt:lpstr>{CX727 R12 PRO HF5} 语音专项测试</vt:lpstr>
      <vt:lpstr>{CX727 R12 PRO HF5}  系统性能专项测试</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Wang Ting</cp:lastModifiedBy>
  <cp:revision>2057</cp:revision>
  <cp:lastPrinted>2021-12-22T09:29:48Z</cp:lastPrinted>
  <dcterms:created xsi:type="dcterms:W3CDTF">2021-12-22T09:29:48Z</dcterms:created>
  <dcterms:modified xsi:type="dcterms:W3CDTF">2022-10-19T10:20:35Z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