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747" r:id="rId2"/>
    <p:sldId id="895" r:id="rId3"/>
    <p:sldId id="984" r:id="rId4"/>
    <p:sldId id="931" r:id="rId5"/>
    <p:sldId id="970" r:id="rId6"/>
    <p:sldId id="982" r:id="rId7"/>
    <p:sldId id="932" r:id="rId8"/>
    <p:sldId id="971" r:id="rId9"/>
    <p:sldId id="956" r:id="rId10"/>
    <p:sldId id="981" r:id="rId11"/>
    <p:sldId id="985" r:id="rId12"/>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95" autoAdjust="0"/>
    <p:restoredTop sz="95118" autoAdjust="0"/>
  </p:normalViewPr>
  <p:slideViewPr>
    <p:cSldViewPr snapToGrid="0">
      <p:cViewPr varScale="1">
        <p:scale>
          <a:sx n="100" d="100"/>
          <a:sy n="100" d="100"/>
        </p:scale>
        <p:origin x="284" y="6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t>2/17/2023</a:t>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t>2</a:t>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8363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70802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t>‹#›</a:t>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p>
          <a:p>
            <a:pPr algn="ctr">
              <a:lnSpc>
                <a:spcPct val="85000"/>
              </a:lnSpc>
              <a:defRPr/>
            </a:pPr>
            <a:r>
              <a:rPr lang="en-US" altLang="en-US" sz="1200" b="1">
                <a:cs typeface="Arial" panose="020B0604020202020204" pitchFamily="34" charset="0"/>
              </a:rPr>
              <a:t>Mix</a:t>
            </a: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p>
          <a:p>
            <a:pPr algn="ctr">
              <a:lnSpc>
                <a:spcPct val="85000"/>
              </a:lnSpc>
              <a:defRPr/>
            </a:pPr>
            <a:r>
              <a:rPr lang="en-US" altLang="en-US" sz="1200" b="1">
                <a:cs typeface="Arial" panose="020B0604020202020204" pitchFamily="34" charset="0"/>
              </a:rPr>
              <a:t>Pricing</a:t>
            </a: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hyperlink" Target="https://ford-jira-basic.atlassian.net/browse/AW2-13895"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ford-jira-basic.atlassian.net/browse/AW2-14356" TargetMode="External"/><Relationship Id="rId13" Type="http://schemas.openxmlformats.org/officeDocument/2006/relationships/hyperlink" Target="https://ford-jira-basic.atlassian.net/browse/AW2-13958" TargetMode="External"/><Relationship Id="rId3" Type="http://schemas.openxmlformats.org/officeDocument/2006/relationships/notesSlide" Target="../notesSlides/notesSlide3.xml"/><Relationship Id="rId7" Type="http://schemas.openxmlformats.org/officeDocument/2006/relationships/hyperlink" Target="https://ford-jira-basic.atlassian.net/browse/AW2-14487" TargetMode="External"/><Relationship Id="rId12" Type="http://schemas.openxmlformats.org/officeDocument/2006/relationships/hyperlink" Target="https://ford-jira-basic.atlassian.net/browse/AW2-14084" TargetMode="External"/><Relationship Id="rId2"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hyperlink" Target="https://ford-jira-basic.atlassian.net/browse/AW2-14597" TargetMode="External"/><Relationship Id="rId11" Type="http://schemas.openxmlformats.org/officeDocument/2006/relationships/hyperlink" Target="https://ford-jira-basic.atlassian.net/browse/AW2-14093" TargetMode="External"/><Relationship Id="rId5" Type="http://schemas.openxmlformats.org/officeDocument/2006/relationships/hyperlink" Target="https://ford-jira-basic.atlassian.net/browse/AW2-14621" TargetMode="External"/><Relationship Id="rId15" Type="http://schemas.openxmlformats.org/officeDocument/2006/relationships/hyperlink" Target="https://ford-jira-basic.atlassian.net/browse/AW2-13575" TargetMode="External"/><Relationship Id="rId10" Type="http://schemas.openxmlformats.org/officeDocument/2006/relationships/hyperlink" Target="https://ford-jira-basic.atlassian.net/browse/AW2-14279" TargetMode="External"/><Relationship Id="rId4" Type="http://schemas.openxmlformats.org/officeDocument/2006/relationships/hyperlink" Target="https://ford-jira-basic.atlassian.net/browse/AW2-14624" TargetMode="External"/><Relationship Id="rId9" Type="http://schemas.openxmlformats.org/officeDocument/2006/relationships/hyperlink" Target="https://ford-jira-basic.atlassian.net/browse/AW2-14305" TargetMode="External"/><Relationship Id="rId14" Type="http://schemas.openxmlformats.org/officeDocument/2006/relationships/hyperlink" Target="https://ford-jira-basic.atlassian.net/browse/AW2-13652"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ford-jira-basic.atlassian.net/browse/AW2-13212" TargetMode="External"/><Relationship Id="rId13" Type="http://schemas.openxmlformats.org/officeDocument/2006/relationships/hyperlink" Target="https://ford-jira-basic.atlassian.net/browse/AW2-9303" TargetMode="External"/><Relationship Id="rId18" Type="http://schemas.openxmlformats.org/officeDocument/2006/relationships/hyperlink" Target="https://ford-jira-basic.atlassian.net/browse/AW2-15160" TargetMode="External"/><Relationship Id="rId3" Type="http://schemas.openxmlformats.org/officeDocument/2006/relationships/notesSlide" Target="../notesSlides/notesSlide4.xml"/><Relationship Id="rId21" Type="http://schemas.openxmlformats.org/officeDocument/2006/relationships/hyperlink" Target="https://ford-jira-basic.atlassian.net/browse/AW2-15092" TargetMode="External"/><Relationship Id="rId7" Type="http://schemas.openxmlformats.org/officeDocument/2006/relationships/hyperlink" Target="https://ford-jira-basic.atlassian.net/browse/AW2-13239" TargetMode="External"/><Relationship Id="rId12" Type="http://schemas.openxmlformats.org/officeDocument/2006/relationships/hyperlink" Target="https://ford-jira-basic.atlassian.net/browse/AW2-10228" TargetMode="External"/><Relationship Id="rId17" Type="http://schemas.openxmlformats.org/officeDocument/2006/relationships/hyperlink" Target="https://ford-jira-basic.atlassian.net/browse/AW2-15162" TargetMode="External"/><Relationship Id="rId2" Type="http://schemas.openxmlformats.org/officeDocument/2006/relationships/slideLayout" Target="../slideLayouts/slideLayout12.xml"/><Relationship Id="rId16" Type="http://schemas.openxmlformats.org/officeDocument/2006/relationships/hyperlink" Target="https://ford-jira-basic.atlassian.net/browse/AW2-15300" TargetMode="External"/><Relationship Id="rId20" Type="http://schemas.openxmlformats.org/officeDocument/2006/relationships/hyperlink" Target="https://ford-jira-basic.atlassian.net/browse/AW2-15109" TargetMode="External"/><Relationship Id="rId1" Type="http://schemas.openxmlformats.org/officeDocument/2006/relationships/tags" Target="../tags/tag3.xml"/><Relationship Id="rId6" Type="http://schemas.openxmlformats.org/officeDocument/2006/relationships/hyperlink" Target="https://ford-jira-basic.atlassian.net/browse/AW2-13503" TargetMode="External"/><Relationship Id="rId11" Type="http://schemas.openxmlformats.org/officeDocument/2006/relationships/hyperlink" Target="https://ford-jira-basic.atlassian.net/browse/AW2-11310" TargetMode="External"/><Relationship Id="rId5" Type="http://schemas.openxmlformats.org/officeDocument/2006/relationships/hyperlink" Target="https://ford-jira-basic.atlassian.net/browse/AW2-13569" TargetMode="External"/><Relationship Id="rId15" Type="http://schemas.openxmlformats.org/officeDocument/2006/relationships/hyperlink" Target="https://ford-jira-basic.atlassian.net/browse/AW2-15327" TargetMode="External"/><Relationship Id="rId10" Type="http://schemas.openxmlformats.org/officeDocument/2006/relationships/hyperlink" Target="https://ford-jira-basic.atlassian.net/browse/AW2-12765" TargetMode="External"/><Relationship Id="rId19" Type="http://schemas.openxmlformats.org/officeDocument/2006/relationships/hyperlink" Target="https://ford-jira-basic.atlassian.net/browse/AW2-15151" TargetMode="External"/><Relationship Id="rId4" Type="http://schemas.openxmlformats.org/officeDocument/2006/relationships/hyperlink" Target="https://ford-jira-basic.atlassian.net/browse/AW2-13574" TargetMode="External"/><Relationship Id="rId9" Type="http://schemas.openxmlformats.org/officeDocument/2006/relationships/hyperlink" Target="https://ford-jira-basic.atlassian.net/browse/AW2-13049" TargetMode="External"/><Relationship Id="rId14" Type="http://schemas.openxmlformats.org/officeDocument/2006/relationships/hyperlink" Target="https://ford-jira-basic.atlassian.net/browse/AW2-10319"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ford-jira-basic.atlassian.net/browse/AW2-11449" TargetMode="External"/><Relationship Id="rId13" Type="http://schemas.openxmlformats.org/officeDocument/2006/relationships/hyperlink" Target="https://ford-jira-basic.atlassian.net/browse/AW2-10987" TargetMode="External"/><Relationship Id="rId18" Type="http://schemas.openxmlformats.org/officeDocument/2006/relationships/hyperlink" Target="https://ford-jira-basic.atlassian.net/browse/AW2-10148" TargetMode="External"/><Relationship Id="rId3" Type="http://schemas.openxmlformats.org/officeDocument/2006/relationships/notesSlide" Target="../notesSlides/notesSlide5.xml"/><Relationship Id="rId21" Type="http://schemas.openxmlformats.org/officeDocument/2006/relationships/hyperlink" Target="https://ford-jira-basic.atlassian.net/browse/AW2-11622" TargetMode="External"/><Relationship Id="rId7" Type="http://schemas.openxmlformats.org/officeDocument/2006/relationships/hyperlink" Target="https://ford-jira-basic.atlassian.net/browse/AW2-12620" TargetMode="External"/><Relationship Id="rId12" Type="http://schemas.openxmlformats.org/officeDocument/2006/relationships/hyperlink" Target="https://ford-jira-basic.atlassian.net/browse/AW2-11003" TargetMode="External"/><Relationship Id="rId17" Type="http://schemas.openxmlformats.org/officeDocument/2006/relationships/hyperlink" Target="https://ford-jira-basic.atlassian.net/browse/AW2-10231" TargetMode="External"/><Relationship Id="rId2" Type="http://schemas.openxmlformats.org/officeDocument/2006/relationships/slideLayout" Target="../slideLayouts/slideLayout12.xml"/><Relationship Id="rId16" Type="http://schemas.openxmlformats.org/officeDocument/2006/relationships/hyperlink" Target="https://ford-jira-basic.atlassian.net/browse/AW2-10380" TargetMode="External"/><Relationship Id="rId20" Type="http://schemas.openxmlformats.org/officeDocument/2006/relationships/hyperlink" Target="https://ford-jira-basic.atlassian.net/browse/AW2-14596" TargetMode="External"/><Relationship Id="rId1" Type="http://schemas.openxmlformats.org/officeDocument/2006/relationships/tags" Target="../tags/tag4.xml"/><Relationship Id="rId6" Type="http://schemas.openxmlformats.org/officeDocument/2006/relationships/hyperlink" Target="https://ford-jira-basic.atlassian.net/browse/AW2-13118" TargetMode="External"/><Relationship Id="rId11" Type="http://schemas.openxmlformats.org/officeDocument/2006/relationships/hyperlink" Target="https://ford-jira-basic.atlassian.net/browse/AW2-11108" TargetMode="External"/><Relationship Id="rId5" Type="http://schemas.openxmlformats.org/officeDocument/2006/relationships/hyperlink" Target="https://ford-jira-basic.atlassian.net/browse/AW2-14541" TargetMode="External"/><Relationship Id="rId15" Type="http://schemas.openxmlformats.org/officeDocument/2006/relationships/hyperlink" Target="https://ford-jira-basic.atlassian.net/browse/AW2-10855" TargetMode="External"/><Relationship Id="rId10" Type="http://schemas.openxmlformats.org/officeDocument/2006/relationships/hyperlink" Target="https://ford-jira-basic.atlassian.net/browse/AW2-11146" TargetMode="External"/><Relationship Id="rId19" Type="http://schemas.openxmlformats.org/officeDocument/2006/relationships/hyperlink" Target="https://ford-jira-basic.atlassian.net/browse/AW2-8989" TargetMode="External"/><Relationship Id="rId4" Type="http://schemas.openxmlformats.org/officeDocument/2006/relationships/hyperlink" Target="https://ford-jira-basic.atlassian.net/browse/AW2-14705" TargetMode="External"/><Relationship Id="rId9" Type="http://schemas.openxmlformats.org/officeDocument/2006/relationships/hyperlink" Target="https://ford-jira-basic.atlassian.net/browse/AW2-11187" TargetMode="External"/><Relationship Id="rId14" Type="http://schemas.openxmlformats.org/officeDocument/2006/relationships/hyperlink" Target="https://ford-jira-basic.atlassian.net/browse/AW2-10883"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22605"/>
            <a:ext cx="756856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Sync+ 2.1 </a:t>
            </a:r>
          </a:p>
          <a:p>
            <a:pPr algn="ctr" eaLnBrk="1" hangingPunct="1">
              <a:lnSpc>
                <a:spcPct val="90000"/>
              </a:lnSpc>
            </a:pPr>
            <a:r>
              <a:rPr lang="en-US" altLang="en-US" sz="3200" dirty="0">
                <a:solidFill>
                  <a:srgbClr val="0000CC"/>
                </a:solidFill>
              </a:rPr>
              <a:t>Phase4_CX727 ICA 8155</a:t>
            </a:r>
            <a:r>
              <a:rPr lang="en-US" altLang="zh-CN" sz="3200" dirty="0">
                <a:solidFill>
                  <a:srgbClr val="0000CC"/>
                </a:solidFill>
              </a:rPr>
              <a:t>_R00 HF Pro</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2023-02-17</a:t>
            </a: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p>
        </p:txBody>
      </p:sp>
      <p:pic>
        <p:nvPicPr>
          <p:cNvPr id="47116"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noChangeArrowheads="1"/>
          </p:cNvSpPr>
          <p:nvPr>
            <p:ph type="title"/>
          </p:nvPr>
        </p:nvSpPr>
        <p:spPr bwMode="auto">
          <a:xfrm>
            <a:off x="56887" y="-596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CX727 ICA 8155 R00</a:t>
            </a:r>
            <a:r>
              <a:rPr lang="en-US" altLang="en-US" sz="2800" dirty="0">
                <a:solidFill>
                  <a:srgbClr val="0000CC"/>
                </a:solidFill>
              </a:rPr>
              <a:t>} </a:t>
            </a:r>
            <a:r>
              <a:rPr lang="zh-CN" altLang="en-US" sz="2800" dirty="0">
                <a:solidFill>
                  <a:srgbClr val="0000CC"/>
                </a:solidFill>
              </a:rPr>
              <a:t>性能对比测试结果</a:t>
            </a:r>
            <a:endParaRPr lang="en-US" altLang="en-US" sz="2800" b="0" dirty="0">
              <a:ea typeface="SimHei" panose="02010609060101010101" pitchFamily="49" charset="-122"/>
            </a:endParaRPr>
          </a:p>
        </p:txBody>
      </p:sp>
      <p:graphicFrame>
        <p:nvGraphicFramePr>
          <p:cNvPr id="4" name="表格 3"/>
          <p:cNvGraphicFramePr/>
          <p:nvPr>
            <p:custDataLst>
              <p:tags r:id="rId1"/>
            </p:custDataLst>
            <p:extLst>
              <p:ext uri="{D42A27DB-BD31-4B8C-83A1-F6EECF244321}">
                <p14:modId xmlns:p14="http://schemas.microsoft.com/office/powerpoint/2010/main" val="764982011"/>
              </p:ext>
            </p:extLst>
          </p:nvPr>
        </p:nvGraphicFramePr>
        <p:xfrm>
          <a:off x="283210" y="441960"/>
          <a:ext cx="9544576" cy="5692140"/>
        </p:xfrm>
        <a:graphic>
          <a:graphicData uri="http://schemas.openxmlformats.org/drawingml/2006/table">
            <a:tbl>
              <a:tblPr firstRow="1" bandRow="1">
                <a:tableStyleId>{5C22544A-7EE6-4342-B048-85BDC9FD1C3A}</a:tableStyleId>
              </a:tblPr>
              <a:tblGrid>
                <a:gridCol w="352928">
                  <a:extLst>
                    <a:ext uri="{9D8B030D-6E8A-4147-A177-3AD203B41FA5}">
                      <a16:colId xmlns:a16="http://schemas.microsoft.com/office/drawing/2014/main" val="20000"/>
                    </a:ext>
                  </a:extLst>
                </a:gridCol>
                <a:gridCol w="3143963">
                  <a:extLst>
                    <a:ext uri="{9D8B030D-6E8A-4147-A177-3AD203B41FA5}">
                      <a16:colId xmlns:a16="http://schemas.microsoft.com/office/drawing/2014/main" val="20001"/>
                    </a:ext>
                  </a:extLst>
                </a:gridCol>
                <a:gridCol w="443473">
                  <a:extLst>
                    <a:ext uri="{9D8B030D-6E8A-4147-A177-3AD203B41FA5}">
                      <a16:colId xmlns:a16="http://schemas.microsoft.com/office/drawing/2014/main" val="20002"/>
                    </a:ext>
                  </a:extLst>
                </a:gridCol>
                <a:gridCol w="360198">
                  <a:extLst>
                    <a:ext uri="{9D8B030D-6E8A-4147-A177-3AD203B41FA5}">
                      <a16:colId xmlns:a16="http://schemas.microsoft.com/office/drawing/2014/main" val="20003"/>
                    </a:ext>
                  </a:extLst>
                </a:gridCol>
                <a:gridCol w="419019">
                  <a:extLst>
                    <a:ext uri="{9D8B030D-6E8A-4147-A177-3AD203B41FA5}">
                      <a16:colId xmlns:a16="http://schemas.microsoft.com/office/drawing/2014/main" val="20004"/>
                    </a:ext>
                  </a:extLst>
                </a:gridCol>
                <a:gridCol w="408444">
                  <a:extLst>
                    <a:ext uri="{9D8B030D-6E8A-4147-A177-3AD203B41FA5}">
                      <a16:colId xmlns:a16="http://schemas.microsoft.com/office/drawing/2014/main" val="20005"/>
                    </a:ext>
                  </a:extLst>
                </a:gridCol>
                <a:gridCol w="351606">
                  <a:extLst>
                    <a:ext uri="{9D8B030D-6E8A-4147-A177-3AD203B41FA5}">
                      <a16:colId xmlns:a16="http://schemas.microsoft.com/office/drawing/2014/main" val="20006"/>
                    </a:ext>
                  </a:extLst>
                </a:gridCol>
                <a:gridCol w="372755">
                  <a:extLst>
                    <a:ext uri="{9D8B030D-6E8A-4147-A177-3AD203B41FA5}">
                      <a16:colId xmlns:a16="http://schemas.microsoft.com/office/drawing/2014/main" val="20007"/>
                    </a:ext>
                  </a:extLst>
                </a:gridCol>
                <a:gridCol w="1160563">
                  <a:extLst>
                    <a:ext uri="{9D8B030D-6E8A-4147-A177-3AD203B41FA5}">
                      <a16:colId xmlns:a16="http://schemas.microsoft.com/office/drawing/2014/main" val="20008"/>
                    </a:ext>
                  </a:extLst>
                </a:gridCol>
                <a:gridCol w="1445776">
                  <a:extLst>
                    <a:ext uri="{9D8B030D-6E8A-4147-A177-3AD203B41FA5}">
                      <a16:colId xmlns:a16="http://schemas.microsoft.com/office/drawing/2014/main" val="20011"/>
                    </a:ext>
                  </a:extLst>
                </a:gridCol>
                <a:gridCol w="1085851">
                  <a:extLst>
                    <a:ext uri="{9D8B030D-6E8A-4147-A177-3AD203B41FA5}">
                      <a16:colId xmlns:a16="http://schemas.microsoft.com/office/drawing/2014/main" val="20012"/>
                    </a:ext>
                  </a:extLst>
                </a:gridCol>
              </a:tblGrid>
              <a:tr h="210820">
                <a:tc>
                  <a:txBody>
                    <a:bodyPr/>
                    <a:lstStyle/>
                    <a:p>
                      <a:pPr indent="0">
                        <a:buNone/>
                      </a:pPr>
                      <a:r>
                        <a:rPr lang="zh-CN" altLang="en-US" sz="1000" b="0" dirty="0">
                          <a:solidFill>
                            <a:srgbClr val="000000"/>
                          </a:solidFill>
                          <a:latin typeface="Arial Regular" panose="020B0604020202020204" charset="0"/>
                          <a:ea typeface="宋体" pitchFamily="2" charset="-122"/>
                        </a:rPr>
                        <a:t>序号</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lstStyle/>
                    <a:p>
                      <a:pPr indent="0">
                        <a:buNone/>
                      </a:pPr>
                      <a:r>
                        <a:rPr lang="zh-CN" sz="1000" b="0" dirty="0">
                          <a:solidFill>
                            <a:srgbClr val="000000"/>
                          </a:solidFill>
                          <a:latin typeface="Arial Regular" panose="020B0604020202020204" charset="0"/>
                          <a:ea typeface="宋体" pitchFamily="2" charset="-122"/>
                        </a:rPr>
                        <a:t>用例</a:t>
                      </a:r>
                      <a:endParaRPr lang="zh-CN" altLang="en-US" sz="1000" b="0" dirty="0">
                        <a:solidFill>
                          <a:srgbClr val="000000"/>
                        </a:solidFill>
                        <a:latin typeface="Arial Regular" panose="020B0604020202020204" charset="0"/>
                        <a:ea typeface="宋体" pitchFamily="2"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p>
                      <a:pPr indent="0">
                        <a:buNone/>
                      </a:pPr>
                      <a:r>
                        <a:rPr lang="zh-CN" sz="1000" b="0" dirty="0">
                          <a:solidFill>
                            <a:srgbClr val="000000"/>
                          </a:solidFill>
                          <a:latin typeface="Arial Regular" panose="020B0604020202020204" charset="0"/>
                          <a:ea typeface="宋体" pitchFamily="2" charset="-122"/>
                        </a:rPr>
                        <a:t>权重</a:t>
                      </a:r>
                      <a:endParaRPr lang="zh-CN" altLang="en-US" sz="1000" b="0" dirty="0">
                        <a:solidFill>
                          <a:srgbClr val="000000"/>
                        </a:solidFill>
                        <a:latin typeface="Arial Regular" panose="020B0604020202020204" charset="0"/>
                        <a:ea typeface="宋体" pitchFamily="2"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p>
                      <a:pPr indent="0">
                        <a:buNone/>
                      </a:pPr>
                      <a:r>
                        <a:rPr lang="zh-CN" sz="1000" b="0" dirty="0">
                          <a:solidFill>
                            <a:srgbClr val="000000"/>
                          </a:solidFill>
                          <a:latin typeface="Arial Regular" panose="020B0604020202020204" charset="0"/>
                          <a:ea typeface="宋体" pitchFamily="2" charset="-122"/>
                          <a:cs typeface="Arial Regular" panose="020B0604020202020204" charset="0"/>
                        </a:rPr>
                        <a:t>1分</a:t>
                      </a:r>
                      <a:endParaRPr lang="zh-CN" altLang="en-US" sz="1000" b="0" dirty="0">
                        <a:solidFill>
                          <a:srgbClr val="000000"/>
                        </a:solidFill>
                        <a:latin typeface="Arial Regular" panose="020B0604020202020204" charset="0"/>
                        <a:ea typeface="宋体" pitchFamily="2" charset="-122"/>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p>
                      <a:pPr indent="0">
                        <a:buNone/>
                      </a:pPr>
                      <a:r>
                        <a:rPr lang="zh-CN" sz="1000" b="0" dirty="0">
                          <a:solidFill>
                            <a:srgbClr val="000000"/>
                          </a:solidFill>
                          <a:latin typeface="Arial Regular" panose="020B0604020202020204" charset="0"/>
                          <a:ea typeface="宋体" pitchFamily="2" charset="-122"/>
                          <a:cs typeface="Arial Regular" panose="020B0604020202020204" charset="0"/>
                        </a:rPr>
                        <a:t>2分</a:t>
                      </a:r>
                      <a:endParaRPr lang="zh-CN" altLang="en-US" sz="1000" b="0" dirty="0">
                        <a:solidFill>
                          <a:srgbClr val="000000"/>
                        </a:solidFill>
                        <a:latin typeface="Arial Regular" panose="020B0604020202020204" charset="0"/>
                        <a:ea typeface="宋体" pitchFamily="2" charset="-122"/>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p>
                      <a:pPr indent="0">
                        <a:buNone/>
                      </a:pPr>
                      <a:r>
                        <a:rPr lang="zh-CN" sz="1000" b="0">
                          <a:solidFill>
                            <a:srgbClr val="000000"/>
                          </a:solidFill>
                          <a:latin typeface="Arial Regular" panose="020B0604020202020204" charset="0"/>
                          <a:ea typeface="宋体" pitchFamily="2" charset="-122"/>
                          <a:cs typeface="Arial Regular" panose="020B0604020202020204" charset="0"/>
                        </a:rPr>
                        <a:t>3分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p>
                      <a:pPr indent="0">
                        <a:buNone/>
                      </a:pPr>
                      <a:r>
                        <a:rPr lang="zh-CN" sz="1000" b="0" dirty="0">
                          <a:solidFill>
                            <a:srgbClr val="000000"/>
                          </a:solidFill>
                          <a:latin typeface="Arial Regular" panose="020B0604020202020204" charset="0"/>
                          <a:ea typeface="宋体" pitchFamily="2" charset="-122"/>
                          <a:cs typeface="Arial Regular" panose="020B0604020202020204" charset="0"/>
                        </a:rPr>
                        <a:t>4分</a:t>
                      </a:r>
                      <a:endParaRPr lang="zh-CN" altLang="en-US" sz="1000" b="0" dirty="0">
                        <a:solidFill>
                          <a:srgbClr val="000000"/>
                        </a:solidFill>
                        <a:latin typeface="Arial Regular" panose="020B0604020202020204" charset="0"/>
                        <a:ea typeface="宋体" pitchFamily="2" charset="-122"/>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p>
                      <a:pPr indent="0">
                        <a:buNone/>
                      </a:pPr>
                      <a:r>
                        <a:rPr lang="zh-CN" sz="1000" b="0" dirty="0">
                          <a:solidFill>
                            <a:srgbClr val="000000"/>
                          </a:solidFill>
                          <a:latin typeface="Arial Regular" panose="020B0604020202020204" charset="0"/>
                          <a:ea typeface="宋体" pitchFamily="2" charset="-122"/>
                          <a:cs typeface="Arial Regular" panose="020B0604020202020204" charset="0"/>
                        </a:rPr>
                        <a:t>5分</a:t>
                      </a:r>
                      <a:endParaRPr lang="zh-CN" altLang="en-US" sz="1000" b="0" dirty="0">
                        <a:solidFill>
                          <a:srgbClr val="000000"/>
                        </a:solidFill>
                        <a:latin typeface="Arial Regular" panose="020B0604020202020204" charset="0"/>
                        <a:ea typeface="宋体" pitchFamily="2" charset="-122"/>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p>
                      <a:pPr indent="0">
                        <a:buNone/>
                      </a:pPr>
                      <a:r>
                        <a:rPr lang="en-US" sz="1000" b="0" dirty="0">
                          <a:solidFill>
                            <a:srgbClr val="000000"/>
                          </a:solidFill>
                          <a:latin typeface="Arial Regular" panose="020B0604020202020204" charset="0"/>
                          <a:cs typeface="Arial Regular" panose="020B0604020202020204" charset="0"/>
                        </a:rPr>
                        <a:t>CX7278155_R00</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b="0" dirty="0">
                          <a:solidFill>
                            <a:srgbClr val="000000"/>
                          </a:solidFill>
                          <a:latin typeface="Arial Regular" panose="020B0604020202020204" charset="0"/>
                          <a:cs typeface="Arial Regular" panose="020B0604020202020204" charset="0"/>
                        </a:rPr>
                        <a:t>CX7278155_R00</a:t>
                      </a:r>
                      <a:r>
                        <a:rPr lang="zh-CN" sz="1000" b="0" dirty="0">
                          <a:solidFill>
                            <a:srgbClr val="000000"/>
                          </a:solidFill>
                          <a:latin typeface="Arial Regular" panose="020B0604020202020204" charset="0"/>
                          <a:ea typeface="宋体" pitchFamily="2" charset="-122"/>
                          <a:cs typeface="Arial Regular" panose="020B0604020202020204" charset="0"/>
                        </a:rPr>
                        <a:t>得分</a:t>
                      </a:r>
                      <a:endParaRPr lang="zh-CN" altLang="en-US" sz="1000" b="0" dirty="0">
                        <a:solidFill>
                          <a:srgbClr val="000000"/>
                        </a:solidFill>
                        <a:latin typeface="Arial Regular" panose="020B0604020202020204" charset="0"/>
                        <a:ea typeface="宋体" pitchFamily="2" charset="-122"/>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Comments</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extLst>
                  <a:ext uri="{0D108BD9-81ED-4DB2-BD59-A6C34878D82A}">
                    <a16:rowId xmlns:a16="http://schemas.microsoft.com/office/drawing/2014/main" val="10000"/>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34</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rtl="0" fontAlgn="ctr"/>
                      <a:r>
                        <a:rPr lang="zh-CN" altLang="en-US" sz="1000" b="0" kern="1200" dirty="0">
                          <a:solidFill>
                            <a:srgbClr val="000000"/>
                          </a:solidFill>
                          <a:latin typeface="Arial Regular" panose="020B0604020202020204" charset="0"/>
                          <a:ea typeface="宋体" pitchFamily="2" charset="-122"/>
                          <a:cs typeface="+mn-cs"/>
                        </a:rPr>
                        <a:t>系统稳定状态下</a:t>
                      </a:r>
                      <a:r>
                        <a:rPr lang="en-US" altLang="zh-CN" sz="1000" b="0" kern="1200" dirty="0">
                          <a:solidFill>
                            <a:srgbClr val="000000"/>
                          </a:solidFill>
                          <a:latin typeface="Arial Regular" panose="020B0604020202020204" charset="0"/>
                          <a:ea typeface="宋体" pitchFamily="2" charset="-122"/>
                          <a:cs typeface="+mn-cs"/>
                        </a:rPr>
                        <a:t>QQ</a:t>
                      </a:r>
                      <a:r>
                        <a:rPr lang="zh-CN" altLang="en-US" sz="1000" b="0" kern="1200" dirty="0">
                          <a:solidFill>
                            <a:srgbClr val="000000"/>
                          </a:solidFill>
                          <a:latin typeface="Arial Regular" panose="020B0604020202020204" charset="0"/>
                          <a:ea typeface="宋体" pitchFamily="2" charset="-122"/>
                          <a:cs typeface="+mn-cs"/>
                        </a:rPr>
                        <a:t>音乐选择歌单</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dirty="0">
                          <a:solidFill>
                            <a:srgbClr val="000000"/>
                          </a:solidFill>
                          <a:latin typeface="Arial Regular" panose="020B0604020202020204" charset="0"/>
                          <a:ea typeface="+mn-ea"/>
                          <a:cs typeface="+mn-cs"/>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en-US" altLang="zh-CN" sz="1000" b="0" kern="1200" dirty="0">
                          <a:solidFill>
                            <a:srgbClr val="000000"/>
                          </a:solidFill>
                          <a:latin typeface="Arial Regular" panose="020B0604020202020204" charset="0"/>
                          <a:ea typeface="+mn-ea"/>
                        </a:rPr>
                        <a:t>0.961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zh-CN"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35</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l" rtl="0" fontAlgn="ctr"/>
                      <a:r>
                        <a:rPr lang="zh-CN" altLang="en-US" sz="1000" b="0" kern="1200" dirty="0">
                          <a:solidFill>
                            <a:srgbClr val="000000"/>
                          </a:solidFill>
                          <a:latin typeface="Arial Regular" panose="020B0604020202020204" charset="0"/>
                          <a:ea typeface="宋体" pitchFamily="2" charset="-122"/>
                          <a:cs typeface="+mn-cs"/>
                        </a:rPr>
                        <a:t>系统稳定状态下</a:t>
                      </a:r>
                      <a:r>
                        <a:rPr lang="en-US" altLang="zh-CN" sz="1000" b="0" kern="1200" dirty="0">
                          <a:solidFill>
                            <a:srgbClr val="000000"/>
                          </a:solidFill>
                          <a:latin typeface="Arial Regular" panose="020B0604020202020204" charset="0"/>
                          <a:ea typeface="宋体" pitchFamily="2" charset="-122"/>
                          <a:cs typeface="+mn-cs"/>
                        </a:rPr>
                        <a:t>QQ</a:t>
                      </a:r>
                      <a:r>
                        <a:rPr lang="zh-CN" altLang="en-US" sz="1000" b="0" kern="1200" dirty="0">
                          <a:solidFill>
                            <a:srgbClr val="000000"/>
                          </a:solidFill>
                          <a:latin typeface="Arial Regular" panose="020B0604020202020204" charset="0"/>
                          <a:ea typeface="宋体" pitchFamily="2" charset="-122"/>
                          <a:cs typeface="+mn-cs"/>
                        </a:rPr>
                        <a:t>音乐选择歌曲</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dirty="0">
                          <a:solidFill>
                            <a:srgbClr val="000000"/>
                          </a:solidFill>
                          <a:latin typeface="Arial Regular" panose="020B0604020202020204" charset="0"/>
                          <a:ea typeface="+mn-ea"/>
                          <a:cs typeface="+mn-cs"/>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en-US" altLang="zh-CN" sz="1000" b="0" kern="1200" dirty="0">
                          <a:solidFill>
                            <a:srgbClr val="000000"/>
                          </a:solidFill>
                          <a:latin typeface="Arial Regular" panose="020B0604020202020204" charset="0"/>
                          <a:ea typeface="+mn-ea"/>
                        </a:rPr>
                        <a:t>2.107333333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en-US" altLang="zh-CN" sz="1000" b="0" dirty="0">
                          <a:solidFill>
                            <a:srgbClr val="000000"/>
                          </a:solidFill>
                          <a:latin typeface="Arial Regular" panose="020B0604020202020204" charset="0"/>
                          <a:cs typeface="Arial Regular" panose="020B0604020202020204" charset="0"/>
                        </a:rPr>
                        <a:t>2</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5398735"/>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36</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l" rtl="0" fontAlgn="b"/>
                      <a:r>
                        <a:rPr lang="zh-CN" altLang="en-US" sz="1000" b="0" kern="1200" dirty="0">
                          <a:solidFill>
                            <a:srgbClr val="000000"/>
                          </a:solidFill>
                          <a:latin typeface="Arial Regular" panose="020B0604020202020204" charset="0"/>
                          <a:ea typeface="宋体" pitchFamily="2" charset="-122"/>
                          <a:cs typeface="+mn-cs"/>
                        </a:rPr>
                        <a:t>系统稳定状态下</a:t>
                      </a:r>
                      <a:r>
                        <a:rPr lang="en-US" altLang="zh-CN" sz="1000" b="0" kern="1200" dirty="0">
                          <a:solidFill>
                            <a:srgbClr val="000000"/>
                          </a:solidFill>
                          <a:latin typeface="Arial Regular" panose="020B0604020202020204" charset="0"/>
                          <a:ea typeface="宋体" pitchFamily="2" charset="-122"/>
                          <a:cs typeface="+mn-cs"/>
                        </a:rPr>
                        <a:t>USB</a:t>
                      </a:r>
                      <a:r>
                        <a:rPr lang="zh-CN" altLang="en-US" sz="1000" b="0" kern="1200" dirty="0">
                          <a:solidFill>
                            <a:srgbClr val="000000"/>
                          </a:solidFill>
                          <a:latin typeface="Arial Regular" panose="020B0604020202020204" charset="0"/>
                          <a:ea typeface="宋体" pitchFamily="2" charset="-122"/>
                          <a:cs typeface="+mn-cs"/>
                        </a:rPr>
                        <a:t>音乐首次启动</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dirty="0">
                          <a:solidFill>
                            <a:srgbClr val="000000"/>
                          </a:solidFill>
                          <a:latin typeface="Arial Regular" panose="020B0604020202020204" charset="0"/>
                          <a:ea typeface="+mn-ea"/>
                          <a:cs typeface="+mn-cs"/>
                        </a:rPr>
                        <a:t>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1.92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1.44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0.96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en-US" altLang="zh-CN" sz="1000" b="0" kern="1200">
                          <a:solidFill>
                            <a:srgbClr val="000000"/>
                          </a:solidFill>
                          <a:latin typeface="Arial Regular" panose="020B0604020202020204" charset="0"/>
                          <a:ea typeface="+mn-ea"/>
                        </a:rPr>
                        <a:t>1.96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en-US" altLang="zh-CN" sz="1000" b="0" dirty="0">
                          <a:solidFill>
                            <a:srgbClr val="000000"/>
                          </a:solidFill>
                          <a:latin typeface="Arial Regular" panose="020B0604020202020204" charset="0"/>
                          <a:cs typeface="Arial Regular" panose="020B0604020202020204" charset="0"/>
                        </a:rPr>
                        <a:t>1</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8731781"/>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37</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l" rtl="0" fontAlgn="b"/>
                      <a:r>
                        <a:rPr lang="zh-CN" altLang="en-US" sz="1000" b="0" kern="1200" dirty="0">
                          <a:solidFill>
                            <a:srgbClr val="000000"/>
                          </a:solidFill>
                          <a:latin typeface="Arial Regular" panose="020B0604020202020204" charset="0"/>
                          <a:ea typeface="宋体" pitchFamily="2" charset="-122"/>
                          <a:cs typeface="+mn-cs"/>
                        </a:rPr>
                        <a:t>系统稳定状态下在线电台首次启动</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dirty="0">
                          <a:solidFill>
                            <a:srgbClr val="000000"/>
                          </a:solidFill>
                          <a:latin typeface="Arial Regular" panose="020B0604020202020204" charset="0"/>
                          <a:ea typeface="+mn-ea"/>
                          <a:cs typeface="+mn-cs"/>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1.92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1.44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0.96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en-US" altLang="zh-CN" sz="1000" b="0" kern="1200" dirty="0">
                          <a:solidFill>
                            <a:srgbClr val="000000"/>
                          </a:solidFill>
                          <a:latin typeface="Arial Regular" panose="020B0604020202020204" charset="0"/>
                          <a:ea typeface="+mn-ea"/>
                        </a:rPr>
                        <a:t>2.136666667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en-US" altLang="zh-CN" sz="1000" b="0" dirty="0">
                          <a:solidFill>
                            <a:srgbClr val="000000"/>
                          </a:solidFill>
                          <a:latin typeface="Arial Regular" panose="020B0604020202020204" charset="0"/>
                          <a:cs typeface="Arial Regular" panose="020B0604020202020204" charset="0"/>
                        </a:rPr>
                        <a:t>1</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5173152"/>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38</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l" rtl="0" fontAlgn="b"/>
                      <a:r>
                        <a:rPr lang="zh-CN" altLang="en-US" sz="1000" b="0" kern="1200" dirty="0">
                          <a:solidFill>
                            <a:srgbClr val="000000"/>
                          </a:solidFill>
                          <a:latin typeface="Arial Regular" panose="020B0604020202020204" charset="0"/>
                          <a:ea typeface="宋体" pitchFamily="2" charset="-122"/>
                          <a:cs typeface="+mn-cs"/>
                        </a:rPr>
                        <a:t>系统稳定状态下喜马拉雅首次启动</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dirty="0">
                          <a:solidFill>
                            <a:srgbClr val="000000"/>
                          </a:solidFill>
                          <a:latin typeface="Arial Regular" panose="020B0604020202020204" charset="0"/>
                          <a:ea typeface="+mn-ea"/>
                          <a:cs typeface="+mn-cs"/>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1.92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1.68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1.44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0.96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en-US" altLang="zh-CN" sz="1000" b="0" kern="1200" dirty="0">
                          <a:solidFill>
                            <a:srgbClr val="000000"/>
                          </a:solidFill>
                          <a:latin typeface="Arial Regular" panose="020B0604020202020204" charset="0"/>
                          <a:ea typeface="+mn-ea"/>
                        </a:rPr>
                        <a:t>1.22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en-US" altLang="zh-CN" sz="1000" b="0" dirty="0">
                          <a:solidFill>
                            <a:srgbClr val="000000"/>
                          </a:solidFill>
                          <a:latin typeface="Arial Regular" panose="020B0604020202020204" charset="0"/>
                          <a:cs typeface="Arial Regular" panose="020B0604020202020204" charset="0"/>
                        </a:rPr>
                        <a:t>4</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1789518"/>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39</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l" rtl="0" fontAlgn="b"/>
                      <a:r>
                        <a:rPr lang="zh-CN" altLang="en-US" sz="1000" b="0" kern="1200" dirty="0">
                          <a:solidFill>
                            <a:srgbClr val="000000"/>
                          </a:solidFill>
                          <a:latin typeface="Arial Regular" panose="020B0604020202020204" charset="0"/>
                          <a:ea typeface="宋体" pitchFamily="2" charset="-122"/>
                          <a:cs typeface="+mn-cs"/>
                        </a:rPr>
                        <a:t>系统稳定状态下新闻首次启动</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dirty="0">
                          <a:solidFill>
                            <a:srgbClr val="000000"/>
                          </a:solidFill>
                          <a:latin typeface="Arial Regular" panose="020B0604020202020204" charset="0"/>
                          <a:ea typeface="+mn-ea"/>
                          <a:cs typeface="+mn-cs"/>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1.92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1.44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0.96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en-US" altLang="zh-CN" sz="1000" b="0" kern="1200" dirty="0">
                          <a:solidFill>
                            <a:srgbClr val="000000"/>
                          </a:solidFill>
                          <a:latin typeface="Arial Regular" panose="020B0604020202020204" charset="0"/>
                          <a:ea typeface="+mn-ea"/>
                        </a:rPr>
                        <a:t>1.447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en-US" altLang="zh-CN" sz="1000" b="0" dirty="0">
                          <a:solidFill>
                            <a:srgbClr val="000000"/>
                          </a:solidFill>
                          <a:latin typeface="Arial Regular" panose="020B0604020202020204" charset="0"/>
                          <a:cs typeface="Arial Regular" panose="020B0604020202020204" charset="0"/>
                        </a:rPr>
                        <a:t>3</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6070717"/>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40</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l" rtl="0" fontAlgn="b"/>
                      <a:r>
                        <a:rPr lang="zh-CN" altLang="en-US" sz="1000" b="0" kern="1200" dirty="0">
                          <a:solidFill>
                            <a:srgbClr val="000000"/>
                          </a:solidFill>
                          <a:latin typeface="Arial Regular" panose="020B0604020202020204" charset="0"/>
                          <a:ea typeface="宋体" pitchFamily="2" charset="-122"/>
                          <a:cs typeface="+mn-cs"/>
                        </a:rPr>
                        <a:t>系统稳定状态下</a:t>
                      </a:r>
                      <a:r>
                        <a:rPr lang="en-US" altLang="zh-CN" sz="1000" b="0" kern="1200" dirty="0">
                          <a:solidFill>
                            <a:srgbClr val="000000"/>
                          </a:solidFill>
                          <a:latin typeface="Arial Regular" panose="020B0604020202020204" charset="0"/>
                          <a:ea typeface="宋体" pitchFamily="2" charset="-122"/>
                          <a:cs typeface="+mn-cs"/>
                        </a:rPr>
                        <a:t>Navigation</a:t>
                      </a:r>
                      <a:r>
                        <a:rPr lang="zh-CN" altLang="en-US" sz="1000" b="0" kern="1200" dirty="0">
                          <a:solidFill>
                            <a:srgbClr val="000000"/>
                          </a:solidFill>
                          <a:latin typeface="Arial Regular" panose="020B0604020202020204" charset="0"/>
                          <a:ea typeface="宋体" pitchFamily="2" charset="-122"/>
                          <a:cs typeface="+mn-cs"/>
                        </a:rPr>
                        <a:t>首次启动</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dirty="0">
                          <a:solidFill>
                            <a:srgbClr val="000000"/>
                          </a:solidFill>
                          <a:latin typeface="Arial Regular" panose="020B0604020202020204" charset="0"/>
                          <a:ea typeface="+mn-ea"/>
                          <a:cs typeface="+mn-cs"/>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5.28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4.62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3.96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2.64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en-US" altLang="zh-CN" sz="1000" b="0" kern="1200" dirty="0">
                          <a:solidFill>
                            <a:srgbClr val="000000"/>
                          </a:solidFill>
                          <a:latin typeface="Arial Regular" panose="020B0604020202020204" charset="0"/>
                          <a:ea typeface="+mn-ea"/>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en-US" altLang="zh-CN"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83305642"/>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41</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000" b="0" kern="1200" dirty="0">
                          <a:solidFill>
                            <a:srgbClr val="000000"/>
                          </a:solidFill>
                          <a:latin typeface="Arial Regular" panose="020B0604020202020204" charset="0"/>
                          <a:ea typeface="宋体" pitchFamily="2" charset="-122"/>
                        </a:rPr>
                        <a:t>系统稳定状态下导航界面点击输入框出现下拉框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dirty="0">
                          <a:solidFill>
                            <a:srgbClr val="000000"/>
                          </a:solidFill>
                          <a:latin typeface="Arial Regular" panose="020B0604020202020204" charset="0"/>
                          <a:ea typeface="+mn-ea"/>
                          <a:cs typeface="+mn-cs"/>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0.96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0.64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en-US" altLang="zh-CN" sz="1000" b="0" kern="1200" dirty="0">
                          <a:solidFill>
                            <a:srgbClr val="000000"/>
                          </a:solidFill>
                          <a:latin typeface="Arial Regular" panose="020B0604020202020204" charset="0"/>
                          <a:ea typeface="+mn-ea"/>
                        </a:rPr>
                        <a:t>0.55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en-US" altLang="zh-CN"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2089784736"/>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42</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l" rtl="0" fontAlgn="ctr"/>
                      <a:r>
                        <a:rPr lang="zh-CN" altLang="en-US" sz="1000" b="0" kern="1200" dirty="0">
                          <a:solidFill>
                            <a:srgbClr val="000000"/>
                          </a:solidFill>
                          <a:latin typeface="Arial Regular" panose="020B0604020202020204" charset="0"/>
                          <a:ea typeface="宋体" pitchFamily="2" charset="-122"/>
                          <a:cs typeface="+mn-cs"/>
                        </a:rPr>
                        <a:t>稳定状态下音量硬按键响应速度</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dirty="0">
                          <a:solidFill>
                            <a:srgbClr val="000000"/>
                          </a:solidFill>
                          <a:latin typeface="Arial Regular" panose="020B0604020202020204" charset="0"/>
                          <a:cs typeface="Arial Regular" panose="020B0604020202020204" charset="0"/>
                        </a:rPr>
                        <a:t>1</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0.875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0.75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0.625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0.467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33959598"/>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43</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l" rtl="0" fontAlgn="ctr"/>
                      <a:r>
                        <a:rPr lang="zh-CN" altLang="en-US" sz="1000" b="0" kern="1200" dirty="0">
                          <a:solidFill>
                            <a:srgbClr val="000000"/>
                          </a:solidFill>
                          <a:latin typeface="Arial Regular" panose="020B0604020202020204" charset="0"/>
                          <a:ea typeface="宋体" pitchFamily="2" charset="-122"/>
                          <a:cs typeface="+mn-cs"/>
                        </a:rPr>
                        <a:t>稳定状态下切换歌曲硬按键响应速度</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dirty="0">
                          <a:solidFill>
                            <a:srgbClr val="000000"/>
                          </a:solidFill>
                          <a:latin typeface="Arial Regular" panose="020B0604020202020204" charset="0"/>
                          <a:cs typeface="Arial Regular" panose="020B0604020202020204" charset="0"/>
                        </a:rPr>
                        <a:t>1</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1.75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1.25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0.999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3440307"/>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44</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en-US" sz="1000" b="0" kern="1200" dirty="0">
                          <a:solidFill>
                            <a:srgbClr val="000000"/>
                          </a:solidFill>
                          <a:latin typeface="Arial Regular" panose="020B0604020202020204" charset="0"/>
                          <a:ea typeface="宋体" pitchFamily="2" charset="-122"/>
                          <a:cs typeface="+mn-cs"/>
                        </a:rPr>
                        <a:t>QQ</a:t>
                      </a:r>
                      <a:r>
                        <a:rPr lang="zh-CN" altLang="en-US" sz="1000" b="0" kern="1200" dirty="0">
                          <a:solidFill>
                            <a:srgbClr val="000000"/>
                          </a:solidFill>
                          <a:latin typeface="Arial Regular" panose="020B0604020202020204" charset="0"/>
                          <a:ea typeface="宋体" pitchFamily="2" charset="-122"/>
                          <a:cs typeface="+mn-cs"/>
                        </a:rPr>
                        <a:t>热启动</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dirty="0">
                          <a:solidFill>
                            <a:srgbClr val="000000"/>
                          </a:solidFill>
                          <a:latin typeface="Arial Regular" panose="020B0604020202020204" charset="0"/>
                          <a:ea typeface="+mn-ea"/>
                        </a:rPr>
                        <a:t>0.96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dirty="0">
                          <a:solidFill>
                            <a:srgbClr val="000000"/>
                          </a:solidFill>
                          <a:latin typeface="Arial Regular" panose="020B0604020202020204" charset="0"/>
                          <a:ea typeface="+mn-ea"/>
                        </a:rPr>
                        <a:t>0.84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a:solidFill>
                            <a:srgbClr val="000000"/>
                          </a:solidFill>
                          <a:latin typeface="Arial Regular" panose="020B0604020202020204" charset="0"/>
                          <a:ea typeface="+mn-ea"/>
                        </a:rPr>
                        <a:t>0.72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dirty="0">
                          <a:solidFill>
                            <a:srgbClr val="000000"/>
                          </a:solidFill>
                          <a:latin typeface="Arial Regular" panose="020B0604020202020204" charset="0"/>
                          <a:ea typeface="+mn-ea"/>
                        </a:rPr>
                        <a:t>0.6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a:solidFill>
                            <a:srgbClr val="000000"/>
                          </a:solidFill>
                          <a:latin typeface="Arial Regular" panose="020B0604020202020204" charset="0"/>
                          <a:ea typeface="+mn-ea"/>
                        </a:rPr>
                        <a:t>0.48</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0.146666667</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45</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zh-CN" altLang="en-US" sz="1000" b="0" kern="1200" dirty="0">
                          <a:solidFill>
                            <a:srgbClr val="000000"/>
                          </a:solidFill>
                          <a:latin typeface="Arial Regular" panose="020B0604020202020204" charset="0"/>
                          <a:ea typeface="宋体" pitchFamily="2" charset="-122"/>
                          <a:cs typeface="+mn-cs"/>
                        </a:rPr>
                        <a:t>喜马拉雅热启动</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dirty="0">
                          <a:solidFill>
                            <a:srgbClr val="000000"/>
                          </a:solidFill>
                          <a:latin typeface="Arial Regular" panose="020B0604020202020204" charset="0"/>
                          <a:cs typeface="Arial Regular" panose="020B0604020202020204" charset="0"/>
                        </a:rPr>
                        <a:t>1</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a:solidFill>
                            <a:srgbClr val="000000"/>
                          </a:solidFill>
                          <a:latin typeface="Arial Regular" panose="020B0604020202020204" charset="0"/>
                          <a:ea typeface="+mn-ea"/>
                        </a:rPr>
                        <a:t>0.96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a:solidFill>
                            <a:srgbClr val="000000"/>
                          </a:solidFill>
                          <a:latin typeface="Arial Regular" panose="020B0604020202020204" charset="0"/>
                          <a:ea typeface="+mn-ea"/>
                        </a:rPr>
                        <a:t>0.84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a:solidFill>
                            <a:srgbClr val="000000"/>
                          </a:solidFill>
                          <a:latin typeface="Arial Regular" panose="020B0604020202020204" charset="0"/>
                          <a:ea typeface="+mn-ea"/>
                        </a:rPr>
                        <a:t>0.72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dirty="0">
                          <a:solidFill>
                            <a:srgbClr val="000000"/>
                          </a:solidFill>
                          <a:latin typeface="Arial Regular" panose="020B0604020202020204" charset="0"/>
                          <a:ea typeface="+mn-ea"/>
                        </a:rPr>
                        <a:t>0.6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a:solidFill>
                            <a:srgbClr val="000000"/>
                          </a:solidFill>
                          <a:latin typeface="Arial Regular" panose="020B0604020202020204" charset="0"/>
                          <a:ea typeface="+mn-ea"/>
                        </a:rPr>
                        <a:t>0.48</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a:solidFill>
                            <a:srgbClr val="000000"/>
                          </a:solidFill>
                          <a:latin typeface="Arial Regular" panose="020B0604020202020204" charset="0"/>
                          <a:ea typeface="+mn-ea"/>
                          <a:cs typeface="+mn-cs"/>
                        </a:rPr>
                        <a:t>0.172666667</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dirty="0">
                          <a:solidFill>
                            <a:srgbClr val="000000"/>
                          </a:solidFill>
                          <a:latin typeface="Arial Regular" panose="020B0604020202020204" charset="0"/>
                          <a:cs typeface="Arial Regular" panose="020B0604020202020204" charset="0"/>
                        </a:rPr>
                        <a:t>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46</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zh-CN" altLang="en-US" sz="1000" b="0" kern="1200">
                          <a:solidFill>
                            <a:srgbClr val="000000"/>
                          </a:solidFill>
                          <a:latin typeface="Arial Regular" panose="020B0604020202020204" charset="0"/>
                          <a:ea typeface="宋体" pitchFamily="2" charset="-122"/>
                          <a:cs typeface="+mn-cs"/>
                        </a:rPr>
                        <a:t>在线电台热启动</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a:solidFill>
                            <a:srgbClr val="000000"/>
                          </a:solidFill>
                          <a:latin typeface="Arial Regular" panose="020B0604020202020204" charset="0"/>
                          <a:ea typeface="+mn-ea"/>
                        </a:rPr>
                        <a:t>0.96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a:solidFill>
                            <a:srgbClr val="000000"/>
                          </a:solidFill>
                          <a:latin typeface="Arial Regular" panose="020B0604020202020204" charset="0"/>
                          <a:ea typeface="+mn-ea"/>
                        </a:rPr>
                        <a:t>0.84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a:solidFill>
                            <a:srgbClr val="000000"/>
                          </a:solidFill>
                          <a:latin typeface="Arial Regular" panose="020B0604020202020204" charset="0"/>
                          <a:ea typeface="+mn-ea"/>
                        </a:rPr>
                        <a:t>0.72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dirty="0">
                          <a:solidFill>
                            <a:srgbClr val="000000"/>
                          </a:solidFill>
                          <a:latin typeface="Arial Regular" panose="020B0604020202020204" charset="0"/>
                          <a:ea typeface="+mn-ea"/>
                        </a:rPr>
                        <a:t>0.6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dirty="0">
                          <a:solidFill>
                            <a:srgbClr val="000000"/>
                          </a:solidFill>
                          <a:latin typeface="Arial Regular" panose="020B0604020202020204" charset="0"/>
                          <a:ea typeface="+mn-ea"/>
                        </a:rPr>
                        <a:t>0.48</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a:solidFill>
                            <a:srgbClr val="000000"/>
                          </a:solidFill>
                          <a:latin typeface="Arial Regular" panose="020B0604020202020204" charset="0"/>
                          <a:ea typeface="+mn-ea"/>
                          <a:cs typeface="+mn-cs"/>
                        </a:rPr>
                        <a:t>0.166</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dirty="0">
                          <a:solidFill>
                            <a:srgbClr val="000000"/>
                          </a:solidFill>
                          <a:latin typeface="Arial Regular" panose="020B0604020202020204" charset="0"/>
                          <a:cs typeface="Arial Regular" panose="020B0604020202020204" charset="0"/>
                        </a:rPr>
                        <a:t>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47</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en-US" sz="1000" b="0" kern="1200" dirty="0">
                          <a:solidFill>
                            <a:srgbClr val="000000"/>
                          </a:solidFill>
                          <a:latin typeface="Arial Regular" panose="020B0604020202020204" charset="0"/>
                          <a:ea typeface="宋体" pitchFamily="2" charset="-122"/>
                          <a:cs typeface="+mn-cs"/>
                        </a:rPr>
                        <a:t>USB</a:t>
                      </a:r>
                      <a:r>
                        <a:rPr lang="zh-CN" altLang="en-US" sz="1000" b="0" kern="1200" dirty="0">
                          <a:solidFill>
                            <a:srgbClr val="000000"/>
                          </a:solidFill>
                          <a:latin typeface="Arial Regular" panose="020B0604020202020204" charset="0"/>
                          <a:ea typeface="宋体" pitchFamily="2" charset="-122"/>
                          <a:cs typeface="+mn-cs"/>
                        </a:rPr>
                        <a:t>音乐热启动</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a:solidFill>
                            <a:srgbClr val="000000"/>
                          </a:solidFill>
                          <a:latin typeface="Arial Regular" panose="020B0604020202020204" charset="0"/>
                          <a:ea typeface="+mn-ea"/>
                        </a:rPr>
                        <a:t>1.6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a:solidFill>
                            <a:srgbClr val="000000"/>
                          </a:solidFill>
                          <a:latin typeface="Arial Regular" panose="020B0604020202020204" charset="0"/>
                          <a:ea typeface="+mn-ea"/>
                        </a:rPr>
                        <a:t>1.4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a:solidFill>
                            <a:srgbClr val="000000"/>
                          </a:solidFill>
                          <a:latin typeface="Arial Regular" panose="020B0604020202020204" charset="0"/>
                          <a:ea typeface="+mn-ea"/>
                        </a:rPr>
                        <a:t>1.2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dirty="0">
                          <a:solidFill>
                            <a:srgbClr val="000000"/>
                          </a:solidFill>
                          <a:latin typeface="Arial Regular" panose="020B0604020202020204" charset="0"/>
                          <a:ea typeface="+mn-ea"/>
                        </a:rPr>
                        <a:t>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dirty="0">
                          <a:solidFill>
                            <a:srgbClr val="000000"/>
                          </a:solidFill>
                          <a:latin typeface="Arial Regular" panose="020B0604020202020204" charset="0"/>
                          <a:ea typeface="+mn-ea"/>
                        </a:rPr>
                        <a:t>0.8</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a:solidFill>
                            <a:srgbClr val="000000"/>
                          </a:solidFill>
                          <a:latin typeface="Arial Regular" panose="020B0604020202020204" charset="0"/>
                          <a:ea typeface="+mn-ea"/>
                          <a:cs typeface="+mn-cs"/>
                        </a:rPr>
                        <a:t>0.196</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dirty="0">
                          <a:solidFill>
                            <a:srgbClr val="000000"/>
                          </a:solidFill>
                          <a:latin typeface="Arial Regular" panose="020B0604020202020204" charset="0"/>
                          <a:cs typeface="Arial Regular" panose="020B0604020202020204" charset="0"/>
                        </a:rPr>
                        <a:t>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48</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zh-CN" altLang="en-US" sz="1000" b="0" kern="1200" dirty="0">
                          <a:solidFill>
                            <a:srgbClr val="000000"/>
                          </a:solidFill>
                          <a:latin typeface="Arial Regular" panose="020B0604020202020204" charset="0"/>
                          <a:ea typeface="宋体" pitchFamily="2" charset="-122"/>
                          <a:cs typeface="+mn-cs"/>
                        </a:rPr>
                        <a:t>新闻热启动</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a:buClrTx/>
                        <a:buSzTx/>
                        <a:buFontTx/>
                        <a:buNone/>
                      </a:pPr>
                      <a:r>
                        <a:rPr lang="en-US" sz="1000" b="0" dirty="0">
                          <a:solidFill>
                            <a:srgbClr val="000000"/>
                          </a:solidFill>
                          <a:latin typeface="Arial Regular" panose="020B0604020202020204" charset="0"/>
                          <a:cs typeface="Arial Regular" panose="020B0604020202020204" charset="0"/>
                        </a:rPr>
                        <a:t>/</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dirty="0">
                          <a:solidFill>
                            <a:srgbClr val="000000"/>
                          </a:solidFill>
                          <a:latin typeface="Arial Regular" panose="020B0604020202020204" charset="0"/>
                          <a:ea typeface="+mn-ea"/>
                        </a:rPr>
                        <a:t>0.96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a:solidFill>
                            <a:srgbClr val="000000"/>
                          </a:solidFill>
                          <a:latin typeface="Arial Regular" panose="020B0604020202020204" charset="0"/>
                          <a:ea typeface="+mn-ea"/>
                        </a:rPr>
                        <a:t>0.84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a:solidFill>
                            <a:srgbClr val="000000"/>
                          </a:solidFill>
                          <a:latin typeface="Arial Regular" panose="020B0604020202020204" charset="0"/>
                          <a:ea typeface="+mn-ea"/>
                        </a:rPr>
                        <a:t>0.72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dirty="0">
                          <a:solidFill>
                            <a:srgbClr val="000000"/>
                          </a:solidFill>
                          <a:latin typeface="Arial Regular" panose="020B0604020202020204" charset="0"/>
                          <a:ea typeface="+mn-ea"/>
                        </a:rPr>
                        <a:t>0.6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defTabSz="914400" rtl="0" eaLnBrk="1" fontAlgn="ctr" latinLnBrk="0" hangingPunct="1">
                        <a:buNone/>
                      </a:pPr>
                      <a:r>
                        <a:rPr lang="en-US" altLang="zh-CN" sz="1000" b="0" kern="1200" dirty="0">
                          <a:solidFill>
                            <a:srgbClr val="000000"/>
                          </a:solidFill>
                          <a:latin typeface="Arial Regular" panose="020B0604020202020204" charset="0"/>
                          <a:ea typeface="+mn-ea"/>
                        </a:rPr>
                        <a:t>0.48</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US" altLang="zh-CN" sz="1000" b="0" kern="1200">
                          <a:solidFill>
                            <a:srgbClr val="000000"/>
                          </a:solidFill>
                          <a:latin typeface="Arial Regular" panose="020B0604020202020204" charset="0"/>
                          <a:ea typeface="+mn-ea"/>
                          <a:cs typeface="+mn-cs"/>
                        </a:rPr>
                        <a:t>0.25</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49</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en-US" sz="1000" b="0" kern="1200" dirty="0">
                          <a:solidFill>
                            <a:srgbClr val="000000"/>
                          </a:solidFill>
                          <a:latin typeface="Arial Regular" panose="020B0604020202020204" charset="0"/>
                          <a:ea typeface="宋体" pitchFamily="2" charset="-122"/>
                          <a:cs typeface="+mn-cs"/>
                        </a:rPr>
                        <a:t>Navigation</a:t>
                      </a:r>
                      <a:r>
                        <a:rPr lang="zh-CN" altLang="en-US" sz="1000" b="0" kern="1200" dirty="0">
                          <a:solidFill>
                            <a:srgbClr val="000000"/>
                          </a:solidFill>
                          <a:latin typeface="Arial Regular" panose="020B0604020202020204" charset="0"/>
                          <a:ea typeface="宋体" pitchFamily="2" charset="-122"/>
                          <a:cs typeface="+mn-cs"/>
                        </a:rPr>
                        <a:t>热启动</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a:buClrTx/>
                        <a:buSzTx/>
                        <a:buFontTx/>
                        <a:buNone/>
                      </a:pPr>
                      <a:r>
                        <a:rPr lang="en-US" sz="1000" b="0" dirty="0">
                          <a:solidFill>
                            <a:srgbClr val="000000"/>
                          </a:solidFill>
                          <a:latin typeface="Arial Regular" panose="020B0604020202020204" charset="0"/>
                          <a:cs typeface="Arial Regular" panose="020B0604020202020204" charset="0"/>
                        </a:rPr>
                        <a:t>1</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7</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4</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0.61</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50</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dirty="0">
                          <a:solidFill>
                            <a:srgbClr val="000000"/>
                          </a:solidFill>
                          <a:latin typeface="Arial Regular" panose="020B0604020202020204" charset="0"/>
                          <a:ea typeface="宋体" pitchFamily="2" charset="-122"/>
                          <a:cs typeface="+mn-cs"/>
                        </a:rPr>
                        <a:t>系统稳定状态下导航搜索</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dirty="0">
                          <a:solidFill>
                            <a:srgbClr val="000000"/>
                          </a:solidFill>
                          <a:latin typeface="Arial Regular" panose="020B0604020202020204" charset="0"/>
                          <a:cs typeface="Arial Regular" panose="020B0604020202020204" charset="0"/>
                        </a:rPr>
                        <a:t>1</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dirty="0">
                          <a:solidFill>
                            <a:srgbClr val="000000"/>
                          </a:solidFill>
                          <a:latin typeface="Arial Regular" panose="020B0604020202020204" charset="0"/>
                          <a:cs typeface="Arial Regular" panose="020B0604020202020204" charset="0"/>
                        </a:rPr>
                        <a:t>8.4</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sz="1000" b="0" dirty="0">
                          <a:solidFill>
                            <a:srgbClr val="000000"/>
                          </a:solidFill>
                          <a:latin typeface="Arial Regular" panose="020B0604020202020204" charset="0"/>
                          <a:cs typeface="Arial Regular" panose="020B0604020202020204" charset="0"/>
                        </a:rPr>
                        <a:t>4</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sz="1000" b="0" dirty="0">
                          <a:solidFill>
                            <a:srgbClr val="000000"/>
                          </a:solidFill>
                          <a:latin typeface="Arial Regular" panose="020B0604020202020204" charset="0"/>
                          <a:cs typeface="Arial Regular" panose="020B0604020202020204" charset="0"/>
                        </a:rPr>
                        <a:t>3</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l" defTabSz="914400" rtl="0" eaLnBrk="1" fontAlgn="b" latinLnBrk="0" hangingPunct="1"/>
                      <a:r>
                        <a:rPr lang="en-US" altLang="zh-CN" sz="1000" b="0" kern="1200" dirty="0">
                          <a:solidFill>
                            <a:srgbClr val="000000"/>
                          </a:solidFill>
                          <a:latin typeface="Arial Regular" panose="020B0604020202020204" charset="0"/>
                          <a:ea typeface="+mn-ea"/>
                          <a:cs typeface="+mn-cs"/>
                        </a:rPr>
                        <a:t>1.68</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51</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a:solidFill>
                            <a:srgbClr val="000000"/>
                          </a:solidFill>
                          <a:latin typeface="Arial Regular" panose="020B0604020202020204" charset="0"/>
                          <a:ea typeface="宋体" pitchFamily="2" charset="-122"/>
                          <a:cs typeface="+mn-cs"/>
                        </a:rPr>
                        <a:t>系统稳定状态下导航路径规划</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Arial Regular" panose="020B0604020202020204" charset="0"/>
                          <a:ea typeface="黑体" panose="02010609060101010101" pitchFamily="49" charset="-122"/>
                          <a:cs typeface="Arial Regular" panose="020B0604020202020204" charset="0"/>
                        </a:rPr>
                        <a:t>1</a:t>
                      </a:r>
                      <a:endParaRPr kumimoji="0" lang="en-US" altLang="en-US" sz="1000" b="0" i="0" u="none" strike="noStrike" kern="1200" cap="none" spc="0" normalizeH="0" baseline="0" noProof="0" dirty="0">
                        <a:ln>
                          <a:noFill/>
                        </a:ln>
                        <a:solidFill>
                          <a:srgbClr val="000000"/>
                        </a:solidFill>
                        <a:effectLst/>
                        <a:uLnTx/>
                        <a:uFillTx/>
                        <a:latin typeface="Arial Regular" panose="020B0604020202020204" charset="0"/>
                        <a:ea typeface="+mn-ea"/>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l" defTabSz="914400" rtl="0" eaLnBrk="1" fontAlgn="b" latinLnBrk="0" hangingPunct="1"/>
                      <a:r>
                        <a:rPr lang="en-US" altLang="zh-CN" sz="1000" b="0" kern="1200">
                          <a:solidFill>
                            <a:srgbClr val="000000"/>
                          </a:solidFill>
                          <a:latin typeface="Arial Regular" panose="020B0604020202020204" charset="0"/>
                          <a:ea typeface="+mn-ea"/>
                          <a:cs typeface="+mn-cs"/>
                        </a:rPr>
                        <a:t>2.66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1</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3085015230"/>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52</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a:solidFill>
                            <a:srgbClr val="000000"/>
                          </a:solidFill>
                          <a:latin typeface="Arial Regular" panose="020B0604020202020204" charset="0"/>
                          <a:ea typeface="宋体" pitchFamily="2" charset="-122"/>
                          <a:cs typeface="+mn-cs"/>
                        </a:rPr>
                        <a:t>系统稳定状态下在线</a:t>
                      </a:r>
                      <a:r>
                        <a:rPr lang="en-US" altLang="zh-CN" sz="1000" b="0" kern="1200">
                          <a:solidFill>
                            <a:srgbClr val="000000"/>
                          </a:solidFill>
                          <a:latin typeface="Arial Regular" panose="020B0604020202020204" charset="0"/>
                          <a:ea typeface="宋体" pitchFamily="2" charset="-122"/>
                          <a:cs typeface="+mn-cs"/>
                        </a:rPr>
                        <a:t>QQ</a:t>
                      </a:r>
                      <a:r>
                        <a:rPr lang="zh-CN" altLang="en-US" sz="1000" b="0" kern="1200">
                          <a:solidFill>
                            <a:srgbClr val="000000"/>
                          </a:solidFill>
                          <a:latin typeface="Arial Regular" panose="020B0604020202020204" charset="0"/>
                          <a:ea typeface="宋体" pitchFamily="2" charset="-122"/>
                          <a:cs typeface="+mn-cs"/>
                        </a:rPr>
                        <a:t>音乐切歌</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Arial Regular" panose="020B0604020202020204" charset="0"/>
                          <a:ea typeface="黑体" panose="02010609060101010101" pitchFamily="49" charset="-122"/>
                          <a:cs typeface="Arial Regular" panose="020B0604020202020204" charset="0"/>
                        </a:rPr>
                        <a:t>1</a:t>
                      </a:r>
                      <a:endParaRPr kumimoji="0" lang="en-US" altLang="en-US" sz="1000" b="0" i="0" u="none" strike="noStrike" kern="1200" cap="none" spc="0" normalizeH="0" baseline="0" noProof="0" dirty="0">
                        <a:ln>
                          <a:noFill/>
                        </a:ln>
                        <a:solidFill>
                          <a:srgbClr val="000000"/>
                        </a:solidFill>
                        <a:effectLst/>
                        <a:uLnTx/>
                        <a:uFillTx/>
                        <a:latin typeface="Arial Regular" panose="020B0604020202020204" charset="0"/>
                        <a:ea typeface="+mn-ea"/>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l" defTabSz="914400" rtl="0" eaLnBrk="1" fontAlgn="b" latinLnBrk="0" hangingPunct="1"/>
                      <a:r>
                        <a:rPr lang="en-US" altLang="zh-CN" sz="1000" b="0" kern="1200" dirty="0">
                          <a:solidFill>
                            <a:srgbClr val="000000"/>
                          </a:solidFill>
                          <a:latin typeface="Arial Regular" panose="020B0604020202020204" charset="0"/>
                          <a:ea typeface="+mn-ea"/>
                          <a:cs typeface="+mn-cs"/>
                        </a:rPr>
                        <a:t>1.506666667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4</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639694505"/>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53</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dirty="0">
                          <a:solidFill>
                            <a:srgbClr val="000000"/>
                          </a:solidFill>
                          <a:latin typeface="Arial Regular" panose="020B0604020202020204" charset="0"/>
                          <a:ea typeface="宋体" pitchFamily="2" charset="-122"/>
                          <a:cs typeface="+mn-cs"/>
                        </a:rPr>
                        <a:t>系统稳定状态下在线电台切换</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Arial Regular" panose="020B0604020202020204" charset="0"/>
                          <a:ea typeface="黑体" panose="02010609060101010101" pitchFamily="49" charset="-122"/>
                          <a:cs typeface="Arial Regular" panose="020B0604020202020204" charset="0"/>
                        </a:rPr>
                        <a:t>1</a:t>
                      </a:r>
                      <a:endParaRPr kumimoji="0" lang="en-US" altLang="en-US" sz="1000" b="0" i="0" u="none" strike="noStrike" kern="1200" cap="none" spc="0" normalizeH="0" baseline="0" noProof="0" dirty="0">
                        <a:ln>
                          <a:noFill/>
                        </a:ln>
                        <a:solidFill>
                          <a:srgbClr val="000000"/>
                        </a:solidFill>
                        <a:effectLst/>
                        <a:uLnTx/>
                        <a:uFillTx/>
                        <a:latin typeface="Arial Regular" panose="020B0604020202020204" charset="0"/>
                        <a:ea typeface="+mn-ea"/>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1.12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0.96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0.64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l" defTabSz="914400" rtl="0" eaLnBrk="1" fontAlgn="b" latinLnBrk="0" hangingPunct="1"/>
                      <a:r>
                        <a:rPr lang="en-US" altLang="zh-CN" sz="1000" b="0" kern="1200" dirty="0">
                          <a:solidFill>
                            <a:srgbClr val="000000"/>
                          </a:solidFill>
                          <a:latin typeface="Arial Regular" panose="020B0604020202020204" charset="0"/>
                          <a:ea typeface="+mn-ea"/>
                          <a:cs typeface="+mn-cs"/>
                        </a:rPr>
                        <a:t>1.912333333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1</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4062702107"/>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54</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dirty="0">
                          <a:solidFill>
                            <a:srgbClr val="000000"/>
                          </a:solidFill>
                          <a:latin typeface="Arial Regular" panose="020B0604020202020204" charset="0"/>
                          <a:ea typeface="宋体" pitchFamily="2" charset="-122"/>
                          <a:cs typeface="+mn-cs"/>
                        </a:rPr>
                        <a:t>系统稳定下，语音导航搜索时间</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Arial Regular" panose="020B0604020202020204" charset="0"/>
                          <a:ea typeface="黑体" panose="02010609060101010101" pitchFamily="49" charset="-122"/>
                          <a:cs typeface="Arial Regular" panose="020B0604020202020204" charset="0"/>
                        </a:rPr>
                        <a:t>1</a:t>
                      </a:r>
                      <a:endParaRPr kumimoji="0" lang="en-US" altLang="en-US" sz="1000" b="0" i="0" u="none" strike="noStrike" kern="1200" cap="none" spc="0" normalizeH="0" baseline="0" noProof="0" dirty="0">
                        <a:ln>
                          <a:noFill/>
                        </a:ln>
                        <a:solidFill>
                          <a:srgbClr val="000000"/>
                        </a:solidFill>
                        <a:effectLst/>
                        <a:uLnTx/>
                        <a:uFillTx/>
                        <a:latin typeface="Arial Regular" panose="020B0604020202020204" charset="0"/>
                        <a:ea typeface="+mn-ea"/>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l" defTabSz="914400" rtl="0" eaLnBrk="1" fontAlgn="b" latinLnBrk="0" hangingPunct="1"/>
                      <a:r>
                        <a:rPr lang="en-US" altLang="zh-CN" sz="1000" b="0" kern="1200" dirty="0">
                          <a:solidFill>
                            <a:srgbClr val="000000"/>
                          </a:solidFill>
                          <a:latin typeface="Arial Regular" panose="020B0604020202020204" charset="0"/>
                          <a:ea typeface="+mn-ea"/>
                          <a:cs typeface="+mn-cs"/>
                        </a:rPr>
                        <a:t>2.352933333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486663704"/>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55</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a:solidFill>
                            <a:srgbClr val="000000"/>
                          </a:solidFill>
                          <a:latin typeface="Arial Regular" panose="020B0604020202020204" charset="0"/>
                          <a:ea typeface="宋体" pitchFamily="2" charset="-122"/>
                          <a:cs typeface="+mn-cs"/>
                        </a:rPr>
                        <a:t>导航中，语音目的地切换搜索时间</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Arial Regular" panose="020B0604020202020204" charset="0"/>
                          <a:ea typeface="黑体" panose="02010609060101010101" pitchFamily="49" charset="-122"/>
                          <a:cs typeface="Arial Regular" panose="020B0604020202020204" charset="0"/>
                        </a:rPr>
                        <a:t>1</a:t>
                      </a:r>
                      <a:endParaRPr kumimoji="0" lang="en-US" altLang="en-US" sz="1000" b="0" i="0" u="none" strike="noStrike" kern="1200" cap="none" spc="0" normalizeH="0" baseline="0" noProof="0" dirty="0">
                        <a:ln>
                          <a:noFill/>
                        </a:ln>
                        <a:solidFill>
                          <a:srgbClr val="000000"/>
                        </a:solidFill>
                        <a:effectLst/>
                        <a:uLnTx/>
                        <a:uFillTx/>
                        <a:latin typeface="Arial Regular" panose="020B0604020202020204" charset="0"/>
                        <a:ea typeface="+mn-ea"/>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l" defTabSz="914400" rtl="0" eaLnBrk="1" fontAlgn="b" latinLnBrk="0" hangingPunct="1"/>
                      <a:r>
                        <a:rPr lang="en-US" altLang="zh-CN" sz="1000" b="0" kern="1200">
                          <a:solidFill>
                            <a:srgbClr val="000000"/>
                          </a:solidFill>
                          <a:latin typeface="Arial Regular" panose="020B0604020202020204" charset="0"/>
                          <a:ea typeface="+mn-ea"/>
                          <a:cs typeface="+mn-cs"/>
                        </a:rPr>
                        <a:t>2.352933333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57310976"/>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56</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a:solidFill>
                            <a:srgbClr val="000000"/>
                          </a:solidFill>
                          <a:latin typeface="Arial Regular" panose="020B0604020202020204" charset="0"/>
                          <a:ea typeface="宋体" pitchFamily="2" charset="-122"/>
                          <a:cs typeface="+mn-cs"/>
                        </a:rPr>
                        <a:t>导航中，语音目的地切换路径规划</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Arial Regular" panose="020B0604020202020204" charset="0"/>
                          <a:ea typeface="黑体" panose="02010609060101010101" pitchFamily="49" charset="-122"/>
                          <a:cs typeface="Arial Regular" panose="020B0604020202020204" charset="0"/>
                        </a:rPr>
                        <a:t>1</a:t>
                      </a:r>
                      <a:endParaRPr kumimoji="0" lang="en-US" altLang="en-US" sz="1000" b="0" i="0" u="none" strike="noStrike" kern="1200" cap="none" spc="0" normalizeH="0" baseline="0" noProof="0" dirty="0">
                        <a:ln>
                          <a:noFill/>
                        </a:ln>
                        <a:solidFill>
                          <a:srgbClr val="000000"/>
                        </a:solidFill>
                        <a:effectLst/>
                        <a:uLnTx/>
                        <a:uFillTx/>
                        <a:latin typeface="Arial Regular" panose="020B0604020202020204" charset="0"/>
                        <a:ea typeface="+mn-ea"/>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l" defTabSz="914400" rtl="0" eaLnBrk="1" fontAlgn="b" latinLnBrk="0" hangingPunct="1"/>
                      <a:r>
                        <a:rPr lang="en-US" altLang="zh-CN" sz="1000" b="0" kern="1200" dirty="0">
                          <a:solidFill>
                            <a:srgbClr val="000000"/>
                          </a:solidFill>
                          <a:latin typeface="Arial Regular" panose="020B0604020202020204" charset="0"/>
                          <a:ea typeface="+mn-ea"/>
                          <a:cs typeface="+mn-cs"/>
                        </a:rPr>
                        <a:t>1.445333333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3012860138"/>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57</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dirty="0">
                          <a:solidFill>
                            <a:srgbClr val="000000"/>
                          </a:solidFill>
                          <a:latin typeface="Arial Regular" panose="020B0604020202020204" charset="0"/>
                          <a:ea typeface="宋体" pitchFamily="2" charset="-122"/>
                          <a:cs typeface="+mn-cs"/>
                        </a:rPr>
                        <a:t>系统稳定下，语音播放音乐</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Arial Regular" panose="020B0604020202020204" charset="0"/>
                          <a:ea typeface="黑体" panose="02010609060101010101" pitchFamily="49" charset="-122"/>
                          <a:cs typeface="Arial Regular" panose="020B0604020202020204" charset="0"/>
                        </a:rPr>
                        <a:t>1</a:t>
                      </a:r>
                      <a:endParaRPr kumimoji="0" lang="en-US" altLang="en-US" sz="1000" b="0" i="0" u="none" strike="noStrike" kern="1200" cap="none" spc="0" normalizeH="0" baseline="0" noProof="0" dirty="0">
                        <a:ln>
                          <a:noFill/>
                        </a:ln>
                        <a:solidFill>
                          <a:srgbClr val="000000"/>
                        </a:solidFill>
                        <a:effectLst/>
                        <a:uLnTx/>
                        <a:uFillTx/>
                        <a:latin typeface="Arial Regular" panose="020B0604020202020204" charset="0"/>
                        <a:ea typeface="+mn-ea"/>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l" defTabSz="914400" rtl="0" eaLnBrk="1" fontAlgn="b" latinLnBrk="0" hangingPunct="1"/>
                      <a:r>
                        <a:rPr lang="en-US" altLang="zh-CN" sz="1000" b="0" kern="1200" dirty="0">
                          <a:solidFill>
                            <a:srgbClr val="000000"/>
                          </a:solidFill>
                          <a:latin typeface="Arial Regular" panose="020B0604020202020204" charset="0"/>
                          <a:ea typeface="+mn-ea"/>
                          <a:cs typeface="+mn-cs"/>
                        </a:rPr>
                        <a:t>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4</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3621639611"/>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58</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dirty="0">
                          <a:solidFill>
                            <a:srgbClr val="000000"/>
                          </a:solidFill>
                          <a:latin typeface="Arial Regular" panose="020B0604020202020204" charset="0"/>
                          <a:ea typeface="宋体" pitchFamily="2" charset="-122"/>
                          <a:cs typeface="+mn-cs"/>
                        </a:rPr>
                        <a:t>系统稳定下，语音车控</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Arial Regular" panose="020B0604020202020204" charset="0"/>
                          <a:ea typeface="黑体" panose="02010609060101010101" pitchFamily="49" charset="-122"/>
                          <a:cs typeface="Arial Regular" panose="020B0604020202020204" charset="0"/>
                        </a:rPr>
                        <a:t>1</a:t>
                      </a:r>
                      <a:endParaRPr kumimoji="0" lang="en-US" altLang="en-US" sz="1000" b="0" i="0" u="none" strike="noStrike" kern="1200" cap="none" spc="0" normalizeH="0" baseline="0" noProof="0" dirty="0">
                        <a:ln>
                          <a:noFill/>
                        </a:ln>
                        <a:solidFill>
                          <a:srgbClr val="000000"/>
                        </a:solidFill>
                        <a:effectLst/>
                        <a:uLnTx/>
                        <a:uFillTx/>
                        <a:latin typeface="Arial Regular" panose="020B0604020202020204" charset="0"/>
                        <a:ea typeface="+mn-ea"/>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ctr"/>
                      <a:r>
                        <a:rPr lang="en-US" altLang="zh-CN" sz="1000" b="0" kern="1200" dirty="0">
                          <a:solidFill>
                            <a:srgbClr val="000000"/>
                          </a:solidFill>
                          <a:latin typeface="Arial Regular" panose="020B0604020202020204" charset="0"/>
                          <a:ea typeface="+mn-ea"/>
                          <a:cs typeface="+mn-cs"/>
                        </a:rPr>
                        <a:t>0.644666667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3696958899"/>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59</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a:solidFill>
                            <a:srgbClr val="000000"/>
                          </a:solidFill>
                          <a:latin typeface="Arial Regular" panose="020B0604020202020204" charset="0"/>
                          <a:ea typeface="宋体" pitchFamily="2" charset="-122"/>
                          <a:cs typeface="+mn-cs"/>
                        </a:rPr>
                        <a:t>系统稳定下，语音系统控制</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Arial Regular" panose="020B0604020202020204" charset="0"/>
                          <a:ea typeface="黑体" panose="02010609060101010101" pitchFamily="49" charset="-122"/>
                          <a:cs typeface="Arial Regular" panose="020B0604020202020204" charset="0"/>
                        </a:rPr>
                        <a:t>1</a:t>
                      </a:r>
                      <a:endParaRPr kumimoji="0" lang="en-US" altLang="en-US" sz="1000" b="0" i="0" u="none" strike="noStrike" kern="1200" cap="none" spc="0" normalizeH="0" baseline="0" noProof="0" dirty="0">
                        <a:ln>
                          <a:noFill/>
                        </a:ln>
                        <a:solidFill>
                          <a:srgbClr val="000000"/>
                        </a:solidFill>
                        <a:effectLst/>
                        <a:uLnTx/>
                        <a:uFillTx/>
                        <a:latin typeface="Arial Regular" panose="020B0604020202020204" charset="0"/>
                        <a:ea typeface="+mn-ea"/>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1.25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a:solidFill>
                            <a:srgbClr val="000000"/>
                          </a:solidFill>
                          <a:latin typeface="Arial Regular" panose="020B0604020202020204" charset="0"/>
                          <a:ea typeface="+mn-ea"/>
                          <a:cs typeface="+mn-cs"/>
                        </a:rPr>
                        <a:t>0.51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16952843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24B54338-EFD4-4439-AD20-E47780217F2C}"/>
              </a:ext>
            </a:extLst>
          </p:cNvPr>
          <p:cNvGraphicFramePr>
            <a:graphicFrameLocks noGrp="1"/>
          </p:cNvGraphicFramePr>
          <p:nvPr>
            <p:extLst>
              <p:ext uri="{D42A27DB-BD31-4B8C-83A1-F6EECF244321}">
                <p14:modId xmlns:p14="http://schemas.microsoft.com/office/powerpoint/2010/main" val="2881502365"/>
              </p:ext>
            </p:extLst>
          </p:nvPr>
        </p:nvGraphicFramePr>
        <p:xfrm>
          <a:off x="787400" y="1330325"/>
          <a:ext cx="9572625" cy="3373120"/>
        </p:xfrm>
        <a:graphic>
          <a:graphicData uri="http://schemas.openxmlformats.org/drawingml/2006/table">
            <a:tbl>
              <a:tblPr firstRow="1" bandRow="1">
                <a:tableStyleId>{5C22544A-7EE6-4342-B048-85BDC9FD1C3A}</a:tableStyleId>
              </a:tblPr>
              <a:tblGrid>
                <a:gridCol w="339090">
                  <a:extLst>
                    <a:ext uri="{9D8B030D-6E8A-4147-A177-3AD203B41FA5}">
                      <a16:colId xmlns:a16="http://schemas.microsoft.com/office/drawing/2014/main" val="1297796818"/>
                    </a:ext>
                  </a:extLst>
                </a:gridCol>
                <a:gridCol w="3020695">
                  <a:extLst>
                    <a:ext uri="{9D8B030D-6E8A-4147-A177-3AD203B41FA5}">
                      <a16:colId xmlns:a16="http://schemas.microsoft.com/office/drawing/2014/main" val="1744246986"/>
                    </a:ext>
                  </a:extLst>
                </a:gridCol>
                <a:gridCol w="426085">
                  <a:extLst>
                    <a:ext uri="{9D8B030D-6E8A-4147-A177-3AD203B41FA5}">
                      <a16:colId xmlns:a16="http://schemas.microsoft.com/office/drawing/2014/main" val="2674434957"/>
                    </a:ext>
                  </a:extLst>
                </a:gridCol>
                <a:gridCol w="346075">
                  <a:extLst>
                    <a:ext uri="{9D8B030D-6E8A-4147-A177-3AD203B41FA5}">
                      <a16:colId xmlns:a16="http://schemas.microsoft.com/office/drawing/2014/main" val="2480469968"/>
                    </a:ext>
                  </a:extLst>
                </a:gridCol>
                <a:gridCol w="402590">
                  <a:extLst>
                    <a:ext uri="{9D8B030D-6E8A-4147-A177-3AD203B41FA5}">
                      <a16:colId xmlns:a16="http://schemas.microsoft.com/office/drawing/2014/main" val="1903718120"/>
                    </a:ext>
                  </a:extLst>
                </a:gridCol>
                <a:gridCol w="392430">
                  <a:extLst>
                    <a:ext uri="{9D8B030D-6E8A-4147-A177-3AD203B41FA5}">
                      <a16:colId xmlns:a16="http://schemas.microsoft.com/office/drawing/2014/main" val="4284201260"/>
                    </a:ext>
                  </a:extLst>
                </a:gridCol>
                <a:gridCol w="337820">
                  <a:extLst>
                    <a:ext uri="{9D8B030D-6E8A-4147-A177-3AD203B41FA5}">
                      <a16:colId xmlns:a16="http://schemas.microsoft.com/office/drawing/2014/main" val="3430310667"/>
                    </a:ext>
                  </a:extLst>
                </a:gridCol>
                <a:gridCol w="358140">
                  <a:extLst>
                    <a:ext uri="{9D8B030D-6E8A-4147-A177-3AD203B41FA5}">
                      <a16:colId xmlns:a16="http://schemas.microsoft.com/office/drawing/2014/main" val="3174659429"/>
                    </a:ext>
                  </a:extLst>
                </a:gridCol>
                <a:gridCol w="1115060">
                  <a:extLst>
                    <a:ext uri="{9D8B030D-6E8A-4147-A177-3AD203B41FA5}">
                      <a16:colId xmlns:a16="http://schemas.microsoft.com/office/drawing/2014/main" val="1830764859"/>
                    </a:ext>
                  </a:extLst>
                </a:gridCol>
                <a:gridCol w="1429385">
                  <a:extLst>
                    <a:ext uri="{9D8B030D-6E8A-4147-A177-3AD203B41FA5}">
                      <a16:colId xmlns:a16="http://schemas.microsoft.com/office/drawing/2014/main" val="3669789605"/>
                    </a:ext>
                  </a:extLst>
                </a:gridCol>
                <a:gridCol w="1405255">
                  <a:extLst>
                    <a:ext uri="{9D8B030D-6E8A-4147-A177-3AD203B41FA5}">
                      <a16:colId xmlns:a16="http://schemas.microsoft.com/office/drawing/2014/main" val="2354595424"/>
                    </a:ext>
                  </a:extLst>
                </a:gridCol>
              </a:tblGrid>
              <a:tr h="193675">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60</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dirty="0">
                          <a:solidFill>
                            <a:srgbClr val="000000"/>
                          </a:solidFill>
                          <a:latin typeface="Arial Regular" panose="020B0604020202020204" charset="0"/>
                          <a:ea typeface="宋体" pitchFamily="2" charset="-122"/>
                          <a:cs typeface="+mn-cs"/>
                        </a:rPr>
                        <a:t>语音热启动时间</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1</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dirty="0">
                          <a:solidFill>
                            <a:srgbClr val="000000"/>
                          </a:solidFill>
                          <a:latin typeface="Arial Regular" panose="020B0604020202020204" charset="0"/>
                          <a:ea typeface="+mn-ea"/>
                        </a:rPr>
                        <a:t>0.32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a:solidFill>
                            <a:srgbClr val="000000"/>
                          </a:solidFill>
                          <a:latin typeface="Arial Regular" panose="020B0604020202020204" charset="0"/>
                          <a:ea typeface="+mn-ea"/>
                        </a:rPr>
                        <a:t>0.28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a:solidFill>
                            <a:srgbClr val="000000"/>
                          </a:solidFill>
                          <a:latin typeface="Arial Regular" panose="020B0604020202020204" charset="0"/>
                          <a:ea typeface="+mn-ea"/>
                        </a:rPr>
                        <a:t>0.24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a:solidFill>
                            <a:srgbClr val="000000"/>
                          </a:solidFill>
                          <a:latin typeface="Arial Regular" panose="020B0604020202020204" charset="0"/>
                          <a:ea typeface="+mn-ea"/>
                        </a:rPr>
                        <a:t>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a:solidFill>
                            <a:srgbClr val="000000"/>
                          </a:solidFill>
                          <a:latin typeface="Arial Regular" panose="020B0604020202020204" charset="0"/>
                          <a:ea typeface="+mn-ea"/>
                        </a:rPr>
                        <a:t>0.16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0.461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3</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3832540534"/>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61</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dirty="0">
                          <a:solidFill>
                            <a:srgbClr val="000000"/>
                          </a:solidFill>
                          <a:latin typeface="Arial Regular" panose="020B0604020202020204" charset="0"/>
                          <a:ea typeface="宋体" pitchFamily="2" charset="-122"/>
                          <a:cs typeface="+mn-cs"/>
                        </a:rPr>
                        <a:t>车机管家冷启动时间</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0</a:t>
                      </a:r>
                      <a:r>
                        <a:rPr lang="en-US" altLang="zh-CN" sz="1000" b="0" dirty="0">
                          <a:solidFill>
                            <a:srgbClr val="000000"/>
                          </a:solidFill>
                          <a:latin typeface="Arial Regular" panose="020B0604020202020204" charset="0"/>
                          <a:cs typeface="Arial Regular" panose="020B0604020202020204" charset="0"/>
                        </a:rPr>
                        <a:t>.5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a:solidFill>
                            <a:srgbClr val="000000"/>
                          </a:solidFill>
                          <a:latin typeface="Arial Regular" panose="020B0604020202020204" charset="0"/>
                          <a:ea typeface="+mn-ea"/>
                        </a:rPr>
                        <a:t>3.2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dirty="0">
                          <a:solidFill>
                            <a:srgbClr val="000000"/>
                          </a:solidFill>
                          <a:latin typeface="Arial Regular" panose="020B0604020202020204" charset="0"/>
                          <a:ea typeface="+mn-ea"/>
                        </a:rPr>
                        <a:t>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a:solidFill>
                            <a:srgbClr val="000000"/>
                          </a:solidFill>
                          <a:latin typeface="Arial Regular" panose="020B0604020202020204" charset="0"/>
                          <a:ea typeface="+mn-ea"/>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a:solidFill>
                            <a:srgbClr val="000000"/>
                          </a:solidFill>
                          <a:latin typeface="Arial Regular" panose="020B0604020202020204" charset="0"/>
                          <a:ea typeface="+mn-ea"/>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a:solidFill>
                            <a:srgbClr val="000000"/>
                          </a:solidFill>
                          <a:latin typeface="Arial Regular" panose="020B0604020202020204" charset="0"/>
                          <a:ea typeface="+mn-ea"/>
                        </a:rPr>
                        <a:t>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altLang="zh-CN" sz="1000" b="0" kern="1200" dirty="0">
                          <a:solidFill>
                            <a:srgbClr val="000000"/>
                          </a:solidFill>
                          <a:latin typeface="Arial Regular" panose="020B0604020202020204" charset="0"/>
                          <a:ea typeface="+mn-ea"/>
                          <a:cs typeface="+mn-cs"/>
                        </a:rPr>
                        <a:t>1.070666667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4277156844"/>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62</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dirty="0">
                          <a:solidFill>
                            <a:srgbClr val="000000"/>
                          </a:solidFill>
                          <a:latin typeface="Arial Regular" panose="020B0604020202020204" charset="0"/>
                          <a:ea typeface="宋体" pitchFamily="2" charset="-122"/>
                          <a:cs typeface="+mn-cs"/>
                        </a:rPr>
                        <a:t>车机管家热启动时间</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0</a:t>
                      </a:r>
                      <a:r>
                        <a:rPr lang="en-US" altLang="zh-CN" sz="1000" b="0" dirty="0">
                          <a:solidFill>
                            <a:srgbClr val="000000"/>
                          </a:solidFill>
                          <a:latin typeface="Arial Regular" panose="020B0604020202020204" charset="0"/>
                          <a:cs typeface="Arial Regular" panose="020B0604020202020204" charset="0"/>
                        </a:rPr>
                        <a:t>.5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a:solidFill>
                            <a:srgbClr val="000000"/>
                          </a:solidFill>
                          <a:latin typeface="Arial Regular" panose="020B0604020202020204" charset="0"/>
                          <a:ea typeface="+mn-ea"/>
                        </a:rPr>
                        <a:t>0.32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dirty="0">
                          <a:solidFill>
                            <a:srgbClr val="000000"/>
                          </a:solidFill>
                          <a:latin typeface="Arial Regular" panose="020B0604020202020204" charset="0"/>
                          <a:ea typeface="+mn-ea"/>
                        </a:rPr>
                        <a:t>0.28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dirty="0">
                          <a:solidFill>
                            <a:srgbClr val="000000"/>
                          </a:solidFill>
                          <a:latin typeface="Arial Regular" panose="020B0604020202020204" charset="0"/>
                          <a:ea typeface="+mn-ea"/>
                        </a:rPr>
                        <a:t>0.24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a:solidFill>
                            <a:srgbClr val="000000"/>
                          </a:solidFill>
                          <a:latin typeface="Arial Regular" panose="020B0604020202020204" charset="0"/>
                          <a:ea typeface="+mn-ea"/>
                        </a:rPr>
                        <a:t>0.2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dirty="0">
                          <a:solidFill>
                            <a:srgbClr val="000000"/>
                          </a:solidFill>
                          <a:latin typeface="Arial Regular" panose="020B0604020202020204" charset="0"/>
                          <a:ea typeface="+mn-ea"/>
                        </a:rPr>
                        <a:t>0.16</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0.480333333</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en-US" sz="1000" b="0" dirty="0">
                          <a:solidFill>
                            <a:srgbClr val="000000"/>
                          </a:solidFill>
                          <a:latin typeface="Arial Regular" panose="020B0604020202020204" charset="0"/>
                          <a:cs typeface="Arial Regular" panose="020B0604020202020204" charset="0"/>
                        </a:rPr>
                        <a:t>3</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967258269"/>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63</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zh-CN" altLang="en-US" sz="1000" b="0" kern="1200" dirty="0">
                          <a:solidFill>
                            <a:srgbClr val="000000"/>
                          </a:solidFill>
                          <a:latin typeface="Arial Regular" panose="020B0604020202020204" charset="0"/>
                          <a:ea typeface="宋体" pitchFamily="2" charset="-122"/>
                          <a:cs typeface="+mn-cs"/>
                        </a:rPr>
                        <a:t>消息中心冷启动时间</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0</a:t>
                      </a:r>
                      <a:r>
                        <a:rPr lang="en-US" altLang="zh-CN" sz="1000" b="0" dirty="0">
                          <a:solidFill>
                            <a:srgbClr val="000000"/>
                          </a:solidFill>
                          <a:latin typeface="Arial Regular" panose="020B0604020202020204" charset="0"/>
                          <a:cs typeface="Arial Regular" panose="020B0604020202020204" charset="0"/>
                        </a:rPr>
                        <a:t>.5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3.2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0.523666667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8432414"/>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63</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dirty="0">
                          <a:solidFill>
                            <a:srgbClr val="000000"/>
                          </a:solidFill>
                          <a:latin typeface="Arial Regular" panose="020B0604020202020204" charset="0"/>
                          <a:ea typeface="宋体" pitchFamily="2" charset="-122"/>
                          <a:cs typeface="+mn-cs"/>
                        </a:rPr>
                        <a:t>消息中心热启动时间</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0</a:t>
                      </a:r>
                      <a:r>
                        <a:rPr lang="en-US" altLang="zh-CN" sz="1000" b="0" dirty="0">
                          <a:solidFill>
                            <a:srgbClr val="000000"/>
                          </a:solidFill>
                          <a:latin typeface="Arial Regular" panose="020B0604020202020204" charset="0"/>
                          <a:cs typeface="Arial Regular" panose="020B0604020202020204" charset="0"/>
                        </a:rPr>
                        <a:t>.5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dirty="0">
                          <a:solidFill>
                            <a:srgbClr val="000000"/>
                          </a:solidFill>
                          <a:latin typeface="Arial Regular" panose="020B0604020202020204" charset="0"/>
                          <a:ea typeface="+mn-ea"/>
                        </a:rPr>
                        <a:t>3.2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a:solidFill>
                            <a:srgbClr val="000000"/>
                          </a:solidFill>
                          <a:latin typeface="Arial Regular" panose="020B0604020202020204" charset="0"/>
                          <a:ea typeface="+mn-ea"/>
                        </a:rPr>
                        <a:t>2.8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dirty="0">
                          <a:solidFill>
                            <a:srgbClr val="000000"/>
                          </a:solidFill>
                          <a:latin typeface="Arial Regular" panose="020B0604020202020204" charset="0"/>
                          <a:ea typeface="+mn-ea"/>
                        </a:rPr>
                        <a:t>2.4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dirty="0">
                          <a:solidFill>
                            <a:srgbClr val="000000"/>
                          </a:solidFill>
                          <a:latin typeface="Arial Regular" panose="020B0604020202020204" charset="0"/>
                          <a:ea typeface="+mn-ea"/>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a:solidFill>
                            <a:srgbClr val="000000"/>
                          </a:solidFill>
                          <a:latin typeface="Arial Regular" panose="020B0604020202020204" charset="0"/>
                          <a:ea typeface="+mn-ea"/>
                        </a:rPr>
                        <a:t>1.6</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0.413333333</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dirty="0">
                          <a:solidFill>
                            <a:srgbClr val="000000"/>
                          </a:solidFill>
                          <a:latin typeface="Arial Regular" panose="020B0604020202020204" charset="0"/>
                          <a:cs typeface="Arial Regular" panose="020B0604020202020204" charset="0"/>
                        </a:rPr>
                        <a:t>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2449652538"/>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64</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dirty="0">
                          <a:solidFill>
                            <a:srgbClr val="000000"/>
                          </a:solidFill>
                          <a:latin typeface="Arial Regular" panose="020B0604020202020204" charset="0"/>
                          <a:ea typeface="宋体" pitchFamily="2" charset="-122"/>
                          <a:cs typeface="+mn-cs"/>
                        </a:rPr>
                        <a:t>随心看冷启动时间</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dirty="0">
                          <a:solidFill>
                            <a:srgbClr val="000000"/>
                          </a:solidFill>
                          <a:latin typeface="Arial Regular" panose="020B0604020202020204" charset="0"/>
                          <a:cs typeface="Arial Regular" panose="020B0604020202020204" charset="0"/>
                        </a:rPr>
                        <a:t>1</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dirty="0">
                          <a:solidFill>
                            <a:srgbClr val="000000"/>
                          </a:solidFill>
                          <a:latin typeface="Arial Regular" panose="020B0604020202020204" charset="0"/>
                          <a:ea typeface="+mn-ea"/>
                          <a:cs typeface="+mn-cs"/>
                        </a:rPr>
                        <a:t>6.4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dirty="0">
                          <a:solidFill>
                            <a:srgbClr val="000000"/>
                          </a:solidFill>
                          <a:latin typeface="Arial Regular" panose="020B0604020202020204" charset="0"/>
                          <a:ea typeface="+mn-ea"/>
                          <a:cs typeface="+mn-cs"/>
                        </a:rPr>
                        <a:t>5.6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a:solidFill>
                            <a:srgbClr val="000000"/>
                          </a:solidFill>
                          <a:latin typeface="Arial Regular" panose="020B0604020202020204" charset="0"/>
                          <a:ea typeface="+mn-ea"/>
                          <a:cs typeface="+mn-cs"/>
                        </a:rPr>
                        <a:t>4.8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a:solidFill>
                            <a:srgbClr val="000000"/>
                          </a:solidFill>
                          <a:latin typeface="Arial Regular" panose="020B0604020202020204" charset="0"/>
                          <a:ea typeface="+mn-ea"/>
                          <a:cs typeface="+mn-cs"/>
                        </a:rPr>
                        <a:t>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a:solidFill>
                            <a:srgbClr val="000000"/>
                          </a:solidFill>
                          <a:latin typeface="Arial Regular" panose="020B0604020202020204" charset="0"/>
                          <a:ea typeface="+mn-ea"/>
                          <a:cs typeface="+mn-cs"/>
                        </a:rPr>
                        <a:t>3.2</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en-US" altLang="zh-CN" sz="1000" b="0" kern="1200" dirty="0">
                          <a:solidFill>
                            <a:srgbClr val="000000"/>
                          </a:solidFill>
                          <a:latin typeface="Arial Regular" panose="020B0604020202020204" charset="0"/>
                          <a:ea typeface="+mn-ea"/>
                        </a:rPr>
                        <a:t>3.355333333</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dirty="0">
                          <a:solidFill>
                            <a:srgbClr val="000000"/>
                          </a:solidFill>
                          <a:latin typeface="Arial Regular" panose="020B0604020202020204" charset="0"/>
                          <a:cs typeface="Arial Regular" panose="020B0604020202020204" charset="0"/>
                        </a:rPr>
                        <a:t>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4129655359"/>
                  </a:ext>
                </a:extLst>
              </a:tr>
              <a:tr h="210820">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65</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dirty="0">
                          <a:solidFill>
                            <a:srgbClr val="000000"/>
                          </a:solidFill>
                          <a:latin typeface="Arial Regular" panose="020B0604020202020204" charset="0"/>
                          <a:ea typeface="宋体" pitchFamily="2" charset="-122"/>
                          <a:cs typeface="+mn-cs"/>
                        </a:rPr>
                        <a:t>随心看热启动时间</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a:solidFill>
                            <a:srgbClr val="000000"/>
                          </a:solidFill>
                          <a:latin typeface="Arial Regular" panose="020B0604020202020204" charset="0"/>
                          <a:ea typeface="+mn-ea"/>
                          <a:cs typeface="+mn-cs"/>
                        </a:rPr>
                        <a:t>0.32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dirty="0">
                          <a:solidFill>
                            <a:srgbClr val="000000"/>
                          </a:solidFill>
                          <a:latin typeface="Arial Regular" panose="020B0604020202020204" charset="0"/>
                          <a:ea typeface="+mn-ea"/>
                          <a:cs typeface="+mn-cs"/>
                        </a:rPr>
                        <a:t>0.28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dirty="0">
                          <a:solidFill>
                            <a:srgbClr val="000000"/>
                          </a:solidFill>
                          <a:latin typeface="Arial Regular" panose="020B0604020202020204" charset="0"/>
                          <a:ea typeface="+mn-ea"/>
                          <a:cs typeface="+mn-cs"/>
                        </a:rPr>
                        <a:t>0.24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dirty="0">
                          <a:solidFill>
                            <a:srgbClr val="000000"/>
                          </a:solidFill>
                          <a:latin typeface="Arial Regular" panose="020B0604020202020204" charset="0"/>
                          <a:ea typeface="+mn-ea"/>
                          <a:cs typeface="+mn-cs"/>
                        </a:rPr>
                        <a:t>0.2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dirty="0">
                          <a:solidFill>
                            <a:srgbClr val="000000"/>
                          </a:solidFill>
                          <a:latin typeface="Arial Regular" panose="020B0604020202020204" charset="0"/>
                          <a:ea typeface="+mn-ea"/>
                          <a:cs typeface="+mn-cs"/>
                        </a:rPr>
                        <a:t>0.16</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en-US" altLang="zh-CN" sz="1000" b="0" kern="1200" dirty="0">
                          <a:solidFill>
                            <a:srgbClr val="000000"/>
                          </a:solidFill>
                          <a:latin typeface="Arial Regular" panose="020B0604020202020204" charset="0"/>
                          <a:ea typeface="+mn-ea"/>
                        </a:rPr>
                        <a:t>0.455666667</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dirty="0">
                          <a:solidFill>
                            <a:srgbClr val="000000"/>
                          </a:solidFill>
                          <a:latin typeface="Arial Regular" panose="020B0604020202020204" charset="0"/>
                          <a:cs typeface="Arial Regular" panose="020B0604020202020204" charset="0"/>
                        </a:rPr>
                        <a:t>3</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935686245"/>
                  </a:ext>
                </a:extLst>
              </a:tr>
              <a:tr h="210820">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66</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dirty="0">
                          <a:solidFill>
                            <a:srgbClr val="000000"/>
                          </a:solidFill>
                          <a:latin typeface="Arial Regular" panose="020B0604020202020204" charset="0"/>
                          <a:ea typeface="宋体" pitchFamily="2" charset="-122"/>
                          <a:cs typeface="+mn-cs"/>
                        </a:rPr>
                        <a:t>车家互联冷启动时间</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dirty="0">
                          <a:solidFill>
                            <a:srgbClr val="000000"/>
                          </a:solidFill>
                          <a:latin typeface="Arial Regular" panose="020B0604020202020204" charset="0"/>
                          <a:cs typeface="Arial Regular" panose="020B0604020202020204" charset="0"/>
                        </a:rPr>
                        <a:t>0.5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dirty="0">
                          <a:solidFill>
                            <a:srgbClr val="000000"/>
                          </a:solidFill>
                          <a:latin typeface="Arial Regular" panose="020B0604020202020204" charset="0"/>
                          <a:ea typeface="+mn-ea"/>
                          <a:cs typeface="+mn-cs"/>
                        </a:rPr>
                        <a:t>3.2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dirty="0">
                          <a:solidFill>
                            <a:srgbClr val="000000"/>
                          </a:solidFill>
                          <a:latin typeface="Arial Regular" panose="020B0604020202020204" charset="0"/>
                          <a:ea typeface="+mn-ea"/>
                          <a:cs typeface="+mn-cs"/>
                        </a:rPr>
                        <a:t>2.8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a:solidFill>
                            <a:srgbClr val="000000"/>
                          </a:solidFill>
                          <a:latin typeface="Arial Regular" panose="020B0604020202020204" charset="0"/>
                          <a:ea typeface="+mn-ea"/>
                          <a:cs typeface="+mn-cs"/>
                        </a:rPr>
                        <a:t>2.4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a:solidFill>
                            <a:srgbClr val="000000"/>
                          </a:solidFill>
                          <a:latin typeface="Arial Regular" panose="020B0604020202020204" charset="0"/>
                          <a:ea typeface="+mn-ea"/>
                          <a:cs typeface="+mn-cs"/>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a:solidFill>
                            <a:srgbClr val="000000"/>
                          </a:solidFill>
                          <a:latin typeface="Arial Regular" panose="020B0604020202020204" charset="0"/>
                          <a:ea typeface="+mn-ea"/>
                          <a:cs typeface="+mn-cs"/>
                        </a:rPr>
                        <a:t>1.6</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en-US" altLang="zh-CN" sz="1000" b="0" kern="1200" dirty="0">
                          <a:solidFill>
                            <a:srgbClr val="000000"/>
                          </a:solidFill>
                          <a:latin typeface="Arial Regular" panose="020B0604020202020204" charset="0"/>
                          <a:ea typeface="+mn-ea"/>
                        </a:rPr>
                        <a:t>2.197</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dirty="0">
                          <a:solidFill>
                            <a:srgbClr val="000000"/>
                          </a:solidFill>
                          <a:latin typeface="Arial Regular" panose="020B0604020202020204" charset="0"/>
                          <a:cs typeface="Arial Regular" panose="020B0604020202020204" charset="0"/>
                        </a:rPr>
                        <a:t>4</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3978203753"/>
                  </a:ext>
                </a:extLst>
              </a:tr>
              <a:tr h="210820">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67</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dirty="0">
                          <a:solidFill>
                            <a:srgbClr val="000000"/>
                          </a:solidFill>
                          <a:latin typeface="Arial Regular" panose="020B0604020202020204" charset="0"/>
                          <a:ea typeface="宋体" pitchFamily="2" charset="-122"/>
                          <a:cs typeface="+mn-cs"/>
                        </a:rPr>
                        <a:t>车家互联热启动时间</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en-US" sz="1000" b="0" dirty="0">
                          <a:solidFill>
                            <a:srgbClr val="000000"/>
                          </a:solidFill>
                          <a:latin typeface="Arial Regular" panose="020B0604020202020204" charset="0"/>
                          <a:cs typeface="Arial Regular" panose="020B0604020202020204" charset="0"/>
                        </a:rPr>
                        <a:t>0.5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a:solidFill>
                            <a:srgbClr val="000000"/>
                          </a:solidFill>
                          <a:latin typeface="Arial Regular" panose="020B0604020202020204" charset="0"/>
                          <a:ea typeface="+mn-ea"/>
                          <a:cs typeface="+mn-cs"/>
                        </a:rPr>
                        <a:t>0.32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dirty="0">
                          <a:solidFill>
                            <a:srgbClr val="000000"/>
                          </a:solidFill>
                          <a:latin typeface="Arial Regular" panose="020B0604020202020204" charset="0"/>
                          <a:ea typeface="+mn-ea"/>
                          <a:cs typeface="+mn-cs"/>
                        </a:rPr>
                        <a:t>0.28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dirty="0">
                          <a:solidFill>
                            <a:srgbClr val="000000"/>
                          </a:solidFill>
                          <a:latin typeface="Arial Regular" panose="020B0604020202020204" charset="0"/>
                          <a:ea typeface="+mn-ea"/>
                          <a:cs typeface="+mn-cs"/>
                        </a:rPr>
                        <a:t>0.24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dirty="0">
                          <a:solidFill>
                            <a:srgbClr val="000000"/>
                          </a:solidFill>
                          <a:latin typeface="Arial Regular" panose="020B0604020202020204" charset="0"/>
                          <a:ea typeface="+mn-ea"/>
                          <a:cs typeface="+mn-cs"/>
                        </a:rPr>
                        <a:t>0.2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ctr" latinLnBrk="0" hangingPunct="1">
                        <a:buNone/>
                      </a:pPr>
                      <a:r>
                        <a:rPr lang="en-US" altLang="zh-CN" sz="1000" b="0" kern="1200" dirty="0">
                          <a:solidFill>
                            <a:srgbClr val="000000"/>
                          </a:solidFill>
                          <a:latin typeface="Arial Regular" panose="020B0604020202020204" charset="0"/>
                          <a:ea typeface="+mn-ea"/>
                          <a:cs typeface="+mn-cs"/>
                        </a:rPr>
                        <a:t>0.16</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en-US" altLang="zh-CN" sz="1000" b="0" kern="1200" dirty="0">
                          <a:solidFill>
                            <a:srgbClr val="000000"/>
                          </a:solidFill>
                          <a:latin typeface="Arial Regular" panose="020B0604020202020204" charset="0"/>
                          <a:ea typeface="+mn-ea"/>
                        </a:rPr>
                        <a:t>1.5</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0</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2392835057"/>
                  </a:ext>
                </a:extLst>
              </a:tr>
              <a:tr h="210820">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68</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dirty="0">
                          <a:solidFill>
                            <a:srgbClr val="000000"/>
                          </a:solidFill>
                          <a:latin typeface="Arial Regular" panose="020B0604020202020204" charset="0"/>
                          <a:ea typeface="宋体" pitchFamily="2" charset="-122"/>
                          <a:cs typeface="+mn-cs"/>
                        </a:rPr>
                        <a:t>图像冷启动时间</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3.2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2.8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2.4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1.6</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en-US" altLang="zh-CN" sz="1000" b="0" kern="1200" dirty="0">
                          <a:solidFill>
                            <a:srgbClr val="000000"/>
                          </a:solidFill>
                          <a:latin typeface="Arial Regular" panose="020B0604020202020204" charset="0"/>
                          <a:ea typeface="+mn-ea"/>
                          <a:cs typeface="+mn-cs"/>
                        </a:rPr>
                        <a:t>0.508333333</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dirty="0">
                          <a:solidFill>
                            <a:srgbClr val="000000"/>
                          </a:solidFill>
                          <a:latin typeface="Arial Regular" panose="020B0604020202020204" charset="0"/>
                          <a:cs typeface="Arial Regular" panose="020B0604020202020204" charset="0"/>
                        </a:rPr>
                        <a:t>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3455159535"/>
                  </a:ext>
                </a:extLst>
              </a:tr>
              <a:tr h="210820">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69</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a:solidFill>
                            <a:srgbClr val="000000"/>
                          </a:solidFill>
                          <a:latin typeface="Arial Regular" panose="020B0604020202020204" charset="0"/>
                          <a:ea typeface="宋体" pitchFamily="2" charset="-122"/>
                          <a:cs typeface="+mn-cs"/>
                        </a:rPr>
                        <a:t>图像热启动时间</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a:buClrTx/>
                        <a:buSzTx/>
                        <a:buFontTx/>
                        <a:buNone/>
                      </a:pPr>
                      <a:r>
                        <a:rPr lang="en-US" sz="1000" b="0" dirty="0">
                          <a:solidFill>
                            <a:srgbClr val="000000"/>
                          </a:solidFill>
                          <a:latin typeface="Arial Regular" panose="020B0604020202020204" charset="0"/>
                          <a:cs typeface="Arial Regular" panose="020B0604020202020204" charset="0"/>
                        </a:rPr>
                        <a:t>0</a:t>
                      </a:r>
                      <a:r>
                        <a:rPr lang="en-US" altLang="zh-CN" sz="1000" b="0" dirty="0">
                          <a:solidFill>
                            <a:srgbClr val="000000"/>
                          </a:solidFill>
                          <a:latin typeface="Arial Regular" panose="020B0604020202020204" charset="0"/>
                          <a:cs typeface="Arial Regular" panose="020B0604020202020204" charset="0"/>
                        </a:rPr>
                        <a:t>.5</a:t>
                      </a:r>
                      <a:endParaRPr 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0.32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0.28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0.24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0.2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0.16</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en-US" altLang="zh-CN" sz="1000" b="0" kern="1200" dirty="0">
                          <a:solidFill>
                            <a:srgbClr val="000000"/>
                          </a:solidFill>
                          <a:latin typeface="Arial Regular" panose="020B0604020202020204" charset="0"/>
                          <a:ea typeface="+mn-ea"/>
                          <a:cs typeface="+mn-cs"/>
                        </a:rPr>
                        <a:t>0.477666667</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741733959"/>
                  </a:ext>
                </a:extLst>
              </a:tr>
              <a:tr h="210820">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70</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dirty="0">
                          <a:solidFill>
                            <a:srgbClr val="000000"/>
                          </a:solidFill>
                          <a:latin typeface="Arial Regular" panose="020B0604020202020204" charset="0"/>
                          <a:ea typeface="宋体" pitchFamily="2" charset="-122"/>
                          <a:cs typeface="+mn-cs"/>
                        </a:rPr>
                        <a:t>账号冷启动时间</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a:buClrTx/>
                        <a:buSzTx/>
                        <a:buFontTx/>
                        <a:buNone/>
                      </a:pPr>
                      <a:r>
                        <a:rPr lang="en-US" sz="1000" b="0" dirty="0">
                          <a:solidFill>
                            <a:srgbClr val="000000"/>
                          </a:solidFill>
                          <a:latin typeface="Arial Regular" panose="020B0604020202020204" charset="0"/>
                          <a:cs typeface="Arial Regular" panose="020B0604020202020204" charset="0"/>
                        </a:rPr>
                        <a:t>0</a:t>
                      </a:r>
                      <a:r>
                        <a:rPr lang="en-US" altLang="zh-CN" sz="1000" b="0" dirty="0">
                          <a:solidFill>
                            <a:srgbClr val="000000"/>
                          </a:solidFill>
                          <a:latin typeface="Arial Regular" panose="020B0604020202020204" charset="0"/>
                          <a:cs typeface="Arial Regular" panose="020B0604020202020204" charset="0"/>
                        </a:rPr>
                        <a:t>.5</a:t>
                      </a:r>
                      <a:endParaRPr 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2.4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2.1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1.8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1.5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1.2</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en-US" altLang="zh-CN" sz="1000" b="0" kern="1200" dirty="0">
                          <a:solidFill>
                            <a:srgbClr val="000000"/>
                          </a:solidFill>
                          <a:latin typeface="Arial Regular" panose="020B0604020202020204" charset="0"/>
                          <a:ea typeface="+mn-ea"/>
                          <a:cs typeface="+mn-cs"/>
                        </a:rPr>
                        <a:t>0.455333333</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909358546"/>
                  </a:ext>
                </a:extLst>
              </a:tr>
              <a:tr h="210820">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72</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dirty="0">
                          <a:solidFill>
                            <a:srgbClr val="000000"/>
                          </a:solidFill>
                          <a:latin typeface="Arial Regular" panose="020B0604020202020204" charset="0"/>
                          <a:ea typeface="宋体" pitchFamily="2" charset="-122"/>
                          <a:cs typeface="+mn-cs"/>
                        </a:rPr>
                        <a:t>输入法冷启动时间</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dirty="0">
                          <a:solidFill>
                            <a:srgbClr val="000000"/>
                          </a:solidFill>
                          <a:latin typeface="Arial Regular" panose="020B0604020202020204" charset="0"/>
                          <a:cs typeface="Arial Regular" panose="020B0604020202020204" charset="0"/>
                        </a:rPr>
                        <a:t>0.5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dirty="0">
                          <a:solidFill>
                            <a:srgbClr val="000000"/>
                          </a:solidFill>
                          <a:latin typeface="Arial Regular" panose="020B0604020202020204" charset="0"/>
                          <a:ea typeface="+mn-ea"/>
                          <a:cs typeface="+mn-cs"/>
                        </a:rPr>
                        <a:t>3.2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a:solidFill>
                            <a:srgbClr val="000000"/>
                          </a:solidFill>
                          <a:latin typeface="Arial Regular" panose="020B0604020202020204" charset="0"/>
                          <a:ea typeface="+mn-ea"/>
                          <a:cs typeface="+mn-cs"/>
                        </a:rPr>
                        <a:t>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a:solidFill>
                            <a:srgbClr val="000000"/>
                          </a:solidFill>
                          <a:latin typeface="Arial Regular" panose="020B0604020202020204" charset="0"/>
                          <a:ea typeface="+mn-ea"/>
                          <a:cs typeface="+mn-cs"/>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a:solidFill>
                            <a:srgbClr val="000000"/>
                          </a:solidFill>
                          <a:latin typeface="Arial Regular" panose="020B0604020202020204" charset="0"/>
                          <a:ea typeface="+mn-ea"/>
                          <a:cs typeface="+mn-cs"/>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a:solidFill>
                            <a:srgbClr val="000000"/>
                          </a:solidFill>
                          <a:latin typeface="Arial Regular" panose="020B0604020202020204" charset="0"/>
                          <a:ea typeface="+mn-ea"/>
                          <a:cs typeface="+mn-cs"/>
                        </a:rPr>
                        <a:t>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en-US" altLang="zh-CN" sz="1000" b="0" kern="1200" dirty="0">
                          <a:solidFill>
                            <a:srgbClr val="000000"/>
                          </a:solidFill>
                          <a:latin typeface="Arial Regular" panose="020B0604020202020204" charset="0"/>
                          <a:ea typeface="+mn-ea"/>
                        </a:rPr>
                        <a:t>0.963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dirty="0">
                          <a:solidFill>
                            <a:srgbClr val="000000"/>
                          </a:solidFill>
                          <a:latin typeface="Arial Regular" panose="020B0604020202020204" charset="0"/>
                          <a:cs typeface="Arial Regular" panose="020B0604020202020204" charset="0"/>
                        </a:rPr>
                        <a:t>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3182976422"/>
                  </a:ext>
                </a:extLst>
              </a:tr>
              <a:tr h="210820">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73</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zh-CN" altLang="en-US" sz="1000" b="0" kern="1200" dirty="0">
                          <a:solidFill>
                            <a:srgbClr val="000000"/>
                          </a:solidFill>
                          <a:latin typeface="Arial Regular" panose="020B0604020202020204" charset="0"/>
                          <a:ea typeface="宋体" pitchFamily="2" charset="-122"/>
                          <a:cs typeface="+mn-cs"/>
                        </a:rPr>
                        <a:t>输入法热启动时间</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dirty="0">
                          <a:solidFill>
                            <a:srgbClr val="000000"/>
                          </a:solidFill>
                          <a:latin typeface="Arial Regular" panose="020B0604020202020204" charset="0"/>
                          <a:cs typeface="Arial Regular" panose="020B0604020202020204" charset="0"/>
                        </a:rPr>
                        <a:t>0.5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dirty="0">
                          <a:solidFill>
                            <a:srgbClr val="000000"/>
                          </a:solidFill>
                          <a:latin typeface="Arial Regular" panose="020B0604020202020204" charset="0"/>
                          <a:ea typeface="+mn-ea"/>
                          <a:cs typeface="+mn-cs"/>
                        </a:rPr>
                        <a:t>0.32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dirty="0">
                          <a:solidFill>
                            <a:srgbClr val="000000"/>
                          </a:solidFill>
                          <a:latin typeface="Arial Regular" panose="020B0604020202020204" charset="0"/>
                          <a:ea typeface="+mn-ea"/>
                          <a:cs typeface="+mn-cs"/>
                        </a:rPr>
                        <a:t>0.28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dirty="0">
                          <a:solidFill>
                            <a:srgbClr val="000000"/>
                          </a:solidFill>
                          <a:latin typeface="Arial Regular" panose="020B0604020202020204" charset="0"/>
                          <a:ea typeface="+mn-ea"/>
                          <a:cs typeface="+mn-cs"/>
                        </a:rPr>
                        <a:t>0.24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a:solidFill>
                            <a:srgbClr val="000000"/>
                          </a:solidFill>
                          <a:latin typeface="Arial Regular" panose="020B0604020202020204" charset="0"/>
                          <a:ea typeface="+mn-ea"/>
                          <a:cs typeface="+mn-cs"/>
                        </a:rPr>
                        <a:t>0.2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a:solidFill>
                            <a:srgbClr val="000000"/>
                          </a:solidFill>
                          <a:latin typeface="Arial Regular" panose="020B0604020202020204" charset="0"/>
                          <a:ea typeface="+mn-ea"/>
                          <a:cs typeface="+mn-cs"/>
                        </a:rPr>
                        <a:t>0.16</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en-US" altLang="zh-CN" sz="1000" b="0" kern="1200" dirty="0">
                          <a:solidFill>
                            <a:srgbClr val="000000"/>
                          </a:solidFill>
                          <a:latin typeface="Arial Regular" panose="020B0604020202020204" charset="0"/>
                          <a:ea typeface="+mn-ea"/>
                        </a:rPr>
                        <a:t>0.828666667</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3</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714582905"/>
                  </a:ext>
                </a:extLst>
              </a:tr>
              <a:tr h="210820">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74</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sz="1000" b="0" kern="1200" dirty="0">
                          <a:solidFill>
                            <a:srgbClr val="000000"/>
                          </a:solidFill>
                          <a:latin typeface="Arial Regular" panose="020B0604020202020204" charset="0"/>
                          <a:ea typeface="宋体" pitchFamily="2" charset="-122"/>
                          <a:cs typeface="+mn-cs"/>
                        </a:rPr>
                        <a:t>EM</a:t>
                      </a:r>
                      <a:r>
                        <a:rPr lang="zh-CN" altLang="en-US" sz="1000" b="0" kern="1200" dirty="0">
                          <a:solidFill>
                            <a:srgbClr val="000000"/>
                          </a:solidFill>
                          <a:latin typeface="Arial Regular" panose="020B0604020202020204" charset="0"/>
                          <a:ea typeface="宋体" pitchFamily="2" charset="-122"/>
                          <a:cs typeface="+mn-cs"/>
                        </a:rPr>
                        <a:t>冷启动时间</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a:buClrTx/>
                        <a:buSzTx/>
                        <a:buFontTx/>
                        <a:buNone/>
                      </a:pPr>
                      <a:r>
                        <a:rPr lang="en-US" sz="1000" b="0" dirty="0">
                          <a:solidFill>
                            <a:srgbClr val="000000"/>
                          </a:solidFill>
                          <a:latin typeface="Arial Regular" panose="020B0604020202020204" charset="0"/>
                          <a:cs typeface="Arial Regular" panose="020B0604020202020204" charset="0"/>
                        </a:rPr>
                        <a:t>0</a:t>
                      </a:r>
                      <a:r>
                        <a:rPr lang="en-US" altLang="zh-CN" sz="1000" b="0" dirty="0">
                          <a:solidFill>
                            <a:srgbClr val="000000"/>
                          </a:solidFill>
                          <a:latin typeface="Arial Regular" panose="020B0604020202020204" charset="0"/>
                          <a:cs typeface="Arial Regular" panose="020B0604020202020204" charset="0"/>
                        </a:rPr>
                        <a:t>.5</a:t>
                      </a:r>
                      <a:endParaRPr 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a:solidFill>
                            <a:srgbClr val="000000"/>
                          </a:solidFill>
                          <a:latin typeface="Arial Regular" panose="020B0604020202020204" charset="0"/>
                          <a:ea typeface="+mn-ea"/>
                          <a:cs typeface="+mn-cs"/>
                        </a:rPr>
                        <a:t>3.2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a:solidFill>
                            <a:srgbClr val="000000"/>
                          </a:solidFill>
                          <a:latin typeface="Arial Regular" panose="020B0604020202020204" charset="0"/>
                          <a:ea typeface="+mn-ea"/>
                          <a:cs typeface="+mn-cs"/>
                        </a:rPr>
                        <a:t>2.8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dirty="0">
                          <a:solidFill>
                            <a:srgbClr val="000000"/>
                          </a:solidFill>
                          <a:latin typeface="Arial Regular" panose="020B0604020202020204" charset="0"/>
                          <a:ea typeface="+mn-ea"/>
                          <a:cs typeface="+mn-cs"/>
                        </a:rPr>
                        <a:t>2.4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dirty="0">
                          <a:solidFill>
                            <a:srgbClr val="000000"/>
                          </a:solidFill>
                          <a:latin typeface="Arial Regular" panose="020B0604020202020204" charset="0"/>
                          <a:ea typeface="+mn-ea"/>
                          <a:cs typeface="+mn-cs"/>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a:solidFill>
                            <a:srgbClr val="000000"/>
                          </a:solidFill>
                          <a:latin typeface="Arial Regular" panose="020B0604020202020204" charset="0"/>
                          <a:ea typeface="+mn-ea"/>
                          <a:cs typeface="+mn-cs"/>
                        </a:rPr>
                        <a:t>1.6</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en-US" altLang="zh-CN" sz="1000" b="0" kern="1200" dirty="0">
                          <a:solidFill>
                            <a:srgbClr val="000000"/>
                          </a:solidFill>
                          <a:latin typeface="Arial Regular" panose="020B0604020202020204" charset="0"/>
                          <a:ea typeface="+mn-ea"/>
                        </a:rPr>
                        <a:t>0.419666667</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249215524"/>
                  </a:ext>
                </a:extLst>
              </a:tr>
              <a:tr h="0">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75</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sz="1000" b="0" kern="1200" dirty="0">
                          <a:solidFill>
                            <a:srgbClr val="000000"/>
                          </a:solidFill>
                          <a:latin typeface="Arial Regular" panose="020B0604020202020204" charset="0"/>
                          <a:ea typeface="宋体" pitchFamily="2" charset="-122"/>
                          <a:cs typeface="+mn-cs"/>
                        </a:rPr>
                        <a:t>EM</a:t>
                      </a:r>
                      <a:r>
                        <a:rPr lang="zh-CN" altLang="en-US" sz="1000" b="0" kern="1200" dirty="0">
                          <a:solidFill>
                            <a:srgbClr val="000000"/>
                          </a:solidFill>
                          <a:latin typeface="Arial Regular" panose="020B0604020202020204" charset="0"/>
                          <a:ea typeface="宋体" pitchFamily="2" charset="-122"/>
                          <a:cs typeface="+mn-cs"/>
                        </a:rPr>
                        <a:t>热启动时间</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a:buClrTx/>
                        <a:buSzTx/>
                        <a:buFontTx/>
                        <a:buNone/>
                      </a:pPr>
                      <a:r>
                        <a:rPr lang="en-US" sz="1000" b="0" dirty="0">
                          <a:solidFill>
                            <a:srgbClr val="000000"/>
                          </a:solidFill>
                          <a:latin typeface="Arial Regular" panose="020B0604020202020204" charset="0"/>
                          <a:cs typeface="Arial Regular" panose="020B0604020202020204" charset="0"/>
                        </a:rPr>
                        <a:t>0</a:t>
                      </a:r>
                      <a:r>
                        <a:rPr lang="en-US" altLang="zh-CN" sz="1000" b="0" dirty="0">
                          <a:solidFill>
                            <a:srgbClr val="000000"/>
                          </a:solidFill>
                          <a:latin typeface="Arial Regular" panose="020B0604020202020204" charset="0"/>
                          <a:cs typeface="Arial Regular" panose="020B0604020202020204" charset="0"/>
                        </a:rPr>
                        <a:t>.5</a:t>
                      </a:r>
                      <a:endParaRPr 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a:solidFill>
                            <a:srgbClr val="000000"/>
                          </a:solidFill>
                          <a:latin typeface="Arial Regular" panose="020B0604020202020204" charset="0"/>
                          <a:ea typeface="+mn-ea"/>
                          <a:cs typeface="+mn-cs"/>
                        </a:rPr>
                        <a:t>0.32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a:solidFill>
                            <a:srgbClr val="000000"/>
                          </a:solidFill>
                          <a:latin typeface="Arial Regular" panose="020B0604020202020204" charset="0"/>
                          <a:ea typeface="+mn-ea"/>
                          <a:cs typeface="+mn-cs"/>
                        </a:rPr>
                        <a:t>0.28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a:solidFill>
                            <a:srgbClr val="000000"/>
                          </a:solidFill>
                          <a:latin typeface="Arial Regular" panose="020B0604020202020204" charset="0"/>
                          <a:ea typeface="+mn-ea"/>
                          <a:cs typeface="+mn-cs"/>
                        </a:rPr>
                        <a:t>0.24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dirty="0">
                          <a:solidFill>
                            <a:srgbClr val="000000"/>
                          </a:solidFill>
                          <a:latin typeface="Arial Regular" panose="020B0604020202020204" charset="0"/>
                          <a:ea typeface="+mn-ea"/>
                          <a:cs typeface="+mn-cs"/>
                        </a:rPr>
                        <a:t>0.2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algn="ctr" defTabSz="914400" rtl="0" eaLnBrk="1" fontAlgn="ctr" latinLnBrk="0" hangingPunct="1"/>
                      <a:r>
                        <a:rPr lang="en-US" altLang="zh-CN" sz="1000" b="0" kern="1200" dirty="0">
                          <a:solidFill>
                            <a:srgbClr val="000000"/>
                          </a:solidFill>
                          <a:latin typeface="Arial Regular" panose="020B0604020202020204" charset="0"/>
                          <a:ea typeface="+mn-ea"/>
                          <a:cs typeface="+mn-cs"/>
                        </a:rPr>
                        <a:t>0.16</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defTabSz="914400" rtl="0" eaLnBrk="1" fontAlgn="b" latinLnBrk="0" hangingPunct="1">
                        <a:buNone/>
                      </a:pPr>
                      <a:r>
                        <a:rPr lang="en-US" altLang="zh-CN" sz="1000" b="0" kern="1200" dirty="0">
                          <a:solidFill>
                            <a:srgbClr val="000000"/>
                          </a:solidFill>
                          <a:latin typeface="Arial Regular" panose="020B0604020202020204" charset="0"/>
                          <a:ea typeface="+mn-ea"/>
                        </a:rPr>
                        <a:t>0.188666667</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979564542"/>
                  </a:ext>
                </a:extLst>
              </a:tr>
            </a:tbl>
          </a:graphicData>
        </a:graphic>
      </p:graphicFrame>
      <p:graphicFrame>
        <p:nvGraphicFramePr>
          <p:cNvPr id="5" name="表格 4">
            <a:extLst>
              <a:ext uri="{FF2B5EF4-FFF2-40B4-BE49-F238E27FC236}">
                <a16:creationId xmlns:a16="http://schemas.microsoft.com/office/drawing/2014/main" id="{A58B86A1-2844-41F5-B4B9-86238902DAF8}"/>
              </a:ext>
            </a:extLst>
          </p:cNvPr>
          <p:cNvGraphicFramePr>
            <a:graphicFrameLocks noGrp="1"/>
          </p:cNvGraphicFramePr>
          <p:nvPr>
            <p:extLst>
              <p:ext uri="{D42A27DB-BD31-4B8C-83A1-F6EECF244321}">
                <p14:modId xmlns:p14="http://schemas.microsoft.com/office/powerpoint/2010/main" val="283397321"/>
              </p:ext>
            </p:extLst>
          </p:nvPr>
        </p:nvGraphicFramePr>
        <p:xfrm>
          <a:off x="787399" y="967105"/>
          <a:ext cx="9572625" cy="363220"/>
        </p:xfrm>
        <a:graphic>
          <a:graphicData uri="http://schemas.openxmlformats.org/drawingml/2006/table">
            <a:tbl>
              <a:tblPr firstRow="1" bandRow="1">
                <a:tableStyleId>{5C22544A-7EE6-4342-B048-85BDC9FD1C3A}</a:tableStyleId>
              </a:tblPr>
              <a:tblGrid>
                <a:gridCol w="339090">
                  <a:extLst>
                    <a:ext uri="{9D8B030D-6E8A-4147-A177-3AD203B41FA5}">
                      <a16:colId xmlns:a16="http://schemas.microsoft.com/office/drawing/2014/main" val="2499393249"/>
                    </a:ext>
                  </a:extLst>
                </a:gridCol>
                <a:gridCol w="3020695">
                  <a:extLst>
                    <a:ext uri="{9D8B030D-6E8A-4147-A177-3AD203B41FA5}">
                      <a16:colId xmlns:a16="http://schemas.microsoft.com/office/drawing/2014/main" val="1532171622"/>
                    </a:ext>
                  </a:extLst>
                </a:gridCol>
                <a:gridCol w="426085">
                  <a:extLst>
                    <a:ext uri="{9D8B030D-6E8A-4147-A177-3AD203B41FA5}">
                      <a16:colId xmlns:a16="http://schemas.microsoft.com/office/drawing/2014/main" val="3649288694"/>
                    </a:ext>
                  </a:extLst>
                </a:gridCol>
                <a:gridCol w="346075">
                  <a:extLst>
                    <a:ext uri="{9D8B030D-6E8A-4147-A177-3AD203B41FA5}">
                      <a16:colId xmlns:a16="http://schemas.microsoft.com/office/drawing/2014/main" val="4168139097"/>
                    </a:ext>
                  </a:extLst>
                </a:gridCol>
                <a:gridCol w="402590">
                  <a:extLst>
                    <a:ext uri="{9D8B030D-6E8A-4147-A177-3AD203B41FA5}">
                      <a16:colId xmlns:a16="http://schemas.microsoft.com/office/drawing/2014/main" val="896258078"/>
                    </a:ext>
                  </a:extLst>
                </a:gridCol>
                <a:gridCol w="392430">
                  <a:extLst>
                    <a:ext uri="{9D8B030D-6E8A-4147-A177-3AD203B41FA5}">
                      <a16:colId xmlns:a16="http://schemas.microsoft.com/office/drawing/2014/main" val="1865183419"/>
                    </a:ext>
                  </a:extLst>
                </a:gridCol>
                <a:gridCol w="337820">
                  <a:extLst>
                    <a:ext uri="{9D8B030D-6E8A-4147-A177-3AD203B41FA5}">
                      <a16:colId xmlns:a16="http://schemas.microsoft.com/office/drawing/2014/main" val="2016511158"/>
                    </a:ext>
                  </a:extLst>
                </a:gridCol>
                <a:gridCol w="358140">
                  <a:extLst>
                    <a:ext uri="{9D8B030D-6E8A-4147-A177-3AD203B41FA5}">
                      <a16:colId xmlns:a16="http://schemas.microsoft.com/office/drawing/2014/main" val="3320844808"/>
                    </a:ext>
                  </a:extLst>
                </a:gridCol>
                <a:gridCol w="1115060">
                  <a:extLst>
                    <a:ext uri="{9D8B030D-6E8A-4147-A177-3AD203B41FA5}">
                      <a16:colId xmlns:a16="http://schemas.microsoft.com/office/drawing/2014/main" val="2773353613"/>
                    </a:ext>
                  </a:extLst>
                </a:gridCol>
                <a:gridCol w="1429385">
                  <a:extLst>
                    <a:ext uri="{9D8B030D-6E8A-4147-A177-3AD203B41FA5}">
                      <a16:colId xmlns:a16="http://schemas.microsoft.com/office/drawing/2014/main" val="1837571267"/>
                    </a:ext>
                  </a:extLst>
                </a:gridCol>
                <a:gridCol w="1405255">
                  <a:extLst>
                    <a:ext uri="{9D8B030D-6E8A-4147-A177-3AD203B41FA5}">
                      <a16:colId xmlns:a16="http://schemas.microsoft.com/office/drawing/2014/main" val="3862778022"/>
                    </a:ext>
                  </a:extLst>
                </a:gridCol>
              </a:tblGrid>
              <a:tr h="210820">
                <a:tc>
                  <a:txBody>
                    <a:bodyPr/>
                    <a:lstStyle/>
                    <a:p>
                      <a:pPr indent="0">
                        <a:buNone/>
                      </a:pPr>
                      <a:r>
                        <a:rPr lang="zh-CN" altLang="en-US" sz="1000" b="0" dirty="0">
                          <a:solidFill>
                            <a:srgbClr val="000000"/>
                          </a:solidFill>
                          <a:latin typeface="Arial Regular" panose="020B0604020202020204" charset="0"/>
                          <a:ea typeface="宋体" pitchFamily="2" charset="-122"/>
                        </a:rPr>
                        <a:t>序号</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lstStyle/>
                    <a:p>
                      <a:pPr indent="0">
                        <a:buNone/>
                      </a:pPr>
                      <a:r>
                        <a:rPr lang="zh-CN" sz="1000" b="0" dirty="0">
                          <a:solidFill>
                            <a:srgbClr val="000000"/>
                          </a:solidFill>
                          <a:latin typeface="Arial Regular" panose="020B0604020202020204" charset="0"/>
                          <a:ea typeface="宋体" pitchFamily="2" charset="-122"/>
                        </a:rPr>
                        <a:t>用例</a:t>
                      </a:r>
                      <a:endParaRPr lang="zh-CN" altLang="en-US" sz="1000" b="0" dirty="0">
                        <a:solidFill>
                          <a:srgbClr val="000000"/>
                        </a:solidFill>
                        <a:latin typeface="Arial Regular" panose="020B0604020202020204" charset="0"/>
                        <a:ea typeface="宋体" pitchFamily="2"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p>
                      <a:pPr indent="0">
                        <a:buNone/>
                      </a:pPr>
                      <a:r>
                        <a:rPr lang="zh-CN" sz="1000" b="0" dirty="0">
                          <a:solidFill>
                            <a:srgbClr val="000000"/>
                          </a:solidFill>
                          <a:latin typeface="Arial Regular" panose="020B0604020202020204" charset="0"/>
                          <a:ea typeface="宋体" pitchFamily="2" charset="-122"/>
                        </a:rPr>
                        <a:t>权重</a:t>
                      </a:r>
                      <a:endParaRPr lang="zh-CN" altLang="en-US" sz="1000" b="0" dirty="0">
                        <a:solidFill>
                          <a:srgbClr val="000000"/>
                        </a:solidFill>
                        <a:latin typeface="Arial Regular" panose="020B0604020202020204" charset="0"/>
                        <a:ea typeface="宋体" pitchFamily="2"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lstStyle/>
                    <a:p>
                      <a:pPr indent="0">
                        <a:buNone/>
                      </a:pPr>
                      <a:r>
                        <a:rPr lang="zh-CN" sz="1000" b="0" dirty="0">
                          <a:solidFill>
                            <a:srgbClr val="000000"/>
                          </a:solidFill>
                          <a:latin typeface="Arial Regular" panose="020B0604020202020204" charset="0"/>
                          <a:ea typeface="宋体" pitchFamily="2" charset="-122"/>
                          <a:cs typeface="Arial Regular" panose="020B0604020202020204" charset="0"/>
                        </a:rPr>
                        <a:t>1分</a:t>
                      </a:r>
                      <a:endParaRPr lang="zh-CN" altLang="en-US" sz="1000" b="0" dirty="0">
                        <a:solidFill>
                          <a:srgbClr val="000000"/>
                        </a:solidFill>
                        <a:latin typeface="Arial Regular" panose="020B0604020202020204" charset="0"/>
                        <a:ea typeface="宋体" pitchFamily="2" charset="-122"/>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lstStyle/>
                    <a:p>
                      <a:pPr indent="0">
                        <a:buNone/>
                      </a:pPr>
                      <a:r>
                        <a:rPr lang="zh-CN" sz="1000" b="0" dirty="0">
                          <a:solidFill>
                            <a:srgbClr val="000000"/>
                          </a:solidFill>
                          <a:latin typeface="Arial Regular" panose="020B0604020202020204" charset="0"/>
                          <a:ea typeface="宋体" pitchFamily="2" charset="-122"/>
                          <a:cs typeface="Arial Regular" panose="020B0604020202020204" charset="0"/>
                        </a:rPr>
                        <a:t>2分</a:t>
                      </a:r>
                      <a:endParaRPr lang="zh-CN" altLang="en-US" sz="1000" b="0" dirty="0">
                        <a:solidFill>
                          <a:srgbClr val="000000"/>
                        </a:solidFill>
                        <a:latin typeface="Arial Regular" panose="020B0604020202020204" charset="0"/>
                        <a:ea typeface="宋体" pitchFamily="2" charset="-122"/>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lstStyle/>
                    <a:p>
                      <a:pPr indent="0">
                        <a:buNone/>
                      </a:pPr>
                      <a:r>
                        <a:rPr lang="zh-CN" sz="1000" b="0">
                          <a:solidFill>
                            <a:srgbClr val="000000"/>
                          </a:solidFill>
                          <a:latin typeface="Arial Regular" panose="020B0604020202020204" charset="0"/>
                          <a:ea typeface="宋体" pitchFamily="2" charset="-122"/>
                          <a:cs typeface="Arial Regular" panose="020B0604020202020204" charset="0"/>
                        </a:rPr>
                        <a:t>3分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lstStyle/>
                    <a:p>
                      <a:pPr indent="0">
                        <a:buNone/>
                      </a:pPr>
                      <a:r>
                        <a:rPr lang="zh-CN" sz="1000" b="0" dirty="0">
                          <a:solidFill>
                            <a:srgbClr val="000000"/>
                          </a:solidFill>
                          <a:latin typeface="Arial Regular" panose="020B0604020202020204" charset="0"/>
                          <a:ea typeface="宋体" pitchFamily="2" charset="-122"/>
                          <a:cs typeface="Arial Regular" panose="020B0604020202020204" charset="0"/>
                        </a:rPr>
                        <a:t>4分</a:t>
                      </a:r>
                      <a:endParaRPr lang="zh-CN" altLang="en-US" sz="1000" b="0" dirty="0">
                        <a:solidFill>
                          <a:srgbClr val="000000"/>
                        </a:solidFill>
                        <a:latin typeface="Arial Regular" panose="020B0604020202020204" charset="0"/>
                        <a:ea typeface="宋体" pitchFamily="2" charset="-122"/>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lstStyle/>
                    <a:p>
                      <a:pPr indent="0">
                        <a:buNone/>
                      </a:pPr>
                      <a:r>
                        <a:rPr lang="zh-CN" sz="1000" b="0" dirty="0">
                          <a:solidFill>
                            <a:srgbClr val="000000"/>
                          </a:solidFill>
                          <a:latin typeface="Arial Regular" panose="020B0604020202020204" charset="0"/>
                          <a:ea typeface="宋体" pitchFamily="2" charset="-122"/>
                          <a:cs typeface="Arial Regular" panose="020B0604020202020204" charset="0"/>
                        </a:rPr>
                        <a:t>5分</a:t>
                      </a:r>
                      <a:endParaRPr lang="zh-CN" altLang="en-US" sz="1000" b="0" dirty="0">
                        <a:solidFill>
                          <a:srgbClr val="000000"/>
                        </a:solidFill>
                        <a:latin typeface="Arial Regular" panose="020B0604020202020204" charset="0"/>
                        <a:ea typeface="宋体" pitchFamily="2" charset="-122"/>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lstStyle/>
                    <a:p>
                      <a:pPr marL="0" indent="0" algn="l" defTabSz="914400" rtl="0" eaLnBrk="1" latinLnBrk="0" hangingPunct="1">
                        <a:buNone/>
                      </a:pPr>
                      <a:r>
                        <a:rPr lang="en-US" sz="1000" b="0" kern="1200" dirty="0">
                          <a:solidFill>
                            <a:srgbClr val="000000"/>
                          </a:solidFill>
                          <a:latin typeface="Arial Regular" panose="020B0604020202020204" charset="0"/>
                          <a:ea typeface="+mn-ea"/>
                          <a:cs typeface="Arial Regular" panose="020B0604020202020204" charset="0"/>
                        </a:rPr>
                        <a:t>CX7278155_R00</a:t>
                      </a:r>
                      <a:endParaRPr lang="en-US" altLang="en-US" sz="1000" b="0" kern="1200" dirty="0">
                        <a:solidFill>
                          <a:srgbClr val="000000"/>
                        </a:solidFill>
                        <a:latin typeface="Arial Regular" panose="020B0604020202020204" charset="0"/>
                        <a:ea typeface="+mn-ea"/>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b="0" dirty="0">
                          <a:solidFill>
                            <a:srgbClr val="000000"/>
                          </a:solidFill>
                          <a:latin typeface="Arial Regular" panose="020B0604020202020204" charset="0"/>
                          <a:cs typeface="Arial Regular" panose="020B0604020202020204" charset="0"/>
                        </a:rPr>
                        <a:t>CX7278155_R00</a:t>
                      </a:r>
                      <a:endParaRPr lang="en-US" altLang="en-US" sz="1000" b="0" dirty="0">
                        <a:solidFill>
                          <a:srgbClr val="000000"/>
                        </a:solidFill>
                        <a:latin typeface="Arial Regular" panose="020B0604020202020204" charset="0"/>
                        <a:cs typeface="Arial Regular" panose="020B0604020202020204" charset="0"/>
                      </a:endParaRPr>
                    </a:p>
                    <a:p>
                      <a:pPr indent="0">
                        <a:buNone/>
                      </a:pPr>
                      <a:r>
                        <a:rPr lang="zh-CN" sz="1000" b="0" dirty="0">
                          <a:solidFill>
                            <a:srgbClr val="000000"/>
                          </a:solidFill>
                          <a:latin typeface="Arial Regular" panose="020B0604020202020204" charset="0"/>
                          <a:ea typeface="宋体" pitchFamily="2" charset="-122"/>
                          <a:cs typeface="Arial Regular" panose="020B0604020202020204" charset="0"/>
                        </a:rPr>
                        <a:t>得分</a:t>
                      </a:r>
                      <a:endParaRPr lang="zh-CN" altLang="en-US" sz="1000" b="0" dirty="0">
                        <a:solidFill>
                          <a:srgbClr val="000000"/>
                        </a:solidFill>
                        <a:latin typeface="Arial Regular" panose="020B0604020202020204" charset="0"/>
                        <a:ea typeface="宋体" pitchFamily="2" charset="-122"/>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Comments</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extLst>
                  <a:ext uri="{0D108BD9-81ED-4DB2-BD59-A6C34878D82A}">
                    <a16:rowId xmlns:a16="http://schemas.microsoft.com/office/drawing/2014/main" val="2856238499"/>
                  </a:ext>
                </a:extLst>
              </a:tr>
            </a:tbl>
          </a:graphicData>
        </a:graphic>
      </p:graphicFrame>
      <p:sp>
        <p:nvSpPr>
          <p:cNvPr id="6" name="Title 4">
            <a:extLst>
              <a:ext uri="{FF2B5EF4-FFF2-40B4-BE49-F238E27FC236}">
                <a16:creationId xmlns:a16="http://schemas.microsoft.com/office/drawing/2014/main" id="{6E6014ED-2651-4D7D-B942-251D6B6314C1}"/>
              </a:ext>
            </a:extLst>
          </p:cNvPr>
          <p:cNvSpPr>
            <a:spLocks noGrp="1" noChangeArrowheads="1"/>
          </p:cNvSpPr>
          <p:nvPr>
            <p:ph type="title"/>
          </p:nvPr>
        </p:nvSpPr>
        <p:spPr bwMode="auto">
          <a:xfrm>
            <a:off x="56887" y="-596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CX727 ICA 8155 R00</a:t>
            </a:r>
            <a:r>
              <a:rPr lang="en-US" altLang="en-US" sz="2800" dirty="0">
                <a:solidFill>
                  <a:srgbClr val="0000CC"/>
                </a:solidFill>
              </a:rPr>
              <a:t>} </a:t>
            </a:r>
            <a:r>
              <a:rPr lang="zh-CN" altLang="en-US" sz="2800" dirty="0">
                <a:solidFill>
                  <a:srgbClr val="0000CC"/>
                </a:solidFill>
              </a:rPr>
              <a:t>性能对比测试结果</a:t>
            </a:r>
            <a:endParaRPr lang="en-US" altLang="en-US" sz="2800" b="0" dirty="0">
              <a:ea typeface="SimHei" panose="02010609060101010101" pitchFamily="49" charset="-122"/>
            </a:endParaRPr>
          </a:p>
        </p:txBody>
      </p:sp>
    </p:spTree>
    <p:extLst>
      <p:ext uri="{BB962C8B-B14F-4D97-AF65-F5344CB8AC3E}">
        <p14:creationId xmlns:p14="http://schemas.microsoft.com/office/powerpoint/2010/main" val="275832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{CX727 ICA 8155 R00 HF}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sym typeface="+mn-ea"/>
              </a:rPr>
              <a:t>yellow</a:t>
            </a:r>
            <a:r>
              <a:rPr lang="en-US" altLang="en-US" sz="2800" dirty="0">
                <a:ea typeface="SimHei" panose="02010609060101010101" pitchFamily="49" charset="-122"/>
              </a:rPr>
              <a:t>}</a:t>
            </a: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p>
          <a:p>
            <a:pPr lvl="1">
              <a:spcBef>
                <a:spcPct val="0"/>
              </a:spcBef>
              <a:buFont typeface="Arial" panose="020B0604020202020204" pitchFamily="34" charset="0"/>
              <a:buChar char="•"/>
            </a:pPr>
            <a:r>
              <a:rPr lang="en-US" altLang="zh-CN" sz="1800" dirty="0">
                <a:ea typeface="宋体" pitchFamily="2" charset="-122"/>
              </a:rPr>
              <a:t>Refer SWAD for the details:</a:t>
            </a: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20230211_036_PRO</a:t>
            </a: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pt-BR" altLang="zh-CN" sz="1800" dirty="0">
                <a:ea typeface="宋体" pitchFamily="2" charset="-122"/>
              </a:rPr>
              <a:t>20230211_0038_LF15_R00.PRO.HF_Debug</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98%,  1 </a:t>
            </a:r>
            <a:r>
              <a:rPr lang="en-US" altLang="zh-CN" sz="1800" dirty="0">
                <a:ea typeface="宋体" pitchFamily="2" charset="-122"/>
              </a:rPr>
              <a:t>P0 and 55</a:t>
            </a:r>
            <a:r>
              <a:rPr lang="en-US" altLang="zh-CN" sz="1800" dirty="0">
                <a:solidFill>
                  <a:srgbClr val="0000CC"/>
                </a:solidFill>
                <a:ea typeface="宋体" pitchFamily="2" charset="-122"/>
              </a:rPr>
              <a:t> </a:t>
            </a:r>
            <a:r>
              <a:rPr lang="en-US" altLang="zh-CN" sz="1800" dirty="0">
                <a:ea typeface="宋体" pitchFamily="2" charset="-122"/>
              </a:rPr>
              <a:t>P1 issues Open. Refer test report for detail.</a:t>
            </a:r>
          </a:p>
          <a:p>
            <a:pPr>
              <a:spcBef>
                <a:spcPct val="0"/>
              </a:spcBef>
            </a:pPr>
            <a:r>
              <a:rPr lang="en-US" altLang="zh-CN" sz="1800" dirty="0">
                <a:ea typeface="宋体" pitchFamily="2" charset="-122"/>
              </a:rPr>
              <a:t>Main changes compared with previous version, refer RN for the details, highlights listed below:</a:t>
            </a:r>
          </a:p>
          <a:p>
            <a:pPr lvl="2">
              <a:spcBef>
                <a:spcPct val="0"/>
              </a:spcBef>
              <a:buFont typeface="Arial" panose="020B0604020202020204" pitchFamily="34" charset="0"/>
              <a:buChar char="•"/>
            </a:pPr>
            <a:r>
              <a:rPr lang="en-US" altLang="zh-CN" dirty="0">
                <a:ea typeface="宋体" pitchFamily="2" charset="-122"/>
              </a:rPr>
              <a:t>Open issue List and risk assessment</a:t>
            </a:r>
            <a:r>
              <a:rPr lang="zh-CN" altLang="en-US" dirty="0">
                <a:ea typeface="宋体" pitchFamily="2" charset="-122"/>
              </a:rPr>
              <a:t> </a:t>
            </a:r>
            <a:r>
              <a:rPr lang="en-US" altLang="zh-CN" dirty="0">
                <a:ea typeface="宋体" pitchFamily="2" charset="-122"/>
              </a:rPr>
              <a:t>– refer slide 3</a:t>
            </a:r>
          </a:p>
          <a:p>
            <a:pPr lvl="2">
              <a:spcBef>
                <a:spcPct val="0"/>
              </a:spcBef>
              <a:buFont typeface="Arial" panose="020B0604020202020204" pitchFamily="34" charset="0"/>
              <a:buChar char="•"/>
            </a:pPr>
            <a:r>
              <a:rPr lang="en-US" altLang="zh-CN" dirty="0">
                <a:ea typeface="宋体" pitchFamily="2" charset="-122"/>
              </a:rPr>
              <a:t>Memory leak subject test – refer slide 4</a:t>
            </a:r>
          </a:p>
          <a:p>
            <a:pPr lvl="2">
              <a:spcBef>
                <a:spcPct val="0"/>
              </a:spcBef>
              <a:buFont typeface="Arial" panose="020B0604020202020204" pitchFamily="34" charset="0"/>
              <a:buChar char="•"/>
            </a:pPr>
            <a:r>
              <a:rPr lang="en-US" altLang="zh-CN" dirty="0">
                <a:ea typeface="宋体" pitchFamily="2" charset="-122"/>
              </a:rPr>
              <a:t>Speech </a:t>
            </a:r>
            <a:r>
              <a:rPr lang="en-US" altLang="zh-CN" dirty="0"/>
              <a:t>recognition subject test </a:t>
            </a:r>
            <a:r>
              <a:rPr lang="en-US" altLang="zh-CN" dirty="0">
                <a:ea typeface="宋体" pitchFamily="2" charset="-122"/>
              </a:rPr>
              <a:t>– refer slide 4</a:t>
            </a:r>
          </a:p>
          <a:p>
            <a:pPr lvl="2">
              <a:spcBef>
                <a:spcPct val="0"/>
              </a:spcBef>
              <a:buFont typeface="Arial" panose="020B0604020202020204" pitchFamily="34" charset="0"/>
              <a:buChar char="•"/>
            </a:pPr>
            <a:r>
              <a:rPr lang="en-US" altLang="zh-CN" dirty="0">
                <a:ea typeface="宋体" pitchFamily="2" charset="-122"/>
              </a:rPr>
              <a:t>Performance subject test – refer slide 4</a:t>
            </a:r>
          </a:p>
          <a:p>
            <a:pPr lvl="2">
              <a:spcBef>
                <a:spcPct val="0"/>
              </a:spcBef>
              <a:buFont typeface="Arial" panose="020B0604020202020204" pitchFamily="34" charset="0"/>
              <a:buChar char="•"/>
            </a:pP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18770" y="91440"/>
            <a:ext cx="11873230" cy="486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ea typeface="SimHei" panose="02010609060101010101" pitchFamily="49" charset="-122"/>
                <a:sym typeface="+mn-ea"/>
              </a:rPr>
              <a:t>CX727 ICA 8155 R00 HF</a:t>
            </a:r>
            <a:r>
              <a:rPr lang="en-US" altLang="en-US" sz="2800" dirty="0">
                <a:solidFill>
                  <a:srgbClr val="0000CC"/>
                </a:solidFill>
                <a:sym typeface="+mn-ea"/>
              </a:rPr>
              <a:t>} </a:t>
            </a:r>
            <a:r>
              <a:rPr lang="en-US" altLang="zh-CN" sz="2800" dirty="0">
                <a:sym typeface="+mn-ea"/>
              </a:rPr>
              <a:t>Open IG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extLst>
              <p:ext uri="{D42A27DB-BD31-4B8C-83A1-F6EECF244321}">
                <p14:modId xmlns:p14="http://schemas.microsoft.com/office/powerpoint/2010/main" val="2605345474"/>
              </p:ext>
            </p:extLst>
          </p:nvPr>
        </p:nvGraphicFramePr>
        <p:xfrm>
          <a:off x="250507" y="652145"/>
          <a:ext cx="11690985" cy="716445"/>
        </p:xfrm>
        <a:graphic>
          <a:graphicData uri="http://schemas.openxmlformats.org/drawingml/2006/table">
            <a:tbl>
              <a:tblPr/>
              <a:tblGrid>
                <a:gridCol w="962343">
                  <a:extLst>
                    <a:ext uri="{9D8B030D-6E8A-4147-A177-3AD203B41FA5}">
                      <a16:colId xmlns:a16="http://schemas.microsoft.com/office/drawing/2014/main" val="20000"/>
                    </a:ext>
                  </a:extLst>
                </a:gridCol>
                <a:gridCol w="3500437">
                  <a:extLst>
                    <a:ext uri="{9D8B030D-6E8A-4147-A177-3AD203B41FA5}">
                      <a16:colId xmlns:a16="http://schemas.microsoft.com/office/drawing/2014/main" val="20001"/>
                    </a:ext>
                  </a:extLst>
                </a:gridCol>
                <a:gridCol w="843915">
                  <a:extLst>
                    <a:ext uri="{9D8B030D-6E8A-4147-A177-3AD203B41FA5}">
                      <a16:colId xmlns:a16="http://schemas.microsoft.com/office/drawing/2014/main" val="20002"/>
                    </a:ext>
                  </a:extLst>
                </a:gridCol>
                <a:gridCol w="929005">
                  <a:extLst>
                    <a:ext uri="{9D8B030D-6E8A-4147-A177-3AD203B41FA5}">
                      <a16:colId xmlns:a16="http://schemas.microsoft.com/office/drawing/2014/main" val="20003"/>
                    </a:ext>
                  </a:extLst>
                </a:gridCol>
                <a:gridCol w="734695">
                  <a:extLst>
                    <a:ext uri="{9D8B030D-6E8A-4147-A177-3AD203B41FA5}">
                      <a16:colId xmlns:a16="http://schemas.microsoft.com/office/drawing/2014/main" val="20004"/>
                    </a:ext>
                  </a:extLst>
                </a:gridCol>
                <a:gridCol w="4720590">
                  <a:extLst>
                    <a:ext uri="{9D8B030D-6E8A-4147-A177-3AD203B41FA5}">
                      <a16:colId xmlns:a16="http://schemas.microsoft.com/office/drawing/2014/main" val="20005"/>
                    </a:ext>
                  </a:extLst>
                </a:gridCol>
              </a:tblGrid>
              <a:tr h="207175">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altLang="zh-CN" sz="1200" b="1" i="0" u="none" strike="noStrike" dirty="0">
                          <a:solidFill>
                            <a:schemeClr val="bg1"/>
                          </a:solidFill>
                          <a:effectLst/>
                          <a:latin typeface="Arial" panose="020B0604020202020204" pitchFamily="34" charset="0"/>
                          <a:ea typeface="等线" panose="02010600030101010101" pitchFamily="2" charset="-122"/>
                        </a:rPr>
                        <a:t>T</a:t>
                      </a:r>
                      <a:r>
                        <a:rPr lang="en-US" altLang="zh-CN" sz="1200" b="1" i="0" u="none" strike="noStrike" dirty="0" err="1">
                          <a:solidFill>
                            <a:schemeClr val="bg1"/>
                          </a:solidFill>
                          <a:effectLst/>
                          <a:latin typeface="Arial" panose="020B0604020202020204" pitchFamily="34" charset="0"/>
                          <a:ea typeface="等线" panose="02010600030101010101" pitchFamily="2" charset="-122"/>
                        </a:rPr>
                        <a:t>icket</a:t>
                      </a:r>
                      <a:endParaRPr lang="en-GB" altLang="zh-CN"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43815">
                <a:tc>
                  <a:txBody>
                    <a:bodyPr/>
                    <a:lstStyle/>
                    <a:p>
                      <a:pPr algn="l" fontAlgn="t"/>
                      <a:r>
                        <a:rPr lang="en-US" sz="1100" b="0" i="0" u="sng" strike="noStrike" dirty="0">
                          <a:solidFill>
                            <a:srgbClr val="0563C1"/>
                          </a:solidFill>
                          <a:effectLst/>
                          <a:latin typeface="等线" panose="02010600030101010101" pitchFamily="2" charset="-122"/>
                          <a:ea typeface="等线" panose="02010600030101010101" pitchFamily="2" charset="-122"/>
                          <a:hlinkClick r:id="rId4"/>
                        </a:rPr>
                        <a:t>AW2-13895</a:t>
                      </a:r>
                      <a:endParaRPr lang="en-US" sz="1100" b="0" i="0" u="sng" strike="noStrike" dirty="0">
                        <a:solidFill>
                          <a:srgbClr val="0563C1"/>
                        </a:solidFill>
                        <a:effectLst/>
                        <a:latin typeface="等线" panose="02010600030101010101" pitchFamily="2" charset="-122"/>
                        <a:ea typeface="等线" panose="02010600030101010101" pitchFamily="2" charset="-122"/>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1100" b="0" i="0" u="none" strike="noStrike" dirty="0">
                          <a:solidFill>
                            <a:srgbClr val="000000"/>
                          </a:solidFill>
                          <a:effectLst/>
                          <a:latin typeface="Arial" panose="020B0604020202020204" pitchFamily="34" charset="0"/>
                          <a:ea typeface="等线" panose="02010600030101010101" pitchFamily="2" charset="-122"/>
                        </a:rPr>
                        <a:t>【CX727ICA8155】【</a:t>
                      </a:r>
                      <a:r>
                        <a:rPr lang="zh-CN" altLang="en-US" sz="1100" b="0" i="0" u="none" strike="noStrike" dirty="0">
                          <a:solidFill>
                            <a:srgbClr val="000000"/>
                          </a:solidFill>
                          <a:effectLst/>
                          <a:latin typeface="Arial" panose="020B0604020202020204" pitchFamily="34" charset="0"/>
                          <a:ea typeface="等线" panose="02010600030101010101" pitchFamily="2" charset="-122"/>
                        </a:rPr>
                        <a:t>偶现</a:t>
                      </a:r>
                      <a:r>
                        <a:rPr lang="en-US" altLang="zh-CN" sz="1100" b="0" i="0" u="none" strike="noStrike" dirty="0">
                          <a:solidFill>
                            <a:srgbClr val="000000"/>
                          </a:solidFill>
                          <a:effectLst/>
                          <a:latin typeface="Arial" panose="020B0604020202020204" pitchFamily="34" charset="0"/>
                          <a:ea typeface="等线" panose="02010600030101010101" pitchFamily="2" charset="-122"/>
                        </a:rPr>
                        <a:t>】【</a:t>
                      </a:r>
                      <a:r>
                        <a:rPr lang="zh-CN" altLang="en-US" sz="1100" b="0" i="0" u="none" strike="noStrike" dirty="0">
                          <a:solidFill>
                            <a:srgbClr val="000000"/>
                          </a:solidFill>
                          <a:effectLst/>
                          <a:latin typeface="Arial" panose="020B0604020202020204" pitchFamily="34" charset="0"/>
                          <a:ea typeface="等线" panose="02010600030101010101" pitchFamily="2" charset="-122"/>
                        </a:rPr>
                        <a:t>地图</a:t>
                      </a:r>
                      <a:r>
                        <a:rPr lang="en-US" altLang="zh-CN" sz="1100" b="0" i="0" u="none" strike="noStrike" dirty="0">
                          <a:solidFill>
                            <a:srgbClr val="000000"/>
                          </a:solidFill>
                          <a:effectLst/>
                          <a:latin typeface="Arial" panose="020B0604020202020204" pitchFamily="34" charset="0"/>
                          <a:ea typeface="等线" panose="02010600030101010101" pitchFamily="2" charset="-122"/>
                        </a:rPr>
                        <a:t>】</a:t>
                      </a:r>
                      <a:r>
                        <a:rPr lang="zh-CN" altLang="en-US" sz="1100" b="0" i="0" u="none" strike="noStrike" dirty="0">
                          <a:solidFill>
                            <a:srgbClr val="000000"/>
                          </a:solidFill>
                          <a:effectLst/>
                          <a:latin typeface="Arial" panose="020B0604020202020204" pitchFamily="34" charset="0"/>
                          <a:ea typeface="等线" panose="02010600030101010101" pitchFamily="2" charset="-122"/>
                        </a:rPr>
                        <a:t>唤醒</a:t>
                      </a:r>
                      <a:r>
                        <a:rPr lang="en-US" altLang="zh-CN" sz="1100" b="0" i="0" u="none" strike="noStrike" dirty="0">
                          <a:solidFill>
                            <a:srgbClr val="000000"/>
                          </a:solidFill>
                          <a:effectLst/>
                          <a:latin typeface="Arial" panose="020B0604020202020204" pitchFamily="34" charset="0"/>
                          <a:ea typeface="等线" panose="02010600030101010101" pitchFamily="2" charset="-122"/>
                        </a:rPr>
                        <a:t>VR</a:t>
                      </a:r>
                      <a:r>
                        <a:rPr lang="zh-CN" altLang="en-US" sz="1100" b="0" i="0" u="none" strike="noStrike" dirty="0">
                          <a:solidFill>
                            <a:srgbClr val="000000"/>
                          </a:solidFill>
                          <a:effectLst/>
                          <a:latin typeface="Arial" panose="020B0604020202020204" pitchFamily="34" charset="0"/>
                          <a:ea typeface="等线" panose="02010600030101010101" pitchFamily="2" charset="-122"/>
                        </a:rPr>
                        <a:t>：”去金牛湖“，搜索结果出来后手动点击第一个，出现导航打不开的情况</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Arial" panose="020B0604020202020204" pitchFamily="34" charset="0"/>
                          <a:ea typeface="等线" panose="02010600030101010101" pitchFamily="2" charset="-122"/>
                        </a:rPr>
                        <a:t>Developing</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1100" b="0" i="0" u="none" strike="noStrike" kern="1200" dirty="0">
                          <a:solidFill>
                            <a:srgbClr val="000000"/>
                          </a:solidFill>
                          <a:effectLst/>
                          <a:latin typeface="Arial" panose="020B0604020202020204" pitchFamily="34" charset="0"/>
                          <a:ea typeface="等线" panose="02010600030101010101" pitchFamily="2" charset="-122"/>
                          <a:cs typeface="+mn-cs"/>
                          <a:sym typeface="+mn-ea"/>
                        </a:rPr>
                        <a:t>R04</a:t>
                      </a:r>
                      <a:endParaRPr lang="en-US" altLang="en-GB" sz="1100" b="0" i="0" u="none" strike="noStrike" kern="1200" dirty="0">
                        <a:solidFill>
                          <a:srgbClr val="000000"/>
                        </a:solidFill>
                        <a:effectLst/>
                        <a:latin typeface="Arial" panose="020B0604020202020204" pitchFamily="34" charset="0"/>
                        <a:ea typeface="等线" panose="02010600030101010101" pitchFamily="2" charset="-122"/>
                        <a:cs typeface="+mn-cs"/>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Arial" panose="020B0604020202020204" pitchFamily="34" charset="0"/>
                          <a:ea typeface="等线" panose="02010600030101010101" pitchFamily="2" charset="-122"/>
                        </a:rPr>
                        <a:t>Immediate Gating</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1100" b="0" i="0" u="none" strike="noStrike" kern="1200" dirty="0">
                          <a:solidFill>
                            <a:srgbClr val="000000"/>
                          </a:solidFill>
                          <a:effectLst/>
                          <a:latin typeface="Arial" panose="020B0604020202020204" pitchFamily="34" charset="0"/>
                          <a:ea typeface="等线" panose="02010600030101010101" pitchFamily="2" charset="-122"/>
                          <a:cs typeface="+mn-cs"/>
                          <a:sym typeface="+mn-ea"/>
                        </a:rPr>
                        <a:t>该问题进行了压测复现</a:t>
                      </a:r>
                      <a:r>
                        <a:rPr lang="en-US" altLang="zh-CN" sz="1100" b="0" i="0" u="none" strike="noStrike" kern="1200" dirty="0">
                          <a:solidFill>
                            <a:srgbClr val="000000"/>
                          </a:solidFill>
                          <a:effectLst/>
                          <a:latin typeface="Arial" panose="020B0604020202020204" pitchFamily="34" charset="0"/>
                          <a:ea typeface="等线" panose="02010600030101010101" pitchFamily="2" charset="-122"/>
                          <a:cs typeface="+mn-cs"/>
                          <a:sym typeface="+mn-ea"/>
                        </a:rPr>
                        <a:t>100</a:t>
                      </a:r>
                      <a:r>
                        <a:rPr lang="zh-CN" altLang="en-US" sz="1100" b="0" i="0" u="none" strike="noStrike" kern="1200" dirty="0">
                          <a:solidFill>
                            <a:srgbClr val="000000"/>
                          </a:solidFill>
                          <a:effectLst/>
                          <a:latin typeface="Arial" panose="020B0604020202020204" pitchFamily="34" charset="0"/>
                          <a:ea typeface="等线" panose="02010600030101010101" pitchFamily="2" charset="-122"/>
                          <a:cs typeface="+mn-cs"/>
                          <a:sym typeface="+mn-ea"/>
                        </a:rPr>
                        <a:t>次未复现，另该问题为主线问题，主线已经解决（</a:t>
                      </a:r>
                      <a:r>
                        <a:rPr lang="en-US" altLang="zh-CN" sz="1100" b="0" i="0" u="none" strike="noStrike" kern="1200" dirty="0">
                          <a:solidFill>
                            <a:srgbClr val="000000"/>
                          </a:solidFill>
                          <a:effectLst/>
                          <a:latin typeface="Arial" panose="020B0604020202020204" pitchFamily="34" charset="0"/>
                          <a:ea typeface="等线" panose="02010600030101010101" pitchFamily="2" charset="-122"/>
                          <a:cs typeface="+mn-cs"/>
                          <a:sym typeface="+mn-ea"/>
                        </a:rPr>
                        <a:t>PL20</a:t>
                      </a:r>
                      <a:r>
                        <a:rPr lang="zh-CN" altLang="en-US" sz="1100" b="0" i="0" u="none" strike="noStrike" kern="1200" dirty="0">
                          <a:solidFill>
                            <a:srgbClr val="000000"/>
                          </a:solidFill>
                          <a:effectLst/>
                          <a:latin typeface="Arial" panose="020B0604020202020204" pitchFamily="34" charset="0"/>
                          <a:ea typeface="等线" panose="02010600030101010101" pitchFamily="2" charset="-122"/>
                          <a:cs typeface="+mn-cs"/>
                          <a:sym typeface="+mn-ea"/>
                        </a:rPr>
                        <a:t>）目前在</a:t>
                      </a:r>
                      <a:r>
                        <a:rPr lang="en-US" altLang="zh-CN" sz="1100" b="0" i="0" u="none" strike="noStrike" kern="1200" dirty="0">
                          <a:solidFill>
                            <a:srgbClr val="000000"/>
                          </a:solidFill>
                          <a:effectLst/>
                          <a:latin typeface="Arial" panose="020B0604020202020204" pitchFamily="34" charset="0"/>
                          <a:ea typeface="等线" panose="02010600030101010101" pitchFamily="2" charset="-122"/>
                          <a:cs typeface="+mn-cs"/>
                          <a:sym typeface="+mn-ea"/>
                        </a:rPr>
                        <a:t>Daily</a:t>
                      </a:r>
                      <a:r>
                        <a:rPr lang="zh-CN" altLang="en-US" sz="1100" b="0" i="0" u="none" strike="noStrike" kern="1200" dirty="0">
                          <a:solidFill>
                            <a:srgbClr val="000000"/>
                          </a:solidFill>
                          <a:effectLst/>
                          <a:latin typeface="Arial" panose="020B0604020202020204" pitchFamily="34" charset="0"/>
                          <a:ea typeface="等线" panose="02010600030101010101" pitchFamily="2" charset="-122"/>
                          <a:cs typeface="+mn-cs"/>
                          <a:sym typeface="+mn-ea"/>
                        </a:rPr>
                        <a:t>版本已经集成并验证通过，计划组入</a:t>
                      </a:r>
                      <a:r>
                        <a:rPr lang="en-US" altLang="zh-CN" sz="1100" b="0" i="0" u="none" strike="noStrike" kern="1200" dirty="0">
                          <a:solidFill>
                            <a:srgbClr val="000000"/>
                          </a:solidFill>
                          <a:effectLst/>
                          <a:latin typeface="Arial" panose="020B0604020202020204" pitchFamily="34" charset="0"/>
                          <a:ea typeface="等线" panose="02010600030101010101" pitchFamily="2" charset="-122"/>
                          <a:cs typeface="+mn-cs"/>
                          <a:sym typeface="+mn-ea"/>
                        </a:rPr>
                        <a:t>R04</a:t>
                      </a:r>
                      <a:r>
                        <a:rPr lang="zh-CN" altLang="en-US" sz="1100" b="0" i="0" u="none" strike="noStrike" kern="1200" dirty="0">
                          <a:solidFill>
                            <a:srgbClr val="000000"/>
                          </a:solidFill>
                          <a:effectLst/>
                          <a:latin typeface="Arial" panose="020B0604020202020204" pitchFamily="34" charset="0"/>
                          <a:ea typeface="等线" panose="02010600030101010101" pitchFamily="2" charset="-122"/>
                          <a:cs typeface="+mn-cs"/>
                          <a:sym typeface="+mn-ea"/>
                        </a:rPr>
                        <a:t>版本</a:t>
                      </a:r>
                      <a:endParaRPr sz="1100" b="0" i="0" u="none" strike="noStrike" kern="1200" dirty="0">
                        <a:solidFill>
                          <a:srgbClr val="000000"/>
                        </a:solidFill>
                        <a:effectLst/>
                        <a:latin typeface="Arial" panose="020B0604020202020204" pitchFamily="34" charset="0"/>
                        <a:ea typeface="等线" panose="02010600030101010101" pitchFamily="2" charset="-122"/>
                        <a:cs typeface="+mn-cs"/>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10636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18770" y="91440"/>
            <a:ext cx="11873230" cy="486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ea typeface="SimHei" panose="02010609060101010101" pitchFamily="49" charset="-122"/>
                <a:sym typeface="+mn-ea"/>
              </a:rPr>
              <a:t>CX727 ICA 8155 R00 HF</a:t>
            </a:r>
            <a:r>
              <a:rPr lang="en-US" altLang="en-US" sz="2800" dirty="0">
                <a:solidFill>
                  <a:srgbClr val="0000CC"/>
                </a:solidFill>
                <a:sym typeface="+mn-ea"/>
              </a:rPr>
              <a:t>} </a:t>
            </a:r>
            <a:r>
              <a:rPr lang="en-US" altLang="zh-CN" sz="2800" dirty="0">
                <a:sym typeface="+mn-ea"/>
              </a:rPr>
              <a:t>Open Gating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extLst>
              <p:ext uri="{D42A27DB-BD31-4B8C-83A1-F6EECF244321}">
                <p14:modId xmlns:p14="http://schemas.microsoft.com/office/powerpoint/2010/main" val="132815540"/>
              </p:ext>
            </p:extLst>
          </p:nvPr>
        </p:nvGraphicFramePr>
        <p:xfrm>
          <a:off x="250507" y="652145"/>
          <a:ext cx="11690985" cy="5761990"/>
        </p:xfrm>
        <a:graphic>
          <a:graphicData uri="http://schemas.openxmlformats.org/drawingml/2006/table">
            <a:tbl>
              <a:tblPr/>
              <a:tblGrid>
                <a:gridCol w="962343">
                  <a:extLst>
                    <a:ext uri="{9D8B030D-6E8A-4147-A177-3AD203B41FA5}">
                      <a16:colId xmlns:a16="http://schemas.microsoft.com/office/drawing/2014/main" val="20000"/>
                    </a:ext>
                  </a:extLst>
                </a:gridCol>
                <a:gridCol w="3500437">
                  <a:extLst>
                    <a:ext uri="{9D8B030D-6E8A-4147-A177-3AD203B41FA5}">
                      <a16:colId xmlns:a16="http://schemas.microsoft.com/office/drawing/2014/main" val="20001"/>
                    </a:ext>
                  </a:extLst>
                </a:gridCol>
                <a:gridCol w="843915">
                  <a:extLst>
                    <a:ext uri="{9D8B030D-6E8A-4147-A177-3AD203B41FA5}">
                      <a16:colId xmlns:a16="http://schemas.microsoft.com/office/drawing/2014/main" val="20002"/>
                    </a:ext>
                  </a:extLst>
                </a:gridCol>
                <a:gridCol w="929005">
                  <a:extLst>
                    <a:ext uri="{9D8B030D-6E8A-4147-A177-3AD203B41FA5}">
                      <a16:colId xmlns:a16="http://schemas.microsoft.com/office/drawing/2014/main" val="20003"/>
                    </a:ext>
                  </a:extLst>
                </a:gridCol>
                <a:gridCol w="734695">
                  <a:extLst>
                    <a:ext uri="{9D8B030D-6E8A-4147-A177-3AD203B41FA5}">
                      <a16:colId xmlns:a16="http://schemas.microsoft.com/office/drawing/2014/main" val="20004"/>
                    </a:ext>
                  </a:extLst>
                </a:gridCol>
                <a:gridCol w="4720590">
                  <a:extLst>
                    <a:ext uri="{9D8B030D-6E8A-4147-A177-3AD203B41FA5}">
                      <a16:colId xmlns:a16="http://schemas.microsoft.com/office/drawing/2014/main" val="20005"/>
                    </a:ext>
                  </a:extLst>
                </a:gridCol>
              </a:tblGrid>
              <a:tr h="207175">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altLang="zh-CN" sz="1200" b="1" i="0" u="none" strike="noStrike" dirty="0">
                          <a:solidFill>
                            <a:schemeClr val="bg1"/>
                          </a:solidFill>
                          <a:effectLst/>
                          <a:latin typeface="Arial" panose="020B0604020202020204" pitchFamily="34" charset="0"/>
                          <a:ea typeface="等线" panose="02010600030101010101" pitchFamily="2" charset="-122"/>
                        </a:rPr>
                        <a:t>T</a:t>
                      </a:r>
                      <a:r>
                        <a:rPr lang="en-US" altLang="zh-CN" sz="1200" b="1" i="0" u="none" strike="noStrike" dirty="0" err="1">
                          <a:solidFill>
                            <a:schemeClr val="bg1"/>
                          </a:solidFill>
                          <a:effectLst/>
                          <a:latin typeface="Arial" panose="020B0604020202020204" pitchFamily="34" charset="0"/>
                          <a:ea typeface="等线" panose="02010600030101010101" pitchFamily="2" charset="-122"/>
                        </a:rPr>
                        <a:t>icket</a:t>
                      </a:r>
                      <a:endParaRPr lang="en-GB" altLang="zh-CN"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43815">
                <a:tc>
                  <a:txBody>
                    <a:bodyPr/>
                    <a:lstStyle/>
                    <a:p>
                      <a:pPr algn="ctr" fontAlgn="t">
                        <a:buNone/>
                      </a:pPr>
                      <a:r>
                        <a:rPr lang="en-GB" altLang="en-US" sz="900" b="0" i="0" u="sng" strike="noStrike" kern="1200" dirty="0">
                          <a:solidFill>
                            <a:srgbClr val="0563C1"/>
                          </a:solidFill>
                          <a:effectLst/>
                          <a:ea typeface="等线" panose="02010600030101010101" pitchFamily="2" charset="-122"/>
                          <a:cs typeface="+mn-lt"/>
                        </a:rPr>
                        <a:t>AW2-14948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buNone/>
                      </a:pPr>
                      <a:r>
                        <a:rPr lang="en-US" altLang="zh-CN" sz="900" dirty="0"/>
                        <a:t>[Phase4][EV][100%][trip planner]</a:t>
                      </a:r>
                      <a:r>
                        <a:rPr lang="zh-CN" altLang="en-US" sz="900" dirty="0"/>
                        <a:t>添加沿途充电站提示信息显示不全</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80808"/>
                          </a:solidFill>
                          <a:effectLst/>
                          <a:ea typeface="等线" panose="02010600030101010101" pitchFamily="2" charset="-122"/>
                          <a:cs typeface="+mn-lt"/>
                          <a:sym typeface="+mn-ea"/>
                        </a:rPr>
                        <a:t>2/16</a:t>
                      </a:r>
                      <a:r>
                        <a:rPr lang="zh-CN" altLang="en-US" sz="900" dirty="0">
                          <a:solidFill>
                            <a:srgbClr val="080808"/>
                          </a:solidFill>
                          <a:effectLst/>
                          <a:ea typeface="等线" panose="02010600030101010101" pitchFamily="2" charset="-122"/>
                          <a:cs typeface="+mn-lt"/>
                          <a:sym typeface="+mn-ea"/>
                        </a:rPr>
                        <a:t>升级由</a:t>
                      </a:r>
                      <a:r>
                        <a:rPr lang="en-US" altLang="zh-CN" sz="900" dirty="0">
                          <a:solidFill>
                            <a:srgbClr val="080808"/>
                          </a:solidFill>
                          <a:effectLst/>
                          <a:ea typeface="等线" panose="02010600030101010101" pitchFamily="2" charset="-122"/>
                          <a:cs typeface="+mn-lt"/>
                          <a:sym typeface="+mn-ea"/>
                        </a:rPr>
                        <a:t>High-&gt;Gating</a:t>
                      </a:r>
                      <a:r>
                        <a:rPr lang="zh-CN" altLang="en-US" sz="900" dirty="0">
                          <a:solidFill>
                            <a:srgbClr val="080808"/>
                          </a:solidFill>
                          <a:effectLst/>
                          <a:ea typeface="等线" panose="02010600030101010101" pitchFamily="2" charset="-122"/>
                          <a:cs typeface="+mn-lt"/>
                          <a:sym typeface="+mn-ea"/>
                        </a:rPr>
                        <a:t>，涉及</a:t>
                      </a:r>
                      <a:r>
                        <a:rPr lang="en-US" altLang="zh-CN" sz="900" dirty="0">
                          <a:solidFill>
                            <a:srgbClr val="080808"/>
                          </a:solidFill>
                          <a:effectLst/>
                          <a:ea typeface="等线" panose="02010600030101010101" pitchFamily="2" charset="-122"/>
                          <a:cs typeface="+mn-lt"/>
                          <a:sym typeface="+mn-ea"/>
                        </a:rPr>
                        <a:t>EV</a:t>
                      </a:r>
                      <a:r>
                        <a:rPr lang="zh-CN" altLang="en-US" sz="900" dirty="0">
                          <a:solidFill>
                            <a:srgbClr val="080808"/>
                          </a:solidFill>
                          <a:effectLst/>
                          <a:ea typeface="等线" panose="02010600030101010101" pitchFamily="2" charset="-122"/>
                          <a:cs typeface="+mn-lt"/>
                          <a:sym typeface="+mn-ea"/>
                        </a:rPr>
                        <a:t>显示优化，计划</a:t>
                      </a:r>
                      <a:r>
                        <a:rPr lang="en-US" altLang="zh-CN" sz="900" dirty="0">
                          <a:solidFill>
                            <a:srgbClr val="080808"/>
                          </a:solidFill>
                          <a:effectLst/>
                          <a:ea typeface="等线" panose="02010600030101010101" pitchFamily="2" charset="-122"/>
                          <a:cs typeface="+mn-lt"/>
                          <a:sym typeface="+mn-ea"/>
                        </a:rPr>
                        <a:t>R04</a:t>
                      </a:r>
                      <a:r>
                        <a:rPr lang="zh-CN" altLang="en-US" sz="900" dirty="0">
                          <a:solidFill>
                            <a:srgbClr val="080808"/>
                          </a:solidFill>
                          <a:effectLst/>
                          <a:ea typeface="等线" panose="02010600030101010101" pitchFamily="2" charset="-122"/>
                          <a:cs typeface="+mn-lt"/>
                          <a:sym typeface="+mn-ea"/>
                        </a:rPr>
                        <a:t>适配后组入</a:t>
                      </a:r>
                      <a:endParaRPr sz="900" dirty="0">
                        <a:solidFill>
                          <a:srgbClr val="080808"/>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6432">
                <a:tc>
                  <a:txBody>
                    <a:bodyPr/>
                    <a:lstStyle/>
                    <a:p>
                      <a:pPr algn="ctr" fontAlgn="t">
                        <a:buNone/>
                      </a:pPr>
                      <a:r>
                        <a:rPr lang="en-GB" altLang="en-US" sz="900" b="0" i="0" u="sng" strike="noStrike" kern="1200" dirty="0">
                          <a:solidFill>
                            <a:srgbClr val="0563C1"/>
                          </a:solidFill>
                          <a:effectLst/>
                          <a:ea typeface="等线" panose="02010600030101010101" pitchFamily="2" charset="-122"/>
                          <a:cs typeface="+mn-lt"/>
                        </a:rPr>
                        <a:t>AW2-14946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buNone/>
                      </a:pPr>
                      <a:r>
                        <a:rPr lang="en-US" altLang="zh-CN" sz="900" dirty="0"/>
                        <a:t>Phase4:[EV][Preferred charge time]No name is occupied but prompt in red letter</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R04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80808"/>
                          </a:solidFill>
                          <a:effectLst/>
                          <a:ea typeface="等线" panose="02010600030101010101" pitchFamily="2" charset="-122"/>
                          <a:cs typeface="+mn-lt"/>
                          <a:sym typeface="+mn-ea"/>
                        </a:rPr>
                        <a:t>2/16</a:t>
                      </a:r>
                      <a:r>
                        <a:rPr lang="zh-CN" altLang="en-US" sz="900" dirty="0">
                          <a:solidFill>
                            <a:srgbClr val="080808"/>
                          </a:solidFill>
                          <a:effectLst/>
                          <a:ea typeface="等线" panose="02010600030101010101" pitchFamily="2" charset="-122"/>
                          <a:cs typeface="+mn-lt"/>
                          <a:sym typeface="+mn-ea"/>
                        </a:rPr>
                        <a:t>升级由</a:t>
                      </a:r>
                      <a:r>
                        <a:rPr lang="en-US" altLang="zh-CN" sz="900" dirty="0">
                          <a:solidFill>
                            <a:srgbClr val="080808"/>
                          </a:solidFill>
                          <a:effectLst/>
                          <a:ea typeface="等线" panose="02010600030101010101" pitchFamily="2" charset="-122"/>
                          <a:cs typeface="+mn-lt"/>
                          <a:sym typeface="+mn-ea"/>
                        </a:rPr>
                        <a:t>High-&gt;Gating</a:t>
                      </a:r>
                      <a:r>
                        <a:rPr lang="zh-CN" altLang="en-US" sz="900" dirty="0">
                          <a:solidFill>
                            <a:srgbClr val="080808"/>
                          </a:solidFill>
                          <a:effectLst/>
                          <a:ea typeface="等线" panose="02010600030101010101" pitchFamily="2" charset="-122"/>
                          <a:cs typeface="+mn-lt"/>
                          <a:sym typeface="+mn-ea"/>
                        </a:rPr>
                        <a:t>，涉及</a:t>
                      </a:r>
                      <a:r>
                        <a:rPr lang="en-US" altLang="zh-CN" sz="900" dirty="0">
                          <a:solidFill>
                            <a:srgbClr val="080808"/>
                          </a:solidFill>
                          <a:effectLst/>
                          <a:ea typeface="等线" panose="02010600030101010101" pitchFamily="2" charset="-122"/>
                          <a:cs typeface="+mn-lt"/>
                          <a:sym typeface="+mn-ea"/>
                        </a:rPr>
                        <a:t>EV</a:t>
                      </a:r>
                      <a:r>
                        <a:rPr lang="zh-CN" altLang="en-US" sz="900" dirty="0">
                          <a:solidFill>
                            <a:srgbClr val="080808"/>
                          </a:solidFill>
                          <a:effectLst/>
                          <a:ea typeface="等线" panose="02010600030101010101" pitchFamily="2" charset="-122"/>
                          <a:cs typeface="+mn-lt"/>
                          <a:sym typeface="+mn-ea"/>
                        </a:rPr>
                        <a:t>显示优化，计划</a:t>
                      </a:r>
                      <a:r>
                        <a:rPr lang="en-US" altLang="zh-CN" sz="900" dirty="0">
                          <a:solidFill>
                            <a:srgbClr val="080808"/>
                          </a:solidFill>
                          <a:effectLst/>
                          <a:ea typeface="等线" panose="02010600030101010101" pitchFamily="2" charset="-122"/>
                          <a:cs typeface="+mn-lt"/>
                          <a:sym typeface="+mn-ea"/>
                        </a:rPr>
                        <a:t>R04</a:t>
                      </a:r>
                      <a:r>
                        <a:rPr lang="zh-CN" altLang="en-US" sz="900" dirty="0">
                          <a:solidFill>
                            <a:srgbClr val="080808"/>
                          </a:solidFill>
                          <a:effectLst/>
                          <a:ea typeface="等线" panose="02010600030101010101" pitchFamily="2" charset="-122"/>
                          <a:cs typeface="+mn-lt"/>
                          <a:sym typeface="+mn-ea"/>
                        </a:rPr>
                        <a:t>适配后组入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4976">
                <a:tc>
                  <a:txBody>
                    <a:bodyPr/>
                    <a:lstStyle/>
                    <a:p>
                      <a:pPr algn="ctr" fontAlgn="t">
                        <a:buNone/>
                      </a:pPr>
                      <a:r>
                        <a:rPr lang="en-GB" altLang="en-US" sz="900" b="0" i="0" u="sng" strike="noStrike" kern="1200" dirty="0">
                          <a:solidFill>
                            <a:srgbClr val="0563C1"/>
                          </a:solidFill>
                          <a:effectLst/>
                          <a:ea typeface="等线" panose="02010600030101010101" pitchFamily="2" charset="-122"/>
                          <a:cs typeface="+mn-lt"/>
                        </a:rPr>
                        <a:t>AW2-14168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buNone/>
                      </a:pPr>
                      <a:r>
                        <a:rPr lang="en-US" altLang="zh-CN" sz="900" b="0" i="0" u="none" strike="noStrike" kern="1200" dirty="0">
                          <a:solidFill>
                            <a:srgbClr val="000000"/>
                          </a:solidFill>
                          <a:effectLst/>
                          <a:ea typeface="等线" panose="02010600030101010101" pitchFamily="2" charset="-122"/>
                          <a:cs typeface="+mn-lt"/>
                        </a:rPr>
                        <a:t>[CX727ICA][Performance][Stability]monkey </a:t>
                      </a:r>
                      <a:r>
                        <a:rPr lang="en-US" altLang="zh-CN" sz="900" b="0" i="0" u="none" strike="noStrike" kern="1200" dirty="0" err="1">
                          <a:solidFill>
                            <a:srgbClr val="000000"/>
                          </a:solidFill>
                          <a:effectLst/>
                          <a:ea typeface="等线" panose="02010600030101010101" pitchFamily="2" charset="-122"/>
                          <a:cs typeface="+mn-lt"/>
                        </a:rPr>
                        <a:t>test,com.baidu.privacy</a:t>
                      </a:r>
                      <a:r>
                        <a:rPr lang="en-US" altLang="zh-CN" sz="900" b="0" i="0" u="none" strike="noStrike" kern="1200" dirty="0">
                          <a:solidFill>
                            <a:srgbClr val="000000"/>
                          </a:solidFill>
                          <a:effectLst/>
                          <a:ea typeface="等线" panose="02010600030101010101" pitchFamily="2" charset="-122"/>
                          <a:cs typeface="+mn-lt"/>
                        </a:rPr>
                        <a:t> happens beyond 10 times crash</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Monkey Test</a:t>
                      </a:r>
                      <a:r>
                        <a:rPr lang="zh-CN" altLang="en-US" sz="900" dirty="0">
                          <a:solidFill>
                            <a:srgbClr val="000000"/>
                          </a:solidFill>
                          <a:effectLst/>
                          <a:ea typeface="等线" panose="02010600030101010101" pitchFamily="2" charset="-122"/>
                          <a:cs typeface="+mn-lt"/>
                          <a:sym typeface="+mn-ea"/>
                        </a:rPr>
                        <a:t>相关问题，目前增加了对应的空指针保护，计划</a:t>
                      </a:r>
                      <a:r>
                        <a:rPr lang="en-US" altLang="zh-CN" sz="900" dirty="0">
                          <a:solidFill>
                            <a:srgbClr val="000000"/>
                          </a:solidFill>
                          <a:effectLst/>
                          <a:ea typeface="等线" panose="02010600030101010101" pitchFamily="2" charset="-122"/>
                          <a:cs typeface="+mn-lt"/>
                          <a:sym typeface="+mn-ea"/>
                        </a:rPr>
                        <a:t>R04</a:t>
                      </a:r>
                      <a:r>
                        <a:rPr lang="zh-CN" altLang="en-US" sz="900" dirty="0">
                          <a:solidFill>
                            <a:srgbClr val="000000"/>
                          </a:solidFill>
                          <a:effectLst/>
                          <a:ea typeface="等线" panose="02010600030101010101" pitchFamily="2" charset="-122"/>
                          <a:cs typeface="+mn-lt"/>
                          <a:sym typeface="+mn-ea"/>
                        </a:rPr>
                        <a:t>组入</a:t>
                      </a:r>
                      <a:endParaRPr lang="en-US" alt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4976">
                <a:tc>
                  <a:txBody>
                    <a:bodyPr/>
                    <a:lstStyle/>
                    <a:p>
                      <a:pPr algn="ctr" fontAlgn="t">
                        <a:buNone/>
                      </a:pPr>
                      <a:r>
                        <a:rPr lang="en-GB" altLang="en-US" sz="900" b="0" i="0" u="sng" strike="noStrike" kern="1200" dirty="0">
                          <a:solidFill>
                            <a:srgbClr val="0563C1"/>
                          </a:solidFill>
                          <a:effectLst/>
                          <a:ea typeface="等线" panose="02010600030101010101" pitchFamily="2" charset="-122"/>
                          <a:cs typeface="+mn-lt"/>
                        </a:rPr>
                        <a:t>AW2-14854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buNone/>
                      </a:pPr>
                      <a:r>
                        <a:rPr lang="en-US" altLang="zh-CN" sz="900" b="0" i="0" u="none" strike="noStrike" kern="1200" dirty="0">
                          <a:solidFill>
                            <a:srgbClr val="000000"/>
                          </a:solidFill>
                          <a:effectLst/>
                          <a:ea typeface="等线" panose="02010600030101010101" pitchFamily="2" charset="-122"/>
                          <a:cs typeface="+mn-lt"/>
                        </a:rPr>
                        <a:t>[EV][Trip Planner]</a:t>
                      </a:r>
                      <a:r>
                        <a:rPr lang="zh-CN" altLang="en-US" sz="900" b="0" i="0" u="none" strike="noStrike" kern="1200" dirty="0">
                          <a:solidFill>
                            <a:srgbClr val="000000"/>
                          </a:solidFill>
                          <a:effectLst/>
                          <a:ea typeface="等线" panose="02010600030101010101" pitchFamily="2" charset="-122"/>
                          <a:cs typeface="+mn-lt"/>
                        </a:rPr>
                        <a:t>按照偏好设置可规划路线，还是提示使用的默认偏好设置</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altLang="zh-CN" sz="900" b="0" i="0" u="none" strike="noStrike" kern="1200" dirty="0">
                          <a:solidFill>
                            <a:srgbClr val="000000"/>
                          </a:solidFill>
                          <a:effectLst/>
                          <a:ea typeface="等线" panose="02010600030101010101" pitchFamily="2" charset="-122"/>
                          <a:cs typeface="+mn-lt"/>
                        </a:rPr>
                        <a:t>EV</a:t>
                      </a:r>
                      <a:r>
                        <a:rPr lang="zh-CN" altLang="en-US" sz="900" b="0" i="0" u="none" strike="noStrike" kern="1200" dirty="0">
                          <a:solidFill>
                            <a:srgbClr val="000000"/>
                          </a:solidFill>
                          <a:effectLst/>
                          <a:ea typeface="等线" panose="02010600030101010101" pitchFamily="2" charset="-122"/>
                          <a:cs typeface="+mn-lt"/>
                        </a:rPr>
                        <a:t>用户体验问题，计划</a:t>
                      </a:r>
                      <a:r>
                        <a:rPr lang="en-US" altLang="zh-CN" sz="900" b="0" i="0" u="none" strike="noStrike" kern="1200" dirty="0">
                          <a:solidFill>
                            <a:srgbClr val="000000"/>
                          </a:solidFill>
                          <a:effectLst/>
                          <a:ea typeface="等线" panose="02010600030101010101" pitchFamily="2" charset="-122"/>
                          <a:cs typeface="+mn-lt"/>
                        </a:rPr>
                        <a:t>R04</a:t>
                      </a:r>
                      <a:r>
                        <a:rPr lang="zh-CN" altLang="en-US" sz="900" b="0" i="0" u="none" strike="noStrike" kern="1200" dirty="0">
                          <a:solidFill>
                            <a:srgbClr val="000000"/>
                          </a:solidFill>
                          <a:effectLst/>
                          <a:ea typeface="等线" panose="02010600030101010101" pitchFamily="2" charset="-122"/>
                          <a:cs typeface="+mn-lt"/>
                        </a:rPr>
                        <a:t>适配后组入</a:t>
                      </a:r>
                      <a:endParaRPr lang="en-US" altLang="zh-CN"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4976">
                <a:tc>
                  <a:txBody>
                    <a:bodyPr/>
                    <a:lstStyle/>
                    <a:p>
                      <a:pPr algn="ctr" fontAlgn="t">
                        <a:buNone/>
                      </a:pPr>
                      <a:r>
                        <a:rPr lang="en-GB" altLang="en-US" sz="900" b="0" i="0" u="sng" strike="noStrike" kern="1200" dirty="0">
                          <a:solidFill>
                            <a:srgbClr val="0563C1"/>
                          </a:solidFill>
                          <a:effectLst/>
                          <a:ea typeface="等线" panose="02010600030101010101" pitchFamily="2" charset="-122"/>
                          <a:cs typeface="+mn-lt"/>
                        </a:rPr>
                        <a:t>AW2-14742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buNone/>
                      </a:pPr>
                      <a:r>
                        <a:rPr lang="en-US" altLang="zh-CN" sz="900" b="0" i="0" u="none" strike="noStrike" kern="1200" dirty="0">
                          <a:solidFill>
                            <a:srgbClr val="000000"/>
                          </a:solidFill>
                          <a:effectLst/>
                          <a:ea typeface="等线" panose="02010600030101010101" pitchFamily="2" charset="-122"/>
                          <a:cs typeface="+mn-lt"/>
                        </a:rPr>
                        <a:t>[EV][Trip Planner]</a:t>
                      </a:r>
                      <a:r>
                        <a:rPr lang="zh-CN" altLang="en-US" sz="900" b="0" i="0" u="none" strike="noStrike" kern="1200" dirty="0">
                          <a:solidFill>
                            <a:srgbClr val="000000"/>
                          </a:solidFill>
                          <a:effectLst/>
                          <a:ea typeface="等线" panose="02010600030101010101" pitchFamily="2" charset="-122"/>
                          <a:cs typeface="+mn-lt"/>
                        </a:rPr>
                        <a:t>点击沿途站点</a:t>
                      </a:r>
                      <a:r>
                        <a:rPr lang="en-US" altLang="zh-CN" sz="900" b="0" i="0" u="none" strike="noStrike" kern="1200" dirty="0">
                          <a:solidFill>
                            <a:srgbClr val="000000"/>
                          </a:solidFill>
                          <a:effectLst/>
                          <a:ea typeface="等线" panose="02010600030101010101" pitchFamily="2" charset="-122"/>
                          <a:cs typeface="+mn-lt"/>
                        </a:rPr>
                        <a:t>POI</a:t>
                      </a:r>
                      <a:r>
                        <a:rPr lang="zh-CN" altLang="en-US" sz="900" b="0" i="0" u="none" strike="noStrike" kern="1200" dirty="0">
                          <a:solidFill>
                            <a:srgbClr val="000000"/>
                          </a:solidFill>
                          <a:effectLst/>
                          <a:ea typeface="等线" panose="02010600030101010101" pitchFamily="2" charset="-122"/>
                          <a:cs typeface="+mn-lt"/>
                        </a:rPr>
                        <a:t>后，只显示该站点</a:t>
                      </a:r>
                      <a:r>
                        <a:rPr lang="en-US" altLang="zh-CN" sz="900" b="0" i="0" u="none" strike="noStrike" kern="1200" dirty="0">
                          <a:solidFill>
                            <a:srgbClr val="000000"/>
                          </a:solidFill>
                          <a:effectLst/>
                          <a:ea typeface="等线" panose="02010600030101010101" pitchFamily="2" charset="-122"/>
                          <a:cs typeface="+mn-lt"/>
                        </a:rPr>
                        <a:t>POI</a:t>
                      </a:r>
                      <a:r>
                        <a:rPr lang="zh-CN" altLang="en-US" sz="900" b="0" i="0" u="none" strike="noStrike" kern="1200" dirty="0">
                          <a:solidFill>
                            <a:srgbClr val="000000"/>
                          </a:solidFill>
                          <a:effectLst/>
                          <a:ea typeface="等线" panose="02010600030101010101" pitchFamily="2" charset="-122"/>
                          <a:cs typeface="+mn-lt"/>
                        </a:rPr>
                        <a:t>，不显示其他站点</a:t>
                      </a:r>
                      <a:r>
                        <a:rPr lang="en-US" altLang="zh-CN" sz="900" b="0" i="0" u="none" strike="noStrike" kern="1200" dirty="0">
                          <a:solidFill>
                            <a:srgbClr val="000000"/>
                          </a:solidFill>
                          <a:effectLst/>
                          <a:ea typeface="等线" panose="02010600030101010101" pitchFamily="2" charset="-122"/>
                          <a:cs typeface="+mn-lt"/>
                        </a:rPr>
                        <a:t>POI</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Analysis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符合当前百度的设计需要与</a:t>
                      </a:r>
                      <a:r>
                        <a:rPr lang="en-US" altLang="zh-CN" sz="900" b="0" i="0" u="none" strike="noStrike" kern="1200" dirty="0">
                          <a:solidFill>
                            <a:srgbClr val="000000"/>
                          </a:solidFill>
                          <a:effectLst/>
                          <a:ea typeface="等线" panose="02010600030101010101" pitchFamily="2" charset="-122"/>
                          <a:cs typeface="+mn-lt"/>
                        </a:rPr>
                        <a:t>FO</a:t>
                      </a:r>
                      <a:r>
                        <a:rPr lang="zh-CN" altLang="en-US" sz="900" b="0" i="0" u="none" strike="noStrike" kern="1200" dirty="0">
                          <a:solidFill>
                            <a:srgbClr val="000000"/>
                          </a:solidFill>
                          <a:effectLst/>
                          <a:ea typeface="等线" panose="02010600030101010101" pitchFamily="2" charset="-122"/>
                          <a:cs typeface="+mn-lt"/>
                        </a:rPr>
                        <a:t>团队沟通</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4976">
                <a:tc>
                  <a:txBody>
                    <a:bodyPr/>
                    <a:lstStyle/>
                    <a:p>
                      <a:pPr algn="ctr" fontAlgn="t">
                        <a:buNone/>
                      </a:pPr>
                      <a:r>
                        <a:rPr lang="en-GB" altLang="en-US" sz="900" b="0" i="0" u="sng" strike="noStrike" kern="1200" dirty="0">
                          <a:solidFill>
                            <a:srgbClr val="0563C1"/>
                          </a:solidFill>
                          <a:effectLst/>
                          <a:ea typeface="等线" panose="02010600030101010101" pitchFamily="2" charset="-122"/>
                          <a:cs typeface="+mn-lt"/>
                        </a:rPr>
                        <a:t>AW2-14739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buNone/>
                      </a:pPr>
                      <a:r>
                        <a:rPr lang="en-US" altLang="zh-CN" sz="900" b="0" i="0" u="none" strike="noStrike" kern="1200" dirty="0">
                          <a:solidFill>
                            <a:srgbClr val="000000"/>
                          </a:solidFill>
                          <a:effectLst/>
                          <a:ea typeface="等线" panose="02010600030101010101" pitchFamily="2" charset="-122"/>
                          <a:cs typeface="+mn-lt"/>
                        </a:rPr>
                        <a:t>[EV][Station Finder]</a:t>
                      </a:r>
                      <a:r>
                        <a:rPr lang="zh-CN" altLang="en-US" sz="900" b="0" i="0" u="none" strike="noStrike" kern="1200" dirty="0">
                          <a:solidFill>
                            <a:srgbClr val="000000"/>
                          </a:solidFill>
                          <a:effectLst/>
                          <a:ea typeface="等线" panose="02010600030101010101" pitchFamily="2" charset="-122"/>
                          <a:cs typeface="+mn-lt"/>
                        </a:rPr>
                        <a:t>网外站点的运营商标签显示异常</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80808"/>
                          </a:solidFill>
                          <a:effectLst/>
                          <a:ea typeface="等线" panose="02010600030101010101" pitchFamily="2" charset="-122"/>
                          <a:cs typeface="+mn-lt"/>
                          <a:sym typeface="+mn-ea"/>
                        </a:rPr>
                        <a:t>2/16</a:t>
                      </a:r>
                      <a:r>
                        <a:rPr lang="zh-CN" altLang="en-US" sz="900" dirty="0">
                          <a:solidFill>
                            <a:srgbClr val="080808"/>
                          </a:solidFill>
                          <a:effectLst/>
                          <a:ea typeface="等线" panose="02010600030101010101" pitchFamily="2" charset="-122"/>
                          <a:cs typeface="+mn-lt"/>
                          <a:sym typeface="+mn-ea"/>
                        </a:rPr>
                        <a:t>升级由</a:t>
                      </a:r>
                      <a:r>
                        <a:rPr lang="en-US" altLang="zh-CN" sz="900" dirty="0">
                          <a:solidFill>
                            <a:srgbClr val="080808"/>
                          </a:solidFill>
                          <a:effectLst/>
                          <a:ea typeface="等线" panose="02010600030101010101" pitchFamily="2" charset="-122"/>
                          <a:cs typeface="+mn-lt"/>
                          <a:sym typeface="+mn-ea"/>
                        </a:rPr>
                        <a:t>High-&gt;Gating</a:t>
                      </a:r>
                      <a:r>
                        <a:rPr lang="zh-CN" altLang="en-US" sz="900" dirty="0">
                          <a:solidFill>
                            <a:srgbClr val="080808"/>
                          </a:solidFill>
                          <a:effectLst/>
                          <a:ea typeface="等线" panose="02010600030101010101" pitchFamily="2" charset="-122"/>
                          <a:cs typeface="+mn-lt"/>
                          <a:sym typeface="+mn-ea"/>
                        </a:rPr>
                        <a:t>，涉及</a:t>
                      </a:r>
                      <a:r>
                        <a:rPr lang="en-US" altLang="zh-CN" sz="900" dirty="0">
                          <a:solidFill>
                            <a:srgbClr val="080808"/>
                          </a:solidFill>
                          <a:effectLst/>
                          <a:ea typeface="等线" panose="02010600030101010101" pitchFamily="2" charset="-122"/>
                          <a:cs typeface="+mn-lt"/>
                          <a:sym typeface="+mn-ea"/>
                        </a:rPr>
                        <a:t>EV</a:t>
                      </a:r>
                      <a:r>
                        <a:rPr lang="zh-CN" altLang="en-US" sz="900" dirty="0">
                          <a:solidFill>
                            <a:srgbClr val="080808"/>
                          </a:solidFill>
                          <a:effectLst/>
                          <a:ea typeface="等线" panose="02010600030101010101" pitchFamily="2" charset="-122"/>
                          <a:cs typeface="+mn-lt"/>
                          <a:sym typeface="+mn-ea"/>
                        </a:rPr>
                        <a:t>显示优化，计划</a:t>
                      </a:r>
                      <a:r>
                        <a:rPr lang="en-US" altLang="zh-CN" sz="900" dirty="0">
                          <a:solidFill>
                            <a:srgbClr val="080808"/>
                          </a:solidFill>
                          <a:effectLst/>
                          <a:ea typeface="等线" panose="02010600030101010101" pitchFamily="2" charset="-122"/>
                          <a:cs typeface="+mn-lt"/>
                          <a:sym typeface="+mn-ea"/>
                        </a:rPr>
                        <a:t>R04</a:t>
                      </a:r>
                      <a:r>
                        <a:rPr lang="zh-CN" altLang="en-US" sz="900" dirty="0">
                          <a:solidFill>
                            <a:srgbClr val="080808"/>
                          </a:solidFill>
                          <a:effectLst/>
                          <a:ea typeface="等线" panose="02010600030101010101" pitchFamily="2" charset="-122"/>
                          <a:cs typeface="+mn-lt"/>
                          <a:sym typeface="+mn-ea"/>
                        </a:rPr>
                        <a:t>适配后组入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4976">
                <a:tc>
                  <a:txBody>
                    <a:bodyPr/>
                    <a:lstStyle/>
                    <a:p>
                      <a:pPr algn="ctr" fontAlgn="t">
                        <a:buNone/>
                      </a:pPr>
                      <a:r>
                        <a:rPr lang="en-GB" altLang="en-US" sz="900" b="0" i="0" u="sng" strike="noStrike" kern="1200" dirty="0">
                          <a:solidFill>
                            <a:srgbClr val="0563C1"/>
                          </a:solidFill>
                          <a:effectLst/>
                          <a:ea typeface="等线" panose="02010600030101010101" pitchFamily="2" charset="-122"/>
                          <a:cs typeface="+mn-lt"/>
                        </a:rPr>
                        <a:t>AW2-14734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buNone/>
                      </a:pPr>
                      <a:r>
                        <a:rPr lang="en-US" altLang="zh-CN" sz="900" b="0" i="0" u="none" strike="noStrike" kern="1200" dirty="0">
                          <a:solidFill>
                            <a:srgbClr val="000000"/>
                          </a:solidFill>
                          <a:effectLst/>
                          <a:ea typeface="等线" panose="02010600030101010101" pitchFamily="2" charset="-122"/>
                          <a:cs typeface="+mn-lt"/>
                        </a:rPr>
                        <a:t>Phase4</a:t>
                      </a:r>
                      <a:r>
                        <a:rPr lang="zh-CN" altLang="en-US" sz="900" b="0" i="0" u="none" strike="noStrike" kern="1200" dirty="0">
                          <a:solidFill>
                            <a:srgbClr val="000000"/>
                          </a:solidFill>
                          <a:effectLst/>
                          <a:ea typeface="等线" panose="02010600030101010101" pitchFamily="2" charset="-122"/>
                          <a:cs typeface="+mn-lt"/>
                        </a:rPr>
                        <a:t>：</a:t>
                      </a:r>
                      <a:r>
                        <a:rPr lang="en-US" altLang="zh-CN" sz="900" b="0" i="0" u="none" strike="noStrike" kern="1200" dirty="0">
                          <a:solidFill>
                            <a:srgbClr val="000000"/>
                          </a:solidFill>
                          <a:effectLst/>
                          <a:ea typeface="等线" panose="02010600030101010101" pitchFamily="2" charset="-122"/>
                          <a:cs typeface="+mn-lt"/>
                        </a:rPr>
                        <a:t>[EV][</a:t>
                      </a:r>
                      <a:r>
                        <a:rPr lang="en-US" altLang="zh-CN" sz="900" b="0" i="0" u="none" strike="noStrike" kern="1200" dirty="0" err="1">
                          <a:solidFill>
                            <a:srgbClr val="000000"/>
                          </a:solidFill>
                          <a:effectLst/>
                          <a:ea typeface="等线" panose="02010600030101010101" pitchFamily="2" charset="-122"/>
                          <a:cs typeface="+mn-lt"/>
                        </a:rPr>
                        <a:t>StationFinder</a:t>
                      </a:r>
                      <a:r>
                        <a:rPr lang="en-US" altLang="zh-CN" sz="900" b="0" i="0" u="none" strike="noStrike" kern="1200" dirty="0">
                          <a:solidFill>
                            <a:srgbClr val="000000"/>
                          </a:solidFill>
                          <a:effectLst/>
                          <a:ea typeface="等线" panose="02010600030101010101" pitchFamily="2" charset="-122"/>
                          <a:cs typeface="+mn-lt"/>
                        </a:rPr>
                        <a:t> ] </a:t>
                      </a:r>
                      <a:r>
                        <a:rPr lang="zh-CN" altLang="en-US" sz="900" b="0" i="0" u="none" strike="noStrike" kern="1200" dirty="0">
                          <a:solidFill>
                            <a:srgbClr val="000000"/>
                          </a:solidFill>
                          <a:effectLst/>
                          <a:ea typeface="等线" panose="02010600030101010101" pitchFamily="2" charset="-122"/>
                          <a:cs typeface="+mn-lt"/>
                        </a:rPr>
                        <a:t>周边搜页面，网内序号扎点被遮挡</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ltLang="zh-CN" sz="900" dirty="0">
                          <a:solidFill>
                            <a:srgbClr val="080808"/>
                          </a:solidFill>
                          <a:effectLst/>
                          <a:ea typeface="等线" panose="02010600030101010101" pitchFamily="2" charset="-122"/>
                          <a:cs typeface="+mn-lt"/>
                          <a:sym typeface="+mn-ea"/>
                        </a:rPr>
                        <a:t>2/16</a:t>
                      </a:r>
                      <a:r>
                        <a:rPr lang="zh-CN" altLang="en-US" sz="900" dirty="0">
                          <a:solidFill>
                            <a:srgbClr val="080808"/>
                          </a:solidFill>
                          <a:effectLst/>
                          <a:ea typeface="等线" panose="02010600030101010101" pitchFamily="2" charset="-122"/>
                          <a:cs typeface="+mn-lt"/>
                          <a:sym typeface="+mn-ea"/>
                        </a:rPr>
                        <a:t>升级由</a:t>
                      </a:r>
                      <a:r>
                        <a:rPr lang="en-US" altLang="zh-CN" sz="900" dirty="0">
                          <a:solidFill>
                            <a:srgbClr val="080808"/>
                          </a:solidFill>
                          <a:effectLst/>
                          <a:ea typeface="等线" panose="02010600030101010101" pitchFamily="2" charset="-122"/>
                          <a:cs typeface="+mn-lt"/>
                          <a:sym typeface="+mn-ea"/>
                        </a:rPr>
                        <a:t>High-&gt;Gating</a:t>
                      </a:r>
                      <a:r>
                        <a:rPr lang="zh-CN" altLang="en-US" sz="900" dirty="0">
                          <a:solidFill>
                            <a:srgbClr val="080808"/>
                          </a:solidFill>
                          <a:effectLst/>
                          <a:ea typeface="等线" panose="02010600030101010101" pitchFamily="2" charset="-122"/>
                          <a:cs typeface="+mn-lt"/>
                          <a:sym typeface="+mn-ea"/>
                        </a:rPr>
                        <a:t>，涉及</a:t>
                      </a:r>
                      <a:r>
                        <a:rPr lang="en-US" altLang="zh-CN" sz="900" dirty="0">
                          <a:solidFill>
                            <a:srgbClr val="080808"/>
                          </a:solidFill>
                          <a:effectLst/>
                          <a:ea typeface="等线" panose="02010600030101010101" pitchFamily="2" charset="-122"/>
                          <a:cs typeface="+mn-lt"/>
                          <a:sym typeface="+mn-ea"/>
                        </a:rPr>
                        <a:t>EV</a:t>
                      </a:r>
                      <a:r>
                        <a:rPr lang="zh-CN" altLang="en-US" sz="900" dirty="0">
                          <a:solidFill>
                            <a:srgbClr val="080808"/>
                          </a:solidFill>
                          <a:effectLst/>
                          <a:ea typeface="等线" panose="02010600030101010101" pitchFamily="2" charset="-122"/>
                          <a:cs typeface="+mn-lt"/>
                          <a:sym typeface="+mn-ea"/>
                        </a:rPr>
                        <a:t>显示优化，计划</a:t>
                      </a:r>
                      <a:r>
                        <a:rPr lang="en-US" altLang="zh-CN" sz="900" dirty="0">
                          <a:solidFill>
                            <a:srgbClr val="080808"/>
                          </a:solidFill>
                          <a:effectLst/>
                          <a:ea typeface="等线" panose="02010600030101010101" pitchFamily="2" charset="-122"/>
                          <a:cs typeface="+mn-lt"/>
                          <a:sym typeface="+mn-ea"/>
                        </a:rPr>
                        <a:t>R04</a:t>
                      </a:r>
                      <a:r>
                        <a:rPr lang="zh-CN" altLang="en-US" sz="900" dirty="0">
                          <a:solidFill>
                            <a:srgbClr val="080808"/>
                          </a:solidFill>
                          <a:effectLst/>
                          <a:ea typeface="等线" panose="02010600030101010101" pitchFamily="2" charset="-122"/>
                          <a:cs typeface="+mn-lt"/>
                          <a:sym typeface="+mn-ea"/>
                        </a:rPr>
                        <a:t>适配后组入</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3530879"/>
                  </a:ext>
                </a:extLst>
              </a:tr>
              <a:tr h="257141">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4">
                            <a:extLst>
                              <a:ext uri="{A12FA001-AC4F-418D-AE19-62706E023703}">
                                <ahyp:hlinkClr xmlns:ahyp="http://schemas.microsoft.com/office/drawing/2018/hyperlinkcolor" val="tx"/>
                              </a:ext>
                            </a:extLst>
                          </a:hlinkClick>
                        </a:rPr>
                        <a:t>AW2-14624</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kern="1200" dirty="0">
                          <a:solidFill>
                            <a:srgbClr val="000000"/>
                          </a:solidFill>
                          <a:effectLst/>
                          <a:latin typeface="+mn-lt"/>
                          <a:ea typeface="等线" panose="02010600030101010101" pitchFamily="2" charset="-122"/>
                          <a:cs typeface="+mn-lt"/>
                        </a:rPr>
                        <a:t>Phase4：[EV][</a:t>
                      </a:r>
                      <a:r>
                        <a:rPr lang="en-US" sz="900" b="0" i="0" u="none" strike="noStrike" kern="1200" dirty="0" err="1">
                          <a:solidFill>
                            <a:srgbClr val="000000"/>
                          </a:solidFill>
                          <a:effectLst/>
                          <a:latin typeface="+mn-lt"/>
                          <a:ea typeface="等线" panose="02010600030101010101" pitchFamily="2" charset="-122"/>
                          <a:cs typeface="+mn-lt"/>
                        </a:rPr>
                        <a:t>TripPlaner</a:t>
                      </a:r>
                      <a:r>
                        <a:rPr lang="en-US"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到达电量盖住了终点名称</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ltLang="zh-CN" sz="900" dirty="0">
                          <a:solidFill>
                            <a:srgbClr val="080808"/>
                          </a:solidFill>
                          <a:effectLst/>
                          <a:ea typeface="等线" panose="02010600030101010101" pitchFamily="2" charset="-122"/>
                          <a:cs typeface="+mn-lt"/>
                          <a:sym typeface="+mn-ea"/>
                        </a:rPr>
                        <a:t>2/16</a:t>
                      </a:r>
                      <a:r>
                        <a:rPr lang="zh-CN" altLang="en-US" sz="900" dirty="0">
                          <a:solidFill>
                            <a:srgbClr val="080808"/>
                          </a:solidFill>
                          <a:effectLst/>
                          <a:ea typeface="等线" panose="02010600030101010101" pitchFamily="2" charset="-122"/>
                          <a:cs typeface="+mn-lt"/>
                          <a:sym typeface="+mn-ea"/>
                        </a:rPr>
                        <a:t>升级由</a:t>
                      </a:r>
                      <a:r>
                        <a:rPr lang="en-US" altLang="zh-CN" sz="900" dirty="0">
                          <a:solidFill>
                            <a:srgbClr val="080808"/>
                          </a:solidFill>
                          <a:effectLst/>
                          <a:ea typeface="等线" panose="02010600030101010101" pitchFamily="2" charset="-122"/>
                          <a:cs typeface="+mn-lt"/>
                          <a:sym typeface="+mn-ea"/>
                        </a:rPr>
                        <a:t>High-&gt;Gating</a:t>
                      </a:r>
                      <a:r>
                        <a:rPr lang="zh-CN" altLang="en-US" sz="900" dirty="0">
                          <a:solidFill>
                            <a:srgbClr val="080808"/>
                          </a:solidFill>
                          <a:effectLst/>
                          <a:ea typeface="等线" panose="02010600030101010101" pitchFamily="2" charset="-122"/>
                          <a:cs typeface="+mn-lt"/>
                          <a:sym typeface="+mn-ea"/>
                        </a:rPr>
                        <a:t>，涉及</a:t>
                      </a:r>
                      <a:r>
                        <a:rPr lang="en-US" altLang="zh-CN" sz="900" dirty="0">
                          <a:solidFill>
                            <a:srgbClr val="080808"/>
                          </a:solidFill>
                          <a:effectLst/>
                          <a:ea typeface="等线" panose="02010600030101010101" pitchFamily="2" charset="-122"/>
                          <a:cs typeface="+mn-lt"/>
                          <a:sym typeface="+mn-ea"/>
                        </a:rPr>
                        <a:t>EV</a:t>
                      </a:r>
                      <a:r>
                        <a:rPr lang="zh-CN" altLang="en-US" sz="900" dirty="0">
                          <a:solidFill>
                            <a:srgbClr val="080808"/>
                          </a:solidFill>
                          <a:effectLst/>
                          <a:ea typeface="等线" panose="02010600030101010101" pitchFamily="2" charset="-122"/>
                          <a:cs typeface="+mn-lt"/>
                          <a:sym typeface="+mn-ea"/>
                        </a:rPr>
                        <a:t>显示优化，计划</a:t>
                      </a:r>
                      <a:r>
                        <a:rPr lang="en-US" altLang="zh-CN" sz="900" dirty="0">
                          <a:solidFill>
                            <a:srgbClr val="080808"/>
                          </a:solidFill>
                          <a:effectLst/>
                          <a:ea typeface="等线" panose="02010600030101010101" pitchFamily="2" charset="-122"/>
                          <a:cs typeface="+mn-lt"/>
                          <a:sym typeface="+mn-ea"/>
                        </a:rPr>
                        <a:t>R04</a:t>
                      </a:r>
                      <a:r>
                        <a:rPr lang="zh-CN" altLang="en-US" sz="900" dirty="0">
                          <a:solidFill>
                            <a:srgbClr val="080808"/>
                          </a:solidFill>
                          <a:effectLst/>
                          <a:ea typeface="等线" panose="02010600030101010101" pitchFamily="2" charset="-122"/>
                          <a:cs typeface="+mn-lt"/>
                          <a:sym typeface="+mn-ea"/>
                        </a:rPr>
                        <a:t>适配后组入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7617539"/>
                  </a:ext>
                </a:extLst>
              </a:tr>
              <a:tr h="257141">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5">
                            <a:extLst>
                              <a:ext uri="{A12FA001-AC4F-418D-AE19-62706E023703}">
                                <ahyp:hlinkClr xmlns:ahyp="http://schemas.microsoft.com/office/drawing/2018/hyperlinkcolor" val="tx"/>
                              </a:ext>
                            </a:extLst>
                          </a:hlinkClick>
                        </a:rPr>
                        <a:t>AW2-14621</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[EV][Trip Planner]</a:t>
                      </a:r>
                      <a:r>
                        <a:rPr lang="zh-CN" altLang="en-US" sz="900" b="0" i="0" u="none" strike="noStrike" kern="1200" dirty="0">
                          <a:solidFill>
                            <a:srgbClr val="000000"/>
                          </a:solidFill>
                          <a:effectLst/>
                          <a:latin typeface="+mn-lt"/>
                          <a:ea typeface="等线" panose="02010600030101010101" pitchFamily="2" charset="-122"/>
                          <a:cs typeface="+mn-lt"/>
                        </a:rPr>
                        <a:t>智能推荐弹窗与添加充电桩成功的弹窗压盖显示</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ltLang="zh-CN" sz="900" dirty="0">
                          <a:solidFill>
                            <a:srgbClr val="080808"/>
                          </a:solidFill>
                          <a:effectLst/>
                          <a:ea typeface="等线" panose="02010600030101010101" pitchFamily="2" charset="-122"/>
                          <a:cs typeface="+mn-lt"/>
                          <a:sym typeface="+mn-ea"/>
                        </a:rPr>
                        <a:t>2/16</a:t>
                      </a:r>
                      <a:r>
                        <a:rPr lang="zh-CN" altLang="en-US" sz="900" dirty="0">
                          <a:solidFill>
                            <a:srgbClr val="080808"/>
                          </a:solidFill>
                          <a:effectLst/>
                          <a:ea typeface="等线" panose="02010600030101010101" pitchFamily="2" charset="-122"/>
                          <a:cs typeface="+mn-lt"/>
                          <a:sym typeface="+mn-ea"/>
                        </a:rPr>
                        <a:t>升级由</a:t>
                      </a:r>
                      <a:r>
                        <a:rPr lang="en-US" altLang="zh-CN" sz="900" dirty="0">
                          <a:solidFill>
                            <a:srgbClr val="080808"/>
                          </a:solidFill>
                          <a:effectLst/>
                          <a:ea typeface="等线" panose="02010600030101010101" pitchFamily="2" charset="-122"/>
                          <a:cs typeface="+mn-lt"/>
                          <a:sym typeface="+mn-ea"/>
                        </a:rPr>
                        <a:t>High-&gt;Gating</a:t>
                      </a:r>
                      <a:r>
                        <a:rPr lang="zh-CN" altLang="en-US" sz="900" dirty="0">
                          <a:solidFill>
                            <a:srgbClr val="080808"/>
                          </a:solidFill>
                          <a:effectLst/>
                          <a:ea typeface="等线" panose="02010600030101010101" pitchFamily="2" charset="-122"/>
                          <a:cs typeface="+mn-lt"/>
                          <a:sym typeface="+mn-ea"/>
                        </a:rPr>
                        <a:t>，涉及</a:t>
                      </a:r>
                      <a:r>
                        <a:rPr lang="en-US" altLang="zh-CN" sz="900" dirty="0">
                          <a:solidFill>
                            <a:srgbClr val="080808"/>
                          </a:solidFill>
                          <a:effectLst/>
                          <a:ea typeface="等线" panose="02010600030101010101" pitchFamily="2" charset="-122"/>
                          <a:cs typeface="+mn-lt"/>
                          <a:sym typeface="+mn-ea"/>
                        </a:rPr>
                        <a:t>EV</a:t>
                      </a:r>
                      <a:r>
                        <a:rPr lang="zh-CN" altLang="en-US" sz="900" dirty="0">
                          <a:solidFill>
                            <a:srgbClr val="080808"/>
                          </a:solidFill>
                          <a:effectLst/>
                          <a:ea typeface="等线" panose="02010600030101010101" pitchFamily="2" charset="-122"/>
                          <a:cs typeface="+mn-lt"/>
                          <a:sym typeface="+mn-ea"/>
                        </a:rPr>
                        <a:t>显示优化，计划</a:t>
                      </a:r>
                      <a:r>
                        <a:rPr lang="en-US" altLang="zh-CN" sz="900" dirty="0">
                          <a:solidFill>
                            <a:srgbClr val="080808"/>
                          </a:solidFill>
                          <a:effectLst/>
                          <a:ea typeface="等线" panose="02010600030101010101" pitchFamily="2" charset="-122"/>
                          <a:cs typeface="+mn-lt"/>
                          <a:sym typeface="+mn-ea"/>
                        </a:rPr>
                        <a:t>R04</a:t>
                      </a:r>
                      <a:r>
                        <a:rPr lang="zh-CN" altLang="en-US" sz="900" dirty="0">
                          <a:solidFill>
                            <a:srgbClr val="080808"/>
                          </a:solidFill>
                          <a:effectLst/>
                          <a:ea typeface="等线" panose="02010600030101010101" pitchFamily="2" charset="-122"/>
                          <a:cs typeface="+mn-lt"/>
                          <a:sym typeface="+mn-ea"/>
                        </a:rPr>
                        <a:t>适配后组入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3531278"/>
                  </a:ext>
                </a:extLst>
              </a:tr>
              <a:tr h="311453">
                <a:tc>
                  <a:txBody>
                    <a:bodyPr/>
                    <a:lstStyle/>
                    <a:p>
                      <a:pPr algn="ctr" fontAlgn="t"/>
                      <a:r>
                        <a:rPr lang="en-US" sz="900" b="0" i="0" u="sng" strike="noStrike" kern="1200">
                          <a:solidFill>
                            <a:srgbClr val="0563C1"/>
                          </a:solidFill>
                          <a:effectLst/>
                          <a:latin typeface="+mn-lt"/>
                          <a:ea typeface="等线" panose="02010600030101010101" pitchFamily="2" charset="-122"/>
                          <a:cs typeface="+mn-lt"/>
                          <a:hlinkClick r:id="rId6">
                            <a:extLst>
                              <a:ext uri="{A12FA001-AC4F-418D-AE19-62706E023703}">
                                <ahyp:hlinkClr xmlns:ahyp="http://schemas.microsoft.com/office/drawing/2018/hyperlinkcolor" val="tx"/>
                              </a:ext>
                            </a:extLst>
                          </a:hlinkClick>
                        </a:rPr>
                        <a:t>AW2-14597</a:t>
                      </a:r>
                      <a:endParaRPr lang="en-US" sz="900" b="0" i="0" u="sng" strike="noStrike" kern="120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[CX727ICA8155][</a:t>
                      </a:r>
                      <a:r>
                        <a:rPr lang="zh-CN" altLang="en-US" sz="900" b="0" i="0" u="none" strike="noStrike" kern="1200" dirty="0">
                          <a:solidFill>
                            <a:srgbClr val="000000"/>
                          </a:solidFill>
                          <a:effectLst/>
                          <a:latin typeface="+mn-lt"/>
                          <a:ea typeface="等线" panose="02010600030101010101" pitchFamily="2" charset="-122"/>
                          <a:cs typeface="+mn-lt"/>
                        </a:rPr>
                        <a:t>偶现</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蓝牙</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主设备通话中，从设备播放一个电话，分别点击挂断键挂断</a:t>
                      </a:r>
                      <a:r>
                        <a:rPr lang="en-US" altLang="zh-CN" sz="900" b="0" i="0" u="none" strike="noStrike" kern="1200" dirty="0">
                          <a:solidFill>
                            <a:srgbClr val="000000"/>
                          </a:solidFill>
                          <a:effectLst/>
                          <a:latin typeface="+mn-lt"/>
                          <a:ea typeface="等线" panose="02010600030101010101" pitchFamily="2" charset="-122"/>
                          <a:cs typeface="+mn-lt"/>
                        </a:rPr>
                        <a:t>2</a:t>
                      </a:r>
                      <a:r>
                        <a:rPr lang="zh-CN" altLang="en-US" sz="900" b="0" i="0" u="none" strike="noStrike" kern="1200" dirty="0">
                          <a:solidFill>
                            <a:srgbClr val="000000"/>
                          </a:solidFill>
                          <a:effectLst/>
                          <a:latin typeface="+mn-lt"/>
                          <a:ea typeface="等线" panose="02010600030101010101" pitchFamily="2" charset="-122"/>
                          <a:cs typeface="+mn-lt"/>
                        </a:rPr>
                        <a:t>通电话，</a:t>
                      </a:r>
                      <a:r>
                        <a:rPr lang="en-US" altLang="zh-CN" sz="900" b="0" i="0" u="none" strike="noStrike" kern="1200" dirty="0">
                          <a:solidFill>
                            <a:srgbClr val="000000"/>
                          </a:solidFill>
                          <a:effectLst/>
                          <a:latin typeface="+mn-lt"/>
                          <a:ea typeface="等线" panose="02010600030101010101" pitchFamily="2" charset="-122"/>
                          <a:cs typeface="+mn-lt"/>
                        </a:rPr>
                        <a:t>Launcher</a:t>
                      </a:r>
                      <a:r>
                        <a:rPr lang="zh-CN" altLang="en-US" sz="900" b="0" i="0" u="none" strike="noStrike" kern="1200" dirty="0">
                          <a:solidFill>
                            <a:srgbClr val="000000"/>
                          </a:solidFill>
                          <a:effectLst/>
                          <a:latin typeface="+mn-lt"/>
                          <a:ea typeface="等线" panose="02010600030101010101" pitchFamily="2" charset="-122"/>
                          <a:cs typeface="+mn-lt"/>
                        </a:rPr>
                        <a:t>界面一直在跳动</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Analysis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8900674"/>
                  </a:ext>
                </a:extLst>
              </a:tr>
              <a:tr h="311453">
                <a:tc>
                  <a:txBody>
                    <a:bodyPr/>
                    <a:lstStyle/>
                    <a:p>
                      <a:pPr algn="ctr" fontAlgn="t"/>
                      <a:r>
                        <a:rPr lang="en-US" sz="900" b="0" i="0" u="sng" strike="noStrike" kern="1200">
                          <a:solidFill>
                            <a:srgbClr val="0563C1"/>
                          </a:solidFill>
                          <a:effectLst/>
                          <a:latin typeface="+mn-lt"/>
                          <a:ea typeface="等线" panose="02010600030101010101" pitchFamily="2" charset="-122"/>
                          <a:cs typeface="+mn-lt"/>
                          <a:hlinkClick r:id="rId7">
                            <a:extLst>
                              <a:ext uri="{A12FA001-AC4F-418D-AE19-62706E023703}">
                                <ahyp:hlinkClr xmlns:ahyp="http://schemas.microsoft.com/office/drawing/2018/hyperlinkcolor" val="tx"/>
                              </a:ext>
                            </a:extLst>
                          </a:hlinkClick>
                        </a:rPr>
                        <a:t>AW2-14487</a:t>
                      </a:r>
                      <a:endParaRPr lang="en-US" sz="900" b="0" i="0" u="sng" strike="noStrike" kern="120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[CX727ICA8155] [</a:t>
                      </a:r>
                      <a:r>
                        <a:rPr lang="zh-CN" altLang="en-US" sz="900" b="0" i="0" u="none" strike="noStrike" kern="1200" dirty="0">
                          <a:solidFill>
                            <a:srgbClr val="000000"/>
                          </a:solidFill>
                          <a:effectLst/>
                          <a:latin typeface="+mn-lt"/>
                          <a:ea typeface="等线" panose="02010600030101010101" pitchFamily="2" charset="-122"/>
                          <a:cs typeface="+mn-lt"/>
                        </a:rPr>
                        <a:t>必现</a:t>
                      </a:r>
                      <a:r>
                        <a:rPr lang="en-US" altLang="zh-CN" sz="900" b="0" i="0" u="none" strike="noStrike" kern="1200" dirty="0">
                          <a:solidFill>
                            <a:srgbClr val="000000"/>
                          </a:solidFill>
                          <a:effectLst/>
                          <a:latin typeface="+mn-lt"/>
                          <a:ea typeface="等线" panose="02010600030101010101" pitchFamily="2" charset="-122"/>
                          <a:cs typeface="+mn-lt"/>
                        </a:rPr>
                        <a:t>] [</a:t>
                      </a:r>
                      <a:r>
                        <a:rPr lang="zh-CN" altLang="en-US" sz="900" b="0" i="0" u="none" strike="noStrike" kern="1200" dirty="0">
                          <a:solidFill>
                            <a:srgbClr val="000000"/>
                          </a:solidFill>
                          <a:effectLst/>
                          <a:latin typeface="+mn-lt"/>
                          <a:ea typeface="等线" panose="02010600030101010101" pitchFamily="2" charset="-122"/>
                          <a:cs typeface="+mn-lt"/>
                        </a:rPr>
                        <a:t>地图</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进入过模拟导航，此时再次进入路线规划界面，拖动底图，点击更多按钮，选择路段底图不显示路段</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NA</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模拟导航功能通常只是用于功能验证和模拟使用非客户场景建议降级</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6202855"/>
                  </a:ext>
                </a:extLst>
              </a:tr>
              <a:tr h="311453">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8">
                            <a:extLst>
                              <a:ext uri="{A12FA001-AC4F-418D-AE19-62706E023703}">
                                <ahyp:hlinkClr xmlns:ahyp="http://schemas.microsoft.com/office/drawing/2018/hyperlinkcolor" val="tx"/>
                              </a:ext>
                            </a:extLst>
                          </a:hlinkClick>
                        </a:rPr>
                        <a:t>AW2-14356</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【CX727LFP】【SVF 】【</a:t>
                      </a:r>
                      <a:r>
                        <a:rPr lang="zh-CN" altLang="en-US" sz="900" b="0" i="0" u="none" strike="noStrike" kern="1200" dirty="0">
                          <a:solidFill>
                            <a:srgbClr val="000000"/>
                          </a:solidFill>
                          <a:effectLst/>
                          <a:latin typeface="+mn-lt"/>
                          <a:ea typeface="等线" panose="02010600030101010101" pitchFamily="2" charset="-122"/>
                          <a:cs typeface="+mn-lt"/>
                        </a:rPr>
                        <a:t>地图</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偶现</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车辆开启导航行驶在江心州大桥</a:t>
                      </a:r>
                      <a:r>
                        <a:rPr lang="en-US" altLang="zh-CN" sz="900" b="0" i="0" u="none" strike="noStrike" kern="1200" dirty="0">
                          <a:solidFill>
                            <a:srgbClr val="000000"/>
                          </a:solidFill>
                          <a:effectLst/>
                          <a:latin typeface="+mn-lt"/>
                          <a:ea typeface="等线" panose="02010600030101010101" pitchFamily="2" charset="-122"/>
                          <a:cs typeface="+mn-lt"/>
                        </a:rPr>
                        <a:t>G42</a:t>
                      </a:r>
                      <a:r>
                        <a:rPr lang="zh-CN" altLang="en-US" sz="900" b="0" i="0" u="none" strike="noStrike" kern="1200" dirty="0">
                          <a:solidFill>
                            <a:srgbClr val="000000"/>
                          </a:solidFill>
                          <a:effectLst/>
                          <a:latin typeface="+mn-lt"/>
                          <a:ea typeface="等线" panose="02010600030101010101" pitchFamily="2" charset="-122"/>
                          <a:cs typeface="+mn-lt"/>
                        </a:rPr>
                        <a:t>路段</a:t>
                      </a:r>
                      <a:r>
                        <a:rPr lang="en-US" altLang="zh-CN" sz="900" b="0" i="0" u="none" strike="noStrike" kern="1200" dirty="0">
                          <a:solidFill>
                            <a:srgbClr val="000000"/>
                          </a:solidFill>
                          <a:effectLst/>
                          <a:latin typeface="+mn-lt"/>
                          <a:ea typeface="等线" panose="02010600030101010101" pitchFamily="2" charset="-122"/>
                          <a:cs typeface="+mn-lt"/>
                        </a:rPr>
                        <a:t>, </a:t>
                      </a:r>
                      <a:r>
                        <a:rPr lang="zh-CN" altLang="en-US" sz="900" b="0" i="0" u="none" strike="noStrike" kern="1200" dirty="0">
                          <a:solidFill>
                            <a:srgbClr val="000000"/>
                          </a:solidFill>
                          <a:effectLst/>
                          <a:latin typeface="+mn-lt"/>
                          <a:ea typeface="等线" panose="02010600030101010101" pitchFamily="2" charset="-122"/>
                          <a:cs typeface="+mn-lt"/>
                        </a:rPr>
                        <a:t>地图出现重新规划路线现象，</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NA</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未复现，在后续版本中继续进行专项测试</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8983316"/>
                  </a:ext>
                </a:extLst>
              </a:tr>
              <a:tr h="311453">
                <a:tc>
                  <a:txBody>
                    <a:bodyPr/>
                    <a:lstStyle/>
                    <a:p>
                      <a:pPr marL="0" algn="ctr" defTabSz="914400" rtl="0" eaLnBrk="1" fontAlgn="t" latinLnBrk="0" hangingPunct="1"/>
                      <a:r>
                        <a:rPr lang="en-US" sz="900" b="0" i="0" u="sng" strike="noStrike" kern="1200">
                          <a:solidFill>
                            <a:srgbClr val="0563C1"/>
                          </a:solidFill>
                          <a:effectLst/>
                          <a:latin typeface="+mn-lt"/>
                          <a:ea typeface="等线" panose="02010600030101010101" pitchFamily="2" charset="-122"/>
                          <a:cs typeface="+mn-lt"/>
                          <a:hlinkClick r:id="rId9">
                            <a:extLst>
                              <a:ext uri="{A12FA001-AC4F-418D-AE19-62706E023703}">
                                <ahyp:hlinkClr xmlns:ahyp="http://schemas.microsoft.com/office/drawing/2018/hyperlinkcolor" val="tx"/>
                              </a:ext>
                            </a:extLst>
                          </a:hlinkClick>
                        </a:rPr>
                        <a:t>AW2-14305</a:t>
                      </a:r>
                      <a:endParaRPr lang="en-US" sz="900" b="0" i="0" u="sng" strike="noStrike" kern="120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 8155】Phase4</a:t>
                      </a:r>
                      <a:r>
                        <a:rPr lang="zh-CN" altLang="en-US" sz="900" b="0" i="0" u="none" strike="noStrike" kern="1200" dirty="0">
                          <a:solidFill>
                            <a:srgbClr val="000000"/>
                          </a:solidFill>
                          <a:effectLst/>
                          <a:latin typeface="+mn-lt"/>
                          <a:ea typeface="等线" panose="02010600030101010101" pitchFamily="2" charset="-122"/>
                          <a:cs typeface="+mn-lt"/>
                        </a:rPr>
                        <a:t>：</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必现</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导航地图显示不正确，附近没有湖显示有湖</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NA</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由于导航无网，使用的是灌装的离线地图，离线地图版本过旧，需要更新离线地图</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8964214"/>
                  </a:ext>
                </a:extLst>
              </a:tr>
              <a:tr h="257141">
                <a:tc>
                  <a:txBody>
                    <a:bodyPr/>
                    <a:lstStyle/>
                    <a:p>
                      <a:pPr marL="0" algn="ctr" defTabSz="914400" rtl="0" eaLnBrk="1" fontAlgn="t" latinLnBrk="0" hangingPunct="1"/>
                      <a:r>
                        <a:rPr lang="en-US" sz="900" b="0" i="0" u="sng" strike="noStrike" kern="1200" dirty="0">
                          <a:solidFill>
                            <a:srgbClr val="0563C1"/>
                          </a:solidFill>
                          <a:effectLst/>
                          <a:latin typeface="+mn-lt"/>
                          <a:ea typeface="等线" panose="02010600030101010101" pitchFamily="2" charset="-122"/>
                          <a:cs typeface="+mn-lt"/>
                          <a:hlinkClick r:id="rId10">
                            <a:extLst>
                              <a:ext uri="{A12FA001-AC4F-418D-AE19-62706E023703}">
                                <ahyp:hlinkClr xmlns:ahyp="http://schemas.microsoft.com/office/drawing/2018/hyperlinkcolor" val="tx"/>
                              </a:ext>
                            </a:extLst>
                          </a:hlinkClick>
                        </a:rPr>
                        <a:t>AW2-14279</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[CX727ICA8155] [</a:t>
                      </a:r>
                      <a:r>
                        <a:rPr lang="zh-CN" altLang="en-US" sz="900" b="0" i="0" u="none" strike="noStrike" kern="1200" dirty="0">
                          <a:solidFill>
                            <a:srgbClr val="000000"/>
                          </a:solidFill>
                          <a:effectLst/>
                          <a:latin typeface="+mn-lt"/>
                          <a:ea typeface="等线" panose="02010600030101010101" pitchFamily="2" charset="-122"/>
                          <a:cs typeface="+mn-lt"/>
                        </a:rPr>
                        <a:t>必现</a:t>
                      </a:r>
                      <a:r>
                        <a:rPr lang="en-US" altLang="zh-CN" sz="900" b="0" i="0" u="none" strike="noStrike" kern="1200" dirty="0">
                          <a:solidFill>
                            <a:srgbClr val="000000"/>
                          </a:solidFill>
                          <a:effectLst/>
                          <a:latin typeface="+mn-lt"/>
                          <a:ea typeface="等线" panose="02010600030101010101" pitchFamily="2" charset="-122"/>
                          <a:cs typeface="+mn-lt"/>
                        </a:rPr>
                        <a:t>] [</a:t>
                      </a:r>
                      <a:r>
                        <a:rPr lang="zh-CN" altLang="en-US" sz="900" b="0" i="0" u="none" strike="noStrike" kern="1200" dirty="0">
                          <a:solidFill>
                            <a:srgbClr val="000000"/>
                          </a:solidFill>
                          <a:effectLst/>
                          <a:latin typeface="+mn-lt"/>
                          <a:ea typeface="等线" panose="02010600030101010101" pitchFamily="2" charset="-122"/>
                          <a:cs typeface="+mn-lt"/>
                        </a:rPr>
                        <a:t>地图</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地图路线，显示锯齿状和波浪状</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NA</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体验类问题，需要与</a:t>
                      </a:r>
                      <a:r>
                        <a:rPr lang="en-US" altLang="zh-CN" sz="900" dirty="0">
                          <a:solidFill>
                            <a:srgbClr val="000000"/>
                          </a:solidFill>
                          <a:effectLst/>
                          <a:ea typeface="等线" panose="02010600030101010101" pitchFamily="2" charset="-122"/>
                          <a:cs typeface="+mn-lt"/>
                          <a:sym typeface="+mn-ea"/>
                        </a:rPr>
                        <a:t>FO</a:t>
                      </a:r>
                      <a:r>
                        <a:rPr lang="zh-CN" altLang="en-US" sz="900" dirty="0">
                          <a:solidFill>
                            <a:srgbClr val="000000"/>
                          </a:solidFill>
                          <a:effectLst/>
                          <a:ea typeface="等线" panose="02010600030101010101" pitchFamily="2" charset="-122"/>
                          <a:cs typeface="+mn-lt"/>
                          <a:sym typeface="+mn-ea"/>
                        </a:rPr>
                        <a:t>沟通降级</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7002339"/>
                  </a:ext>
                </a:extLst>
              </a:tr>
              <a:tr h="311453">
                <a:tc>
                  <a:txBody>
                    <a:bodyPr/>
                    <a:lstStyle/>
                    <a:p>
                      <a:pPr marL="0" algn="ctr" defTabSz="914400" rtl="0" eaLnBrk="1" fontAlgn="t" latinLnBrk="0" hangingPunct="1"/>
                      <a:r>
                        <a:rPr lang="en-US" sz="900" b="0" i="0" u="sng" strike="noStrike" kern="1200" dirty="0">
                          <a:solidFill>
                            <a:srgbClr val="0563C1"/>
                          </a:solidFill>
                          <a:effectLst/>
                          <a:latin typeface="+mn-lt"/>
                          <a:ea typeface="等线" panose="02010600030101010101" pitchFamily="2" charset="-122"/>
                          <a:cs typeface="+mn-lt"/>
                          <a:hlinkClick r:id="rId11">
                            <a:extLst>
                              <a:ext uri="{A12FA001-AC4F-418D-AE19-62706E023703}">
                                <ahyp:hlinkClr xmlns:ahyp="http://schemas.microsoft.com/office/drawing/2018/hyperlinkcolor" val="tx"/>
                              </a:ext>
                            </a:extLst>
                          </a:hlinkClick>
                        </a:rPr>
                        <a:t>AW2-14093</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[CX727ICA8155] [</a:t>
                      </a:r>
                      <a:r>
                        <a:rPr lang="zh-CN" altLang="en-US" sz="900" b="0" i="0" u="none" strike="noStrike" kern="1200" dirty="0">
                          <a:solidFill>
                            <a:srgbClr val="000000"/>
                          </a:solidFill>
                          <a:effectLst/>
                          <a:latin typeface="+mn-lt"/>
                          <a:ea typeface="等线" panose="02010600030101010101" pitchFamily="2" charset="-122"/>
                          <a:cs typeface="+mn-lt"/>
                        </a:rPr>
                        <a:t>必现</a:t>
                      </a:r>
                      <a:r>
                        <a:rPr lang="en-US" altLang="zh-CN" sz="900" b="0" i="0" u="none" strike="noStrike" kern="1200" dirty="0">
                          <a:solidFill>
                            <a:srgbClr val="000000"/>
                          </a:solidFill>
                          <a:effectLst/>
                          <a:latin typeface="+mn-lt"/>
                          <a:ea typeface="等线" panose="02010600030101010101" pitchFamily="2" charset="-122"/>
                          <a:cs typeface="+mn-lt"/>
                        </a:rPr>
                        <a:t>] [</a:t>
                      </a:r>
                      <a:r>
                        <a:rPr lang="zh-CN" altLang="en-US" sz="900" b="0" i="0" u="none" strike="noStrike" kern="1200" dirty="0">
                          <a:solidFill>
                            <a:srgbClr val="000000"/>
                          </a:solidFill>
                          <a:effectLst/>
                          <a:latin typeface="+mn-lt"/>
                          <a:ea typeface="等线" panose="02010600030101010101" pitchFamily="2" charset="-122"/>
                          <a:cs typeface="+mn-lt"/>
                        </a:rPr>
                        <a:t>地图</a:t>
                      </a:r>
                      <a:r>
                        <a:rPr lang="en-US" altLang="zh-CN" sz="900" b="0" i="0" u="none" strike="noStrike" kern="1200" dirty="0">
                          <a:solidFill>
                            <a:srgbClr val="000000"/>
                          </a:solidFill>
                          <a:effectLst/>
                          <a:latin typeface="+mn-lt"/>
                          <a:ea typeface="等线" panose="02010600030101010101" pitchFamily="2" charset="-122"/>
                          <a:cs typeface="+mn-lt"/>
                        </a:rPr>
                        <a:t>] </a:t>
                      </a:r>
                      <a:r>
                        <a:rPr lang="zh-CN" altLang="en-US" sz="900" b="0" i="0" u="none" strike="noStrike" kern="1200" dirty="0">
                          <a:solidFill>
                            <a:srgbClr val="000000"/>
                          </a:solidFill>
                          <a:effectLst/>
                          <a:latin typeface="+mn-lt"/>
                          <a:ea typeface="等线" panose="02010600030101010101" pitchFamily="2" charset="-122"/>
                          <a:cs typeface="+mn-lt"/>
                        </a:rPr>
                        <a:t>距离目的地</a:t>
                      </a:r>
                      <a:r>
                        <a:rPr lang="en-US" altLang="zh-CN" sz="900" b="0" i="0" u="none" strike="noStrike" kern="1200" dirty="0">
                          <a:solidFill>
                            <a:srgbClr val="000000"/>
                          </a:solidFill>
                          <a:effectLst/>
                          <a:latin typeface="+mn-lt"/>
                          <a:ea typeface="等线" panose="02010600030101010101" pitchFamily="2" charset="-122"/>
                          <a:cs typeface="+mn-lt"/>
                        </a:rPr>
                        <a:t>2</a:t>
                      </a:r>
                      <a:r>
                        <a:rPr lang="zh-CN" altLang="en-US" sz="900" b="0" i="0" u="none" strike="noStrike" kern="1200" dirty="0">
                          <a:solidFill>
                            <a:srgbClr val="000000"/>
                          </a:solidFill>
                          <a:effectLst/>
                          <a:latin typeface="+mn-lt"/>
                          <a:ea typeface="等线" panose="02010600030101010101" pitchFamily="2" charset="-122"/>
                          <a:cs typeface="+mn-lt"/>
                        </a:rPr>
                        <a:t>公里之内熄火，提示发送目的地到手机，此时地图诱导面板缺失</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R04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非问题，目的地提示会压盖诱导面板，发送完毕后会正常显示，建议关闭</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7409326"/>
                  </a:ext>
                </a:extLst>
              </a:tr>
              <a:tr h="205785">
                <a:tc>
                  <a:txBody>
                    <a:bodyPr/>
                    <a:lstStyle/>
                    <a:p>
                      <a:pPr marL="0" algn="ctr" defTabSz="914400" rtl="0" eaLnBrk="1" fontAlgn="t" latinLnBrk="0" hangingPunct="1"/>
                      <a:r>
                        <a:rPr lang="en-US" sz="900" b="0" i="0" u="sng" strike="noStrike" kern="1200" dirty="0">
                          <a:solidFill>
                            <a:srgbClr val="0563C1"/>
                          </a:solidFill>
                          <a:effectLst/>
                          <a:latin typeface="+mn-lt"/>
                          <a:ea typeface="等线" panose="02010600030101010101" pitchFamily="2" charset="-122"/>
                          <a:cs typeface="+mn-lt"/>
                          <a:hlinkClick r:id="rId12">
                            <a:extLst>
                              <a:ext uri="{A12FA001-AC4F-418D-AE19-62706E023703}">
                                <ahyp:hlinkClr xmlns:ahyp="http://schemas.microsoft.com/office/drawing/2018/hyperlinkcolor" val="tx"/>
                              </a:ext>
                            </a:extLst>
                          </a:hlinkClick>
                        </a:rPr>
                        <a:t>AW2-14084</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Phase4:[</a:t>
                      </a:r>
                      <a:r>
                        <a:rPr lang="zh-CN" altLang="en-US" sz="900" b="0" i="0" u="none" strike="noStrike" kern="1200" dirty="0">
                          <a:solidFill>
                            <a:srgbClr val="000000"/>
                          </a:solidFill>
                          <a:effectLst/>
                          <a:latin typeface="+mn-lt"/>
                          <a:ea typeface="等线" panose="02010600030101010101" pitchFamily="2" charset="-122"/>
                          <a:cs typeface="+mn-lt"/>
                        </a:rPr>
                        <a:t>偶现</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百度地图的限行通知显示两天的限行尾号。</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Developing</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R04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电车不应该显示限行，整体策略会在</a:t>
                      </a:r>
                      <a:r>
                        <a:rPr lang="en-US" altLang="zh-CN" sz="900" dirty="0">
                          <a:solidFill>
                            <a:srgbClr val="000000"/>
                          </a:solidFill>
                          <a:effectLst/>
                          <a:ea typeface="等线" panose="02010600030101010101" pitchFamily="2" charset="-122"/>
                          <a:cs typeface="+mn-lt"/>
                          <a:sym typeface="+mn-ea"/>
                        </a:rPr>
                        <a:t>R04</a:t>
                      </a:r>
                      <a:r>
                        <a:rPr lang="zh-CN" altLang="en-US" sz="900" dirty="0">
                          <a:solidFill>
                            <a:srgbClr val="000000"/>
                          </a:solidFill>
                          <a:effectLst/>
                          <a:ea typeface="等线" panose="02010600030101010101" pitchFamily="2" charset="-122"/>
                          <a:cs typeface="+mn-lt"/>
                          <a:sym typeface="+mn-ea"/>
                        </a:rPr>
                        <a:t>更新</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756018"/>
                  </a:ext>
                </a:extLst>
              </a:tr>
              <a:tr h="148439">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13">
                            <a:extLst>
                              <a:ext uri="{A12FA001-AC4F-418D-AE19-62706E023703}">
                                <ahyp:hlinkClr xmlns:ahyp="http://schemas.microsoft.com/office/drawing/2018/hyperlinkcolor" val="tx"/>
                              </a:ext>
                            </a:extLst>
                          </a:hlinkClick>
                        </a:rPr>
                        <a:t>AW2-13958</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a:solidFill>
                            <a:srgbClr val="000000"/>
                          </a:solidFill>
                          <a:effectLst/>
                          <a:latin typeface="+mn-lt"/>
                          <a:ea typeface="等线" panose="02010600030101010101" pitchFamily="2" charset="-122"/>
                          <a:cs typeface="+mn-lt"/>
                        </a:rPr>
                        <a:t>Phase 4</a:t>
                      </a:r>
                      <a:r>
                        <a:rPr lang="zh-CN" altLang="en-US" sz="900" b="0" i="0" u="none" strike="noStrike" kern="1200">
                          <a:solidFill>
                            <a:srgbClr val="000000"/>
                          </a:solidFill>
                          <a:effectLst/>
                          <a:latin typeface="+mn-lt"/>
                          <a:ea typeface="等线" panose="02010600030101010101" pitchFamily="2" charset="-122"/>
                          <a:cs typeface="+mn-lt"/>
                        </a:rPr>
                        <a:t>：</a:t>
                      </a:r>
                      <a:r>
                        <a:rPr lang="en-US" altLang="zh-CN" sz="900" b="0" i="0" u="none" strike="noStrike" kern="1200">
                          <a:solidFill>
                            <a:srgbClr val="000000"/>
                          </a:solidFill>
                          <a:effectLst/>
                          <a:latin typeface="+mn-lt"/>
                          <a:ea typeface="等线" panose="02010600030101010101" pitchFamily="2" charset="-122"/>
                          <a:cs typeface="+mn-lt"/>
                        </a:rPr>
                        <a:t>【</a:t>
                      </a:r>
                      <a:r>
                        <a:rPr lang="zh-CN" altLang="en-US" sz="900" b="0" i="0" u="none" strike="noStrike" kern="1200">
                          <a:solidFill>
                            <a:srgbClr val="000000"/>
                          </a:solidFill>
                          <a:effectLst/>
                          <a:latin typeface="+mn-lt"/>
                          <a:ea typeface="等线" panose="02010600030101010101" pitchFamily="2" charset="-122"/>
                          <a:cs typeface="+mn-lt"/>
                        </a:rPr>
                        <a:t>必现</a:t>
                      </a:r>
                      <a:r>
                        <a:rPr lang="en-US" altLang="zh-CN" sz="900" b="0" i="0" u="none" strike="noStrike" kern="1200">
                          <a:solidFill>
                            <a:srgbClr val="000000"/>
                          </a:solidFill>
                          <a:effectLst/>
                          <a:latin typeface="+mn-lt"/>
                          <a:ea typeface="等线" panose="02010600030101010101" pitchFamily="2" charset="-122"/>
                          <a:cs typeface="+mn-lt"/>
                        </a:rPr>
                        <a:t>】</a:t>
                      </a:r>
                      <a:r>
                        <a:rPr lang="zh-CN" altLang="en-US" sz="900" b="0" i="0" u="none" strike="noStrike" kern="1200">
                          <a:solidFill>
                            <a:srgbClr val="000000"/>
                          </a:solidFill>
                          <a:effectLst/>
                          <a:latin typeface="+mn-lt"/>
                          <a:ea typeface="等线" panose="02010600030101010101" pitchFamily="2" charset="-122"/>
                          <a:cs typeface="+mn-lt"/>
                        </a:rPr>
                        <a:t>中央大屏，智能馨风界面回首页，限行信息消失，再从其他页面回首页限行信息恢复</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R04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900" dirty="0">
                          <a:solidFill>
                            <a:srgbClr val="000000"/>
                          </a:solidFill>
                          <a:effectLst/>
                          <a:ea typeface="等线" panose="02010600030101010101" pitchFamily="2" charset="-122"/>
                          <a:cs typeface="+mn-lt"/>
                          <a:sym typeface="+mn-ea"/>
                        </a:rPr>
                        <a:t>电车不应该显示限行，整体策略会在</a:t>
                      </a:r>
                      <a:r>
                        <a:rPr lang="en-US" altLang="zh-CN" sz="900" dirty="0">
                          <a:solidFill>
                            <a:srgbClr val="000000"/>
                          </a:solidFill>
                          <a:effectLst/>
                          <a:ea typeface="等线" panose="02010600030101010101" pitchFamily="2" charset="-122"/>
                          <a:cs typeface="+mn-lt"/>
                          <a:sym typeface="+mn-ea"/>
                        </a:rPr>
                        <a:t>R04</a:t>
                      </a:r>
                      <a:r>
                        <a:rPr lang="zh-CN" altLang="en-US" sz="900" dirty="0">
                          <a:solidFill>
                            <a:srgbClr val="000000"/>
                          </a:solidFill>
                          <a:effectLst/>
                          <a:ea typeface="等线" panose="02010600030101010101" pitchFamily="2" charset="-122"/>
                          <a:cs typeface="+mn-lt"/>
                          <a:sym typeface="+mn-ea"/>
                        </a:rPr>
                        <a:t>更新</a:t>
                      </a:r>
                    </a:p>
                    <a:p>
                      <a:pPr marL="0" marR="0" lvl="0" indent="0" algn="l" defTabSz="914400" rtl="0" eaLnBrk="1" fontAlgn="t" latinLnBrk="0" hangingPunct="1">
                        <a:lnSpc>
                          <a:spcPct val="100000"/>
                        </a:lnSpc>
                        <a:spcBef>
                          <a:spcPts val="0"/>
                        </a:spcBef>
                        <a:spcAft>
                          <a:spcPts val="0"/>
                        </a:spcAft>
                        <a:buClrTx/>
                        <a:buSzTx/>
                        <a:buFontTx/>
                        <a:buNone/>
                        <a:defRPr/>
                      </a:pP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28263"/>
                  </a:ext>
                </a:extLst>
              </a:tr>
              <a:tr h="148439">
                <a:tc>
                  <a:txBody>
                    <a:bodyPr/>
                    <a:lstStyle/>
                    <a:p>
                      <a:pPr algn="ctr" fontAlgn="t"/>
                      <a:r>
                        <a:rPr lang="en-US" sz="900" b="0" i="0" u="sng" strike="noStrike" kern="1200">
                          <a:solidFill>
                            <a:srgbClr val="0563C1"/>
                          </a:solidFill>
                          <a:effectLst/>
                          <a:latin typeface="+mn-lt"/>
                          <a:ea typeface="等线" panose="02010600030101010101" pitchFamily="2" charset="-122"/>
                          <a:cs typeface="+mn-lt"/>
                          <a:hlinkClick r:id="rId14">
                            <a:extLst>
                              <a:ext uri="{A12FA001-AC4F-418D-AE19-62706E023703}">
                                <ahyp:hlinkClr xmlns:ahyp="http://schemas.microsoft.com/office/drawing/2018/hyperlinkcolor" val="tx"/>
                              </a:ext>
                            </a:extLst>
                          </a:hlinkClick>
                        </a:rPr>
                        <a:t>AW2-13652</a:t>
                      </a:r>
                      <a:endParaRPr lang="en-US" sz="900" b="0" i="0" u="sng" strike="noStrike" kern="120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a:solidFill>
                            <a:srgbClr val="000000"/>
                          </a:solidFill>
                          <a:effectLst/>
                          <a:latin typeface="+mn-lt"/>
                          <a:ea typeface="等线" panose="02010600030101010101" pitchFamily="2" charset="-122"/>
                          <a:cs typeface="+mn-lt"/>
                        </a:rPr>
                        <a:t>[CX727ICA8155] [</a:t>
                      </a:r>
                      <a:r>
                        <a:rPr lang="zh-CN" altLang="en-US" sz="900" b="0" i="0" u="none" strike="noStrike" kern="1200">
                          <a:solidFill>
                            <a:srgbClr val="000000"/>
                          </a:solidFill>
                          <a:effectLst/>
                          <a:latin typeface="+mn-lt"/>
                          <a:ea typeface="等线" panose="02010600030101010101" pitchFamily="2" charset="-122"/>
                          <a:cs typeface="+mn-lt"/>
                        </a:rPr>
                        <a:t>必现</a:t>
                      </a:r>
                      <a:r>
                        <a:rPr lang="en-US" altLang="zh-CN" sz="900" b="0" i="0" u="none" strike="noStrike" kern="1200">
                          <a:solidFill>
                            <a:srgbClr val="000000"/>
                          </a:solidFill>
                          <a:effectLst/>
                          <a:latin typeface="+mn-lt"/>
                          <a:ea typeface="等线" panose="02010600030101010101" pitchFamily="2" charset="-122"/>
                          <a:cs typeface="+mn-lt"/>
                        </a:rPr>
                        <a:t>] [</a:t>
                      </a:r>
                      <a:r>
                        <a:rPr lang="zh-CN" altLang="en-US" sz="900" b="0" i="0" u="none" strike="noStrike" kern="1200">
                          <a:solidFill>
                            <a:srgbClr val="000000"/>
                          </a:solidFill>
                          <a:effectLst/>
                          <a:latin typeface="+mn-lt"/>
                          <a:ea typeface="等线" panose="02010600030101010101" pitchFamily="2" charset="-122"/>
                          <a:cs typeface="+mn-lt"/>
                        </a:rPr>
                        <a:t>地图</a:t>
                      </a:r>
                      <a:r>
                        <a:rPr lang="en-US" altLang="zh-CN" sz="900" b="0" i="0" u="none" strike="noStrike" kern="1200">
                          <a:solidFill>
                            <a:srgbClr val="000000"/>
                          </a:solidFill>
                          <a:effectLst/>
                          <a:latin typeface="+mn-lt"/>
                          <a:ea typeface="等线" panose="02010600030101010101" pitchFamily="2" charset="-122"/>
                          <a:cs typeface="+mn-lt"/>
                        </a:rPr>
                        <a:t>]16:17</a:t>
                      </a:r>
                      <a:r>
                        <a:rPr lang="zh-CN" altLang="en-US" sz="900" b="0" i="0" u="none" strike="noStrike" kern="1200">
                          <a:solidFill>
                            <a:srgbClr val="000000"/>
                          </a:solidFill>
                          <a:effectLst/>
                          <a:latin typeface="+mn-lt"/>
                          <a:ea typeface="等线" panose="02010600030101010101" pitchFamily="2" charset="-122"/>
                          <a:cs typeface="+mn-lt"/>
                        </a:rPr>
                        <a:t>从</a:t>
                      </a:r>
                      <a:r>
                        <a:rPr lang="en-US" altLang="zh-CN" sz="900" b="0" i="0" u="none" strike="noStrike" kern="1200">
                          <a:solidFill>
                            <a:srgbClr val="000000"/>
                          </a:solidFill>
                          <a:effectLst/>
                          <a:latin typeface="+mn-lt"/>
                          <a:ea typeface="等线" panose="02010600030101010101" pitchFamily="2" charset="-122"/>
                          <a:cs typeface="+mn-lt"/>
                        </a:rPr>
                        <a:t>launcher</a:t>
                      </a:r>
                      <a:r>
                        <a:rPr lang="zh-CN" altLang="en-US" sz="900" b="0" i="0" u="none" strike="noStrike" kern="1200">
                          <a:solidFill>
                            <a:srgbClr val="000000"/>
                          </a:solidFill>
                          <a:effectLst/>
                          <a:latin typeface="+mn-lt"/>
                          <a:ea typeface="等线" panose="02010600030101010101" pitchFamily="2" charset="-122"/>
                          <a:cs typeface="+mn-lt"/>
                        </a:rPr>
                        <a:t>界面，点击地图卡片或地图入口及进入地图界面，诱导面板及各个</a:t>
                      </a:r>
                      <a:r>
                        <a:rPr lang="en-US" altLang="zh-CN" sz="900" b="0" i="0" u="none" strike="noStrike" kern="1200">
                          <a:solidFill>
                            <a:srgbClr val="000000"/>
                          </a:solidFill>
                          <a:effectLst/>
                          <a:latin typeface="+mn-lt"/>
                          <a:ea typeface="等线" panose="02010600030101010101" pitchFamily="2" charset="-122"/>
                          <a:cs typeface="+mn-lt"/>
                        </a:rPr>
                        <a:t>button</a:t>
                      </a:r>
                      <a:r>
                        <a:rPr lang="zh-CN" altLang="en-US" sz="900" b="0" i="0" u="none" strike="noStrike" kern="1200">
                          <a:solidFill>
                            <a:srgbClr val="000000"/>
                          </a:solidFill>
                          <a:effectLst/>
                          <a:latin typeface="+mn-lt"/>
                          <a:ea typeface="等线" panose="02010600030101010101" pitchFamily="2" charset="-122"/>
                          <a:cs typeface="+mn-lt"/>
                        </a:rPr>
                        <a:t>会闪屏</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R04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重新进入画面会刷新控件，属于地图策略当时无法优化建议降级或关闭</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2953852"/>
                  </a:ext>
                </a:extLst>
              </a:tr>
              <a:tr h="148439">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15">
                            <a:extLst>
                              <a:ext uri="{A12FA001-AC4F-418D-AE19-62706E023703}">
                                <ahyp:hlinkClr xmlns:ahyp="http://schemas.microsoft.com/office/drawing/2018/hyperlinkcolor" val="tx"/>
                              </a:ext>
                            </a:extLst>
                          </a:hlinkClick>
                        </a:rPr>
                        <a:t>AW2-13575</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[CX727ICA]14</a:t>
                      </a:r>
                      <a:r>
                        <a:rPr lang="zh-CN" altLang="en-US" sz="900" b="0" i="0" u="none" strike="noStrike" kern="1200" dirty="0">
                          <a:solidFill>
                            <a:srgbClr val="000000"/>
                          </a:solidFill>
                          <a:effectLst/>
                          <a:latin typeface="+mn-lt"/>
                          <a:ea typeface="等线" panose="02010600030101010101" pitchFamily="2" charset="-122"/>
                          <a:cs typeface="+mn-lt"/>
                        </a:rPr>
                        <a:t>：</a:t>
                      </a:r>
                      <a:r>
                        <a:rPr lang="en-US" altLang="zh-CN" sz="900" b="0" i="0" u="none" strike="noStrike" kern="1200" dirty="0">
                          <a:solidFill>
                            <a:srgbClr val="000000"/>
                          </a:solidFill>
                          <a:effectLst/>
                          <a:latin typeface="+mn-lt"/>
                          <a:ea typeface="等线" panose="02010600030101010101" pitchFamily="2" charset="-122"/>
                          <a:cs typeface="+mn-lt"/>
                        </a:rPr>
                        <a:t>56 </a:t>
                      </a:r>
                      <a:r>
                        <a:rPr lang="zh-CN" altLang="en-US" sz="900" b="0" i="0" u="none" strike="noStrike" kern="1200" dirty="0">
                          <a:solidFill>
                            <a:srgbClr val="000000"/>
                          </a:solidFill>
                          <a:effectLst/>
                          <a:latin typeface="+mn-lt"/>
                          <a:ea typeface="等线" panose="02010600030101010101" pitchFamily="2" charset="-122"/>
                          <a:cs typeface="+mn-lt"/>
                        </a:rPr>
                        <a:t>偶现当前福特账号已登录，进入地图设置不显示账号信息</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R04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地图账号相关问题，已经联系主线进行优化</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92933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18770" y="164465"/>
            <a:ext cx="11873230" cy="486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ea typeface="SimHei" panose="02010609060101010101" pitchFamily="49" charset="-122"/>
                <a:sym typeface="+mn-ea"/>
              </a:rPr>
              <a:t>CX727 ICA 8155 R00 HF</a:t>
            </a:r>
            <a:r>
              <a:rPr lang="en-US" altLang="en-US" sz="2800" dirty="0">
                <a:solidFill>
                  <a:srgbClr val="0000CC"/>
                </a:solidFill>
                <a:sym typeface="+mn-ea"/>
              </a:rPr>
              <a:t>} </a:t>
            </a:r>
            <a:r>
              <a:rPr lang="en-US" altLang="zh-CN" sz="2800" dirty="0">
                <a:sym typeface="+mn-ea"/>
              </a:rPr>
              <a:t>Open Gating with risk evaluation</a:t>
            </a:r>
            <a:endParaRPr lang="en-US" altLang="en-US" sz="2800" b="0" dirty="0">
              <a:ea typeface="SimHei" panose="02010609060101010101" pitchFamily="49" charset="-122"/>
            </a:endParaRPr>
          </a:p>
        </p:txBody>
      </p:sp>
      <p:graphicFrame>
        <p:nvGraphicFramePr>
          <p:cNvPr id="5" name="表格 4">
            <a:extLst>
              <a:ext uri="{FF2B5EF4-FFF2-40B4-BE49-F238E27FC236}">
                <a16:creationId xmlns:a16="http://schemas.microsoft.com/office/drawing/2014/main" id="{4CDEC278-2B26-4E3F-82BB-0513C4475E4D}"/>
              </a:ext>
            </a:extLst>
          </p:cNvPr>
          <p:cNvGraphicFramePr>
            <a:graphicFrameLocks noGrp="1"/>
          </p:cNvGraphicFramePr>
          <p:nvPr>
            <p:custDataLst>
              <p:tags r:id="rId1"/>
            </p:custDataLst>
            <p:extLst>
              <p:ext uri="{D42A27DB-BD31-4B8C-83A1-F6EECF244321}">
                <p14:modId xmlns:p14="http://schemas.microsoft.com/office/powerpoint/2010/main" val="2894130961"/>
              </p:ext>
            </p:extLst>
          </p:nvPr>
        </p:nvGraphicFramePr>
        <p:xfrm>
          <a:off x="250507" y="652145"/>
          <a:ext cx="11690985" cy="5732483"/>
        </p:xfrm>
        <a:graphic>
          <a:graphicData uri="http://schemas.openxmlformats.org/drawingml/2006/table">
            <a:tbl>
              <a:tblPr/>
              <a:tblGrid>
                <a:gridCol w="962343">
                  <a:extLst>
                    <a:ext uri="{9D8B030D-6E8A-4147-A177-3AD203B41FA5}">
                      <a16:colId xmlns:a16="http://schemas.microsoft.com/office/drawing/2014/main" val="20000"/>
                    </a:ext>
                  </a:extLst>
                </a:gridCol>
                <a:gridCol w="3500437">
                  <a:extLst>
                    <a:ext uri="{9D8B030D-6E8A-4147-A177-3AD203B41FA5}">
                      <a16:colId xmlns:a16="http://schemas.microsoft.com/office/drawing/2014/main" val="20001"/>
                    </a:ext>
                  </a:extLst>
                </a:gridCol>
                <a:gridCol w="843915">
                  <a:extLst>
                    <a:ext uri="{9D8B030D-6E8A-4147-A177-3AD203B41FA5}">
                      <a16:colId xmlns:a16="http://schemas.microsoft.com/office/drawing/2014/main" val="20002"/>
                    </a:ext>
                  </a:extLst>
                </a:gridCol>
                <a:gridCol w="929005">
                  <a:extLst>
                    <a:ext uri="{9D8B030D-6E8A-4147-A177-3AD203B41FA5}">
                      <a16:colId xmlns:a16="http://schemas.microsoft.com/office/drawing/2014/main" val="20003"/>
                    </a:ext>
                  </a:extLst>
                </a:gridCol>
                <a:gridCol w="734695">
                  <a:extLst>
                    <a:ext uri="{9D8B030D-6E8A-4147-A177-3AD203B41FA5}">
                      <a16:colId xmlns:a16="http://schemas.microsoft.com/office/drawing/2014/main" val="20004"/>
                    </a:ext>
                  </a:extLst>
                </a:gridCol>
                <a:gridCol w="4720590">
                  <a:extLst>
                    <a:ext uri="{9D8B030D-6E8A-4147-A177-3AD203B41FA5}">
                      <a16:colId xmlns:a16="http://schemas.microsoft.com/office/drawing/2014/main" val="20005"/>
                    </a:ext>
                  </a:extLst>
                </a:gridCol>
              </a:tblGrid>
              <a:tr h="207175">
                <a:tc>
                  <a:txBody>
                    <a:bodyPr/>
                    <a:lstStyle/>
                    <a:p>
                      <a:pPr algn="ctr" fontAlgn="t"/>
                      <a:r>
                        <a:rPr lang="en-GB" altLang="zh-CN" sz="1200" b="1" i="0" u="none" strike="noStrike" dirty="0">
                          <a:solidFill>
                            <a:schemeClr val="bg1"/>
                          </a:solidFill>
                          <a:effectLst/>
                          <a:latin typeface="Arial" panose="020B0604020202020204" pitchFamily="34" charset="0"/>
                          <a:ea typeface="等线" panose="02010600030101010101" pitchFamily="2" charset="-122"/>
                        </a:rPr>
                        <a:t>T</a:t>
                      </a:r>
                      <a:r>
                        <a:rPr lang="en-US" altLang="zh-CN" sz="1200" b="1" i="0" u="none" strike="noStrike" dirty="0" err="1">
                          <a:solidFill>
                            <a:schemeClr val="bg1"/>
                          </a:solidFill>
                          <a:effectLst/>
                          <a:latin typeface="Arial" panose="020B0604020202020204" pitchFamily="34" charset="0"/>
                          <a:ea typeface="等线" panose="02010600030101010101" pitchFamily="2" charset="-122"/>
                        </a:rPr>
                        <a:t>icket</a:t>
                      </a:r>
                      <a:endParaRPr lang="en-GB" altLang="zh-CN"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43815">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4">
                            <a:extLst>
                              <a:ext uri="{A12FA001-AC4F-418D-AE19-62706E023703}">
                                <ahyp:hlinkClr xmlns:ahyp="http://schemas.microsoft.com/office/drawing/2018/hyperlinkcolor" val="tx"/>
                              </a:ext>
                            </a:extLst>
                          </a:hlinkClick>
                        </a:rPr>
                        <a:t>AW2-13574</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[CX727ICA8155]14</a:t>
                      </a:r>
                      <a:r>
                        <a:rPr lang="zh-CN" altLang="en-US" sz="900" b="0" i="0" u="none" strike="noStrike" kern="1200" dirty="0">
                          <a:solidFill>
                            <a:srgbClr val="000000"/>
                          </a:solidFill>
                          <a:effectLst/>
                          <a:latin typeface="+mn-lt"/>
                          <a:ea typeface="等线" panose="02010600030101010101" pitchFamily="2" charset="-122"/>
                          <a:cs typeface="+mn-lt"/>
                        </a:rPr>
                        <a:t>：</a:t>
                      </a:r>
                      <a:r>
                        <a:rPr lang="en-US" altLang="zh-CN" sz="900" b="0" i="0" u="none" strike="noStrike" kern="1200" dirty="0">
                          <a:solidFill>
                            <a:srgbClr val="000000"/>
                          </a:solidFill>
                          <a:effectLst/>
                          <a:latin typeface="+mn-lt"/>
                          <a:ea typeface="等线" panose="02010600030101010101" pitchFamily="2" charset="-122"/>
                          <a:cs typeface="+mn-lt"/>
                        </a:rPr>
                        <a:t>56 </a:t>
                      </a:r>
                      <a:r>
                        <a:rPr lang="zh-CN" altLang="en-US" sz="900" b="0" i="0" u="none" strike="noStrike" kern="1200" dirty="0">
                          <a:solidFill>
                            <a:srgbClr val="000000"/>
                          </a:solidFill>
                          <a:effectLst/>
                          <a:latin typeface="+mn-lt"/>
                          <a:ea typeface="等线" panose="02010600030101010101" pitchFamily="2" charset="-122"/>
                          <a:cs typeface="+mn-lt"/>
                        </a:rPr>
                        <a:t>偶现语音关闭底图后，在</a:t>
                      </a:r>
                      <a:r>
                        <a:rPr lang="en-US" altLang="zh-CN" sz="900" b="0" i="0" u="none" strike="noStrike" kern="1200" dirty="0">
                          <a:solidFill>
                            <a:srgbClr val="000000"/>
                          </a:solidFill>
                          <a:effectLst/>
                          <a:latin typeface="+mn-lt"/>
                          <a:ea typeface="等线" panose="02010600030101010101" pitchFamily="2" charset="-122"/>
                          <a:cs typeface="+mn-lt"/>
                        </a:rPr>
                        <a:t>launcher</a:t>
                      </a:r>
                      <a:r>
                        <a:rPr lang="zh-CN" altLang="en-US" sz="900" b="0" i="0" u="none" strike="noStrike" kern="1200" dirty="0">
                          <a:solidFill>
                            <a:srgbClr val="000000"/>
                          </a:solidFill>
                          <a:effectLst/>
                          <a:latin typeface="+mn-lt"/>
                          <a:ea typeface="等线" panose="02010600030101010101" pitchFamily="2" charset="-122"/>
                          <a:cs typeface="+mn-lt"/>
                        </a:rPr>
                        <a:t>界面点击发现周边按钮无法进入地图</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80808"/>
                          </a:solidFill>
                          <a:effectLst/>
                          <a:ea typeface="等线" panose="02010600030101010101" pitchFamily="2" charset="-122"/>
                          <a:cs typeface="+mn-lt"/>
                          <a:sym typeface="+mn-ea"/>
                        </a:rPr>
                        <a:t>未复现，低概率压测中</a:t>
                      </a:r>
                      <a:endParaRPr sz="900" dirty="0">
                        <a:solidFill>
                          <a:srgbClr val="080808"/>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4485">
                <a:tc>
                  <a:txBody>
                    <a:bodyPr/>
                    <a:lstStyle/>
                    <a:p>
                      <a:pPr algn="ctr" fontAlgn="t"/>
                      <a:r>
                        <a:rPr lang="en-US" sz="900" b="0" i="0" u="sng" strike="noStrike" kern="1200">
                          <a:solidFill>
                            <a:srgbClr val="0563C1"/>
                          </a:solidFill>
                          <a:effectLst/>
                          <a:latin typeface="+mn-lt"/>
                          <a:ea typeface="等线" panose="02010600030101010101" pitchFamily="2" charset="-122"/>
                          <a:cs typeface="+mn-lt"/>
                          <a:hlinkClick r:id="rId5">
                            <a:extLst>
                              <a:ext uri="{A12FA001-AC4F-418D-AE19-62706E023703}">
                                <ahyp:hlinkClr xmlns:ahyp="http://schemas.microsoft.com/office/drawing/2018/hyperlinkcolor" val="tx"/>
                              </a:ext>
                            </a:extLst>
                          </a:hlinkClick>
                        </a:rPr>
                        <a:t>AW2-13569</a:t>
                      </a:r>
                      <a:endParaRPr lang="en-US" sz="900" b="0" i="0" u="sng" strike="noStrike" kern="120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[CX727ICA8155]13</a:t>
                      </a:r>
                      <a:r>
                        <a:rPr lang="zh-CN" altLang="en-US" sz="900" b="0" i="0" u="none" strike="noStrike" kern="1200" dirty="0">
                          <a:solidFill>
                            <a:srgbClr val="000000"/>
                          </a:solidFill>
                          <a:effectLst/>
                          <a:latin typeface="+mn-lt"/>
                          <a:ea typeface="等线" panose="02010600030101010101" pitchFamily="2" charset="-122"/>
                          <a:cs typeface="+mn-lt"/>
                        </a:rPr>
                        <a:t>：</a:t>
                      </a:r>
                      <a:r>
                        <a:rPr lang="en-US" altLang="zh-CN" sz="900" b="0" i="0" u="none" strike="noStrike" kern="1200" dirty="0">
                          <a:solidFill>
                            <a:srgbClr val="000000"/>
                          </a:solidFill>
                          <a:effectLst/>
                          <a:latin typeface="+mn-lt"/>
                          <a:ea typeface="等线" panose="02010600030101010101" pitchFamily="2" charset="-122"/>
                          <a:cs typeface="+mn-lt"/>
                        </a:rPr>
                        <a:t>47 </a:t>
                      </a:r>
                      <a:r>
                        <a:rPr lang="zh-CN" altLang="en-US" sz="900" b="0" i="0" u="none" strike="noStrike" kern="1200" dirty="0">
                          <a:solidFill>
                            <a:srgbClr val="000000"/>
                          </a:solidFill>
                          <a:effectLst/>
                          <a:latin typeface="+mn-lt"/>
                          <a:ea typeface="等线" panose="02010600030101010101" pitchFamily="2" charset="-122"/>
                          <a:cs typeface="+mn-lt"/>
                        </a:rPr>
                        <a:t>路线全览自动关闭开关打开，语音录入查看全览，行驶过程中地图一直全览态</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未在机动点自动切换为跟随</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NA</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无此需求，需要与</a:t>
                      </a:r>
                      <a:r>
                        <a:rPr lang="en-US" altLang="zh-CN" sz="900" dirty="0">
                          <a:solidFill>
                            <a:srgbClr val="000000"/>
                          </a:solidFill>
                          <a:effectLst/>
                          <a:ea typeface="等线" panose="02010600030101010101" pitchFamily="2" charset="-122"/>
                          <a:cs typeface="+mn-lt"/>
                          <a:sym typeface="+mn-ea"/>
                        </a:rPr>
                        <a:t>FO</a:t>
                      </a:r>
                      <a:r>
                        <a:rPr lang="zh-CN" altLang="en-US" sz="900" dirty="0">
                          <a:solidFill>
                            <a:srgbClr val="000000"/>
                          </a:solidFill>
                          <a:effectLst/>
                          <a:ea typeface="等线" panose="02010600030101010101" pitchFamily="2" charset="-122"/>
                          <a:cs typeface="+mn-lt"/>
                          <a:sym typeface="+mn-ea"/>
                        </a:rPr>
                        <a:t>确认后明确是否进行排期开发</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4976">
                <a:tc>
                  <a:txBody>
                    <a:bodyPr/>
                    <a:lstStyle/>
                    <a:p>
                      <a:pPr algn="ctr" fontAlgn="t"/>
                      <a:r>
                        <a:rPr lang="en-US" sz="900" b="0" i="0" u="sng" strike="noStrike" kern="1200">
                          <a:solidFill>
                            <a:srgbClr val="0563C1"/>
                          </a:solidFill>
                          <a:effectLst/>
                          <a:latin typeface="+mn-lt"/>
                          <a:ea typeface="等线" panose="02010600030101010101" pitchFamily="2" charset="-122"/>
                          <a:cs typeface="+mn-lt"/>
                          <a:hlinkClick r:id="rId6">
                            <a:extLst>
                              <a:ext uri="{A12FA001-AC4F-418D-AE19-62706E023703}">
                                <ahyp:hlinkClr xmlns:ahyp="http://schemas.microsoft.com/office/drawing/2018/hyperlinkcolor" val="tx"/>
                              </a:ext>
                            </a:extLst>
                          </a:hlinkClick>
                        </a:rPr>
                        <a:t>AW2-13503</a:t>
                      </a:r>
                      <a:endParaRPr lang="en-US" sz="900" b="0" i="0" u="sng" strike="noStrike" kern="120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【CX727ICA8155】【</a:t>
                      </a:r>
                      <a:r>
                        <a:rPr lang="zh-CN" altLang="en-US" sz="900" b="0" i="0" u="none" strike="noStrike" kern="1200" dirty="0">
                          <a:solidFill>
                            <a:srgbClr val="000000"/>
                          </a:solidFill>
                          <a:effectLst/>
                          <a:latin typeface="+mn-lt"/>
                          <a:ea typeface="等线" panose="02010600030101010101" pitchFamily="2" charset="-122"/>
                          <a:cs typeface="+mn-lt"/>
                        </a:rPr>
                        <a:t>偶现</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地图</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点击首页地图卡片，进入地图界面后点击无反应，无法拖动底图，过</a:t>
                      </a:r>
                      <a:r>
                        <a:rPr lang="en-US" altLang="zh-CN" sz="900" b="0" i="0" u="none" strike="noStrike" kern="1200" dirty="0">
                          <a:solidFill>
                            <a:srgbClr val="000000"/>
                          </a:solidFill>
                          <a:effectLst/>
                          <a:latin typeface="+mn-lt"/>
                          <a:ea typeface="等线" panose="02010600030101010101" pitchFamily="2" charset="-122"/>
                          <a:cs typeface="+mn-lt"/>
                        </a:rPr>
                        <a:t>12</a:t>
                      </a:r>
                      <a:r>
                        <a:rPr lang="zh-CN" altLang="en-US" sz="900" b="0" i="0" u="none" strike="noStrike" kern="1200" dirty="0">
                          <a:solidFill>
                            <a:srgbClr val="000000"/>
                          </a:solidFill>
                          <a:effectLst/>
                          <a:latin typeface="+mn-lt"/>
                          <a:ea typeface="等线" panose="02010600030101010101" pitchFamily="2" charset="-122"/>
                          <a:cs typeface="+mn-lt"/>
                        </a:rPr>
                        <a:t>秒后闪退回首页</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80808"/>
                          </a:solidFill>
                          <a:effectLst/>
                          <a:ea typeface="等线" panose="02010600030101010101" pitchFamily="2" charset="-122"/>
                          <a:cs typeface="+mn-lt"/>
                          <a:sym typeface="+mn-ea"/>
                        </a:rPr>
                        <a:t>未复现，低概率压测中</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4976">
                <a:tc>
                  <a:txBody>
                    <a:bodyPr/>
                    <a:lstStyle/>
                    <a:p>
                      <a:pPr algn="ctr" fontAlgn="t"/>
                      <a:r>
                        <a:rPr lang="en-US" sz="900" b="0" i="0" u="sng" strike="noStrike" kern="1200">
                          <a:solidFill>
                            <a:srgbClr val="0563C1"/>
                          </a:solidFill>
                          <a:effectLst/>
                          <a:latin typeface="+mn-lt"/>
                          <a:ea typeface="等线" panose="02010600030101010101" pitchFamily="2" charset="-122"/>
                          <a:cs typeface="+mn-lt"/>
                          <a:hlinkClick r:id="rId7">
                            <a:extLst>
                              <a:ext uri="{A12FA001-AC4F-418D-AE19-62706E023703}">
                                <ahyp:hlinkClr xmlns:ahyp="http://schemas.microsoft.com/office/drawing/2018/hyperlinkcolor" val="tx"/>
                              </a:ext>
                            </a:extLst>
                          </a:hlinkClick>
                        </a:rPr>
                        <a:t>AW2-13239</a:t>
                      </a:r>
                      <a:endParaRPr lang="en-US" sz="900" b="0" i="0" u="sng" strike="noStrike" kern="120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【CX727ICA8155】【</a:t>
                      </a:r>
                      <a:r>
                        <a:rPr lang="zh-CN" altLang="en-US" sz="900" b="0" i="0" u="none" strike="noStrike" kern="1200" dirty="0">
                          <a:solidFill>
                            <a:srgbClr val="000000"/>
                          </a:solidFill>
                          <a:effectLst/>
                          <a:latin typeface="+mn-lt"/>
                          <a:ea typeface="等线" panose="02010600030101010101" pitchFamily="2" charset="-122"/>
                          <a:cs typeface="+mn-lt"/>
                        </a:rPr>
                        <a:t>偶现</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地图</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搜索界面，选择地点发起算路，算路界面未显示路况预测的图标</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更新相关话术后转</a:t>
                      </a:r>
                      <a:r>
                        <a:rPr lang="en-US" altLang="zh-CN" sz="900" b="0" i="0" u="none" strike="noStrike" kern="1200" dirty="0">
                          <a:solidFill>
                            <a:srgbClr val="000000"/>
                          </a:solidFill>
                          <a:effectLst/>
                          <a:ea typeface="等线" panose="02010600030101010101" pitchFamily="2" charset="-122"/>
                          <a:cs typeface="+mn-lt"/>
                        </a:rPr>
                        <a:t>FO</a:t>
                      </a:r>
                      <a:r>
                        <a:rPr lang="zh-CN" altLang="en-US" sz="900" b="0" i="0" u="none" strike="noStrike" kern="1200" dirty="0">
                          <a:solidFill>
                            <a:srgbClr val="000000"/>
                          </a:solidFill>
                          <a:effectLst/>
                          <a:ea typeface="等线" panose="02010600030101010101" pitchFamily="2" charset="-122"/>
                          <a:cs typeface="+mn-lt"/>
                        </a:rPr>
                        <a:t>确认后关闭</a:t>
                      </a:r>
                      <a:endParaRPr lang="en-US" altLang="zh-CN"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4976">
                <a:tc>
                  <a:txBody>
                    <a:bodyPr/>
                    <a:lstStyle/>
                    <a:p>
                      <a:pPr algn="ctr" fontAlgn="t"/>
                      <a:r>
                        <a:rPr lang="en-US" sz="900" b="0" i="0" u="sng" strike="noStrike" kern="1200">
                          <a:solidFill>
                            <a:srgbClr val="0563C1"/>
                          </a:solidFill>
                          <a:effectLst/>
                          <a:latin typeface="+mn-lt"/>
                          <a:ea typeface="等线" panose="02010600030101010101" pitchFamily="2" charset="-122"/>
                          <a:cs typeface="+mn-lt"/>
                          <a:hlinkClick r:id="rId8">
                            <a:extLst>
                              <a:ext uri="{A12FA001-AC4F-418D-AE19-62706E023703}">
                                <ahyp:hlinkClr xmlns:ahyp="http://schemas.microsoft.com/office/drawing/2018/hyperlinkcolor" val="tx"/>
                              </a:ext>
                            </a:extLst>
                          </a:hlinkClick>
                        </a:rPr>
                        <a:t>AW2-13212</a:t>
                      </a:r>
                      <a:endParaRPr lang="en-US" sz="900" b="0" i="0" u="sng" strike="noStrike" kern="120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a:solidFill>
                            <a:srgbClr val="000000"/>
                          </a:solidFill>
                          <a:effectLst/>
                          <a:latin typeface="+mn-lt"/>
                          <a:ea typeface="等线" panose="02010600030101010101" pitchFamily="2" charset="-122"/>
                          <a:cs typeface="+mn-lt"/>
                        </a:rPr>
                        <a:t>[CX727ICA8155] [</a:t>
                      </a:r>
                      <a:r>
                        <a:rPr lang="zh-CN" altLang="en-US" sz="900" b="0" i="0" u="none" strike="noStrike" kern="1200">
                          <a:solidFill>
                            <a:srgbClr val="000000"/>
                          </a:solidFill>
                          <a:effectLst/>
                          <a:latin typeface="+mn-lt"/>
                          <a:ea typeface="等线" panose="02010600030101010101" pitchFamily="2" charset="-122"/>
                          <a:cs typeface="+mn-lt"/>
                        </a:rPr>
                        <a:t>偶现</a:t>
                      </a:r>
                      <a:r>
                        <a:rPr lang="en-US" altLang="zh-CN" sz="900" b="0" i="0" u="none" strike="noStrike" kern="1200">
                          <a:solidFill>
                            <a:srgbClr val="000000"/>
                          </a:solidFill>
                          <a:effectLst/>
                          <a:latin typeface="+mn-lt"/>
                          <a:ea typeface="等线" panose="02010600030101010101" pitchFamily="2" charset="-122"/>
                          <a:cs typeface="+mn-lt"/>
                        </a:rPr>
                        <a:t>] [</a:t>
                      </a:r>
                      <a:r>
                        <a:rPr lang="zh-CN" altLang="en-US" sz="900" b="0" i="0" u="none" strike="noStrike" kern="1200">
                          <a:solidFill>
                            <a:srgbClr val="000000"/>
                          </a:solidFill>
                          <a:effectLst/>
                          <a:latin typeface="+mn-lt"/>
                          <a:ea typeface="等线" panose="02010600030101010101" pitchFamily="2" charset="-122"/>
                          <a:cs typeface="+mn-lt"/>
                        </a:rPr>
                        <a:t>地图</a:t>
                      </a:r>
                      <a:r>
                        <a:rPr lang="en-US" altLang="zh-CN" sz="900" b="0" i="0" u="none" strike="noStrike" kern="1200">
                          <a:solidFill>
                            <a:srgbClr val="000000"/>
                          </a:solidFill>
                          <a:effectLst/>
                          <a:latin typeface="+mn-lt"/>
                          <a:ea typeface="等线" panose="02010600030101010101" pitchFamily="2" charset="-122"/>
                          <a:cs typeface="+mn-lt"/>
                        </a:rPr>
                        <a:t>] </a:t>
                      </a:r>
                      <a:r>
                        <a:rPr lang="zh-CN" altLang="en-US" sz="900" b="0" i="0" u="none" strike="noStrike" kern="1200">
                          <a:solidFill>
                            <a:srgbClr val="000000"/>
                          </a:solidFill>
                          <a:effectLst/>
                          <a:latin typeface="+mn-lt"/>
                          <a:ea typeface="等线" panose="02010600030101010101" pitchFamily="2" charset="-122"/>
                          <a:cs typeface="+mn-lt"/>
                        </a:rPr>
                        <a:t>隧道中语音发起导航路线规划就直接退出地图了</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Analysis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R04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与德赛沟通中，该问题无引擎</a:t>
                      </a:r>
                      <a:r>
                        <a:rPr lang="en-US" altLang="zh-CN" sz="900" b="0" i="0" u="none" strike="noStrike" kern="1200" dirty="0">
                          <a:solidFill>
                            <a:srgbClr val="000000"/>
                          </a:solidFill>
                          <a:effectLst/>
                          <a:ea typeface="等线" panose="02010600030101010101" pitchFamily="2" charset="-122"/>
                          <a:cs typeface="+mn-lt"/>
                        </a:rPr>
                        <a:t>Log</a:t>
                      </a:r>
                      <a:r>
                        <a:rPr lang="zh-CN" altLang="en-US" sz="900" b="0" i="0" u="none" strike="noStrike" kern="1200" dirty="0">
                          <a:solidFill>
                            <a:srgbClr val="000000"/>
                          </a:solidFill>
                          <a:effectLst/>
                          <a:ea typeface="等线" panose="02010600030101010101" pitchFamily="2" charset="-122"/>
                          <a:cs typeface="+mn-lt"/>
                        </a:rPr>
                        <a:t>，内部压测未复现</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4976">
                <a:tc>
                  <a:txBody>
                    <a:bodyPr/>
                    <a:lstStyle/>
                    <a:p>
                      <a:pPr algn="ctr" fontAlgn="t"/>
                      <a:r>
                        <a:rPr lang="en-US" sz="900" b="0" i="0" u="sng" strike="noStrike" kern="1200">
                          <a:solidFill>
                            <a:srgbClr val="0563C1"/>
                          </a:solidFill>
                          <a:effectLst/>
                          <a:latin typeface="+mn-lt"/>
                          <a:ea typeface="等线" panose="02010600030101010101" pitchFamily="2" charset="-122"/>
                          <a:cs typeface="+mn-lt"/>
                          <a:hlinkClick r:id="rId9">
                            <a:extLst>
                              <a:ext uri="{A12FA001-AC4F-418D-AE19-62706E023703}">
                                <ahyp:hlinkClr xmlns:ahyp="http://schemas.microsoft.com/office/drawing/2018/hyperlinkcolor" val="tx"/>
                              </a:ext>
                            </a:extLst>
                          </a:hlinkClick>
                        </a:rPr>
                        <a:t>AW2-13049</a:t>
                      </a:r>
                      <a:endParaRPr lang="en-US" sz="900" b="0" i="0" u="sng" strike="noStrike" kern="120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a:solidFill>
                            <a:srgbClr val="000000"/>
                          </a:solidFill>
                          <a:effectLst/>
                          <a:latin typeface="+mn-lt"/>
                          <a:ea typeface="等线" panose="02010600030101010101" pitchFamily="2" charset="-122"/>
                          <a:cs typeface="+mn-lt"/>
                        </a:rPr>
                        <a:t>Phase-4:【</a:t>
                      </a:r>
                      <a:r>
                        <a:rPr lang="zh-CN" altLang="en-US" sz="900" b="0" i="0" u="none" strike="noStrike" kern="1200">
                          <a:solidFill>
                            <a:srgbClr val="000000"/>
                          </a:solidFill>
                          <a:effectLst/>
                          <a:latin typeface="+mn-lt"/>
                          <a:ea typeface="等线" panose="02010600030101010101" pitchFamily="2" charset="-122"/>
                          <a:cs typeface="+mn-lt"/>
                        </a:rPr>
                        <a:t>偶现</a:t>
                      </a:r>
                      <a:r>
                        <a:rPr lang="en-US" altLang="zh-CN" sz="900" b="0" i="0" u="none" strike="noStrike" kern="1200">
                          <a:solidFill>
                            <a:srgbClr val="000000"/>
                          </a:solidFill>
                          <a:effectLst/>
                          <a:latin typeface="+mn-lt"/>
                          <a:ea typeface="等线" panose="02010600030101010101" pitchFamily="2" charset="-122"/>
                          <a:cs typeface="+mn-lt"/>
                        </a:rPr>
                        <a:t>】PP03 414513 DCV1.1 </a:t>
                      </a:r>
                      <a:r>
                        <a:rPr lang="zh-CN" altLang="en-US" sz="900" b="0" i="0" u="none" strike="noStrike" kern="1200">
                          <a:solidFill>
                            <a:srgbClr val="000000"/>
                          </a:solidFill>
                          <a:effectLst/>
                          <a:latin typeface="+mn-lt"/>
                          <a:ea typeface="等线" panose="02010600030101010101" pitchFamily="2" charset="-122"/>
                          <a:cs typeface="+mn-lt"/>
                        </a:rPr>
                        <a:t>有</a:t>
                      </a:r>
                      <a:r>
                        <a:rPr lang="en-US" altLang="zh-CN" sz="900" b="0" i="0" u="none" strike="noStrike" kern="1200">
                          <a:solidFill>
                            <a:srgbClr val="000000"/>
                          </a:solidFill>
                          <a:effectLst/>
                          <a:latin typeface="+mn-lt"/>
                          <a:ea typeface="等线" panose="02010600030101010101" pitchFamily="2" charset="-122"/>
                          <a:cs typeface="+mn-lt"/>
                        </a:rPr>
                        <a:t>VDR </a:t>
                      </a:r>
                      <a:r>
                        <a:rPr lang="zh-CN" altLang="en-US" sz="900" b="0" i="0" u="none" strike="noStrike" kern="1200">
                          <a:solidFill>
                            <a:srgbClr val="000000"/>
                          </a:solidFill>
                          <a:effectLst/>
                          <a:latin typeface="+mn-lt"/>
                          <a:ea typeface="等线" panose="02010600030101010101" pitchFamily="2" charset="-122"/>
                          <a:cs typeface="+mn-lt"/>
                        </a:rPr>
                        <a:t>大屏主页面地图点击发现周边无反应</a:t>
                      </a:r>
                      <a:r>
                        <a:rPr lang="en-US" altLang="zh-CN" sz="900" b="0" i="0" u="none" strike="noStrike" kern="1200">
                          <a:solidFill>
                            <a:srgbClr val="000000"/>
                          </a:solidFill>
                          <a:effectLst/>
                          <a:latin typeface="+mn-lt"/>
                          <a:ea typeface="等线" panose="02010600030101010101" pitchFamily="2" charset="-122"/>
                          <a:cs typeface="+mn-lt"/>
                        </a:rPr>
                        <a:t>8.37</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与德赛沟通中，该问题无引擎</a:t>
                      </a:r>
                      <a:r>
                        <a:rPr lang="en-US" altLang="zh-CN" sz="900" b="0" i="0" u="none" strike="noStrike" kern="1200" dirty="0">
                          <a:solidFill>
                            <a:srgbClr val="000000"/>
                          </a:solidFill>
                          <a:effectLst/>
                          <a:ea typeface="等线" panose="02010600030101010101" pitchFamily="2" charset="-122"/>
                          <a:cs typeface="+mn-lt"/>
                        </a:rPr>
                        <a:t>Log</a:t>
                      </a:r>
                      <a:r>
                        <a:rPr lang="zh-CN" altLang="en-US" sz="900" b="0" i="0" u="none" strike="noStrike" kern="1200" dirty="0">
                          <a:solidFill>
                            <a:srgbClr val="000000"/>
                          </a:solidFill>
                          <a:effectLst/>
                          <a:ea typeface="等线" panose="02010600030101010101" pitchFamily="2" charset="-122"/>
                          <a:cs typeface="+mn-lt"/>
                        </a:rPr>
                        <a:t>，内部压测未复现</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4976">
                <a:tc>
                  <a:txBody>
                    <a:bodyPr/>
                    <a:lstStyle/>
                    <a:p>
                      <a:pPr algn="ctr" fontAlgn="t"/>
                      <a:r>
                        <a:rPr lang="en-US" sz="900" b="0" i="0" u="sng" strike="noStrike" kern="1200">
                          <a:solidFill>
                            <a:srgbClr val="0563C1"/>
                          </a:solidFill>
                          <a:effectLst/>
                          <a:latin typeface="+mn-lt"/>
                          <a:ea typeface="等线" panose="02010600030101010101" pitchFamily="2" charset="-122"/>
                          <a:cs typeface="+mn-lt"/>
                          <a:hlinkClick r:id="rId10">
                            <a:extLst>
                              <a:ext uri="{A12FA001-AC4F-418D-AE19-62706E023703}">
                                <ahyp:hlinkClr xmlns:ahyp="http://schemas.microsoft.com/office/drawing/2018/hyperlinkcolor" val="tx"/>
                              </a:ext>
                            </a:extLst>
                          </a:hlinkClick>
                        </a:rPr>
                        <a:t>AW2-12765</a:t>
                      </a:r>
                      <a:endParaRPr lang="en-US" sz="900" b="0" i="0" u="sng" strike="noStrike" kern="120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【CX727ICA8155】【</a:t>
                      </a:r>
                      <a:r>
                        <a:rPr lang="zh-CN" altLang="en-US" sz="900" b="0" i="0" u="none" strike="noStrike" kern="1200" dirty="0">
                          <a:solidFill>
                            <a:srgbClr val="000000"/>
                          </a:solidFill>
                          <a:effectLst/>
                          <a:latin typeface="+mn-lt"/>
                          <a:ea typeface="等线" panose="02010600030101010101" pitchFamily="2" charset="-122"/>
                          <a:cs typeface="+mn-lt"/>
                        </a:rPr>
                        <a:t>必现</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百度</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地图</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当前账号在组队出行队伍中，然后切换电马账号，百度帐号也被切换后，组队出行还是显示之前账号的队伍信息</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地图账号相关问题，已经联系主线进行优化</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3530879"/>
                  </a:ext>
                </a:extLst>
              </a:tr>
              <a:tr h="248187">
                <a:tc>
                  <a:txBody>
                    <a:bodyPr/>
                    <a:lstStyle/>
                    <a:p>
                      <a:pPr algn="ctr" fontAlgn="t"/>
                      <a:r>
                        <a:rPr lang="en-US" sz="900" b="0" i="0" u="sng" strike="noStrike" kern="1200">
                          <a:solidFill>
                            <a:srgbClr val="0563C1"/>
                          </a:solidFill>
                          <a:effectLst/>
                          <a:latin typeface="+mn-lt"/>
                          <a:ea typeface="等线" panose="02010600030101010101" pitchFamily="2" charset="-122"/>
                          <a:cs typeface="+mn-lt"/>
                          <a:hlinkClick r:id="rId11">
                            <a:extLst>
                              <a:ext uri="{A12FA001-AC4F-418D-AE19-62706E023703}">
                                <ahyp:hlinkClr xmlns:ahyp="http://schemas.microsoft.com/office/drawing/2018/hyperlinkcolor" val="tx"/>
                              </a:ext>
                            </a:extLst>
                          </a:hlinkClick>
                        </a:rPr>
                        <a:t>AW2-11310</a:t>
                      </a:r>
                      <a:endParaRPr lang="en-US" sz="900" b="0" i="0" u="sng" strike="noStrike" kern="120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kern="1200" dirty="0">
                          <a:solidFill>
                            <a:srgbClr val="000000"/>
                          </a:solidFill>
                          <a:effectLst/>
                          <a:latin typeface="+mn-lt"/>
                          <a:ea typeface="等线" panose="02010600030101010101" pitchFamily="2" charset="-122"/>
                          <a:cs typeface="+mn-lt"/>
                        </a:rPr>
                        <a:t>[CX727ICA][Performance][Response]response time </a:t>
                      </a:r>
                      <a:r>
                        <a:rPr lang="en-US" sz="900" b="0" i="0" u="none" strike="noStrike" kern="1200" dirty="0" err="1">
                          <a:solidFill>
                            <a:srgbClr val="000000"/>
                          </a:solidFill>
                          <a:effectLst/>
                          <a:latin typeface="+mn-lt"/>
                          <a:ea typeface="等线" panose="02010600030101010101" pitchFamily="2" charset="-122"/>
                          <a:cs typeface="+mn-lt"/>
                        </a:rPr>
                        <a:t>test，Launcher</a:t>
                      </a:r>
                      <a:r>
                        <a:rPr lang="zh-CN" altLang="en-US" sz="900" b="0" i="0" u="none" strike="noStrike" kern="1200" dirty="0">
                          <a:solidFill>
                            <a:srgbClr val="000000"/>
                          </a:solidFill>
                          <a:effectLst/>
                          <a:latin typeface="+mn-lt"/>
                          <a:ea typeface="等线" panose="02010600030101010101" pitchFamily="2" charset="-122"/>
                          <a:cs typeface="+mn-lt"/>
                        </a:rPr>
                        <a:t>显示到</a:t>
                      </a:r>
                      <a:r>
                        <a:rPr lang="en-US" sz="900" b="0" i="0" u="none" strike="noStrike" kern="1200" dirty="0">
                          <a:solidFill>
                            <a:srgbClr val="000000"/>
                          </a:solidFill>
                          <a:effectLst/>
                          <a:latin typeface="+mn-lt"/>
                          <a:ea typeface="等线" panose="02010600030101010101" pitchFamily="2" charset="-122"/>
                          <a:cs typeface="+mn-lt"/>
                        </a:rPr>
                        <a:t>QQ</a:t>
                      </a:r>
                      <a:r>
                        <a:rPr lang="zh-CN" altLang="en-US" sz="900" b="0" i="0" u="none" strike="noStrike" kern="1200" dirty="0">
                          <a:solidFill>
                            <a:srgbClr val="000000"/>
                          </a:solidFill>
                          <a:effectLst/>
                          <a:latin typeface="+mn-lt"/>
                          <a:ea typeface="等线" panose="02010600030101010101" pitchFamily="2" charset="-122"/>
                          <a:cs typeface="+mn-lt"/>
                        </a:rPr>
                        <a:t>音源恢复的时间超过目标时间的</a:t>
                      </a:r>
                      <a:r>
                        <a:rPr lang="en-US" altLang="zh-CN" sz="900" b="0" i="0" u="none" strike="noStrike" kern="1200" dirty="0">
                          <a:solidFill>
                            <a:srgbClr val="000000"/>
                          </a:solidFill>
                          <a:effectLst/>
                          <a:latin typeface="+mn-lt"/>
                          <a:ea typeface="等线" panose="02010600030101010101" pitchFamily="2" charset="-122"/>
                          <a:cs typeface="+mn-lt"/>
                        </a:rPr>
                        <a:t>50%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900" dirty="0">
                          <a:solidFill>
                            <a:srgbClr val="000000"/>
                          </a:solidFill>
                          <a:effectLst/>
                          <a:ea typeface="等线" panose="02010600030101010101" pitchFamily="2" charset="-122"/>
                          <a:cs typeface="+mn-lt"/>
                          <a:sym typeface="+mn-ea"/>
                        </a:rPr>
                        <a:t>性能问题，需要沟通</a:t>
                      </a:r>
                      <a:r>
                        <a:rPr lang="en-US" altLang="zh-CN" sz="900" dirty="0">
                          <a:solidFill>
                            <a:srgbClr val="000000"/>
                          </a:solidFill>
                          <a:effectLst/>
                          <a:ea typeface="等线" panose="02010600030101010101" pitchFamily="2" charset="-122"/>
                          <a:cs typeface="+mn-lt"/>
                          <a:sym typeface="+mn-ea"/>
                        </a:rPr>
                        <a:t>Target</a:t>
                      </a:r>
                      <a:r>
                        <a:rPr lang="zh-CN" altLang="en-US" sz="900" dirty="0">
                          <a:solidFill>
                            <a:srgbClr val="000000"/>
                          </a:solidFill>
                          <a:effectLst/>
                          <a:ea typeface="等线" panose="02010600030101010101" pitchFamily="2" charset="-122"/>
                          <a:cs typeface="+mn-lt"/>
                          <a:sym typeface="+mn-ea"/>
                        </a:rPr>
                        <a:t>值</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7617539"/>
                  </a:ext>
                </a:extLst>
              </a:tr>
              <a:tr h="257141">
                <a:tc>
                  <a:txBody>
                    <a:bodyPr/>
                    <a:lstStyle/>
                    <a:p>
                      <a:pPr algn="ctr" fontAlgn="t"/>
                      <a:r>
                        <a:rPr lang="en-US" sz="900" b="0" i="0" u="sng" strike="noStrike" kern="1200">
                          <a:solidFill>
                            <a:srgbClr val="0563C1"/>
                          </a:solidFill>
                          <a:effectLst/>
                          <a:latin typeface="+mn-lt"/>
                          <a:ea typeface="等线" panose="02010600030101010101" pitchFamily="2" charset="-122"/>
                          <a:cs typeface="+mn-lt"/>
                          <a:hlinkClick r:id="rId12">
                            <a:extLst>
                              <a:ext uri="{A12FA001-AC4F-418D-AE19-62706E023703}">
                                <ahyp:hlinkClr xmlns:ahyp="http://schemas.microsoft.com/office/drawing/2018/hyperlinkcolor" val="tx"/>
                              </a:ext>
                            </a:extLst>
                          </a:hlinkClick>
                        </a:rPr>
                        <a:t>AW2-10228</a:t>
                      </a:r>
                      <a:endParaRPr lang="en-US" sz="900" b="0" i="0" u="sng" strike="noStrike" kern="120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[CX727ICA8155][</a:t>
                      </a:r>
                      <a:r>
                        <a:rPr lang="zh-CN" altLang="en-US" sz="900" b="0" i="0" u="none" strike="noStrike" kern="1200" dirty="0">
                          <a:solidFill>
                            <a:srgbClr val="000000"/>
                          </a:solidFill>
                          <a:effectLst/>
                          <a:latin typeface="+mn-lt"/>
                          <a:ea typeface="等线" panose="02010600030101010101" pitchFamily="2" charset="-122"/>
                          <a:cs typeface="+mn-lt"/>
                        </a:rPr>
                        <a:t>必现</a:t>
                      </a:r>
                      <a:r>
                        <a:rPr lang="en-US" altLang="zh-CN" sz="900" b="0" i="0" u="none" strike="noStrike" kern="1200" dirty="0">
                          <a:solidFill>
                            <a:srgbClr val="000000"/>
                          </a:solidFill>
                          <a:effectLst/>
                          <a:latin typeface="+mn-lt"/>
                          <a:ea typeface="等线" panose="02010600030101010101" pitchFamily="2" charset="-122"/>
                          <a:cs typeface="+mn-lt"/>
                        </a:rPr>
                        <a:t>][map]</a:t>
                      </a:r>
                      <a:r>
                        <a:rPr lang="zh-CN" altLang="en-US" sz="900" b="0" i="0" u="none" strike="noStrike" kern="1200" dirty="0">
                          <a:solidFill>
                            <a:srgbClr val="000000"/>
                          </a:solidFill>
                          <a:effectLst/>
                          <a:latin typeface="+mn-lt"/>
                          <a:ea typeface="等线" panose="02010600030101010101" pitchFamily="2" charset="-122"/>
                          <a:cs typeface="+mn-lt"/>
                        </a:rPr>
                        <a:t>点击充电站，首次进入地图时不显示充电站的搜索结果</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900" dirty="0">
                          <a:solidFill>
                            <a:srgbClr val="080808"/>
                          </a:solidFill>
                          <a:effectLst/>
                          <a:ea typeface="等线" panose="02010600030101010101" pitchFamily="2" charset="-122"/>
                          <a:cs typeface="+mn-lt"/>
                          <a:sym typeface="+mn-ea"/>
                        </a:rPr>
                        <a:t>近期复现问题，目前内部分析中</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3531278"/>
                  </a:ext>
                </a:extLst>
              </a:tr>
              <a:tr h="311453">
                <a:tc>
                  <a:txBody>
                    <a:bodyPr/>
                    <a:lstStyle/>
                    <a:p>
                      <a:pPr algn="ctr" fontAlgn="t"/>
                      <a:r>
                        <a:rPr lang="en-US" sz="900" b="0" i="0" u="sng" strike="noStrike" kern="1200">
                          <a:solidFill>
                            <a:srgbClr val="0563C1"/>
                          </a:solidFill>
                          <a:effectLst/>
                          <a:latin typeface="+mn-lt"/>
                          <a:ea typeface="等线" panose="02010600030101010101" pitchFamily="2" charset="-122"/>
                          <a:cs typeface="+mn-lt"/>
                          <a:hlinkClick r:id="rId13">
                            <a:extLst>
                              <a:ext uri="{A12FA001-AC4F-418D-AE19-62706E023703}">
                                <ahyp:hlinkClr xmlns:ahyp="http://schemas.microsoft.com/office/drawing/2018/hyperlinkcolor" val="tx"/>
                              </a:ext>
                            </a:extLst>
                          </a:hlinkClick>
                        </a:rPr>
                        <a:t>AW2-9303</a:t>
                      </a:r>
                      <a:endParaRPr lang="en-US" sz="900" b="0" i="0" u="sng" strike="noStrike" kern="120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Phase4:[CX727ICA][</a:t>
                      </a:r>
                      <a:r>
                        <a:rPr lang="zh-CN" altLang="en-US" sz="900" b="0" i="0" u="none" strike="noStrike" kern="1200" dirty="0">
                          <a:solidFill>
                            <a:srgbClr val="000000"/>
                          </a:solidFill>
                          <a:effectLst/>
                          <a:latin typeface="+mn-lt"/>
                          <a:ea typeface="等线" panose="02010600030101010101" pitchFamily="2" charset="-122"/>
                          <a:cs typeface="+mn-lt"/>
                        </a:rPr>
                        <a:t>必现</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最近应用图标显示大小不一致，并且应用有英文名</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Analysis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UI</a:t>
                      </a:r>
                      <a:r>
                        <a:rPr lang="zh-CN" altLang="en-US" sz="900" dirty="0">
                          <a:solidFill>
                            <a:srgbClr val="000000"/>
                          </a:solidFill>
                          <a:effectLst/>
                          <a:ea typeface="等线" panose="02010600030101010101" pitchFamily="2" charset="-122"/>
                          <a:cs typeface="+mn-lt"/>
                          <a:sym typeface="+mn-ea"/>
                        </a:rPr>
                        <a:t>问题</a:t>
                      </a:r>
                      <a:r>
                        <a:rPr lang="en-US" altLang="zh-CN" sz="900" dirty="0">
                          <a:solidFill>
                            <a:srgbClr val="000000"/>
                          </a:solidFill>
                          <a:effectLst/>
                          <a:ea typeface="等线" panose="02010600030101010101" pitchFamily="2" charset="-122"/>
                          <a:cs typeface="+mn-lt"/>
                          <a:sym typeface="+mn-ea"/>
                        </a:rPr>
                        <a:t>R04</a:t>
                      </a:r>
                      <a:r>
                        <a:rPr lang="zh-CN" altLang="en-US" sz="900" dirty="0">
                          <a:solidFill>
                            <a:srgbClr val="000000"/>
                          </a:solidFill>
                          <a:effectLst/>
                          <a:ea typeface="等线" panose="02010600030101010101" pitchFamily="2" charset="-122"/>
                          <a:cs typeface="+mn-lt"/>
                          <a:sym typeface="+mn-ea"/>
                        </a:rPr>
                        <a:t>进行修改</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8900674"/>
                  </a:ext>
                </a:extLst>
              </a:tr>
              <a:tr h="311453">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14">
                            <a:extLst>
                              <a:ext uri="{A12FA001-AC4F-418D-AE19-62706E023703}">
                                <ahyp:hlinkClr xmlns:ahyp="http://schemas.microsoft.com/office/drawing/2018/hyperlinkcolor" val="tx"/>
                              </a:ext>
                            </a:extLst>
                          </a:hlinkClick>
                        </a:rPr>
                        <a:t>AW2-10319</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【CX727ICA8155】【</a:t>
                      </a:r>
                      <a:r>
                        <a:rPr lang="zh-CN" altLang="en-US" sz="900" b="0" i="0" u="none" strike="noStrike" kern="1200" dirty="0">
                          <a:solidFill>
                            <a:srgbClr val="000000"/>
                          </a:solidFill>
                          <a:effectLst/>
                          <a:latin typeface="+mn-lt"/>
                          <a:ea typeface="等线" panose="02010600030101010101" pitchFamily="2" charset="-122"/>
                          <a:cs typeface="+mn-lt"/>
                        </a:rPr>
                        <a:t>偶现</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语音</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地图首次启动前点击</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发现周边</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无效，未自动打开地图</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NA</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未复现，在后续版本中继续进行专项测试</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8983316"/>
                  </a:ext>
                </a:extLst>
              </a:tr>
              <a:tr h="311453">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15">
                            <a:extLst>
                              <a:ext uri="{A12FA001-AC4F-418D-AE19-62706E023703}">
                                <ahyp:hlinkClr xmlns:ahyp="http://schemas.microsoft.com/office/drawing/2018/hyperlinkcolor" val="tx"/>
                              </a:ext>
                            </a:extLst>
                          </a:hlinkClick>
                        </a:rPr>
                        <a:t>AW2-15327</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【CX727ICA8155】【</a:t>
                      </a:r>
                      <a:r>
                        <a:rPr lang="zh-CN" altLang="en-US" sz="900" b="0" i="0" u="none" strike="noStrike" kern="1200" dirty="0">
                          <a:solidFill>
                            <a:srgbClr val="000000"/>
                          </a:solidFill>
                          <a:effectLst/>
                          <a:latin typeface="+mn-lt"/>
                          <a:ea typeface="等线" panose="02010600030101010101" pitchFamily="2" charset="-122"/>
                          <a:cs typeface="+mn-lt"/>
                        </a:rPr>
                        <a:t>偶现</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随心看</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在线视频不显示选集按键，点击下一集显示当前已经是最后一集</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NA</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R00</a:t>
                      </a:r>
                      <a:r>
                        <a:rPr lang="zh-CN" altLang="en-US" sz="900" dirty="0">
                          <a:solidFill>
                            <a:srgbClr val="000000"/>
                          </a:solidFill>
                          <a:effectLst/>
                          <a:ea typeface="等线" panose="02010600030101010101" pitchFamily="2" charset="-122"/>
                          <a:cs typeface="+mn-lt"/>
                          <a:sym typeface="+mn-ea"/>
                        </a:rPr>
                        <a:t>测试新提交问题目前分析中</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8964214"/>
                  </a:ext>
                </a:extLst>
              </a:tr>
              <a:tr h="205785">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16">
                            <a:extLst>
                              <a:ext uri="{A12FA001-AC4F-418D-AE19-62706E023703}">
                                <ahyp:hlinkClr xmlns:ahyp="http://schemas.microsoft.com/office/drawing/2018/hyperlinkcolor" val="tx"/>
                              </a:ext>
                            </a:extLst>
                          </a:hlinkClick>
                        </a:rPr>
                        <a:t>AW2-15300</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【CX727ICA8155】【</a:t>
                      </a:r>
                      <a:r>
                        <a:rPr lang="zh-CN" altLang="en-US" sz="900" b="0" i="0" u="none" strike="noStrike" kern="1200" dirty="0">
                          <a:solidFill>
                            <a:srgbClr val="000000"/>
                          </a:solidFill>
                          <a:effectLst/>
                          <a:latin typeface="+mn-lt"/>
                          <a:ea typeface="等线" panose="02010600030101010101" pitchFamily="2" charset="-122"/>
                          <a:cs typeface="+mn-lt"/>
                        </a:rPr>
                        <a:t>低配车</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必现</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语音</a:t>
                      </a:r>
                      <a:r>
                        <a:rPr lang="en-US" altLang="zh-CN" sz="900" b="0" i="0" u="none" strike="noStrike" kern="1200" dirty="0">
                          <a:solidFill>
                            <a:srgbClr val="000000"/>
                          </a:solidFill>
                          <a:effectLst/>
                          <a:latin typeface="+mn-lt"/>
                          <a:ea typeface="等线" panose="02010600030101010101" pitchFamily="2" charset="-122"/>
                          <a:cs typeface="+mn-lt"/>
                        </a:rPr>
                        <a:t>】QQ</a:t>
                      </a:r>
                      <a:r>
                        <a:rPr lang="zh-CN" altLang="en-US" sz="900" b="0" i="0" u="none" strike="noStrike" kern="1200" dirty="0">
                          <a:solidFill>
                            <a:srgbClr val="000000"/>
                          </a:solidFill>
                          <a:effectLst/>
                          <a:latin typeface="+mn-lt"/>
                          <a:ea typeface="等线" panose="02010600030101010101" pitchFamily="2" charset="-122"/>
                          <a:cs typeface="+mn-lt"/>
                        </a:rPr>
                        <a:t>账号已登陆，语音“我想听周杰伦的歌”，</a:t>
                      </a:r>
                      <a:r>
                        <a:rPr lang="en-US" altLang="zh-CN" sz="900" b="0" i="0" u="none" strike="noStrike" kern="1200" dirty="0">
                          <a:solidFill>
                            <a:srgbClr val="000000"/>
                          </a:solidFill>
                          <a:effectLst/>
                          <a:latin typeface="+mn-lt"/>
                          <a:ea typeface="等线" panose="02010600030101010101" pitchFamily="2" charset="-122"/>
                          <a:cs typeface="+mn-lt"/>
                        </a:rPr>
                        <a:t>TTS</a:t>
                      </a:r>
                      <a:r>
                        <a:rPr lang="zh-CN" altLang="en-US" sz="900" b="0" i="0" u="none" strike="noStrike" kern="1200" dirty="0">
                          <a:solidFill>
                            <a:srgbClr val="000000"/>
                          </a:solidFill>
                          <a:effectLst/>
                          <a:latin typeface="+mn-lt"/>
                          <a:ea typeface="等线" panose="02010600030101010101" pitchFamily="2" charset="-122"/>
                          <a:cs typeface="+mn-lt"/>
                        </a:rPr>
                        <a:t>回复请先登陆</a:t>
                      </a:r>
                      <a:r>
                        <a:rPr lang="en-US" altLang="zh-CN" sz="900" b="0" i="0" u="none" strike="noStrike" kern="1200" dirty="0">
                          <a:solidFill>
                            <a:srgbClr val="000000"/>
                          </a:solidFill>
                          <a:effectLst/>
                          <a:latin typeface="+mn-lt"/>
                          <a:ea typeface="等线" panose="02010600030101010101" pitchFamily="2" charset="-122"/>
                          <a:cs typeface="+mn-lt"/>
                        </a:rPr>
                        <a:t>QQ</a:t>
                      </a:r>
                      <a:r>
                        <a:rPr lang="zh-CN" altLang="en-US" sz="900" b="0" i="0" u="none" strike="noStrike" kern="1200" dirty="0">
                          <a:solidFill>
                            <a:srgbClr val="000000"/>
                          </a:solidFill>
                          <a:effectLst/>
                          <a:latin typeface="+mn-lt"/>
                          <a:ea typeface="等线" panose="02010600030101010101" pitchFamily="2" charset="-122"/>
                          <a:cs typeface="+mn-lt"/>
                        </a:rPr>
                        <a:t>音乐</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Developing</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R04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R00</a:t>
                      </a:r>
                      <a:r>
                        <a:rPr lang="zh-CN" altLang="en-US" sz="900" dirty="0">
                          <a:solidFill>
                            <a:srgbClr val="000000"/>
                          </a:solidFill>
                          <a:effectLst/>
                          <a:ea typeface="等线" panose="02010600030101010101" pitchFamily="2" charset="-122"/>
                          <a:cs typeface="+mn-lt"/>
                          <a:sym typeface="+mn-ea"/>
                        </a:rPr>
                        <a:t>测试新提交问题目前分析中</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756018"/>
                  </a:ext>
                </a:extLst>
              </a:tr>
              <a:tr h="148439">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17">
                            <a:extLst>
                              <a:ext uri="{A12FA001-AC4F-418D-AE19-62706E023703}">
                                <ahyp:hlinkClr xmlns:ahyp="http://schemas.microsoft.com/office/drawing/2018/hyperlinkcolor" val="tx"/>
                              </a:ext>
                            </a:extLst>
                          </a:hlinkClick>
                        </a:rPr>
                        <a:t>AW2-15162</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[CX727ICA8155][</a:t>
                      </a:r>
                      <a:r>
                        <a:rPr lang="zh-CN" altLang="en-US" sz="900" b="0" i="0" u="none" strike="noStrike" kern="1200" dirty="0">
                          <a:solidFill>
                            <a:srgbClr val="000000"/>
                          </a:solidFill>
                          <a:effectLst/>
                          <a:latin typeface="+mn-lt"/>
                          <a:ea typeface="等线" panose="02010600030101010101" pitchFamily="2" charset="-122"/>
                          <a:cs typeface="+mn-lt"/>
                        </a:rPr>
                        <a:t>必现</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百度</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地图</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进入隧道黑夜白天模式切换两次</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R04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R00</a:t>
                      </a:r>
                      <a:r>
                        <a:rPr lang="zh-CN" altLang="en-US" sz="900" dirty="0">
                          <a:solidFill>
                            <a:srgbClr val="000000"/>
                          </a:solidFill>
                          <a:effectLst/>
                          <a:ea typeface="等线" panose="02010600030101010101" pitchFamily="2" charset="-122"/>
                          <a:cs typeface="+mn-lt"/>
                          <a:sym typeface="+mn-ea"/>
                        </a:rPr>
                        <a:t>测试新提交问题目前分析中</a:t>
                      </a:r>
                    </a:p>
                    <a:p>
                      <a:pPr marL="0" marR="0" lvl="0" indent="0" algn="l" defTabSz="914400" rtl="0" eaLnBrk="1" fontAlgn="t" latinLnBrk="0" hangingPunct="1">
                        <a:lnSpc>
                          <a:spcPct val="100000"/>
                        </a:lnSpc>
                        <a:spcBef>
                          <a:spcPts val="0"/>
                        </a:spcBef>
                        <a:spcAft>
                          <a:spcPts val="0"/>
                        </a:spcAft>
                        <a:buClrTx/>
                        <a:buSzTx/>
                        <a:buFontTx/>
                        <a:buNone/>
                        <a:defRPr/>
                      </a:pP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28263"/>
                  </a:ext>
                </a:extLst>
              </a:tr>
              <a:tr h="148439">
                <a:tc>
                  <a:txBody>
                    <a:bodyPr/>
                    <a:lstStyle/>
                    <a:p>
                      <a:pPr algn="ctr" fontAlgn="t"/>
                      <a:r>
                        <a:rPr lang="en-US" sz="900" b="0" i="0" u="sng" strike="noStrike" kern="1200">
                          <a:solidFill>
                            <a:srgbClr val="0563C1"/>
                          </a:solidFill>
                          <a:effectLst/>
                          <a:latin typeface="+mn-lt"/>
                          <a:ea typeface="等线" panose="02010600030101010101" pitchFamily="2" charset="-122"/>
                          <a:cs typeface="+mn-lt"/>
                          <a:hlinkClick r:id="rId18">
                            <a:extLst>
                              <a:ext uri="{A12FA001-AC4F-418D-AE19-62706E023703}">
                                <ahyp:hlinkClr xmlns:ahyp="http://schemas.microsoft.com/office/drawing/2018/hyperlinkcolor" val="tx"/>
                              </a:ext>
                            </a:extLst>
                          </a:hlinkClick>
                        </a:rPr>
                        <a:t>AW2-15160</a:t>
                      </a:r>
                      <a:endParaRPr lang="en-US" sz="900" b="0" i="0" u="sng" strike="noStrike" kern="120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用户体验</a:t>
                      </a:r>
                      <a:r>
                        <a:rPr lang="en-US" altLang="zh-CN" sz="900" b="0" i="0" u="none" strike="noStrike" kern="1200" dirty="0">
                          <a:solidFill>
                            <a:srgbClr val="000000"/>
                          </a:solidFill>
                          <a:effectLst/>
                          <a:latin typeface="+mn-lt"/>
                          <a:ea typeface="等线" panose="02010600030101010101" pitchFamily="2" charset="-122"/>
                          <a:cs typeface="+mn-lt"/>
                        </a:rPr>
                        <a:t>】【CX727ICA8155】【</a:t>
                      </a:r>
                      <a:r>
                        <a:rPr lang="zh-CN" altLang="en-US" sz="900" b="0" i="0" u="none" strike="noStrike" kern="1200" dirty="0">
                          <a:solidFill>
                            <a:srgbClr val="000000"/>
                          </a:solidFill>
                          <a:effectLst/>
                          <a:latin typeface="+mn-lt"/>
                          <a:ea typeface="等线" panose="02010600030101010101" pitchFamily="2" charset="-122"/>
                          <a:cs typeface="+mn-lt"/>
                        </a:rPr>
                        <a:t>偶现</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导航</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后台导航中自动退出，再次进入一直卡在百度</a:t>
                      </a:r>
                      <a:r>
                        <a:rPr lang="en-US" altLang="zh-CN" sz="900" b="0" i="0" u="none" strike="noStrike" kern="1200" dirty="0">
                          <a:solidFill>
                            <a:srgbClr val="000000"/>
                          </a:solidFill>
                          <a:effectLst/>
                          <a:latin typeface="+mn-lt"/>
                          <a:ea typeface="等线" panose="02010600030101010101" pitchFamily="2" charset="-122"/>
                          <a:cs typeface="+mn-lt"/>
                        </a:rPr>
                        <a:t>logo</a:t>
                      </a:r>
                      <a:r>
                        <a:rPr lang="zh-CN" altLang="en-US" sz="900" b="0" i="0" u="none" strike="noStrike" kern="1200" dirty="0">
                          <a:solidFill>
                            <a:srgbClr val="000000"/>
                          </a:solidFill>
                          <a:effectLst/>
                          <a:latin typeface="+mn-lt"/>
                          <a:ea typeface="等线" panose="02010600030101010101" pitchFamily="2" charset="-122"/>
                          <a:cs typeface="+mn-lt"/>
                        </a:rPr>
                        <a:t>页面</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R04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R00</a:t>
                      </a:r>
                      <a:r>
                        <a:rPr lang="zh-CN" altLang="en-US" sz="900" dirty="0">
                          <a:solidFill>
                            <a:srgbClr val="000000"/>
                          </a:solidFill>
                          <a:effectLst/>
                          <a:ea typeface="等线" panose="02010600030101010101" pitchFamily="2" charset="-122"/>
                          <a:cs typeface="+mn-lt"/>
                          <a:sym typeface="+mn-ea"/>
                        </a:rPr>
                        <a:t>测试新提交问题目前分析中</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2953852"/>
                  </a:ext>
                </a:extLst>
              </a:tr>
              <a:tr h="148439">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19">
                            <a:extLst>
                              <a:ext uri="{A12FA001-AC4F-418D-AE19-62706E023703}">
                                <ahyp:hlinkClr xmlns:ahyp="http://schemas.microsoft.com/office/drawing/2018/hyperlinkcolor" val="tx"/>
                              </a:ext>
                            </a:extLst>
                          </a:hlinkClick>
                        </a:rPr>
                        <a:t>AW2-15151</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[CX727ICA8155][</a:t>
                      </a:r>
                      <a:r>
                        <a:rPr lang="zh-CN" altLang="en-US" sz="900" b="0" i="0" u="none" strike="noStrike" kern="1200" dirty="0">
                          <a:solidFill>
                            <a:srgbClr val="000000"/>
                          </a:solidFill>
                          <a:effectLst/>
                          <a:latin typeface="+mn-lt"/>
                          <a:ea typeface="等线" panose="02010600030101010101" pitchFamily="2" charset="-122"/>
                          <a:cs typeface="+mn-lt"/>
                        </a:rPr>
                        <a:t>偶现</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百度</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语音</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语音“调频</a:t>
                      </a:r>
                      <a:r>
                        <a:rPr lang="en-US" altLang="zh-CN" sz="900" b="0" i="0" u="none" strike="noStrike" kern="1200" dirty="0">
                          <a:solidFill>
                            <a:srgbClr val="000000"/>
                          </a:solidFill>
                          <a:effectLst/>
                          <a:latin typeface="+mn-lt"/>
                          <a:ea typeface="等线" panose="02010600030101010101" pitchFamily="2" charset="-122"/>
                          <a:cs typeface="+mn-lt"/>
                        </a:rPr>
                        <a:t>105.8”TTS</a:t>
                      </a:r>
                      <a:r>
                        <a:rPr lang="zh-CN" altLang="en-US" sz="900" b="0" i="0" u="none" strike="noStrike" kern="1200" dirty="0">
                          <a:solidFill>
                            <a:srgbClr val="000000"/>
                          </a:solidFill>
                          <a:effectLst/>
                          <a:latin typeface="+mn-lt"/>
                          <a:ea typeface="等线" panose="02010600030101010101" pitchFamily="2" charset="-122"/>
                          <a:cs typeface="+mn-lt"/>
                        </a:rPr>
                        <a:t>没有网络连接但是确认天气时正常播报</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R04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R00</a:t>
                      </a:r>
                      <a:r>
                        <a:rPr lang="zh-CN" altLang="en-US" sz="900" dirty="0">
                          <a:solidFill>
                            <a:srgbClr val="000000"/>
                          </a:solidFill>
                          <a:effectLst/>
                          <a:ea typeface="等线" panose="02010600030101010101" pitchFamily="2" charset="-122"/>
                          <a:cs typeface="+mn-lt"/>
                          <a:sym typeface="+mn-ea"/>
                        </a:rPr>
                        <a:t>测试新提交问题目前分析中</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929339"/>
                  </a:ext>
                </a:extLst>
              </a:tr>
              <a:tr h="148439">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20">
                            <a:extLst>
                              <a:ext uri="{A12FA001-AC4F-418D-AE19-62706E023703}">
                                <ahyp:hlinkClr xmlns:ahyp="http://schemas.microsoft.com/office/drawing/2018/hyperlinkcolor" val="tx"/>
                              </a:ext>
                            </a:extLst>
                          </a:hlinkClick>
                        </a:rPr>
                        <a:t>AW2-15109</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a:solidFill>
                            <a:srgbClr val="000000"/>
                          </a:solidFill>
                          <a:effectLst/>
                          <a:latin typeface="+mn-lt"/>
                          <a:ea typeface="等线" panose="02010600030101010101" pitchFamily="2" charset="-122"/>
                          <a:cs typeface="+mn-lt"/>
                        </a:rPr>
                        <a:t>CX727ICA 8155 Phase4【</a:t>
                      </a:r>
                      <a:r>
                        <a:rPr lang="zh-CN" altLang="en-US" sz="900" b="0" i="0" u="none" strike="noStrike" kern="1200">
                          <a:solidFill>
                            <a:srgbClr val="000000"/>
                          </a:solidFill>
                          <a:effectLst/>
                          <a:latin typeface="+mn-lt"/>
                          <a:ea typeface="等线" panose="02010600030101010101" pitchFamily="2" charset="-122"/>
                          <a:cs typeface="+mn-lt"/>
                        </a:rPr>
                        <a:t>必现</a:t>
                      </a:r>
                      <a:r>
                        <a:rPr lang="en-US" altLang="zh-CN" sz="900" b="0" i="0" u="none" strike="noStrike" kern="1200">
                          <a:solidFill>
                            <a:srgbClr val="000000"/>
                          </a:solidFill>
                          <a:effectLst/>
                          <a:latin typeface="+mn-lt"/>
                          <a:ea typeface="等线" panose="02010600030101010101" pitchFamily="2" charset="-122"/>
                          <a:cs typeface="+mn-lt"/>
                        </a:rPr>
                        <a:t>】</a:t>
                      </a:r>
                      <a:r>
                        <a:rPr lang="zh-CN" altLang="en-US" sz="900" b="0" i="0" u="none" strike="noStrike" kern="1200">
                          <a:solidFill>
                            <a:srgbClr val="000000"/>
                          </a:solidFill>
                          <a:effectLst/>
                          <a:latin typeface="+mn-lt"/>
                          <a:ea typeface="等线" panose="02010600030101010101" pitchFamily="2" charset="-122"/>
                          <a:cs typeface="+mn-lt"/>
                        </a:rPr>
                        <a:t>导航打开线路全揽模式和自动巡航，然后选择导航语音进入后退出，线路全揽模式和自动巡航会自动关闭</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sz="900" kern="1200" dirty="0">
                          <a:solidFill>
                            <a:srgbClr val="000000"/>
                          </a:solidFill>
                          <a:effectLst/>
                          <a:latin typeface="+mn-lt"/>
                          <a:ea typeface="等线" panose="02010600030101010101" pitchFamily="2" charset="-122"/>
                          <a:cs typeface="+mn-lt"/>
                        </a:rPr>
                        <a:t>New</a:t>
                      </a:r>
                    </a:p>
                    <a:p>
                      <a:pPr algn="ctr" fontAlgn="t"/>
                      <a:endParaRPr lang="en-US" sz="900" kern="1200" dirty="0">
                        <a:solidFill>
                          <a:srgbClr val="000000"/>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R04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ltLang="zh-CN" sz="900" dirty="0">
                          <a:solidFill>
                            <a:srgbClr val="000000"/>
                          </a:solidFill>
                          <a:effectLst/>
                          <a:ea typeface="等线" panose="02010600030101010101" pitchFamily="2" charset="-122"/>
                          <a:cs typeface="+mn-lt"/>
                          <a:sym typeface="+mn-ea"/>
                        </a:rPr>
                        <a:t>R00</a:t>
                      </a:r>
                      <a:r>
                        <a:rPr lang="zh-CN" altLang="en-US" sz="900" dirty="0">
                          <a:solidFill>
                            <a:srgbClr val="000000"/>
                          </a:solidFill>
                          <a:effectLst/>
                          <a:ea typeface="等线" panose="02010600030101010101" pitchFamily="2" charset="-122"/>
                          <a:cs typeface="+mn-lt"/>
                          <a:sym typeface="+mn-ea"/>
                        </a:rPr>
                        <a:t>测试新提交问题目前分析中</a:t>
                      </a:r>
                    </a:p>
                    <a:p>
                      <a:pPr marL="0" marR="0" lvl="0" indent="0" algn="l" defTabSz="914400" rtl="0" eaLnBrk="1" fontAlgn="t" latinLnBrk="0" hangingPunct="1">
                        <a:lnSpc>
                          <a:spcPct val="100000"/>
                        </a:lnSpc>
                        <a:spcBef>
                          <a:spcPts val="0"/>
                        </a:spcBef>
                        <a:spcAft>
                          <a:spcPts val="0"/>
                        </a:spcAft>
                        <a:buClrTx/>
                        <a:buSzTx/>
                        <a:buFontTx/>
                        <a:buNone/>
                        <a:defRPr/>
                      </a:pP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5050748"/>
                  </a:ext>
                </a:extLst>
              </a:tr>
              <a:tr h="148439">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21">
                            <a:extLst>
                              <a:ext uri="{A12FA001-AC4F-418D-AE19-62706E023703}">
                                <ahyp:hlinkClr xmlns:ahyp="http://schemas.microsoft.com/office/drawing/2018/hyperlinkcolor" val="tx"/>
                              </a:ext>
                            </a:extLst>
                          </a:hlinkClick>
                        </a:rPr>
                        <a:t>AW2-15092</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kern="1200" dirty="0">
                          <a:solidFill>
                            <a:srgbClr val="000000"/>
                          </a:solidFill>
                          <a:effectLst/>
                          <a:latin typeface="+mn-lt"/>
                          <a:ea typeface="等线" panose="02010600030101010101" pitchFamily="2" charset="-122"/>
                          <a:cs typeface="+mn-lt"/>
                        </a:rPr>
                        <a:t>Phase 4：【</a:t>
                      </a:r>
                      <a:r>
                        <a:rPr lang="zh-CN" altLang="en-US" sz="900" b="0" i="0" u="none" strike="noStrike" kern="1200" dirty="0">
                          <a:solidFill>
                            <a:srgbClr val="000000"/>
                          </a:solidFill>
                          <a:effectLst/>
                          <a:latin typeface="+mn-lt"/>
                          <a:ea typeface="等线" panose="02010600030101010101" pitchFamily="2" charset="-122"/>
                          <a:cs typeface="+mn-lt"/>
                        </a:rPr>
                        <a:t>偶现</a:t>
                      </a:r>
                      <a:r>
                        <a:rPr lang="en-US" altLang="zh-CN" sz="900" b="0" i="0" u="none" strike="noStrike" kern="1200" dirty="0">
                          <a:solidFill>
                            <a:srgbClr val="000000"/>
                          </a:solidFill>
                          <a:effectLst/>
                          <a:latin typeface="+mn-lt"/>
                          <a:ea typeface="等线" panose="02010600030101010101" pitchFamily="2" charset="-122"/>
                          <a:cs typeface="+mn-lt"/>
                        </a:rPr>
                        <a:t>】【</a:t>
                      </a:r>
                      <a:r>
                        <a:rPr lang="en-US" sz="900" b="0" i="0" u="none" strike="noStrike" kern="1200" dirty="0">
                          <a:solidFill>
                            <a:srgbClr val="000000"/>
                          </a:solidFill>
                          <a:effectLst/>
                          <a:latin typeface="+mn-lt"/>
                          <a:ea typeface="等线" panose="02010600030101010101" pitchFamily="2" charset="-122"/>
                          <a:cs typeface="+mn-lt"/>
                        </a:rPr>
                        <a:t>Performance】【727ICA 8155】【</a:t>
                      </a:r>
                      <a:r>
                        <a:rPr lang="zh-CN" altLang="en-US" sz="900" b="0" i="0" u="none" strike="noStrike" kern="1200" dirty="0">
                          <a:solidFill>
                            <a:srgbClr val="000000"/>
                          </a:solidFill>
                          <a:effectLst/>
                          <a:latin typeface="+mn-lt"/>
                          <a:ea typeface="等线" panose="02010600030101010101" pitchFamily="2" charset="-122"/>
                          <a:cs typeface="+mn-lt"/>
                        </a:rPr>
                        <a:t>导航</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执行</a:t>
                      </a:r>
                      <a:r>
                        <a:rPr lang="en-US" sz="900" b="0" i="0" u="none" strike="noStrike" kern="1200" dirty="0">
                          <a:solidFill>
                            <a:srgbClr val="000000"/>
                          </a:solidFill>
                          <a:effectLst/>
                          <a:latin typeface="+mn-lt"/>
                          <a:ea typeface="等线" panose="02010600030101010101" pitchFamily="2" charset="-122"/>
                          <a:cs typeface="+mn-lt"/>
                        </a:rPr>
                        <a:t>reboot</a:t>
                      </a:r>
                      <a:r>
                        <a:rPr lang="zh-CN" altLang="en-US" sz="900" b="0" i="0" u="none" strike="noStrike" kern="1200" dirty="0">
                          <a:solidFill>
                            <a:srgbClr val="000000"/>
                          </a:solidFill>
                          <a:effectLst/>
                          <a:latin typeface="+mn-lt"/>
                          <a:ea typeface="等线" panose="02010600030101010101" pitchFamily="2" charset="-122"/>
                          <a:cs typeface="+mn-lt"/>
                        </a:rPr>
                        <a:t>操作，</a:t>
                      </a:r>
                      <a:r>
                        <a:rPr lang="en-US" sz="900" b="0" i="0" u="none" strike="noStrike" kern="1200" dirty="0">
                          <a:solidFill>
                            <a:srgbClr val="000000"/>
                          </a:solidFill>
                          <a:effectLst/>
                          <a:latin typeface="+mn-lt"/>
                          <a:ea typeface="等线" panose="02010600030101010101" pitchFamily="2" charset="-122"/>
                          <a:cs typeface="+mn-lt"/>
                        </a:rPr>
                        <a:t>launcher</a:t>
                      </a:r>
                      <a:r>
                        <a:rPr lang="zh-CN" altLang="en-US" sz="900" b="0" i="0" u="none" strike="noStrike" kern="1200" dirty="0">
                          <a:solidFill>
                            <a:srgbClr val="000000"/>
                          </a:solidFill>
                          <a:effectLst/>
                          <a:latin typeface="+mn-lt"/>
                          <a:ea typeface="等线" panose="02010600030101010101" pitchFamily="2" charset="-122"/>
                          <a:cs typeface="+mn-lt"/>
                        </a:rPr>
                        <a:t>起来后</a:t>
                      </a:r>
                      <a:r>
                        <a:rPr lang="en-US" altLang="zh-CN" sz="900" b="0" i="0" u="none" strike="noStrike" kern="1200" dirty="0">
                          <a:solidFill>
                            <a:srgbClr val="000000"/>
                          </a:solidFill>
                          <a:effectLst/>
                          <a:latin typeface="+mn-lt"/>
                          <a:ea typeface="等线" panose="02010600030101010101" pitchFamily="2" charset="-122"/>
                          <a:cs typeface="+mn-lt"/>
                        </a:rPr>
                        <a:t>1</a:t>
                      </a:r>
                      <a:r>
                        <a:rPr lang="en-US" sz="900" b="0" i="0" u="none" strike="noStrike" kern="1200" dirty="0">
                          <a:solidFill>
                            <a:srgbClr val="000000"/>
                          </a:solidFill>
                          <a:effectLst/>
                          <a:latin typeface="+mn-lt"/>
                          <a:ea typeface="等线" panose="02010600030101010101" pitchFamily="2" charset="-122"/>
                          <a:cs typeface="+mn-lt"/>
                        </a:rPr>
                        <a:t>s</a:t>
                      </a:r>
                      <a:r>
                        <a:rPr lang="zh-CN" altLang="en-US" sz="900" b="0" i="0" u="none" strike="noStrike" kern="1200" dirty="0">
                          <a:solidFill>
                            <a:srgbClr val="000000"/>
                          </a:solidFill>
                          <a:effectLst/>
                          <a:latin typeface="+mn-lt"/>
                          <a:ea typeface="等线" panose="02010600030101010101" pitchFamily="2" charset="-122"/>
                          <a:cs typeface="+mn-lt"/>
                        </a:rPr>
                        <a:t>内打开导航，导航闪退</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R04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ltLang="zh-CN" sz="900" dirty="0">
                          <a:solidFill>
                            <a:srgbClr val="000000"/>
                          </a:solidFill>
                          <a:effectLst/>
                          <a:ea typeface="等线" panose="02010600030101010101" pitchFamily="2" charset="-122"/>
                          <a:cs typeface="+mn-lt"/>
                          <a:sym typeface="+mn-ea"/>
                        </a:rPr>
                        <a:t>R00</a:t>
                      </a:r>
                      <a:r>
                        <a:rPr lang="zh-CN" altLang="en-US" sz="900" dirty="0">
                          <a:solidFill>
                            <a:srgbClr val="000000"/>
                          </a:solidFill>
                          <a:effectLst/>
                          <a:ea typeface="等线" panose="02010600030101010101" pitchFamily="2" charset="-122"/>
                          <a:cs typeface="+mn-lt"/>
                          <a:sym typeface="+mn-ea"/>
                        </a:rPr>
                        <a:t>测试新提交问题目前分析中</a:t>
                      </a:r>
                    </a:p>
                    <a:p>
                      <a:pPr marL="0" marR="0" lvl="0" indent="0" algn="l" defTabSz="914400" rtl="0" eaLnBrk="1" fontAlgn="t" latinLnBrk="0" hangingPunct="1">
                        <a:lnSpc>
                          <a:spcPct val="100000"/>
                        </a:lnSpc>
                        <a:spcBef>
                          <a:spcPts val="0"/>
                        </a:spcBef>
                        <a:spcAft>
                          <a:spcPts val="0"/>
                        </a:spcAft>
                        <a:buClrTx/>
                        <a:buSzTx/>
                        <a:buFontTx/>
                        <a:buNone/>
                        <a:defRPr/>
                      </a:pP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653858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18770" y="164465"/>
            <a:ext cx="11873230" cy="486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ea typeface="SimHei" panose="02010609060101010101" pitchFamily="49" charset="-122"/>
                <a:sym typeface="+mn-ea"/>
              </a:rPr>
              <a:t>CX727 ICA 8155 R00 HF</a:t>
            </a:r>
            <a:r>
              <a:rPr lang="en-US" altLang="en-US" sz="2800" dirty="0">
                <a:solidFill>
                  <a:srgbClr val="0000CC"/>
                </a:solidFill>
                <a:sym typeface="+mn-ea"/>
              </a:rPr>
              <a:t>} </a:t>
            </a:r>
            <a:r>
              <a:rPr lang="en-US" altLang="zh-CN" sz="2800" dirty="0">
                <a:sym typeface="+mn-ea"/>
              </a:rPr>
              <a:t>Open Gating with risk evaluation</a:t>
            </a:r>
            <a:endParaRPr lang="en-US" altLang="en-US" sz="2800" b="0" dirty="0">
              <a:ea typeface="SimHei" panose="02010609060101010101" pitchFamily="49" charset="-122"/>
            </a:endParaRPr>
          </a:p>
        </p:txBody>
      </p:sp>
      <p:graphicFrame>
        <p:nvGraphicFramePr>
          <p:cNvPr id="5" name="表格 4">
            <a:extLst>
              <a:ext uri="{FF2B5EF4-FFF2-40B4-BE49-F238E27FC236}">
                <a16:creationId xmlns:a16="http://schemas.microsoft.com/office/drawing/2014/main" id="{4CDEC278-2B26-4E3F-82BB-0513C4475E4D}"/>
              </a:ext>
            </a:extLst>
          </p:cNvPr>
          <p:cNvGraphicFramePr>
            <a:graphicFrameLocks noGrp="1"/>
          </p:cNvGraphicFramePr>
          <p:nvPr>
            <p:custDataLst>
              <p:tags r:id="rId1"/>
            </p:custDataLst>
            <p:extLst>
              <p:ext uri="{D42A27DB-BD31-4B8C-83A1-F6EECF244321}">
                <p14:modId xmlns:p14="http://schemas.microsoft.com/office/powerpoint/2010/main" val="4061704000"/>
              </p:ext>
            </p:extLst>
          </p:nvPr>
        </p:nvGraphicFramePr>
        <p:xfrm>
          <a:off x="250507" y="652145"/>
          <a:ext cx="11690985" cy="5653071"/>
        </p:xfrm>
        <a:graphic>
          <a:graphicData uri="http://schemas.openxmlformats.org/drawingml/2006/table">
            <a:tbl>
              <a:tblPr/>
              <a:tblGrid>
                <a:gridCol w="962343">
                  <a:extLst>
                    <a:ext uri="{9D8B030D-6E8A-4147-A177-3AD203B41FA5}">
                      <a16:colId xmlns:a16="http://schemas.microsoft.com/office/drawing/2014/main" val="20000"/>
                    </a:ext>
                  </a:extLst>
                </a:gridCol>
                <a:gridCol w="3500437">
                  <a:extLst>
                    <a:ext uri="{9D8B030D-6E8A-4147-A177-3AD203B41FA5}">
                      <a16:colId xmlns:a16="http://schemas.microsoft.com/office/drawing/2014/main" val="20001"/>
                    </a:ext>
                  </a:extLst>
                </a:gridCol>
                <a:gridCol w="843915">
                  <a:extLst>
                    <a:ext uri="{9D8B030D-6E8A-4147-A177-3AD203B41FA5}">
                      <a16:colId xmlns:a16="http://schemas.microsoft.com/office/drawing/2014/main" val="20002"/>
                    </a:ext>
                  </a:extLst>
                </a:gridCol>
                <a:gridCol w="929005">
                  <a:extLst>
                    <a:ext uri="{9D8B030D-6E8A-4147-A177-3AD203B41FA5}">
                      <a16:colId xmlns:a16="http://schemas.microsoft.com/office/drawing/2014/main" val="20003"/>
                    </a:ext>
                  </a:extLst>
                </a:gridCol>
                <a:gridCol w="734695">
                  <a:extLst>
                    <a:ext uri="{9D8B030D-6E8A-4147-A177-3AD203B41FA5}">
                      <a16:colId xmlns:a16="http://schemas.microsoft.com/office/drawing/2014/main" val="20004"/>
                    </a:ext>
                  </a:extLst>
                </a:gridCol>
                <a:gridCol w="4720590">
                  <a:extLst>
                    <a:ext uri="{9D8B030D-6E8A-4147-A177-3AD203B41FA5}">
                      <a16:colId xmlns:a16="http://schemas.microsoft.com/office/drawing/2014/main" val="20005"/>
                    </a:ext>
                  </a:extLst>
                </a:gridCol>
              </a:tblGrid>
              <a:tr h="207175">
                <a:tc>
                  <a:txBody>
                    <a:bodyPr/>
                    <a:lstStyle/>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T</a:t>
                      </a:r>
                      <a:r>
                        <a:rPr lang="en-US" altLang="zh-CN" sz="1200" b="1" i="0" u="none" strike="noStrike" dirty="0" err="1">
                          <a:solidFill>
                            <a:schemeClr val="bg1"/>
                          </a:solidFill>
                          <a:effectLst/>
                          <a:latin typeface="Arial" panose="020B0604020202020204" pitchFamily="34" charset="0"/>
                          <a:ea typeface="等线" panose="02010600030101010101" pitchFamily="2" charset="-122"/>
                        </a:rPr>
                        <a:t>icket</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43815">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4">
                            <a:extLst>
                              <a:ext uri="{A12FA001-AC4F-418D-AE19-62706E023703}">
                                <ahyp:hlinkClr xmlns:ahyp="http://schemas.microsoft.com/office/drawing/2018/hyperlinkcolor" val="tx"/>
                              </a:ext>
                            </a:extLst>
                          </a:hlinkClick>
                        </a:rPr>
                        <a:t>AW2-14705</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 8155 Phase4【</a:t>
                      </a:r>
                      <a:r>
                        <a:rPr lang="zh-CN" altLang="en-US" sz="900" b="0" i="0" u="none" strike="noStrike" kern="1200" dirty="0">
                          <a:solidFill>
                            <a:srgbClr val="000000"/>
                          </a:solidFill>
                          <a:effectLst/>
                          <a:latin typeface="+mn-lt"/>
                          <a:ea typeface="等线" panose="02010600030101010101" pitchFamily="2" charset="-122"/>
                          <a:cs typeface="+mn-lt"/>
                        </a:rPr>
                        <a:t>必现</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登录福特账号，进入导航可以看到已经登录百度账号，语音唤醒后说出</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退出导航信息登录</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会退出导航里面的百度账号</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Analysis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地图账号相关问题，已经联系主线进行优化</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3815">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5">
                            <a:extLst>
                              <a:ext uri="{A12FA001-AC4F-418D-AE19-62706E023703}">
                                <ahyp:hlinkClr xmlns:ahyp="http://schemas.microsoft.com/office/drawing/2018/hyperlinkcolor" val="tx"/>
                              </a:ext>
                            </a:extLst>
                          </a:hlinkClick>
                        </a:rPr>
                        <a:t>AW2-14541</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Phase4:[</a:t>
                      </a:r>
                      <a:r>
                        <a:rPr lang="zh-CN" altLang="en-US" sz="900" b="0" i="0" u="none" strike="noStrike" kern="1200" dirty="0">
                          <a:solidFill>
                            <a:srgbClr val="000000"/>
                          </a:solidFill>
                          <a:effectLst/>
                          <a:latin typeface="+mn-lt"/>
                          <a:ea typeface="等线" panose="02010600030101010101" pitchFamily="2" charset="-122"/>
                          <a:cs typeface="+mn-lt"/>
                        </a:rPr>
                        <a:t>必现</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开启一个有效导航，在没有导航语言播报时，中控旋钮无法调整音量。</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R04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80808"/>
                          </a:solidFill>
                          <a:effectLst/>
                          <a:ea typeface="等线" panose="02010600030101010101" pitchFamily="2" charset="-122"/>
                          <a:cs typeface="+mn-lt"/>
                          <a:sym typeface="+mn-ea"/>
                        </a:rPr>
                        <a:t>非问题，与</a:t>
                      </a:r>
                      <a:r>
                        <a:rPr lang="en-US" altLang="zh-CN" sz="900" dirty="0">
                          <a:solidFill>
                            <a:srgbClr val="080808"/>
                          </a:solidFill>
                          <a:effectLst/>
                          <a:ea typeface="等线" panose="02010600030101010101" pitchFamily="2" charset="-122"/>
                          <a:cs typeface="+mn-lt"/>
                          <a:sym typeface="+mn-ea"/>
                        </a:rPr>
                        <a:t>FO</a:t>
                      </a:r>
                      <a:r>
                        <a:rPr lang="zh-CN" altLang="en-US" sz="900" dirty="0">
                          <a:solidFill>
                            <a:srgbClr val="080808"/>
                          </a:solidFill>
                          <a:effectLst/>
                          <a:ea typeface="等线" panose="02010600030101010101" pitchFamily="2" charset="-122"/>
                          <a:cs typeface="+mn-lt"/>
                          <a:sym typeface="+mn-ea"/>
                        </a:rPr>
                        <a:t>沟通关闭</a:t>
                      </a:r>
                      <a:endParaRPr sz="900" dirty="0">
                        <a:solidFill>
                          <a:srgbClr val="080808"/>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0802497"/>
                  </a:ext>
                </a:extLst>
              </a:tr>
              <a:tr h="374485">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6">
                            <a:extLst>
                              <a:ext uri="{A12FA001-AC4F-418D-AE19-62706E023703}">
                                <ahyp:hlinkClr xmlns:ahyp="http://schemas.microsoft.com/office/drawing/2018/hyperlinkcolor" val="tx"/>
                              </a:ext>
                            </a:extLst>
                          </a:hlinkClick>
                        </a:rPr>
                        <a:t>AW2-13118</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【CX727ICA8155】【</a:t>
                      </a:r>
                      <a:r>
                        <a:rPr lang="zh-CN" altLang="en-US" sz="900" b="0" i="0" u="none" strike="noStrike" kern="1200" dirty="0">
                          <a:solidFill>
                            <a:srgbClr val="000000"/>
                          </a:solidFill>
                          <a:effectLst/>
                          <a:latin typeface="+mn-lt"/>
                          <a:ea typeface="等线" panose="02010600030101010101" pitchFamily="2" charset="-122"/>
                          <a:cs typeface="+mn-lt"/>
                        </a:rPr>
                        <a:t>必现</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地图</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河西大街与凤台南路交叉口，路口道路放大图道路信息显示错误</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a:solidFill>
                            <a:srgbClr val="000000"/>
                          </a:solidFill>
                          <a:effectLst/>
                          <a:latin typeface="+mn-lt"/>
                          <a:ea typeface="等线" panose="02010600030101010101" pitchFamily="2" charset="-122"/>
                          <a:cs typeface="+mn-lt"/>
                        </a:rPr>
                        <a:t>Analysis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NA</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单点问题，沟通降级</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4976">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7">
                            <a:extLst>
                              <a:ext uri="{A12FA001-AC4F-418D-AE19-62706E023703}">
                                <ahyp:hlinkClr xmlns:ahyp="http://schemas.microsoft.com/office/drawing/2018/hyperlinkcolor" val="tx"/>
                              </a:ext>
                            </a:extLst>
                          </a:hlinkClick>
                        </a:rPr>
                        <a:t>AW2-12620</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kern="1200" dirty="0">
                          <a:solidFill>
                            <a:srgbClr val="000000"/>
                          </a:solidFill>
                          <a:effectLst/>
                          <a:latin typeface="+mn-lt"/>
                          <a:ea typeface="等线" panose="02010600030101010101" pitchFamily="2" charset="-122"/>
                          <a:cs typeface="+mn-lt"/>
                        </a:rPr>
                        <a:t>Phase4:[EV][100%][Home Page]The next departure time is displayed in 12 hour mode</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80808"/>
                          </a:solidFill>
                          <a:effectLst/>
                          <a:ea typeface="等线" panose="02010600030101010101" pitchFamily="2" charset="-122"/>
                          <a:cs typeface="+mn-lt"/>
                          <a:sym typeface="+mn-ea"/>
                        </a:rPr>
                        <a:t>2/16</a:t>
                      </a:r>
                      <a:r>
                        <a:rPr lang="zh-CN" altLang="en-US" sz="900" dirty="0">
                          <a:solidFill>
                            <a:srgbClr val="080808"/>
                          </a:solidFill>
                          <a:effectLst/>
                          <a:ea typeface="等线" panose="02010600030101010101" pitchFamily="2" charset="-122"/>
                          <a:cs typeface="+mn-lt"/>
                          <a:sym typeface="+mn-ea"/>
                        </a:rPr>
                        <a:t>升级由</a:t>
                      </a:r>
                      <a:r>
                        <a:rPr lang="en-US" altLang="zh-CN" sz="900" dirty="0">
                          <a:solidFill>
                            <a:srgbClr val="080808"/>
                          </a:solidFill>
                          <a:effectLst/>
                          <a:ea typeface="等线" panose="02010600030101010101" pitchFamily="2" charset="-122"/>
                          <a:cs typeface="+mn-lt"/>
                          <a:sym typeface="+mn-ea"/>
                        </a:rPr>
                        <a:t>High-&gt;Gating</a:t>
                      </a:r>
                      <a:r>
                        <a:rPr lang="zh-CN" altLang="en-US" sz="900" dirty="0">
                          <a:solidFill>
                            <a:srgbClr val="080808"/>
                          </a:solidFill>
                          <a:effectLst/>
                          <a:ea typeface="等线" panose="02010600030101010101" pitchFamily="2" charset="-122"/>
                          <a:cs typeface="+mn-lt"/>
                          <a:sym typeface="+mn-ea"/>
                        </a:rPr>
                        <a:t>，涉及</a:t>
                      </a:r>
                      <a:r>
                        <a:rPr lang="en-US" altLang="zh-CN" sz="900" dirty="0">
                          <a:solidFill>
                            <a:srgbClr val="080808"/>
                          </a:solidFill>
                          <a:effectLst/>
                          <a:ea typeface="等线" panose="02010600030101010101" pitchFamily="2" charset="-122"/>
                          <a:cs typeface="+mn-lt"/>
                          <a:sym typeface="+mn-ea"/>
                        </a:rPr>
                        <a:t>EV</a:t>
                      </a:r>
                      <a:r>
                        <a:rPr lang="zh-CN" altLang="en-US" sz="900" dirty="0">
                          <a:solidFill>
                            <a:srgbClr val="080808"/>
                          </a:solidFill>
                          <a:effectLst/>
                          <a:ea typeface="等线" panose="02010600030101010101" pitchFamily="2" charset="-122"/>
                          <a:cs typeface="+mn-lt"/>
                          <a:sym typeface="+mn-ea"/>
                        </a:rPr>
                        <a:t>显示优化，计划</a:t>
                      </a:r>
                      <a:r>
                        <a:rPr lang="en-US" altLang="zh-CN" sz="900" dirty="0">
                          <a:solidFill>
                            <a:srgbClr val="080808"/>
                          </a:solidFill>
                          <a:effectLst/>
                          <a:ea typeface="等线" panose="02010600030101010101" pitchFamily="2" charset="-122"/>
                          <a:cs typeface="+mn-lt"/>
                          <a:sym typeface="+mn-ea"/>
                        </a:rPr>
                        <a:t>R04</a:t>
                      </a:r>
                      <a:r>
                        <a:rPr lang="zh-CN" altLang="en-US" sz="900" dirty="0">
                          <a:solidFill>
                            <a:srgbClr val="080808"/>
                          </a:solidFill>
                          <a:effectLst/>
                          <a:ea typeface="等线" panose="02010600030101010101" pitchFamily="2" charset="-122"/>
                          <a:cs typeface="+mn-lt"/>
                          <a:sym typeface="+mn-ea"/>
                        </a:rPr>
                        <a:t>适配后组入</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4976">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8">
                            <a:extLst>
                              <a:ext uri="{A12FA001-AC4F-418D-AE19-62706E023703}">
                                <ahyp:hlinkClr xmlns:ahyp="http://schemas.microsoft.com/office/drawing/2018/hyperlinkcolor" val="tx"/>
                              </a:ext>
                            </a:extLst>
                          </a:hlinkClick>
                        </a:rPr>
                        <a:t>AW2-11449</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用户体验</a:t>
                      </a:r>
                      <a:r>
                        <a:rPr lang="en-US" altLang="zh-CN" sz="900" b="0" i="0" u="none" strike="noStrike" kern="1200" dirty="0">
                          <a:solidFill>
                            <a:srgbClr val="000000"/>
                          </a:solidFill>
                          <a:effectLst/>
                          <a:latin typeface="+mn-lt"/>
                          <a:ea typeface="等线" panose="02010600030101010101" pitchFamily="2" charset="-122"/>
                          <a:cs typeface="+mn-lt"/>
                        </a:rPr>
                        <a:t>】【CX727ICA8155】【</a:t>
                      </a:r>
                      <a:r>
                        <a:rPr lang="zh-CN" altLang="en-US" sz="900" b="0" i="0" u="none" strike="noStrike" kern="1200" dirty="0">
                          <a:solidFill>
                            <a:srgbClr val="000000"/>
                          </a:solidFill>
                          <a:effectLst/>
                          <a:latin typeface="+mn-lt"/>
                          <a:ea typeface="等线" panose="02010600030101010101" pitchFamily="2" charset="-122"/>
                          <a:cs typeface="+mn-lt"/>
                        </a:rPr>
                        <a:t>偶发</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导航</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语音添加途径的充电站，选择第五个，一段时间后</a:t>
                      </a:r>
                      <a:r>
                        <a:rPr lang="en-US" altLang="zh-CN" sz="900" b="0" i="0" u="none" strike="noStrike" kern="1200" dirty="0">
                          <a:solidFill>
                            <a:srgbClr val="000000"/>
                          </a:solidFill>
                          <a:effectLst/>
                          <a:latin typeface="+mn-lt"/>
                          <a:ea typeface="等线" panose="02010600030101010101" pitchFamily="2" charset="-122"/>
                          <a:cs typeface="+mn-lt"/>
                        </a:rPr>
                        <a:t>VPA</a:t>
                      </a:r>
                      <a:r>
                        <a:rPr lang="zh-CN" altLang="en-US" sz="900" b="0" i="0" u="none" strike="noStrike" kern="1200" dirty="0">
                          <a:solidFill>
                            <a:srgbClr val="000000"/>
                          </a:solidFill>
                          <a:effectLst/>
                          <a:latin typeface="+mn-lt"/>
                          <a:ea typeface="等线" panose="02010600030101010101" pitchFamily="2" charset="-122"/>
                          <a:cs typeface="+mn-lt"/>
                        </a:rPr>
                        <a:t>消失，途径点没有添加</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a:solidFill>
                            <a:srgbClr val="000000"/>
                          </a:solidFill>
                          <a:effectLst/>
                          <a:latin typeface="+mn-lt"/>
                          <a:ea typeface="等线" panose="02010600030101010101" pitchFamily="2" charset="-122"/>
                          <a:cs typeface="+mn-lt"/>
                        </a:rPr>
                        <a:t>Analysis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需求问题与</a:t>
                      </a:r>
                      <a:r>
                        <a:rPr lang="en-US" altLang="zh-CN" sz="900" b="0" i="0" u="none" strike="noStrike" kern="1200" dirty="0">
                          <a:solidFill>
                            <a:srgbClr val="000000"/>
                          </a:solidFill>
                          <a:effectLst/>
                          <a:ea typeface="等线" panose="02010600030101010101" pitchFamily="2" charset="-122"/>
                          <a:cs typeface="+mn-lt"/>
                        </a:rPr>
                        <a:t>FO</a:t>
                      </a:r>
                      <a:r>
                        <a:rPr lang="zh-CN" altLang="en-US" sz="900" b="0" i="0" u="none" strike="noStrike" kern="1200" dirty="0">
                          <a:solidFill>
                            <a:srgbClr val="000000"/>
                          </a:solidFill>
                          <a:effectLst/>
                          <a:ea typeface="等线" panose="02010600030101010101" pitchFamily="2" charset="-122"/>
                          <a:cs typeface="+mn-lt"/>
                        </a:rPr>
                        <a:t>沟通后建议降级</a:t>
                      </a:r>
                      <a:endParaRPr lang="en-US" altLang="zh-CN"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4976">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9">
                            <a:extLst>
                              <a:ext uri="{A12FA001-AC4F-418D-AE19-62706E023703}">
                                <ahyp:hlinkClr xmlns:ahyp="http://schemas.microsoft.com/office/drawing/2018/hyperlinkcolor" val="tx"/>
                              </a:ext>
                            </a:extLst>
                          </a:hlinkClick>
                        </a:rPr>
                        <a:t>AW2-11187</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用户体验</a:t>
                      </a:r>
                      <a:r>
                        <a:rPr lang="en-US" altLang="zh-CN" sz="900" b="0" i="0" u="none" strike="noStrike" kern="1200" dirty="0">
                          <a:solidFill>
                            <a:srgbClr val="000000"/>
                          </a:solidFill>
                          <a:effectLst/>
                          <a:latin typeface="+mn-lt"/>
                          <a:ea typeface="等线" panose="02010600030101010101" pitchFamily="2" charset="-122"/>
                          <a:cs typeface="+mn-lt"/>
                        </a:rPr>
                        <a:t>】【CX727ICA8155】【</a:t>
                      </a:r>
                      <a:r>
                        <a:rPr lang="zh-CN" altLang="en-US" sz="900" b="0" i="0" u="none" strike="noStrike" kern="1200" dirty="0">
                          <a:solidFill>
                            <a:srgbClr val="000000"/>
                          </a:solidFill>
                          <a:effectLst/>
                          <a:latin typeface="+mn-lt"/>
                          <a:ea typeface="等线" panose="02010600030101010101" pitchFamily="2" charset="-122"/>
                          <a:cs typeface="+mn-lt"/>
                        </a:rPr>
                        <a:t>语音</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偶现</a:t>
                      </a:r>
                      <a:r>
                        <a:rPr lang="en-US" altLang="zh-CN" sz="900" b="0" i="0" u="none" strike="noStrike" kern="1200" dirty="0">
                          <a:solidFill>
                            <a:srgbClr val="000000"/>
                          </a:solidFill>
                          <a:effectLst/>
                          <a:latin typeface="+mn-lt"/>
                          <a:ea typeface="等线" panose="02010600030101010101" pitchFamily="2" charset="-122"/>
                          <a:cs typeface="+mn-lt"/>
                        </a:rPr>
                        <a:t>】VR</a:t>
                      </a:r>
                      <a:r>
                        <a:rPr lang="zh-CN" altLang="en-US" sz="900" b="0" i="0" u="none" strike="noStrike" kern="1200" dirty="0">
                          <a:solidFill>
                            <a:srgbClr val="000000"/>
                          </a:solidFill>
                          <a:effectLst/>
                          <a:latin typeface="+mn-lt"/>
                          <a:ea typeface="等线" panose="02010600030101010101" pitchFamily="2" charset="-122"/>
                          <a:cs typeface="+mn-lt"/>
                        </a:rPr>
                        <a:t>很难唤醒，需要声音较高的去说电马同学，才能唤醒</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a:solidFill>
                            <a:srgbClr val="000000"/>
                          </a:solidFill>
                          <a:effectLst/>
                          <a:latin typeface="+mn-lt"/>
                          <a:ea typeface="等线" panose="02010600030101010101" pitchFamily="2" charset="-122"/>
                          <a:cs typeface="+mn-lt"/>
                        </a:rPr>
                        <a:t>Analysis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R04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针对女生低音的场景更新优化唤醒模型</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4976">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10">
                            <a:extLst>
                              <a:ext uri="{A12FA001-AC4F-418D-AE19-62706E023703}">
                                <ahyp:hlinkClr xmlns:ahyp="http://schemas.microsoft.com/office/drawing/2018/hyperlinkcolor" val="tx"/>
                              </a:ext>
                            </a:extLst>
                          </a:hlinkClick>
                        </a:rPr>
                        <a:t>AW2-11146</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[CX727ICA8155] [</a:t>
                      </a:r>
                      <a:r>
                        <a:rPr lang="zh-CN" altLang="en-US" sz="900" b="0" i="0" u="none" strike="noStrike" kern="1200" dirty="0">
                          <a:solidFill>
                            <a:srgbClr val="000000"/>
                          </a:solidFill>
                          <a:effectLst/>
                          <a:latin typeface="+mn-lt"/>
                          <a:ea typeface="等线" panose="02010600030101010101" pitchFamily="2" charset="-122"/>
                          <a:cs typeface="+mn-lt"/>
                        </a:rPr>
                        <a:t>偶现</a:t>
                      </a:r>
                      <a:r>
                        <a:rPr lang="en-US" altLang="zh-CN" sz="900" b="0" i="0" u="none" strike="noStrike" kern="1200" dirty="0">
                          <a:solidFill>
                            <a:srgbClr val="000000"/>
                          </a:solidFill>
                          <a:effectLst/>
                          <a:latin typeface="+mn-lt"/>
                          <a:ea typeface="等线" panose="02010600030101010101" pitchFamily="2" charset="-122"/>
                          <a:cs typeface="+mn-lt"/>
                        </a:rPr>
                        <a:t>] [Navi] </a:t>
                      </a:r>
                      <a:r>
                        <a:rPr lang="zh-CN" altLang="en-US" sz="900" b="0" i="0" u="none" strike="noStrike" kern="1200" dirty="0">
                          <a:solidFill>
                            <a:srgbClr val="000000"/>
                          </a:solidFill>
                          <a:effectLst/>
                          <a:latin typeface="+mn-lt"/>
                          <a:ea typeface="等线" panose="02010600030101010101" pitchFamily="2" charset="-122"/>
                          <a:cs typeface="+mn-lt"/>
                        </a:rPr>
                        <a:t>车子在地下停车场巡航，车标发生偏移</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定位问题整体与主线进行优化</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4976">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11">
                            <a:extLst>
                              <a:ext uri="{A12FA001-AC4F-418D-AE19-62706E023703}">
                                <ahyp:hlinkClr xmlns:ahyp="http://schemas.microsoft.com/office/drawing/2018/hyperlinkcolor" val="tx"/>
                              </a:ext>
                            </a:extLst>
                          </a:hlinkClick>
                        </a:rPr>
                        <a:t>AW2-11108</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[CX727ICA8155] [</a:t>
                      </a:r>
                      <a:r>
                        <a:rPr lang="zh-CN" altLang="en-US" sz="900" b="0" i="0" u="none" strike="noStrike" kern="1200" dirty="0">
                          <a:solidFill>
                            <a:srgbClr val="000000"/>
                          </a:solidFill>
                          <a:effectLst/>
                          <a:latin typeface="+mn-lt"/>
                          <a:ea typeface="等线" panose="02010600030101010101" pitchFamily="2" charset="-122"/>
                          <a:cs typeface="+mn-lt"/>
                        </a:rPr>
                        <a:t>偶现</a:t>
                      </a:r>
                      <a:r>
                        <a:rPr lang="en-US" altLang="zh-CN" sz="900" b="0" i="0" u="none" strike="noStrike" kern="1200" dirty="0">
                          <a:solidFill>
                            <a:srgbClr val="000000"/>
                          </a:solidFill>
                          <a:effectLst/>
                          <a:latin typeface="+mn-lt"/>
                          <a:ea typeface="等线" panose="02010600030101010101" pitchFamily="2" charset="-122"/>
                          <a:cs typeface="+mn-lt"/>
                        </a:rPr>
                        <a:t>][Navi]</a:t>
                      </a:r>
                      <a:r>
                        <a:rPr lang="zh-CN" altLang="en-US" sz="900" b="0" i="0" u="none" strike="noStrike" kern="1200" dirty="0">
                          <a:solidFill>
                            <a:srgbClr val="000000"/>
                          </a:solidFill>
                          <a:effectLst/>
                          <a:latin typeface="+mn-lt"/>
                          <a:ea typeface="等线" panose="02010600030101010101" pitchFamily="2" charset="-122"/>
                          <a:cs typeface="+mn-lt"/>
                        </a:rPr>
                        <a:t>导航模式下车辆偏航走在高速公路上，车标没有定位在高速公路上，定位在了附近的道路上</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近期复现问题，目前正在解析</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3530879"/>
                  </a:ext>
                </a:extLst>
              </a:tr>
              <a:tr h="248187">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12">
                            <a:extLst>
                              <a:ext uri="{A12FA001-AC4F-418D-AE19-62706E023703}">
                                <ahyp:hlinkClr xmlns:ahyp="http://schemas.microsoft.com/office/drawing/2018/hyperlinkcolor" val="tx"/>
                              </a:ext>
                            </a:extLst>
                          </a:hlinkClick>
                        </a:rPr>
                        <a:t>AW2-11003</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kern="1200" dirty="0">
                          <a:solidFill>
                            <a:srgbClr val="000000"/>
                          </a:solidFill>
                          <a:effectLst/>
                          <a:latin typeface="+mn-lt"/>
                          <a:ea typeface="等线" panose="02010600030101010101" pitchFamily="2" charset="-122"/>
                          <a:cs typeface="+mn-lt"/>
                        </a:rPr>
                        <a:t>[EV][Station Finder]</a:t>
                      </a:r>
                      <a:r>
                        <a:rPr lang="zh-CN" altLang="en-US" sz="900" b="0" i="0" u="none" strike="noStrike" kern="1200" dirty="0">
                          <a:solidFill>
                            <a:srgbClr val="000000"/>
                          </a:solidFill>
                          <a:effectLst/>
                          <a:latin typeface="+mn-lt"/>
                          <a:ea typeface="等线" panose="02010600030101010101" pitchFamily="2" charset="-122"/>
                          <a:cs typeface="+mn-lt"/>
                        </a:rPr>
                        <a:t>全屏视图页不显示可到达范围圈</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80808"/>
                          </a:solidFill>
                          <a:effectLst/>
                          <a:ea typeface="等线" panose="02010600030101010101" pitchFamily="2" charset="-122"/>
                          <a:cs typeface="+mn-lt"/>
                          <a:sym typeface="+mn-ea"/>
                        </a:rPr>
                        <a:t>2/16</a:t>
                      </a:r>
                      <a:r>
                        <a:rPr lang="zh-CN" altLang="en-US" sz="900" dirty="0">
                          <a:solidFill>
                            <a:srgbClr val="080808"/>
                          </a:solidFill>
                          <a:effectLst/>
                          <a:ea typeface="等线" panose="02010600030101010101" pitchFamily="2" charset="-122"/>
                          <a:cs typeface="+mn-lt"/>
                          <a:sym typeface="+mn-ea"/>
                        </a:rPr>
                        <a:t>升级由</a:t>
                      </a:r>
                      <a:r>
                        <a:rPr lang="en-US" altLang="zh-CN" sz="900" dirty="0">
                          <a:solidFill>
                            <a:srgbClr val="080808"/>
                          </a:solidFill>
                          <a:effectLst/>
                          <a:ea typeface="等线" panose="02010600030101010101" pitchFamily="2" charset="-122"/>
                          <a:cs typeface="+mn-lt"/>
                          <a:sym typeface="+mn-ea"/>
                        </a:rPr>
                        <a:t>High-&gt;Gating</a:t>
                      </a:r>
                      <a:r>
                        <a:rPr lang="zh-CN" altLang="en-US" sz="900" dirty="0">
                          <a:solidFill>
                            <a:srgbClr val="080808"/>
                          </a:solidFill>
                          <a:effectLst/>
                          <a:ea typeface="等线" panose="02010600030101010101" pitchFamily="2" charset="-122"/>
                          <a:cs typeface="+mn-lt"/>
                          <a:sym typeface="+mn-ea"/>
                        </a:rPr>
                        <a:t>，涉及</a:t>
                      </a:r>
                      <a:r>
                        <a:rPr lang="en-US" altLang="zh-CN" sz="900" dirty="0">
                          <a:solidFill>
                            <a:srgbClr val="080808"/>
                          </a:solidFill>
                          <a:effectLst/>
                          <a:ea typeface="等线" panose="02010600030101010101" pitchFamily="2" charset="-122"/>
                          <a:cs typeface="+mn-lt"/>
                          <a:sym typeface="+mn-ea"/>
                        </a:rPr>
                        <a:t>EV</a:t>
                      </a:r>
                      <a:r>
                        <a:rPr lang="zh-CN" altLang="en-US" sz="900" dirty="0">
                          <a:solidFill>
                            <a:srgbClr val="080808"/>
                          </a:solidFill>
                          <a:effectLst/>
                          <a:ea typeface="等线" panose="02010600030101010101" pitchFamily="2" charset="-122"/>
                          <a:cs typeface="+mn-lt"/>
                          <a:sym typeface="+mn-ea"/>
                        </a:rPr>
                        <a:t>显示优化，计划</a:t>
                      </a:r>
                      <a:r>
                        <a:rPr lang="en-US" altLang="zh-CN" sz="900" dirty="0">
                          <a:solidFill>
                            <a:srgbClr val="080808"/>
                          </a:solidFill>
                          <a:effectLst/>
                          <a:ea typeface="等线" panose="02010600030101010101" pitchFamily="2" charset="-122"/>
                          <a:cs typeface="+mn-lt"/>
                          <a:sym typeface="+mn-ea"/>
                        </a:rPr>
                        <a:t>R04</a:t>
                      </a:r>
                      <a:r>
                        <a:rPr lang="zh-CN" altLang="en-US" sz="900" dirty="0">
                          <a:solidFill>
                            <a:srgbClr val="080808"/>
                          </a:solidFill>
                          <a:effectLst/>
                          <a:ea typeface="等线" panose="02010600030101010101" pitchFamily="2" charset="-122"/>
                          <a:cs typeface="+mn-lt"/>
                          <a:sym typeface="+mn-ea"/>
                        </a:rPr>
                        <a:t>适配后组入</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7617539"/>
                  </a:ext>
                </a:extLst>
              </a:tr>
              <a:tr h="257141">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13">
                            <a:extLst>
                              <a:ext uri="{A12FA001-AC4F-418D-AE19-62706E023703}">
                                <ahyp:hlinkClr xmlns:ahyp="http://schemas.microsoft.com/office/drawing/2018/hyperlinkcolor" val="tx"/>
                              </a:ext>
                            </a:extLst>
                          </a:hlinkClick>
                        </a:rPr>
                        <a:t>AW2-10987</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【CX727ICA8155】【</a:t>
                      </a:r>
                      <a:r>
                        <a:rPr lang="zh-CN" altLang="en-US" sz="900" b="0" i="0" u="none" strike="noStrike" kern="1200" dirty="0">
                          <a:solidFill>
                            <a:srgbClr val="000000"/>
                          </a:solidFill>
                          <a:effectLst/>
                          <a:latin typeface="+mn-lt"/>
                          <a:ea typeface="等线" panose="02010600030101010101" pitchFamily="2" charset="-122"/>
                          <a:cs typeface="+mn-lt"/>
                        </a:rPr>
                        <a:t>偶现</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百度</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语音</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离线指令语音“电马同学”，立即反应提示“你没有联网，先打开网络吧”</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a:solidFill>
                            <a:srgbClr val="000000"/>
                          </a:solidFill>
                          <a:effectLst/>
                          <a:latin typeface="+mn-lt"/>
                          <a:ea typeface="等线" panose="02010600030101010101" pitchFamily="2" charset="-122"/>
                          <a:cs typeface="+mn-lt"/>
                        </a:rPr>
                        <a:t>Analysis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900" dirty="0">
                          <a:solidFill>
                            <a:srgbClr val="080808"/>
                          </a:solidFill>
                          <a:effectLst/>
                          <a:ea typeface="等线" panose="02010600030101010101" pitchFamily="2" charset="-122"/>
                          <a:cs typeface="+mn-lt"/>
                          <a:sym typeface="+mn-ea"/>
                        </a:rPr>
                        <a:t>触发了</a:t>
                      </a:r>
                      <a:r>
                        <a:rPr lang="en-US" altLang="zh-CN" sz="900" dirty="0" err="1">
                          <a:solidFill>
                            <a:srgbClr val="080808"/>
                          </a:solidFill>
                          <a:effectLst/>
                          <a:ea typeface="等线" panose="02010600030101010101" pitchFamily="2" charset="-122"/>
                          <a:cs typeface="+mn-lt"/>
                          <a:sym typeface="+mn-ea"/>
                        </a:rPr>
                        <a:t>OneShot</a:t>
                      </a:r>
                      <a:r>
                        <a:rPr lang="zh-CN" altLang="en-US" sz="900" dirty="0">
                          <a:solidFill>
                            <a:srgbClr val="080808"/>
                          </a:solidFill>
                          <a:effectLst/>
                          <a:ea typeface="等线" panose="02010600030101010101" pitchFamily="2" charset="-122"/>
                          <a:cs typeface="+mn-lt"/>
                          <a:sym typeface="+mn-ea"/>
                        </a:rPr>
                        <a:t>，目前复现中后续优化</a:t>
                      </a:r>
                      <a:r>
                        <a:rPr lang="en-US" altLang="zh-CN" sz="900" dirty="0" err="1">
                          <a:solidFill>
                            <a:srgbClr val="080808"/>
                          </a:solidFill>
                          <a:effectLst/>
                          <a:ea typeface="等线" panose="02010600030101010101" pitchFamily="2" charset="-122"/>
                          <a:cs typeface="+mn-lt"/>
                          <a:sym typeface="+mn-ea"/>
                        </a:rPr>
                        <a:t>OneShot</a:t>
                      </a:r>
                      <a:r>
                        <a:rPr lang="zh-CN" altLang="en-US" sz="900" dirty="0">
                          <a:solidFill>
                            <a:srgbClr val="080808"/>
                          </a:solidFill>
                          <a:effectLst/>
                          <a:ea typeface="等线" panose="02010600030101010101" pitchFamily="2" charset="-122"/>
                          <a:cs typeface="+mn-lt"/>
                          <a:sym typeface="+mn-ea"/>
                        </a:rPr>
                        <a:t>效果</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3531278"/>
                  </a:ext>
                </a:extLst>
              </a:tr>
              <a:tr h="311453">
                <a:tc>
                  <a:txBody>
                    <a:bodyPr/>
                    <a:lstStyle/>
                    <a:p>
                      <a:pPr algn="ctr" fontAlgn="t"/>
                      <a:r>
                        <a:rPr lang="en-US" sz="900" b="0" i="0" u="sng" strike="noStrike" kern="1200">
                          <a:solidFill>
                            <a:srgbClr val="0563C1"/>
                          </a:solidFill>
                          <a:effectLst/>
                          <a:latin typeface="+mn-lt"/>
                          <a:ea typeface="等线" panose="02010600030101010101" pitchFamily="2" charset="-122"/>
                          <a:cs typeface="+mn-lt"/>
                          <a:hlinkClick r:id="rId14">
                            <a:extLst>
                              <a:ext uri="{A12FA001-AC4F-418D-AE19-62706E023703}">
                                <ahyp:hlinkClr xmlns:ahyp="http://schemas.microsoft.com/office/drawing/2018/hyperlinkcolor" val="tx"/>
                              </a:ext>
                            </a:extLst>
                          </a:hlinkClick>
                        </a:rPr>
                        <a:t>AW2-10883</a:t>
                      </a:r>
                      <a:endParaRPr lang="en-US" sz="900" b="0" i="0" u="sng" strike="noStrike" kern="120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[EV][Trip Planner]</a:t>
                      </a:r>
                      <a:r>
                        <a:rPr lang="zh-CN" altLang="en-US" sz="900" b="0" i="0" u="none" strike="noStrike" kern="1200" dirty="0">
                          <a:solidFill>
                            <a:srgbClr val="000000"/>
                          </a:solidFill>
                          <a:effectLst/>
                          <a:latin typeface="+mn-lt"/>
                          <a:ea typeface="等线" panose="02010600030101010101" pitchFamily="2" charset="-122"/>
                          <a:cs typeface="+mn-lt"/>
                        </a:rPr>
                        <a:t>导航结束页，点击“停车场”、“充电站”、“美食”快捷按钮后，页面缩放异常</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R04</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80808"/>
                          </a:solidFill>
                          <a:effectLst/>
                          <a:ea typeface="等线" panose="02010600030101010101" pitchFamily="2" charset="-122"/>
                          <a:cs typeface="+mn-lt"/>
                          <a:sym typeface="+mn-ea"/>
                        </a:rPr>
                        <a:t>2/16</a:t>
                      </a:r>
                      <a:r>
                        <a:rPr lang="zh-CN" altLang="en-US" sz="900" dirty="0">
                          <a:solidFill>
                            <a:srgbClr val="080808"/>
                          </a:solidFill>
                          <a:effectLst/>
                          <a:ea typeface="等线" panose="02010600030101010101" pitchFamily="2" charset="-122"/>
                          <a:cs typeface="+mn-lt"/>
                          <a:sym typeface="+mn-ea"/>
                        </a:rPr>
                        <a:t>升级由</a:t>
                      </a:r>
                      <a:r>
                        <a:rPr lang="en-US" altLang="zh-CN" sz="900" dirty="0">
                          <a:solidFill>
                            <a:srgbClr val="080808"/>
                          </a:solidFill>
                          <a:effectLst/>
                          <a:ea typeface="等线" panose="02010600030101010101" pitchFamily="2" charset="-122"/>
                          <a:cs typeface="+mn-lt"/>
                          <a:sym typeface="+mn-ea"/>
                        </a:rPr>
                        <a:t>High-&gt;Gating</a:t>
                      </a:r>
                      <a:r>
                        <a:rPr lang="zh-CN" altLang="en-US" sz="900" dirty="0">
                          <a:solidFill>
                            <a:srgbClr val="080808"/>
                          </a:solidFill>
                          <a:effectLst/>
                          <a:ea typeface="等线" panose="02010600030101010101" pitchFamily="2" charset="-122"/>
                          <a:cs typeface="+mn-lt"/>
                          <a:sym typeface="+mn-ea"/>
                        </a:rPr>
                        <a:t>，涉及</a:t>
                      </a:r>
                      <a:r>
                        <a:rPr lang="en-US" altLang="zh-CN" sz="900" dirty="0">
                          <a:solidFill>
                            <a:srgbClr val="080808"/>
                          </a:solidFill>
                          <a:effectLst/>
                          <a:ea typeface="等线" panose="02010600030101010101" pitchFamily="2" charset="-122"/>
                          <a:cs typeface="+mn-lt"/>
                          <a:sym typeface="+mn-ea"/>
                        </a:rPr>
                        <a:t>EV</a:t>
                      </a:r>
                      <a:r>
                        <a:rPr lang="zh-CN" altLang="en-US" sz="900" dirty="0">
                          <a:solidFill>
                            <a:srgbClr val="080808"/>
                          </a:solidFill>
                          <a:effectLst/>
                          <a:ea typeface="等线" panose="02010600030101010101" pitchFamily="2" charset="-122"/>
                          <a:cs typeface="+mn-lt"/>
                          <a:sym typeface="+mn-ea"/>
                        </a:rPr>
                        <a:t>显示优化，计划</a:t>
                      </a:r>
                      <a:r>
                        <a:rPr lang="en-US" altLang="zh-CN" sz="900" dirty="0">
                          <a:solidFill>
                            <a:srgbClr val="080808"/>
                          </a:solidFill>
                          <a:effectLst/>
                          <a:ea typeface="等线" panose="02010600030101010101" pitchFamily="2" charset="-122"/>
                          <a:cs typeface="+mn-lt"/>
                          <a:sym typeface="+mn-ea"/>
                        </a:rPr>
                        <a:t>R04</a:t>
                      </a:r>
                      <a:r>
                        <a:rPr lang="zh-CN" altLang="en-US" sz="900" dirty="0">
                          <a:solidFill>
                            <a:srgbClr val="080808"/>
                          </a:solidFill>
                          <a:effectLst/>
                          <a:ea typeface="等线" panose="02010600030101010101" pitchFamily="2" charset="-122"/>
                          <a:cs typeface="+mn-lt"/>
                          <a:sym typeface="+mn-ea"/>
                        </a:rPr>
                        <a:t>适配后组入</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8900674"/>
                  </a:ext>
                </a:extLst>
              </a:tr>
              <a:tr h="311453">
                <a:tc>
                  <a:txBody>
                    <a:bodyPr/>
                    <a:lstStyle/>
                    <a:p>
                      <a:pPr algn="ctr" fontAlgn="t"/>
                      <a:r>
                        <a:rPr lang="en-US" sz="900" b="0" i="0" u="sng" strike="noStrike" kern="1200">
                          <a:solidFill>
                            <a:srgbClr val="0563C1"/>
                          </a:solidFill>
                          <a:effectLst/>
                          <a:latin typeface="+mn-lt"/>
                          <a:ea typeface="等线" panose="02010600030101010101" pitchFamily="2" charset="-122"/>
                          <a:cs typeface="+mn-lt"/>
                          <a:hlinkClick r:id="rId15">
                            <a:extLst>
                              <a:ext uri="{A12FA001-AC4F-418D-AE19-62706E023703}">
                                <ahyp:hlinkClr xmlns:ahyp="http://schemas.microsoft.com/office/drawing/2018/hyperlinkcolor" val="tx"/>
                              </a:ext>
                            </a:extLst>
                          </a:hlinkClick>
                        </a:rPr>
                        <a:t>AW2-10855</a:t>
                      </a:r>
                      <a:endParaRPr lang="en-US" sz="900" b="0" i="0" u="sng" strike="noStrike" kern="120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[EV][Trip Planner]</a:t>
                      </a:r>
                      <a:r>
                        <a:rPr lang="zh-CN" altLang="en-US" sz="900" b="0" i="0" u="none" strike="noStrike" kern="1200" dirty="0">
                          <a:solidFill>
                            <a:srgbClr val="000000"/>
                          </a:solidFill>
                          <a:effectLst/>
                          <a:latin typeface="+mn-lt"/>
                          <a:ea typeface="等线" panose="02010600030101010101" pitchFamily="2" charset="-122"/>
                          <a:cs typeface="+mn-lt"/>
                        </a:rPr>
                        <a:t>终点周边搜充电站不是以终点为中心显示</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NA</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80808"/>
                          </a:solidFill>
                          <a:effectLst/>
                          <a:ea typeface="等线" panose="02010600030101010101" pitchFamily="2" charset="-122"/>
                          <a:cs typeface="+mn-lt"/>
                          <a:sym typeface="+mn-ea"/>
                        </a:rPr>
                        <a:t>2/16</a:t>
                      </a:r>
                      <a:r>
                        <a:rPr lang="zh-CN" altLang="en-US" sz="900" dirty="0">
                          <a:solidFill>
                            <a:srgbClr val="080808"/>
                          </a:solidFill>
                          <a:effectLst/>
                          <a:ea typeface="等线" panose="02010600030101010101" pitchFamily="2" charset="-122"/>
                          <a:cs typeface="+mn-lt"/>
                          <a:sym typeface="+mn-ea"/>
                        </a:rPr>
                        <a:t>升级由</a:t>
                      </a:r>
                      <a:r>
                        <a:rPr lang="en-US" altLang="zh-CN" sz="900" dirty="0">
                          <a:solidFill>
                            <a:srgbClr val="080808"/>
                          </a:solidFill>
                          <a:effectLst/>
                          <a:ea typeface="等线" panose="02010600030101010101" pitchFamily="2" charset="-122"/>
                          <a:cs typeface="+mn-lt"/>
                          <a:sym typeface="+mn-ea"/>
                        </a:rPr>
                        <a:t>High-&gt;Gating</a:t>
                      </a:r>
                      <a:r>
                        <a:rPr lang="zh-CN" altLang="en-US" sz="900" dirty="0">
                          <a:solidFill>
                            <a:srgbClr val="080808"/>
                          </a:solidFill>
                          <a:effectLst/>
                          <a:ea typeface="等线" panose="02010600030101010101" pitchFamily="2" charset="-122"/>
                          <a:cs typeface="+mn-lt"/>
                          <a:sym typeface="+mn-ea"/>
                        </a:rPr>
                        <a:t>，涉及</a:t>
                      </a:r>
                      <a:r>
                        <a:rPr lang="en-US" altLang="zh-CN" sz="900" dirty="0">
                          <a:solidFill>
                            <a:srgbClr val="080808"/>
                          </a:solidFill>
                          <a:effectLst/>
                          <a:ea typeface="等线" panose="02010600030101010101" pitchFamily="2" charset="-122"/>
                          <a:cs typeface="+mn-lt"/>
                          <a:sym typeface="+mn-ea"/>
                        </a:rPr>
                        <a:t>EV</a:t>
                      </a:r>
                      <a:r>
                        <a:rPr lang="zh-CN" altLang="en-US" sz="900" dirty="0">
                          <a:solidFill>
                            <a:srgbClr val="080808"/>
                          </a:solidFill>
                          <a:effectLst/>
                          <a:ea typeface="等线" panose="02010600030101010101" pitchFamily="2" charset="-122"/>
                          <a:cs typeface="+mn-lt"/>
                          <a:sym typeface="+mn-ea"/>
                        </a:rPr>
                        <a:t>显示优化，计划</a:t>
                      </a:r>
                      <a:r>
                        <a:rPr lang="en-US" altLang="zh-CN" sz="900" dirty="0">
                          <a:solidFill>
                            <a:srgbClr val="080808"/>
                          </a:solidFill>
                          <a:effectLst/>
                          <a:ea typeface="等线" panose="02010600030101010101" pitchFamily="2" charset="-122"/>
                          <a:cs typeface="+mn-lt"/>
                          <a:sym typeface="+mn-ea"/>
                        </a:rPr>
                        <a:t>R04</a:t>
                      </a:r>
                      <a:r>
                        <a:rPr lang="zh-CN" altLang="en-US" sz="900" dirty="0">
                          <a:solidFill>
                            <a:srgbClr val="080808"/>
                          </a:solidFill>
                          <a:effectLst/>
                          <a:ea typeface="等线" panose="02010600030101010101" pitchFamily="2" charset="-122"/>
                          <a:cs typeface="+mn-lt"/>
                          <a:sym typeface="+mn-ea"/>
                        </a:rPr>
                        <a:t>适配后组入</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8983316"/>
                  </a:ext>
                </a:extLst>
              </a:tr>
              <a:tr h="311453">
                <a:tc>
                  <a:txBody>
                    <a:bodyPr/>
                    <a:lstStyle/>
                    <a:p>
                      <a:pPr algn="ctr" fontAlgn="t"/>
                      <a:r>
                        <a:rPr lang="en-US" sz="900" b="0" i="0" u="sng" strike="noStrike" kern="1200">
                          <a:solidFill>
                            <a:srgbClr val="0563C1"/>
                          </a:solidFill>
                          <a:effectLst/>
                          <a:latin typeface="+mn-lt"/>
                          <a:ea typeface="等线" panose="02010600030101010101" pitchFamily="2" charset="-122"/>
                          <a:cs typeface="+mn-lt"/>
                          <a:hlinkClick r:id="rId16">
                            <a:extLst>
                              <a:ext uri="{A12FA001-AC4F-418D-AE19-62706E023703}">
                                <ahyp:hlinkClr xmlns:ahyp="http://schemas.microsoft.com/office/drawing/2018/hyperlinkcolor" val="tx"/>
                              </a:ext>
                            </a:extLst>
                          </a:hlinkClick>
                        </a:rPr>
                        <a:t>AW2-10380</a:t>
                      </a:r>
                      <a:endParaRPr lang="en-US" sz="900" b="0" i="0" u="sng" strike="noStrike" kern="120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[EV][Station Finder]</a:t>
                      </a:r>
                      <a:r>
                        <a:rPr lang="zh-CN" altLang="en-US" sz="900" b="0" i="0" u="none" strike="noStrike" kern="1200" dirty="0">
                          <a:solidFill>
                            <a:srgbClr val="000000"/>
                          </a:solidFill>
                          <a:effectLst/>
                          <a:latin typeface="+mn-lt"/>
                          <a:ea typeface="等线" panose="02010600030101010101" pitchFamily="2" charset="-122"/>
                          <a:cs typeface="+mn-lt"/>
                        </a:rPr>
                        <a:t>站点压盖顺序错误，同类型站点，距离远的压盖了距离近的</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a:solidFill>
                            <a:srgbClr val="000000"/>
                          </a:solidFill>
                          <a:effectLst/>
                          <a:latin typeface="+mn-lt"/>
                          <a:ea typeface="等线" panose="02010600030101010101" pitchFamily="2" charset="-122"/>
                          <a:cs typeface="+mn-lt"/>
                        </a:rPr>
                        <a:t>Developing</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NA</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EV</a:t>
                      </a:r>
                      <a:r>
                        <a:rPr lang="zh-CN" altLang="en-US" sz="900" dirty="0">
                          <a:solidFill>
                            <a:srgbClr val="000000"/>
                          </a:solidFill>
                          <a:effectLst/>
                          <a:ea typeface="等线" panose="02010600030101010101" pitchFamily="2" charset="-122"/>
                          <a:cs typeface="+mn-lt"/>
                          <a:sym typeface="+mn-ea"/>
                        </a:rPr>
                        <a:t>聚合对应的需求，当前无</a:t>
                      </a:r>
                      <a:r>
                        <a:rPr lang="en-US" altLang="zh-CN" sz="900" dirty="0">
                          <a:solidFill>
                            <a:srgbClr val="000000"/>
                          </a:solidFill>
                          <a:effectLst/>
                          <a:ea typeface="等线" panose="02010600030101010101" pitchFamily="2" charset="-122"/>
                          <a:cs typeface="+mn-lt"/>
                          <a:sym typeface="+mn-ea"/>
                        </a:rPr>
                        <a:t>DCR</a:t>
                      </a:r>
                      <a:r>
                        <a:rPr lang="zh-CN" altLang="en-US" sz="900" dirty="0">
                          <a:solidFill>
                            <a:srgbClr val="000000"/>
                          </a:solidFill>
                          <a:effectLst/>
                          <a:ea typeface="等线" panose="02010600030101010101" pitchFamily="2" charset="-122"/>
                          <a:cs typeface="+mn-lt"/>
                          <a:sym typeface="+mn-ea"/>
                        </a:rPr>
                        <a:t>支持，需要福特提供</a:t>
                      </a:r>
                      <a:r>
                        <a:rPr lang="en-US" altLang="zh-CN" sz="900" dirty="0">
                          <a:solidFill>
                            <a:srgbClr val="000000"/>
                          </a:solidFill>
                          <a:effectLst/>
                          <a:ea typeface="等线" panose="02010600030101010101" pitchFamily="2" charset="-122"/>
                          <a:cs typeface="+mn-lt"/>
                          <a:sym typeface="+mn-ea"/>
                        </a:rPr>
                        <a:t>DCR</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8964214"/>
                  </a:ext>
                </a:extLst>
              </a:tr>
              <a:tr h="205785">
                <a:tc>
                  <a:txBody>
                    <a:bodyPr/>
                    <a:lstStyle/>
                    <a:p>
                      <a:pPr algn="ctr" fontAlgn="t"/>
                      <a:r>
                        <a:rPr lang="en-US" sz="900" b="0" i="0" u="sng" strike="noStrike" kern="1200">
                          <a:solidFill>
                            <a:srgbClr val="0563C1"/>
                          </a:solidFill>
                          <a:effectLst/>
                          <a:latin typeface="+mn-lt"/>
                          <a:ea typeface="等线" panose="02010600030101010101" pitchFamily="2" charset="-122"/>
                          <a:cs typeface="+mn-lt"/>
                          <a:hlinkClick r:id="rId17">
                            <a:extLst>
                              <a:ext uri="{A12FA001-AC4F-418D-AE19-62706E023703}">
                                <ahyp:hlinkClr xmlns:ahyp="http://schemas.microsoft.com/office/drawing/2018/hyperlinkcolor" val="tx"/>
                              </a:ext>
                            </a:extLst>
                          </a:hlinkClick>
                        </a:rPr>
                        <a:t>AW2-10231</a:t>
                      </a:r>
                      <a:endParaRPr lang="en-US" sz="900" b="0" i="0" u="sng" strike="noStrike" kern="120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【CX727ICA8155】【</a:t>
                      </a:r>
                      <a:r>
                        <a:rPr lang="zh-CN" altLang="en-US" sz="900" b="0" i="0" u="none" strike="noStrike" kern="1200" dirty="0">
                          <a:solidFill>
                            <a:srgbClr val="000000"/>
                          </a:solidFill>
                          <a:effectLst/>
                          <a:latin typeface="+mn-lt"/>
                          <a:ea typeface="等线" panose="02010600030101010101" pitchFamily="2" charset="-122"/>
                          <a:cs typeface="+mn-lt"/>
                        </a:rPr>
                        <a:t>偶现</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输入法</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无法识别语音输入</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a:solidFill>
                            <a:srgbClr val="000000"/>
                          </a:solidFill>
                          <a:effectLst/>
                          <a:latin typeface="+mn-lt"/>
                          <a:ea typeface="等线" panose="02010600030101010101" pitchFamily="2" charset="-122"/>
                          <a:cs typeface="+mn-lt"/>
                        </a:rPr>
                        <a:t>Analysis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R04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语音技术部优化中</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756018"/>
                  </a:ext>
                </a:extLst>
              </a:tr>
              <a:tr h="148439">
                <a:tc>
                  <a:txBody>
                    <a:bodyPr/>
                    <a:lstStyle/>
                    <a:p>
                      <a:pPr algn="ctr" fontAlgn="t"/>
                      <a:r>
                        <a:rPr lang="en-US" sz="900" b="0" i="0" u="sng" strike="noStrike" kern="1200">
                          <a:solidFill>
                            <a:srgbClr val="0563C1"/>
                          </a:solidFill>
                          <a:effectLst/>
                          <a:latin typeface="+mn-lt"/>
                          <a:ea typeface="等线" panose="02010600030101010101" pitchFamily="2" charset="-122"/>
                          <a:cs typeface="+mn-lt"/>
                          <a:hlinkClick r:id="rId18">
                            <a:extLst>
                              <a:ext uri="{A12FA001-AC4F-418D-AE19-62706E023703}">
                                <ahyp:hlinkClr xmlns:ahyp="http://schemas.microsoft.com/office/drawing/2018/hyperlinkcolor" val="tx"/>
                              </a:ext>
                            </a:extLst>
                          </a:hlinkClick>
                        </a:rPr>
                        <a:t>AW2-10148</a:t>
                      </a:r>
                      <a:endParaRPr lang="en-US" sz="900" b="0" i="0" u="sng" strike="noStrike" kern="120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[CX727ICA8155][</a:t>
                      </a:r>
                      <a:r>
                        <a:rPr lang="zh-CN" altLang="en-US" sz="900" b="0" i="0" u="none" strike="noStrike" kern="1200" dirty="0">
                          <a:solidFill>
                            <a:srgbClr val="000000"/>
                          </a:solidFill>
                          <a:effectLst/>
                          <a:latin typeface="+mn-lt"/>
                          <a:ea typeface="等线" panose="02010600030101010101" pitchFamily="2" charset="-122"/>
                          <a:cs typeface="+mn-lt"/>
                        </a:rPr>
                        <a:t>必现</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百度</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语音</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语音”取消“后</a:t>
                      </a:r>
                      <a:r>
                        <a:rPr lang="en-US" altLang="zh-CN" sz="900" b="0" i="0" u="none" strike="noStrike" kern="1200" dirty="0">
                          <a:solidFill>
                            <a:srgbClr val="000000"/>
                          </a:solidFill>
                          <a:effectLst/>
                          <a:latin typeface="+mn-lt"/>
                          <a:ea typeface="等线" panose="02010600030101010101" pitchFamily="2" charset="-122"/>
                          <a:cs typeface="+mn-lt"/>
                        </a:rPr>
                        <a:t>VPA</a:t>
                      </a:r>
                      <a:r>
                        <a:rPr lang="zh-CN" altLang="en-US" sz="900" b="0" i="0" u="none" strike="noStrike" kern="1200" dirty="0">
                          <a:solidFill>
                            <a:srgbClr val="000000"/>
                          </a:solidFill>
                          <a:effectLst/>
                          <a:latin typeface="+mn-lt"/>
                          <a:ea typeface="等线" panose="02010600030101010101" pitchFamily="2" charset="-122"/>
                          <a:cs typeface="+mn-lt"/>
                        </a:rPr>
                        <a:t>未立刻收起</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a:solidFill>
                            <a:srgbClr val="000000"/>
                          </a:solidFill>
                          <a:effectLst/>
                          <a:latin typeface="+mn-lt"/>
                          <a:ea typeface="等线" panose="02010600030101010101" pitchFamily="2" charset="-122"/>
                          <a:cs typeface="+mn-lt"/>
                        </a:rPr>
                        <a:t>Analysis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R04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语音技术部优化中</a:t>
                      </a:r>
                    </a:p>
                    <a:p>
                      <a:pPr marL="0" marR="0" lvl="0" indent="0" algn="l" defTabSz="914400" rtl="0" eaLnBrk="1" fontAlgn="t" latinLnBrk="0" hangingPunct="1">
                        <a:lnSpc>
                          <a:spcPct val="100000"/>
                        </a:lnSpc>
                        <a:spcBef>
                          <a:spcPts val="0"/>
                        </a:spcBef>
                        <a:spcAft>
                          <a:spcPts val="0"/>
                        </a:spcAft>
                        <a:buClrTx/>
                        <a:buSzTx/>
                        <a:buFontTx/>
                        <a:buNone/>
                        <a:defRPr/>
                      </a:pP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28263"/>
                  </a:ext>
                </a:extLst>
              </a:tr>
              <a:tr h="148439">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19">
                            <a:extLst>
                              <a:ext uri="{A12FA001-AC4F-418D-AE19-62706E023703}">
                                <ahyp:hlinkClr xmlns:ahyp="http://schemas.microsoft.com/office/drawing/2018/hyperlinkcolor" val="tx"/>
                              </a:ext>
                            </a:extLst>
                          </a:hlinkClick>
                        </a:rPr>
                        <a:t>AW2-8989</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kern="1200" dirty="0">
                          <a:solidFill>
                            <a:srgbClr val="000000"/>
                          </a:solidFill>
                          <a:effectLst/>
                          <a:latin typeface="+mn-lt"/>
                          <a:ea typeface="等线" panose="02010600030101010101" pitchFamily="2" charset="-122"/>
                          <a:cs typeface="+mn-lt"/>
                        </a:rPr>
                        <a:t>Phase4:[EV][100%][home page]</a:t>
                      </a:r>
                      <a:r>
                        <a:rPr lang="en-US" sz="900" b="0" i="0" u="none" strike="noStrike" kern="1200" dirty="0" err="1">
                          <a:solidFill>
                            <a:srgbClr val="000000"/>
                          </a:solidFill>
                          <a:effectLst/>
                          <a:latin typeface="+mn-lt"/>
                          <a:ea typeface="等线" panose="02010600030101010101" pitchFamily="2" charset="-122"/>
                          <a:cs typeface="+mn-lt"/>
                        </a:rPr>
                        <a:t>Infobook</a:t>
                      </a:r>
                      <a:r>
                        <a:rPr lang="en-US" sz="900" b="0" i="0" u="none" strike="noStrike" kern="1200" dirty="0">
                          <a:solidFill>
                            <a:srgbClr val="000000"/>
                          </a:solidFill>
                          <a:effectLst/>
                          <a:latin typeface="+mn-lt"/>
                          <a:ea typeface="等线" panose="02010600030101010101" pitchFamily="2" charset="-122"/>
                          <a:cs typeface="+mn-lt"/>
                        </a:rPr>
                        <a:t> prompt </a:t>
                      </a:r>
                      <a:r>
                        <a:rPr lang="en-US" sz="900" b="0" i="0" u="none" strike="noStrike" kern="1200" dirty="0" err="1">
                          <a:solidFill>
                            <a:srgbClr val="000000"/>
                          </a:solidFill>
                          <a:effectLst/>
                          <a:latin typeface="+mn-lt"/>
                          <a:ea typeface="等线" panose="02010600030101010101" pitchFamily="2" charset="-122"/>
                          <a:cs typeface="+mn-lt"/>
                        </a:rPr>
                        <a:t>MustangMach</a:t>
                      </a:r>
                      <a:r>
                        <a:rPr lang="en-US" sz="900" b="0" i="0" u="none" strike="noStrike" kern="1200" dirty="0">
                          <a:solidFill>
                            <a:srgbClr val="000000"/>
                          </a:solidFill>
                          <a:effectLst/>
                          <a:latin typeface="+mn-lt"/>
                          <a:ea typeface="等线" panose="02010600030101010101" pitchFamily="2" charset="-122"/>
                          <a:cs typeface="+mn-lt"/>
                        </a:rPr>
                        <a:t>-E APP</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R04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80808"/>
                          </a:solidFill>
                          <a:effectLst/>
                          <a:ea typeface="等线" panose="02010600030101010101" pitchFamily="2" charset="-122"/>
                          <a:cs typeface="+mn-lt"/>
                          <a:sym typeface="+mn-ea"/>
                        </a:rPr>
                        <a:t>2/16</a:t>
                      </a:r>
                      <a:r>
                        <a:rPr lang="zh-CN" altLang="en-US" sz="900" dirty="0">
                          <a:solidFill>
                            <a:srgbClr val="080808"/>
                          </a:solidFill>
                          <a:effectLst/>
                          <a:ea typeface="等线" panose="02010600030101010101" pitchFamily="2" charset="-122"/>
                          <a:cs typeface="+mn-lt"/>
                          <a:sym typeface="+mn-ea"/>
                        </a:rPr>
                        <a:t>升级由</a:t>
                      </a:r>
                      <a:r>
                        <a:rPr lang="en-US" altLang="zh-CN" sz="900" dirty="0">
                          <a:solidFill>
                            <a:srgbClr val="080808"/>
                          </a:solidFill>
                          <a:effectLst/>
                          <a:ea typeface="等线" panose="02010600030101010101" pitchFamily="2" charset="-122"/>
                          <a:cs typeface="+mn-lt"/>
                          <a:sym typeface="+mn-ea"/>
                        </a:rPr>
                        <a:t>High-&gt;Gating</a:t>
                      </a:r>
                      <a:r>
                        <a:rPr lang="zh-CN" altLang="en-US" sz="900" dirty="0">
                          <a:solidFill>
                            <a:srgbClr val="080808"/>
                          </a:solidFill>
                          <a:effectLst/>
                          <a:ea typeface="等线" panose="02010600030101010101" pitchFamily="2" charset="-122"/>
                          <a:cs typeface="+mn-lt"/>
                          <a:sym typeface="+mn-ea"/>
                        </a:rPr>
                        <a:t>，涉及</a:t>
                      </a:r>
                      <a:r>
                        <a:rPr lang="en-US" altLang="zh-CN" sz="900" dirty="0">
                          <a:solidFill>
                            <a:srgbClr val="080808"/>
                          </a:solidFill>
                          <a:effectLst/>
                          <a:ea typeface="等线" panose="02010600030101010101" pitchFamily="2" charset="-122"/>
                          <a:cs typeface="+mn-lt"/>
                          <a:sym typeface="+mn-ea"/>
                        </a:rPr>
                        <a:t>EV</a:t>
                      </a:r>
                      <a:r>
                        <a:rPr lang="zh-CN" altLang="en-US" sz="900" dirty="0">
                          <a:solidFill>
                            <a:srgbClr val="080808"/>
                          </a:solidFill>
                          <a:effectLst/>
                          <a:ea typeface="等线" panose="02010600030101010101" pitchFamily="2" charset="-122"/>
                          <a:cs typeface="+mn-lt"/>
                          <a:sym typeface="+mn-ea"/>
                        </a:rPr>
                        <a:t>显示优化，计划</a:t>
                      </a:r>
                      <a:r>
                        <a:rPr lang="en-US" altLang="zh-CN" sz="900" dirty="0">
                          <a:solidFill>
                            <a:srgbClr val="080808"/>
                          </a:solidFill>
                          <a:effectLst/>
                          <a:ea typeface="等线" panose="02010600030101010101" pitchFamily="2" charset="-122"/>
                          <a:cs typeface="+mn-lt"/>
                          <a:sym typeface="+mn-ea"/>
                        </a:rPr>
                        <a:t>R04</a:t>
                      </a:r>
                      <a:r>
                        <a:rPr lang="zh-CN" altLang="en-US" sz="900" dirty="0">
                          <a:solidFill>
                            <a:srgbClr val="080808"/>
                          </a:solidFill>
                          <a:effectLst/>
                          <a:ea typeface="等线" panose="02010600030101010101" pitchFamily="2" charset="-122"/>
                          <a:cs typeface="+mn-lt"/>
                          <a:sym typeface="+mn-ea"/>
                        </a:rPr>
                        <a:t>适配后组入</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2953852"/>
                  </a:ext>
                </a:extLst>
              </a:tr>
              <a:tr h="148439">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20">
                            <a:extLst>
                              <a:ext uri="{A12FA001-AC4F-418D-AE19-62706E023703}">
                                <ahyp:hlinkClr xmlns:ahyp="http://schemas.microsoft.com/office/drawing/2018/hyperlinkcolor" val="tx"/>
                              </a:ext>
                            </a:extLst>
                          </a:hlinkClick>
                        </a:rPr>
                        <a:t>AW2-14596</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900" b="0" i="0" u="none" strike="noStrike" kern="1200" dirty="0">
                          <a:solidFill>
                            <a:srgbClr val="000000"/>
                          </a:solidFill>
                          <a:effectLst/>
                          <a:latin typeface="+mn-lt"/>
                          <a:ea typeface="等线" panose="02010600030101010101" pitchFamily="2" charset="-122"/>
                          <a:cs typeface="+mn-lt"/>
                        </a:rPr>
                        <a:t>Phase4</a:t>
                      </a:r>
                      <a:r>
                        <a:rPr lang="zh-CN" altLang="en-US" sz="900" b="0" i="0" u="none" strike="noStrike" kern="1200" dirty="0">
                          <a:solidFill>
                            <a:srgbClr val="000000"/>
                          </a:solidFill>
                          <a:effectLst/>
                          <a:latin typeface="+mn-lt"/>
                          <a:ea typeface="等线" panose="02010600030101010101" pitchFamily="2" charset="-122"/>
                          <a:cs typeface="+mn-lt"/>
                        </a:rPr>
                        <a:t>：</a:t>
                      </a:r>
                      <a:r>
                        <a:rPr lang="en-US" altLang="zh-CN" sz="900" b="0" i="0" u="none" strike="noStrike" kern="1200" dirty="0">
                          <a:solidFill>
                            <a:srgbClr val="000000"/>
                          </a:solidFill>
                          <a:effectLst/>
                          <a:latin typeface="+mn-lt"/>
                          <a:ea typeface="等线" panose="02010600030101010101" pitchFamily="2" charset="-122"/>
                          <a:cs typeface="+mn-lt"/>
                        </a:rPr>
                        <a:t>【CX727ICA 8155】【</a:t>
                      </a:r>
                      <a:r>
                        <a:rPr lang="zh-CN" altLang="en-US" sz="900" b="0" i="0" u="none" strike="noStrike" kern="1200" dirty="0">
                          <a:solidFill>
                            <a:srgbClr val="000000"/>
                          </a:solidFill>
                          <a:effectLst/>
                          <a:latin typeface="+mn-lt"/>
                          <a:ea typeface="等线" panose="02010600030101010101" pitchFamily="2" charset="-122"/>
                          <a:cs typeface="+mn-lt"/>
                        </a:rPr>
                        <a:t>必现</a:t>
                      </a:r>
                      <a:r>
                        <a:rPr lang="en-US" altLang="zh-CN" sz="900" b="0" i="0" u="none" strike="noStrike" kern="1200" dirty="0">
                          <a:solidFill>
                            <a:srgbClr val="000000"/>
                          </a:solidFill>
                          <a:effectLst/>
                          <a:latin typeface="+mn-lt"/>
                          <a:ea typeface="等线" panose="02010600030101010101" pitchFamily="2" charset="-122"/>
                          <a:cs typeface="+mn-lt"/>
                        </a:rPr>
                        <a:t>】</a:t>
                      </a:r>
                      <a:r>
                        <a:rPr lang="zh-CN" altLang="en-US" sz="900" b="0" i="0" u="none" strike="noStrike" kern="1200" dirty="0">
                          <a:solidFill>
                            <a:srgbClr val="000000"/>
                          </a:solidFill>
                          <a:effectLst/>
                          <a:latin typeface="+mn-lt"/>
                          <a:ea typeface="等线" panose="02010600030101010101" pitchFamily="2" charset="-122"/>
                          <a:cs typeface="+mn-lt"/>
                        </a:rPr>
                        <a:t>车辆主界面显示车牌限行，地图查看限行规定里面显示不限行</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R04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限行相关显示优化，预计</a:t>
                      </a:r>
                      <a:r>
                        <a:rPr lang="en-US" altLang="zh-CN" sz="900" dirty="0">
                          <a:solidFill>
                            <a:srgbClr val="000000"/>
                          </a:solidFill>
                          <a:effectLst/>
                          <a:ea typeface="等线" panose="02010600030101010101" pitchFamily="2" charset="-122"/>
                          <a:cs typeface="+mn-lt"/>
                          <a:sym typeface="+mn-ea"/>
                        </a:rPr>
                        <a:t>R04</a:t>
                      </a:r>
                      <a:r>
                        <a:rPr lang="zh-CN" altLang="en-US" sz="900" dirty="0">
                          <a:solidFill>
                            <a:srgbClr val="000000"/>
                          </a:solidFill>
                          <a:effectLst/>
                          <a:ea typeface="等线" panose="02010600030101010101" pitchFamily="2" charset="-122"/>
                          <a:cs typeface="+mn-lt"/>
                          <a:sym typeface="+mn-ea"/>
                        </a:rPr>
                        <a:t>解决</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929339"/>
                  </a:ext>
                </a:extLst>
              </a:tr>
              <a:tr h="148439">
                <a:tc>
                  <a:txBody>
                    <a:bodyPr/>
                    <a:lstStyle/>
                    <a:p>
                      <a:pPr algn="ctr" fontAlgn="t"/>
                      <a:r>
                        <a:rPr lang="en-US" sz="900" b="0" i="0" u="sng" strike="noStrike" kern="1200" dirty="0">
                          <a:solidFill>
                            <a:srgbClr val="0563C1"/>
                          </a:solidFill>
                          <a:effectLst/>
                          <a:latin typeface="+mn-lt"/>
                          <a:ea typeface="等线" panose="02010600030101010101" pitchFamily="2" charset="-122"/>
                          <a:cs typeface="+mn-lt"/>
                          <a:hlinkClick r:id="rId21">
                            <a:extLst>
                              <a:ext uri="{A12FA001-AC4F-418D-AE19-62706E023703}">
                                <ahyp:hlinkClr xmlns:ahyp="http://schemas.microsoft.com/office/drawing/2018/hyperlinkcolor" val="tx"/>
                              </a:ext>
                            </a:extLst>
                          </a:hlinkClick>
                        </a:rPr>
                        <a:t>AW2-11622</a:t>
                      </a:r>
                      <a:endParaRPr lang="en-US" sz="900" b="0" i="0" u="sng" strike="noStrike" kern="1200" dirty="0">
                        <a:solidFill>
                          <a:srgbClr val="0563C1"/>
                        </a:solidFill>
                        <a:effectLst/>
                        <a:latin typeface="+mn-lt"/>
                        <a:ea typeface="等线" panose="02010600030101010101" pitchFamily="2" charset="-122"/>
                        <a:cs typeface="+mn-lt"/>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kern="1200" dirty="0">
                          <a:solidFill>
                            <a:srgbClr val="000000"/>
                          </a:solidFill>
                          <a:effectLst/>
                          <a:latin typeface="+mn-lt"/>
                          <a:ea typeface="等线" panose="02010600030101010101" pitchFamily="2" charset="-122"/>
                          <a:cs typeface="+mn-lt"/>
                        </a:rPr>
                        <a:t>Phase4:[CX727ICA8155][</a:t>
                      </a:r>
                      <a:r>
                        <a:rPr lang="zh-CN" altLang="en-US" sz="900" b="0" i="0" u="none" strike="noStrike" kern="1200" dirty="0">
                          <a:solidFill>
                            <a:srgbClr val="000000"/>
                          </a:solidFill>
                          <a:effectLst/>
                          <a:latin typeface="+mn-lt"/>
                          <a:ea typeface="等线" panose="02010600030101010101" pitchFamily="2" charset="-122"/>
                          <a:cs typeface="+mn-lt"/>
                        </a:rPr>
                        <a:t>必现</a:t>
                      </a:r>
                      <a:r>
                        <a:rPr lang="en-US" altLang="zh-CN" sz="900" b="0" i="0" u="none" strike="noStrike" kern="1200" dirty="0">
                          <a:solidFill>
                            <a:srgbClr val="000000"/>
                          </a:solidFill>
                          <a:effectLst/>
                          <a:latin typeface="+mn-lt"/>
                          <a:ea typeface="等线" panose="02010600030101010101" pitchFamily="2" charset="-122"/>
                          <a:cs typeface="+mn-lt"/>
                        </a:rPr>
                        <a:t>]</a:t>
                      </a:r>
                      <a:r>
                        <a:rPr lang="en-US" sz="900" b="0" i="0" u="none" strike="noStrike" kern="1200" dirty="0">
                          <a:solidFill>
                            <a:srgbClr val="000000"/>
                          </a:solidFill>
                          <a:effectLst/>
                          <a:latin typeface="+mn-lt"/>
                          <a:ea typeface="等线" panose="02010600030101010101" pitchFamily="2" charset="-122"/>
                          <a:cs typeface="+mn-lt"/>
                        </a:rPr>
                        <a:t>Launcher</a:t>
                      </a:r>
                      <a:r>
                        <a:rPr lang="zh-CN" altLang="en-US" sz="900" b="0" i="0" u="none" strike="noStrike" kern="1200" dirty="0">
                          <a:solidFill>
                            <a:srgbClr val="000000"/>
                          </a:solidFill>
                          <a:effectLst/>
                          <a:latin typeface="+mn-lt"/>
                          <a:ea typeface="等线" panose="02010600030101010101" pitchFamily="2" charset="-122"/>
                          <a:cs typeface="+mn-lt"/>
                        </a:rPr>
                        <a:t>更新部分未合入</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sz="900" kern="1200" dirty="0">
                          <a:solidFill>
                            <a:srgbClr val="000000"/>
                          </a:solidFill>
                          <a:effectLst/>
                          <a:latin typeface="+mn-lt"/>
                          <a:ea typeface="等线" panose="02010600030101010101" pitchFamily="2" charset="-122"/>
                          <a:cs typeface="+mn-lt"/>
                        </a:rPr>
                        <a:t>New</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R04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zh-CN"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900" dirty="0">
                          <a:solidFill>
                            <a:srgbClr val="000000"/>
                          </a:solidFill>
                          <a:effectLst/>
                          <a:ea typeface="等线" panose="02010600030101010101" pitchFamily="2" charset="-122"/>
                          <a:cs typeface="+mn-lt"/>
                          <a:sym typeface="+mn-ea"/>
                        </a:rPr>
                        <a:t>新需求预计</a:t>
                      </a:r>
                      <a:r>
                        <a:rPr lang="en-US" altLang="zh-CN" sz="900" dirty="0">
                          <a:solidFill>
                            <a:srgbClr val="000000"/>
                          </a:solidFill>
                          <a:effectLst/>
                          <a:ea typeface="等线" panose="02010600030101010101" pitchFamily="2" charset="-122"/>
                          <a:cs typeface="+mn-lt"/>
                          <a:sym typeface="+mn-ea"/>
                        </a:rPr>
                        <a:t>R04</a:t>
                      </a:r>
                      <a:r>
                        <a:rPr lang="zh-CN" altLang="en-US" sz="900" dirty="0">
                          <a:solidFill>
                            <a:srgbClr val="000000"/>
                          </a:solidFill>
                          <a:effectLst/>
                          <a:ea typeface="等线" panose="02010600030101010101" pitchFamily="2" charset="-122"/>
                          <a:cs typeface="+mn-lt"/>
                          <a:sym typeface="+mn-ea"/>
                        </a:rPr>
                        <a:t>合入</a:t>
                      </a:r>
                    </a:p>
                    <a:p>
                      <a:pPr marL="0" marR="0" lvl="0" indent="0" algn="l" defTabSz="914400" rtl="0" eaLnBrk="1" fontAlgn="t" latinLnBrk="0" hangingPunct="1">
                        <a:lnSpc>
                          <a:spcPct val="100000"/>
                        </a:lnSpc>
                        <a:spcBef>
                          <a:spcPts val="0"/>
                        </a:spcBef>
                        <a:spcAft>
                          <a:spcPts val="0"/>
                        </a:spcAft>
                        <a:buClrTx/>
                        <a:buSzTx/>
                        <a:buFontTx/>
                        <a:buNone/>
                        <a:defRPr/>
                      </a:pP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6538580"/>
                  </a:ext>
                </a:extLst>
              </a:tr>
            </a:tbl>
          </a:graphicData>
        </a:graphic>
      </p:graphicFrame>
    </p:spTree>
    <p:extLst>
      <p:ext uri="{BB962C8B-B14F-4D97-AF65-F5344CB8AC3E}">
        <p14:creationId xmlns:p14="http://schemas.microsoft.com/office/powerpoint/2010/main" val="58471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01028"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ea typeface="SimHei" panose="02010609060101010101" pitchFamily="49" charset="-122"/>
                <a:sym typeface="+mn-ea"/>
              </a:rPr>
              <a:t>CX727 ICA 8155 R00</a:t>
            </a:r>
            <a:r>
              <a:rPr lang="en-US" altLang="en-US" sz="2800" dirty="0">
                <a:solidFill>
                  <a:srgbClr val="0000CC"/>
                </a:solidFill>
                <a:sym typeface="+mn-ea"/>
              </a:rPr>
              <a:t>} </a:t>
            </a:r>
            <a:r>
              <a:rPr lang="zh-CN" altLang="en-US" sz="2800" dirty="0">
                <a:sym typeface="+mn-ea"/>
              </a:rPr>
              <a:t>内存泄露专项测试</a:t>
            </a:r>
            <a:r>
              <a:rPr lang="en-US" altLang="zh-CN" sz="2800" dirty="0">
                <a:sym typeface="+mn-ea"/>
              </a:rPr>
              <a:t> </a:t>
            </a:r>
            <a:r>
              <a:rPr kumimoji="1" lang="en-GB" altLang="zh-CN" sz="2800" b="0" dirty="0">
                <a:highlight>
                  <a:srgbClr val="00FF00"/>
                </a:highlight>
                <a:sym typeface="+mn-ea"/>
              </a:rPr>
              <a:t>Pass</a:t>
            </a:r>
            <a:endParaRPr lang="en-US" altLang="en-US" sz="2800" b="0" dirty="0">
              <a:ea typeface="SimHei" panose="02010609060101010101" pitchFamily="49" charset="-122"/>
            </a:endParaRPr>
          </a:p>
        </p:txBody>
      </p:sp>
      <p:pic>
        <p:nvPicPr>
          <p:cNvPr id="8" name="图片 7"/>
          <p:cNvPicPr>
            <a:picLocks noChangeAspect="1"/>
          </p:cNvPicPr>
          <p:nvPr/>
        </p:nvPicPr>
        <p:blipFill>
          <a:blip r:embed="rId2"/>
          <a:stretch>
            <a:fillRect/>
          </a:stretch>
        </p:blipFill>
        <p:spPr>
          <a:xfrm>
            <a:off x="4298950" y="579755"/>
            <a:ext cx="3594100" cy="5443220"/>
          </a:xfrm>
          <a:prstGeom prst="rect">
            <a:avLst/>
          </a:prstGeom>
        </p:spPr>
      </p:pic>
      <p:pic>
        <p:nvPicPr>
          <p:cNvPr id="9" name="图片 8"/>
          <p:cNvPicPr>
            <a:picLocks noChangeAspect="1"/>
          </p:cNvPicPr>
          <p:nvPr/>
        </p:nvPicPr>
        <p:blipFill>
          <a:blip r:embed="rId3"/>
          <a:stretch>
            <a:fillRect/>
          </a:stretch>
        </p:blipFill>
        <p:spPr>
          <a:xfrm>
            <a:off x="8354695" y="579755"/>
            <a:ext cx="3593465" cy="5442585"/>
          </a:xfrm>
          <a:prstGeom prst="rect">
            <a:avLst/>
          </a:prstGeom>
        </p:spPr>
      </p:pic>
      <p:pic>
        <p:nvPicPr>
          <p:cNvPr id="7" name="图片 6" descr="https://ecloud-wps.bj.bcebos.com/shapes/d60202280f2fea17993cc6aea9c76d15/3a583992d8b05a58111c3d6f827d1fc8453a1fb5?authorization=bce-auth-v1%2Ffbe74140929444858491fbf2b6bc0935%2F2023-02-15T06%3A30%3A33Z%2F300%2Fhost%2F79d40d056e3e9a422e2b68274f27574f5f1233dc7ef5fd855daa5d8c5b4dc4b2">
            <a:extLst>
              <a:ext uri="{FF2B5EF4-FFF2-40B4-BE49-F238E27FC236}">
                <a16:creationId xmlns:a16="http://schemas.microsoft.com/office/drawing/2014/main" id="{AF44FC92-DCAD-F640-8F2B-D5260E61A5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988" y="506773"/>
            <a:ext cx="3533139" cy="2012547"/>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descr="https://ecloud-wps.bj.bcebos.com/shapes/2569be80cfe4d9aeab3fd706af9e04ce/8eb03eb01c8533dcf74033073601be7d93c85d0b?authorization=bce-auth-v1%2Ffbe74140929444858491fbf2b6bc0935%2F2023-02-15T06%3A31%3A32Z%2F149307%2Fhost%2F72f4b63b2503becc8544c7199fe501a34d5fc1d26a368976ce89dc3ea7aea3c6">
            <a:extLst>
              <a:ext uri="{FF2B5EF4-FFF2-40B4-BE49-F238E27FC236}">
                <a16:creationId xmlns:a16="http://schemas.microsoft.com/office/drawing/2014/main" id="{2FB152F8-90CB-9044-B2F5-D7991797C0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9857" y="2571750"/>
            <a:ext cx="3428270" cy="1827937"/>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14" descr="https://ecloud-wps.bj.bcebos.com/shapes/95649c06ec678432d3d73927ade38e8d/6228701038c9f1834d912a548af5eaa87661763f?authorization=bce-auth-v1%2Ffbe74140929444858491fbf2b6bc0935%2F2023-02-15T06%3A32%3A00Z%2F149279%2Fhost%2F6b957b6cfaad67969a54b14e68b87951689daec3f9ac46241e7b8cc692da4dee">
            <a:extLst>
              <a:ext uri="{FF2B5EF4-FFF2-40B4-BE49-F238E27FC236}">
                <a16:creationId xmlns:a16="http://schemas.microsoft.com/office/drawing/2014/main" id="{E9E3C7E2-D30A-EE42-81F4-7F74C5991D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1028" y="4452118"/>
            <a:ext cx="3467099" cy="18486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580073" y="6731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CX727 ICA 8155 R00</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custDataLst>
              <p:tags r:id="rId1"/>
            </p:custDataLst>
            <p:extLst>
              <p:ext uri="{D42A27DB-BD31-4B8C-83A1-F6EECF244321}">
                <p14:modId xmlns:p14="http://schemas.microsoft.com/office/powerpoint/2010/main" val="3610049854"/>
              </p:ext>
            </p:extLst>
          </p:nvPr>
        </p:nvGraphicFramePr>
        <p:xfrm>
          <a:off x="374189" y="2908658"/>
          <a:ext cx="1990669" cy="1511393"/>
        </p:xfrm>
        <a:graphic>
          <a:graphicData uri="http://schemas.openxmlformats.org/drawingml/2006/table">
            <a:tbl>
              <a:tblPr/>
              <a:tblGrid>
                <a:gridCol w="355400">
                  <a:extLst>
                    <a:ext uri="{9D8B030D-6E8A-4147-A177-3AD203B41FA5}">
                      <a16:colId xmlns:a16="http://schemas.microsoft.com/office/drawing/2014/main" val="20000"/>
                    </a:ext>
                  </a:extLst>
                </a:gridCol>
                <a:gridCol w="376840">
                  <a:extLst>
                    <a:ext uri="{9D8B030D-6E8A-4147-A177-3AD203B41FA5}">
                      <a16:colId xmlns:a16="http://schemas.microsoft.com/office/drawing/2014/main" val="20001"/>
                    </a:ext>
                  </a:extLst>
                </a:gridCol>
                <a:gridCol w="406591">
                  <a:extLst>
                    <a:ext uri="{9D8B030D-6E8A-4147-A177-3AD203B41FA5}">
                      <a16:colId xmlns:a16="http://schemas.microsoft.com/office/drawing/2014/main" val="20002"/>
                    </a:ext>
                  </a:extLst>
                </a:gridCol>
                <a:gridCol w="381798">
                  <a:extLst>
                    <a:ext uri="{9D8B030D-6E8A-4147-A177-3AD203B41FA5}">
                      <a16:colId xmlns:a16="http://schemas.microsoft.com/office/drawing/2014/main" val="20003"/>
                    </a:ext>
                  </a:extLst>
                </a:gridCol>
                <a:gridCol w="470040">
                  <a:extLst>
                    <a:ext uri="{9D8B030D-6E8A-4147-A177-3AD203B41FA5}">
                      <a16:colId xmlns:a16="http://schemas.microsoft.com/office/drawing/2014/main" val="20004"/>
                    </a:ext>
                  </a:extLst>
                </a:gridCol>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759">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8759">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8759">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电马同学</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759">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88759">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6" name="表格 5"/>
          <p:cNvGraphicFramePr>
            <a:graphicFrameLocks noGrp="1"/>
          </p:cNvGraphicFramePr>
          <p:nvPr>
            <p:custDataLst>
              <p:tags r:id="rId2"/>
            </p:custDataLst>
          </p:nvPr>
        </p:nvGraphicFramePr>
        <p:xfrm>
          <a:off x="2647769" y="2052559"/>
          <a:ext cx="2626815" cy="4354719"/>
        </p:xfrm>
        <a:graphic>
          <a:graphicData uri="http://schemas.openxmlformats.org/drawingml/2006/table">
            <a:tbl>
              <a:tblPr/>
              <a:tblGrid>
                <a:gridCol w="525363">
                  <a:extLst>
                    <a:ext uri="{9D8B030D-6E8A-4147-A177-3AD203B41FA5}">
                      <a16:colId xmlns:a16="http://schemas.microsoft.com/office/drawing/2014/main" val="20000"/>
                    </a:ext>
                  </a:extLst>
                </a:gridCol>
                <a:gridCol w="525363">
                  <a:extLst>
                    <a:ext uri="{9D8B030D-6E8A-4147-A177-3AD203B41FA5}">
                      <a16:colId xmlns:a16="http://schemas.microsoft.com/office/drawing/2014/main" val="20001"/>
                    </a:ext>
                  </a:extLst>
                </a:gridCol>
                <a:gridCol w="525363">
                  <a:extLst>
                    <a:ext uri="{9D8B030D-6E8A-4147-A177-3AD203B41FA5}">
                      <a16:colId xmlns:a16="http://schemas.microsoft.com/office/drawing/2014/main" val="20002"/>
                    </a:ext>
                  </a:extLst>
                </a:gridCol>
                <a:gridCol w="525363">
                  <a:extLst>
                    <a:ext uri="{9D8B030D-6E8A-4147-A177-3AD203B41FA5}">
                      <a16:colId xmlns:a16="http://schemas.microsoft.com/office/drawing/2014/main" val="20003"/>
                    </a:ext>
                  </a:extLst>
                </a:gridCol>
                <a:gridCol w="525363">
                  <a:extLst>
                    <a:ext uri="{9D8B030D-6E8A-4147-A177-3AD203B41FA5}">
                      <a16:colId xmlns:a16="http://schemas.microsoft.com/office/drawing/2014/main" val="20004"/>
                    </a:ext>
                  </a:extLst>
                </a:gridCol>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61527">
                <a:tc>
                  <a:txBody>
                    <a:bodyPr/>
                    <a:lstStyle/>
                    <a:p>
                      <a:pPr algn="just" fontAlgn="ctr"/>
                      <a:r>
                        <a:rPr lang="zh-CN" altLang="en-US" sz="750" b="0" i="0" u="none" strike="noStrike" dirty="0">
                          <a:solidFill>
                            <a:srgbClr val="000000"/>
                          </a:solidFill>
                          <a:effectLst/>
                          <a:latin typeface="宋体" pitchFamily="2" charset="-122"/>
                          <a:ea typeface="宋体" pitchFamily="2" charset="-122"/>
                        </a:rPr>
                        <a:t>暂停播放</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1527">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暂停播放</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1527">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1527">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1527">
                <a:tc vMerge="1">
                  <a:txBody>
                    <a:bodyPr/>
                    <a:lstStyle/>
                    <a:p>
                      <a:endParaRPr lang="zh-CN"/>
                    </a:p>
                  </a:txBody>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1527">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1527">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1527">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1527">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1527">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1527">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1527">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1527">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1527">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1527">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1527">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1527">
                <a:tc rowSpan="2">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61527">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graphicFrame>
        <p:nvGraphicFramePr>
          <p:cNvPr id="7" name="表格 6"/>
          <p:cNvGraphicFramePr>
            <a:graphicFrameLocks noGrp="1"/>
          </p:cNvGraphicFramePr>
          <p:nvPr>
            <p:custDataLst>
              <p:tags r:id="rId3"/>
            </p:custDataLst>
          </p:nvPr>
        </p:nvGraphicFramePr>
        <p:xfrm>
          <a:off x="5387542" y="2052559"/>
          <a:ext cx="2956545" cy="4354890"/>
        </p:xfrm>
        <a:graphic>
          <a:graphicData uri="http://schemas.openxmlformats.org/drawingml/2006/table">
            <a:tbl>
              <a:tblPr/>
              <a:tblGrid>
                <a:gridCol w="591309">
                  <a:extLst>
                    <a:ext uri="{9D8B030D-6E8A-4147-A177-3AD203B41FA5}">
                      <a16:colId xmlns:a16="http://schemas.microsoft.com/office/drawing/2014/main" val="20000"/>
                    </a:ext>
                  </a:extLst>
                </a:gridCol>
                <a:gridCol w="591309">
                  <a:extLst>
                    <a:ext uri="{9D8B030D-6E8A-4147-A177-3AD203B41FA5}">
                      <a16:colId xmlns:a16="http://schemas.microsoft.com/office/drawing/2014/main" val="20001"/>
                    </a:ext>
                  </a:extLst>
                </a:gridCol>
                <a:gridCol w="591309">
                  <a:extLst>
                    <a:ext uri="{9D8B030D-6E8A-4147-A177-3AD203B41FA5}">
                      <a16:colId xmlns:a16="http://schemas.microsoft.com/office/drawing/2014/main" val="20002"/>
                    </a:ext>
                  </a:extLst>
                </a:gridCol>
                <a:gridCol w="591309">
                  <a:extLst>
                    <a:ext uri="{9D8B030D-6E8A-4147-A177-3AD203B41FA5}">
                      <a16:colId xmlns:a16="http://schemas.microsoft.com/office/drawing/2014/main" val="20003"/>
                    </a:ext>
                  </a:extLst>
                </a:gridCol>
                <a:gridCol w="591309">
                  <a:extLst>
                    <a:ext uri="{9D8B030D-6E8A-4147-A177-3AD203B41FA5}">
                      <a16:colId xmlns:a16="http://schemas.microsoft.com/office/drawing/2014/main" val="20004"/>
                    </a:ext>
                  </a:extLst>
                </a:gridCol>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67490">
                <a:tc>
                  <a:txBody>
                    <a:bodyPr/>
                    <a:lstStyle/>
                    <a:p>
                      <a:pPr algn="just" fontAlgn="ctr"/>
                      <a:r>
                        <a:rPr lang="zh-CN" altLang="en-US" sz="750" b="0" i="0" u="none" strike="noStrike" dirty="0">
                          <a:solidFill>
                            <a:srgbClr val="000000"/>
                          </a:solidFill>
                          <a:effectLst/>
                          <a:latin typeface="宋体" pitchFamily="2" charset="-122"/>
                          <a:ea typeface="宋体" pitchFamily="2" charset="-122"/>
                        </a:rPr>
                        <a:t>跟随模式</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跟随模式</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7490">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7490">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7490">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7490">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7490">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7490">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7490">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7490">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7490">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7490">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7490">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7490">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7640">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7490">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7490">
                <a:tc rowSpan="2">
                  <a:txBody>
                    <a:bodyPr/>
                    <a:lstStyle/>
                    <a:p>
                      <a:pPr algn="ctr" fontAlgn="ctr"/>
                      <a:r>
                        <a:rPr lang="zh-CN" altLang="en-US" sz="800" b="0" i="0" u="none" strike="noStrike">
                          <a:solidFill>
                            <a:srgbClr val="000000"/>
                          </a:solidFill>
                          <a:effectLst/>
                          <a:latin typeface="宋体" pitchFamily="2" charset="-122"/>
                          <a:ea typeface="宋体" pitchFamily="2" charset="-122"/>
                        </a:rPr>
                        <a:t>开始导航</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67490">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graphicFrame>
        <p:nvGraphicFramePr>
          <p:cNvPr id="8" name="表格 7"/>
          <p:cNvGraphicFramePr>
            <a:graphicFrameLocks noGrp="1"/>
          </p:cNvGraphicFramePr>
          <p:nvPr/>
        </p:nvGraphicFramePr>
        <p:xfrm>
          <a:off x="8457043" y="2052559"/>
          <a:ext cx="3018995" cy="4354743"/>
        </p:xfrm>
        <a:graphic>
          <a:graphicData uri="http://schemas.openxmlformats.org/drawingml/2006/table">
            <a:tbl>
              <a:tblPr/>
              <a:tblGrid>
                <a:gridCol w="603799">
                  <a:extLst>
                    <a:ext uri="{9D8B030D-6E8A-4147-A177-3AD203B41FA5}">
                      <a16:colId xmlns:a16="http://schemas.microsoft.com/office/drawing/2014/main" val="20000"/>
                    </a:ext>
                  </a:extLst>
                </a:gridCol>
                <a:gridCol w="603799">
                  <a:extLst>
                    <a:ext uri="{9D8B030D-6E8A-4147-A177-3AD203B41FA5}">
                      <a16:colId xmlns:a16="http://schemas.microsoft.com/office/drawing/2014/main" val="20001"/>
                    </a:ext>
                  </a:extLst>
                </a:gridCol>
                <a:gridCol w="603799">
                  <a:extLst>
                    <a:ext uri="{9D8B030D-6E8A-4147-A177-3AD203B41FA5}">
                      <a16:colId xmlns:a16="http://schemas.microsoft.com/office/drawing/2014/main" val="20002"/>
                    </a:ext>
                  </a:extLst>
                </a:gridCol>
                <a:gridCol w="603799">
                  <a:extLst>
                    <a:ext uri="{9D8B030D-6E8A-4147-A177-3AD203B41FA5}">
                      <a16:colId xmlns:a16="http://schemas.microsoft.com/office/drawing/2014/main" val="20003"/>
                    </a:ext>
                  </a:extLst>
                </a:gridCol>
                <a:gridCol w="603799">
                  <a:extLst>
                    <a:ext uri="{9D8B030D-6E8A-4147-A177-3AD203B41FA5}">
                      <a16:colId xmlns:a16="http://schemas.microsoft.com/office/drawing/2014/main" val="20004"/>
                    </a:ext>
                  </a:extLst>
                </a:gridCol>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48949">
                <a:tc>
                  <a:txBody>
                    <a:bodyPr/>
                    <a:lstStyle/>
                    <a:p>
                      <a:pPr algn="just" fontAlgn="ctr"/>
                      <a:r>
                        <a:rPr lang="zh-CN" altLang="en-US" sz="750" b="0" i="0" u="none" strike="noStrike" dirty="0">
                          <a:solidFill>
                            <a:srgbClr val="000000"/>
                          </a:solidFill>
                          <a:effectLst/>
                          <a:latin typeface="宋体" pitchFamily="2" charset="-122"/>
                          <a:ea typeface="宋体" pitchFamily="2" charset="-122"/>
                        </a:rPr>
                        <a:t>查看全程</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8949">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8949">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48949">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48949">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上一页</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48949">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48949">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下一页</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48949">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48949">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确定</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48949">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48949">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取消</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48949">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48949">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第一个</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48949">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48949">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第二个</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48949">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48949">
                <a:tc vMerge="1">
                  <a:txBody>
                    <a:bodyPr/>
                    <a:lstStyle/>
                    <a:p>
                      <a:endParaRPr lang="zh-C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148949">
                <a:tc rowSpan="2">
                  <a:txBody>
                    <a:bodyPr/>
                    <a:lstStyle/>
                    <a:p>
                      <a:pPr algn="ctr" fontAlgn="ctr"/>
                      <a:r>
                        <a:rPr lang="zh-CN" altLang="en-US" sz="800" b="0" i="0" u="none" strike="noStrike">
                          <a:solidFill>
                            <a:srgbClr val="000000"/>
                          </a:solidFill>
                          <a:effectLst/>
                          <a:latin typeface="宋体" pitchFamily="2" charset="-122"/>
                          <a:ea typeface="宋体" pitchFamily="2" charset="-122"/>
                        </a:rPr>
                        <a:t>第三个</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7"/>
                  </a:ext>
                </a:extLst>
              </a:tr>
              <a:tr h="148949">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8"/>
                  </a:ext>
                </a:extLst>
              </a:tr>
            </a:tbl>
          </a:graphicData>
        </a:graphic>
      </p:graphicFrame>
      <p:sp>
        <p:nvSpPr>
          <p:cNvPr id="13" name="文本框 12"/>
          <p:cNvSpPr txBox="1"/>
          <p:nvPr/>
        </p:nvSpPr>
        <p:spPr>
          <a:xfrm>
            <a:off x="640080" y="579120"/>
            <a:ext cx="6157595" cy="368300"/>
          </a:xfrm>
          <a:prstGeom prst="rect">
            <a:avLst/>
          </a:prstGeom>
          <a:noFill/>
        </p:spPr>
        <p:txBody>
          <a:bodyPr wrap="square" rtlCol="0">
            <a:spAutoFit/>
          </a:bodyPr>
          <a:lstStyle/>
          <a:p>
            <a:r>
              <a:rPr kumimoji="1" lang="zh-CN" altLang="en-US" dirty="0"/>
              <a:t>唤醒词唤醒率：   </a:t>
            </a:r>
            <a:r>
              <a:rPr kumimoji="1" lang="en-GB" altLang="zh-CN" dirty="0">
                <a:highlight>
                  <a:srgbClr val="00FF00"/>
                </a:highlight>
              </a:rPr>
              <a:t>Pass</a:t>
            </a:r>
            <a:r>
              <a:rPr kumimoji="1" lang="en-US" altLang="en-GB" dirty="0">
                <a:highlight>
                  <a:srgbClr val="00FF00"/>
                </a:highlight>
              </a:rPr>
              <a:t> </a:t>
            </a:r>
            <a:endParaRPr kumimoji="1" lang="zh-CN" altLang="en-US" dirty="0">
              <a:highlight>
                <a:srgbClr val="00FF00"/>
              </a:highlight>
            </a:endParaRPr>
          </a:p>
        </p:txBody>
      </p:sp>
      <p:sp>
        <p:nvSpPr>
          <p:cNvPr id="2" name="文本框 1">
            <a:extLst>
              <a:ext uri="{FF2B5EF4-FFF2-40B4-BE49-F238E27FC236}">
                <a16:creationId xmlns:a16="http://schemas.microsoft.com/office/drawing/2014/main" id="{5B5A1AB6-A50C-4158-A8BD-70A66A818035}"/>
              </a:ext>
            </a:extLst>
          </p:cNvPr>
          <p:cNvSpPr txBox="1"/>
          <p:nvPr/>
        </p:nvSpPr>
        <p:spPr>
          <a:xfrm>
            <a:off x="844550" y="1225550"/>
            <a:ext cx="10571798" cy="646331"/>
          </a:xfrm>
          <a:prstGeom prst="rect">
            <a:avLst/>
          </a:prstGeom>
          <a:noFill/>
        </p:spPr>
        <p:txBody>
          <a:bodyPr wrap="square" rtlCol="0">
            <a:spAutoFit/>
          </a:bodyPr>
          <a:lstStyle/>
          <a:p>
            <a:r>
              <a:rPr lang="zh-CN" altLang="en-US" dirty="0"/>
              <a:t>目前低配在部分女生声音较低时唤醒率在</a:t>
            </a:r>
            <a:r>
              <a:rPr lang="en-US" altLang="zh-CN" dirty="0"/>
              <a:t>85%</a:t>
            </a:r>
            <a:r>
              <a:rPr lang="zh-CN" altLang="en-US" dirty="0"/>
              <a:t>左右，目前认为不达标相关唤醒模型已经联系语音技术部协助优化计划</a:t>
            </a:r>
            <a:r>
              <a:rPr lang="en-US" altLang="zh-CN" dirty="0"/>
              <a:t>R04</a:t>
            </a:r>
            <a:r>
              <a:rPr lang="zh-CN" altLang="en-US" dirty="0"/>
              <a:t>中组入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noChangeArrowheads="1"/>
          </p:cNvSpPr>
          <p:nvPr>
            <p:ph type="title"/>
          </p:nvPr>
        </p:nvSpPr>
        <p:spPr bwMode="auto">
          <a:xfrm>
            <a:off x="56887" y="-596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CX727 ICA 8155 R00</a:t>
            </a:r>
            <a:r>
              <a:rPr lang="en-US" altLang="en-US" sz="2800" dirty="0">
                <a:solidFill>
                  <a:srgbClr val="0000CC"/>
                </a:solidFill>
              </a:rPr>
              <a:t>} </a:t>
            </a:r>
            <a:r>
              <a:rPr lang="zh-CN" altLang="en-US" sz="2800" dirty="0">
                <a:solidFill>
                  <a:srgbClr val="0000CC"/>
                </a:solidFill>
              </a:rPr>
              <a:t>性能对比测试结果</a:t>
            </a:r>
            <a:endParaRPr lang="en-US" altLang="en-US" sz="2800" b="0" dirty="0">
              <a:ea typeface="SimHei" panose="02010609060101010101" pitchFamily="49" charset="-122"/>
            </a:endParaRPr>
          </a:p>
        </p:txBody>
      </p:sp>
      <p:graphicFrame>
        <p:nvGraphicFramePr>
          <p:cNvPr id="4" name="表格 3"/>
          <p:cNvGraphicFramePr/>
          <p:nvPr>
            <p:custDataLst>
              <p:tags r:id="rId1"/>
            </p:custDataLst>
            <p:extLst>
              <p:ext uri="{D42A27DB-BD31-4B8C-83A1-F6EECF244321}">
                <p14:modId xmlns:p14="http://schemas.microsoft.com/office/powerpoint/2010/main" val="3171236302"/>
              </p:ext>
            </p:extLst>
          </p:nvPr>
        </p:nvGraphicFramePr>
        <p:xfrm>
          <a:off x="282893" y="441833"/>
          <a:ext cx="10048075" cy="5059807"/>
        </p:xfrm>
        <a:graphic>
          <a:graphicData uri="http://schemas.openxmlformats.org/drawingml/2006/table">
            <a:tbl>
              <a:tblPr firstRow="1" bandRow="1">
                <a:tableStyleId>{5C22544A-7EE6-4342-B048-85BDC9FD1C3A}</a:tableStyleId>
              </a:tblPr>
              <a:tblGrid>
                <a:gridCol w="290195">
                  <a:extLst>
                    <a:ext uri="{9D8B030D-6E8A-4147-A177-3AD203B41FA5}">
                      <a16:colId xmlns:a16="http://schemas.microsoft.com/office/drawing/2014/main" val="20000"/>
                    </a:ext>
                  </a:extLst>
                </a:gridCol>
                <a:gridCol w="3069396">
                  <a:extLst>
                    <a:ext uri="{9D8B030D-6E8A-4147-A177-3AD203B41FA5}">
                      <a16:colId xmlns:a16="http://schemas.microsoft.com/office/drawing/2014/main" val="20001"/>
                    </a:ext>
                  </a:extLst>
                </a:gridCol>
                <a:gridCol w="426543">
                  <a:extLst>
                    <a:ext uri="{9D8B030D-6E8A-4147-A177-3AD203B41FA5}">
                      <a16:colId xmlns:a16="http://schemas.microsoft.com/office/drawing/2014/main" val="20002"/>
                    </a:ext>
                  </a:extLst>
                </a:gridCol>
                <a:gridCol w="345725">
                  <a:extLst>
                    <a:ext uri="{9D8B030D-6E8A-4147-A177-3AD203B41FA5}">
                      <a16:colId xmlns:a16="http://schemas.microsoft.com/office/drawing/2014/main" val="20003"/>
                    </a:ext>
                  </a:extLst>
                </a:gridCol>
                <a:gridCol w="402971">
                  <a:extLst>
                    <a:ext uri="{9D8B030D-6E8A-4147-A177-3AD203B41FA5}">
                      <a16:colId xmlns:a16="http://schemas.microsoft.com/office/drawing/2014/main" val="20004"/>
                    </a:ext>
                  </a:extLst>
                </a:gridCol>
                <a:gridCol w="392308">
                  <a:extLst>
                    <a:ext uri="{9D8B030D-6E8A-4147-A177-3AD203B41FA5}">
                      <a16:colId xmlns:a16="http://schemas.microsoft.com/office/drawing/2014/main" val="20005"/>
                    </a:ext>
                  </a:extLst>
                </a:gridCol>
                <a:gridCol w="337867">
                  <a:extLst>
                    <a:ext uri="{9D8B030D-6E8A-4147-A177-3AD203B41FA5}">
                      <a16:colId xmlns:a16="http://schemas.microsoft.com/office/drawing/2014/main" val="20006"/>
                    </a:ext>
                  </a:extLst>
                </a:gridCol>
                <a:gridCol w="358072">
                  <a:extLst>
                    <a:ext uri="{9D8B030D-6E8A-4147-A177-3AD203B41FA5}">
                      <a16:colId xmlns:a16="http://schemas.microsoft.com/office/drawing/2014/main" val="20007"/>
                    </a:ext>
                  </a:extLst>
                </a:gridCol>
                <a:gridCol w="1177925">
                  <a:extLst>
                    <a:ext uri="{9D8B030D-6E8A-4147-A177-3AD203B41FA5}">
                      <a16:colId xmlns:a16="http://schemas.microsoft.com/office/drawing/2014/main" val="20008"/>
                    </a:ext>
                  </a:extLst>
                </a:gridCol>
                <a:gridCol w="1423988">
                  <a:extLst>
                    <a:ext uri="{9D8B030D-6E8A-4147-A177-3AD203B41FA5}">
                      <a16:colId xmlns:a16="http://schemas.microsoft.com/office/drawing/2014/main" val="20011"/>
                    </a:ext>
                  </a:extLst>
                </a:gridCol>
                <a:gridCol w="1823085">
                  <a:extLst>
                    <a:ext uri="{9D8B030D-6E8A-4147-A177-3AD203B41FA5}">
                      <a16:colId xmlns:a16="http://schemas.microsoft.com/office/drawing/2014/main" val="20012"/>
                    </a:ext>
                  </a:extLst>
                </a:gridCol>
              </a:tblGrid>
              <a:tr h="210820">
                <a:tc>
                  <a:txBody>
                    <a:bodyPr/>
                    <a:lstStyle/>
                    <a:p>
                      <a:pPr indent="0">
                        <a:buNone/>
                      </a:pPr>
                      <a:r>
                        <a:rPr lang="zh-CN" altLang="en-US" sz="1000" b="0">
                          <a:solidFill>
                            <a:srgbClr val="000000"/>
                          </a:solidFill>
                          <a:latin typeface="Arial Regular" panose="020B0604020202020204" charset="0"/>
                          <a:ea typeface="宋体" pitchFamily="2" charset="-122"/>
                        </a:rPr>
                        <a:t>序号</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lstStyle/>
                    <a:p>
                      <a:pPr indent="0">
                        <a:buNone/>
                      </a:pPr>
                      <a:r>
                        <a:rPr lang="zh-CN" sz="1000" b="0">
                          <a:solidFill>
                            <a:srgbClr val="000000"/>
                          </a:solidFill>
                          <a:latin typeface="Arial Regular" panose="020B0604020202020204" charset="0"/>
                          <a:ea typeface="宋体" pitchFamily="2" charset="-122"/>
                        </a:rPr>
                        <a:t>用例</a:t>
                      </a:r>
                      <a:endParaRPr lang="zh-CN" altLang="en-US" sz="1000" b="0">
                        <a:solidFill>
                          <a:srgbClr val="000000"/>
                        </a:solidFill>
                        <a:latin typeface="Arial Regular" panose="020B0604020202020204" charset="0"/>
                        <a:ea typeface="宋体" pitchFamily="2"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p>
                      <a:pPr indent="0">
                        <a:buNone/>
                      </a:pPr>
                      <a:r>
                        <a:rPr lang="zh-CN" sz="1000" b="0">
                          <a:solidFill>
                            <a:srgbClr val="000000"/>
                          </a:solidFill>
                          <a:latin typeface="Arial Regular" panose="020B0604020202020204" charset="0"/>
                          <a:ea typeface="宋体" pitchFamily="2" charset="-122"/>
                        </a:rPr>
                        <a:t>权重</a:t>
                      </a:r>
                      <a:endParaRPr lang="zh-CN" altLang="en-US" sz="1000" b="0">
                        <a:solidFill>
                          <a:srgbClr val="000000"/>
                        </a:solidFill>
                        <a:latin typeface="Arial Regular" panose="020B0604020202020204" charset="0"/>
                        <a:ea typeface="宋体" pitchFamily="2"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lstStyle/>
                    <a:p>
                      <a:pPr indent="0">
                        <a:buNone/>
                      </a:pPr>
                      <a:r>
                        <a:rPr lang="zh-CN" sz="1000" b="0">
                          <a:solidFill>
                            <a:srgbClr val="000000"/>
                          </a:solidFill>
                          <a:latin typeface="Arial Regular" panose="020B0604020202020204" charset="0"/>
                          <a:ea typeface="宋体" pitchFamily="2" charset="-122"/>
                          <a:cs typeface="Arial Regular" panose="020B0604020202020204" charset="0"/>
                        </a:rPr>
                        <a:t>1分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p>
                      <a:pPr indent="0">
                        <a:buNone/>
                      </a:pPr>
                      <a:r>
                        <a:rPr lang="zh-CN" sz="1000" b="0">
                          <a:solidFill>
                            <a:srgbClr val="000000"/>
                          </a:solidFill>
                          <a:latin typeface="Arial Regular" panose="020B0604020202020204" charset="0"/>
                          <a:ea typeface="宋体" pitchFamily="2" charset="-122"/>
                          <a:cs typeface="Arial Regular" panose="020B0604020202020204" charset="0"/>
                        </a:rPr>
                        <a:t>2分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p>
                      <a:pPr indent="0">
                        <a:buNone/>
                      </a:pPr>
                      <a:r>
                        <a:rPr lang="zh-CN" sz="1000" b="0">
                          <a:solidFill>
                            <a:srgbClr val="000000"/>
                          </a:solidFill>
                          <a:latin typeface="Arial Regular" panose="020B0604020202020204" charset="0"/>
                          <a:ea typeface="宋体" pitchFamily="2" charset="-122"/>
                          <a:cs typeface="Arial Regular" panose="020B0604020202020204" charset="0"/>
                        </a:rPr>
                        <a:t>3分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p>
                      <a:pPr indent="0">
                        <a:buNone/>
                      </a:pPr>
                      <a:r>
                        <a:rPr lang="zh-CN" sz="1000" b="0">
                          <a:solidFill>
                            <a:srgbClr val="000000"/>
                          </a:solidFill>
                          <a:latin typeface="Arial Regular" panose="020B0604020202020204" charset="0"/>
                          <a:ea typeface="宋体" pitchFamily="2" charset="-122"/>
                          <a:cs typeface="Arial Regular" panose="020B0604020202020204" charset="0"/>
                        </a:rPr>
                        <a:t>4分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p>
                      <a:pPr indent="0">
                        <a:buNone/>
                      </a:pPr>
                      <a:r>
                        <a:rPr lang="zh-CN" sz="1000" b="0">
                          <a:solidFill>
                            <a:srgbClr val="000000"/>
                          </a:solidFill>
                          <a:latin typeface="Arial Regular" panose="020B0604020202020204" charset="0"/>
                          <a:ea typeface="宋体" pitchFamily="2" charset="-122"/>
                          <a:cs typeface="Arial Regular" panose="020B0604020202020204" charset="0"/>
                        </a:rPr>
                        <a:t>5分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p>
                      <a:pPr indent="0">
                        <a:buNone/>
                      </a:pPr>
                      <a:r>
                        <a:rPr lang="en-US" sz="1000" b="0" dirty="0">
                          <a:solidFill>
                            <a:srgbClr val="000000"/>
                          </a:solidFill>
                          <a:latin typeface="Arial Regular" panose="020B0604020202020204" charset="0"/>
                          <a:cs typeface="Arial Regular" panose="020B0604020202020204" charset="0"/>
                        </a:rPr>
                        <a:t>CX727 8155_R00</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b="0" dirty="0">
                          <a:solidFill>
                            <a:srgbClr val="000000"/>
                          </a:solidFill>
                          <a:latin typeface="Arial Regular" panose="020B0604020202020204" charset="0"/>
                          <a:cs typeface="Arial Regular" panose="020B0604020202020204" charset="0"/>
                        </a:rPr>
                        <a:t>CX727 8155_R00</a:t>
                      </a:r>
                      <a:r>
                        <a:rPr lang="zh-CN" altLang="en-US" sz="1000" b="0" dirty="0">
                          <a:solidFill>
                            <a:srgbClr val="000000"/>
                          </a:solidFill>
                          <a:latin typeface="Arial Regular" panose="020B0604020202020204" charset="0"/>
                          <a:cs typeface="Arial Regular" panose="020B0604020202020204" charset="0"/>
                        </a:rPr>
                        <a:t>得分</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Commnets</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extLst>
                  <a:ext uri="{0D108BD9-81ED-4DB2-BD59-A6C34878D82A}">
                    <a16:rowId xmlns:a16="http://schemas.microsoft.com/office/drawing/2014/main" val="10000"/>
                  </a:ext>
                </a:extLst>
              </a:tr>
              <a:tr h="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4</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rtl="0" fontAlgn="ctr"/>
                      <a:r>
                        <a:rPr lang="en-US" altLang="zh-CN" sz="1000" b="0" kern="1200" dirty="0">
                          <a:solidFill>
                            <a:srgbClr val="000000"/>
                          </a:solidFill>
                          <a:latin typeface="Arial Regular" panose="020B0604020202020204" charset="0"/>
                          <a:ea typeface="宋体" pitchFamily="2" charset="-122"/>
                        </a:rPr>
                        <a:t>Launcher</a:t>
                      </a:r>
                      <a:r>
                        <a:rPr lang="zh-CN" altLang="en-US" sz="1000" b="0" kern="1200" dirty="0">
                          <a:solidFill>
                            <a:srgbClr val="000000"/>
                          </a:solidFill>
                          <a:latin typeface="Arial Regular" panose="020B0604020202020204" charset="0"/>
                          <a:ea typeface="宋体" pitchFamily="2" charset="-122"/>
                        </a:rPr>
                        <a:t>显示到</a:t>
                      </a:r>
                      <a:r>
                        <a:rPr lang="en-US" altLang="zh-CN" sz="1000" b="0" kern="1200" dirty="0">
                          <a:solidFill>
                            <a:srgbClr val="000000"/>
                          </a:solidFill>
                          <a:latin typeface="Arial Regular" panose="020B0604020202020204" charset="0"/>
                          <a:ea typeface="宋体" pitchFamily="2" charset="-122"/>
                        </a:rPr>
                        <a:t>QQ</a:t>
                      </a:r>
                      <a:r>
                        <a:rPr lang="zh-CN" altLang="en-US" sz="1000" b="0" kern="1200" dirty="0">
                          <a:solidFill>
                            <a:srgbClr val="000000"/>
                          </a:solidFill>
                          <a:latin typeface="Arial Regular" panose="020B0604020202020204" charset="0"/>
                          <a:ea typeface="宋体" pitchFamily="2" charset="-122"/>
                        </a:rPr>
                        <a:t>音乐首次启动</a:t>
                      </a:r>
                      <a:r>
                        <a:rPr lang="zh-CN" altLang="en-US" sz="1000" b="0" kern="1200" dirty="0">
                          <a:solidFill>
                            <a:srgbClr val="000000"/>
                          </a:solidFill>
                          <a:latin typeface="Arial Regular" panose="020B0604020202020204" charset="0"/>
                          <a:ea typeface="宋体" pitchFamily="2" charset="-122"/>
                          <a:cs typeface="+mn-cs"/>
                        </a:rPr>
                        <a:t>（默认未播放）</a:t>
                      </a:r>
                      <a:endParaRPr lang="zh-CN" altLang="en-US" sz="1000" b="0" kern="1200" dirty="0">
                        <a:solidFill>
                          <a:srgbClr val="000000"/>
                        </a:solidFill>
                        <a:latin typeface="Arial Regular" panose="020B0604020202020204" charset="0"/>
                        <a:ea typeface="宋体"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dirty="0">
                          <a:solidFill>
                            <a:srgbClr val="000000"/>
                          </a:solidFill>
                          <a:latin typeface="Arial Regular" panose="020B0604020202020204" charset="0"/>
                          <a:cs typeface="Arial Regular" panose="020B0604020202020204" charset="0"/>
                        </a:rPr>
                        <a:t>1</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6.4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5.6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3.2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1.947333333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5</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rtl="0" fontAlgn="ctr"/>
                      <a:r>
                        <a:rPr lang="en-US" altLang="zh-CN" sz="1000" b="0" kern="1200" dirty="0">
                          <a:solidFill>
                            <a:srgbClr val="000000"/>
                          </a:solidFill>
                          <a:latin typeface="Arial Regular" panose="020B0604020202020204" charset="0"/>
                          <a:ea typeface="宋体" pitchFamily="2" charset="-122"/>
                        </a:rPr>
                        <a:t>Launcher</a:t>
                      </a:r>
                      <a:r>
                        <a:rPr lang="zh-CN" altLang="en-US" sz="1000" b="0" kern="1200" dirty="0">
                          <a:solidFill>
                            <a:srgbClr val="000000"/>
                          </a:solidFill>
                          <a:latin typeface="Arial Regular" panose="020B0604020202020204" charset="0"/>
                          <a:ea typeface="宋体" pitchFamily="2" charset="-122"/>
                        </a:rPr>
                        <a:t>显示到</a:t>
                      </a:r>
                      <a:r>
                        <a:rPr lang="en-US" altLang="zh-CN" sz="1000" b="0" kern="1200" dirty="0">
                          <a:solidFill>
                            <a:srgbClr val="000000"/>
                          </a:solidFill>
                          <a:latin typeface="Arial Regular" panose="020B0604020202020204" charset="0"/>
                          <a:ea typeface="宋体" pitchFamily="2" charset="-122"/>
                        </a:rPr>
                        <a:t>QQ</a:t>
                      </a:r>
                      <a:r>
                        <a:rPr lang="zh-CN" altLang="en-US" sz="1000" b="0" kern="1200" dirty="0">
                          <a:solidFill>
                            <a:srgbClr val="000000"/>
                          </a:solidFill>
                          <a:latin typeface="Arial Regular" panose="020B0604020202020204" charset="0"/>
                          <a:ea typeface="宋体" pitchFamily="2" charset="-122"/>
                        </a:rPr>
                        <a:t>音乐首次启动（默认播放）</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6.4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5.6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4.8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3.2</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1.695333333</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0820">
                <a:tc>
                  <a:txBody>
                    <a:bodyPr/>
                    <a:lstStyle/>
                    <a:p>
                      <a:pPr indent="0">
                        <a:buNone/>
                      </a:pPr>
                      <a:r>
                        <a:rPr lang="en-US" altLang="zh-CN" sz="1000" b="0" dirty="0">
                          <a:solidFill>
                            <a:srgbClr val="000000"/>
                          </a:solidFill>
                          <a:latin typeface="Arial Regular" panose="020B0604020202020204" charset="0"/>
                          <a:ea typeface="宋体" pitchFamily="2" charset="-122"/>
                          <a:cs typeface="Arial Regular" panose="020B0604020202020204" charset="0"/>
                        </a:rPr>
                        <a:t>6</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rtl="0" fontAlgn="ctr"/>
                      <a:r>
                        <a:rPr lang="en-US" altLang="zh-CN" sz="1000" b="0" kern="1200" dirty="0">
                          <a:solidFill>
                            <a:srgbClr val="000000"/>
                          </a:solidFill>
                          <a:latin typeface="Arial Regular" panose="020B0604020202020204" charset="0"/>
                          <a:ea typeface="宋体" pitchFamily="2" charset="-122"/>
                        </a:rPr>
                        <a:t>Launcher</a:t>
                      </a:r>
                      <a:r>
                        <a:rPr lang="zh-CN" altLang="en-US" sz="1000" b="0" kern="1200" dirty="0">
                          <a:solidFill>
                            <a:srgbClr val="000000"/>
                          </a:solidFill>
                          <a:latin typeface="Arial Regular" panose="020B0604020202020204" charset="0"/>
                          <a:ea typeface="宋体" pitchFamily="2" charset="-122"/>
                        </a:rPr>
                        <a:t>显示到</a:t>
                      </a:r>
                      <a:r>
                        <a:rPr lang="en-US" altLang="zh-CN" sz="1000" b="0" kern="1200" dirty="0">
                          <a:solidFill>
                            <a:srgbClr val="000000"/>
                          </a:solidFill>
                          <a:latin typeface="Arial Regular" panose="020B0604020202020204" charset="0"/>
                          <a:ea typeface="宋体" pitchFamily="2" charset="-122"/>
                        </a:rPr>
                        <a:t>QQ</a:t>
                      </a:r>
                      <a:r>
                        <a:rPr lang="zh-CN" altLang="en-US" sz="1000" b="0" kern="1200" dirty="0">
                          <a:solidFill>
                            <a:srgbClr val="000000"/>
                          </a:solidFill>
                          <a:latin typeface="Arial Regular" panose="020B0604020202020204" charset="0"/>
                          <a:ea typeface="宋体" pitchFamily="2" charset="-122"/>
                        </a:rPr>
                        <a:t>音乐选择歌单</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dirty="0">
                          <a:solidFill>
                            <a:srgbClr val="000000"/>
                          </a:solidFill>
                          <a:latin typeface="Arial Regular" panose="020B0604020202020204" charset="0"/>
                          <a:cs typeface="Arial Regular" panose="020B0604020202020204" charset="0"/>
                        </a:rPr>
                        <a:t>1</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ctr"/>
                      <a:r>
                        <a:rPr lang="en-US" altLang="zh-CN" sz="1000" b="0" kern="1200">
                          <a:solidFill>
                            <a:srgbClr val="000000"/>
                          </a:solidFill>
                          <a:latin typeface="Arial Regular" panose="020B0604020202020204" charset="0"/>
                          <a:ea typeface="+mn-ea"/>
                        </a:rPr>
                        <a:t>3.2</a:t>
                      </a:r>
                    </a:p>
                  </a:txBody>
                  <a:tcPr marL="11430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ctr"/>
                      <a:r>
                        <a:rPr lang="en-US" altLang="zh-CN" sz="1000" b="0" kern="1200" dirty="0">
                          <a:solidFill>
                            <a:srgbClr val="000000"/>
                          </a:solidFill>
                          <a:latin typeface="Arial Regular" panose="020B0604020202020204" charset="0"/>
                          <a:ea typeface="+mn-ea"/>
                        </a:rPr>
                        <a:t>2.8</a:t>
                      </a:r>
                    </a:p>
                  </a:txBody>
                  <a:tcPr marL="11430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ctr"/>
                      <a:r>
                        <a:rPr lang="en-US" altLang="zh-CN" sz="1000" b="0" kern="1200">
                          <a:solidFill>
                            <a:srgbClr val="000000"/>
                          </a:solidFill>
                          <a:latin typeface="Arial Regular" panose="020B0604020202020204" charset="0"/>
                          <a:ea typeface="+mn-ea"/>
                        </a:rPr>
                        <a:t>2.4</a:t>
                      </a:r>
                    </a:p>
                  </a:txBody>
                  <a:tcPr marL="11430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ctr"/>
                      <a:r>
                        <a:rPr lang="en-US" altLang="zh-CN" sz="1000" b="0" kern="1200">
                          <a:solidFill>
                            <a:srgbClr val="000000"/>
                          </a:solidFill>
                          <a:latin typeface="Arial Regular" panose="020B0604020202020204" charset="0"/>
                          <a:ea typeface="+mn-ea"/>
                        </a:rPr>
                        <a:t>2</a:t>
                      </a:r>
                    </a:p>
                  </a:txBody>
                  <a:tcPr marL="11430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ctr"/>
                      <a:r>
                        <a:rPr lang="en-US" altLang="zh-CN" sz="1000" b="0" kern="1200">
                          <a:solidFill>
                            <a:srgbClr val="000000"/>
                          </a:solidFill>
                          <a:latin typeface="Arial Regular" panose="020B0604020202020204" charset="0"/>
                          <a:ea typeface="+mn-ea"/>
                        </a:rPr>
                        <a:t>1.6</a:t>
                      </a:r>
                    </a:p>
                  </a:txBody>
                  <a:tcPr marL="11430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0.956666667</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0820">
                <a:tc>
                  <a:txBody>
                    <a:bodyPr/>
                    <a:lstStyle/>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7</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rtl="0" fontAlgn="ctr"/>
                      <a:r>
                        <a:rPr lang="en-US" altLang="zh-CN" sz="1000" b="0" kern="1200" dirty="0">
                          <a:solidFill>
                            <a:srgbClr val="000000"/>
                          </a:solidFill>
                          <a:latin typeface="Arial Regular" panose="020B0604020202020204" charset="0"/>
                          <a:ea typeface="宋体" pitchFamily="2" charset="-122"/>
                        </a:rPr>
                        <a:t>Launcher</a:t>
                      </a:r>
                      <a:r>
                        <a:rPr lang="zh-CN" altLang="en-US" sz="1000" b="0" kern="1200" dirty="0">
                          <a:solidFill>
                            <a:srgbClr val="000000"/>
                          </a:solidFill>
                          <a:latin typeface="Arial Regular" panose="020B0604020202020204" charset="0"/>
                          <a:ea typeface="宋体" pitchFamily="2" charset="-122"/>
                        </a:rPr>
                        <a:t>显示到</a:t>
                      </a:r>
                      <a:r>
                        <a:rPr lang="en-US" altLang="zh-CN" sz="1000" b="0" kern="1200" dirty="0">
                          <a:solidFill>
                            <a:srgbClr val="000000"/>
                          </a:solidFill>
                          <a:latin typeface="Arial Regular" panose="020B0604020202020204" charset="0"/>
                          <a:ea typeface="宋体" pitchFamily="2" charset="-122"/>
                        </a:rPr>
                        <a:t>QQ</a:t>
                      </a:r>
                      <a:r>
                        <a:rPr lang="zh-CN" altLang="en-US" sz="1000" b="0" kern="1200" dirty="0">
                          <a:solidFill>
                            <a:srgbClr val="000000"/>
                          </a:solidFill>
                          <a:latin typeface="Arial Regular" panose="020B0604020202020204" charset="0"/>
                          <a:ea typeface="宋体" pitchFamily="2" charset="-122"/>
                        </a:rPr>
                        <a:t>音乐选择歌曲</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a:buClrTx/>
                        <a:buSzTx/>
                        <a:buFontTx/>
                        <a:buNone/>
                      </a:pPr>
                      <a:r>
                        <a:rPr lang="en-US" sz="1000" b="0" dirty="0">
                          <a:solidFill>
                            <a:srgbClr val="000000"/>
                          </a:solidFill>
                          <a:latin typeface="Arial Regular" panose="020B0604020202020204" charset="0"/>
                          <a:cs typeface="Arial Regular" panose="020B0604020202020204" charset="0"/>
                        </a:rPr>
                        <a:t>1</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ctr"/>
                      <a:r>
                        <a:rPr lang="en-US" altLang="zh-CN" sz="1000" b="0" kern="1200">
                          <a:solidFill>
                            <a:srgbClr val="000000"/>
                          </a:solidFill>
                          <a:latin typeface="Arial Regular" panose="020B0604020202020204" charset="0"/>
                          <a:ea typeface="+mn-ea"/>
                        </a:rPr>
                        <a:t>4.8</a:t>
                      </a:r>
                    </a:p>
                  </a:txBody>
                  <a:tcPr marL="1143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ctr"/>
                      <a:r>
                        <a:rPr lang="en-US" altLang="zh-CN" sz="1000" b="0" kern="1200">
                          <a:solidFill>
                            <a:srgbClr val="000000"/>
                          </a:solidFill>
                          <a:latin typeface="Arial Regular" panose="020B0604020202020204" charset="0"/>
                          <a:ea typeface="+mn-ea"/>
                        </a:rPr>
                        <a:t>4.2</a:t>
                      </a:r>
                    </a:p>
                  </a:txBody>
                  <a:tcPr marL="1143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ctr"/>
                      <a:r>
                        <a:rPr lang="en-US" altLang="zh-CN" sz="1000" b="0" kern="1200" dirty="0">
                          <a:solidFill>
                            <a:srgbClr val="000000"/>
                          </a:solidFill>
                          <a:latin typeface="Arial Regular" panose="020B0604020202020204" charset="0"/>
                          <a:ea typeface="+mn-ea"/>
                        </a:rPr>
                        <a:t>3.6</a:t>
                      </a:r>
                    </a:p>
                  </a:txBody>
                  <a:tcPr marL="1143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ctr"/>
                      <a:r>
                        <a:rPr lang="en-US" altLang="zh-CN" sz="1000" b="0" kern="1200">
                          <a:solidFill>
                            <a:srgbClr val="000000"/>
                          </a:solidFill>
                          <a:latin typeface="Arial Regular" panose="020B0604020202020204" charset="0"/>
                          <a:ea typeface="+mn-ea"/>
                        </a:rPr>
                        <a:t>3</a:t>
                      </a:r>
                    </a:p>
                  </a:txBody>
                  <a:tcPr marL="1143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ctr"/>
                      <a:r>
                        <a:rPr lang="en-US" altLang="zh-CN" sz="1000" b="0" kern="1200">
                          <a:solidFill>
                            <a:srgbClr val="000000"/>
                          </a:solidFill>
                          <a:latin typeface="Arial Regular" panose="020B0604020202020204" charset="0"/>
                          <a:ea typeface="+mn-ea"/>
                        </a:rPr>
                        <a:t>2.4</a:t>
                      </a:r>
                    </a:p>
                  </a:txBody>
                  <a:tcPr marL="1143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1.938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0820">
                <a:tc>
                  <a:txBody>
                    <a:bodyPr/>
                    <a:lstStyle/>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8</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rtl="0" fontAlgn="ctr"/>
                      <a:r>
                        <a:rPr lang="en-US" altLang="zh-CN" sz="1000" b="0" kern="1200" dirty="0">
                          <a:solidFill>
                            <a:srgbClr val="000000"/>
                          </a:solidFill>
                          <a:latin typeface="Arial Regular" panose="020B0604020202020204" charset="0"/>
                          <a:ea typeface="宋体" pitchFamily="2" charset="-122"/>
                        </a:rPr>
                        <a:t>Launcher</a:t>
                      </a:r>
                      <a:r>
                        <a:rPr lang="zh-CN" altLang="en-US" sz="1000" b="0" kern="1200" dirty="0">
                          <a:solidFill>
                            <a:srgbClr val="000000"/>
                          </a:solidFill>
                          <a:latin typeface="Arial Regular" panose="020B0604020202020204" charset="0"/>
                          <a:ea typeface="宋体" pitchFamily="2" charset="-122"/>
                        </a:rPr>
                        <a:t>显示到在线电台首次启动</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dirty="0">
                          <a:solidFill>
                            <a:srgbClr val="000000"/>
                          </a:solidFill>
                          <a:latin typeface="Arial Regular" panose="020B0604020202020204" charset="0"/>
                          <a:cs typeface="Arial Regular" panose="020B0604020202020204" charset="0"/>
                        </a:rPr>
                        <a:t>1</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6.4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5.6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4.8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3.2</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1.004666667</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en-US" sz="1000" b="0" dirty="0">
                          <a:solidFill>
                            <a:srgbClr val="000000"/>
                          </a:solidFill>
                          <a:latin typeface="Arial Regular" panose="020B0604020202020204" charset="0"/>
                          <a:cs typeface="Arial Regular" panose="020B0604020202020204" charset="0"/>
                        </a:rPr>
                        <a:t>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0947">
                <a:tc>
                  <a:txBody>
                    <a:bodyPr/>
                    <a:lstStyle/>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9</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rtl="0" fontAlgn="ctr"/>
                      <a:r>
                        <a:rPr lang="en-US" altLang="zh-CN" sz="1000" b="0" kern="1200" dirty="0">
                          <a:solidFill>
                            <a:srgbClr val="000000"/>
                          </a:solidFill>
                          <a:latin typeface="Arial Regular" panose="020B0604020202020204" charset="0"/>
                          <a:ea typeface="宋体" pitchFamily="2" charset="-122"/>
                        </a:rPr>
                        <a:t>Launcher</a:t>
                      </a:r>
                      <a:r>
                        <a:rPr lang="zh-CN" altLang="en-US" sz="1000" b="0" kern="1200" dirty="0">
                          <a:solidFill>
                            <a:srgbClr val="000000"/>
                          </a:solidFill>
                          <a:latin typeface="Arial Regular" panose="020B0604020202020204" charset="0"/>
                          <a:ea typeface="宋体" pitchFamily="2" charset="-122"/>
                        </a:rPr>
                        <a:t>显示到语音导航</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5.28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4.62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3.96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3.3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2.64</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3.23</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4</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zh-CN"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10</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rtl="0" fontAlgn="ctr"/>
                      <a:r>
                        <a:rPr lang="en-US" altLang="zh-CN" sz="1000" b="0" kern="1200" dirty="0">
                          <a:solidFill>
                            <a:srgbClr val="000000"/>
                          </a:solidFill>
                          <a:latin typeface="Arial Regular" panose="020B0604020202020204" charset="0"/>
                          <a:ea typeface="宋体" pitchFamily="2" charset="-122"/>
                        </a:rPr>
                        <a:t>Launcher</a:t>
                      </a:r>
                      <a:r>
                        <a:rPr lang="zh-CN" altLang="en-US" sz="1000" b="0" kern="1200" dirty="0">
                          <a:solidFill>
                            <a:srgbClr val="000000"/>
                          </a:solidFill>
                          <a:latin typeface="Arial Regular" panose="020B0604020202020204" charset="0"/>
                          <a:ea typeface="宋体" pitchFamily="2" charset="-122"/>
                        </a:rPr>
                        <a:t>显示到语音导航规划完成</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dirty="0">
                          <a:solidFill>
                            <a:srgbClr val="000000"/>
                          </a:solidFill>
                          <a:latin typeface="Arial Regular" panose="020B0604020202020204" charset="0"/>
                          <a:cs typeface="Arial Regular" panose="020B0604020202020204" charset="0"/>
                        </a:rPr>
                        <a:t>1.5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zh-CN" altLang="en-US" sz="1000" b="0" kern="1200">
                          <a:solidFill>
                            <a:srgbClr val="000000"/>
                          </a:solidFill>
                          <a:latin typeface="Arial Regular" panose="020B0604020202020204" charset="0"/>
                          <a:ea typeface="+mn-ea"/>
                        </a:rPr>
                        <a:t>　</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zh-CN" altLang="en-US" sz="1000" b="0" kern="1200">
                          <a:solidFill>
                            <a:srgbClr val="000000"/>
                          </a:solidFill>
                          <a:latin typeface="Arial Regular" panose="020B0604020202020204" charset="0"/>
                          <a:ea typeface="+mn-ea"/>
                        </a:rPr>
                        <a:t>　</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zh-CN" altLang="en-US" sz="1000" b="0" kern="1200">
                          <a:solidFill>
                            <a:srgbClr val="000000"/>
                          </a:solidFill>
                          <a:latin typeface="Arial Regular" panose="020B0604020202020204" charset="0"/>
                          <a:ea typeface="+mn-ea"/>
                        </a:rPr>
                        <a:t>　</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zh-CN" altLang="en-US" sz="1000" b="0" kern="1200" dirty="0">
                          <a:solidFill>
                            <a:srgbClr val="000000"/>
                          </a:solidFill>
                          <a:latin typeface="Arial Regular" panose="020B0604020202020204" charset="0"/>
                          <a:ea typeface="+mn-ea"/>
                        </a:rPr>
                        <a:t>　</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zh-CN" altLang="en-US" sz="1000" b="0" kern="1200">
                          <a:solidFill>
                            <a:srgbClr val="000000"/>
                          </a:solidFill>
                          <a:latin typeface="Arial Regular" panose="020B0604020202020204" charset="0"/>
                          <a:ea typeface="+mn-ea"/>
                        </a:rPr>
                        <a:t>　</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a:solidFill>
                            <a:srgbClr val="000000"/>
                          </a:solidFill>
                          <a:latin typeface="Arial Regular" panose="020B0604020202020204" charset="0"/>
                          <a:ea typeface="+mn-ea"/>
                          <a:cs typeface="+mn-cs"/>
                        </a:rPr>
                        <a:t>9.78</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11</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rtl="0" fontAlgn="ctr"/>
                      <a:r>
                        <a:rPr lang="en-US" altLang="zh-CN" sz="1000" b="0" kern="1200">
                          <a:solidFill>
                            <a:srgbClr val="000000"/>
                          </a:solidFill>
                          <a:latin typeface="Arial Regular" panose="020B0604020202020204" charset="0"/>
                          <a:ea typeface="宋体" pitchFamily="2" charset="-122"/>
                        </a:rPr>
                        <a:t>Launcher</a:t>
                      </a:r>
                      <a:r>
                        <a:rPr lang="zh-CN" altLang="en-US" sz="1000" b="0" kern="1200">
                          <a:solidFill>
                            <a:srgbClr val="000000"/>
                          </a:solidFill>
                          <a:latin typeface="Arial Regular" panose="020B0604020202020204" charset="0"/>
                          <a:ea typeface="宋体" pitchFamily="2" charset="-122"/>
                        </a:rPr>
                        <a:t>显示到导航启动时间</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10</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8</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2.07</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12</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rtl="0" fontAlgn="ctr"/>
                      <a:r>
                        <a:rPr lang="en-US" altLang="zh-CN" sz="1000" b="0" kern="1200">
                          <a:solidFill>
                            <a:srgbClr val="000000"/>
                          </a:solidFill>
                          <a:latin typeface="Arial Regular" panose="020B0604020202020204" charset="0"/>
                          <a:ea typeface="宋体" pitchFamily="2" charset="-122"/>
                        </a:rPr>
                        <a:t>Launcher</a:t>
                      </a:r>
                      <a:r>
                        <a:rPr lang="zh-CN" altLang="en-US" sz="1000" b="0" kern="1200">
                          <a:solidFill>
                            <a:srgbClr val="000000"/>
                          </a:solidFill>
                          <a:latin typeface="Arial Regular" panose="020B0604020202020204" charset="0"/>
                          <a:ea typeface="宋体" pitchFamily="2" charset="-122"/>
                        </a:rPr>
                        <a:t>显示到导航界面点击输入框出现下拉框</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dirty="0">
                          <a:solidFill>
                            <a:srgbClr val="000000"/>
                          </a:solidFill>
                          <a:latin typeface="Arial Regular" panose="020B0604020202020204" charset="0"/>
                          <a:cs typeface="Arial Regular" panose="020B0604020202020204" charset="0"/>
                        </a:rPr>
                        <a:t>1.5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1.92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1.68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1.44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0.96</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1.473333333</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3</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13</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rtl="0" fontAlgn="ctr"/>
                      <a:r>
                        <a:rPr lang="en-US" sz="1000" b="0" kern="1200">
                          <a:solidFill>
                            <a:srgbClr val="000000"/>
                          </a:solidFill>
                          <a:latin typeface="Arial Regular" panose="020B0604020202020204" charset="0"/>
                          <a:ea typeface="宋体" pitchFamily="2" charset="-122"/>
                        </a:rPr>
                        <a:t>Launcher</a:t>
                      </a:r>
                      <a:r>
                        <a:rPr lang="zh-CN" altLang="en-US" sz="1000" b="0" kern="1200">
                          <a:solidFill>
                            <a:srgbClr val="000000"/>
                          </a:solidFill>
                          <a:latin typeface="Arial Regular" panose="020B0604020202020204" charset="0"/>
                          <a:ea typeface="宋体" pitchFamily="2" charset="-122"/>
                        </a:rPr>
                        <a:t>显示到导航搜索地址完成</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3.2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2.8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2.4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1.6</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1.59</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0">
                <a:tc>
                  <a:txBody>
                    <a:bodyPr/>
                    <a:lstStyle/>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14</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rtl="0" fontAlgn="ctr"/>
                      <a:r>
                        <a:rPr lang="en-US" altLang="zh-CN" sz="1000" b="0" kern="1200">
                          <a:solidFill>
                            <a:srgbClr val="000000"/>
                          </a:solidFill>
                          <a:latin typeface="Arial Regular" panose="020B0604020202020204" charset="0"/>
                          <a:ea typeface="宋体" pitchFamily="2" charset="-122"/>
                        </a:rPr>
                        <a:t>Launcher</a:t>
                      </a:r>
                      <a:r>
                        <a:rPr lang="zh-CN" altLang="en-US" sz="1000" b="0" kern="1200">
                          <a:solidFill>
                            <a:srgbClr val="000000"/>
                          </a:solidFill>
                          <a:latin typeface="Arial Regular" panose="020B0604020202020204" charset="0"/>
                          <a:ea typeface="宋体" pitchFamily="2" charset="-122"/>
                        </a:rPr>
                        <a:t>显示到选择目的地后路线规划完成</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dirty="0">
                          <a:solidFill>
                            <a:srgbClr val="000000"/>
                          </a:solidFill>
                          <a:latin typeface="Arial Regular" panose="020B0604020202020204" charset="0"/>
                          <a:cs typeface="Arial Regular" panose="020B0604020202020204" charset="0"/>
                        </a:rPr>
                        <a:t>1.5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3.2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2.8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2.4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1.6</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2.666666667</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3</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0">
                <a:tc>
                  <a:txBody>
                    <a:bodyPr/>
                    <a:lstStyle/>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15</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rtl="0" fontAlgn="ctr"/>
                      <a:r>
                        <a:rPr lang="en-US" sz="1000" b="0" kern="1200">
                          <a:solidFill>
                            <a:srgbClr val="000000"/>
                          </a:solidFill>
                          <a:latin typeface="Arial Regular" panose="020B0604020202020204" charset="0"/>
                          <a:ea typeface="宋体" pitchFamily="2" charset="-122"/>
                        </a:rPr>
                        <a:t>Launcher</a:t>
                      </a:r>
                      <a:r>
                        <a:rPr lang="zh-CN" altLang="en-US" sz="1000" b="0" kern="1200">
                          <a:solidFill>
                            <a:srgbClr val="000000"/>
                          </a:solidFill>
                          <a:latin typeface="Arial Regular" panose="020B0604020202020204" charset="0"/>
                          <a:ea typeface="宋体" pitchFamily="2" charset="-122"/>
                        </a:rPr>
                        <a:t>显示到</a:t>
                      </a:r>
                      <a:r>
                        <a:rPr lang="en-US" sz="1000" b="0" kern="1200">
                          <a:solidFill>
                            <a:srgbClr val="000000"/>
                          </a:solidFill>
                          <a:latin typeface="Arial Regular" panose="020B0604020202020204" charset="0"/>
                          <a:ea typeface="宋体" pitchFamily="2" charset="-122"/>
                        </a:rPr>
                        <a:t>PTT</a:t>
                      </a:r>
                      <a:r>
                        <a:rPr lang="zh-CN" altLang="en-US" sz="1000" b="0" kern="1200">
                          <a:solidFill>
                            <a:srgbClr val="000000"/>
                          </a:solidFill>
                          <a:latin typeface="Arial Regular" panose="020B0604020202020204" charset="0"/>
                          <a:ea typeface="宋体" pitchFamily="2" charset="-122"/>
                        </a:rPr>
                        <a:t>可用</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25.6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22.4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19.2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12.8</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ctr"/>
                      <a:r>
                        <a:rPr lang="en-US" altLang="zh-CN" sz="1000" b="0" kern="1200" dirty="0">
                          <a:solidFill>
                            <a:srgbClr val="000000"/>
                          </a:solidFill>
                          <a:latin typeface="Arial Regular" panose="020B0604020202020204" charset="0"/>
                          <a:ea typeface="+mn-ea"/>
                          <a:cs typeface="+mn-cs"/>
                        </a:rPr>
                        <a:t>6.734333333</a:t>
                      </a: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en-US" sz="1000" b="0" dirty="0">
                          <a:solidFill>
                            <a:srgbClr val="000000"/>
                          </a:solidFill>
                          <a:latin typeface="Arial Regular" panose="020B0604020202020204" charset="0"/>
                          <a:cs typeface="Arial Regular" panose="020B0604020202020204" charset="0"/>
                        </a:rPr>
                        <a:t>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10820">
                <a:tc>
                  <a:txBody>
                    <a:bodyPr/>
                    <a:lstStyle/>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16</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rtl="0" fontAlgn="ctr"/>
                      <a:r>
                        <a:rPr lang="en-US" sz="1000" b="0" kern="1200" dirty="0">
                          <a:solidFill>
                            <a:srgbClr val="000000"/>
                          </a:solidFill>
                          <a:latin typeface="Arial Regular" panose="020B0604020202020204" charset="0"/>
                          <a:ea typeface="宋体" pitchFamily="2" charset="-122"/>
                          <a:cs typeface="+mn-cs"/>
                        </a:rPr>
                        <a:t>Launcher</a:t>
                      </a:r>
                      <a:r>
                        <a:rPr lang="zh-CN" altLang="en-US" sz="1000" b="0" kern="1200" dirty="0">
                          <a:solidFill>
                            <a:srgbClr val="000000"/>
                          </a:solidFill>
                          <a:latin typeface="Arial Regular" panose="020B0604020202020204" charset="0"/>
                          <a:ea typeface="宋体" pitchFamily="2" charset="-122"/>
                          <a:cs typeface="+mn-cs"/>
                        </a:rPr>
                        <a:t>显示到语音可用</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dirty="0">
                          <a:solidFill>
                            <a:srgbClr val="000000"/>
                          </a:solidFill>
                          <a:latin typeface="Arial Regular" panose="020B0604020202020204" charset="0"/>
                          <a:cs typeface="Arial Regular" panose="020B0604020202020204" charset="0"/>
                        </a:rPr>
                        <a:t>1</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26.4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23.1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rPr>
                        <a:t>19.8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16.5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rPr>
                        <a:t>13.2</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ctr"/>
                      <a:r>
                        <a:rPr lang="en-US" altLang="zh-CN" sz="1000" b="0" kern="1200" dirty="0">
                          <a:solidFill>
                            <a:srgbClr val="000000"/>
                          </a:solidFill>
                          <a:latin typeface="Arial Regular" panose="020B0604020202020204" charset="0"/>
                          <a:ea typeface="+mn-ea"/>
                          <a:cs typeface="+mn-cs"/>
                        </a:rPr>
                        <a:t>3.9</a:t>
                      </a: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dirty="0">
                          <a:solidFill>
                            <a:srgbClr val="000000"/>
                          </a:solidFill>
                          <a:latin typeface="Arial Regular" panose="020B0604020202020204" charset="0"/>
                          <a:cs typeface="Arial Regular" panose="020B0604020202020204" charset="0"/>
                        </a:rPr>
                        <a:t>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0">
                <a:tc>
                  <a:txBody>
                    <a:bodyPr/>
                    <a:lstStyle/>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17</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rtl="0" fontAlgn="ctr"/>
                      <a:r>
                        <a:rPr lang="en-US" altLang="zh-CN" sz="1000" b="0" kern="1200" dirty="0">
                          <a:solidFill>
                            <a:srgbClr val="000000"/>
                          </a:solidFill>
                          <a:latin typeface="Arial Regular" panose="020B0604020202020204" charset="0"/>
                          <a:ea typeface="宋体" pitchFamily="2" charset="-122"/>
                          <a:cs typeface="+mn-cs"/>
                        </a:rPr>
                        <a:t>Launcher</a:t>
                      </a:r>
                      <a:r>
                        <a:rPr lang="zh-CN" altLang="en-US" sz="1000" b="0" kern="1200" dirty="0">
                          <a:solidFill>
                            <a:srgbClr val="000000"/>
                          </a:solidFill>
                          <a:latin typeface="Arial Regular" panose="020B0604020202020204" charset="0"/>
                          <a:ea typeface="宋体" pitchFamily="2" charset="-122"/>
                          <a:cs typeface="+mn-cs"/>
                        </a:rPr>
                        <a:t>显示到语音播放音乐</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7</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4</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4.8</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4</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zh-CN" sz="1000" dirty="0">
                        <a:solidFill>
                          <a:srgbClr val="000000"/>
                        </a:solidFill>
                        <a:latin typeface="Arial Regular" panose="020B0604020202020204" charset="0"/>
                        <a:cs typeface="Arial Regular" panose="020B0604020202020204" charset="0"/>
                        <a:sym typeface="+mn-ea"/>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10820">
                <a:tc>
                  <a:txBody>
                    <a:bodyPr/>
                    <a:lstStyle/>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18</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rtl="0" fontAlgn="ctr"/>
                      <a:r>
                        <a:rPr lang="en-US" altLang="zh-CN" sz="1000" b="0" kern="1200" dirty="0">
                          <a:solidFill>
                            <a:srgbClr val="000000"/>
                          </a:solidFill>
                          <a:latin typeface="Arial Regular" panose="020B0604020202020204" charset="0"/>
                          <a:ea typeface="宋体" pitchFamily="2" charset="-122"/>
                          <a:cs typeface="+mn-cs"/>
                        </a:rPr>
                        <a:t>Launcher</a:t>
                      </a:r>
                      <a:r>
                        <a:rPr lang="zh-CN" altLang="en-US" sz="1000" b="0" kern="1200" dirty="0">
                          <a:solidFill>
                            <a:srgbClr val="000000"/>
                          </a:solidFill>
                          <a:latin typeface="Arial Regular" panose="020B0604020202020204" charset="0"/>
                          <a:ea typeface="宋体" pitchFamily="2" charset="-122"/>
                          <a:cs typeface="+mn-cs"/>
                        </a:rPr>
                        <a:t>显示到在线电台音源恢复</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dirty="0">
                          <a:solidFill>
                            <a:srgbClr val="000000"/>
                          </a:solidFill>
                          <a:latin typeface="Arial Regular" panose="020B0604020202020204" charset="0"/>
                          <a:cs typeface="Arial Regular" panose="020B0604020202020204" charset="0"/>
                        </a:rPr>
                        <a:t>0.5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3.2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2.8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2.4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1.6</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8.132333333</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0</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0">
                <a:tc>
                  <a:txBody>
                    <a:bodyPr/>
                    <a:lstStyle/>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19</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rtl="0" fontAlgn="ctr"/>
                      <a:r>
                        <a:rPr lang="en-US" sz="1000" b="0" kern="1200" dirty="0">
                          <a:solidFill>
                            <a:srgbClr val="000000"/>
                          </a:solidFill>
                          <a:latin typeface="Arial Regular" panose="020B0604020202020204" charset="0"/>
                          <a:ea typeface="宋体" pitchFamily="2" charset="-122"/>
                          <a:cs typeface="+mn-cs"/>
                        </a:rPr>
                        <a:t>Launcher</a:t>
                      </a:r>
                      <a:r>
                        <a:rPr lang="zh-CN" altLang="en-US" sz="1000" b="0" kern="1200" dirty="0">
                          <a:solidFill>
                            <a:srgbClr val="000000"/>
                          </a:solidFill>
                          <a:latin typeface="Arial Regular" panose="020B0604020202020204" charset="0"/>
                          <a:ea typeface="宋体" pitchFamily="2" charset="-122"/>
                          <a:cs typeface="+mn-cs"/>
                        </a:rPr>
                        <a:t>显示到根目录两首歌的</a:t>
                      </a:r>
                      <a:r>
                        <a:rPr lang="en-US" sz="1000" b="0" kern="1200" dirty="0">
                          <a:solidFill>
                            <a:srgbClr val="000000"/>
                          </a:solidFill>
                          <a:latin typeface="Arial Regular" panose="020B0604020202020204" charset="0"/>
                          <a:ea typeface="宋体" pitchFamily="2" charset="-122"/>
                          <a:cs typeface="+mn-cs"/>
                        </a:rPr>
                        <a:t>USB</a:t>
                      </a:r>
                      <a:r>
                        <a:rPr lang="zh-CN" altLang="en-US" sz="1000" b="0" kern="1200" dirty="0">
                          <a:solidFill>
                            <a:srgbClr val="000000"/>
                          </a:solidFill>
                          <a:latin typeface="Arial Regular" panose="020B0604020202020204" charset="0"/>
                          <a:ea typeface="宋体" pitchFamily="2" charset="-122"/>
                          <a:cs typeface="+mn-cs"/>
                        </a:rPr>
                        <a:t>音源恢复</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sz="1000" b="0" dirty="0">
                          <a:solidFill>
                            <a:srgbClr val="000000"/>
                          </a:solidFill>
                          <a:latin typeface="Arial Regular" panose="020B0604020202020204" charset="0"/>
                          <a:cs typeface="Arial Regular" panose="020B0604020202020204" charset="0"/>
                        </a:rPr>
                        <a:t>1</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3.2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2.8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2.4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1.6</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1.769666667</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zh-CN"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0">
                <a:tc>
                  <a:txBody>
                    <a:bodyPr/>
                    <a:lstStyle/>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20</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rtl="0" fontAlgn="ctr"/>
                      <a:r>
                        <a:rPr lang="en-US" sz="1000" b="0" kern="1200" dirty="0">
                          <a:solidFill>
                            <a:srgbClr val="000000"/>
                          </a:solidFill>
                          <a:latin typeface="Arial Regular" panose="020B0604020202020204" charset="0"/>
                          <a:ea typeface="宋体" pitchFamily="2" charset="-122"/>
                          <a:cs typeface="+mn-cs"/>
                        </a:rPr>
                        <a:t>Launcher</a:t>
                      </a:r>
                      <a:r>
                        <a:rPr lang="zh-CN" altLang="en-US" sz="1000" b="0" kern="1200" dirty="0">
                          <a:solidFill>
                            <a:srgbClr val="000000"/>
                          </a:solidFill>
                          <a:latin typeface="Arial Regular" panose="020B0604020202020204" charset="0"/>
                          <a:ea typeface="宋体" pitchFamily="2" charset="-122"/>
                          <a:cs typeface="+mn-cs"/>
                        </a:rPr>
                        <a:t>显示到</a:t>
                      </a:r>
                      <a:r>
                        <a:rPr lang="en-US" sz="1000" b="0" kern="1200" dirty="0">
                          <a:solidFill>
                            <a:srgbClr val="000000"/>
                          </a:solidFill>
                          <a:latin typeface="Arial Regular" panose="020B0604020202020204" charset="0"/>
                          <a:ea typeface="宋体" pitchFamily="2" charset="-122"/>
                          <a:cs typeface="+mn-cs"/>
                        </a:rPr>
                        <a:t>QQ</a:t>
                      </a:r>
                      <a:r>
                        <a:rPr lang="zh-CN" altLang="en-US" sz="1000" b="0" kern="1200" dirty="0">
                          <a:solidFill>
                            <a:srgbClr val="000000"/>
                          </a:solidFill>
                          <a:latin typeface="Arial Regular" panose="020B0604020202020204" charset="0"/>
                          <a:ea typeface="宋体" pitchFamily="2" charset="-122"/>
                          <a:cs typeface="+mn-cs"/>
                        </a:rPr>
                        <a:t>音源恢复</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sz="1000" b="0" dirty="0">
                          <a:solidFill>
                            <a:srgbClr val="000000"/>
                          </a:solidFill>
                          <a:latin typeface="Arial Regular" panose="020B0604020202020204" charset="0"/>
                          <a:cs typeface="Arial Regular" panose="020B0604020202020204" charset="0"/>
                        </a:rPr>
                        <a:t>1.5</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3.2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2.8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2.4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1.6</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7.797</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0</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0">
                <a:tc>
                  <a:txBody>
                    <a:bodyPr/>
                    <a:lstStyle/>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21</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宋体" pitchFamily="2" charset="-122"/>
                          <a:cs typeface="+mn-cs"/>
                        </a:rPr>
                        <a:t>Launcher</a:t>
                      </a:r>
                      <a:r>
                        <a:rPr lang="zh-CN" altLang="en-US" sz="1000" b="0" kern="1200" dirty="0">
                          <a:solidFill>
                            <a:srgbClr val="000000"/>
                          </a:solidFill>
                          <a:latin typeface="Arial Regular" panose="020B0604020202020204" charset="0"/>
                          <a:ea typeface="宋体" pitchFamily="2" charset="-122"/>
                          <a:cs typeface="+mn-cs"/>
                        </a:rPr>
                        <a:t>显示到账号自动登录时间</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000" b="0" dirty="0">
                          <a:solidFill>
                            <a:srgbClr val="000000"/>
                          </a:solidFill>
                          <a:latin typeface="Arial Regular" panose="020B0604020202020204" charset="0"/>
                          <a:cs typeface="Arial Regular" panose="020B0604020202020204" charset="0"/>
                        </a:rPr>
                        <a:t>1.5</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2.4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2.1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1.8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1.5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1.2</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5.589</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zh-CN" sz="1000" b="0" dirty="0">
                          <a:solidFill>
                            <a:srgbClr val="000000"/>
                          </a:solidFill>
                          <a:latin typeface="Arial Regular" panose="020B0604020202020204" charset="0"/>
                          <a:cs typeface="Arial Regular" panose="020B0604020202020204" charset="0"/>
                        </a:rPr>
                        <a:t>0</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0">
                <a:tc>
                  <a:txBody>
                    <a:bodyPr/>
                    <a:lstStyle/>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22</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宋体" pitchFamily="2" charset="-122"/>
                          <a:cs typeface="+mn-cs"/>
                        </a:rPr>
                        <a:t>Launcher</a:t>
                      </a:r>
                      <a:r>
                        <a:rPr lang="zh-CN" altLang="en-US" sz="1000" b="0" kern="1200" dirty="0">
                          <a:solidFill>
                            <a:srgbClr val="000000"/>
                          </a:solidFill>
                          <a:latin typeface="Arial Regular" panose="020B0604020202020204" charset="0"/>
                          <a:ea typeface="宋体" pitchFamily="2" charset="-122"/>
                          <a:cs typeface="+mn-cs"/>
                        </a:rPr>
                        <a:t>显示到账号二维码出现时间</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dirty="0">
                          <a:solidFill>
                            <a:srgbClr val="000000"/>
                          </a:solidFill>
                          <a:latin typeface="Arial Regular" panose="020B0604020202020204" charset="0"/>
                          <a:cs typeface="Arial Regular" panose="020B0604020202020204" charset="0"/>
                        </a:rPr>
                        <a:t>1</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6.72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5.88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5.04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4.2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3.36</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8.889333333</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0</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210820">
                <a:tc>
                  <a:txBody>
                    <a:bodyPr/>
                    <a:lstStyle/>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23</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宋体" pitchFamily="2" charset="-122"/>
                          <a:cs typeface="+mn-cs"/>
                        </a:rPr>
                        <a:t>Launcher</a:t>
                      </a:r>
                      <a:r>
                        <a:rPr lang="zh-CN" altLang="en-US" sz="1000" b="0" kern="1200" dirty="0">
                          <a:solidFill>
                            <a:srgbClr val="000000"/>
                          </a:solidFill>
                          <a:latin typeface="Arial Regular" panose="020B0604020202020204" charset="0"/>
                          <a:ea typeface="宋体" pitchFamily="2" charset="-122"/>
                          <a:cs typeface="+mn-cs"/>
                        </a:rPr>
                        <a:t>显示到人脸识别时间</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dirty="0">
                          <a:solidFill>
                            <a:srgbClr val="000000"/>
                          </a:solidFill>
                          <a:latin typeface="Arial Regular" panose="020B0604020202020204" charset="0"/>
                          <a:cs typeface="Arial Regular" panose="020B0604020202020204" charset="0"/>
                        </a:rPr>
                        <a:t>1</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7</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4</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3.902666667</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r h="210820">
                <a:tc>
                  <a:txBody>
                    <a:bodyPr/>
                    <a:lstStyle/>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24</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宋体" pitchFamily="2" charset="-122"/>
                          <a:cs typeface="+mn-cs"/>
                        </a:rPr>
                        <a:t>Launcher</a:t>
                      </a:r>
                      <a:r>
                        <a:rPr lang="zh-CN" altLang="en-US" sz="1000" b="0" kern="1200" dirty="0">
                          <a:solidFill>
                            <a:srgbClr val="000000"/>
                          </a:solidFill>
                          <a:latin typeface="Arial Regular" panose="020B0604020202020204" charset="0"/>
                          <a:ea typeface="宋体" pitchFamily="2" charset="-122"/>
                          <a:cs typeface="+mn-cs"/>
                        </a:rPr>
                        <a:t>显示到人脸识别成功，账号成功登录时间</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dirty="0">
                          <a:solidFill>
                            <a:srgbClr val="000000"/>
                          </a:solidFill>
                          <a:latin typeface="Arial Regular" panose="020B0604020202020204" charset="0"/>
                          <a:cs typeface="Arial Regular" panose="020B0604020202020204" charset="0"/>
                        </a:rPr>
                        <a:t>1</a:t>
                      </a: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24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21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18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15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12</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US" altLang="zh-CN" sz="1000" b="0" kern="1200">
                          <a:solidFill>
                            <a:srgbClr val="000000"/>
                          </a:solidFill>
                          <a:latin typeface="Arial Regular" panose="020B0604020202020204" charset="0"/>
                          <a:ea typeface="+mn-ea"/>
                          <a:cs typeface="+mn-cs"/>
                        </a:rPr>
                        <a:t>5.605</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3"/>
                  </a:ext>
                </a:extLst>
              </a:tr>
              <a:tr h="0">
                <a:tc>
                  <a:txBody>
                    <a:bodyPr/>
                    <a:lstStyle/>
                    <a:p>
                      <a:pPr indent="0">
                        <a:buNone/>
                      </a:pPr>
                      <a:r>
                        <a:rPr lang="en-US" altLang="zh-CN" sz="1000" b="0">
                          <a:solidFill>
                            <a:srgbClr val="000000"/>
                          </a:solidFill>
                          <a:latin typeface="Arial Regular" panose="020B0604020202020204" charset="0"/>
                          <a:ea typeface="宋体" pitchFamily="2" charset="-122"/>
                        </a:rPr>
                        <a:t>25</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rtl="0" fontAlgn="b"/>
                      <a:r>
                        <a:rPr lang="zh-CN" altLang="en-US" sz="1000" b="0" kern="1200" dirty="0">
                          <a:solidFill>
                            <a:srgbClr val="000000"/>
                          </a:solidFill>
                          <a:latin typeface="Arial Regular" panose="020B0604020202020204" charset="0"/>
                          <a:ea typeface="宋体" pitchFamily="2" charset="-122"/>
                          <a:cs typeface="+mn-cs"/>
                        </a:rPr>
                        <a:t>系统稳定状态下</a:t>
                      </a:r>
                      <a:r>
                        <a:rPr lang="en-US" altLang="zh-CN" sz="1000" b="0" kern="1200" dirty="0">
                          <a:solidFill>
                            <a:srgbClr val="000000"/>
                          </a:solidFill>
                          <a:latin typeface="Arial Regular" panose="020B0604020202020204" charset="0"/>
                          <a:ea typeface="宋体" pitchFamily="2" charset="-122"/>
                          <a:cs typeface="+mn-cs"/>
                        </a:rPr>
                        <a:t>QQ</a:t>
                      </a:r>
                      <a:r>
                        <a:rPr lang="zh-CN" altLang="en-US" sz="1000" b="0" kern="1200" dirty="0">
                          <a:solidFill>
                            <a:srgbClr val="000000"/>
                          </a:solidFill>
                          <a:latin typeface="Arial Regular" panose="020B0604020202020204" charset="0"/>
                          <a:ea typeface="宋体" pitchFamily="2" charset="-122"/>
                          <a:cs typeface="+mn-cs"/>
                        </a:rPr>
                        <a:t>音乐首次启动（默认未播放）</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dirty="0">
                          <a:solidFill>
                            <a:srgbClr val="000000"/>
                          </a:solidFill>
                          <a:latin typeface="Arial Regular" panose="020B0604020202020204" charset="0"/>
                          <a:cs typeface="Arial Regular" panose="020B0604020202020204" charset="0"/>
                        </a:rPr>
                        <a:t>1</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4.8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4.2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3.6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2.4</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2.504333333</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4"/>
                  </a:ext>
                </a:extLst>
              </a:tr>
              <a:tr h="0">
                <a:tc>
                  <a:txBody>
                    <a:bodyPr/>
                    <a:lstStyle/>
                    <a:p>
                      <a:pPr indent="0">
                        <a:buNone/>
                      </a:pPr>
                      <a:r>
                        <a:rPr lang="en-US" altLang="zh-CN" sz="1000" b="0">
                          <a:solidFill>
                            <a:srgbClr val="000000"/>
                          </a:solidFill>
                          <a:latin typeface="Arial Regular" panose="020B0604020202020204" charset="0"/>
                          <a:ea typeface="宋体" pitchFamily="2" charset="-122"/>
                        </a:rPr>
                        <a:t>26</a:t>
                      </a: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rtl="0" fontAlgn="b"/>
                      <a:r>
                        <a:rPr lang="zh-CN" altLang="en-US" sz="1000" b="0" kern="1200" dirty="0">
                          <a:solidFill>
                            <a:srgbClr val="000000"/>
                          </a:solidFill>
                          <a:latin typeface="Arial Regular" panose="020B0604020202020204" charset="0"/>
                          <a:ea typeface="宋体" pitchFamily="2" charset="-122"/>
                          <a:cs typeface="+mn-cs"/>
                        </a:rPr>
                        <a:t>系统稳定状态下</a:t>
                      </a:r>
                      <a:r>
                        <a:rPr lang="en-US" altLang="zh-CN" sz="1000" b="0" kern="1200" dirty="0">
                          <a:solidFill>
                            <a:srgbClr val="000000"/>
                          </a:solidFill>
                          <a:latin typeface="Arial Regular" panose="020B0604020202020204" charset="0"/>
                          <a:ea typeface="宋体" pitchFamily="2" charset="-122"/>
                          <a:cs typeface="+mn-cs"/>
                        </a:rPr>
                        <a:t>QQ</a:t>
                      </a:r>
                      <a:r>
                        <a:rPr lang="zh-CN" altLang="en-US" sz="1000" b="0" kern="1200" dirty="0">
                          <a:solidFill>
                            <a:srgbClr val="000000"/>
                          </a:solidFill>
                          <a:latin typeface="Arial Regular" panose="020B0604020202020204" charset="0"/>
                          <a:ea typeface="宋体" pitchFamily="2" charset="-122"/>
                          <a:cs typeface="+mn-cs"/>
                        </a:rPr>
                        <a:t>音乐首次启动（默认播放）</a:t>
                      </a: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000" b="0" dirty="0">
                          <a:solidFill>
                            <a:srgbClr val="000000"/>
                          </a:solidFill>
                          <a:latin typeface="Arial Regular" panose="020B0604020202020204" charset="0"/>
                          <a:cs typeface="Arial Regular" panose="020B0604020202020204" charset="0"/>
                        </a:rPr>
                        <a:t>1</a:t>
                      </a:r>
                    </a:p>
                  </a:txBody>
                  <a:tcPr marL="12700" marR="12700" marT="127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a:solidFill>
                            <a:srgbClr val="000000"/>
                          </a:solidFill>
                          <a:latin typeface="Arial Regular" panose="020B0604020202020204" charset="0"/>
                          <a:ea typeface="+mn-ea"/>
                          <a:cs typeface="+mn-cs"/>
                        </a:rPr>
                        <a:t>3.5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2.5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fontAlgn="ctr"/>
                      <a:r>
                        <a:rPr lang="en-US" altLang="zh-CN" sz="1000" b="0" kern="1200" dirty="0">
                          <a:solidFill>
                            <a:srgbClr val="000000"/>
                          </a:solidFill>
                          <a:latin typeface="Arial Regular" panose="020B0604020202020204" charset="0"/>
                          <a:ea typeface="+mn-ea"/>
                          <a:cs typeface="+mn-cs"/>
                        </a:rPr>
                        <a:t>2</a:t>
                      </a: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fontAlgn="b"/>
                      <a:r>
                        <a:rPr lang="en-US" altLang="zh-CN" sz="1000" b="0" kern="1200" dirty="0">
                          <a:solidFill>
                            <a:srgbClr val="000000"/>
                          </a:solidFill>
                          <a:latin typeface="Arial Regular" panose="020B0604020202020204" charset="0"/>
                          <a:ea typeface="+mn-ea"/>
                          <a:cs typeface="+mn-cs"/>
                        </a:rPr>
                        <a:t>1.423333333</a:t>
                      </a: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000" b="0" dirty="0">
                          <a:solidFill>
                            <a:srgbClr val="000000"/>
                          </a:solidFill>
                          <a:latin typeface="Arial Regular" panose="020B0604020202020204" charset="0"/>
                          <a:cs typeface="Arial Regular" panose="020B0604020202020204" charset="0"/>
                        </a:rPr>
                        <a:t>5</a:t>
                      </a:r>
                    </a:p>
                  </a:txBody>
                  <a:tcPr marL="12700" marR="12700" marT="1270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altLang="en-US" sz="1000" b="0" dirty="0">
                        <a:solidFill>
                          <a:srgbClr val="000000"/>
                        </a:solidFill>
                        <a:latin typeface="Arial Regular" panose="020B0604020202020204" charset="0"/>
                        <a:cs typeface="Arial Regular" panose="020B06040202020202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5"/>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2a4bf6d3-c59b-4ef8-94c4-af919ac35414}"/>
  <p:tag name="TABLE_ENDDRAG_ORIGIN_RECT" val="920*432"/>
  <p:tag name="TABLE_ENDDRAG_RECT" val="19*51*920*432"/>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2a4bf6d3-c59b-4ef8-94c4-af919ac35414}"/>
  <p:tag name="TABLE_ENDDRAG_ORIGIN_RECT" val="920*432"/>
  <p:tag name="TABLE_ENDDRAG_RECT" val="19*51*920*432"/>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2a4bf6d3-c59b-4ef8-94c4-af919ac35414}"/>
  <p:tag name="TABLE_ENDDRAG_ORIGIN_RECT" val="920*432"/>
  <p:tag name="TABLE_ENDDRAG_RECT" val="19*51*920*432"/>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2a4bf6d3-c59b-4ef8-94c4-af919ac35414}"/>
  <p:tag name="TABLE_ENDDRAG_ORIGIN_RECT" val="920*432"/>
  <p:tag name="TABLE_ENDDRAG_RECT" val="19*51*920*432"/>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ec74476c-a908-4586-9716-0c49e74d5b75}"/>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0e55b7f8-0204-481c-91a7-1aff7368305d}"/>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ff232221-55f3-474d-9ec5-1d2e6fdedc12}"/>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1131bd9b-e8d0-4c90-8da5-32227131b288}"/>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1131bd9b-e8d0-4c90-8da5-32227131b288}"/>
  <p:tag name="TABLE_ENDDRAG_ORIGIN_RECT" val="898*446"/>
  <p:tag name="TABLE_ENDDRAG_RECT" val="22*34*898*446"/>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4347</Words>
  <Application>Microsoft Office PowerPoint</Application>
  <PresentationFormat>宽屏</PresentationFormat>
  <Paragraphs>1460</Paragraphs>
  <Slides>11</Slides>
  <Notes>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 Regular</vt:lpstr>
      <vt:lpstr>Ford Antenna Cond</vt:lpstr>
      <vt:lpstr>Ford Antenna Cond Light</vt:lpstr>
      <vt:lpstr>Ford Antenna Cond Regular</vt:lpstr>
      <vt:lpstr>Ford Antenna Medium</vt:lpstr>
      <vt:lpstr>MS PGothic</vt:lpstr>
      <vt:lpstr>等线</vt:lpstr>
      <vt:lpstr>SimHei</vt:lpstr>
      <vt:lpstr>SimHei</vt:lpstr>
      <vt:lpstr>宋体</vt:lpstr>
      <vt:lpstr>Arial</vt:lpstr>
      <vt:lpstr>Calibri</vt:lpstr>
      <vt:lpstr>Wingdings</vt:lpstr>
      <vt:lpstr>1_Corp Presentations 2018</vt:lpstr>
      <vt:lpstr>PowerPoint 演示文稿</vt:lpstr>
      <vt:lpstr>{CX727 ICA 8155 R00 HF} Software overall status  {yellow}</vt:lpstr>
      <vt:lpstr>{CX727 ICA 8155 R00 HF} Open IG with risk evaluation</vt:lpstr>
      <vt:lpstr>{CX727 ICA 8155 R00 HF} Open Gating with risk evaluation</vt:lpstr>
      <vt:lpstr>{CX727 ICA 8155 R00 HF} Open Gating with risk evaluation</vt:lpstr>
      <vt:lpstr>{CX727 ICA 8155 R00 HF} Open Gating with risk evaluation</vt:lpstr>
      <vt:lpstr>{CX727 ICA 8155 R00} 内存泄露专项测试 Pass</vt:lpstr>
      <vt:lpstr>{CX727 ICA 8155 R00} 语音专项测试</vt:lpstr>
      <vt:lpstr>{CX727 ICA 8155 R00} 性能对比测试结果</vt:lpstr>
      <vt:lpstr>{CX727 ICA 8155 R00} 性能对比测试结果</vt:lpstr>
      <vt:lpstr>{CX727 ICA 8155 R00} 性能对比测试结果</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Lin,Yuzhang</cp:lastModifiedBy>
  <cp:revision>2035</cp:revision>
  <cp:lastPrinted>2023-02-09T09:50:19Z</cp:lastPrinted>
  <dcterms:created xsi:type="dcterms:W3CDTF">2023-02-09T09:50:19Z</dcterms:created>
  <dcterms:modified xsi:type="dcterms:W3CDTF">2023-02-17T08:47:26Z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2052-5.1.1.7676</vt:lpwstr>
  </property>
  <property fmtid="{D5CDD505-2E9C-101B-9397-08002B2CF9AE}" pid="3" name="ICV">
    <vt:lpwstr>7AA88733DED766D78BA4B0627A3CF117</vt:lpwstr>
  </property>
</Properties>
</file>