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747" r:id="rId2"/>
    <p:sldId id="895" r:id="rId3"/>
    <p:sldId id="941" r:id="rId4"/>
    <p:sldId id="942" r:id="rId5"/>
    <p:sldId id="940" r:id="rId6"/>
    <p:sldId id="943" r:id="rId7"/>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5pPr>
    <a:lvl6pPr marL="2286000" algn="l" defTabSz="914400" rtl="0" eaLnBrk="1" latinLnBrk="0" hangingPunct="1">
      <a:defRPr kern="1200">
        <a:solidFill>
          <a:schemeClr val="tx1"/>
        </a:solidFill>
        <a:latin typeface="Arial" panose="020B0604020202090204" pitchFamily="34" charset="0"/>
        <a:ea typeface="+mn-ea"/>
        <a:cs typeface="+mn-cs"/>
      </a:defRPr>
    </a:lvl6pPr>
    <a:lvl7pPr marL="2743200" algn="l" defTabSz="914400" rtl="0" eaLnBrk="1" latinLnBrk="0" hangingPunct="1">
      <a:defRPr kern="1200">
        <a:solidFill>
          <a:schemeClr val="tx1"/>
        </a:solidFill>
        <a:latin typeface="Arial" panose="020B0604020202090204" pitchFamily="34" charset="0"/>
        <a:ea typeface="+mn-ea"/>
        <a:cs typeface="+mn-cs"/>
      </a:defRPr>
    </a:lvl7pPr>
    <a:lvl8pPr marL="3200400" algn="l" defTabSz="914400" rtl="0" eaLnBrk="1" latinLnBrk="0" hangingPunct="1">
      <a:defRPr kern="1200">
        <a:solidFill>
          <a:schemeClr val="tx1"/>
        </a:solidFill>
        <a:latin typeface="Arial" panose="020B0604020202090204" pitchFamily="34" charset="0"/>
        <a:ea typeface="+mn-ea"/>
        <a:cs typeface="+mn-cs"/>
      </a:defRPr>
    </a:lvl8pPr>
    <a:lvl9pPr marL="3657600" algn="l" defTabSz="914400" rtl="0" eaLnBrk="1" latinLnBrk="0" hangingPunct="1">
      <a:defRPr kern="120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2" autoAdjust="0"/>
    <p:restoredTop sz="95118" autoAdjust="0"/>
  </p:normalViewPr>
  <p:slideViewPr>
    <p:cSldViewPr snapToGrid="0">
      <p:cViewPr varScale="1">
        <p:scale>
          <a:sx n="115" d="100"/>
          <a:sy n="115" d="100"/>
        </p:scale>
        <p:origin x="1008" y="20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anose="02010600030101010101" pitchFamily="2" charset="-122"/>
              </a:defRPr>
            </a:lvl1pPr>
          </a:lstStyle>
          <a:p>
            <a:pPr>
              <a:defRPr/>
            </a:pPr>
            <a:fld id="{9FD6D0F9-6875-B340-ADA7-4417FB391D6D}" type="datetimeFigureOut">
              <a:rPr lang="en-US" altLang="zh-CN"/>
              <a:t>6/20/22</a:t>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anose="02010600030101010101" pitchFamily="2" charset="-122"/>
              </a:defRPr>
            </a:lvl1pPr>
          </a:lstStyle>
          <a:p>
            <a:pPr>
              <a:defRPr/>
            </a:pPr>
            <a:fld id="{4D41B0E6-F78E-534C-B767-67D6C0DDA96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CF14B64D-E966-B742-A586-D1EF77775408}" type="slidenum">
              <a:rPr lang="en-US" altLang="zh-CN">
                <a:latin typeface="Calibri" panose="020F0502020204030204" pitchFamily="34" charset="0"/>
              </a:rPr>
              <a:t>2</a:t>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64E785F-8EAE-E342-930C-FF64EA30B10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9E2CFE3-79F8-E84E-893F-FB712B2C521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D51182B-E8AC-E94E-9EF2-C941B1DEA78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F929963-7B0C-0644-84E3-9E760A2C6A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D0CB46-A6EE-3D41-8F4F-7FE55904408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0B52CD6-F9E7-AB46-8180-0A6AA7141D4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52D6DA-C14B-0940-A4FF-284A7D7677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43134EBF-C6E7-CF4C-BAE1-D7DB4D78F61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CA669C8-326E-0646-A049-5FD01BD464F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3365AFF-85DB-FE40-98B4-53B571B4EA8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9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90204"/>
              <a:buChar char="•"/>
              <a:defRPr sz="1600" spc="0">
                <a:ea typeface="Ford Antenna" charset="0"/>
                <a:cs typeface="Ford Antenna" charset="0"/>
              </a:defRPr>
            </a:lvl2pPr>
            <a:lvl3pPr marL="401955" indent="-158750">
              <a:lnSpc>
                <a:spcPct val="90000"/>
              </a:lnSpc>
              <a:spcBef>
                <a:spcPts val="500"/>
              </a:spcBef>
              <a:buFont typeface="Arial" panose="020B0604020202090204"/>
              <a:buChar char="•"/>
              <a:defRPr sz="1600" spc="0">
                <a:ea typeface="Ford Antenna" charset="0"/>
                <a:cs typeface="Ford Antenna" charset="0"/>
              </a:defRPr>
            </a:lvl3pPr>
            <a:lvl4pPr marL="1600200" indent="-228600">
              <a:lnSpc>
                <a:spcPct val="90000"/>
              </a:lnSpc>
              <a:spcBef>
                <a:spcPts val="500"/>
              </a:spcBef>
              <a:buFont typeface="Arial" panose="020B060402020209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9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90204"/>
              <a:buChar char="•"/>
            </a:lvl6pPr>
            <a:lvl7pPr marL="2971800" indent="-228600">
              <a:lnSpc>
                <a:spcPct val="90000"/>
              </a:lnSpc>
              <a:spcBef>
                <a:spcPts val="500"/>
              </a:spcBef>
              <a:buFont typeface="Arial" panose="020B0604020202090204"/>
              <a:buChar char="•"/>
            </a:lvl7pPr>
            <a:lvl8pPr marL="3429000" indent="-228600">
              <a:lnSpc>
                <a:spcPct val="90000"/>
              </a:lnSpc>
              <a:spcBef>
                <a:spcPts val="500"/>
              </a:spcBef>
              <a:buFont typeface="Arial" panose="020B0604020202090204"/>
              <a:buChar char="•"/>
            </a:lvl8pPr>
            <a:lvl9pPr marL="3886200" indent="-228600">
              <a:lnSpc>
                <a:spcPct val="90000"/>
              </a:lnSpc>
              <a:spcBef>
                <a:spcPts val="500"/>
              </a:spcBef>
              <a:buFont typeface="Arial" panose="020B060402020209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9494CD95-8A6F-FE45-B0F2-4311AAB3122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0A0E00-ED8E-C948-8A14-02413F3870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9F4F04A-FA96-B444-8C1B-D371E59FB5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E38E6D6D-FAF1-854F-BFEC-1BDE4C633023}"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E1F521C-6C11-5C49-9D6C-D0680F53F0A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6A9E023-A12F-4F45-BBEC-101AD30913A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E948C76-1414-7949-8DCA-C6A98A28A1F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45A34B6-EC08-2F4F-B719-0661B430ABB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9FB6E05-57BE-A448-8344-7587D15CB03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289874E-58F5-0340-BB6B-A93FFF4ED3F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761C83A-4F76-A044-9C5B-BC54BA44635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4D7865C-0913-984C-86B5-C7AFAA4299A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2C5974-4C31-0E43-9B8C-589D9B6779B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47893F9-DC8F-8543-B3EC-7A4074C6CAF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4BA0F1-B7FA-8D4B-8B76-5CF39F9860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67555D3-94EE-3446-8D00-65C78BB61FF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A9C212-6840-2141-AE8F-B902CAE40E5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65F2DF2-368A-DA47-BF00-BC43BB5593A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8240D032-ED9C-8841-8CB2-D4574D9D5E4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BE0109D-FBC8-F64F-A285-F15EFB7880A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BC0086F-DDC2-F34C-A5ED-FF0657E5A37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90204" pitchFamily="34" charset="0"/>
              </a:defRPr>
            </a:lvl1pPr>
            <a:lvl2pPr marL="742950" indent="-285750" defTabSz="912495">
              <a:defRPr>
                <a:solidFill>
                  <a:schemeClr val="tx1"/>
                </a:solidFill>
                <a:latin typeface="Arial" panose="020B0604020202090204" pitchFamily="34" charset="0"/>
              </a:defRPr>
            </a:lvl2pPr>
            <a:lvl3pPr marL="1143000" indent="-228600" defTabSz="912495">
              <a:defRPr>
                <a:solidFill>
                  <a:schemeClr val="tx1"/>
                </a:solidFill>
                <a:latin typeface="Arial" panose="020B0604020202090204" pitchFamily="34" charset="0"/>
              </a:defRPr>
            </a:lvl3pPr>
            <a:lvl4pPr marL="1600200" indent="-228600" defTabSz="912495">
              <a:defRPr>
                <a:solidFill>
                  <a:schemeClr val="tx1"/>
                </a:solidFill>
                <a:latin typeface="Arial" panose="020B0604020202090204" pitchFamily="34" charset="0"/>
              </a:defRPr>
            </a:lvl4pPr>
            <a:lvl5pPr marL="2057400" indent="-228600" defTabSz="912495">
              <a:defRPr>
                <a:solidFill>
                  <a:schemeClr val="tx1"/>
                </a:solidFill>
                <a:latin typeface="Arial" panose="020B0604020202090204" pitchFamily="34" charset="0"/>
              </a:defRPr>
            </a:lvl5pPr>
            <a:lvl6pPr marL="2514600" indent="-228600" defTabSz="912495" eaLnBrk="0" fontAlgn="base" hangingPunct="0">
              <a:spcBef>
                <a:spcPct val="0"/>
              </a:spcBef>
              <a:spcAft>
                <a:spcPct val="0"/>
              </a:spcAft>
              <a:defRPr>
                <a:solidFill>
                  <a:schemeClr val="tx1"/>
                </a:solidFill>
                <a:latin typeface="Arial" panose="020B0604020202090204" pitchFamily="34" charset="0"/>
              </a:defRPr>
            </a:lvl6pPr>
            <a:lvl7pPr marL="2971800" indent="-228600" defTabSz="912495" eaLnBrk="0" fontAlgn="base" hangingPunct="0">
              <a:spcBef>
                <a:spcPct val="0"/>
              </a:spcBef>
              <a:spcAft>
                <a:spcPct val="0"/>
              </a:spcAft>
              <a:defRPr>
                <a:solidFill>
                  <a:schemeClr val="tx1"/>
                </a:solidFill>
                <a:latin typeface="Arial" panose="020B0604020202090204" pitchFamily="34" charset="0"/>
              </a:defRPr>
            </a:lvl7pPr>
            <a:lvl8pPr marL="3429000" indent="-228600" defTabSz="912495" eaLnBrk="0" fontAlgn="base" hangingPunct="0">
              <a:spcBef>
                <a:spcPct val="0"/>
              </a:spcBef>
              <a:spcAft>
                <a:spcPct val="0"/>
              </a:spcAft>
              <a:defRPr>
                <a:solidFill>
                  <a:schemeClr val="tx1"/>
                </a:solidFill>
                <a:latin typeface="Arial" panose="020B0604020202090204" pitchFamily="34" charset="0"/>
              </a:defRPr>
            </a:lvl8pPr>
            <a:lvl9pPr marL="3886200" indent="-228600" defTabSz="91249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41F9D5-AD24-ED44-AA94-BDE997D3050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9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90204" pitchFamily="34" charset="0"/>
                <a:ea typeface="+mj-ea"/>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B27A4F4-EFF8-9744-B47E-60A88FDA4F6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90204" pitchFamily="34" charset="0"/>
                <a:cs typeface="Arial" panose="020B060402020209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90204" pitchFamily="34" charset="0"/>
              </a:rPr>
              <a:t>‹#›</a:t>
            </a:fld>
            <a:endParaRPr lang="en-US" altLang="en-US" sz="1100" b="1">
              <a:solidFill>
                <a:srgbClr val="00264E"/>
              </a:solidFill>
              <a:cs typeface="Arial" panose="020B060402020209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7B10D08-A535-1F41-940B-6C254BECE06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D2551AE-F139-DE46-906A-F17D8668C59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90204" pitchFamily="34" charset="0"/>
                <a:ea typeface="Ford Antenna Cond Regular"/>
                <a:cs typeface="Arial" panose="020B060402020209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90204" pitchFamily="34" charset="0"/>
                <a:sym typeface="Ford Antenna Cond Regular"/>
              </a:rPr>
              <a:t>Market Factors</a:t>
            </a: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Volume /</a:t>
            </a:r>
          </a:p>
          <a:p>
            <a:pPr algn="ctr">
              <a:lnSpc>
                <a:spcPct val="85000"/>
              </a:lnSpc>
              <a:defRPr/>
            </a:pPr>
            <a:r>
              <a:rPr lang="en-US" altLang="en-US" sz="1200" b="1">
                <a:cs typeface="Arial" panose="020B0604020202090204" pitchFamily="34" charset="0"/>
              </a:rPr>
              <a:t>Mix</a:t>
            </a: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Net</a:t>
            </a:r>
          </a:p>
          <a:p>
            <a:pPr algn="ctr">
              <a:lnSpc>
                <a:spcPct val="85000"/>
              </a:lnSpc>
              <a:defRPr/>
            </a:pPr>
            <a:r>
              <a:rPr lang="en-US" altLang="en-US" sz="1200" b="1">
                <a:cs typeface="Arial" panose="020B0604020202090204" pitchFamily="34" charset="0"/>
              </a:rPr>
              <a:t>Pricing</a:t>
            </a: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Other</a:t>
            </a: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Cost</a:t>
            </a: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2018</a:t>
            </a: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2017</a:t>
            </a: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27BEF64-56DE-6C43-B480-A8304A7D554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77F8E1F-0825-0447-A8FF-179F078C64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2C2ADF7-A3A7-5F49-A76F-BF99EDB53B3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9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9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9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90204" pitchFamily="34" charset="0"/>
        </a:defRPr>
      </a:lvl5pPr>
      <a:lvl6pPr marL="457200" algn="l" rtl="0" fontAlgn="base">
        <a:lnSpc>
          <a:spcPct val="90000"/>
        </a:lnSpc>
        <a:spcBef>
          <a:spcPct val="0"/>
        </a:spcBef>
        <a:spcAft>
          <a:spcPct val="0"/>
        </a:spcAft>
        <a:defRPr sz="4400">
          <a:solidFill>
            <a:schemeClr val="tx1"/>
          </a:solidFill>
          <a:latin typeface="Arial" panose="020B0604020202090204" pitchFamily="34" charset="0"/>
        </a:defRPr>
      </a:lvl6pPr>
      <a:lvl7pPr marL="914400" algn="l" rtl="0" fontAlgn="base">
        <a:lnSpc>
          <a:spcPct val="90000"/>
        </a:lnSpc>
        <a:spcBef>
          <a:spcPct val="0"/>
        </a:spcBef>
        <a:spcAft>
          <a:spcPct val="0"/>
        </a:spcAft>
        <a:defRPr sz="4400">
          <a:solidFill>
            <a:schemeClr val="tx1"/>
          </a:solidFill>
          <a:latin typeface="Arial" panose="020B0604020202090204" pitchFamily="34" charset="0"/>
        </a:defRPr>
      </a:lvl7pPr>
      <a:lvl8pPr marL="1371600" algn="l" rtl="0" fontAlgn="base">
        <a:lnSpc>
          <a:spcPct val="90000"/>
        </a:lnSpc>
        <a:spcBef>
          <a:spcPct val="0"/>
        </a:spcBef>
        <a:spcAft>
          <a:spcPct val="0"/>
        </a:spcAft>
        <a:defRPr sz="4400">
          <a:solidFill>
            <a:schemeClr val="tx1"/>
          </a:solidFill>
          <a:latin typeface="Arial" panose="020B0604020202090204" pitchFamily="34" charset="0"/>
        </a:defRPr>
      </a:lvl8pPr>
      <a:lvl9pPr marL="1828800" algn="l" rtl="0" fontAlgn="base">
        <a:lnSpc>
          <a:spcPct val="90000"/>
        </a:lnSpc>
        <a:spcBef>
          <a:spcPct val="0"/>
        </a:spcBef>
        <a:spcAft>
          <a:spcPct val="0"/>
        </a:spcAft>
        <a:defRPr sz="4400">
          <a:solidFill>
            <a:schemeClr val="tx1"/>
          </a:solidFill>
          <a:latin typeface="Arial" panose="020B060402020209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___.xlsx"/><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Phase4_CX</a:t>
            </a:r>
            <a:r>
              <a:rPr lang="en-US" altLang="zh-CN" sz="3200" dirty="0">
                <a:solidFill>
                  <a:srgbClr val="0000CC"/>
                </a:solidFill>
              </a:rPr>
              <a:t>727ICA_R04</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9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06</a:t>
            </a:r>
            <a:r>
              <a:rPr lang="en-US" altLang="en-US" sz="1600" dirty="0">
                <a:solidFill>
                  <a:srgbClr val="0000CC"/>
                </a:solidFill>
              </a:rPr>
              <a:t>-</a:t>
            </a:r>
            <a:r>
              <a:rPr lang="en-US" altLang="zh-CN" sz="1600" dirty="0">
                <a:solidFill>
                  <a:srgbClr val="0000CC"/>
                </a:solidFill>
              </a:rPr>
              <a:t>20</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Think</a:t>
                </a: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Point of view</a:t>
                </a: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Plan to Implement</a:t>
                </a: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Implement</a:t>
                </a: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b="1">
                <a:solidFill>
                  <a:srgbClr val="00345F"/>
                </a:solidFill>
                <a:cs typeface="Arial" panose="020B0604020202090204" pitchFamily="34" charset="0"/>
              </a:rPr>
              <a:t>Desired Outcome</a:t>
            </a: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Awareness</a:t>
            </a: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Decision</a:t>
            </a: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Escalation Help</a:t>
            </a:r>
          </a:p>
        </p:txBody>
      </p:sp>
      <p:pic>
        <p:nvPicPr>
          <p:cNvPr id="47116"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727ICA</a:t>
            </a:r>
            <a:r>
              <a:rPr lang="zh-CN" altLang="en-US" sz="2800" dirty="0">
                <a:solidFill>
                  <a:srgbClr val="0000CC"/>
                </a:solidFill>
                <a:ea typeface="SimHei" panose="02010609060101010101" pitchFamily="49" charset="-122"/>
              </a:rPr>
              <a:t> </a:t>
            </a:r>
            <a:r>
              <a:rPr lang="en-US" altLang="en-US" sz="2800" dirty="0">
                <a:solidFill>
                  <a:srgbClr val="0000CC"/>
                </a:solidFill>
                <a:ea typeface="SimHei" panose="02010609060101010101" pitchFamily="49" charset="-122"/>
              </a:rPr>
              <a:t>R</a:t>
            </a:r>
            <a:r>
              <a:rPr lang="en-US" altLang="zh-CN" sz="2800" dirty="0">
                <a:solidFill>
                  <a:srgbClr val="0000CC"/>
                </a:solidFill>
                <a:ea typeface="SimHei" panose="02010609060101010101" pitchFamily="49" charset="-122"/>
              </a:rPr>
              <a:t>04</a:t>
            </a:r>
            <a:r>
              <a:rPr lang="zh-CN" altLang="en-US" sz="2800" dirty="0">
                <a:solidFill>
                  <a:srgbClr val="0000CC"/>
                </a:solidFill>
                <a:ea typeface="SimHei" panose="02010609060101010101" pitchFamily="49" charset="-122"/>
              </a:rPr>
              <a:t> </a:t>
            </a:r>
            <a:r>
              <a:rPr lang="en-US" altLang="zh-CN" sz="2800" dirty="0">
                <a:solidFill>
                  <a:srgbClr val="0000CC"/>
                </a:solidFill>
                <a:ea typeface="SimHei" panose="02010609060101010101" pitchFamily="49" charset="-122"/>
              </a:rPr>
              <a:t>PRO</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{green}</a:t>
            </a: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anose="02010600030101010101" pitchFamily="2" charset="-122"/>
              </a:rPr>
              <a:t>Software key info</a:t>
            </a:r>
          </a:p>
          <a:p>
            <a:pPr lvl="1">
              <a:spcBef>
                <a:spcPct val="0"/>
              </a:spcBef>
              <a:buFont typeface="Arial" panose="020B0604020202090204" pitchFamily="34" charset="0"/>
              <a:buChar char="•"/>
            </a:pPr>
            <a:r>
              <a:rPr lang="en-US" altLang="zh-CN" sz="1800" dirty="0">
                <a:ea typeface="宋体" panose="02010600030101010101" pitchFamily="2" charset="-122"/>
              </a:rPr>
              <a:t>Refer SWAD for the details:</a:t>
            </a:r>
          </a:p>
          <a:p>
            <a:pPr lvl="2">
              <a:spcBef>
                <a:spcPct val="0"/>
              </a:spcBef>
              <a:buFont typeface="Arial" panose="020B0604020202090204" pitchFamily="34" charset="0"/>
              <a:buChar char="•"/>
            </a:pPr>
            <a:r>
              <a:rPr lang="en-US" altLang="zh-CN" sz="1800" dirty="0">
                <a:ea typeface="宋体" panose="02010600030101010101" pitchFamily="2" charset="-122"/>
              </a:rPr>
              <a:t>MCU version:</a:t>
            </a:r>
            <a:r>
              <a:rPr lang="zh-CN" altLang="zh-CN" sz="1800" dirty="0">
                <a:ea typeface="宋体" panose="02010600030101010101" pitchFamily="2" charset="-122"/>
              </a:rPr>
              <a:t> </a:t>
            </a:r>
            <a:r>
              <a:rPr lang="sq-AL" altLang="zh-CN" sz="1800" dirty="0">
                <a:ea typeface="宋体" panose="02010600030101010101" pitchFamily="2" charset="-122"/>
              </a:rPr>
              <a:t>20220411_426_PRO</a:t>
            </a:r>
            <a:endParaRPr lang="en-GB" altLang="zh-CN" sz="1800" dirty="0">
              <a:ea typeface="宋体" panose="02010600030101010101" pitchFamily="2" charset="-122"/>
            </a:endParaRPr>
          </a:p>
          <a:p>
            <a:pPr lvl="2">
              <a:spcBef>
                <a:spcPct val="0"/>
              </a:spcBef>
              <a:buFont typeface="Arial" panose="020B0604020202090204" pitchFamily="34" charset="0"/>
              <a:buChar char="•"/>
            </a:pPr>
            <a:r>
              <a:rPr lang="en-US" altLang="zh-CN" sz="1800" dirty="0">
                <a:ea typeface="宋体" panose="02010600030101010101" pitchFamily="2" charset="-122"/>
              </a:rPr>
              <a:t>SoC User</a:t>
            </a:r>
            <a:r>
              <a:rPr lang="zh-CN" altLang="en-US" sz="1800" dirty="0">
                <a:ea typeface="宋体" panose="02010600030101010101" pitchFamily="2" charset="-122"/>
              </a:rPr>
              <a:t> </a:t>
            </a:r>
            <a:r>
              <a:rPr lang="en-US" altLang="zh-CN" sz="1800" dirty="0">
                <a:ea typeface="宋体" panose="02010600030101010101" pitchFamily="2" charset="-122"/>
              </a:rPr>
              <a:t>version: 20220416_0669_JF15_R04.ENG</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Verification scope and method:</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{Full verification} </a:t>
            </a:r>
            <a:r>
              <a:rPr lang="en-US" altLang="zh-CN" sz="1800" dirty="0">
                <a:ea typeface="宋体" panose="02010600030101010101" pitchFamily="2" charset="-122"/>
              </a:rPr>
              <a:t>executed with pass rate </a:t>
            </a:r>
            <a:r>
              <a:rPr lang="en-US" altLang="zh-CN" sz="1800" dirty="0">
                <a:solidFill>
                  <a:srgbClr val="0000CC"/>
                </a:solidFill>
                <a:ea typeface="宋体" panose="02010600030101010101" pitchFamily="2" charset="-122"/>
              </a:rPr>
              <a:t>96%.</a:t>
            </a:r>
            <a:r>
              <a:rPr lang="zh-CN" altLang="en-US" sz="1800" dirty="0">
                <a:solidFill>
                  <a:srgbClr val="0000CC"/>
                </a:solidFill>
                <a:ea typeface="宋体" panose="02010600030101010101" pitchFamily="2" charset="-122"/>
              </a:rPr>
              <a:t> </a:t>
            </a:r>
            <a:r>
              <a:rPr lang="en-US" altLang="zh-CN" sz="1800" dirty="0">
                <a:ea typeface="宋体" panose="02010600030101010101" pitchFamily="2" charset="-122"/>
              </a:rPr>
              <a:t>Refer test report for detail.</a:t>
            </a:r>
          </a:p>
          <a:p>
            <a:pPr>
              <a:spcBef>
                <a:spcPct val="0"/>
              </a:spcBef>
            </a:pPr>
            <a:r>
              <a:rPr lang="en-US" altLang="zh-CN" sz="1800" dirty="0">
                <a:ea typeface="宋体" panose="02010600030101010101" pitchFamily="2" charset="-122"/>
              </a:rPr>
              <a:t>Main changes compared with previous version, refer RN for the details, highlights listed below:</a:t>
            </a:r>
          </a:p>
          <a:p>
            <a:pPr lvl="2">
              <a:spcBef>
                <a:spcPct val="0"/>
              </a:spcBef>
              <a:buFont typeface="Arial" panose="020B0604020202090204" pitchFamily="34" charset="0"/>
              <a:buChar char="•"/>
            </a:pPr>
            <a:r>
              <a:rPr lang="en-US" altLang="zh-CN" dirty="0">
                <a:ea typeface="宋体" panose="02010600030101010101" pitchFamily="2" charset="-122"/>
              </a:rPr>
              <a:t>Open</a:t>
            </a:r>
            <a:r>
              <a:rPr lang="zh-CN" altLang="en-US" dirty="0">
                <a:ea typeface="宋体" panose="02010600030101010101" pitchFamily="2" charset="-122"/>
              </a:rPr>
              <a:t> </a:t>
            </a:r>
            <a:r>
              <a:rPr lang="en-US" altLang="zh-CN" dirty="0">
                <a:ea typeface="宋体" panose="02010600030101010101" pitchFamily="2" charset="-122"/>
              </a:rPr>
              <a:t>IG issue list with risk evaluation</a:t>
            </a:r>
            <a:r>
              <a:rPr lang="zh-CN" altLang="en-US" dirty="0">
                <a:ea typeface="宋体" panose="02010600030101010101" pitchFamily="2" charset="-122"/>
              </a:rPr>
              <a:t>：</a:t>
            </a:r>
            <a:r>
              <a:rPr lang="en-US" altLang="zh-CN" dirty="0">
                <a:ea typeface="宋体" panose="02010600030101010101" pitchFamily="2" charset="-122"/>
              </a:rPr>
              <a:t>0</a:t>
            </a:r>
            <a:r>
              <a:rPr lang="zh-CN" altLang="en-US" dirty="0">
                <a:ea typeface="宋体" panose="02010600030101010101" pitchFamily="2" charset="-122"/>
              </a:rPr>
              <a:t> </a:t>
            </a:r>
            <a:r>
              <a:rPr lang="en-US" altLang="zh-CN" dirty="0">
                <a:ea typeface="宋体" panose="02010600030101010101" pitchFamily="2" charset="-122"/>
              </a:rPr>
              <a:t>issue </a:t>
            </a:r>
            <a:endParaRPr lang="en-US" altLang="zh-CN" dirty="0"/>
          </a:p>
          <a:p>
            <a:pPr lvl="2">
              <a:spcBef>
                <a:spcPct val="0"/>
              </a:spcBef>
              <a:buFont typeface="Arial" panose="020B0604020202090204" pitchFamily="34" charset="0"/>
              <a:buChar char="•"/>
            </a:pPr>
            <a:r>
              <a:rPr lang="en-US" altLang="zh-CN" dirty="0">
                <a:ea typeface="宋体" panose="02010600030101010101" pitchFamily="2" charset="-122"/>
              </a:rPr>
              <a:t>Open AMIS issue list with risk evaluation</a:t>
            </a:r>
            <a:r>
              <a:rPr lang="zh-CN" altLang="en-US" dirty="0">
                <a:ea typeface="宋体" panose="02010600030101010101" pitchFamily="2" charset="-122"/>
              </a:rPr>
              <a:t>：</a:t>
            </a:r>
            <a:r>
              <a:rPr lang="en-US" altLang="zh-CN" dirty="0">
                <a:ea typeface="宋体" panose="02010600030101010101" pitchFamily="2" charset="-122"/>
              </a:rPr>
              <a:t>0</a:t>
            </a:r>
            <a:r>
              <a:rPr lang="zh-CN" altLang="en-US" dirty="0">
                <a:ea typeface="宋体" panose="02010600030101010101" pitchFamily="2" charset="-122"/>
              </a:rPr>
              <a:t> </a:t>
            </a:r>
            <a:r>
              <a:rPr lang="en-US" altLang="zh-CN" dirty="0">
                <a:ea typeface="宋体" panose="02010600030101010101" pitchFamily="2" charset="-122"/>
              </a:rPr>
              <a:t>issues </a:t>
            </a:r>
          </a:p>
          <a:p>
            <a:pPr lvl="2">
              <a:spcBef>
                <a:spcPct val="0"/>
              </a:spcBef>
              <a:buFont typeface="Arial" panose="020B0604020202090204" pitchFamily="34" charset="0"/>
              <a:buChar char="•"/>
            </a:pPr>
            <a:r>
              <a:rPr lang="en-US" altLang="zh-CN" dirty="0">
                <a:ea typeface="宋体" panose="02010600030101010101" pitchFamily="2" charset="-122"/>
              </a:rPr>
              <a:t>Memory</a:t>
            </a:r>
            <a:r>
              <a:rPr lang="zh-CN" altLang="en-US" dirty="0">
                <a:ea typeface="宋体" panose="02010600030101010101" pitchFamily="2" charset="-122"/>
              </a:rPr>
              <a:t> </a:t>
            </a:r>
            <a:r>
              <a:rPr lang="en-US" altLang="zh-CN" dirty="0">
                <a:ea typeface="宋体" panose="02010600030101010101" pitchFamily="2" charset="-122"/>
              </a:rPr>
              <a:t>leak</a:t>
            </a:r>
            <a:r>
              <a:rPr lang="zh-CN" altLang="en-US" dirty="0">
                <a:ea typeface="宋体" panose="02010600030101010101" pitchFamily="2" charset="-122"/>
              </a:rPr>
              <a:t> </a:t>
            </a:r>
            <a:r>
              <a:rPr lang="en-US" altLang="zh-CN" dirty="0">
                <a:ea typeface="宋体" panose="02010600030101010101" pitchFamily="2" charset="-122"/>
              </a:rPr>
              <a:t>test</a:t>
            </a:r>
            <a:r>
              <a:rPr lang="zh-CN" altLang="en-US" dirty="0">
                <a:ea typeface="宋体" panose="02010600030101010101" pitchFamily="2" charset="-122"/>
              </a:rPr>
              <a:t> </a:t>
            </a:r>
            <a:r>
              <a:rPr lang="en-US" altLang="zh-CN" dirty="0">
                <a:ea typeface="宋体" panose="02010600030101010101" pitchFamily="2" charset="-122"/>
              </a:rPr>
              <a:t>result</a:t>
            </a:r>
            <a:r>
              <a:rPr lang="zh-CN" altLang="en-US" dirty="0">
                <a:ea typeface="宋体" panose="02010600030101010101" pitchFamily="2" charset="-122"/>
              </a:rPr>
              <a:t> </a:t>
            </a:r>
            <a:r>
              <a:rPr lang="en-US" altLang="zh-CN" dirty="0">
                <a:ea typeface="宋体" panose="02010600030101010101" pitchFamily="2" charset="-122"/>
              </a:rPr>
              <a:t>and</a:t>
            </a:r>
            <a:r>
              <a:rPr lang="zh-CN" altLang="en-US" dirty="0">
                <a:ea typeface="宋体" panose="02010600030101010101" pitchFamily="2" charset="-122"/>
              </a:rPr>
              <a:t> </a:t>
            </a:r>
            <a:r>
              <a:rPr lang="en-US" altLang="zh-CN" dirty="0">
                <a:ea typeface="宋体" panose="02010600030101010101" pitchFamily="2" charset="-122"/>
              </a:rPr>
              <a:t>voice</a:t>
            </a:r>
            <a:r>
              <a:rPr lang="zh-CN" altLang="en-US" dirty="0">
                <a:ea typeface="宋体" panose="02010600030101010101" pitchFamily="2" charset="-122"/>
              </a:rPr>
              <a:t> </a:t>
            </a:r>
            <a:r>
              <a:rPr lang="en-US" altLang="zh-CN" dirty="0">
                <a:ea typeface="宋体" panose="02010600030101010101" pitchFamily="2" charset="-122"/>
              </a:rPr>
              <a:t>test</a:t>
            </a:r>
            <a:r>
              <a:rPr lang="zh-CN" altLang="en-US" dirty="0">
                <a:ea typeface="宋体" panose="02010600030101010101" pitchFamily="2" charset="-122"/>
              </a:rPr>
              <a:t> </a:t>
            </a:r>
            <a:r>
              <a:rPr lang="en-US" altLang="zh-CN" dirty="0">
                <a:ea typeface="宋体" panose="02010600030101010101" pitchFamily="2" charset="-122"/>
              </a:rPr>
              <a:t>result– refer slide 3</a:t>
            </a:r>
            <a:r>
              <a:rPr lang="zh-CN" altLang="en-US" dirty="0">
                <a:ea typeface="宋体" panose="02010600030101010101" pitchFamily="2" charset="-122"/>
              </a:rPr>
              <a:t>、</a:t>
            </a:r>
            <a:r>
              <a:rPr lang="en-US" altLang="zh-CN" dirty="0">
                <a:ea typeface="宋体" panose="02010600030101010101" pitchFamily="2" charset="-122"/>
              </a:rPr>
              <a:t>4</a:t>
            </a:r>
            <a:r>
              <a:rPr lang="zh-CN" altLang="en-US" dirty="0">
                <a:ea typeface="宋体" panose="02010600030101010101" pitchFamily="2" charset="-122"/>
              </a:rPr>
              <a:t> 、</a:t>
            </a:r>
            <a:r>
              <a:rPr lang="en-US" altLang="zh-CN" dirty="0">
                <a:ea typeface="宋体" panose="02010600030101010101" pitchFamily="2" charset="-122"/>
              </a:rPr>
              <a:t>5</a:t>
            </a:r>
          </a:p>
          <a:p>
            <a:pPr lvl="2">
              <a:spcBef>
                <a:spcPct val="0"/>
              </a:spcBef>
              <a:buFont typeface="Arial" panose="020B0604020202090204" pitchFamily="34" charset="0"/>
              <a:buChar char="•"/>
            </a:pPr>
            <a:r>
              <a:rPr lang="en-US" altLang="zh-CN" dirty="0">
                <a:ea typeface="宋体" panose="02010600030101010101" pitchFamily="2" charset="-122"/>
              </a:rPr>
              <a:t>Performance</a:t>
            </a:r>
            <a:r>
              <a:rPr lang="zh-CN" altLang="en-US" dirty="0">
                <a:ea typeface="宋体" panose="02010600030101010101" pitchFamily="2" charset="-122"/>
              </a:rPr>
              <a:t> </a:t>
            </a:r>
            <a:r>
              <a:rPr lang="en-US" altLang="zh-CN" dirty="0">
                <a:ea typeface="宋体" panose="02010600030101010101" pitchFamily="2" charset="-122"/>
              </a:rPr>
              <a:t>test</a:t>
            </a:r>
            <a:r>
              <a:rPr lang="zh-CN" altLang="en-US" dirty="0">
                <a:ea typeface="宋体" panose="02010600030101010101" pitchFamily="2" charset="-122"/>
              </a:rPr>
              <a:t> </a:t>
            </a:r>
            <a:r>
              <a:rPr lang="en-US" altLang="zh-CN" dirty="0">
                <a:ea typeface="宋体" panose="02010600030101010101" pitchFamily="2" charset="-122"/>
              </a:rPr>
              <a:t>result</a:t>
            </a:r>
            <a:r>
              <a:rPr lang="zh-CN" altLang="en-US" dirty="0">
                <a:ea typeface="宋体" panose="02010600030101010101" pitchFamily="2" charset="-122"/>
              </a:rPr>
              <a:t> </a:t>
            </a:r>
            <a:r>
              <a:rPr lang="en-US" altLang="zh-CN" dirty="0">
                <a:ea typeface="宋体" panose="02010600030101010101" pitchFamily="2" charset="-122"/>
              </a:rPr>
              <a:t>–</a:t>
            </a:r>
            <a:r>
              <a:rPr lang="zh-CN" altLang="en-US" dirty="0">
                <a:ea typeface="宋体" panose="02010600030101010101" pitchFamily="2" charset="-122"/>
              </a:rPr>
              <a:t> </a:t>
            </a:r>
            <a:r>
              <a:rPr lang="en-US" altLang="zh-CN" dirty="0">
                <a:ea typeface="宋体" panose="02010600030101010101" pitchFamily="2" charset="-122"/>
              </a:rPr>
              <a:t>refer</a:t>
            </a:r>
            <a:r>
              <a:rPr lang="zh-CN" altLang="en-US" dirty="0">
                <a:ea typeface="宋体" panose="02010600030101010101" pitchFamily="2" charset="-122"/>
              </a:rPr>
              <a:t> </a:t>
            </a:r>
            <a:r>
              <a:rPr lang="en-US" altLang="zh-CN" dirty="0">
                <a:ea typeface="宋体" panose="02010600030101010101" pitchFamily="2" charset="-122"/>
              </a:rPr>
              <a:t>slide</a:t>
            </a:r>
            <a:r>
              <a:rPr lang="zh-CN" altLang="en-US" dirty="0">
                <a:ea typeface="宋体" panose="02010600030101010101" pitchFamily="2" charset="-122"/>
              </a:rPr>
              <a:t> </a:t>
            </a:r>
            <a:r>
              <a:rPr lang="en-US" altLang="zh-CN">
                <a:ea typeface="宋体" panose="02010600030101010101" pitchFamily="2" charset="-122"/>
              </a:rPr>
              <a:t>6</a:t>
            </a:r>
            <a:endParaRPr lang="en-US" altLang="zh-CN" dirty="0">
              <a:ea typeface="宋体" panose="02010600030101010101" pitchFamily="2" charset="-122"/>
            </a:endParaRPr>
          </a:p>
          <a:p>
            <a:pPr lvl="2">
              <a:spcBef>
                <a:spcPct val="0"/>
              </a:spcBef>
              <a:buFont typeface="Arial" panose="020B0604020202090204" pitchFamily="34" charset="0"/>
              <a:buChar char="•"/>
            </a:pPr>
            <a:endParaRPr lang="en-US" altLang="zh-CN" dirty="0">
              <a:ea typeface="宋体" panose="02010600030101010101" pitchFamily="2" charset="-122"/>
            </a:endParaRPr>
          </a:p>
          <a:p>
            <a:pPr marL="1371600" lvl="3" indent="0">
              <a:spcBef>
                <a:spcPct val="0"/>
              </a:spcBef>
              <a:buNone/>
            </a:pPr>
            <a:endParaRPr lang="en-US" altLang="zh-CN" dirty="0">
              <a:ea typeface="宋体" panose="02010600030101010101" pitchFamily="2" charset="-122"/>
            </a:endParaRPr>
          </a:p>
          <a:p>
            <a:pPr>
              <a:spcBef>
                <a:spcPct val="0"/>
              </a:spcBef>
            </a:pPr>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CX727ICA</a:t>
            </a:r>
            <a:r>
              <a:rPr lang="zh-CN" altLang="en-US" sz="2800" dirty="0">
                <a:solidFill>
                  <a:srgbClr val="0000CC"/>
                </a:solidFill>
              </a:rPr>
              <a:t> </a:t>
            </a:r>
            <a:r>
              <a:rPr lang="en-US" altLang="zh-CN" sz="2800" dirty="0">
                <a:solidFill>
                  <a:srgbClr val="0000CC"/>
                </a:solidFill>
              </a:rPr>
              <a:t>R04</a:t>
            </a:r>
            <a:r>
              <a:rPr lang="zh-CN" altLang="en-US" sz="2800" dirty="0">
                <a:solidFill>
                  <a:srgbClr val="0000CC"/>
                </a:solidFill>
              </a:rPr>
              <a:t> </a:t>
            </a:r>
            <a:r>
              <a:rPr lang="en-US" altLang="zh-CN" sz="2800" dirty="0">
                <a:solidFill>
                  <a:srgbClr val="0000CC"/>
                </a:solidFill>
              </a:rPr>
              <a:t>PRO</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2" name="图片 1">
            <a:extLst>
              <a:ext uri="{FF2B5EF4-FFF2-40B4-BE49-F238E27FC236}">
                <a16:creationId xmlns:a16="http://schemas.microsoft.com/office/drawing/2014/main" id="{CEFE1687-7BA3-26A1-FB7B-DBC3507F5A3C}"/>
              </a:ext>
            </a:extLst>
          </p:cNvPr>
          <p:cNvPicPr>
            <a:picLocks noChangeAspect="1"/>
          </p:cNvPicPr>
          <p:nvPr/>
        </p:nvPicPr>
        <p:blipFill>
          <a:blip r:embed="rId2"/>
          <a:stretch>
            <a:fillRect/>
          </a:stretch>
        </p:blipFill>
        <p:spPr>
          <a:xfrm>
            <a:off x="281414" y="1385029"/>
            <a:ext cx="5814586" cy="4087943"/>
          </a:xfrm>
          <a:prstGeom prst="rect">
            <a:avLst/>
          </a:prstGeom>
        </p:spPr>
      </p:pic>
      <p:pic>
        <p:nvPicPr>
          <p:cNvPr id="5" name="图片 4">
            <a:extLst>
              <a:ext uri="{FF2B5EF4-FFF2-40B4-BE49-F238E27FC236}">
                <a16:creationId xmlns:a16="http://schemas.microsoft.com/office/drawing/2014/main" id="{843AD768-9010-07CB-611B-80763151A60C}"/>
              </a:ext>
            </a:extLst>
          </p:cNvPr>
          <p:cNvPicPr>
            <a:picLocks noChangeAspect="1"/>
          </p:cNvPicPr>
          <p:nvPr/>
        </p:nvPicPr>
        <p:blipFill>
          <a:blip r:embed="rId3"/>
          <a:stretch>
            <a:fillRect/>
          </a:stretch>
        </p:blipFill>
        <p:spPr>
          <a:xfrm>
            <a:off x="6095999" y="1385028"/>
            <a:ext cx="5876319" cy="3989860"/>
          </a:xfrm>
          <a:prstGeom prst="rect">
            <a:avLst/>
          </a:prstGeom>
        </p:spPr>
      </p:pic>
    </p:spTree>
    <p:extLst>
      <p:ext uri="{BB962C8B-B14F-4D97-AF65-F5344CB8AC3E}">
        <p14:creationId xmlns:p14="http://schemas.microsoft.com/office/powerpoint/2010/main" val="149873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CX727ICA</a:t>
            </a:r>
            <a:r>
              <a:rPr lang="zh-CN" altLang="en-US" sz="2800" dirty="0">
                <a:solidFill>
                  <a:srgbClr val="0000CC"/>
                </a:solidFill>
              </a:rPr>
              <a:t> </a:t>
            </a:r>
            <a:r>
              <a:rPr lang="en-US" altLang="zh-CN" sz="2800" dirty="0">
                <a:solidFill>
                  <a:srgbClr val="0000CC"/>
                </a:solidFill>
              </a:rPr>
              <a:t>R04</a:t>
            </a:r>
            <a:r>
              <a:rPr lang="zh-CN" altLang="en-US" sz="2800" dirty="0">
                <a:solidFill>
                  <a:srgbClr val="0000CC"/>
                </a:solidFill>
              </a:rPr>
              <a:t> </a:t>
            </a:r>
            <a:r>
              <a:rPr lang="en-US" altLang="zh-CN" sz="2800" dirty="0">
                <a:solidFill>
                  <a:srgbClr val="0000CC"/>
                </a:solidFill>
              </a:rPr>
              <a:t>PRO</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5" name="图片 4">
            <a:extLst>
              <a:ext uri="{FF2B5EF4-FFF2-40B4-BE49-F238E27FC236}">
                <a16:creationId xmlns:a16="http://schemas.microsoft.com/office/drawing/2014/main" id="{49441E4B-BDE3-1649-372D-A30EE18FE50B}"/>
              </a:ext>
            </a:extLst>
          </p:cNvPr>
          <p:cNvPicPr>
            <a:picLocks noChangeAspect="1"/>
          </p:cNvPicPr>
          <p:nvPr/>
        </p:nvPicPr>
        <p:blipFill>
          <a:blip r:embed="rId2"/>
          <a:stretch>
            <a:fillRect/>
          </a:stretch>
        </p:blipFill>
        <p:spPr>
          <a:xfrm>
            <a:off x="6096000" y="1717712"/>
            <a:ext cx="5563784" cy="3855999"/>
          </a:xfrm>
          <a:prstGeom prst="rect">
            <a:avLst/>
          </a:prstGeom>
        </p:spPr>
      </p:pic>
      <p:pic>
        <p:nvPicPr>
          <p:cNvPr id="6" name="图片 5">
            <a:extLst>
              <a:ext uri="{FF2B5EF4-FFF2-40B4-BE49-F238E27FC236}">
                <a16:creationId xmlns:a16="http://schemas.microsoft.com/office/drawing/2014/main" id="{7CB99A04-48BE-396F-983D-7F5719FC2258}"/>
              </a:ext>
            </a:extLst>
          </p:cNvPr>
          <p:cNvPicPr>
            <a:picLocks noChangeAspect="1"/>
          </p:cNvPicPr>
          <p:nvPr/>
        </p:nvPicPr>
        <p:blipFill>
          <a:blip r:embed="rId3"/>
          <a:stretch>
            <a:fillRect/>
          </a:stretch>
        </p:blipFill>
        <p:spPr>
          <a:xfrm>
            <a:off x="396387" y="1717711"/>
            <a:ext cx="5661513" cy="3855999"/>
          </a:xfrm>
          <a:prstGeom prst="rect">
            <a:avLst/>
          </a:prstGeom>
        </p:spPr>
      </p:pic>
    </p:spTree>
    <p:extLst>
      <p:ext uri="{BB962C8B-B14F-4D97-AF65-F5344CB8AC3E}">
        <p14:creationId xmlns:p14="http://schemas.microsoft.com/office/powerpoint/2010/main" val="288725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CX727ICA</a:t>
            </a:r>
            <a:r>
              <a:rPr lang="zh-CN" altLang="en-US" sz="2800" dirty="0">
                <a:solidFill>
                  <a:srgbClr val="0000CC"/>
                </a:solidFill>
              </a:rPr>
              <a:t> </a:t>
            </a:r>
            <a:r>
              <a:rPr lang="en-US" altLang="zh-CN" sz="2800" dirty="0">
                <a:solidFill>
                  <a:srgbClr val="0000CC"/>
                </a:solidFill>
              </a:rPr>
              <a:t>R04</a:t>
            </a:r>
            <a:r>
              <a:rPr lang="zh-CN" altLang="en-US" sz="2800" dirty="0">
                <a:solidFill>
                  <a:srgbClr val="0000CC"/>
                </a:solidFill>
              </a:rPr>
              <a:t> </a:t>
            </a:r>
            <a:r>
              <a:rPr lang="en-US" altLang="zh-CN" sz="2800" dirty="0">
                <a:solidFill>
                  <a:srgbClr val="0000CC"/>
                </a:solidFill>
              </a:rPr>
              <a:t>PRO</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a:extLst>
              <a:ext uri="{FF2B5EF4-FFF2-40B4-BE49-F238E27FC236}">
                <a16:creationId xmlns:a16="http://schemas.microsoft.com/office/drawing/2014/main" id="{A5B6E5EF-FF75-1B4E-82BD-47B32C7A0531}"/>
              </a:ext>
            </a:extLst>
          </p:cNvPr>
          <p:cNvGraphicFramePr>
            <a:graphicFrameLocks noGrp="1"/>
          </p:cNvGraphicFramePr>
          <p:nvPr>
            <p:extLst>
              <p:ext uri="{D42A27DB-BD31-4B8C-83A1-F6EECF244321}">
                <p14:modId xmlns:p14="http://schemas.microsoft.com/office/powerpoint/2010/main" val="4125635727"/>
              </p:ext>
            </p:extLst>
          </p:nvPr>
        </p:nvGraphicFramePr>
        <p:xfrm>
          <a:off x="76463" y="2939399"/>
          <a:ext cx="2314222" cy="1589043"/>
        </p:xfrm>
        <a:graphic>
          <a:graphicData uri="http://schemas.openxmlformats.org/drawingml/2006/table">
            <a:tbl>
              <a:tblPr/>
              <a:tblGrid>
                <a:gridCol w="298206">
                  <a:extLst>
                    <a:ext uri="{9D8B030D-6E8A-4147-A177-3AD203B41FA5}">
                      <a16:colId xmlns:a16="http://schemas.microsoft.com/office/drawing/2014/main" val="20000"/>
                    </a:ext>
                  </a:extLst>
                </a:gridCol>
                <a:gridCol w="316196">
                  <a:extLst>
                    <a:ext uri="{9D8B030D-6E8A-4147-A177-3AD203B41FA5}">
                      <a16:colId xmlns:a16="http://schemas.microsoft.com/office/drawing/2014/main" val="20001"/>
                    </a:ext>
                  </a:extLst>
                </a:gridCol>
                <a:gridCol w="401598">
                  <a:extLst>
                    <a:ext uri="{9D8B030D-6E8A-4147-A177-3AD203B41FA5}">
                      <a16:colId xmlns:a16="http://schemas.microsoft.com/office/drawing/2014/main" val="20002"/>
                    </a:ext>
                  </a:extLst>
                </a:gridCol>
                <a:gridCol w="451556">
                  <a:extLst>
                    <a:ext uri="{9D8B030D-6E8A-4147-A177-3AD203B41FA5}">
                      <a16:colId xmlns:a16="http://schemas.microsoft.com/office/drawing/2014/main" val="1576697097"/>
                    </a:ext>
                  </a:extLst>
                </a:gridCol>
                <a:gridCol w="428977">
                  <a:extLst>
                    <a:ext uri="{9D8B030D-6E8A-4147-A177-3AD203B41FA5}">
                      <a16:colId xmlns:a16="http://schemas.microsoft.com/office/drawing/2014/main" val="20003"/>
                    </a:ext>
                  </a:extLst>
                </a:gridCol>
                <a:gridCol w="417689">
                  <a:extLst>
                    <a:ext uri="{9D8B030D-6E8A-4147-A177-3AD203B41FA5}">
                      <a16:colId xmlns:a16="http://schemas.microsoft.com/office/drawing/2014/main" val="20004"/>
                    </a:ext>
                  </a:extLst>
                </a:gridCol>
              </a:tblGrid>
              <a:tr h="218364">
                <a:tc gridSpan="6">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唤醒词唤醒率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ltLang="en-US"/>
                    </a:p>
                  </a:txBody>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88759">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p>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测试次数</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88759">
                <a:tc rowSpan="3">
                  <a:txBody>
                    <a:bodyPr/>
                    <a:lstStyle/>
                    <a:p>
                      <a:pPr algn="l"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小度小度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7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7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8759">
                <a:tc rowSpan="3">
                  <a:txBody>
                    <a:bodyPr/>
                    <a:lstStyle/>
                    <a:p>
                      <a:pPr algn="l"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电马同学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7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8759">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6" name="表格 5">
            <a:extLst>
              <a:ext uri="{FF2B5EF4-FFF2-40B4-BE49-F238E27FC236}">
                <a16:creationId xmlns:a16="http://schemas.microsoft.com/office/drawing/2014/main" id="{40CE53F0-80D0-3942-8B09-A18E6A383BE5}"/>
              </a:ext>
            </a:extLst>
          </p:cNvPr>
          <p:cNvGraphicFramePr>
            <a:graphicFrameLocks noGrp="1"/>
          </p:cNvGraphicFramePr>
          <p:nvPr>
            <p:extLst>
              <p:ext uri="{D42A27DB-BD31-4B8C-83A1-F6EECF244321}">
                <p14:modId xmlns:p14="http://schemas.microsoft.com/office/powerpoint/2010/main" val="550355055"/>
              </p:ext>
            </p:extLst>
          </p:nvPr>
        </p:nvGraphicFramePr>
        <p:xfrm>
          <a:off x="2647769" y="2052559"/>
          <a:ext cx="2626818" cy="4454443"/>
        </p:xfrm>
        <a:graphic>
          <a:graphicData uri="http://schemas.openxmlformats.org/drawingml/2006/table">
            <a:tbl>
              <a:tblPr/>
              <a:tblGrid>
                <a:gridCol w="437803">
                  <a:extLst>
                    <a:ext uri="{9D8B030D-6E8A-4147-A177-3AD203B41FA5}">
                      <a16:colId xmlns:a16="http://schemas.microsoft.com/office/drawing/2014/main" val="20000"/>
                    </a:ext>
                  </a:extLst>
                </a:gridCol>
                <a:gridCol w="437803">
                  <a:extLst>
                    <a:ext uri="{9D8B030D-6E8A-4147-A177-3AD203B41FA5}">
                      <a16:colId xmlns:a16="http://schemas.microsoft.com/office/drawing/2014/main" val="20001"/>
                    </a:ext>
                  </a:extLst>
                </a:gridCol>
                <a:gridCol w="437803">
                  <a:extLst>
                    <a:ext uri="{9D8B030D-6E8A-4147-A177-3AD203B41FA5}">
                      <a16:colId xmlns:a16="http://schemas.microsoft.com/office/drawing/2014/main" val="20002"/>
                    </a:ext>
                  </a:extLst>
                </a:gridCol>
                <a:gridCol w="437803">
                  <a:extLst>
                    <a:ext uri="{9D8B030D-6E8A-4147-A177-3AD203B41FA5}">
                      <a16:colId xmlns:a16="http://schemas.microsoft.com/office/drawing/2014/main" val="534610051"/>
                    </a:ext>
                  </a:extLst>
                </a:gridCol>
                <a:gridCol w="437803">
                  <a:extLst>
                    <a:ext uri="{9D8B030D-6E8A-4147-A177-3AD203B41FA5}">
                      <a16:colId xmlns:a16="http://schemas.microsoft.com/office/drawing/2014/main" val="20003"/>
                    </a:ext>
                  </a:extLst>
                </a:gridCol>
                <a:gridCol w="437803">
                  <a:extLst>
                    <a:ext uri="{9D8B030D-6E8A-4147-A177-3AD203B41FA5}">
                      <a16:colId xmlns:a16="http://schemas.microsoft.com/office/drawing/2014/main" val="20004"/>
                    </a:ext>
                  </a:extLst>
                </a:gridCol>
              </a:tblGrid>
              <a:tr h="165226">
                <a:tc gridSpan="6">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ltLang="en-US"/>
                    </a:p>
                  </a:txBody>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323793">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测试次数</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暂停播放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继续播放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上一首</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上一曲</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下一首</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下一曲</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接听电话</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5226">
                <a:tc rowSpan="3">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挂断电话</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5226">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7" name="表格 6">
            <a:extLst>
              <a:ext uri="{FF2B5EF4-FFF2-40B4-BE49-F238E27FC236}">
                <a16:creationId xmlns:a16="http://schemas.microsoft.com/office/drawing/2014/main" id="{58DE4CA2-8D3B-2449-BBF6-4DD708AE423B}"/>
              </a:ext>
            </a:extLst>
          </p:cNvPr>
          <p:cNvGraphicFramePr>
            <a:graphicFrameLocks noGrp="1"/>
          </p:cNvGraphicFramePr>
          <p:nvPr>
            <p:extLst>
              <p:ext uri="{D42A27DB-BD31-4B8C-83A1-F6EECF244321}">
                <p14:modId xmlns:p14="http://schemas.microsoft.com/office/powerpoint/2010/main" val="2576460451"/>
              </p:ext>
            </p:extLst>
          </p:nvPr>
        </p:nvGraphicFramePr>
        <p:xfrm>
          <a:off x="5387542" y="2052559"/>
          <a:ext cx="2956548" cy="4454443"/>
        </p:xfrm>
        <a:graphic>
          <a:graphicData uri="http://schemas.openxmlformats.org/drawingml/2006/table">
            <a:tbl>
              <a:tblPr/>
              <a:tblGrid>
                <a:gridCol w="492758">
                  <a:extLst>
                    <a:ext uri="{9D8B030D-6E8A-4147-A177-3AD203B41FA5}">
                      <a16:colId xmlns:a16="http://schemas.microsoft.com/office/drawing/2014/main" val="20000"/>
                    </a:ext>
                  </a:extLst>
                </a:gridCol>
                <a:gridCol w="492758">
                  <a:extLst>
                    <a:ext uri="{9D8B030D-6E8A-4147-A177-3AD203B41FA5}">
                      <a16:colId xmlns:a16="http://schemas.microsoft.com/office/drawing/2014/main" val="20001"/>
                    </a:ext>
                  </a:extLst>
                </a:gridCol>
                <a:gridCol w="492758">
                  <a:extLst>
                    <a:ext uri="{9D8B030D-6E8A-4147-A177-3AD203B41FA5}">
                      <a16:colId xmlns:a16="http://schemas.microsoft.com/office/drawing/2014/main" val="20002"/>
                    </a:ext>
                  </a:extLst>
                </a:gridCol>
                <a:gridCol w="492758">
                  <a:extLst>
                    <a:ext uri="{9D8B030D-6E8A-4147-A177-3AD203B41FA5}">
                      <a16:colId xmlns:a16="http://schemas.microsoft.com/office/drawing/2014/main" val="3966968059"/>
                    </a:ext>
                  </a:extLst>
                </a:gridCol>
                <a:gridCol w="492758">
                  <a:extLst>
                    <a:ext uri="{9D8B030D-6E8A-4147-A177-3AD203B41FA5}">
                      <a16:colId xmlns:a16="http://schemas.microsoft.com/office/drawing/2014/main" val="20003"/>
                    </a:ext>
                  </a:extLst>
                </a:gridCol>
                <a:gridCol w="492758">
                  <a:extLst>
                    <a:ext uri="{9D8B030D-6E8A-4147-A177-3AD203B41FA5}">
                      <a16:colId xmlns:a16="http://schemas.microsoft.com/office/drawing/2014/main" val="20004"/>
                    </a:ext>
                  </a:extLst>
                </a:gridCol>
              </a:tblGrid>
              <a:tr h="167490">
                <a:tc gridSpan="6">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endParaRPr lang="en-US" altLang="zh-CN" sz="750" b="1" i="0" u="none" strike="noStrike" dirty="0">
                        <a:solidFill>
                          <a:srgbClr val="000000"/>
                        </a:solidFill>
                        <a:effectLst/>
                        <a:latin typeface="宋体" panose="02010600030101010101" pitchFamily="2" charset="-122"/>
                        <a:ea typeface="宋体" panose="02010600030101010101"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ltLang="en-US"/>
                    </a:p>
                  </a:txBody>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7490">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anose="02010600030101010101" pitchFamily="2" charset="-122"/>
                          <a:ea typeface="宋体" panose="02010600030101010101"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测试次数</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跟随模式</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7193">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车头朝上</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正北模式</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7490">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放大地图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缩小地图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打开路况</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关闭路况</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开始导航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7490">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8" name="表格 7">
            <a:extLst>
              <a:ext uri="{FF2B5EF4-FFF2-40B4-BE49-F238E27FC236}">
                <a16:creationId xmlns:a16="http://schemas.microsoft.com/office/drawing/2014/main" id="{0FFF96E4-048C-F740-8495-F863FADFAF75}"/>
              </a:ext>
            </a:extLst>
          </p:cNvPr>
          <p:cNvGraphicFramePr>
            <a:graphicFrameLocks noGrp="1"/>
          </p:cNvGraphicFramePr>
          <p:nvPr>
            <p:extLst>
              <p:ext uri="{D42A27DB-BD31-4B8C-83A1-F6EECF244321}">
                <p14:modId xmlns:p14="http://schemas.microsoft.com/office/powerpoint/2010/main" val="3308463556"/>
              </p:ext>
            </p:extLst>
          </p:nvPr>
        </p:nvGraphicFramePr>
        <p:xfrm>
          <a:off x="8457043" y="2052559"/>
          <a:ext cx="3018996" cy="4454439"/>
        </p:xfrm>
        <a:graphic>
          <a:graphicData uri="http://schemas.openxmlformats.org/drawingml/2006/table">
            <a:tbl>
              <a:tblPr/>
              <a:tblGrid>
                <a:gridCol w="503166">
                  <a:extLst>
                    <a:ext uri="{9D8B030D-6E8A-4147-A177-3AD203B41FA5}">
                      <a16:colId xmlns:a16="http://schemas.microsoft.com/office/drawing/2014/main" val="20000"/>
                    </a:ext>
                  </a:extLst>
                </a:gridCol>
                <a:gridCol w="503166">
                  <a:extLst>
                    <a:ext uri="{9D8B030D-6E8A-4147-A177-3AD203B41FA5}">
                      <a16:colId xmlns:a16="http://schemas.microsoft.com/office/drawing/2014/main" val="20001"/>
                    </a:ext>
                  </a:extLst>
                </a:gridCol>
                <a:gridCol w="503166">
                  <a:extLst>
                    <a:ext uri="{9D8B030D-6E8A-4147-A177-3AD203B41FA5}">
                      <a16:colId xmlns:a16="http://schemas.microsoft.com/office/drawing/2014/main" val="20002"/>
                    </a:ext>
                  </a:extLst>
                </a:gridCol>
                <a:gridCol w="503166">
                  <a:extLst>
                    <a:ext uri="{9D8B030D-6E8A-4147-A177-3AD203B41FA5}">
                      <a16:colId xmlns:a16="http://schemas.microsoft.com/office/drawing/2014/main" val="2386460057"/>
                    </a:ext>
                  </a:extLst>
                </a:gridCol>
                <a:gridCol w="503166">
                  <a:extLst>
                    <a:ext uri="{9D8B030D-6E8A-4147-A177-3AD203B41FA5}">
                      <a16:colId xmlns:a16="http://schemas.microsoft.com/office/drawing/2014/main" val="20003"/>
                    </a:ext>
                  </a:extLst>
                </a:gridCol>
                <a:gridCol w="503166">
                  <a:extLst>
                    <a:ext uri="{9D8B030D-6E8A-4147-A177-3AD203B41FA5}">
                      <a16:colId xmlns:a16="http://schemas.microsoft.com/office/drawing/2014/main" val="20004"/>
                    </a:ext>
                  </a:extLst>
                </a:gridCol>
              </a:tblGrid>
              <a:tr h="170373">
                <a:tc gridSpan="6">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ltLang="en-US"/>
                    </a:p>
                  </a:txBody>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70373">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anose="02010600030101010101" pitchFamily="2" charset="-122"/>
                          <a:ea typeface="宋体" panose="02010600030101010101" pitchFamily="2" charset="-122"/>
                        </a:rPr>
                        <a:t>指标项</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测试次数</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52359">
                <a:tc rowSpan="3">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查看全程</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359">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继续导航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2359">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上一页</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下一页</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确定</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取消</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第一个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第二个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第三个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
        <p:nvSpPr>
          <p:cNvPr id="13" name="文本框 12">
            <a:extLst>
              <a:ext uri="{FF2B5EF4-FFF2-40B4-BE49-F238E27FC236}">
                <a16:creationId xmlns:a16="http://schemas.microsoft.com/office/drawing/2014/main" id="{0A3DFFDA-EDD3-C04E-9558-893C92BBADF0}"/>
              </a:ext>
            </a:extLst>
          </p:cNvPr>
          <p:cNvSpPr txBox="1"/>
          <p:nvPr/>
        </p:nvSpPr>
        <p:spPr>
          <a:xfrm>
            <a:off x="564021" y="944563"/>
            <a:ext cx="3948158" cy="369332"/>
          </a:xfrm>
          <a:prstGeom prst="rect">
            <a:avLst/>
          </a:prstGeom>
          <a:noFill/>
        </p:spPr>
        <p:txBody>
          <a:bodyPr wrap="square" rtlCol="0">
            <a:spAutoFit/>
          </a:bodyPr>
          <a:lstStyle/>
          <a:p>
            <a:r>
              <a:rPr kumimoji="1" lang="zh-CN" altLang="en-US" dirty="0"/>
              <a:t>唤醒词唤醒率：高配、低配   </a:t>
            </a:r>
            <a:r>
              <a:rPr kumimoji="1" lang="en" altLang="zh-CN" dirty="0">
                <a:highlight>
                  <a:srgbClr val="00FF00"/>
                </a:highlight>
              </a:rPr>
              <a:t>Pass</a:t>
            </a:r>
            <a:endParaRPr kumimoji="1" lang="zh-CN" altLang="en-US" dirty="0">
              <a:highlight>
                <a:srgbClr val="00FF00"/>
              </a:highlight>
            </a:endParaRPr>
          </a:p>
        </p:txBody>
      </p:sp>
      <p:sp>
        <p:nvSpPr>
          <p:cNvPr id="15" name="文本框 14">
            <a:extLst>
              <a:ext uri="{FF2B5EF4-FFF2-40B4-BE49-F238E27FC236}">
                <a16:creationId xmlns:a16="http://schemas.microsoft.com/office/drawing/2014/main" id="{0E4247F8-0BC7-694A-B0CE-E627B01EEF22}"/>
              </a:ext>
            </a:extLst>
          </p:cNvPr>
          <p:cNvSpPr txBox="1"/>
          <p:nvPr/>
        </p:nvSpPr>
        <p:spPr>
          <a:xfrm>
            <a:off x="564021" y="1313895"/>
            <a:ext cx="3734514" cy="369332"/>
          </a:xfrm>
          <a:prstGeom prst="rect">
            <a:avLst/>
          </a:prstGeom>
          <a:noFill/>
        </p:spPr>
        <p:txBody>
          <a:bodyPr wrap="square">
            <a:spAutoFit/>
          </a:bodyPr>
          <a:lstStyle/>
          <a:p>
            <a:r>
              <a:rPr lang="zh-CN" altLang="en-US" dirty="0"/>
              <a:t>唤醒词唤醒率：高配、低配   </a:t>
            </a:r>
            <a:r>
              <a:rPr lang="zh-CN" altLang="en-US" dirty="0">
                <a:highlight>
                  <a:srgbClr val="00FF00"/>
                </a:highlight>
              </a:rPr>
              <a:t>Pass</a:t>
            </a:r>
          </a:p>
        </p:txBody>
      </p:sp>
      <p:sp>
        <p:nvSpPr>
          <p:cNvPr id="2" name="文本框 1">
            <a:extLst>
              <a:ext uri="{FF2B5EF4-FFF2-40B4-BE49-F238E27FC236}">
                <a16:creationId xmlns:a16="http://schemas.microsoft.com/office/drawing/2014/main" id="{73F59809-3F01-BDEC-D3D3-F1BD82406DFB}"/>
              </a:ext>
            </a:extLst>
          </p:cNvPr>
          <p:cNvSpPr txBox="1"/>
          <p:nvPr/>
        </p:nvSpPr>
        <p:spPr>
          <a:xfrm>
            <a:off x="0" y="4897774"/>
            <a:ext cx="2133600" cy="1015663"/>
          </a:xfrm>
          <a:prstGeom prst="rect">
            <a:avLst/>
          </a:prstGeom>
          <a:noFill/>
        </p:spPr>
        <p:txBody>
          <a:bodyPr wrap="square" rtlCol="0">
            <a:spAutoFit/>
          </a:bodyPr>
          <a:lstStyle/>
          <a:p>
            <a:r>
              <a:rPr kumimoji="1" lang="zh-CN" altLang="en-US" sz="1000" dirty="0"/>
              <a:t>说明：</a:t>
            </a:r>
            <a:endParaRPr kumimoji="1" lang="en-US" altLang="zh-CN" sz="1000" dirty="0"/>
          </a:p>
          <a:p>
            <a:pPr marL="171450" indent="-171450">
              <a:buFont typeface="Wingdings" pitchFamily="2" charset="2"/>
              <a:buChar char="Ø"/>
            </a:pPr>
            <a:r>
              <a:rPr kumimoji="1" lang="zh-CN" altLang="en-US" sz="1000" dirty="0"/>
              <a:t>唤醒词：小度小度、电马同学，高中低噪，各测</a:t>
            </a:r>
            <a:r>
              <a:rPr kumimoji="1" lang="en-US" altLang="zh-CN" sz="1000" dirty="0"/>
              <a:t>20</a:t>
            </a:r>
            <a:r>
              <a:rPr kumimoji="1" lang="zh-CN" altLang="en-US" sz="1000" dirty="0"/>
              <a:t>遍；</a:t>
            </a:r>
          </a:p>
          <a:p>
            <a:pPr marL="171450" indent="-171450">
              <a:buFont typeface="Wingdings" pitchFamily="2" charset="2"/>
              <a:buChar char="Ø"/>
            </a:pPr>
            <a:r>
              <a:rPr kumimoji="1" lang="zh-CN" altLang="en-US" sz="1000" dirty="0"/>
              <a:t>场景化命令词（上一首、下一曲等），高中低噪，各测</a:t>
            </a:r>
            <a:r>
              <a:rPr kumimoji="1" lang="en-US" altLang="zh-CN" sz="1000" dirty="0"/>
              <a:t>10</a:t>
            </a:r>
            <a:r>
              <a:rPr kumimoji="1" lang="zh-CN" altLang="en-US" sz="1000" dirty="0"/>
              <a:t>遍；</a:t>
            </a:r>
          </a:p>
          <a:p>
            <a:pPr marL="171450" indent="-171450">
              <a:buFont typeface="Wingdings" pitchFamily="2" charset="2"/>
              <a:buChar char="Ø"/>
            </a:pPr>
            <a:r>
              <a:rPr kumimoji="1" lang="zh-CN" altLang="en-US" sz="1000" dirty="0"/>
              <a:t>测试过程中</a:t>
            </a:r>
            <a:r>
              <a:rPr kumimoji="1" lang="en-US" altLang="zh-CN" sz="1000" dirty="0"/>
              <a:t>6</a:t>
            </a:r>
            <a:r>
              <a:rPr kumimoji="1" lang="zh-CN" altLang="en-US" sz="1000" dirty="0"/>
              <a:t>至</a:t>
            </a:r>
            <a:r>
              <a:rPr kumimoji="1" lang="en-US" altLang="zh-CN" sz="1000" dirty="0"/>
              <a:t>8</a:t>
            </a:r>
            <a:r>
              <a:rPr kumimoji="1" lang="zh-CN" altLang="en-US" sz="1000" dirty="0"/>
              <a:t>人参与测试</a:t>
            </a:r>
          </a:p>
        </p:txBody>
      </p:sp>
    </p:spTree>
    <p:extLst>
      <p:ext uri="{BB962C8B-B14F-4D97-AF65-F5344CB8AC3E}">
        <p14:creationId xmlns:p14="http://schemas.microsoft.com/office/powerpoint/2010/main" val="8799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CX727ICA</a:t>
            </a:r>
            <a:r>
              <a:rPr lang="zh-CN" altLang="en-US" sz="2800" dirty="0">
                <a:solidFill>
                  <a:srgbClr val="0000CC"/>
                </a:solidFill>
              </a:rPr>
              <a:t> </a:t>
            </a:r>
            <a:r>
              <a:rPr lang="en-US" altLang="zh-CN" sz="2800" dirty="0">
                <a:solidFill>
                  <a:srgbClr val="0000CC"/>
                </a:solidFill>
              </a:rPr>
              <a:t>R04</a:t>
            </a:r>
            <a:r>
              <a:rPr lang="zh-CN" altLang="en-US" sz="2800" dirty="0">
                <a:solidFill>
                  <a:srgbClr val="0000CC"/>
                </a:solidFill>
              </a:rPr>
              <a:t> </a:t>
            </a:r>
            <a:r>
              <a:rPr lang="en-US" altLang="zh-CN" sz="2800" dirty="0">
                <a:solidFill>
                  <a:srgbClr val="0000CC"/>
                </a:solidFill>
              </a:rPr>
              <a:t>PRO</a:t>
            </a:r>
            <a:r>
              <a:rPr lang="en-US" altLang="en-US" sz="2800" dirty="0">
                <a:solidFill>
                  <a:srgbClr val="0000CC"/>
                </a:solidFill>
              </a:rPr>
              <a:t>}</a:t>
            </a:r>
            <a:r>
              <a:rPr lang="zh-CN" altLang="en-US" sz="2800" dirty="0">
                <a:solidFill>
                  <a:srgbClr val="0000CC"/>
                </a:solidFill>
              </a:rPr>
              <a:t> </a:t>
            </a:r>
            <a:r>
              <a:rPr lang="zh-CN" altLang="en-US" sz="2800" dirty="0"/>
              <a:t>性能专项测试</a:t>
            </a:r>
            <a:endParaRPr lang="en-US" altLang="en-US" sz="2800" dirty="0"/>
          </a:p>
        </p:txBody>
      </p:sp>
      <p:graphicFrame>
        <p:nvGraphicFramePr>
          <p:cNvPr id="3" name="对象 2">
            <a:extLst>
              <a:ext uri="{FF2B5EF4-FFF2-40B4-BE49-F238E27FC236}">
                <a16:creationId xmlns:a16="http://schemas.microsoft.com/office/drawing/2014/main" id="{28EAAAAA-3120-5B83-0B87-0C9F116FCD92}"/>
              </a:ext>
            </a:extLst>
          </p:cNvPr>
          <p:cNvGraphicFramePr>
            <a:graphicFrameLocks noChangeAspect="1"/>
          </p:cNvGraphicFramePr>
          <p:nvPr>
            <p:extLst>
              <p:ext uri="{D42A27DB-BD31-4B8C-83A1-F6EECF244321}">
                <p14:modId xmlns:p14="http://schemas.microsoft.com/office/powerpoint/2010/main" val="2917872858"/>
              </p:ext>
            </p:extLst>
          </p:nvPr>
        </p:nvGraphicFramePr>
        <p:xfrm>
          <a:off x="854926" y="1394657"/>
          <a:ext cx="7470713" cy="4068685"/>
        </p:xfrm>
        <a:graphic>
          <a:graphicData uri="http://schemas.openxmlformats.org/presentationml/2006/ole">
            <mc:AlternateContent xmlns:mc="http://schemas.openxmlformats.org/markup-compatibility/2006">
              <mc:Choice xmlns:v="urn:schemas-microsoft-com:vml" Requires="v">
                <p:oleObj name="工作表" r:id="rId2" imgW="103619300" imgH="56426100" progId="Excel.Sheet.12">
                  <p:embed/>
                </p:oleObj>
              </mc:Choice>
              <mc:Fallback>
                <p:oleObj name="工作表" r:id="rId2" imgW="103619300" imgH="56426100" progId="Excel.Sheet.12">
                  <p:embed/>
                  <p:pic>
                    <p:nvPicPr>
                      <p:cNvPr id="0" name=""/>
                      <p:cNvPicPr/>
                      <p:nvPr/>
                    </p:nvPicPr>
                    <p:blipFill>
                      <a:blip r:embed="rId3"/>
                      <a:stretch>
                        <a:fillRect/>
                      </a:stretch>
                    </p:blipFill>
                    <p:spPr>
                      <a:xfrm>
                        <a:off x="854926" y="1394657"/>
                        <a:ext cx="7470713" cy="4068685"/>
                      </a:xfrm>
                      <a:prstGeom prst="rect">
                        <a:avLst/>
                      </a:prstGeom>
                    </p:spPr>
                  </p:pic>
                </p:oleObj>
              </mc:Fallback>
            </mc:AlternateContent>
          </a:graphicData>
        </a:graphic>
      </p:graphicFrame>
    </p:spTree>
    <p:extLst>
      <p:ext uri="{BB962C8B-B14F-4D97-AF65-F5344CB8AC3E}">
        <p14:creationId xmlns:p14="http://schemas.microsoft.com/office/powerpoint/2010/main" val="277009597"/>
      </p:ext>
    </p:extLst>
  </p:cSld>
  <p:clrMapOvr>
    <a:masterClrMapping/>
  </p:clrMapOvr>
</p:sld>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90204" pitchFamily="34" charset="0"/>
            <a:cs typeface="Arial" panose="020B060402020209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CD542 Melbourne workshop 1.1</Template>
  <TotalTime>998</TotalTime>
  <Words>1119</Words>
  <Application>Microsoft Macintosh PowerPoint</Application>
  <PresentationFormat>宽屏</PresentationFormat>
  <Paragraphs>498</Paragraphs>
  <Slides>6</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6</vt:i4>
      </vt:variant>
    </vt:vector>
  </HeadingPairs>
  <TitlesOfParts>
    <vt:vector size="14" baseType="lpstr">
      <vt:lpstr>宋体</vt:lpstr>
      <vt:lpstr>Ford Antenna Cond Light</vt:lpstr>
      <vt:lpstr>Ford Antenna Medium</vt:lpstr>
      <vt:lpstr>Arial</vt:lpstr>
      <vt:lpstr>Calibri</vt:lpstr>
      <vt:lpstr>Wingdings</vt:lpstr>
      <vt:lpstr>1_Corp Presentations 2018</vt:lpstr>
      <vt:lpstr>工作表</vt:lpstr>
      <vt:lpstr>PowerPoint 演示文稿</vt:lpstr>
      <vt:lpstr>{CX727ICA R04 PRO} Software overall status  {green}</vt:lpstr>
      <vt:lpstr>{CX727ICA R04 PRO} 内存泄漏专项测试</vt:lpstr>
      <vt:lpstr>{CX727ICA R04 PRO} 内存泄漏专项测试</vt:lpstr>
      <vt:lpstr>{CX727ICA R04 PRO} 语音专项测试</vt:lpstr>
      <vt:lpstr>{CX727ICA R04 PRO} 性能专项测试</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wangtingting28@baidu.com</cp:lastModifiedBy>
  <cp:revision>2004</cp:revision>
  <cp:lastPrinted>2021-12-22T09:29:48Z</cp:lastPrinted>
  <dcterms:created xsi:type="dcterms:W3CDTF">2021-12-22T09:29:48Z</dcterms:created>
  <dcterms:modified xsi:type="dcterms:W3CDTF">2022-06-20T15:27:36Z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ies>
</file>