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26" r:id="rId6"/>
    <p:sldId id="941" r:id="rId7"/>
    <p:sldId id="940" r:id="rId8"/>
    <p:sldId id="943" r:id="rId9"/>
    <p:sldId id="946" r:id="rId10"/>
    <p:sldId id="949" r:id="rId1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18" d="100"/>
          <a:sy n="118" d="100"/>
        </p:scale>
        <p:origin x="896"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0075" y="52260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Phase4_MY23 P702</a:t>
            </a:r>
            <a:r>
              <a:rPr lang="en-US" altLang="zh-CN" sz="3200" dirty="0">
                <a:solidFill>
                  <a:srgbClr val="0000CC"/>
                </a:solidFill>
              </a:rPr>
              <a:t>_R07 HF1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08</a:t>
            </a:r>
            <a:r>
              <a:rPr lang="en-US" altLang="en-US" sz="1600" dirty="0">
                <a:solidFill>
                  <a:srgbClr val="0000CC"/>
                </a:solidFill>
              </a:rPr>
              <a:t>-18</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{MY23 P702_R07 HF1}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20220726_501_PRO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20220814_0765_A3F12_R07.PRO.HF1</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a:t>
            </a:r>
            <a:r>
              <a:rPr lang="zh-CN" altLang="en-US" sz="1800" dirty="0">
                <a:solidFill>
                  <a:srgbClr val="0000CC"/>
                </a:solidFill>
                <a:ea typeface="宋体" pitchFamily="2" charset="-122"/>
              </a:rPr>
              <a:t> </a:t>
            </a:r>
            <a:r>
              <a:rPr lang="en-US" altLang="zh-CN" sz="1800" dirty="0">
                <a:ea typeface="宋体" pitchFamily="2" charset="-122"/>
              </a:rPr>
              <a:t>P1 and </a:t>
            </a:r>
            <a:r>
              <a:rPr lang="en-US" altLang="zh-CN" sz="1800" dirty="0">
                <a:solidFill>
                  <a:srgbClr val="0000CC"/>
                </a:solidFill>
                <a:ea typeface="宋体" pitchFamily="2" charset="-122"/>
              </a:rPr>
              <a:t>15 </a:t>
            </a:r>
            <a:r>
              <a:rPr lang="en-US" altLang="zh-CN" sz="1800" dirty="0">
                <a:ea typeface="宋体" pitchFamily="2" charset="-122"/>
              </a:rPr>
              <a:t>P2 issues found and not fixed. Refer test report for detail.</a:t>
            </a:r>
            <a:endParaRPr lang="en-US" altLang="zh-CN" sz="1800" dirty="0">
              <a:solidFill>
                <a:srgbClr val="0000CC"/>
              </a:solidFill>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Memory leak, VR project test</a:t>
            </a:r>
            <a:r>
              <a:rPr lang="en-US" altLang="zh-CN" dirty="0">
                <a:ea typeface="宋体" pitchFamily="2" charset="-122"/>
              </a:rPr>
              <a:t> – refer slide 4</a:t>
            </a:r>
            <a:r>
              <a:rPr lang="zh-CN" altLang="en-US" dirty="0">
                <a:ea typeface="宋体" pitchFamily="2" charset="-122"/>
              </a:rPr>
              <a:t>、</a:t>
            </a:r>
            <a:r>
              <a:rPr lang="en-US" altLang="zh-CN" dirty="0">
                <a:ea typeface="宋体" pitchFamily="2" charset="-122"/>
              </a:rPr>
              <a:t>5</a:t>
            </a:r>
            <a:r>
              <a:rPr lang="zh-CN" altLang="en-US" dirty="0">
                <a:ea typeface="宋体" pitchFamily="2" charset="-122"/>
              </a:rPr>
              <a:t>、</a:t>
            </a:r>
            <a:r>
              <a:rPr lang="en-US" altLang="zh-CN" dirty="0">
                <a:ea typeface="宋体" pitchFamily="2" charset="-122"/>
              </a:rPr>
              <a:t>6</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Performance test </a:t>
            </a:r>
            <a:r>
              <a:rPr lang="en-US" altLang="zh-CN" dirty="0">
                <a:ea typeface="宋体" pitchFamily="2" charset="-122"/>
                <a:sym typeface="+mn-ea"/>
              </a:rPr>
              <a:t>– refer slide 7</a:t>
            </a: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{MY23 P702</a:t>
            </a:r>
            <a:r>
              <a:rPr lang="zh-CN" altLang="en-US" sz="2800" dirty="0">
                <a:solidFill>
                  <a:srgbClr val="0000CC"/>
                </a:solidFill>
              </a:rPr>
              <a:t> </a:t>
            </a:r>
            <a:r>
              <a:rPr lang="en-US" altLang="zh-CN" sz="2800" dirty="0">
                <a:solidFill>
                  <a:srgbClr val="0000CC"/>
                </a:solidFill>
              </a:rPr>
              <a:t>R07 HF1</a:t>
            </a:r>
            <a:r>
              <a:rPr lang="en-US" altLang="en-US" sz="2800" dirty="0">
                <a:solidFill>
                  <a:srgbClr val="0000CC"/>
                </a:solidFill>
              </a:rPr>
              <a:t>} </a:t>
            </a:r>
            <a:r>
              <a:rPr lang="en-US" altLang="zh-CN" sz="2800" dirty="0"/>
              <a:t>Open AIMS with risk evaluation</a:t>
            </a:r>
            <a:endParaRPr lang="en-US" altLang="en-US" sz="2800" b="0" dirty="0">
              <a:ea typeface="SimHei" panose="02010609060101010101" pitchFamily="49" charset="-122"/>
            </a:endParaRPr>
          </a:p>
        </p:txBody>
      </p:sp>
      <p:sp>
        <p:nvSpPr>
          <p:cNvPr id="4" name="文本框 3"/>
          <p:cNvSpPr txBox="1"/>
          <p:nvPr/>
        </p:nvSpPr>
        <p:spPr>
          <a:xfrm>
            <a:off x="708341" y="1142167"/>
            <a:ext cx="11179811" cy="368300"/>
          </a:xfrm>
          <a:prstGeom prst="rect">
            <a:avLst/>
          </a:prstGeom>
          <a:noFill/>
        </p:spPr>
        <p:txBody>
          <a:bodyPr wrap="square" rtlCol="0">
            <a:spAutoFit/>
          </a:bodyPr>
          <a:lstStyle/>
          <a:p>
            <a:r>
              <a:rPr kumimoji="1" lang="en-US" altLang="zh-CN" dirty="0"/>
              <a:t>NA</a:t>
            </a:r>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{MY23 P702_</a:t>
            </a:r>
            <a:r>
              <a:rPr lang="zh-CN" altLang="en-US" sz="2800" dirty="0">
                <a:solidFill>
                  <a:srgbClr val="0000CC"/>
                </a:solidFill>
              </a:rPr>
              <a:t> </a:t>
            </a:r>
            <a:r>
              <a:rPr lang="en-US" altLang="zh-CN" sz="2800" dirty="0">
                <a:solidFill>
                  <a:srgbClr val="0000CC"/>
                </a:solidFill>
              </a:rPr>
              <a:t>R07 HF1</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3" name="图片 2"/>
          <p:cNvPicPr>
            <a:picLocks noChangeAspect="1"/>
          </p:cNvPicPr>
          <p:nvPr/>
        </p:nvPicPr>
        <p:blipFill>
          <a:blip r:embed="rId1"/>
          <a:stretch>
            <a:fillRect/>
          </a:stretch>
        </p:blipFill>
        <p:spPr>
          <a:xfrm>
            <a:off x="249555" y="944880"/>
            <a:ext cx="2788285" cy="5187315"/>
          </a:xfrm>
          <a:prstGeom prst="rect">
            <a:avLst/>
          </a:prstGeom>
        </p:spPr>
      </p:pic>
      <p:pic>
        <p:nvPicPr>
          <p:cNvPr id="5" name="图片 4"/>
          <p:cNvPicPr>
            <a:picLocks noChangeAspect="1"/>
          </p:cNvPicPr>
          <p:nvPr/>
        </p:nvPicPr>
        <p:blipFill>
          <a:blip r:embed="rId2"/>
          <a:stretch>
            <a:fillRect/>
          </a:stretch>
        </p:blipFill>
        <p:spPr>
          <a:xfrm>
            <a:off x="3037840" y="944880"/>
            <a:ext cx="2788920" cy="5187315"/>
          </a:xfrm>
          <a:prstGeom prst="rect">
            <a:avLst/>
          </a:prstGeom>
        </p:spPr>
      </p:pic>
      <p:pic>
        <p:nvPicPr>
          <p:cNvPr id="7" name="图片 6"/>
          <p:cNvPicPr>
            <a:picLocks noChangeAspect="1"/>
          </p:cNvPicPr>
          <p:nvPr/>
        </p:nvPicPr>
        <p:blipFill>
          <a:blip r:embed="rId3"/>
          <a:stretch>
            <a:fillRect/>
          </a:stretch>
        </p:blipFill>
        <p:spPr>
          <a:xfrm>
            <a:off x="5826760" y="944245"/>
            <a:ext cx="2788285" cy="5187950"/>
          </a:xfrm>
          <a:prstGeom prst="rect">
            <a:avLst/>
          </a:prstGeom>
        </p:spPr>
      </p:pic>
      <p:pic>
        <p:nvPicPr>
          <p:cNvPr id="9" name="图片 8"/>
          <p:cNvPicPr>
            <a:picLocks noChangeAspect="1"/>
          </p:cNvPicPr>
          <p:nvPr/>
        </p:nvPicPr>
        <p:blipFill>
          <a:blip r:embed="rId4"/>
          <a:stretch>
            <a:fillRect/>
          </a:stretch>
        </p:blipFill>
        <p:spPr>
          <a:xfrm>
            <a:off x="8829040" y="944880"/>
            <a:ext cx="2971800" cy="5187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{MY23 </a:t>
            </a:r>
            <a:r>
              <a:rPr lang="en-US" altLang="en-US" sz="2800" dirty="0">
                <a:solidFill>
                  <a:srgbClr val="0000CC"/>
                </a:solidFill>
                <a:sym typeface="+mn-ea"/>
              </a:rPr>
              <a:t>P702_</a:t>
            </a:r>
            <a:r>
              <a:rPr lang="zh-CN" altLang="en-US" sz="2800" dirty="0">
                <a:solidFill>
                  <a:srgbClr val="0000CC"/>
                </a:solidFill>
                <a:sym typeface="+mn-ea"/>
              </a:rPr>
              <a:t> </a:t>
            </a:r>
            <a:r>
              <a:rPr lang="en-US" altLang="zh-CN" sz="2800" dirty="0">
                <a:solidFill>
                  <a:srgbClr val="0000CC"/>
                </a:solidFill>
                <a:sym typeface="+mn-ea"/>
              </a:rPr>
              <a:t>R07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055390"/>
          <a:ext cx="1990725" cy="1496153"/>
        </p:xfrm>
        <a:graphic>
          <a:graphicData uri="http://schemas.openxmlformats.org/drawingml/2006/table">
            <a:tbl>
              <a:tblPr/>
              <a:tblGrid>
                <a:gridCol w="355600"/>
                <a:gridCol w="376555"/>
                <a:gridCol w="406400"/>
                <a:gridCol w="382270"/>
                <a:gridCol w="46990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小度小度</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92%</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99%</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98%</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你好福特</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92%</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99%</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995" cy="4415205"/>
        </p:xfrm>
        <a:graphic>
          <a:graphicData uri="http://schemas.openxmlformats.org/drawingml/2006/table">
            <a:tbl>
              <a:tblPr/>
              <a:tblGrid>
                <a:gridCol w="525363"/>
                <a:gridCol w="525363"/>
                <a:gridCol w="525363"/>
                <a:gridCol w="525145"/>
                <a:gridCol w="525581"/>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暂停播放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接听电话</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挂断电话</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4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340" y="2052320"/>
          <a:ext cx="2956560" cy="4507230"/>
        </p:xfrm>
        <a:graphic>
          <a:graphicData uri="http://schemas.openxmlformats.org/drawingml/2006/table">
            <a:tbl>
              <a:tblPr/>
              <a:tblGrid>
                <a:gridCol w="591185"/>
                <a:gridCol w="591185"/>
                <a:gridCol w="591820"/>
                <a:gridCol w="591185"/>
                <a:gridCol w="591185"/>
              </a:tblGrid>
              <a:tr h="173355">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跟随模式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车头朝上</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正北模式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放大地图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缩小地图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打开路况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关闭路况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开始导航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custDataLst>
              <p:tags r:id="rId4"/>
            </p:custDataLst>
          </p:nvPr>
        </p:nvGraphicFramePr>
        <p:xfrm>
          <a:off x="8589010" y="2052320"/>
          <a:ext cx="3018790" cy="4755515"/>
        </p:xfrm>
        <a:graphic>
          <a:graphicData uri="http://schemas.openxmlformats.org/drawingml/2006/table">
            <a:tbl>
              <a:tblPr/>
              <a:tblGrid>
                <a:gridCol w="603885"/>
                <a:gridCol w="603885"/>
                <a:gridCol w="603885"/>
                <a:gridCol w="603250"/>
                <a:gridCol w="603885"/>
              </a:tblGrid>
              <a:tr h="1485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922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继续导航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确定</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91%</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取消</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第一个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第二个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第三个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{MY23 </a:t>
            </a:r>
            <a:r>
              <a:rPr lang="en-US" altLang="en-US" sz="2800" dirty="0">
                <a:solidFill>
                  <a:srgbClr val="0000CC"/>
                </a:solidFill>
                <a:sym typeface="+mn-ea"/>
              </a:rPr>
              <a:t>P702_</a:t>
            </a:r>
            <a:r>
              <a:rPr lang="zh-CN" altLang="en-US" sz="2800" dirty="0">
                <a:solidFill>
                  <a:srgbClr val="0000CC"/>
                </a:solidFill>
                <a:sym typeface="+mn-ea"/>
              </a:rPr>
              <a:t> </a:t>
            </a:r>
            <a:r>
              <a:rPr lang="en-US" altLang="zh-CN" sz="2800" dirty="0">
                <a:solidFill>
                  <a:srgbClr val="0000CC"/>
                </a:solidFill>
                <a:sym typeface="+mn-ea"/>
              </a:rPr>
              <a:t>R07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645160"/>
          </a:xfrm>
          <a:prstGeom prst="rect">
            <a:avLst/>
          </a:prstGeom>
          <a:noFill/>
        </p:spPr>
        <p:txBody>
          <a:bodyPr wrap="square" rtlCol="0">
            <a:spAutoFit/>
          </a:bodyPr>
          <a:lstStyle/>
          <a:p>
            <a:r>
              <a:rPr kumimoji="1" lang="zh-CN" altLang="en-US" dirty="0"/>
              <a:t>误唤醒测试：</a:t>
            </a:r>
            <a:r>
              <a:rPr kumimoji="1" lang="en-US" altLang="zh-CN" dirty="0"/>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637540" y="1499870"/>
          <a:ext cx="6978650" cy="1465580"/>
        </p:xfrm>
        <a:graphic>
          <a:graphicData uri="http://schemas.openxmlformats.org/drawingml/2006/table">
            <a:tbl>
              <a:tblPr firstRow="1" bandRow="1">
                <a:tableStyleId>{5C22544A-7EE6-4342-B048-85BDC9FD1C3A}</a:tableStyleId>
              </a:tblPr>
              <a:tblGrid>
                <a:gridCol w="1515745"/>
                <a:gridCol w="1729740"/>
                <a:gridCol w="664210"/>
                <a:gridCol w="870585"/>
                <a:gridCol w="2198370"/>
              </a:tblGrid>
              <a:tr h="254000">
                <a:tc>
                  <a:txBody>
                    <a:bodyPr/>
                    <a:p>
                      <a:pPr indent="0" algn="l">
                        <a:buNone/>
                      </a:pPr>
                      <a:r>
                        <a:rPr lang="zh-CN" sz="1050" b="1">
                          <a:solidFill>
                            <a:srgbClr val="000000"/>
                          </a:solidFill>
                          <a:latin typeface="Arial" panose="020B0604020202020204" pitchFamily="34" charset="0"/>
                          <a:ea typeface="宋体" pitchFamily="2" charset="-122"/>
                        </a:rPr>
                        <a:t>AI能力</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测试时长</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buNone/>
                      </a:pPr>
                      <a:r>
                        <a:rPr lang="zh-CN" sz="1050" b="1">
                          <a:solidFill>
                            <a:srgbClr val="000000"/>
                          </a:solidFill>
                          <a:latin typeface="Arial" panose="020B0604020202020204" pitchFamily="34" charset="0"/>
                          <a:ea typeface="宋体" pitchFamily="2" charset="-122"/>
                        </a:rPr>
                        <a:t>通过标准</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实测结果</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测试结论</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254635">
                <a:tc>
                  <a:txBody>
                    <a:bodyPr/>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测试场景/时长</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110">
                <a:tc>
                  <a:txBody>
                    <a:bodyPr/>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静态测试</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noFill/>
                  </a:tcPr>
                </a:tc>
                <a:tc>
                  <a:txBody>
                    <a:bodyPr/>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8770">
                <a:tc>
                  <a:txBody>
                    <a:bodyPr/>
                    <a:p>
                      <a:pPr indent="0" algn="l">
                        <a:buNone/>
                      </a:pPr>
                      <a:r>
                        <a:rPr lang="zh-CN" sz="1000" b="0">
                          <a:solidFill>
                            <a:srgbClr val="000000"/>
                          </a:solidFill>
                          <a:latin typeface="Arial" panose="020B0604020202020204" pitchFamily="34" charset="0"/>
                          <a:ea typeface="宋体" pitchFamily="2" charset="-122"/>
                        </a:rPr>
                        <a:t>小度小度</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（互相聊天对话）4小时</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itchFamily="2" charset="-122"/>
                        </a:rPr>
                        <a:t>&lt;0.3次/h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6065">
                <a:tc>
                  <a:txBody>
                    <a:bodyPr/>
                    <a:p>
                      <a:pPr indent="0" algn="l">
                        <a:buNone/>
                      </a:pPr>
                      <a:r>
                        <a:rPr lang="zh-CN" sz="1000" b="0">
                          <a:solidFill>
                            <a:srgbClr val="000000"/>
                          </a:solidFill>
                          <a:latin typeface="Arial" panose="020B0604020202020204" pitchFamily="34" charset="0"/>
                          <a:ea typeface="宋体" pitchFamily="2" charset="-122"/>
                        </a:rPr>
                        <a:t>你好福特</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zh-CN" sz="1000" b="0">
                          <a:solidFill>
                            <a:srgbClr val="000000"/>
                          </a:solidFill>
                          <a:latin typeface="Arial" panose="020B0604020202020204" pitchFamily="34" charset="0"/>
                          <a:ea typeface="宋体" pitchFamily="2" charset="-122"/>
                        </a:rPr>
                        <a:t>播放爱情公寓5</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noFill/>
                  </a:tcPr>
                </a:tc>
                <a:tc>
                  <a:txBody>
                    <a:bodyPr/>
                    <a:p>
                      <a:pPr indent="0">
                        <a:buNone/>
                      </a:pPr>
                      <a:r>
                        <a:rPr lang="zh-CN" sz="1000" b="0">
                          <a:solidFill>
                            <a:srgbClr val="000000"/>
                          </a:solidFill>
                          <a:latin typeface="Arial" panose="020B0604020202020204" pitchFamily="34" charset="0"/>
                          <a:ea typeface="宋体" pitchFamily="2" charset="-122"/>
                        </a:rPr>
                        <a:t>&lt;1.2次/h</a:t>
                      </a:r>
                      <a:endParaRPr lang="zh-CN" altLang="en-US" sz="10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0</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00" b="0">
                          <a:solidFill>
                            <a:srgbClr val="000000"/>
                          </a:solidFill>
                          <a:latin typeface="宋体" pitchFamily="2" charset="-122"/>
                        </a:rPr>
                        <a:t>PASS</a:t>
                      </a:r>
                      <a:endParaRPr lang="en-US" altLang="en-US" sz="10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528" y="5080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{MY23 </a:t>
            </a:r>
            <a:r>
              <a:rPr lang="en-US" altLang="en-US" sz="2800" dirty="0">
                <a:solidFill>
                  <a:srgbClr val="0000CC"/>
                </a:solidFill>
                <a:sym typeface="+mn-ea"/>
              </a:rPr>
              <a:t>P702_</a:t>
            </a:r>
            <a:r>
              <a:rPr lang="zh-CN" altLang="en-US" sz="2800" dirty="0">
                <a:solidFill>
                  <a:srgbClr val="0000CC"/>
                </a:solidFill>
                <a:sym typeface="+mn-ea"/>
              </a:rPr>
              <a:t> </a:t>
            </a:r>
            <a:r>
              <a:rPr lang="en-US" altLang="zh-CN" sz="2800" dirty="0">
                <a:solidFill>
                  <a:srgbClr val="0000CC"/>
                </a:solidFill>
                <a:sym typeface="+mn-ea"/>
              </a:rPr>
              <a:t>R07 HF1</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529273" y="571691"/>
          <a:ext cx="11270615" cy="6122035"/>
        </p:xfrm>
        <a:graphic>
          <a:graphicData uri="http://schemas.openxmlformats.org/drawingml/2006/table">
            <a:tbl>
              <a:tblPr firstRow="1" bandRow="1">
                <a:tableStyleId>{5C22544A-7EE6-4342-B048-85BDC9FD1C3A}</a:tableStyleId>
              </a:tblPr>
              <a:tblGrid>
                <a:gridCol w="413385"/>
                <a:gridCol w="3048534"/>
                <a:gridCol w="1271270"/>
                <a:gridCol w="1091565"/>
                <a:gridCol w="1077595"/>
                <a:gridCol w="716280"/>
                <a:gridCol w="3651885"/>
              </a:tblGrid>
              <a:tr h="219075">
                <a:tc>
                  <a:txBody>
                    <a:bodyPr/>
                    <a:p>
                      <a:pPr indent="0" algn="ctr">
                        <a:buNone/>
                      </a:pPr>
                      <a:r>
                        <a:rPr lang="zh-CN" altLang="en-US"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影响因素</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Reference</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R07</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R06</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分析</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177165">
                <a:tc>
                  <a:txBody>
                    <a:bodyPr/>
                    <a:p>
                      <a:pPr indent="0" algn="ctr">
                        <a:buNone/>
                      </a:pPr>
                      <a:r>
                        <a:rPr lang="en-US" altLang="zh-CN" sz="1000" b="0">
                          <a:solidFill>
                            <a:srgbClr val="000000"/>
                          </a:solidFill>
                          <a:latin typeface="Arial" panose="020B0604020202020204" pitchFamily="34" charset="0"/>
                          <a:ea typeface="Verdana Pro"/>
                        </a:rPr>
                        <a:t>1</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Power on QQ音乐首次启动</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4s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1.926666667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5</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B050"/>
                          </a:solidFill>
                          <a:latin typeface="Verdana Pro"/>
                        </a:rPr>
                        <a:t>-61.47%</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lgn="ctr">
                        <a:buNone/>
                      </a:pPr>
                      <a:r>
                        <a:rPr lang="en-US" altLang="zh-CN" sz="1000" b="0">
                          <a:solidFill>
                            <a:srgbClr val="000000"/>
                          </a:solidFill>
                          <a:latin typeface="Arial" panose="020B0604020202020204" pitchFamily="34" charset="0"/>
                          <a:ea typeface="Verdana Pro"/>
                        </a:rPr>
                        <a:t>2</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Power onQQ音乐选择歌单</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2.228333333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-3.12%</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2555">
                <a:tc>
                  <a:txBody>
                    <a:bodyPr/>
                    <a:p>
                      <a:pPr indent="0" algn="ctr">
                        <a:buNone/>
                      </a:pPr>
                      <a:r>
                        <a:rPr lang="en-US" altLang="zh-CN" sz="1000" b="0">
                          <a:solidFill>
                            <a:srgbClr val="000000"/>
                          </a:solidFill>
                          <a:latin typeface="Arial" panose="020B0604020202020204" pitchFamily="34" charset="0"/>
                          <a:ea typeface="Verdana Pro"/>
                        </a:rPr>
                        <a:t>3</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Power onQQ音乐选择歌曲</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2.016666667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1.9</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6.14%</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latin typeface="Aharoni" charset="-122"/>
                        </a:rPr>
                        <a:t>正常范围</a:t>
                      </a:r>
                      <a:r>
                        <a:rPr lang="zh-CN" altLang="en-US" sz="1000" b="0">
                          <a:solidFill>
                            <a:srgbClr val="000000"/>
                          </a:solidFill>
                          <a:latin typeface="Aharoni" charset="-122"/>
                        </a:rPr>
                        <a:t>波动</a:t>
                      </a:r>
                      <a:endParaRPr lang="zh-CN"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4</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Power on导航启动时间</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12.2s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9.768333333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14.82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-34.09%</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0">
                          <a:solidFill>
                            <a:srgbClr val="000000"/>
                          </a:solidFill>
                          <a:latin typeface="Arial" panose="020B0604020202020204" pitchFamily="34" charset="0"/>
                          <a:ea typeface="Verdana Pro"/>
                        </a:rPr>
                        <a:t>5</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power on导航界面点击输入框出现下拉框</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0.196333333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0.22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-10.76%</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6</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power on导航搜索地址完成</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1.5s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2.676</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2.8</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-4.43%</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en-US" sz="1000" b="0">
                          <a:solidFill>
                            <a:srgbClr val="000000"/>
                          </a:solidFill>
                          <a:latin typeface="微软雅黑"/>
                        </a:rPr>
                        <a:t>7</a:t>
                      </a:r>
                      <a:endParaRPr lang="en-US" altLang="en-US" sz="1000" b="0">
                        <a:solidFill>
                          <a:srgbClr val="000000"/>
                        </a:solidFill>
                        <a:latin typeface="微软雅黑"/>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power on</a:t>
                      </a:r>
                      <a:r>
                        <a:rPr lang="en-US" sz="1000" b="0">
                          <a:solidFill>
                            <a:srgbClr val="000000"/>
                          </a:solidFill>
                          <a:latin typeface="微软雅黑"/>
                        </a:rPr>
                        <a:t>选择目的地后路线规划完成</a:t>
                      </a:r>
                      <a:endParaRPr lang="en-US" altLang="en-US" sz="1000" b="0">
                        <a:solidFill>
                          <a:srgbClr val="000000"/>
                        </a:solidFill>
                        <a:latin typeface="微软雅黑"/>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1.730666667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1.88</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-7.94%</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8</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Power onPTT可用</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15.2s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12.164</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13.2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B050"/>
                          </a:solidFill>
                          <a:latin typeface="Verdana Pro"/>
                        </a:rPr>
                        <a:t>-7.85%</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10820">
                <a:tc>
                  <a:txBody>
                    <a:bodyPr/>
                    <a:p>
                      <a:pPr indent="0" algn="ctr">
                        <a:buNone/>
                      </a:pPr>
                      <a:r>
                        <a:rPr lang="en-US" altLang="zh-CN" sz="1000" b="0">
                          <a:solidFill>
                            <a:srgbClr val="000000"/>
                          </a:solidFill>
                          <a:latin typeface="Arial" panose="020B0604020202020204" pitchFamily="34" charset="0"/>
                          <a:ea typeface="Verdana Pro"/>
                        </a:rPr>
                        <a:t>9</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Power on语音可用</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15.2s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13.078</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20.329</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-35.67%</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0">
                          <a:solidFill>
                            <a:srgbClr val="000000"/>
                          </a:solidFill>
                          <a:latin typeface="Arial" panose="020B0604020202020204" pitchFamily="34" charset="0"/>
                          <a:ea typeface="Verdana Pro"/>
                        </a:rPr>
                        <a:t>10</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Power on语音播放音乐</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5s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28.00333333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27.66</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1.24%</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a:solidFill>
                            <a:srgbClr val="000000"/>
                          </a:solidFill>
                          <a:latin typeface="Aharoni" charset="-122"/>
                          <a:sym typeface="+mn-ea"/>
                        </a:rPr>
                        <a:t>正常范围波动</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11</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Power onFM/在线电台音源恢复</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6.2s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2.789666667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4.578333333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B050"/>
                          </a:solidFill>
                          <a:latin typeface="Verdana Pro"/>
                        </a:rPr>
                        <a:t>-39.07%</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lgn="ctr">
                        <a:buNone/>
                      </a:pPr>
                      <a:r>
                        <a:rPr lang="en-US" altLang="zh-CN" sz="1000" b="0">
                          <a:solidFill>
                            <a:srgbClr val="000000"/>
                          </a:solidFill>
                          <a:latin typeface="Arial" panose="020B0604020202020204" pitchFamily="34" charset="0"/>
                          <a:ea typeface="Verdana Pro"/>
                        </a:rPr>
                        <a:t>12</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Power on到根目录两首歌的USB音源恢复</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18.2s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3.063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3.236666667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B050"/>
                          </a:solidFill>
                          <a:latin typeface="Verdana Pro"/>
                        </a:rPr>
                        <a:t>-5.37%</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lgn="ctr">
                        <a:buNone/>
                      </a:pPr>
                      <a:r>
                        <a:rPr lang="en-US" altLang="zh-CN" sz="1000" b="0">
                          <a:solidFill>
                            <a:srgbClr val="000000"/>
                          </a:solidFill>
                          <a:latin typeface="Arial" panose="020B0604020202020204" pitchFamily="34" charset="0"/>
                          <a:ea typeface="Verdana Pro"/>
                        </a:rPr>
                        <a:t>13</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Power onQQ音源恢复</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18.2s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8.669666667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8.013666667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8.19%</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a:solidFill>
                            <a:srgbClr val="000000"/>
                          </a:solidFill>
                          <a:latin typeface="Aharoni" charset="-122"/>
                          <a:sym typeface="+mn-ea"/>
                        </a:rPr>
                        <a:t>正常范围波动</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lgn="ctr">
                        <a:buNone/>
                      </a:pPr>
                      <a:r>
                        <a:rPr lang="en-US" altLang="en-US" sz="1000" b="0">
                          <a:solidFill>
                            <a:srgbClr val="000000"/>
                          </a:solidFill>
                          <a:latin typeface="Verdana Pro"/>
                        </a:rPr>
                        <a:t>14</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CPU</a:t>
                      </a:r>
                      <a:r>
                        <a:rPr lang="en-US" sz="1000" b="0">
                          <a:solidFill>
                            <a:srgbClr val="000000"/>
                          </a:solidFill>
                          <a:latin typeface="微软雅黑"/>
                        </a:rPr>
                        <a:t>常用场景一下归一化</a:t>
                      </a:r>
                      <a:r>
                        <a:rPr lang="en-US" sz="1000" b="0">
                          <a:solidFill>
                            <a:srgbClr val="000000"/>
                          </a:solidFill>
                          <a:latin typeface="Verdana Pro"/>
                        </a:rPr>
                        <a:t>CPU Free</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&gt;60% for 400%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284.8</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b="0">
                          <a:solidFill>
                            <a:srgbClr val="000000"/>
                          </a:solidFill>
                          <a:latin typeface="Aharoni" charset="-122"/>
                        </a:rPr>
                        <a:t>R06</a:t>
                      </a:r>
                      <a:r>
                        <a:rPr lang="zh-CN" altLang="en-US" sz="1000" b="0">
                          <a:solidFill>
                            <a:srgbClr val="000000"/>
                          </a:solidFill>
                          <a:latin typeface="Aharoni" charset="-122"/>
                        </a:rPr>
                        <a:t>无实车，</a:t>
                      </a:r>
                      <a:r>
                        <a:rPr lang="en-US" altLang="zh-CN" sz="1000" b="0">
                          <a:solidFill>
                            <a:srgbClr val="000000"/>
                          </a:solidFill>
                          <a:latin typeface="Aharoni" charset="-122"/>
                        </a:rPr>
                        <a:t>R07</a:t>
                      </a:r>
                      <a:r>
                        <a:rPr lang="zh-CN" altLang="en-US" sz="1000" b="0">
                          <a:solidFill>
                            <a:srgbClr val="000000"/>
                          </a:solidFill>
                          <a:latin typeface="Aharoni" charset="-122"/>
                        </a:rPr>
                        <a:t>基于实车路试测试，内部确认属于正常</a:t>
                      </a:r>
                      <a:r>
                        <a:rPr lang="zh-CN" altLang="en-US" sz="1000" b="0">
                          <a:solidFill>
                            <a:srgbClr val="000000"/>
                          </a:solidFill>
                          <a:latin typeface="Aharoni" charset="-122"/>
                        </a:rPr>
                        <a:t>值</a:t>
                      </a:r>
                      <a:endParaRPr lang="zh-CN"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15</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CPU常用场景二下归一化CPU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&gt;60% for 400%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212.4</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基于实车路试测试，内部确认属于正常值</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16</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CPU常用场景三下归一化CPU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&gt;60% for 400%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212.4</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基于实车路试测试，内部确认属于正常值</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17</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CPU Worst case下归一化CPU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&gt;60% for 400%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310.2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基于实车路试测试，内部确认属于正常值</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0">
                          <a:solidFill>
                            <a:srgbClr val="000000"/>
                          </a:solidFill>
                          <a:latin typeface="Arial" panose="020B0604020202020204" pitchFamily="34" charset="0"/>
                          <a:ea typeface="Verdana Pro"/>
                        </a:rPr>
                        <a:t>18</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RAM常用场景一下归一化RAM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&gt;30%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1308753.6</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基于实车路试测试，内部确认属于正常值</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19</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RAM常用场景二下归一化RAM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&gt;30%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无此功能</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20</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RAM常用场景三下归一化RAM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&gt;30%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无此功能</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21</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RAM Worst case下归一化RAM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&gt;30%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279527.4</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基于实车路试测试，内部确认属于正常值</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22</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GPU常用场景一下归一化GPU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&gt;40%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69.2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基于实车路试测试，内部确认属于正常值</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23</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GPU常用场景二下归一化GPU Free</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&gt;40%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89.8</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基于实车路试测试，内部确认属于正常值</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24</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GPU常用场景三下归一化GPU Free</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&gt;40%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87.8</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基于实车路试测试，内部确认属于正常值</a:t>
                      </a: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0">
                          <a:solidFill>
                            <a:srgbClr val="000000"/>
                          </a:solidFill>
                          <a:latin typeface="Arial" panose="020B0604020202020204" pitchFamily="34" charset="0"/>
                          <a:ea typeface="Verdana Pro"/>
                        </a:rPr>
                        <a:t>25</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系统稳定状态下QQ音乐首次启动</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1.5s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1.282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2.417666667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-46.97%</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0">
                          <a:solidFill>
                            <a:srgbClr val="000000"/>
                          </a:solidFill>
                          <a:latin typeface="Arial" panose="020B0604020202020204" pitchFamily="34" charset="0"/>
                          <a:ea typeface="Verdana Pro"/>
                        </a:rPr>
                        <a:t>26</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系统稳定状态下QQ音乐选择歌单</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1.5s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1.659666667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1.73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-4.07%</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27</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系统稳定状态下QQ音乐选择歌曲</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1.5s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1.883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1.92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-1.93%</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28</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系统稳定状态下USB音乐首次启动</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1.5s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1.659666667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3.431</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B050"/>
                          </a:solidFill>
                          <a:latin typeface="Verdana Pro"/>
                        </a:rPr>
                        <a:t>-51.63%</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FF0000"/>
                        </a:solidFill>
                        <a:latin typeface="Aharoni"/>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528" y="5080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{MY23 </a:t>
            </a:r>
            <a:r>
              <a:rPr lang="en-US" altLang="en-US" sz="2800" dirty="0">
                <a:solidFill>
                  <a:srgbClr val="0000CC"/>
                </a:solidFill>
                <a:sym typeface="+mn-ea"/>
              </a:rPr>
              <a:t>P702_</a:t>
            </a:r>
            <a:r>
              <a:rPr lang="zh-CN" altLang="en-US" sz="2800" dirty="0">
                <a:solidFill>
                  <a:srgbClr val="0000CC"/>
                </a:solidFill>
                <a:sym typeface="+mn-ea"/>
              </a:rPr>
              <a:t> </a:t>
            </a:r>
            <a:r>
              <a:rPr lang="en-US" altLang="zh-CN" sz="2800" dirty="0">
                <a:solidFill>
                  <a:srgbClr val="0000CC"/>
                </a:solidFill>
                <a:sym typeface="+mn-ea"/>
              </a:rPr>
              <a:t>R07 HF1</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529273" y="571691"/>
          <a:ext cx="11270615" cy="14110335"/>
        </p:xfrm>
        <a:graphic>
          <a:graphicData uri="http://schemas.openxmlformats.org/drawingml/2006/table">
            <a:tbl>
              <a:tblPr firstRow="1" bandRow="1">
                <a:tableStyleId>{5C22544A-7EE6-4342-B048-85BDC9FD1C3A}</a:tableStyleId>
              </a:tblPr>
              <a:tblGrid>
                <a:gridCol w="413385"/>
                <a:gridCol w="3048534"/>
                <a:gridCol w="1271270"/>
                <a:gridCol w="1091565"/>
                <a:gridCol w="1077595"/>
                <a:gridCol w="716280"/>
                <a:gridCol w="3651885"/>
              </a:tblGrid>
              <a:tr h="219075">
                <a:tc>
                  <a:txBody>
                    <a:bodyPr/>
                    <a:p>
                      <a:pPr indent="0" algn="ctr">
                        <a:buNone/>
                      </a:pPr>
                      <a:r>
                        <a:rPr lang="zh-CN" altLang="en-US"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影响因素</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Reference</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R07</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R06</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分析</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0">
                <a:tc>
                  <a:txBody>
                    <a:bodyPr/>
                    <a:p>
                      <a:pPr indent="0" algn="ctr">
                        <a:buNone/>
                      </a:pPr>
                      <a:r>
                        <a:rPr lang="en-US" altLang="zh-CN" sz="1000" b="0">
                          <a:solidFill>
                            <a:srgbClr val="000000"/>
                          </a:solidFill>
                          <a:latin typeface="Arial" panose="020B0604020202020204" pitchFamily="34" charset="0"/>
                          <a:ea typeface="微软雅黑" charset="-122"/>
                        </a:rPr>
                        <a:t>29</a:t>
                      </a:r>
                      <a:endParaRPr lang="en-US" altLang="zh-CN" sz="1000" b="0">
                        <a:solidFill>
                          <a:srgbClr val="000000"/>
                        </a:solidFill>
                        <a:latin typeface="Arial" panose="020B0604020202020204" pitchFamily="3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微软雅黑" charset="-122"/>
                        </a:rPr>
                        <a:t>系统稳定状态下喜马拉雅首次启动</a:t>
                      </a:r>
                      <a:endParaRPr lang="zh-CN" altLang="en-US" sz="1000" b="0">
                        <a:solidFill>
                          <a:srgbClr val="000000"/>
                        </a:solidFill>
                        <a:latin typeface="Arial" panose="020B0604020202020204" pitchFamily="3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1.5s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1.413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1.52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-7.04%</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30</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系统稳定状态下Navigation首次启动</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3s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4.347666667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5.483333333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-20.71%</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0">
                          <a:solidFill>
                            <a:srgbClr val="000000"/>
                          </a:solidFill>
                          <a:latin typeface="Arial" panose="020B0604020202020204" pitchFamily="34" charset="0"/>
                          <a:ea typeface="Verdana Pro"/>
                        </a:rPr>
                        <a:t>31</a:t>
                      </a:r>
                      <a:endParaRPr lang="en-US" altLang="zh-CN"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系统稳定状态下导航界面点击输入框出现下拉框</a:t>
                      </a:r>
                      <a:endParaRPr lang="zh-CN" altLang="en-US" sz="1000" b="0">
                        <a:solidFill>
                          <a:srgbClr val="000000"/>
                        </a:solidFill>
                        <a:latin typeface="Arial" panose="020B0604020202020204" pitchFamily="34" charset="0"/>
                        <a:ea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0.340333333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0.41</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-16.99%</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32</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QQ/新闻/喜马拉雅/在线FM热启动</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200ms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313.3333333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541</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B050"/>
                          </a:solidFill>
                          <a:latin typeface="Verdana Pro"/>
                        </a:rPr>
                        <a:t>-42.08%</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lgn="ctr">
                        <a:buNone/>
                      </a:pPr>
                      <a:r>
                        <a:rPr lang="en-US" altLang="zh-CN" sz="1000" b="0">
                          <a:solidFill>
                            <a:srgbClr val="000000"/>
                          </a:solidFill>
                          <a:latin typeface="Arial" panose="020B0604020202020204" pitchFamily="34" charset="0"/>
                          <a:ea typeface="Verdana Pro"/>
                        </a:rPr>
                        <a:t>33</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USB音乐热启动</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200ms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497.3333333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891.6666667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B050"/>
                          </a:solidFill>
                          <a:latin typeface="Verdana Pro"/>
                        </a:rPr>
                        <a:t>-44.22%</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lgn="ctr">
                        <a:buNone/>
                      </a:pPr>
                      <a:r>
                        <a:rPr lang="en-US" altLang="zh-CN" sz="1000" b="0">
                          <a:solidFill>
                            <a:srgbClr val="000000"/>
                          </a:solidFill>
                          <a:latin typeface="Arial" panose="020B0604020202020204" pitchFamily="34" charset="0"/>
                          <a:ea typeface="Verdana Pro"/>
                        </a:rPr>
                        <a:t>34</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Navigation热启动</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200ms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260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197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Verdana Pro"/>
                        </a:rPr>
                        <a:t>31.98%</a:t>
                      </a:r>
                      <a:endParaRPr lang="en-US" altLang="en-US" sz="1000" b="0">
                        <a:solidFill>
                          <a:srgbClr val="FF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latin typeface="Aharoni" charset="-122"/>
                        </a:rPr>
                        <a:t>毫秒为单位对客户无感知</a:t>
                      </a:r>
                      <a:r>
                        <a:rPr lang="zh-CN" altLang="en-US" sz="1000" b="0">
                          <a:solidFill>
                            <a:srgbClr val="000000"/>
                          </a:solidFill>
                          <a:latin typeface="Aharoni" charset="-122"/>
                        </a:rPr>
                        <a:t>可忽略</a:t>
                      </a:r>
                      <a:endParaRPr lang="zh-CN"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en-US" sz="1000" b="0">
                          <a:solidFill>
                            <a:srgbClr val="000000"/>
                          </a:solidFill>
                          <a:latin typeface="Verdana Pro"/>
                        </a:rPr>
                        <a:t>35</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24</a:t>
                      </a:r>
                      <a:r>
                        <a:rPr lang="en-US" sz="1000" b="0">
                          <a:solidFill>
                            <a:srgbClr val="000000"/>
                          </a:solidFill>
                          <a:latin typeface="宋体"/>
                        </a:rPr>
                        <a:t>小时</a:t>
                      </a:r>
                      <a:r>
                        <a:rPr lang="en-US" sz="1000" b="0">
                          <a:solidFill>
                            <a:srgbClr val="000000"/>
                          </a:solidFill>
                          <a:latin typeface="Verdana Pro"/>
                        </a:rPr>
                        <a:t>Monkey</a:t>
                      </a:r>
                      <a:r>
                        <a:rPr lang="en-US" sz="1000" b="0">
                          <a:solidFill>
                            <a:srgbClr val="000000"/>
                          </a:solidFill>
                          <a:latin typeface="微软雅黑"/>
                        </a:rPr>
                        <a:t>测试中的</a:t>
                      </a:r>
                      <a:r>
                        <a:rPr lang="en-US" sz="1000" b="0">
                          <a:solidFill>
                            <a:srgbClr val="000000"/>
                          </a:solidFill>
                          <a:latin typeface="Verdana Pro"/>
                        </a:rPr>
                        <a:t>CPU Free</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&gt;60% for 400%</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242</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256.3333333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B050"/>
                          </a:solidFill>
                          <a:latin typeface="Verdana Pro"/>
                        </a:rPr>
                        <a:t>-5.59%</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lgn="ctr">
                        <a:buNone/>
                      </a:pPr>
                      <a:r>
                        <a:rPr lang="en-US" altLang="zh-CN" sz="1000" b="0">
                          <a:solidFill>
                            <a:srgbClr val="000000"/>
                          </a:solidFill>
                          <a:latin typeface="Arial" panose="020B0604020202020204" pitchFamily="34" charset="0"/>
                          <a:ea typeface="Verdana Pro"/>
                        </a:rPr>
                        <a:t>36</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000" b="0">
                          <a:solidFill>
                            <a:srgbClr val="000000"/>
                          </a:solidFill>
                          <a:latin typeface="Arial" panose="020B0604020202020204" pitchFamily="34" charset="0"/>
                          <a:ea typeface="Verdana Pro"/>
                        </a:rPr>
                        <a:t>IVI路测常用场景1H后开启后倒车</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1.333333333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Verdana Pro"/>
                        </a:rPr>
                        <a:t>NA</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en-US" sz="1000">
                          <a:solidFill>
                            <a:srgbClr val="000000"/>
                          </a:solidFill>
                          <a:latin typeface="Aharoni" charset="-122"/>
                          <a:sym typeface="+mn-ea"/>
                        </a:rPr>
                        <a:t>R06</a:t>
                      </a:r>
                      <a:r>
                        <a:rPr lang="zh-CN" altLang="en-US" sz="1000">
                          <a:solidFill>
                            <a:srgbClr val="000000"/>
                          </a:solidFill>
                          <a:latin typeface="Aharoni" charset="-122"/>
                          <a:sym typeface="+mn-ea"/>
                        </a:rPr>
                        <a:t>无实车，</a:t>
                      </a:r>
                      <a:r>
                        <a:rPr lang="en-US" altLang="zh-CN" sz="1000">
                          <a:solidFill>
                            <a:srgbClr val="000000"/>
                          </a:solidFill>
                          <a:latin typeface="Aharoni" charset="-122"/>
                          <a:sym typeface="+mn-ea"/>
                        </a:rPr>
                        <a:t>R07</a:t>
                      </a:r>
                      <a:r>
                        <a:rPr lang="zh-CN" altLang="en-US" sz="1000">
                          <a:solidFill>
                            <a:srgbClr val="000000"/>
                          </a:solidFill>
                          <a:latin typeface="Aharoni" charset="-122"/>
                          <a:sym typeface="+mn-ea"/>
                        </a:rPr>
                        <a:t>基于实车测试，内部确认属于正常值</a:t>
                      </a:r>
                      <a:endParaRPr lang="zh-CN"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10820">
                <a:tc>
                  <a:txBody>
                    <a:bodyPr/>
                    <a:p>
                      <a:pPr indent="0" algn="ctr">
                        <a:buNone/>
                      </a:pPr>
                      <a:r>
                        <a:rPr lang="en-US" altLang="zh-CN" sz="1000" b="0">
                          <a:solidFill>
                            <a:srgbClr val="000000"/>
                          </a:solidFill>
                          <a:latin typeface="Arial" panose="020B0604020202020204" pitchFamily="34" charset="0"/>
                          <a:ea typeface="Verdana Pro"/>
                        </a:rPr>
                        <a:t>37</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系统稳定状态下导航搜索</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2.371666667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1.91</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Verdana Pro"/>
                        </a:rPr>
                        <a:t>24.17%</a:t>
                      </a:r>
                      <a:endParaRPr lang="en-US" altLang="en-US" sz="1000" b="0">
                        <a:solidFill>
                          <a:srgbClr val="FF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0">
                          <a:solidFill>
                            <a:srgbClr val="000000"/>
                          </a:solidFill>
                          <a:latin typeface="Aharoni" charset="-122"/>
                        </a:rPr>
                        <a:t>相差不到</a:t>
                      </a:r>
                      <a:r>
                        <a:rPr lang="en-US" altLang="zh-CN" sz="1000" b="0">
                          <a:solidFill>
                            <a:srgbClr val="000000"/>
                          </a:solidFill>
                          <a:latin typeface="Aharoni" charset="-122"/>
                        </a:rPr>
                        <a:t>1S</a:t>
                      </a:r>
                      <a:r>
                        <a:rPr lang="zh-CN" altLang="en-US" sz="1000" b="0">
                          <a:solidFill>
                            <a:srgbClr val="000000"/>
                          </a:solidFill>
                          <a:latin typeface="Aharoni" charset="-122"/>
                        </a:rPr>
                        <a:t>不影响用户</a:t>
                      </a:r>
                      <a:r>
                        <a:rPr lang="zh-CN" altLang="en-US" sz="1000" b="0">
                          <a:solidFill>
                            <a:srgbClr val="000000"/>
                          </a:solidFill>
                          <a:latin typeface="Aharoni" charset="-122"/>
                        </a:rPr>
                        <a:t>体验</a:t>
                      </a:r>
                      <a:endParaRPr lang="zh-CN"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lgn="ctr">
                        <a:buNone/>
                      </a:pPr>
                      <a:r>
                        <a:rPr lang="en-US" altLang="zh-CN" sz="1000" b="0">
                          <a:solidFill>
                            <a:srgbClr val="000000"/>
                          </a:solidFill>
                          <a:latin typeface="Arial" panose="020B0604020202020204" pitchFamily="34" charset="0"/>
                          <a:ea typeface="Verdana Pro"/>
                        </a:rPr>
                        <a:t>38</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系统稳定状态下导航路径规划</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1.772333333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1.816666667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-2.44%</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39</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系统稳定状态下在线QQ音乐切歌</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0.668333333</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1.414666667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-52.76%</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altLang="zh-CN" sz="1000" b="0">
                          <a:solidFill>
                            <a:srgbClr val="000000"/>
                          </a:solidFill>
                          <a:latin typeface="Arial" panose="020B0604020202020204" pitchFamily="34" charset="0"/>
                          <a:ea typeface="Verdana Pro"/>
                        </a:rPr>
                        <a:t>40</a:t>
                      </a:r>
                      <a:endParaRPr lang="en-US" altLang="zh-CN"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Arial" panose="020B0604020202020204" pitchFamily="34" charset="0"/>
                          <a:ea typeface="Verdana Pro"/>
                        </a:rPr>
                        <a:t>系统稳定状态下在线电台切换/FM</a:t>
                      </a:r>
                      <a:endParaRPr lang="zh-CN" altLang="en-US" sz="1000" b="0">
                        <a:solidFill>
                          <a:srgbClr val="000000"/>
                        </a:solidFill>
                        <a:latin typeface="Arial" panose="020B0604020202020204" pitchFamily="34" charset="0"/>
                        <a:ea typeface="Verdana Pro"/>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1s</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0.704666667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Verdana Pro"/>
                        </a:rPr>
                        <a:t>1.27</a:t>
                      </a:r>
                      <a:endParaRPr lang="en-US" altLang="en-US" sz="1000" b="0">
                        <a:solidFill>
                          <a:srgbClr val="00000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a:rPr>
                        <a:t>-44.51%</a:t>
                      </a:r>
                      <a:endParaRPr lang="en-US" altLang="en-US" sz="1000" b="0">
                        <a:solidFill>
                          <a:srgbClr val="00B050"/>
                        </a:solidFill>
                        <a:latin typeface="Verdana Pro"/>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en-US" altLang="en-US" sz="1000" b="0">
                        <a:solidFill>
                          <a:srgbClr val="000000"/>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993dee1c-9612-48b2-8abb-99a8205e1c68}"/>
</p:tagLst>
</file>

<file path=ppt/tags/tag2.xml><?xml version="1.0" encoding="utf-8"?>
<p:tagLst xmlns:p="http://schemas.openxmlformats.org/presentationml/2006/main">
  <p:tag name="KSO_WM_UNIT_TABLE_BEAUTIFY" val="smartTable{cc8c889f-6de4-4285-aea9-f66c2979bae8}"/>
</p:tagLst>
</file>

<file path=ppt/tags/tag3.xml><?xml version="1.0" encoding="utf-8"?>
<p:tagLst xmlns:p="http://schemas.openxmlformats.org/presentationml/2006/main">
  <p:tag name="KSO_WM_UNIT_TABLE_BEAUTIFY" val="smartTable{33ac29f1-87cd-4fbd-8e3e-b1e5a61791ab}"/>
  <p:tag name="TABLE_ENDDRAG_ORIGIN_RECT" val="232*353"/>
  <p:tag name="TABLE_ENDDRAG_RECT" val="424*161*232*353"/>
</p:tagLst>
</file>

<file path=ppt/tags/tag4.xml><?xml version="1.0" encoding="utf-8"?>
<p:tagLst xmlns:p="http://schemas.openxmlformats.org/presentationml/2006/main">
  <p:tag name="KSO_WM_UNIT_TABLE_BEAUTIFY" val="smartTable{c5bf1b66-87fc-42b1-a2e0-860e0a7b4633}"/>
  <p:tag name="TABLE_ENDDRAG_ORIGIN_RECT" val="237*354"/>
  <p:tag name="TABLE_ENDDRAG_RECT" val="665*161*237*354"/>
</p:tagLst>
</file>

<file path=ppt/tags/tag5.xml><?xml version="1.0" encoding="utf-8"?>
<p:tagLst xmlns:p="http://schemas.openxmlformats.org/presentationml/2006/main">
  <p:tag name="KSO_WM_UNIT_TABLE_BEAUTIFY" val="smartTable{134436b7-d748-4724-ade0-581c9f177760}"/>
  <p:tag name="TABLE_ENDDRAG_ORIGIN_RECT" val="549*115"/>
  <p:tag name="TABLE_ENDDRAG_RECT" val="50*118*549*115"/>
</p:tagLst>
</file>

<file path=ppt/tags/tag6.xml><?xml version="1.0" encoding="utf-8"?>
<p:tagLst xmlns:p="http://schemas.openxmlformats.org/presentationml/2006/main">
  <p:tag name="KSO_WM_UNIT_TABLE_BEAUTIFY" val="smartTable{4ec4eed1-1f07-41b5-82ff-527276047d15}"/>
</p:tagLst>
</file>

<file path=ppt/tags/tag7.xml><?xml version="1.0" encoding="utf-8"?>
<p:tagLst xmlns:p="http://schemas.openxmlformats.org/presentationml/2006/main">
  <p:tag name="KSO_WM_UNIT_TABLE_BEAUTIFY" val="smartTable{4ec4eed1-1f07-41b5-82ff-527276047d15}"/>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4605</Words>
  <Application>WPS 表格</Application>
  <PresentationFormat>宽屏</PresentationFormat>
  <Paragraphs>1534</Paragraphs>
  <Slides>8</Slides>
  <Notes>3</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8</vt:i4>
      </vt:variant>
    </vt:vector>
  </HeadingPairs>
  <TitlesOfParts>
    <vt:vector size="39"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宋体</vt:lpstr>
      <vt:lpstr>微软雅黑</vt:lpstr>
      <vt:lpstr>汉仪旗黑</vt:lpstr>
      <vt:lpstr>Arial Unicode MS</vt:lpstr>
      <vt:lpstr>等线</vt:lpstr>
      <vt:lpstr>汉仪中等线KW</vt:lpstr>
      <vt:lpstr>黑体</vt:lpstr>
      <vt:lpstr>Verdana Pro</vt:lpstr>
      <vt:lpstr>Verdana Pro</vt:lpstr>
      <vt:lpstr>Aharoni</vt:lpstr>
      <vt:lpstr>微软雅黑</vt:lpstr>
      <vt:lpstr>Aharoni</vt:lpstr>
      <vt:lpstr>宋体</vt:lpstr>
      <vt:lpstr>1_Corp Presentations 2018</vt:lpstr>
      <vt:lpstr>PowerPoint 演示文稿</vt:lpstr>
      <vt:lpstr>{MY23 P702_R06 HF1} Software overall status  {Green}</vt:lpstr>
      <vt:lpstr>{MY23 P702 R06 HF1} Open AIMS with risk evaluation</vt:lpstr>
      <vt:lpstr>{MY23 P702_ R06 HF1} 内存泄漏专项测试</vt:lpstr>
      <vt:lpstr>{MY23 P702_ R06 HF1} 语音专项测试</vt:lpstr>
      <vt:lpstr>{MY23 P702_ R06 HF1} 语音专项测试</vt:lpstr>
      <vt:lpstr>{MY23 P702_ R06 HF1} 性能测试</vt:lpstr>
      <vt:lpstr>{MY23 P702_ R07 HF1} 性能测试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5</cp:revision>
  <cp:lastPrinted>2022-08-18T11:23:29Z</cp:lastPrinted>
  <dcterms:created xsi:type="dcterms:W3CDTF">2022-08-18T11:23:29Z</dcterms:created>
  <dcterms:modified xsi:type="dcterms:W3CDTF">2022-08-18T11:23:29Z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2052-4.5.0.7415</vt:lpwstr>
  </property>
  <property fmtid="{D5CDD505-2E9C-101B-9397-08002B2CF9AE}" pid="3" name="ICV">
    <vt:lpwstr>6C0B46A6B0FC2C5DE7018E6240235BA7</vt:lpwstr>
  </property>
</Properties>
</file>