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26" r:id="rId6"/>
    <p:sldId id="941" r:id="rId7"/>
    <p:sldId id="940" r:id="rId8"/>
    <p:sldId id="943" r:id="rId9"/>
    <p:sldId id="946" r:id="rId10"/>
    <p:sldId id="950" r:id="rId1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3" autoAdjust="0"/>
    <p:restoredTop sz="95118" autoAdjust="0"/>
  </p:normalViewPr>
  <p:slideViewPr>
    <p:cSldViewPr snapToGrid="0">
      <p:cViewPr>
        <p:scale>
          <a:sx n="119" d="100"/>
          <a:sy n="119" d="100"/>
        </p:scale>
        <p:origin x="392"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0075" y="52260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Phase4_MY23 U554</a:t>
            </a:r>
            <a:r>
              <a:rPr lang="en-US" altLang="zh-CN" sz="3200" dirty="0">
                <a:solidFill>
                  <a:srgbClr val="0000CC"/>
                </a:solidFill>
              </a:rPr>
              <a:t>_R05 HF1</a:t>
            </a:r>
            <a:r>
              <a:rPr lang="en-US" altLang="zh-CN" sz="3200" dirty="0">
                <a:solidFill>
                  <a:srgbClr val="0000CC"/>
                </a:solidFill>
                <a:sym typeface="+mn-ea"/>
              </a:rPr>
              <a:t>_</a:t>
            </a:r>
            <a:r>
              <a:rPr lang="en-US" altLang="en-US" sz="3200" dirty="0">
                <a:solidFill>
                  <a:srgbClr val="0000CC"/>
                </a:solidFill>
              </a:rPr>
              <a:t>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09</a:t>
            </a:r>
            <a:r>
              <a:rPr lang="en-US" altLang="en-US" sz="1600" dirty="0">
                <a:solidFill>
                  <a:srgbClr val="0000CC"/>
                </a:solidFill>
              </a:rPr>
              <a:t>-26</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6976745" y="3240088"/>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{MY23 U554_R05 HF1}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20220909_527_PRO</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US" altLang="zh-CN" sz="1800" dirty="0">
                <a:solidFill>
                  <a:schemeClr val="tx1"/>
                </a:solidFill>
                <a:ea typeface="宋体" pitchFamily="2" charset="-122"/>
              </a:rPr>
              <a:t>20220915_0792_D2L13_R05.PRO.HF1</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a:t>
            </a:r>
            <a:r>
              <a:rPr lang="zh-CN" altLang="en-US" sz="1800" dirty="0">
                <a:solidFill>
                  <a:srgbClr val="0000CC"/>
                </a:solidFill>
                <a:ea typeface="宋体" pitchFamily="2" charset="-122"/>
              </a:rPr>
              <a:t> </a:t>
            </a:r>
            <a:r>
              <a:rPr lang="en-US" altLang="zh-CN" sz="1800" dirty="0">
                <a:ea typeface="宋体" pitchFamily="2" charset="-122"/>
              </a:rPr>
              <a:t>P1 and </a:t>
            </a:r>
            <a:r>
              <a:rPr lang="en-US" altLang="zh-CN" sz="1800" dirty="0">
                <a:solidFill>
                  <a:srgbClr val="0000CC"/>
                </a:solidFill>
                <a:ea typeface="宋体" pitchFamily="2" charset="-122"/>
              </a:rPr>
              <a:t>0  </a:t>
            </a:r>
            <a:r>
              <a:rPr lang="en-US" altLang="zh-CN" sz="1800" dirty="0">
                <a:ea typeface="宋体" pitchFamily="2" charset="-122"/>
              </a:rPr>
              <a:t>P2 issues found and not fixed. Refer test report for detail.</a:t>
            </a:r>
            <a:endParaRPr lang="en-US" altLang="zh-CN" sz="1800" dirty="0">
              <a:solidFill>
                <a:srgbClr val="0000CC"/>
              </a:solidFill>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charset="0"/>
              </a:rPr>
              <a:t>Memory leak, VR project test</a:t>
            </a:r>
            <a:r>
              <a:rPr lang="en-US" altLang="zh-CN" dirty="0">
                <a:ea typeface="宋体" pitchFamily="2" charset="-122"/>
              </a:rPr>
              <a:t> – refer slide 4</a:t>
            </a:r>
            <a:r>
              <a:rPr lang="zh-CN" altLang="en-US" dirty="0">
                <a:ea typeface="宋体" pitchFamily="2" charset="-122"/>
              </a:rPr>
              <a:t>、</a:t>
            </a:r>
            <a:r>
              <a:rPr lang="en-US" altLang="zh-CN" dirty="0">
                <a:ea typeface="宋体" pitchFamily="2" charset="-122"/>
              </a:rPr>
              <a:t>5</a:t>
            </a:r>
            <a:r>
              <a:rPr lang="zh-CN" altLang="en-US" dirty="0">
                <a:ea typeface="宋体" pitchFamily="2" charset="-122"/>
              </a:rPr>
              <a:t>、</a:t>
            </a:r>
            <a:r>
              <a:rPr lang="en-US" altLang="zh-CN" dirty="0">
                <a:ea typeface="宋体" pitchFamily="2" charset="-122"/>
              </a:rPr>
              <a:t>6</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charset="0"/>
              </a:rPr>
              <a:t>Performance test </a:t>
            </a:r>
            <a:r>
              <a:rPr lang="en-US" altLang="zh-CN" dirty="0">
                <a:ea typeface="宋体" pitchFamily="2" charset="-122"/>
                <a:sym typeface="+mn-ea"/>
              </a:rPr>
              <a:t>– refer slide 7</a:t>
            </a: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MY23 U554_R05 HF1</a:t>
            </a:r>
            <a:r>
              <a:rPr lang="en-US" altLang="en-US" sz="2800" dirty="0">
                <a:solidFill>
                  <a:srgbClr val="0000CC"/>
                </a:solidFill>
              </a:rPr>
              <a:t>} </a:t>
            </a:r>
            <a:r>
              <a:rPr lang="en-US" altLang="zh-CN" sz="2800" dirty="0"/>
              <a:t>Open AIMS with risk evaluation</a:t>
            </a:r>
            <a:endParaRPr lang="en-US" altLang="en-US" sz="2800" b="0" dirty="0">
              <a:ea typeface="SimHei" panose="02010609060101010101" pitchFamily="49" charset="-122"/>
            </a:endParaRPr>
          </a:p>
        </p:txBody>
      </p:sp>
      <p:sp>
        <p:nvSpPr>
          <p:cNvPr id="4" name="文本框 3"/>
          <p:cNvSpPr txBox="1"/>
          <p:nvPr/>
        </p:nvSpPr>
        <p:spPr>
          <a:xfrm>
            <a:off x="708341" y="1142167"/>
            <a:ext cx="11179811" cy="368300"/>
          </a:xfrm>
          <a:prstGeom prst="rect">
            <a:avLst/>
          </a:prstGeom>
          <a:noFill/>
        </p:spPr>
        <p:txBody>
          <a:bodyPr wrap="square" rtlCol="0">
            <a:spAutoFit/>
          </a:bodyPr>
          <a:lstStyle/>
          <a:p>
            <a:r>
              <a:rPr kumimoji="1" lang="en-US" altLang="zh-CN" dirty="0"/>
              <a:t>NA</a:t>
            </a:r>
            <a:endParaRPr kumimoji="1"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MY23 U554_R05 HF1</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2" name="图片 1"/>
          <p:cNvPicPr>
            <a:picLocks noChangeAspect="1"/>
          </p:cNvPicPr>
          <p:nvPr/>
        </p:nvPicPr>
        <p:blipFill>
          <a:blip r:embed="rId1"/>
          <a:stretch>
            <a:fillRect/>
          </a:stretch>
        </p:blipFill>
        <p:spPr>
          <a:xfrm>
            <a:off x="95250" y="944880"/>
            <a:ext cx="3847465" cy="5306695"/>
          </a:xfrm>
          <a:prstGeom prst="rect">
            <a:avLst/>
          </a:prstGeom>
        </p:spPr>
      </p:pic>
      <p:pic>
        <p:nvPicPr>
          <p:cNvPr id="6" name="图片 5"/>
          <p:cNvPicPr>
            <a:picLocks noChangeAspect="1"/>
          </p:cNvPicPr>
          <p:nvPr/>
        </p:nvPicPr>
        <p:blipFill>
          <a:blip r:embed="rId2"/>
          <a:stretch>
            <a:fillRect/>
          </a:stretch>
        </p:blipFill>
        <p:spPr>
          <a:xfrm>
            <a:off x="3942715" y="944880"/>
            <a:ext cx="3847465" cy="5306695"/>
          </a:xfrm>
          <a:prstGeom prst="rect">
            <a:avLst/>
          </a:prstGeom>
        </p:spPr>
      </p:pic>
      <p:pic>
        <p:nvPicPr>
          <p:cNvPr id="8" name="图片 7"/>
          <p:cNvPicPr>
            <a:picLocks noChangeAspect="1"/>
          </p:cNvPicPr>
          <p:nvPr/>
        </p:nvPicPr>
        <p:blipFill>
          <a:blip r:embed="rId3"/>
          <a:stretch>
            <a:fillRect/>
          </a:stretch>
        </p:blipFill>
        <p:spPr>
          <a:xfrm>
            <a:off x="7834630" y="944880"/>
            <a:ext cx="3848100" cy="167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MY23 U554_R05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374189" y="2055390"/>
          <a:ext cx="1990725" cy="1496153"/>
        </p:xfrm>
        <a:graphic>
          <a:graphicData uri="http://schemas.openxmlformats.org/drawingml/2006/table">
            <a:tbl>
              <a:tblPr/>
              <a:tblGrid>
                <a:gridCol w="355600"/>
                <a:gridCol w="376555"/>
                <a:gridCol w="406400"/>
                <a:gridCol w="382270"/>
                <a:gridCol w="46990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小度小度</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92%</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99%</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98%</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你好福特</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92%</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99%</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2"/>
            </p:custDataLst>
          </p:nvPr>
        </p:nvGraphicFramePr>
        <p:xfrm>
          <a:off x="2647769" y="2052559"/>
          <a:ext cx="2626815" cy="4493811"/>
        </p:xfrm>
        <a:graphic>
          <a:graphicData uri="http://schemas.openxmlformats.org/drawingml/2006/table">
            <a:tbl>
              <a:tblPr/>
              <a:tblGrid>
                <a:gridCol w="525363"/>
                <a:gridCol w="525363"/>
                <a:gridCol w="525363"/>
                <a:gridCol w="525145"/>
                <a:gridCol w="525581"/>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暂停播放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接听电话</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挂断电话</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4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3"/>
            </p:custDataLst>
          </p:nvPr>
        </p:nvGraphicFramePr>
        <p:xfrm>
          <a:off x="5387340" y="2052320"/>
          <a:ext cx="2956560" cy="4507230"/>
        </p:xfrm>
        <a:graphic>
          <a:graphicData uri="http://schemas.openxmlformats.org/drawingml/2006/table">
            <a:tbl>
              <a:tblPr/>
              <a:tblGrid>
                <a:gridCol w="591185"/>
                <a:gridCol w="591185"/>
                <a:gridCol w="591820"/>
                <a:gridCol w="591185"/>
                <a:gridCol w="591185"/>
              </a:tblGrid>
              <a:tr h="173355">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跟随模式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车头朝上</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正北模式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放大地图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缩小地图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打开路况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关闭路况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开始导航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custDataLst>
              <p:tags r:id="rId4"/>
            </p:custDataLst>
          </p:nvPr>
        </p:nvGraphicFramePr>
        <p:xfrm>
          <a:off x="8589010" y="2052320"/>
          <a:ext cx="3018790" cy="4755515"/>
        </p:xfrm>
        <a:graphic>
          <a:graphicData uri="http://schemas.openxmlformats.org/drawingml/2006/table">
            <a:tbl>
              <a:tblPr/>
              <a:tblGrid>
                <a:gridCol w="603885"/>
                <a:gridCol w="603885"/>
                <a:gridCol w="603885"/>
                <a:gridCol w="603250"/>
                <a:gridCol w="603885"/>
              </a:tblGrid>
              <a:tr h="1485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922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继续导航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确定</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91%</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取消</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第一个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第二个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第三个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MY23 U554_R05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645160"/>
          </a:xfrm>
          <a:prstGeom prst="rect">
            <a:avLst/>
          </a:prstGeom>
          <a:noFill/>
        </p:spPr>
        <p:txBody>
          <a:bodyPr wrap="square" rtlCol="0">
            <a:spAutoFit/>
          </a:bodyPr>
          <a:lstStyle/>
          <a:p>
            <a:r>
              <a:rPr kumimoji="1" lang="zh-CN" altLang="en-US" dirty="0"/>
              <a:t>误唤醒测试：</a:t>
            </a:r>
            <a:r>
              <a:rPr kumimoji="1" lang="en-US" altLang="zh-CN" dirty="0"/>
              <a:t>Pass</a:t>
            </a:r>
            <a:endParaRPr kumimoji="1" lang="en-US" altLang="zh-CN" dirty="0">
              <a:solidFill>
                <a:srgbClr val="FF0000"/>
              </a:solidFill>
              <a:highlight>
                <a:srgbClr val="00FF00"/>
              </a:highlight>
            </a:endParaRPr>
          </a:p>
          <a:p>
            <a:endParaRPr kumimoji="1" lang="zh-CN" altLang="en-US" dirty="0"/>
          </a:p>
        </p:txBody>
      </p:sp>
      <p:graphicFrame>
        <p:nvGraphicFramePr>
          <p:cNvPr id="2" name="表格 1"/>
          <p:cNvGraphicFramePr/>
          <p:nvPr>
            <p:custDataLst>
              <p:tags r:id="rId1"/>
            </p:custDataLst>
          </p:nvPr>
        </p:nvGraphicFramePr>
        <p:xfrm>
          <a:off x="637540" y="1499870"/>
          <a:ext cx="6978650" cy="1465580"/>
        </p:xfrm>
        <a:graphic>
          <a:graphicData uri="http://schemas.openxmlformats.org/drawingml/2006/table">
            <a:tbl>
              <a:tblPr firstRow="1" bandRow="1">
                <a:tableStyleId>{5C22544A-7EE6-4342-B048-85BDC9FD1C3A}</a:tableStyleId>
              </a:tblPr>
              <a:tblGrid>
                <a:gridCol w="1515745"/>
                <a:gridCol w="1729740"/>
                <a:gridCol w="664210"/>
                <a:gridCol w="870585"/>
                <a:gridCol w="2198370"/>
              </a:tblGrid>
              <a:tr h="254000">
                <a:tc>
                  <a:txBody>
                    <a:bodyPr/>
                    <a:lstStyle/>
                    <a:p>
                      <a:pPr indent="0" algn="l">
                        <a:buNone/>
                      </a:pPr>
                      <a:r>
                        <a:rPr lang="zh-CN" sz="1050" b="1">
                          <a:solidFill>
                            <a:srgbClr val="000000"/>
                          </a:solidFill>
                          <a:latin typeface="Arial" panose="020B0604020202020204" pitchFamily="34" charset="0"/>
                          <a:ea typeface="宋体" pitchFamily="2" charset="-122"/>
                        </a:rPr>
                        <a:t>AI能力</a:t>
                      </a:r>
                      <a:endParaRPr lang="zh-CN" altLang="en-US" sz="1050" b="1">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indent="0" algn="l">
                        <a:buNone/>
                      </a:pPr>
                      <a:r>
                        <a:rPr lang="zh-CN" sz="1050" b="1">
                          <a:solidFill>
                            <a:srgbClr val="000000"/>
                          </a:solidFill>
                          <a:latin typeface="Arial" panose="020B0604020202020204" pitchFamily="34" charset="0"/>
                          <a:ea typeface="宋体" pitchFamily="2" charset="-122"/>
                        </a:rPr>
                        <a:t>测试时长</a:t>
                      </a:r>
                      <a:endParaRPr lang="zh-CN" altLang="en-US" sz="1050" b="1">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indent="0">
                        <a:buNone/>
                      </a:pPr>
                      <a:r>
                        <a:rPr lang="zh-CN" sz="1050" b="1">
                          <a:solidFill>
                            <a:srgbClr val="000000"/>
                          </a:solidFill>
                          <a:latin typeface="Arial" panose="020B0604020202020204" pitchFamily="34" charset="0"/>
                          <a:ea typeface="宋体" pitchFamily="2" charset="-122"/>
                        </a:rPr>
                        <a:t>通过标准</a:t>
                      </a:r>
                      <a:endParaRPr lang="zh-CN" altLang="en-US" sz="1050" b="1">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indent="0" algn="l">
                        <a:buNone/>
                      </a:pPr>
                      <a:r>
                        <a:rPr lang="zh-CN" sz="1050" b="1">
                          <a:solidFill>
                            <a:srgbClr val="000000"/>
                          </a:solidFill>
                          <a:latin typeface="Arial" panose="020B0604020202020204" pitchFamily="34" charset="0"/>
                          <a:ea typeface="宋体" pitchFamily="2" charset="-122"/>
                        </a:rPr>
                        <a:t>实测结果</a:t>
                      </a:r>
                      <a:endParaRPr lang="zh-CN" altLang="en-US" sz="1050" b="1">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indent="0" algn="l">
                        <a:buNone/>
                      </a:pPr>
                      <a:r>
                        <a:rPr lang="zh-CN" sz="1050" b="1">
                          <a:solidFill>
                            <a:srgbClr val="000000"/>
                          </a:solidFill>
                          <a:latin typeface="Arial" panose="020B0604020202020204" pitchFamily="34" charset="0"/>
                          <a:ea typeface="宋体" pitchFamily="2" charset="-122"/>
                        </a:rPr>
                        <a:t>测试结论</a:t>
                      </a:r>
                      <a:endParaRPr lang="zh-CN" altLang="en-US" sz="1050" b="1">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r>
              <a:tr h="254635">
                <a:tc>
                  <a:txBody>
                    <a:bodyPr/>
                    <a:lstStyle/>
                    <a:p>
                      <a:pPr indent="0" algn="l">
                        <a:buNone/>
                      </a:pPr>
                      <a:r>
                        <a:rPr lang="zh-CN" sz="1000" b="0">
                          <a:solidFill>
                            <a:srgbClr val="000000"/>
                          </a:solidFill>
                          <a:latin typeface="Arial" panose="020B0604020202020204" pitchFamily="34" charset="0"/>
                          <a:ea typeface="宋体" pitchFamily="2" charset="-122"/>
                        </a:rPr>
                        <a:t>小度小度</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1000" b="0">
                          <a:solidFill>
                            <a:srgbClr val="000000"/>
                          </a:solidFill>
                          <a:latin typeface="Arial" panose="020B0604020202020204" pitchFamily="34" charset="0"/>
                          <a:ea typeface="宋体" pitchFamily="2" charset="-122"/>
                        </a:rPr>
                        <a:t>测试场景/时长</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宋体" pitchFamily="2" charset="-122"/>
                        </a:rPr>
                        <a:t>&lt;0.3次/h</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110">
                <a:tc>
                  <a:txBody>
                    <a:bodyPr/>
                    <a:lstStyle/>
                    <a:p>
                      <a:pPr indent="0" algn="l">
                        <a:buNone/>
                      </a:pPr>
                      <a:r>
                        <a:rPr lang="zh-CN" sz="1000" b="0">
                          <a:solidFill>
                            <a:srgbClr val="000000"/>
                          </a:solidFill>
                          <a:latin typeface="Arial" panose="020B0604020202020204" pitchFamily="34" charset="0"/>
                          <a:ea typeface="宋体" pitchFamily="2" charset="-122"/>
                        </a:rPr>
                        <a:t>你好福特</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1000" b="0">
                          <a:solidFill>
                            <a:srgbClr val="000000"/>
                          </a:solidFill>
                          <a:latin typeface="Arial" panose="020B0604020202020204" pitchFamily="34" charset="0"/>
                          <a:ea typeface="宋体" pitchFamily="2" charset="-122"/>
                        </a:rPr>
                        <a:t>静态测试</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noFill/>
                  </a:tcPr>
                </a:tc>
                <a:tc>
                  <a:txBody>
                    <a:bodyPr/>
                    <a:lstStyle/>
                    <a:p>
                      <a:pPr indent="0">
                        <a:buNone/>
                      </a:pPr>
                      <a:r>
                        <a:rPr lang="zh-CN" sz="1000" b="0">
                          <a:solidFill>
                            <a:srgbClr val="000000"/>
                          </a:solidFill>
                          <a:latin typeface="Arial" panose="020B0604020202020204" pitchFamily="34" charset="0"/>
                          <a:ea typeface="宋体" pitchFamily="2" charset="-122"/>
                        </a:rPr>
                        <a:t>&lt;1.2次/h</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8770">
                <a:tc>
                  <a:txBody>
                    <a:bodyPr/>
                    <a:lstStyle/>
                    <a:p>
                      <a:pPr indent="0" algn="l">
                        <a:buNone/>
                      </a:pPr>
                      <a:r>
                        <a:rPr lang="zh-CN" sz="1000" b="0">
                          <a:solidFill>
                            <a:srgbClr val="000000"/>
                          </a:solidFill>
                          <a:latin typeface="Arial" panose="020B0604020202020204" pitchFamily="34" charset="0"/>
                          <a:ea typeface="宋体" pitchFamily="2" charset="-122"/>
                        </a:rPr>
                        <a:t>小度小度</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1000" b="0">
                          <a:solidFill>
                            <a:srgbClr val="000000"/>
                          </a:solidFill>
                          <a:latin typeface="Arial" panose="020B0604020202020204" pitchFamily="34" charset="0"/>
                          <a:ea typeface="宋体" pitchFamily="2" charset="-122"/>
                        </a:rPr>
                        <a:t>（互相聊天对话）4小时</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宋体" pitchFamily="2" charset="-122"/>
                        </a:rPr>
                        <a:t>&lt;0.3次/h</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6065">
                <a:tc>
                  <a:txBody>
                    <a:bodyPr/>
                    <a:lstStyle/>
                    <a:p>
                      <a:pPr indent="0" algn="l">
                        <a:buNone/>
                      </a:pPr>
                      <a:r>
                        <a:rPr lang="zh-CN" sz="1000" b="0">
                          <a:solidFill>
                            <a:srgbClr val="000000"/>
                          </a:solidFill>
                          <a:latin typeface="Arial" panose="020B0604020202020204" pitchFamily="34" charset="0"/>
                          <a:ea typeface="宋体" pitchFamily="2" charset="-122"/>
                        </a:rPr>
                        <a:t>你好福特</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1000" b="0">
                          <a:solidFill>
                            <a:srgbClr val="000000"/>
                          </a:solidFill>
                          <a:latin typeface="Arial" panose="020B0604020202020204" pitchFamily="34" charset="0"/>
                          <a:ea typeface="宋体" pitchFamily="2" charset="-122"/>
                        </a:rPr>
                        <a:t>播放爱情公寓5</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noFill/>
                  </a:tcPr>
                </a:tc>
                <a:tc>
                  <a:txBody>
                    <a:bodyPr/>
                    <a:lstStyle/>
                    <a:p>
                      <a:pPr indent="0">
                        <a:buNone/>
                      </a:pPr>
                      <a:r>
                        <a:rPr lang="zh-CN" sz="1000" b="0">
                          <a:solidFill>
                            <a:srgbClr val="000000"/>
                          </a:solidFill>
                          <a:latin typeface="Arial" panose="020B0604020202020204" pitchFamily="34" charset="0"/>
                          <a:ea typeface="宋体" pitchFamily="2" charset="-122"/>
                        </a:rPr>
                        <a:t>&lt;1.2次/h</a:t>
                      </a:r>
                      <a:endParaRPr lang="zh-CN" altLang="en-US" sz="1000" b="0">
                        <a:solidFill>
                          <a:srgbClr val="000000"/>
                        </a:solidFill>
                        <a:latin typeface="Arial" panose="020B0604020202020204" pitchFamily="34" charset="0"/>
                        <a:ea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64783" y="-5524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MY23 U554_R05 HF1</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36830" y="371793"/>
          <a:ext cx="11093450" cy="6495415"/>
        </p:xfrm>
        <a:graphic>
          <a:graphicData uri="http://schemas.openxmlformats.org/drawingml/2006/table">
            <a:tbl>
              <a:tblPr firstRow="1" bandRow="1">
                <a:tableStyleId>{5C22544A-7EE6-4342-B048-85BDC9FD1C3A}</a:tableStyleId>
              </a:tblPr>
              <a:tblGrid>
                <a:gridCol w="541019"/>
                <a:gridCol w="2797810"/>
                <a:gridCol w="1261745"/>
                <a:gridCol w="925513"/>
                <a:gridCol w="1329614"/>
                <a:gridCol w="1492430"/>
                <a:gridCol w="2745105"/>
              </a:tblGrid>
              <a:tr h="210402">
                <a:tc>
                  <a:txBody>
                    <a:bodyPr/>
                    <a:lstStyle/>
                    <a:p>
                      <a:pPr indent="0" algn="ctr">
                        <a:buNone/>
                      </a:pPr>
                      <a:r>
                        <a:rPr lang="zh-CN" sz="1000" b="1">
                          <a:solidFill>
                            <a:srgbClr val="000000"/>
                          </a:solidFill>
                          <a:latin typeface="Arial" panose="020B0604020202020204" pitchFamily="34" charset="0"/>
                          <a:ea typeface="Verdana Pro"/>
                        </a:rPr>
                        <a:t>序号</a:t>
                      </a:r>
                      <a:endParaRPr lang="zh-CN" altLang="en-US" sz="1000" b="1">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lstStyle/>
                    <a:p>
                      <a:pPr indent="0" algn="ctr">
                        <a:buNone/>
                      </a:pPr>
                      <a:r>
                        <a:rPr lang="zh-CN" altLang="en-US" sz="1000" b="1" kern="1200" dirty="0">
                          <a:solidFill>
                            <a:srgbClr val="000000"/>
                          </a:solidFill>
                          <a:latin typeface="Arial" panose="020B0604020202020204" pitchFamily="34" charset="0"/>
                          <a:ea typeface="Verdana Pro"/>
                          <a:cs typeface="+mn-cs"/>
                        </a:rPr>
                        <a:t>影响因素</a:t>
                      </a:r>
                      <a:endParaRPr lang="zh-CN" altLang="en-US" sz="1000" b="1" kern="1200" dirty="0">
                        <a:solidFill>
                          <a:srgbClr val="000000"/>
                        </a:solidFill>
                        <a:latin typeface="Arial" panose="020B0604020202020204" pitchFamily="34" charset="0"/>
                        <a:ea typeface="Verdana Pro"/>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lstStyle/>
                    <a:p>
                      <a:pPr indent="0" algn="ctr">
                        <a:buNone/>
                      </a:pPr>
                      <a:r>
                        <a:rPr lang="en-US" sz="1000" b="1" kern="1200" dirty="0">
                          <a:solidFill>
                            <a:srgbClr val="000000"/>
                          </a:solidFill>
                          <a:latin typeface="Arial" panose="020B0604020202020204" pitchFamily="34" charset="0"/>
                          <a:cs typeface="+mn-cs"/>
                        </a:rPr>
                        <a:t>Target</a:t>
                      </a:r>
                      <a:endParaRPr lang="en-US" altLang="en-US" sz="1000" b="1"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a:txBody>
                    <a:bodyPr/>
                    <a:lstStyle/>
                    <a:p>
                      <a:pPr indent="0" algn="ctr">
                        <a:buNone/>
                      </a:pPr>
                      <a:r>
                        <a:rPr lang="en-US" sz="1000" b="1" kern="1200" dirty="0">
                          <a:solidFill>
                            <a:srgbClr val="000000"/>
                          </a:solidFill>
                          <a:latin typeface="Arial" panose="020B0604020202020204" pitchFamily="34" charset="0"/>
                          <a:cs typeface="+mn-cs"/>
                        </a:rPr>
                        <a:t>R05</a:t>
                      </a:r>
                      <a:endParaRPr lang="en-US" altLang="en-US" sz="1000" b="1"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lstStyle/>
                    <a:p>
                      <a:pPr indent="0" algn="ctr">
                        <a:buNone/>
                      </a:pPr>
                      <a:r>
                        <a:rPr lang="en-US" altLang="zh-CN" sz="1000" b="1" kern="1200" dirty="0">
                          <a:solidFill>
                            <a:srgbClr val="000000"/>
                          </a:solidFill>
                          <a:latin typeface="Arial" panose="020B0604020202020204" pitchFamily="34" charset="0"/>
                          <a:ea typeface="Verdana Pro"/>
                          <a:cs typeface="+mn-cs"/>
                        </a:rPr>
                        <a:t>R10</a:t>
                      </a:r>
                      <a:r>
                        <a:rPr lang="zh-CN" altLang="en-US" sz="1000" b="1" kern="1200" dirty="0">
                          <a:solidFill>
                            <a:srgbClr val="000000"/>
                          </a:solidFill>
                          <a:latin typeface="Arial" panose="020B0604020202020204" pitchFamily="34" charset="0"/>
                          <a:ea typeface="Verdana Pro"/>
                          <a:cs typeface="+mn-cs"/>
                        </a:rPr>
                        <a:t>（</a:t>
                      </a:r>
                      <a:r>
                        <a:rPr lang="en-US" altLang="zh-CN" sz="1000" b="1" kern="1200" dirty="0">
                          <a:solidFill>
                            <a:srgbClr val="000000"/>
                          </a:solidFill>
                          <a:latin typeface="Arial" panose="020B0604020202020204" pitchFamily="34" charset="0"/>
                          <a:ea typeface="Verdana Pro"/>
                          <a:cs typeface="+mn-cs"/>
                        </a:rPr>
                        <a:t>MY22 U554)</a:t>
                      </a:r>
                      <a:endParaRPr lang="zh-CN" altLang="en-US" sz="1000" b="1" kern="1200" dirty="0">
                        <a:solidFill>
                          <a:srgbClr val="000000"/>
                        </a:solidFill>
                        <a:latin typeface="Arial" panose="020B0604020202020204" pitchFamily="34" charset="0"/>
                        <a:ea typeface="Verdana Pro"/>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a:txBody>
                    <a:bodyPr/>
                    <a:lstStyle/>
                    <a:p>
                      <a:pPr indent="0" algn="ctr">
                        <a:buNone/>
                      </a:pPr>
                      <a:r>
                        <a:rPr lang="zh-CN" altLang="en-US" sz="1000" b="1" kern="1200" dirty="0">
                          <a:solidFill>
                            <a:srgbClr val="000000"/>
                          </a:solidFill>
                          <a:latin typeface="Arial" panose="020B0604020202020204" pitchFamily="34" charset="0"/>
                          <a:ea typeface="Verdana Pro"/>
                          <a:cs typeface="+mn-cs"/>
                        </a:rPr>
                        <a:t>偏差</a:t>
                      </a:r>
                      <a:endParaRPr lang="zh-CN" altLang="en-US" sz="1000" b="1" kern="1200" dirty="0">
                        <a:solidFill>
                          <a:srgbClr val="000000"/>
                        </a:solidFill>
                        <a:latin typeface="Arial" panose="020B0604020202020204" pitchFamily="34" charset="0"/>
                        <a:ea typeface="Verdana Pro"/>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a:txBody>
                    <a:bodyPr/>
                    <a:lstStyle/>
                    <a:p>
                      <a:pPr indent="0" algn="ctr">
                        <a:buNone/>
                      </a:pPr>
                      <a:r>
                        <a:rPr lang="zh-CN" altLang="en-US" sz="1000" b="1" kern="1200" dirty="0">
                          <a:solidFill>
                            <a:srgbClr val="000000"/>
                          </a:solidFill>
                          <a:latin typeface="Arial" panose="020B0604020202020204" pitchFamily="34" charset="0"/>
                          <a:ea typeface="Verdana Pro"/>
                          <a:cs typeface="+mn-cs"/>
                        </a:rPr>
                        <a:t>百度</a:t>
                      </a:r>
                      <a:r>
                        <a:rPr lang="en-US" altLang="zh-CN" sz="1000" b="1" kern="1200" dirty="0">
                          <a:solidFill>
                            <a:srgbClr val="000000"/>
                          </a:solidFill>
                          <a:latin typeface="Arial" panose="020B0604020202020204" pitchFamily="34" charset="0"/>
                          <a:ea typeface="Verdana Pro"/>
                          <a:cs typeface="+mn-cs"/>
                        </a:rPr>
                        <a:t>Comments</a:t>
                      </a:r>
                      <a:endParaRPr lang="en-US" altLang="zh-CN" sz="1000" b="1" kern="1200" dirty="0">
                        <a:solidFill>
                          <a:srgbClr val="000000"/>
                        </a:solidFill>
                        <a:latin typeface="Arial" panose="020B0604020202020204" pitchFamily="34" charset="0"/>
                        <a:ea typeface="Verdana Pro"/>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210402">
                <a:tc>
                  <a:txBody>
                    <a:bodyPr/>
                    <a:lstStyle/>
                    <a:p>
                      <a:pPr indent="0">
                        <a:buNone/>
                      </a:pPr>
                      <a:r>
                        <a:rPr lang="en-US" altLang="en-US" sz="1000" b="0">
                          <a:solidFill>
                            <a:srgbClr val="000000"/>
                          </a:solidFill>
                          <a:latin typeface="Verdana Pro"/>
                        </a:rPr>
                        <a:t>1</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Verdana Pro"/>
                        </a:rPr>
                        <a:t>Power on QQ音乐首次启动</a:t>
                      </a:r>
                      <a:endParaRPr lang="zh-CN" altLang="en-US" sz="1000" b="0" dirty="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4</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6.805333333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dirty="0">
                          <a:solidFill>
                            <a:srgbClr val="000000"/>
                          </a:solidFill>
                          <a:latin typeface="Arial" panose="020B0604020202020204" pitchFamily="34" charset="0"/>
                          <a:cs typeface="+mn-cs"/>
                        </a:rPr>
                        <a:t>NA</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a:solidFill>
                            <a:srgbClr val="00B050"/>
                          </a:solidFill>
                          <a:effectLst/>
                          <a:latin typeface="等线" charset="0"/>
                          <a:ea typeface="等线" charset="0"/>
                        </a:rPr>
                        <a:t>NA</a:t>
                      </a:r>
                      <a:endParaRPr lang="en-US" altLang="zh-CN" sz="1000" b="0" i="0" u="none" strike="noStrike">
                        <a:solidFill>
                          <a:srgbClr val="00B050"/>
                        </a:solidFill>
                        <a:effectLst/>
                        <a:latin typeface="等线" charset="0"/>
                        <a:ea typeface="等线" charset="0"/>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2</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Power onQQ音乐选择歌单</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1.5</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2.581333333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a:solidFill>
                            <a:srgbClr val="00B050"/>
                          </a:solidFill>
                          <a:effectLst/>
                          <a:latin typeface="等线" charset="0"/>
                          <a:ea typeface="等线" charset="0"/>
                          <a:sym typeface="+mn-ea"/>
                        </a:rPr>
                        <a:t>NA</a:t>
                      </a:r>
                      <a:endParaRPr lang="en-US" altLang="zh-CN" sz="1000" b="0" i="0" u="none" strike="noStrike">
                        <a:solidFill>
                          <a:srgbClr val="00B050"/>
                        </a:solidFill>
                        <a:effectLst/>
                        <a:latin typeface="等线" charset="0"/>
                        <a:ea typeface="等线" charset="0"/>
                        <a:sym typeface="+mn-ea"/>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0345">
                <a:tc>
                  <a:txBody>
                    <a:bodyPr/>
                    <a:lstStyle/>
                    <a:p>
                      <a:pPr indent="0">
                        <a:buNone/>
                      </a:pPr>
                      <a:r>
                        <a:rPr lang="en-US" altLang="en-US" sz="1000" b="0">
                          <a:solidFill>
                            <a:srgbClr val="000000"/>
                          </a:solidFill>
                          <a:latin typeface="Verdana Pro"/>
                        </a:rPr>
                        <a:t>3</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Power onQQ音乐选择歌曲</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1.5</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2.74</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a:solidFill>
                            <a:srgbClr val="00B050"/>
                          </a:solidFill>
                          <a:effectLst/>
                          <a:latin typeface="等线" charset="0"/>
                          <a:ea typeface="等线" charset="0"/>
                          <a:sym typeface="+mn-ea"/>
                        </a:rPr>
                        <a:t>NA</a:t>
                      </a:r>
                      <a:endParaRPr lang="en-US" altLang="zh-CN" sz="1000" b="0" i="0" u="none" strike="noStrike">
                        <a:solidFill>
                          <a:srgbClr val="00B050"/>
                        </a:solidFill>
                        <a:effectLst/>
                        <a:latin typeface="等线" charset="0"/>
                        <a:ea typeface="等线" charset="0"/>
                        <a:sym typeface="+mn-ea"/>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Power onPTT可用</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16</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12.44466667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kern="1200" dirty="0">
                          <a:solidFill>
                            <a:srgbClr val="000000"/>
                          </a:solidFill>
                          <a:latin typeface="Arial" panose="020B0604020202020204" pitchFamily="34" charset="0"/>
                          <a:cs typeface="+mn-cs"/>
                        </a:rPr>
                        <a:t>12.164</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2.31%</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5</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Verdana Pro"/>
                        </a:rPr>
                        <a:t>Power on语音可用</a:t>
                      </a:r>
                      <a:endParaRPr lang="zh-CN" altLang="en-US" sz="1000" b="0" dirty="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16.5</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9.665333333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kern="1200" dirty="0">
                          <a:solidFill>
                            <a:srgbClr val="000000"/>
                          </a:solidFill>
                          <a:latin typeface="Arial" panose="020B0604020202020204" pitchFamily="34" charset="0"/>
                          <a:cs typeface="+mn-cs"/>
                        </a:rPr>
                        <a:t>13.078</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-26.09%</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6</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Power on语音播放音乐</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5</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9.525666667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kern="1200" dirty="0">
                          <a:solidFill>
                            <a:srgbClr val="000000"/>
                          </a:solidFill>
                          <a:latin typeface="Arial" panose="020B0604020202020204" pitchFamily="34" charset="0"/>
                          <a:cs typeface="+mn-cs"/>
                        </a:rPr>
                        <a:t>28.00333333</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-65.98%</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7</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Power onFM/在线电台音源恢复</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0.5</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3.236</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kern="1200" dirty="0">
                          <a:solidFill>
                            <a:srgbClr val="000000"/>
                          </a:solidFill>
                          <a:latin typeface="Arial" panose="020B0604020202020204" pitchFamily="34" charset="0"/>
                          <a:cs typeface="+mn-cs"/>
                        </a:rPr>
                        <a:t>2.789666667</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FF0000"/>
                          </a:solidFill>
                          <a:effectLst/>
                          <a:latin typeface="等线" panose="02010600030101010101" pitchFamily="2" charset="-122"/>
                          <a:ea typeface="等线" panose="02010600030101010101" pitchFamily="2" charset="-122"/>
                        </a:rPr>
                        <a:t>16%</a:t>
                      </a:r>
                      <a:endParaRPr lang="en-US" altLang="zh-CN" sz="1000" b="0" i="0" u="none" strike="noStrike">
                        <a:solidFill>
                          <a:srgbClr val="FF000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000" b="0" kern="1200" dirty="0">
                          <a:solidFill>
                            <a:srgbClr val="000000"/>
                          </a:solidFill>
                          <a:latin typeface="Arial" panose="020B0604020202020204" pitchFamily="34" charset="0"/>
                          <a:cs typeface="+mn-cs"/>
                        </a:rPr>
                        <a:t>正常偏差范围之内</a:t>
                      </a:r>
                      <a:endParaRPr lang="zh-CN"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8</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Power on到根目录两首歌的USB音源恢复</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3.5</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0.563733333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kern="1200" dirty="0">
                          <a:solidFill>
                            <a:srgbClr val="000000"/>
                          </a:solidFill>
                          <a:latin typeface="Arial" panose="020B0604020202020204" pitchFamily="34" charset="0"/>
                          <a:cs typeface="+mn-cs"/>
                        </a:rPr>
                        <a:t>3.063</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-81.6%</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9</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Power onQQ音源恢复</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4</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2.365666667</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kern="1200" dirty="0">
                          <a:solidFill>
                            <a:srgbClr val="000000"/>
                          </a:solidFill>
                          <a:latin typeface="Arial" panose="020B0604020202020204" pitchFamily="34" charset="0"/>
                          <a:cs typeface="+mn-cs"/>
                        </a:rPr>
                        <a:t>8.669666667</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-72.71%</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9450">
                <a:tc>
                  <a:txBody>
                    <a:bodyPr/>
                    <a:lstStyle/>
                    <a:p>
                      <a:pPr indent="0">
                        <a:buNone/>
                      </a:pPr>
                      <a:r>
                        <a:rPr lang="en-US" altLang="en-US" sz="1000" b="0">
                          <a:solidFill>
                            <a:srgbClr val="000000"/>
                          </a:solidFill>
                          <a:latin typeface="Verdana Pro"/>
                        </a:rPr>
                        <a:t>10</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Verdana Pro"/>
                        </a:rPr>
                        <a:t>CPU</a:t>
                      </a:r>
                      <a:r>
                        <a:rPr lang="en-US" sz="1000" b="0">
                          <a:solidFill>
                            <a:srgbClr val="000000"/>
                          </a:solidFill>
                          <a:latin typeface="微软雅黑"/>
                        </a:rPr>
                        <a:t>常用场景一下归一化</a:t>
                      </a:r>
                      <a:r>
                        <a:rPr lang="en-US" sz="1000" b="0">
                          <a:solidFill>
                            <a:srgbClr val="000000"/>
                          </a:solidFill>
                          <a:latin typeface="Verdana Pro"/>
                        </a:rPr>
                        <a:t>CPU Free</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NA</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343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NA</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11</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CPU常用场景二下归一化CPU Free</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286</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NA</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12</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CPU常用场景三下归一化CPU Free</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269.6</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NA</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13</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CPU Worst case下归一化CPU Free</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308.8</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a:solidFill>
                            <a:srgbClr val="00B050"/>
                          </a:solidFill>
                          <a:effectLst/>
                          <a:latin typeface="等线" panose="02010600030101010101" pitchFamily="2" charset="-122"/>
                          <a:ea typeface="等线" panose="02010600030101010101" pitchFamily="2" charset="-122"/>
                          <a:sym typeface="+mn-ea"/>
                        </a:rPr>
                        <a:t>NA</a:t>
                      </a:r>
                      <a:endParaRPr lang="en-US" altLang="zh-CN" sz="1000" b="0" i="0" u="none" strike="noStrike">
                        <a:solidFill>
                          <a:srgbClr val="00B050"/>
                        </a:solidFill>
                        <a:effectLst/>
                        <a:latin typeface="等线" panose="02010600030101010101" pitchFamily="2" charset="-122"/>
                        <a:ea typeface="等线" panose="02010600030101010101" pitchFamily="2" charset="-122"/>
                        <a:sym typeface="+mn-ea"/>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14</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RAM常用场景一下归一化RAM Free</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73180</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a:solidFill>
                            <a:srgbClr val="00B050"/>
                          </a:solidFill>
                          <a:effectLst/>
                          <a:latin typeface="等线" panose="02010600030101010101" pitchFamily="2" charset="-122"/>
                          <a:ea typeface="等线" panose="02010600030101010101" pitchFamily="2" charset="-122"/>
                          <a:sym typeface="+mn-ea"/>
                        </a:rPr>
                        <a:t>NA</a:t>
                      </a:r>
                      <a:endParaRPr lang="en-US" altLang="zh-CN" sz="1000" b="0" i="0" u="none" strike="noStrike">
                        <a:solidFill>
                          <a:srgbClr val="00B050"/>
                        </a:solidFill>
                        <a:effectLst/>
                        <a:latin typeface="等线" panose="02010600030101010101" pitchFamily="2" charset="-122"/>
                        <a:ea typeface="等线" panose="02010600030101010101" pitchFamily="2" charset="-122"/>
                        <a:sym typeface="+mn-ea"/>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15</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RAM Worst case下归一化RAM Free</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697577.4</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a:solidFill>
                            <a:srgbClr val="00B050"/>
                          </a:solidFill>
                          <a:effectLst/>
                          <a:latin typeface="等线" panose="02010600030101010101" pitchFamily="2" charset="-122"/>
                          <a:ea typeface="等线" panose="02010600030101010101" pitchFamily="2" charset="-122"/>
                          <a:sym typeface="+mn-ea"/>
                        </a:rPr>
                        <a:t>NA</a:t>
                      </a:r>
                      <a:endParaRPr lang="en-US" altLang="zh-CN" sz="1000" b="0" i="0" u="none" strike="noStrike">
                        <a:solidFill>
                          <a:srgbClr val="00B050"/>
                        </a:solidFill>
                        <a:effectLst/>
                        <a:latin typeface="等线" panose="02010600030101010101" pitchFamily="2" charset="-122"/>
                        <a:ea typeface="等线" panose="02010600030101010101" pitchFamily="2" charset="-122"/>
                        <a:sym typeface="+mn-ea"/>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16</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GPU常用场景一下归一化GPU Free</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0.133333333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a:solidFill>
                            <a:srgbClr val="00B050"/>
                          </a:solidFill>
                          <a:effectLst/>
                          <a:latin typeface="等线" panose="02010600030101010101" pitchFamily="2" charset="-122"/>
                          <a:ea typeface="等线" panose="02010600030101010101" pitchFamily="2" charset="-122"/>
                          <a:sym typeface="+mn-ea"/>
                        </a:rPr>
                        <a:t>NA</a:t>
                      </a:r>
                      <a:endParaRPr lang="en-US" altLang="zh-CN" sz="1000" b="0" i="0" u="none" strike="noStrike">
                        <a:solidFill>
                          <a:srgbClr val="00B050"/>
                        </a:solidFill>
                        <a:effectLst/>
                        <a:latin typeface="等线" panose="02010600030101010101" pitchFamily="2" charset="-122"/>
                        <a:ea typeface="等线" panose="02010600030101010101" pitchFamily="2" charset="-122"/>
                        <a:sym typeface="+mn-ea"/>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17</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GPU常用场景二下归一化GPU Free</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0.163333333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a:solidFill>
                            <a:srgbClr val="00B050"/>
                          </a:solidFill>
                          <a:effectLst/>
                          <a:latin typeface="等线" panose="02010600030101010101" pitchFamily="2" charset="-122"/>
                          <a:ea typeface="等线" panose="02010600030101010101" pitchFamily="2" charset="-122"/>
                          <a:sym typeface="+mn-ea"/>
                        </a:rPr>
                        <a:t>NA</a:t>
                      </a:r>
                      <a:endParaRPr lang="en-US" altLang="zh-CN" sz="1000" b="0" i="0" u="none" strike="noStrike">
                        <a:solidFill>
                          <a:srgbClr val="00B050"/>
                        </a:solidFill>
                        <a:effectLst/>
                        <a:latin typeface="等线" panose="02010600030101010101" pitchFamily="2" charset="-122"/>
                        <a:ea typeface="等线" panose="02010600030101010101" pitchFamily="2" charset="-122"/>
                        <a:sym typeface="+mn-ea"/>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18</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GPU常用场景三下归一化GPU Free</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0.21</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dirty="0">
                          <a:solidFill>
                            <a:srgbClr val="000000"/>
                          </a:solidFill>
                          <a:latin typeface="Arial" panose="020B0604020202020204" pitchFamily="34" charset="0"/>
                          <a:sym typeface="+mn-ea"/>
                        </a:rPr>
                        <a:t>NA</a:t>
                      </a:r>
                      <a:endParaRPr lang="en-US" altLang="zh-CN" sz="1000" b="0" kern="1200" dirty="0">
                        <a:solidFill>
                          <a:srgbClr val="000000"/>
                        </a:solidFill>
                        <a:latin typeface="Arial" panose="020B0604020202020204" pitchFamily="34" charset="0"/>
                        <a:cs typeface="+mn-cs"/>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a:solidFill>
                            <a:srgbClr val="00B050"/>
                          </a:solidFill>
                          <a:effectLst/>
                          <a:latin typeface="等线" panose="02010600030101010101" pitchFamily="2" charset="-122"/>
                          <a:ea typeface="等线" panose="02010600030101010101" pitchFamily="2" charset="-122"/>
                          <a:sym typeface="+mn-ea"/>
                        </a:rPr>
                        <a:t>NA</a:t>
                      </a:r>
                      <a:endParaRPr lang="en-US" altLang="zh-CN" sz="1000" b="0" i="0" u="none" strike="noStrike">
                        <a:solidFill>
                          <a:srgbClr val="00B050"/>
                        </a:solidFill>
                        <a:effectLst/>
                        <a:latin typeface="等线" panose="02010600030101010101" pitchFamily="2" charset="-122"/>
                        <a:ea typeface="等线" panose="02010600030101010101" pitchFamily="2" charset="-122"/>
                        <a:sym typeface="+mn-ea"/>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19</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微软雅黑"/>
                        </a:rPr>
                        <a:t>系统稳定状态下</a:t>
                      </a:r>
                      <a:r>
                        <a:rPr lang="en-US" sz="1000" b="0">
                          <a:solidFill>
                            <a:srgbClr val="000000"/>
                          </a:solidFill>
                          <a:latin typeface="Verdana Pro"/>
                        </a:rPr>
                        <a:t>QQ</a:t>
                      </a:r>
                      <a:r>
                        <a:rPr lang="en-US" sz="1000" b="0">
                          <a:solidFill>
                            <a:srgbClr val="000000"/>
                          </a:solidFill>
                          <a:latin typeface="微软雅黑"/>
                        </a:rPr>
                        <a:t>音乐首次启动</a:t>
                      </a:r>
                      <a:endParaRPr lang="en-US" altLang="en-US" sz="1000" b="0">
                        <a:solidFill>
                          <a:srgbClr val="000000"/>
                        </a:solidFill>
                        <a:latin typeface="微软雅黑"/>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2.5</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a:solidFill>
                            <a:srgbClr val="000000"/>
                          </a:solidFill>
                          <a:latin typeface="Arial" panose="020B0604020202020204" pitchFamily="34" charset="0"/>
                          <a:cs typeface="+mn-cs"/>
                        </a:rPr>
                        <a:t>1</a:t>
                      </a:r>
                      <a:r>
                        <a:rPr lang="en-US" sz="1000" b="0" kern="1200">
                          <a:solidFill>
                            <a:srgbClr val="000000"/>
                          </a:solidFill>
                          <a:latin typeface="Arial" panose="020B0604020202020204" pitchFamily="34" charset="0"/>
                          <a:cs typeface="+mn-cs"/>
                        </a:rPr>
                        <a:t>.792</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1.282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FF0000"/>
                          </a:solidFill>
                          <a:effectLst/>
                          <a:latin typeface="等线" panose="02010600030101010101" pitchFamily="2" charset="-122"/>
                          <a:ea typeface="等线" panose="02010600030101010101" pitchFamily="2" charset="-122"/>
                        </a:rPr>
                        <a:t>39.78%</a:t>
                      </a:r>
                      <a:endParaRPr lang="en-US" altLang="zh-CN" sz="1000" b="0" i="0" u="none" strike="noStrike">
                        <a:solidFill>
                          <a:srgbClr val="FF000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000" b="0" kern="1200" dirty="0">
                          <a:solidFill>
                            <a:srgbClr val="000000"/>
                          </a:solidFill>
                          <a:latin typeface="Arial" panose="020B0604020202020204" pitchFamily="34" charset="0"/>
                          <a:cs typeface="+mn-cs"/>
                        </a:rPr>
                        <a:t>已达到</a:t>
                      </a:r>
                      <a:r>
                        <a:rPr lang="en-US" altLang="zh-CN" sz="1000" b="0" kern="1200" dirty="0">
                          <a:solidFill>
                            <a:srgbClr val="000000"/>
                          </a:solidFill>
                          <a:latin typeface="Arial" panose="020B0604020202020204" pitchFamily="34" charset="0"/>
                          <a:cs typeface="+mn-cs"/>
                        </a:rPr>
                        <a:t>Target</a:t>
                      </a:r>
                      <a:r>
                        <a:rPr lang="zh-CN" altLang="en-US" sz="1000" b="0" kern="1200" dirty="0">
                          <a:solidFill>
                            <a:srgbClr val="000000"/>
                          </a:solidFill>
                          <a:latin typeface="Arial" panose="020B0604020202020204" pitchFamily="34" charset="0"/>
                          <a:cs typeface="+mn-cs"/>
                        </a:rPr>
                        <a:t>（</a:t>
                      </a:r>
                      <a:r>
                        <a:rPr lang="en-US" altLang="zh-CN" sz="1000" b="0" kern="1200" dirty="0">
                          <a:solidFill>
                            <a:srgbClr val="000000"/>
                          </a:solidFill>
                          <a:latin typeface="Arial" panose="020B0604020202020204" pitchFamily="34" charset="0"/>
                          <a:cs typeface="+mn-cs"/>
                        </a:rPr>
                        <a:t>R07</a:t>
                      </a:r>
                      <a:r>
                        <a:rPr lang="zh-CN" altLang="en-US" sz="1000" b="0" kern="1200" dirty="0">
                          <a:solidFill>
                            <a:srgbClr val="000000"/>
                          </a:solidFill>
                          <a:latin typeface="Arial" panose="020B0604020202020204" pitchFamily="34" charset="0"/>
                          <a:cs typeface="+mn-cs"/>
                        </a:rPr>
                        <a:t>优化）</a:t>
                      </a:r>
                      <a:endParaRPr lang="zh-CN"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20</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系统稳定状态下QQ音乐选择歌单</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1.5</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1.549333333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1.659666667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-6.65%</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21</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系统稳定状态下QQ音乐选择歌曲</a:t>
                      </a:r>
                      <a:endParaRPr lang="zh-CN" altLang="en-US" sz="1000" b="0">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1.5</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solidFill>
                            <a:srgbClr val="000000"/>
                          </a:solidFill>
                          <a:latin typeface="Arial" panose="020B0604020202020204" pitchFamily="34" charset="0"/>
                          <a:cs typeface="+mn-cs"/>
                        </a:rPr>
                        <a:t>1</a:t>
                      </a:r>
                      <a:r>
                        <a:rPr lang="en-US" sz="1000" b="0" kern="1200">
                          <a:solidFill>
                            <a:srgbClr val="000000"/>
                          </a:solidFill>
                          <a:latin typeface="Arial" panose="020B0604020202020204" pitchFamily="34" charset="0"/>
                          <a:cs typeface="+mn-cs"/>
                        </a:rPr>
                        <a:t>.827666667</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1.883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-2.94%</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22</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微软雅黑"/>
                        </a:rPr>
                        <a:t>系统稳定状态下</a:t>
                      </a:r>
                      <a:r>
                        <a:rPr lang="en-US" sz="1000" b="0">
                          <a:solidFill>
                            <a:srgbClr val="000000"/>
                          </a:solidFill>
                          <a:latin typeface="Verdana Pro"/>
                        </a:rPr>
                        <a:t>USB</a:t>
                      </a:r>
                      <a:r>
                        <a:rPr lang="en-US" sz="1000" b="0">
                          <a:solidFill>
                            <a:srgbClr val="000000"/>
                          </a:solidFill>
                          <a:latin typeface="微软雅黑"/>
                        </a:rPr>
                        <a:t>音乐首次启动</a:t>
                      </a:r>
                      <a:endParaRPr lang="en-US" altLang="en-US" sz="1000" b="0">
                        <a:solidFill>
                          <a:srgbClr val="000000"/>
                        </a:solidFill>
                        <a:latin typeface="微软雅黑"/>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2.2</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2.127333333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1.659666667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FF0000"/>
                          </a:solidFill>
                          <a:effectLst/>
                          <a:latin typeface="等线" panose="02010600030101010101" pitchFamily="2" charset="-122"/>
                          <a:ea typeface="等线" panose="02010600030101010101" pitchFamily="2" charset="-122"/>
                        </a:rPr>
                        <a:t>28.18%</a:t>
                      </a:r>
                      <a:endParaRPr lang="en-US" altLang="zh-CN" sz="1000" b="0" i="0" u="none" strike="noStrike">
                        <a:solidFill>
                          <a:srgbClr val="FF000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000" dirty="0">
                          <a:solidFill>
                            <a:srgbClr val="000000"/>
                          </a:solidFill>
                          <a:latin typeface="Arial" panose="020B0604020202020204" pitchFamily="34" charset="0"/>
                          <a:sym typeface="+mn-ea"/>
                        </a:rPr>
                        <a:t>已达到</a:t>
                      </a:r>
                      <a:r>
                        <a:rPr lang="en-US" altLang="zh-CN" sz="1000" dirty="0">
                          <a:solidFill>
                            <a:srgbClr val="000000"/>
                          </a:solidFill>
                          <a:latin typeface="Arial" panose="020B0604020202020204" pitchFamily="34" charset="0"/>
                          <a:sym typeface="+mn-ea"/>
                        </a:rPr>
                        <a:t>Target</a:t>
                      </a:r>
                      <a:r>
                        <a:rPr lang="zh-CN" altLang="en-US" sz="1000" dirty="0">
                          <a:solidFill>
                            <a:srgbClr val="000000"/>
                          </a:solidFill>
                          <a:latin typeface="Arial" panose="020B0604020202020204" pitchFamily="34" charset="0"/>
                          <a:sym typeface="+mn-ea"/>
                        </a:rPr>
                        <a:t>（跟</a:t>
                      </a:r>
                      <a:r>
                        <a:rPr lang="en-US" altLang="zh-CN" sz="1000" dirty="0">
                          <a:solidFill>
                            <a:srgbClr val="000000"/>
                          </a:solidFill>
                          <a:latin typeface="Arial" panose="020B0604020202020204" pitchFamily="34" charset="0"/>
                          <a:sym typeface="+mn-ea"/>
                        </a:rPr>
                        <a:t>U</a:t>
                      </a:r>
                      <a:r>
                        <a:rPr lang="zh-CN" altLang="en-US" sz="1000" dirty="0">
                          <a:solidFill>
                            <a:srgbClr val="000000"/>
                          </a:solidFill>
                          <a:latin typeface="Arial" panose="020B0604020202020204" pitchFamily="34" charset="0"/>
                          <a:sym typeface="+mn-ea"/>
                        </a:rPr>
                        <a:t>盘存放歌曲数量有关，暂不影响发版）</a:t>
                      </a:r>
                      <a:endParaRPr lang="zh-CN" altLang="en-US" sz="1000" dirty="0">
                        <a:solidFill>
                          <a:srgbClr val="000000"/>
                        </a:solidFill>
                        <a:latin typeface="Arial" panose="020B0604020202020204" pitchFamily="34" charset="0"/>
                        <a:sym typeface="+mn-ea"/>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5355">
                <a:tc>
                  <a:txBody>
                    <a:bodyPr/>
                    <a:lstStyle/>
                    <a:p>
                      <a:pPr indent="0">
                        <a:buNone/>
                      </a:pPr>
                      <a:r>
                        <a:rPr lang="en-US" altLang="en-US" sz="1000" b="0">
                          <a:solidFill>
                            <a:srgbClr val="000000"/>
                          </a:solidFill>
                          <a:latin typeface="Verdana Pro"/>
                        </a:rPr>
                        <a:t>23</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微软雅黑" charset="-122"/>
                        </a:rPr>
                        <a:t>系统稳定状态下喜马拉雅首次启动</a:t>
                      </a:r>
                      <a:endParaRPr lang="zh-CN" altLang="en-US" sz="1000" b="0">
                        <a:solidFill>
                          <a:srgbClr val="000000"/>
                        </a:solidFill>
                        <a:latin typeface="Arial" panose="020B0604020202020204" pitchFamily="34" charset="0"/>
                        <a:ea typeface="微软雅黑" charset="-122"/>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3.3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1.493333333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1.413</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5.69%</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24</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QQ/新闻/喜马拉雅/在线FM热启动</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NA</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1.05</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dirty="0">
                          <a:solidFill>
                            <a:srgbClr val="000000"/>
                          </a:solidFill>
                          <a:latin typeface="Arial" panose="020B0604020202020204" pitchFamily="34" charset="0"/>
                          <a:cs typeface="+mn-cs"/>
                        </a:rPr>
                        <a:t>1</a:t>
                      </a:r>
                      <a:r>
                        <a:rPr lang="en-US" altLang="zh-CN" sz="1000" b="0" kern="1200" dirty="0">
                          <a:solidFill>
                            <a:srgbClr val="000000"/>
                          </a:solidFill>
                          <a:latin typeface="Arial" panose="020B0604020202020204" pitchFamily="34" charset="0"/>
                          <a:cs typeface="+mn-cs"/>
                        </a:rPr>
                        <a:t>.313</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-20.03%</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25</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USB音乐热启动</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1.114</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dirty="0">
                          <a:solidFill>
                            <a:srgbClr val="000000"/>
                          </a:solidFill>
                          <a:latin typeface="Arial" panose="020B0604020202020204" pitchFamily="34" charset="0"/>
                          <a:cs typeface="+mn-cs"/>
                        </a:rPr>
                        <a:t>1</a:t>
                      </a:r>
                      <a:r>
                        <a:rPr lang="en-US" altLang="zh-CN" sz="1000" b="0" kern="1200" dirty="0">
                          <a:solidFill>
                            <a:srgbClr val="000000"/>
                          </a:solidFill>
                          <a:latin typeface="Arial" panose="020B0604020202020204" pitchFamily="34" charset="0"/>
                          <a:cs typeface="+mn-cs"/>
                        </a:rPr>
                        <a:t>.497</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-25.58%</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26</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IVI路测常用场景1H后开启后倒车</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1.5</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1.525333333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kern="1200" dirty="0">
                          <a:solidFill>
                            <a:srgbClr val="000000"/>
                          </a:solidFill>
                          <a:latin typeface="Arial" panose="020B0604020202020204" pitchFamily="34" charset="0"/>
                          <a:cs typeface="+mn-cs"/>
                        </a:rPr>
                        <a:t>1.333333333</a:t>
                      </a:r>
                      <a:endParaRPr lang="en-US" altLang="zh-CN"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a:solidFill>
                            <a:srgbClr val="00B050"/>
                          </a:solidFill>
                          <a:effectLst/>
                          <a:latin typeface="等线" panose="02010600030101010101" pitchFamily="2" charset="-122"/>
                          <a:ea typeface="等线" panose="02010600030101010101" pitchFamily="2" charset="-122"/>
                        </a:rPr>
                        <a:t>14.4%</a:t>
                      </a:r>
                      <a:endParaRPr lang="en-US" altLang="zh-CN" sz="1000" b="0" i="0" u="none" strike="noStrike">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27</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系统稳定状态下在线QQ音乐切歌</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0.8</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dirty="0">
                          <a:solidFill>
                            <a:srgbClr val="000000"/>
                          </a:solidFill>
                          <a:latin typeface="Arial" panose="020B0604020202020204" pitchFamily="34" charset="0"/>
                          <a:cs typeface="+mn-cs"/>
                        </a:rPr>
                        <a:t>0</a:t>
                      </a:r>
                      <a:r>
                        <a:rPr lang="en-US" sz="1000" b="0" kern="1200" dirty="0">
                          <a:solidFill>
                            <a:srgbClr val="000000"/>
                          </a:solidFill>
                          <a:latin typeface="Arial" panose="020B0604020202020204" pitchFamily="34" charset="0"/>
                          <a:cs typeface="+mn-cs"/>
                        </a:rPr>
                        <a:t>.912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0.668333333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dirty="0">
                          <a:solidFill>
                            <a:srgbClr val="FF0000"/>
                          </a:solidFill>
                          <a:effectLst/>
                          <a:latin typeface="等线" panose="02010600030101010101" pitchFamily="2" charset="-122"/>
                          <a:ea typeface="等线" panose="02010600030101010101" pitchFamily="2" charset="-122"/>
                        </a:rPr>
                        <a:t>36.46%</a:t>
                      </a:r>
                      <a:endParaRPr lang="en-US" altLang="zh-CN" sz="10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000" b="0" kern="1200" dirty="0">
                          <a:solidFill>
                            <a:srgbClr val="000000"/>
                          </a:solidFill>
                          <a:latin typeface="Arial" panose="020B0604020202020204" pitchFamily="34" charset="0"/>
                          <a:cs typeface="+mn-cs"/>
                        </a:rPr>
                        <a:t>偏差较小，可</a:t>
                      </a:r>
                      <a:r>
                        <a:rPr lang="zh-CN" altLang="en-US" sz="1000" b="0" kern="1200" dirty="0">
                          <a:solidFill>
                            <a:srgbClr val="000000"/>
                          </a:solidFill>
                          <a:latin typeface="Arial" panose="020B0604020202020204" pitchFamily="34" charset="0"/>
                          <a:cs typeface="+mn-cs"/>
                        </a:rPr>
                        <a:t>忽略</a:t>
                      </a:r>
                      <a:endParaRPr lang="zh-CN"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28</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系统稳定状态下在线电台切换/FM</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0.53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0.687333333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0.704666667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altLang="zh-CN" sz="1000" b="0" i="0" u="none" strike="noStrike" dirty="0">
                          <a:solidFill>
                            <a:srgbClr val="00B050"/>
                          </a:solidFill>
                          <a:effectLst/>
                          <a:latin typeface="等线" panose="02010600030101010101" pitchFamily="2" charset="-122"/>
                          <a:ea typeface="等线" panose="02010600030101010101" pitchFamily="2" charset="-122"/>
                        </a:rPr>
                        <a:t>-2.46%</a:t>
                      </a:r>
                      <a:endParaRPr lang="en-US" altLang="zh-CN" sz="1000" b="0" i="0" u="none" strike="noStrike" dirty="0">
                        <a:solidFill>
                          <a:srgbClr val="00B050"/>
                        </a:solidFill>
                        <a:effectLst/>
                        <a:latin typeface="等线" panose="02010600030101010101" pitchFamily="2" charset="-122"/>
                        <a:ea typeface="等线" panose="02010600030101010101" pitchFamily="2" charset="-122"/>
                      </a:endParaRPr>
                    </a:p>
                  </a:txBody>
                  <a:tcPr marL="0" marR="0" marT="0" marB="0" anchor="b">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402">
                <a:tc>
                  <a:txBody>
                    <a:bodyPr/>
                    <a:lstStyle/>
                    <a:p>
                      <a:pPr indent="0">
                        <a:buNone/>
                      </a:pPr>
                      <a:r>
                        <a:rPr lang="en-US" altLang="en-US" sz="1000" b="0">
                          <a:solidFill>
                            <a:srgbClr val="000000"/>
                          </a:solidFill>
                          <a:latin typeface="Verdana Pro"/>
                        </a:rPr>
                        <a:t>29</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系统稳定下，语音播放音乐</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6.5</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9.525666667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dirty="0">
                          <a:solidFill>
                            <a:srgbClr val="000000"/>
                          </a:solidFill>
                          <a:latin typeface="Verdana Pro"/>
                        </a:rPr>
                        <a:t>NA</a:t>
                      </a:r>
                      <a:endParaRPr lang="en-US" altLang="zh-CN" sz="1000" b="0" dirty="0">
                        <a:solidFill>
                          <a:srgbClr val="00000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dirty="0">
                          <a:solidFill>
                            <a:srgbClr val="000000"/>
                          </a:solidFill>
                          <a:latin typeface="Verdana Pro"/>
                        </a:rPr>
                        <a:t>NA</a:t>
                      </a:r>
                      <a:endParaRPr lang="en-US" altLang="en-US" sz="1000" b="0" dirty="0">
                        <a:solidFill>
                          <a:srgbClr val="00000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99073" y="-3683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MY23 U554_R05 HF1</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199390" y="442595"/>
          <a:ext cx="10428605" cy="6416040"/>
        </p:xfrm>
        <a:graphic>
          <a:graphicData uri="http://schemas.openxmlformats.org/drawingml/2006/table">
            <a:tbl>
              <a:tblPr firstRow="1" bandRow="1">
                <a:tableStyleId>{5C22544A-7EE6-4342-B048-85BDC9FD1C3A}</a:tableStyleId>
              </a:tblPr>
              <a:tblGrid>
                <a:gridCol w="678180"/>
                <a:gridCol w="2040890"/>
                <a:gridCol w="1303655"/>
                <a:gridCol w="1945005"/>
                <a:gridCol w="1213485"/>
                <a:gridCol w="1213485"/>
                <a:gridCol w="2033905"/>
              </a:tblGrid>
              <a:tr h="302260">
                <a:tc>
                  <a:txBody>
                    <a:bodyPr/>
                    <a:lstStyle/>
                    <a:p>
                      <a:pPr indent="0" algn="ctr">
                        <a:buNone/>
                      </a:pPr>
                      <a:r>
                        <a:rPr lang="zh-CN" sz="1000" b="1">
                          <a:solidFill>
                            <a:srgbClr val="000000"/>
                          </a:solidFill>
                          <a:latin typeface="Arial" panose="020B0604020202020204" pitchFamily="34" charset="0"/>
                          <a:ea typeface="Verdana Pro"/>
                        </a:rPr>
                        <a:t>序号</a:t>
                      </a:r>
                      <a:endParaRPr lang="zh-CN" altLang="en-US" sz="1000" b="1">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b="1" kern="1200" dirty="0">
                          <a:solidFill>
                            <a:srgbClr val="000000"/>
                          </a:solidFill>
                          <a:latin typeface="Arial" panose="020B0604020202020204" pitchFamily="34" charset="0"/>
                          <a:ea typeface="Verdana Pro"/>
                          <a:cs typeface="+mn-cs"/>
                        </a:rPr>
                        <a:t>影响因素</a:t>
                      </a:r>
                      <a:endParaRPr lang="zh-CN" altLang="en-US" sz="1000" b="1" kern="1200" dirty="0">
                        <a:solidFill>
                          <a:srgbClr val="000000"/>
                        </a:solidFill>
                        <a:latin typeface="Arial" panose="020B0604020202020204" pitchFamily="34" charset="0"/>
                        <a:ea typeface="Verdana Pro"/>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1" kern="1200" dirty="0">
                          <a:solidFill>
                            <a:srgbClr val="000000"/>
                          </a:solidFill>
                          <a:latin typeface="Arial" panose="020B0604020202020204" pitchFamily="34" charset="0"/>
                          <a:cs typeface="+mn-cs"/>
                        </a:rPr>
                        <a:t>Target</a:t>
                      </a:r>
                      <a:endParaRPr lang="en-US" altLang="en-US" sz="1000" b="1"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000" b="1" kern="1200" dirty="0">
                          <a:solidFill>
                            <a:srgbClr val="000000"/>
                          </a:solidFill>
                          <a:latin typeface="Arial" panose="020B0604020202020204" pitchFamily="34" charset="0"/>
                          <a:cs typeface="+mn-cs"/>
                        </a:rPr>
                        <a:t>R05</a:t>
                      </a:r>
                      <a:endParaRPr lang="en-US" altLang="en-US" sz="1000" b="1"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lstStyle/>
                    <a:p>
                      <a:pPr indent="0" algn="ctr">
                        <a:buNone/>
                      </a:pPr>
                      <a:r>
                        <a:rPr lang="en-US" altLang="zh-CN" sz="1000" dirty="0">
                          <a:solidFill>
                            <a:srgbClr val="000000"/>
                          </a:solidFill>
                          <a:latin typeface="Arial" panose="020B0604020202020204" pitchFamily="34" charset="0"/>
                          <a:ea typeface="Verdana Pro"/>
                          <a:sym typeface="+mn-ea"/>
                        </a:rPr>
                        <a:t>R10</a:t>
                      </a:r>
                      <a:r>
                        <a:rPr lang="zh-CN" altLang="en-US" sz="1000" dirty="0">
                          <a:solidFill>
                            <a:srgbClr val="000000"/>
                          </a:solidFill>
                          <a:latin typeface="Arial" panose="020B0604020202020204" pitchFamily="34" charset="0"/>
                          <a:ea typeface="Verdana Pro"/>
                          <a:sym typeface="+mn-ea"/>
                        </a:rPr>
                        <a:t>（</a:t>
                      </a:r>
                      <a:r>
                        <a:rPr lang="en-US" altLang="zh-CN" sz="1000" dirty="0">
                          <a:solidFill>
                            <a:srgbClr val="000000"/>
                          </a:solidFill>
                          <a:latin typeface="Arial" panose="020B0604020202020204" pitchFamily="34" charset="0"/>
                          <a:ea typeface="Verdana Pro"/>
                          <a:sym typeface="+mn-ea"/>
                        </a:rPr>
                        <a:t>MY22 U554)</a:t>
                      </a:r>
                      <a:endParaRPr lang="zh-CN" altLang="en-US" sz="1000" b="1" kern="1200" dirty="0">
                        <a:solidFill>
                          <a:srgbClr val="000000"/>
                        </a:solidFill>
                        <a:latin typeface="Arial" panose="020B0604020202020204" pitchFamily="34" charset="0"/>
                        <a:ea typeface="+mn-ea"/>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zh-CN" sz="1000" b="1" dirty="0">
                          <a:solidFill>
                            <a:srgbClr val="000000"/>
                          </a:solidFill>
                          <a:latin typeface="Arial" panose="020B0604020202020204" pitchFamily="34" charset="0"/>
                          <a:ea typeface="Verdana Pro"/>
                        </a:rPr>
                        <a:t>偏差</a:t>
                      </a:r>
                      <a:endParaRPr lang="zh-CN" altLang="en-US" sz="1000" b="1" dirty="0">
                        <a:solidFill>
                          <a:srgbClr val="000000"/>
                        </a:solidFill>
                        <a:latin typeface="Arial" panose="020B0604020202020204" pitchFamily="34" charset="0"/>
                        <a:ea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a:txBody>
                    <a:bodyPr/>
                    <a:lstStyle/>
                    <a:p>
                      <a:pPr indent="0" algn="ctr">
                        <a:buNone/>
                      </a:pPr>
                      <a:r>
                        <a:rPr lang="zh-CN" altLang="en-US" sz="1000" b="1">
                          <a:solidFill>
                            <a:srgbClr val="000000"/>
                          </a:solidFill>
                          <a:latin typeface="Arial" panose="020B0604020202020204" pitchFamily="34" charset="0"/>
                          <a:ea typeface="Verdana Pro"/>
                        </a:rPr>
                        <a:t>百度</a:t>
                      </a:r>
                      <a:r>
                        <a:rPr lang="en-US" altLang="zh-CN" sz="1000" b="1">
                          <a:solidFill>
                            <a:srgbClr val="000000"/>
                          </a:solidFill>
                          <a:latin typeface="Arial" panose="020B0604020202020204" pitchFamily="34" charset="0"/>
                          <a:ea typeface="Verdana Pro"/>
                        </a:rPr>
                        <a:t>Comments</a:t>
                      </a:r>
                      <a:endParaRPr lang="en-US" altLang="zh-CN" sz="1000" b="1">
                        <a:solidFill>
                          <a:srgbClr val="000000"/>
                        </a:solidFill>
                        <a:latin typeface="Arial" panose="020B0604020202020204" pitchFamily="34" charset="0"/>
                        <a:ea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210820">
                <a:tc>
                  <a:txBody>
                    <a:bodyPr/>
                    <a:lstStyle/>
                    <a:p>
                      <a:pPr indent="0">
                        <a:buNone/>
                      </a:pPr>
                      <a:r>
                        <a:rPr lang="en-US" altLang="en-US" sz="1000" b="0">
                          <a:solidFill>
                            <a:srgbClr val="000000"/>
                          </a:solidFill>
                          <a:latin typeface="Verdana Pro"/>
                        </a:rPr>
                        <a:t>30</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Verdana Pro"/>
                        </a:rPr>
                        <a:t>系统稳定下，语音车控</a:t>
                      </a:r>
                      <a:endParaRPr lang="zh-CN" altLang="en-US" sz="1000" b="0" dirty="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2.6</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1.039</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NA</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0000"/>
                          </a:solidFill>
                          <a:latin typeface="Verdana Pro"/>
                        </a:rPr>
                        <a:t>NA</a:t>
                      </a:r>
                      <a:endParaRPr lang="en-US" altLang="en-US" sz="1000" b="0" dirty="0">
                        <a:solidFill>
                          <a:srgbClr val="00000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31</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系统稳定下，语音系统控制</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0.8</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0.383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NA</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0000"/>
                          </a:solidFill>
                          <a:latin typeface="Verdana Pro"/>
                        </a:rPr>
                        <a:t>NA</a:t>
                      </a:r>
                      <a:endParaRPr lang="en-US" altLang="en-US" sz="1000" b="0" dirty="0">
                        <a:solidFill>
                          <a:srgbClr val="00000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32</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Verdana Pro"/>
                        </a:rPr>
                        <a:t>Power on</a:t>
                      </a:r>
                      <a:r>
                        <a:rPr lang="en-US" sz="1000" b="0">
                          <a:solidFill>
                            <a:srgbClr val="000000"/>
                          </a:solidFill>
                          <a:latin typeface="微软雅黑"/>
                        </a:rPr>
                        <a:t>到账号自动登录时间</a:t>
                      </a:r>
                      <a:endParaRPr lang="en-US" altLang="en-US" sz="1000" b="0">
                        <a:solidFill>
                          <a:srgbClr val="000000"/>
                        </a:solidFill>
                        <a:latin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9.211333333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NA</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0000"/>
                          </a:solidFill>
                          <a:latin typeface="Verdana Pro"/>
                        </a:rPr>
                        <a:t>NA</a:t>
                      </a:r>
                      <a:endParaRPr lang="en-US" altLang="en-US" sz="1000" b="0" dirty="0">
                        <a:solidFill>
                          <a:srgbClr val="00000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33</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Verdana Pro"/>
                        </a:rPr>
                        <a:t>Power on</a:t>
                      </a:r>
                      <a:r>
                        <a:rPr lang="en-US" sz="1000" b="0">
                          <a:solidFill>
                            <a:srgbClr val="000000"/>
                          </a:solidFill>
                          <a:latin typeface="微软雅黑"/>
                        </a:rPr>
                        <a:t>到账号二维码出现时间</a:t>
                      </a:r>
                      <a:endParaRPr lang="en-US" altLang="en-US" sz="1000" b="0">
                        <a:solidFill>
                          <a:srgbClr val="000000"/>
                        </a:solidFill>
                        <a:latin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1.5</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2.760333333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NA</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0000"/>
                          </a:solidFill>
                          <a:latin typeface="Verdana Pro"/>
                        </a:rPr>
                        <a:t>NA</a:t>
                      </a:r>
                      <a:endParaRPr lang="en-US" altLang="en-US" sz="1000" b="0" dirty="0">
                        <a:solidFill>
                          <a:srgbClr val="00000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34</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语音热启动时间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1.2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1.141666667</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1.485</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B050"/>
                          </a:solidFill>
                          <a:latin typeface="Verdana Pro"/>
                        </a:rPr>
                        <a:t>-23.12%</a:t>
                      </a:r>
                      <a:endParaRPr lang="en-US" altLang="en-US" sz="1000" b="0" dirty="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35</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车机管家冷启动时间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1.040333333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dirty="0">
                          <a:solidFill>
                            <a:srgbClr val="000000"/>
                          </a:solidFill>
                          <a:effectLst/>
                          <a:latin typeface="Verdana Pro" panose="020B0604030504040204" pitchFamily="34" charset="0"/>
                          <a:ea typeface="等线" panose="02010600030101010101" pitchFamily="2" charset="-122"/>
                          <a:sym typeface="+mn-ea"/>
                        </a:rPr>
                        <a:t>1.62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B050"/>
                          </a:solidFill>
                          <a:latin typeface="Verdana Pro"/>
                        </a:rPr>
                        <a:t>-35.78%</a:t>
                      </a:r>
                      <a:endParaRPr lang="en-US" altLang="en-US" sz="1000" b="0" dirty="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36</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车机管家热启动时间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kern="1200" dirty="0">
                          <a:solidFill>
                            <a:srgbClr val="000000"/>
                          </a:solidFill>
                          <a:latin typeface="Arial" panose="020B0604020202020204" pitchFamily="34" charset="0"/>
                          <a:cs typeface="+mn-cs"/>
                        </a:rPr>
                        <a:t>0.7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0.508666667</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dirty="0">
                          <a:solidFill>
                            <a:srgbClr val="000000"/>
                          </a:solidFill>
                          <a:effectLst/>
                          <a:latin typeface="Verdana Pro" panose="020B0604030504040204" pitchFamily="34" charset="0"/>
                          <a:ea typeface="等线" panose="02010600030101010101" pitchFamily="2" charset="-122"/>
                          <a:sym typeface="+mn-ea"/>
                        </a:rPr>
                        <a:t>0.809</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B050"/>
                          </a:solidFill>
                          <a:latin typeface="Verdana Pro"/>
                        </a:rPr>
                        <a:t>-37.12%</a:t>
                      </a:r>
                      <a:endParaRPr lang="en-US" altLang="en-US" sz="1000" b="0" dirty="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37</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消息中心冷启动时间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0.6</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2.767333333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dirty="0">
                          <a:solidFill>
                            <a:srgbClr val="000000"/>
                          </a:solidFill>
                          <a:effectLst/>
                          <a:latin typeface="Verdana Pro" panose="020B0604030504040204" pitchFamily="34" charset="0"/>
                          <a:ea typeface="等线" panose="02010600030101010101" pitchFamily="2" charset="-122"/>
                          <a:sym typeface="+mn-ea"/>
                        </a:rPr>
                        <a:t>2.52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9.81%</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38</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消息中心热启动时间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0.45</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0.755333333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0.744</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B050"/>
                          </a:solidFill>
                          <a:latin typeface="Verdana Pro"/>
                        </a:rPr>
                        <a:t>1.52%</a:t>
                      </a:r>
                      <a:endParaRPr lang="en-US" altLang="en-US" sz="1000" b="0" dirty="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39</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随心看冷启动时间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5</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7.417666667</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7.7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-3.67%</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0000"/>
                          </a:solidFill>
                          <a:latin typeface="Verdana Pro"/>
                        </a:rPr>
                        <a:t>R07</a:t>
                      </a:r>
                      <a:r>
                        <a:rPr lang="zh-CN" altLang="en-US" sz="1000" b="0">
                          <a:solidFill>
                            <a:srgbClr val="000000"/>
                          </a:solidFill>
                          <a:latin typeface="Verdana Pro"/>
                        </a:rPr>
                        <a:t>优化</a:t>
                      </a:r>
                      <a:endParaRPr lang="zh-CN"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40</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随心看热启动时间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a:solidFill>
                            <a:srgbClr val="000000"/>
                          </a:solidFill>
                          <a:latin typeface="Arial" panose="020B0604020202020204" pitchFamily="34" charset="0"/>
                          <a:cs typeface="+mn-cs"/>
                        </a:rPr>
                        <a:t>0.6</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2.901333333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2.789</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4.03%</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dirty="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41</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车家互联冷启动时间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2.476666667</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3.1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-20.11%</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42</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车家互联热启动时间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0.944333333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1.69</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-44.12%</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43</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预约保养冷启动时间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3.4</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3.434666667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3.7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-7.17%</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44</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预约保养热启动时间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0.2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0.526666667</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0.56</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-5.95%</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45</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账号冷启动时间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0.6</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dirty="0">
                          <a:solidFill>
                            <a:srgbClr val="000000"/>
                          </a:solidFill>
                          <a:latin typeface="Arial" panose="020B0604020202020204" pitchFamily="34" charset="0"/>
                          <a:cs typeface="+mn-cs"/>
                        </a:rPr>
                        <a:t>1.001666667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1.4</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B050"/>
                          </a:solidFill>
                          <a:latin typeface="Verdana Pro"/>
                        </a:rPr>
                        <a:t>-28.45%</a:t>
                      </a:r>
                      <a:endParaRPr lang="en-US" altLang="en-US" sz="1000" b="0" dirty="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46</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账号热启动时间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0.2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0.632</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1.2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-47.33%</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47</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输入法冷启动时间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1.160333333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2.1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-44.75%</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48</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输入法热启动时间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1.5</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0.94</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1.13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-16.81%</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49</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EM冷启动时间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1.392333333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1.2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16.03%</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50</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EM热启动时间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0.68</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0.5</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FF0000"/>
                          </a:solidFill>
                          <a:latin typeface="Verdana Pro"/>
                        </a:rPr>
                        <a:t>36%</a:t>
                      </a:r>
                      <a:endParaRPr lang="en-US" altLang="en-US" sz="1000" b="0">
                        <a:solidFill>
                          <a:srgbClr val="FF000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000" b="0">
                          <a:solidFill>
                            <a:srgbClr val="000000"/>
                          </a:solidFill>
                          <a:latin typeface="Verdana Pro"/>
                        </a:rPr>
                        <a:t>偏差较小，可接受范围</a:t>
                      </a:r>
                      <a:r>
                        <a:rPr lang="zh-CN" altLang="en-US" sz="1000" b="0">
                          <a:solidFill>
                            <a:srgbClr val="000000"/>
                          </a:solidFill>
                          <a:latin typeface="Verdana Pro"/>
                        </a:rPr>
                        <a:t>之内</a:t>
                      </a:r>
                      <a:endParaRPr lang="zh-CN"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51</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电影票冷启动时间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4</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5.098</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5.1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-0.04%</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52</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电影票热启动时间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1.135333333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1.2</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9.16%</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53</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智慧停车场冷启动时间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4</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4.694</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4.3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4.85%</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54</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智慧停车场热启动时间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1.677666667</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1.6</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B050"/>
                          </a:solidFill>
                          <a:latin typeface="Verdana Pro"/>
                        </a:rPr>
                        <a:t>4.85%</a:t>
                      </a:r>
                      <a:endParaRPr lang="en-US" altLang="en-US" sz="1000" b="0" dirty="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55</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外卖冷启动时间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4</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5.865</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5.176667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13.3%</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56</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外卖热启动时间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1.974666667</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2.7</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a:solidFill>
                            <a:srgbClr val="00B050"/>
                          </a:solidFill>
                          <a:latin typeface="Verdana Pro"/>
                        </a:rPr>
                        <a:t>-26.86%</a:t>
                      </a:r>
                      <a:endParaRPr lang="en-US" altLang="en-US" sz="1000" b="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57</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酒店预定冷启动时间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4</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6.181</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6.2123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B050"/>
                          </a:solidFill>
                          <a:latin typeface="Verdana Pro"/>
                        </a:rPr>
                        <a:t>-0.5%</a:t>
                      </a:r>
                      <a:endParaRPr lang="en-US" altLang="en-US" sz="1000" b="0" dirty="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lstStyle/>
                    <a:p>
                      <a:pPr indent="0">
                        <a:buNone/>
                      </a:pPr>
                      <a:r>
                        <a:rPr lang="en-US" altLang="en-US" sz="1000" b="0">
                          <a:solidFill>
                            <a:srgbClr val="000000"/>
                          </a:solidFill>
                          <a:latin typeface="Verdana Pro"/>
                        </a:rPr>
                        <a:t>58</a:t>
                      </a:r>
                      <a:endParaRPr lang="en-US" altLang="en-US" sz="1000" b="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Verdana Pro"/>
                        </a:rPr>
                        <a:t>酒店预定热启动时间</a:t>
                      </a:r>
                      <a:endParaRPr lang="zh-CN" altLang="en-US" sz="1000" b="0">
                        <a:solidFill>
                          <a:srgbClr val="000000"/>
                        </a:solidFill>
                        <a:latin typeface="Arial" panose="020B0604020202020204" pitchFamily="34" charset="0"/>
                        <a:ea typeface="Verdana Pro"/>
                      </a:endParaRPr>
                    </a:p>
                  </a:txBody>
                  <a:tcPr marL="12700" marR="12700" marT="12700" anchor="b">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kern="1200" dirty="0">
                          <a:solidFill>
                            <a:srgbClr val="000000"/>
                          </a:solidFill>
                          <a:latin typeface="Arial" panose="020B0604020202020204" pitchFamily="34" charset="0"/>
                          <a:cs typeface="+mn-cs"/>
                        </a:rPr>
                        <a:t>1</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kern="1200">
                          <a:solidFill>
                            <a:srgbClr val="000000"/>
                          </a:solidFill>
                          <a:latin typeface="Arial" panose="020B0604020202020204" pitchFamily="34" charset="0"/>
                          <a:cs typeface="+mn-cs"/>
                        </a:rPr>
                        <a:t>2.034333333</a:t>
                      </a:r>
                      <a:endParaRPr lang="en-US" altLang="en-US" sz="1000" b="0" kern="120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000" b="0" kern="1200" dirty="0">
                          <a:solidFill>
                            <a:srgbClr val="000000"/>
                          </a:solidFill>
                          <a:latin typeface="Arial" panose="020B0604020202020204" pitchFamily="34" charset="0"/>
                          <a:cs typeface="+mn-cs"/>
                        </a:rPr>
                        <a:t>2.323</a:t>
                      </a:r>
                      <a:endParaRPr lang="en-US" altLang="en-US" sz="1000" b="0" kern="1200" dirty="0">
                        <a:solidFill>
                          <a:srgbClr val="000000"/>
                        </a:solidFill>
                        <a:latin typeface="Arial" panose="020B0604020202020204" pitchFamily="34" charset="0"/>
                        <a:cs typeface="+mn-cs"/>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r>
                        <a:rPr lang="en-US" altLang="en-US" sz="1000" b="0" dirty="0">
                          <a:solidFill>
                            <a:srgbClr val="00B050"/>
                          </a:solidFill>
                          <a:latin typeface="Verdana Pro"/>
                        </a:rPr>
                        <a:t>-12.43%</a:t>
                      </a:r>
                      <a:endParaRPr lang="en-US" altLang="en-US" sz="1000" b="0" dirty="0">
                        <a:solidFill>
                          <a:srgbClr val="00B050"/>
                        </a:solidFill>
                        <a:latin typeface="Verdana Pro"/>
                      </a:endParaRPr>
                    </a:p>
                  </a:txBody>
                  <a:tcPr marL="12700" marR="12700" marT="1270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000" b="0" dirty="0">
                        <a:solidFill>
                          <a:srgbClr val="000000"/>
                        </a:solidFill>
                        <a:latin typeface="Verdana Pro"/>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993dee1c-9612-48b2-8abb-99a8205e1c68}"/>
</p:tagLst>
</file>

<file path=ppt/tags/tag2.xml><?xml version="1.0" encoding="utf-8"?>
<p:tagLst xmlns:p="http://schemas.openxmlformats.org/presentationml/2006/main">
  <p:tag name="KSO_WM_UNIT_TABLE_BEAUTIFY" val="smartTable{cc8c889f-6de4-4285-aea9-f66c2979bae8}"/>
</p:tagLst>
</file>

<file path=ppt/tags/tag3.xml><?xml version="1.0" encoding="utf-8"?>
<p:tagLst xmlns:p="http://schemas.openxmlformats.org/presentationml/2006/main">
  <p:tag name="KSO_WM_UNIT_TABLE_BEAUTIFY" val="smartTable{33ac29f1-87cd-4fbd-8e3e-b1e5a61791ab}"/>
  <p:tag name="TABLE_ENDDRAG_ORIGIN_RECT" val="232*353"/>
  <p:tag name="TABLE_ENDDRAG_RECT" val="424*161*232*353"/>
</p:tagLst>
</file>

<file path=ppt/tags/tag4.xml><?xml version="1.0" encoding="utf-8"?>
<p:tagLst xmlns:p="http://schemas.openxmlformats.org/presentationml/2006/main">
  <p:tag name="KSO_WM_UNIT_TABLE_BEAUTIFY" val="smartTable{c5bf1b66-87fc-42b1-a2e0-860e0a7b4633}"/>
  <p:tag name="TABLE_ENDDRAG_ORIGIN_RECT" val="237*354"/>
  <p:tag name="TABLE_ENDDRAG_RECT" val="665*161*237*354"/>
</p:tagLst>
</file>

<file path=ppt/tags/tag5.xml><?xml version="1.0" encoding="utf-8"?>
<p:tagLst xmlns:p="http://schemas.openxmlformats.org/presentationml/2006/main">
  <p:tag name="KSO_WM_UNIT_TABLE_BEAUTIFY" val="smartTable{134436b7-d748-4724-ade0-581c9f177760}"/>
  <p:tag name="TABLE_ENDDRAG_ORIGIN_RECT" val="549*115"/>
  <p:tag name="TABLE_ENDDRAG_RECT" val="50*118*549*115"/>
</p:tagLst>
</file>

<file path=ppt/tags/tag6.xml><?xml version="1.0" encoding="utf-8"?>
<p:tagLst xmlns:p="http://schemas.openxmlformats.org/presentationml/2006/main">
  <p:tag name="KSO_WM_UNIT_TABLE_BEAUTIFY" val="smartTable{afccd0f7-a79d-4019-92c2-aa4aa595c42b}"/>
  <p:tag name="TABLE_ENDDRAG_ORIGIN_RECT" val="934*480"/>
  <p:tag name="TABLE_ENDDRAG_RECT" val="15*42*934*480"/>
</p:tagLst>
</file>

<file path=ppt/tags/tag7.xml><?xml version="1.0" encoding="utf-8"?>
<p:tagLst xmlns:p="http://schemas.openxmlformats.org/presentationml/2006/main">
  <p:tag name="KSO_WM_UNIT_TABLE_BEAUTIFY" val="smartTable{afccd0f7-a79d-4019-92c2-aa4aa595c42b}"/>
  <p:tag name="TABLE_ENDDRAG_ORIGIN_RECT" val="821*487"/>
  <p:tag name="TABLE_ENDDRAG_RECT" val="15*34*821*487"/>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4749</Words>
  <Application>WPS 表格</Application>
  <PresentationFormat>宽屏</PresentationFormat>
  <Paragraphs>1734</Paragraphs>
  <Slides>8</Slides>
  <Notes>7</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8</vt:i4>
      </vt:variant>
    </vt:vector>
  </HeadingPairs>
  <TitlesOfParts>
    <vt:vector size="37"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宋体</vt:lpstr>
      <vt:lpstr>Verdana Pro</vt:lpstr>
      <vt:lpstr>等线</vt:lpstr>
      <vt:lpstr>等线</vt:lpstr>
      <vt:lpstr>微软雅黑</vt:lpstr>
      <vt:lpstr>微软雅黑</vt:lpstr>
      <vt:lpstr>Verdana Pro</vt:lpstr>
      <vt:lpstr>汉仪旗黑</vt:lpstr>
      <vt:lpstr>Arial Unicode MS</vt:lpstr>
      <vt:lpstr>汉仪中等线KW</vt:lpstr>
      <vt:lpstr>黑体</vt:lpstr>
      <vt:lpstr>1_Corp Presentations 2018</vt:lpstr>
      <vt:lpstr>PowerPoint 演示文稿</vt:lpstr>
      <vt:lpstr>{MY23 U554_R05 HF1} Software overall status  {Green}</vt:lpstr>
      <vt:lpstr>{MY23 U554_R05 HF1} Open AIMS with risk evaluation</vt:lpstr>
      <vt:lpstr>{MY23 U554_R05 HF1} 内存泄漏专项测试</vt:lpstr>
      <vt:lpstr>{MY23 U554_R05 HF1} 语音专项测试</vt:lpstr>
      <vt:lpstr>{MY23 U554_R05 HF1} 语音专项测试</vt:lpstr>
      <vt:lpstr>{MY23 U554_R05 HF1} 性能测试</vt:lpstr>
      <vt:lpstr>{MY23 U554_R05 HF1} 性能测试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5</cp:revision>
  <cp:lastPrinted>2022-09-30T05:57:51Z</cp:lastPrinted>
  <dcterms:created xsi:type="dcterms:W3CDTF">2022-09-30T05:57:51Z</dcterms:created>
  <dcterms:modified xsi:type="dcterms:W3CDTF">2022-09-30T05:57:51Z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6C0B46A6B0FC2C5DE7018E6240235BA7</vt:lpwstr>
  </property>
</Properties>
</file>