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747" r:id="rId2"/>
    <p:sldId id="895" r:id="rId3"/>
    <p:sldId id="931" r:id="rId4"/>
    <p:sldId id="972" r:id="rId5"/>
    <p:sldId id="973" r:id="rId6"/>
    <p:sldId id="970" r:id="rId7"/>
    <p:sldId id="971" r:id="rId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78" autoAdjust="0"/>
    <p:restoredTop sz="95118" autoAdjust="0"/>
  </p:normalViewPr>
  <p:slideViewPr>
    <p:cSldViewPr snapToGrid="0">
      <p:cViewPr varScale="1">
        <p:scale>
          <a:sx n="110" d="100"/>
          <a:sy n="110" d="100"/>
        </p:scale>
        <p:origin x="1120"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t>4/27/23</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60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921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t>‹#›</a:t>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https://ford-jira-basic.atlassian.net/browse/AW2-9256" TargetMode="Externa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hyperlink" Target="https://ford-jira-basic.atlassian.net/browse/AW2-19533" TargetMode="External"/><Relationship Id="rId5" Type="http://schemas.openxmlformats.org/officeDocument/2006/relationships/hyperlink" Target="https://ford-jira-basic.atlassian.net/browse/AW2-19535" TargetMode="External"/><Relationship Id="rId4" Type="http://schemas.openxmlformats.org/officeDocument/2006/relationships/hyperlink" Target="https://ford-jira-basic.atlassian.net/browse/AW2-19769"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hyperlink" Target="https://ford-jira-basic.atlassian.net/browse/AW2-6875" TargetMode="Externa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hyperlink" Target="https://ford-jira-basic.atlassian.net/browse/AW2-7098" TargetMode="External"/><Relationship Id="rId5" Type="http://schemas.openxmlformats.org/officeDocument/2006/relationships/hyperlink" Target="https://ford-jira-basic.atlassian.net/browse/AW2-7421" TargetMode="External"/><Relationship Id="rId4" Type="http://schemas.openxmlformats.org/officeDocument/2006/relationships/hyperlink" Target="https://ford-jira-basic.atlassian.net/browse/AW2-8173"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ford-jira-basic.atlassian.net/browse/AW2-6815" TargetMode="External"/><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hyperlink" Target="https://ford-jira-basic.atlassian.net/browse/AW2-6816" TargetMode="External"/><Relationship Id="rId5" Type="http://schemas.openxmlformats.org/officeDocument/2006/relationships/hyperlink" Target="https://ford-jira-basic.atlassian.net/browse/AW2-6860" TargetMode="External"/><Relationship Id="rId4" Type="http://schemas.openxmlformats.org/officeDocument/2006/relationships/hyperlink" Target="https://ford-jira-basic.atlassian.net/browse/AW2-687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package" Target="../embeddings/Microsoft_Excel____.xlsx"/></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22605"/>
            <a:ext cx="756856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Phase4_MY</a:t>
            </a:r>
            <a:r>
              <a:rPr lang="en-US" altLang="zh-CN" sz="3200" dirty="0">
                <a:solidFill>
                  <a:srgbClr val="0000CC"/>
                </a:solidFill>
              </a:rPr>
              <a:t>23</a:t>
            </a:r>
            <a:r>
              <a:rPr lang="zh-CN" altLang="en-US" sz="3200" dirty="0">
                <a:solidFill>
                  <a:srgbClr val="0000CC"/>
                </a:solidFill>
              </a:rPr>
              <a:t> </a:t>
            </a:r>
            <a:r>
              <a:rPr lang="en-US" altLang="zh-CN" sz="3200" dirty="0">
                <a:solidFill>
                  <a:srgbClr val="0000CC"/>
                </a:solidFill>
              </a:rPr>
              <a:t>U554_R06</a:t>
            </a:r>
            <a:r>
              <a:rPr lang="zh-CN" altLang="en-US" sz="3200" dirty="0">
                <a:solidFill>
                  <a:srgbClr val="0000CC"/>
                </a:solidFill>
              </a:rPr>
              <a:t> </a:t>
            </a:r>
            <a:r>
              <a:rPr lang="en-US" altLang="zh-CN" sz="3200" dirty="0">
                <a:solidFill>
                  <a:srgbClr val="0000CC"/>
                </a:solidFill>
              </a:rPr>
              <a:t>PRO </a:t>
            </a:r>
            <a:r>
              <a:rPr lang="en-US" altLang="en-US" sz="3200" dirty="0">
                <a:solidFill>
                  <a:srgbClr val="0000CC"/>
                </a:solidFill>
              </a:rPr>
              <a:t>–Baidu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3</a:t>
            </a:r>
            <a:r>
              <a:rPr lang="en-US" altLang="en-US" sz="1600" dirty="0">
                <a:solidFill>
                  <a:srgbClr val="0000CC"/>
                </a:solidFill>
              </a:rPr>
              <a:t>-0</a:t>
            </a:r>
            <a:r>
              <a:rPr lang="en-US" altLang="zh-CN" sz="1600" dirty="0">
                <a:solidFill>
                  <a:srgbClr val="0000CC"/>
                </a:solidFill>
              </a:rPr>
              <a:t>4</a:t>
            </a:r>
            <a:r>
              <a:rPr lang="en-US" altLang="en-US" sz="1600" dirty="0">
                <a:solidFill>
                  <a:srgbClr val="0000CC"/>
                </a:solidFill>
              </a:rPr>
              <a:t>-2</a:t>
            </a:r>
            <a:r>
              <a:rPr lang="en-US" altLang="zh-CN" sz="1600" dirty="0">
                <a:solidFill>
                  <a:srgbClr val="0000CC"/>
                </a:solidFill>
              </a:rPr>
              <a:t>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 </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p>
          <a:p>
            <a:pPr lvl="1">
              <a:spcBef>
                <a:spcPct val="0"/>
              </a:spcBef>
              <a:buFont typeface="Arial" panose="020B0604020202020204" pitchFamily="34" charset="0"/>
              <a:buChar char="•"/>
            </a:pPr>
            <a:r>
              <a:rPr lang="en-US" altLang="zh-CN" sz="1800" dirty="0">
                <a:ea typeface="宋体" pitchFamily="2" charset="-122"/>
              </a:rPr>
              <a:t>Refer SWAD for the details:</a:t>
            </a: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20220909_527_PRO</a:t>
            </a: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20230411_0898_D2L13_R06.PRO</a:t>
            </a: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itchFamily="2" charset="-122"/>
              </a:rPr>
              <a:t>{Smoke verification} </a:t>
            </a:r>
            <a:r>
              <a:rPr lang="en-US" altLang="zh-CN" sz="1800" dirty="0">
                <a:ea typeface="宋体" pitchFamily="2" charset="-122"/>
              </a:rPr>
              <a:t>executed with pass rate </a:t>
            </a:r>
            <a:r>
              <a:rPr lang="en-US" altLang="zh-CN" sz="1800" dirty="0">
                <a:solidFill>
                  <a:srgbClr val="0000CC"/>
                </a:solidFill>
                <a:ea typeface="宋体" pitchFamily="2" charset="-122"/>
              </a:rPr>
              <a:t>100%,  0 </a:t>
            </a:r>
            <a:r>
              <a:rPr lang="en-US" altLang="zh-CN" sz="1800" dirty="0">
                <a:ea typeface="宋体" pitchFamily="2" charset="-122"/>
              </a:rPr>
              <a:t>P0 and </a:t>
            </a:r>
            <a:r>
              <a:rPr lang="en-US" altLang="zh-CN" sz="1800" dirty="0">
                <a:solidFill>
                  <a:srgbClr val="0000CC"/>
                </a:solidFill>
                <a:ea typeface="宋体" pitchFamily="2" charset="-122"/>
              </a:rPr>
              <a:t>12 </a:t>
            </a:r>
            <a:r>
              <a:rPr lang="en-US" altLang="zh-CN" sz="1800" dirty="0">
                <a:ea typeface="宋体" pitchFamily="2" charset="-122"/>
              </a:rPr>
              <a:t>P1 issues. Refer test report for detail.</a:t>
            </a:r>
          </a:p>
          <a:p>
            <a:pPr>
              <a:spcBef>
                <a:spcPct val="0"/>
              </a:spcBef>
            </a:pPr>
            <a:r>
              <a:rPr lang="en-US" altLang="zh-CN" sz="1800" dirty="0">
                <a:ea typeface="宋体" pitchFamily="2" charset="-122"/>
              </a:rPr>
              <a:t>No changes compared with previous version.</a:t>
            </a:r>
          </a:p>
          <a:p>
            <a:pPr>
              <a:spcBef>
                <a:spcPct val="0"/>
              </a:spcBef>
            </a:pPr>
            <a:endParaRPr lang="en-US" altLang="zh-CN" sz="1800"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207187"/>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 </a:t>
            </a:r>
            <a:r>
              <a:rPr lang="en-US" altLang="en-US" sz="2800" dirty="0">
                <a:solidFill>
                  <a:srgbClr val="0000CC"/>
                </a:solidFill>
                <a:sym typeface="+mn-ea"/>
              </a:rPr>
              <a:t>} </a:t>
            </a:r>
            <a:r>
              <a:rPr lang="en-US" altLang="zh-CN" sz="2800" dirty="0">
                <a:sym typeface="+mn-ea"/>
              </a:rPr>
              <a:t>Open 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1218147001"/>
              </p:ext>
            </p:extLst>
          </p:nvPr>
        </p:nvGraphicFramePr>
        <p:xfrm>
          <a:off x="159385" y="1048680"/>
          <a:ext cx="11873230" cy="4760640"/>
        </p:xfrm>
        <a:graphic>
          <a:graphicData uri="http://schemas.openxmlformats.org/drawingml/2006/table">
            <a:tbl>
              <a:tblPr/>
              <a:tblGrid>
                <a:gridCol w="924140">
                  <a:extLst>
                    <a:ext uri="{9D8B030D-6E8A-4147-A177-3AD203B41FA5}">
                      <a16:colId xmlns:a16="http://schemas.microsoft.com/office/drawing/2014/main" val="20000"/>
                    </a:ext>
                  </a:extLst>
                </a:gridCol>
                <a:gridCol w="3212885">
                  <a:extLst>
                    <a:ext uri="{9D8B030D-6E8A-4147-A177-3AD203B41FA5}">
                      <a16:colId xmlns:a16="http://schemas.microsoft.com/office/drawing/2014/main" val="20001"/>
                    </a:ext>
                  </a:extLst>
                </a:gridCol>
                <a:gridCol w="859650">
                  <a:extLst>
                    <a:ext uri="{9D8B030D-6E8A-4147-A177-3AD203B41FA5}">
                      <a16:colId xmlns:a16="http://schemas.microsoft.com/office/drawing/2014/main" val="20002"/>
                    </a:ext>
                  </a:extLst>
                </a:gridCol>
                <a:gridCol w="967993">
                  <a:extLst>
                    <a:ext uri="{9D8B030D-6E8A-4147-A177-3AD203B41FA5}">
                      <a16:colId xmlns:a16="http://schemas.microsoft.com/office/drawing/2014/main" val="20003"/>
                    </a:ext>
                  </a:extLst>
                </a:gridCol>
                <a:gridCol w="1150499">
                  <a:extLst>
                    <a:ext uri="{9D8B030D-6E8A-4147-A177-3AD203B41FA5}">
                      <a16:colId xmlns:a16="http://schemas.microsoft.com/office/drawing/2014/main" val="20004"/>
                    </a:ext>
                  </a:extLst>
                </a:gridCol>
                <a:gridCol w="4758063">
                  <a:extLst>
                    <a:ext uri="{9D8B030D-6E8A-4147-A177-3AD203B41FA5}">
                      <a16:colId xmlns:a16="http://schemas.microsoft.com/office/drawing/2014/main" val="20005"/>
                    </a:ext>
                  </a:extLst>
                </a:gridCol>
              </a:tblGrid>
              <a:tr h="196260">
                <a:tc>
                  <a:txBody>
                    <a:bodyPr/>
                    <a:lstStyle/>
                    <a:p>
                      <a:pPr algn="ctr" fontAlgn="t"/>
                      <a:r>
                        <a:rPr lang="en-GB" sz="1100" b="1" i="0" u="none" strike="noStrike" dirty="0">
                          <a:solidFill>
                            <a:schemeClr val="bg1"/>
                          </a:solidFill>
                          <a:effectLst/>
                          <a:latin typeface="Arial" panose="020B060402020202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1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1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1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1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1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936257">
                <a:tc>
                  <a:txBody>
                    <a:bodyPr/>
                    <a:lstStyle/>
                    <a:p>
                      <a:pPr algn="l" fontAlgn="ctr"/>
                      <a:r>
                        <a:rPr lang="en" sz="1100" b="0" i="0" u="sng" strike="noStrike" dirty="0">
                          <a:solidFill>
                            <a:srgbClr val="0563C1"/>
                          </a:solidFill>
                          <a:effectLst/>
                          <a:latin typeface="等线" panose="02010600030101010101" pitchFamily="2" charset="-122"/>
                          <a:ea typeface="等线" panose="02010600030101010101" pitchFamily="2" charset="-122"/>
                          <a:hlinkClick r:id="rId4"/>
                        </a:rPr>
                        <a:t>AW2-19769</a:t>
                      </a:r>
                      <a:endParaRPr lang="en" sz="11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Phase4:[MY23 U554][100%][AAR]The history shows an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altLang="zh-CN" sz="1100" b="0" i="0" u="none" strike="noStrike" dirty="0">
                          <a:solidFill>
                            <a:srgbClr val="000000"/>
                          </a:solidFill>
                          <a:effectLst/>
                          <a:latin typeface="Arial" panose="020B0604020202020204" pitchFamily="34" charset="0"/>
                          <a:ea typeface="等线" panose="02010600030101010101" pitchFamily="2" charset="-122"/>
                        </a:rPr>
                        <a:t>Verification</a:t>
                      </a:r>
                      <a:endParaRPr lang="en" sz="11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r>
                        <a:rPr lang="zh-CN" altLang="en-US" sz="110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2.</a:t>
                      </a:r>
                      <a:r>
                        <a:rPr lang="zh-CN" altLang="en-US" sz="1100" b="0" i="0" u="none" strike="noStrike">
                          <a:solidFill>
                            <a:srgbClr val="000000"/>
                          </a:solidFill>
                          <a:effectLst/>
                          <a:latin typeface="等线" panose="02010600030101010101" pitchFamily="2" charset="-122"/>
                          <a:ea typeface="等线" panose="02010600030101010101" pitchFamily="2" charset="-122"/>
                        </a:rPr>
                        <a:t>恢复方法：</a:t>
                      </a:r>
                      <a:r>
                        <a:rPr lang="en" sz="1100" b="0" i="0" u="none" strike="noStrike">
                          <a:solidFill>
                            <a:srgbClr val="000000"/>
                          </a:solidFill>
                          <a:effectLst/>
                          <a:latin typeface="等线" panose="02010600030101010101" pitchFamily="2" charset="-122"/>
                          <a:ea typeface="等线" panose="02010600030101010101" pitchFamily="2" charset="-122"/>
                        </a:rPr>
                        <a:t>NA</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3.</a:t>
                      </a:r>
                      <a:r>
                        <a:rPr lang="zh-CN" altLang="en-US" sz="110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4.</a:t>
                      </a:r>
                      <a:r>
                        <a:rPr lang="en" sz="1100" b="0" i="0" u="none" strike="noStrike">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a:solidFill>
                            <a:srgbClr val="000000"/>
                          </a:solidFill>
                          <a:effectLst/>
                          <a:latin typeface="等线" panose="02010600030101010101" pitchFamily="2" charset="-122"/>
                          <a:ea typeface="等线" panose="02010600030101010101" pitchFamily="2" charset="-122"/>
                        </a:rPr>
                        <a:t>大于</a:t>
                      </a:r>
                      <a:r>
                        <a:rPr lang="en-US" altLang="zh-CN" sz="1100" b="0" i="0" u="none" strike="noStrike">
                          <a:solidFill>
                            <a:srgbClr val="000000"/>
                          </a:solidFill>
                          <a:effectLst/>
                          <a:latin typeface="等线" panose="02010600030101010101" pitchFamily="2" charset="-122"/>
                          <a:ea typeface="等线" panose="02010600030101010101" pitchFamily="2" charset="-122"/>
                        </a:rPr>
                        <a:t>500</a:t>
                      </a:r>
                      <a:r>
                        <a:rPr lang="zh-CN" altLang="en-US" sz="1100" b="0" i="0" u="none" strike="noStrike">
                          <a:solidFill>
                            <a:srgbClr val="000000"/>
                          </a:solidFill>
                          <a:effectLst/>
                          <a:latin typeface="等线" panose="02010600030101010101" pitchFamily="2" charset="-122"/>
                          <a:ea typeface="等线" panose="02010600030101010101" pitchFamily="2" charset="-122"/>
                        </a:rPr>
                        <a:t>和小于</a:t>
                      </a:r>
                      <a:r>
                        <a:rPr lang="en-US" altLang="zh-CN" sz="1100" b="0" i="0" u="none" strike="noStrike">
                          <a:solidFill>
                            <a:srgbClr val="000000"/>
                          </a:solidFill>
                          <a:effectLst/>
                          <a:latin typeface="等线" panose="02010600030101010101" pitchFamily="2" charset="-122"/>
                          <a:ea typeface="等线" panose="02010600030101010101" pitchFamily="2" charset="-122"/>
                        </a:rPr>
                        <a:t>0</a:t>
                      </a:r>
                      <a:r>
                        <a:rPr lang="zh-CN" altLang="en-US" sz="1100" b="0" i="0" u="none" strike="noStrike">
                          <a:solidFill>
                            <a:srgbClr val="000000"/>
                          </a:solidFill>
                          <a:effectLst/>
                          <a:latin typeface="等线" panose="02010600030101010101" pitchFamily="2" charset="-122"/>
                          <a:ea typeface="等线" panose="02010600030101010101" pitchFamily="2" charset="-122"/>
                        </a:rPr>
                        <a:t>的值为无效值，需要不显示。</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5.</a:t>
                      </a:r>
                      <a:r>
                        <a:rPr lang="zh-CN" altLang="en-US" sz="1100" b="0" i="0" u="none" strike="noStrike">
                          <a:solidFill>
                            <a:srgbClr val="000000"/>
                          </a:solidFill>
                          <a:effectLst/>
                          <a:latin typeface="等线" panose="02010600030101010101" pitchFamily="2" charset="-122"/>
                          <a:ea typeface="等线" panose="02010600030101010101" pitchFamily="2" charset="-122"/>
                        </a:rPr>
                        <a:t>影响评估：</a:t>
                      </a:r>
                      <a:r>
                        <a:rPr lang="en" sz="1100" b="0" i="0" u="none" strike="noStrike">
                          <a:solidFill>
                            <a:srgbClr val="000000"/>
                          </a:solidFill>
                          <a:effectLst/>
                          <a:latin typeface="等线" panose="02010600030101010101" pitchFamily="2" charset="-122"/>
                          <a:ea typeface="等线" panose="02010600030101010101" pitchFamily="2" charset="-122"/>
                        </a:rPr>
                        <a:t>Low</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6.</a:t>
                      </a:r>
                      <a:r>
                        <a:rPr lang="zh-CN" altLang="en-US" sz="1100" b="0" i="0" u="none" strike="noStrike">
                          <a:solidFill>
                            <a:srgbClr val="000000"/>
                          </a:solidFill>
                          <a:effectLst/>
                          <a:latin typeface="等线" panose="02010600030101010101" pitchFamily="2" charset="-122"/>
                          <a:ea typeface="等线" panose="02010600030101010101" pitchFamily="2" charset="-122"/>
                        </a:rPr>
                        <a:t>修复计划：目前在</a:t>
                      </a:r>
                      <a:r>
                        <a:rPr lang="en-US" altLang="zh-CN" sz="1100" b="0" i="0" u="none" strike="noStrike">
                          <a:solidFill>
                            <a:srgbClr val="000000"/>
                          </a:solidFill>
                          <a:effectLst/>
                          <a:latin typeface="等线" panose="02010600030101010101" pitchFamily="2" charset="-122"/>
                          <a:ea typeface="等线" panose="02010600030101010101" pitchFamily="2" charset="-122"/>
                        </a:rPr>
                        <a:t>1.4.7.1</a:t>
                      </a:r>
                      <a:r>
                        <a:rPr lang="zh-CN" altLang="en-US" sz="1100" b="0" i="0" u="none" strike="noStrike">
                          <a:solidFill>
                            <a:srgbClr val="000000"/>
                          </a:solidFill>
                          <a:effectLst/>
                          <a:latin typeface="等线" panose="02010600030101010101" pitchFamily="2" charset="-122"/>
                          <a:ea typeface="等线" panose="02010600030101010101" pitchFamily="2" charset="-122"/>
                        </a:rPr>
                        <a:t>版本中已经修复。待下一版本合入。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6257">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5"/>
                        </a:rPr>
                        <a:t>AW2-19535</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[My23 U554][</a:t>
                      </a:r>
                      <a:r>
                        <a:rPr lang="zh-CN" altLang="en-US" sz="1100" b="0" i="0" u="none" strike="noStrike" dirty="0">
                          <a:solidFill>
                            <a:srgbClr val="000000"/>
                          </a:solidFill>
                          <a:effectLst/>
                          <a:latin typeface="Arial" panose="020B0604020202020204" pitchFamily="34" charset="0"/>
                          <a:ea typeface="等线" panose="02010600030101010101" pitchFamily="2" charset="-122"/>
                        </a:rPr>
                        <a:t>偶现</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随心听</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首次进入</a:t>
                      </a:r>
                      <a:r>
                        <a:rPr lang="en" sz="1100" b="0" i="0" u="none" strike="noStrike" dirty="0">
                          <a:solidFill>
                            <a:srgbClr val="000000"/>
                          </a:solidFill>
                          <a:effectLst/>
                          <a:latin typeface="Arial" panose="020B0604020202020204" pitchFamily="34" charset="0"/>
                          <a:ea typeface="等线" panose="02010600030101010101" pitchFamily="2" charset="-122"/>
                        </a:rPr>
                        <a:t>QQ</a:t>
                      </a:r>
                      <a:r>
                        <a:rPr lang="zh-CN" altLang="en-US" sz="1100" b="0" i="0" u="none" strike="noStrike" dirty="0">
                          <a:solidFill>
                            <a:srgbClr val="000000"/>
                          </a:solidFill>
                          <a:effectLst/>
                          <a:latin typeface="Arial" panose="020B0604020202020204" pitchFamily="34" charset="0"/>
                          <a:ea typeface="等线" panose="02010600030101010101" pitchFamily="2" charset="-122"/>
                        </a:rPr>
                        <a:t>音乐，微信登录成功后，歌曲名显示未知，但显示播放进度与时间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dirty="0">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r>
                        <a:rPr lang="zh-CN" altLang="en-US" sz="1100" b="0" i="0" u="none" strike="noStrike" dirty="0">
                          <a:solidFill>
                            <a:srgbClr val="000000"/>
                          </a:solidFill>
                          <a:effectLst/>
                          <a:latin typeface="等线" panose="02010600030101010101" pitchFamily="2" charset="-122"/>
                          <a:ea typeface="等线" panose="02010600030101010101" pitchFamily="2" charset="-122"/>
                        </a:rPr>
                        <a:t>出现概率：偶现</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r>
                        <a:rPr lang="zh-CN" altLang="en-US" sz="1100" b="0" i="0" u="none" strike="noStrike" dirty="0">
                          <a:solidFill>
                            <a:srgbClr val="000000"/>
                          </a:solidFill>
                          <a:effectLst/>
                          <a:latin typeface="等线" panose="02010600030101010101" pitchFamily="2" charset="-122"/>
                          <a:ea typeface="等线" panose="02010600030101010101" pitchFamily="2" charset="-122"/>
                        </a:rPr>
                        <a:t>恢复方法：切换</a:t>
                      </a:r>
                      <a:r>
                        <a:rPr lang="en" sz="1100" b="0" i="0" u="none" strike="noStrike" dirty="0">
                          <a:solidFill>
                            <a:srgbClr val="000000"/>
                          </a:solidFill>
                          <a:effectLst/>
                          <a:latin typeface="等线" panose="02010600030101010101" pitchFamily="2" charset="-122"/>
                          <a:ea typeface="等线" panose="02010600030101010101" pitchFamily="2" charset="-122"/>
                        </a:rPr>
                        <a:t>tab</a:t>
                      </a:r>
                      <a:r>
                        <a:rPr lang="zh-CN" altLang="en-US" sz="1100" b="0" i="0" u="none" strike="noStrike" dirty="0">
                          <a:solidFill>
                            <a:srgbClr val="000000"/>
                          </a:solidFill>
                          <a:effectLst/>
                          <a:latin typeface="等线" panose="02010600030101010101" pitchFamily="2" charset="-122"/>
                          <a:ea typeface="等线" panose="02010600030101010101" pitchFamily="2" charset="-122"/>
                        </a:rPr>
                        <a:t>即可恢复</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r>
                        <a:rPr lang="zh-CN" altLang="en-US" sz="1100" b="0" i="0" u="none" strike="noStrike" dirty="0">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r>
                        <a:rPr lang="en" sz="11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dirty="0">
                          <a:solidFill>
                            <a:srgbClr val="000000"/>
                          </a:solidFill>
                          <a:effectLst/>
                          <a:latin typeface="等线" panose="02010600030101010101" pitchFamily="2" charset="-122"/>
                          <a:ea typeface="等线" panose="02010600030101010101" pitchFamily="2" charset="-122"/>
                        </a:rPr>
                        <a:t>重新登陆时，没有回置基本的数据导致。</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r>
                        <a:rPr lang="zh-CN" altLang="en-US" sz="1100" b="0" i="0" u="none" strike="noStrike" dirty="0">
                          <a:solidFill>
                            <a:srgbClr val="000000"/>
                          </a:solidFill>
                          <a:effectLst/>
                          <a:latin typeface="等线" panose="02010600030101010101" pitchFamily="2" charset="-122"/>
                          <a:ea typeface="等线" panose="02010600030101010101" pitchFamily="2" charset="-122"/>
                        </a:rPr>
                        <a:t>影响评估：</a:t>
                      </a:r>
                      <a:r>
                        <a:rPr lang="en" sz="1100" b="0" i="0" u="none" strike="noStrike" dirty="0">
                          <a:solidFill>
                            <a:srgbClr val="000000"/>
                          </a:solidFill>
                          <a:effectLst/>
                          <a:latin typeface="等线" panose="02010600030101010101" pitchFamily="2" charset="-122"/>
                          <a:ea typeface="等线" panose="02010600030101010101" pitchFamily="2" charset="-122"/>
                        </a:rPr>
                        <a:t>Low</a:t>
                      </a:r>
                      <a:br>
                        <a:rPr lang="en" sz="1100" b="0" i="0" u="none" strike="noStrike" dirty="0">
                          <a:solidFill>
                            <a:srgbClr val="000000"/>
                          </a:solidFill>
                          <a:effectLst/>
                          <a:latin typeface="等线" panose="02010600030101010101" pitchFamily="2" charset="-122"/>
                          <a:ea typeface="等线" panose="02010600030101010101" pitchFamily="2" charset="-122"/>
                        </a:rPr>
                      </a:br>
                      <a:r>
                        <a:rPr lang="en" sz="1100" b="0" i="0" u="none" strike="noStrike" dirty="0">
                          <a:solidFill>
                            <a:srgbClr val="000000"/>
                          </a:solidFill>
                          <a:effectLst/>
                          <a:latin typeface="等线" panose="02010600030101010101" pitchFamily="2" charset="-122"/>
                          <a:ea typeface="等线" panose="02010600030101010101" pitchFamily="2" charset="-122"/>
                        </a:rPr>
                        <a:t>6.</a:t>
                      </a:r>
                      <a:r>
                        <a:rPr lang="zh-CN" altLang="en-US" sz="1100" b="0" i="0" u="none" strike="noStrike" dirty="0">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5125">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6"/>
                        </a:rPr>
                        <a:t>AW2-19533</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[My23 U554][</a:t>
                      </a:r>
                      <a:r>
                        <a:rPr lang="zh-CN" altLang="en-US" sz="1100" b="0" i="0" u="none" strike="noStrike" dirty="0">
                          <a:solidFill>
                            <a:srgbClr val="000000"/>
                          </a:solidFill>
                          <a:effectLst/>
                          <a:latin typeface="Arial" panose="020B0604020202020204" pitchFamily="34" charset="0"/>
                          <a:ea typeface="等线" panose="02010600030101010101" pitchFamily="2" charset="-122"/>
                        </a:rPr>
                        <a:t>必现</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地图</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导航音量设置为静音，点击详细</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简洁</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提示音取消了静音模式，但导航音量依然显示为静音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r>
                        <a:rPr lang="zh-CN" altLang="en-US" sz="110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2.</a:t>
                      </a:r>
                      <a:r>
                        <a:rPr lang="zh-CN" altLang="en-US" sz="1100" b="0" i="0" u="none" strike="noStrike">
                          <a:solidFill>
                            <a:srgbClr val="000000"/>
                          </a:solidFill>
                          <a:effectLst/>
                          <a:latin typeface="等线" panose="02010600030101010101" pitchFamily="2" charset="-122"/>
                          <a:ea typeface="等线" panose="02010600030101010101" pitchFamily="2" charset="-122"/>
                        </a:rPr>
                        <a:t>恢复方法：重新进入设置界面</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3.</a:t>
                      </a:r>
                      <a:r>
                        <a:rPr lang="zh-CN" altLang="en-US" sz="110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4.</a:t>
                      </a:r>
                      <a:r>
                        <a:rPr lang="en" sz="1100" b="0" i="0" u="none" strike="noStrike">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a:solidFill>
                            <a:srgbClr val="000000"/>
                          </a:solidFill>
                          <a:effectLst/>
                          <a:latin typeface="等线" panose="02010600030101010101" pitchFamily="2" charset="-122"/>
                          <a:ea typeface="等线" panose="02010600030101010101" pitchFamily="2" charset="-122"/>
                        </a:rPr>
                        <a:t>已确认是</a:t>
                      </a:r>
                      <a:r>
                        <a:rPr lang="en-US" altLang="zh-CN" sz="1100" b="0" i="0" u="none" strike="noStrike">
                          <a:solidFill>
                            <a:srgbClr val="000000"/>
                          </a:solidFill>
                          <a:effectLst/>
                          <a:latin typeface="等线" panose="02010600030101010101" pitchFamily="2" charset="-122"/>
                          <a:ea typeface="等线" panose="02010600030101010101" pitchFamily="2" charset="-122"/>
                        </a:rPr>
                        <a:t>3</a:t>
                      </a:r>
                      <a:r>
                        <a:rPr lang="zh-CN" altLang="en-US" sz="1100" b="0" i="0" u="none" strike="noStrike">
                          <a:solidFill>
                            <a:srgbClr val="000000"/>
                          </a:solidFill>
                          <a:effectLst/>
                          <a:latin typeface="等线" panose="02010600030101010101" pitchFamily="2" charset="-122"/>
                          <a:ea typeface="等线" panose="02010600030101010101" pitchFamily="2" charset="-122"/>
                        </a:rPr>
                        <a:t>系地图共性</a:t>
                      </a:r>
                      <a:r>
                        <a:rPr lang="en" sz="1100" b="0" i="0" u="none" strike="noStrike">
                          <a:solidFill>
                            <a:srgbClr val="000000"/>
                          </a:solidFill>
                          <a:effectLst/>
                          <a:latin typeface="等线" panose="02010600030101010101" pitchFamily="2" charset="-122"/>
                          <a:ea typeface="等线" panose="02010600030101010101" pitchFamily="2" charset="-122"/>
                        </a:rPr>
                        <a:t>bug，542H </a:t>
                      </a:r>
                      <a:r>
                        <a:rPr lang="zh-CN" altLang="en-US" sz="1100" b="0" i="0" u="none" strike="noStrike">
                          <a:solidFill>
                            <a:srgbClr val="000000"/>
                          </a:solidFill>
                          <a:effectLst/>
                          <a:latin typeface="等线" panose="02010600030101010101" pitchFamily="2" charset="-122"/>
                          <a:ea typeface="等线" panose="02010600030101010101" pitchFamily="2" charset="-122"/>
                        </a:rPr>
                        <a:t>中地图版本：</a:t>
                      </a:r>
                      <a:r>
                        <a:rPr lang="en-US" altLang="zh-CN" sz="1100" b="0" i="0" u="none" strike="noStrike">
                          <a:solidFill>
                            <a:srgbClr val="000000"/>
                          </a:solidFill>
                          <a:effectLst/>
                          <a:latin typeface="等线" panose="02010600030101010101" pitchFamily="2" charset="-122"/>
                          <a:ea typeface="等线" panose="02010600030101010101" pitchFamily="2" charset="-122"/>
                        </a:rPr>
                        <a:t>3.0.4.115</a:t>
                      </a:r>
                      <a:r>
                        <a:rPr lang="zh-CN" altLang="en-US" sz="1100" b="0" i="0" u="none" strike="noStrike">
                          <a:solidFill>
                            <a:srgbClr val="000000"/>
                          </a:solidFill>
                          <a:effectLst/>
                          <a:latin typeface="等线" panose="02010600030101010101" pitchFamily="2" charset="-122"/>
                          <a:ea typeface="等线" panose="02010600030101010101" pitchFamily="2" charset="-122"/>
                        </a:rPr>
                        <a:t>存在相同问题。</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zh-CN" altLang="en-US" sz="1100" b="0" i="0" u="none" strike="noStrike">
                          <a:solidFill>
                            <a:srgbClr val="000000"/>
                          </a:solidFill>
                          <a:effectLst/>
                          <a:latin typeface="等线" panose="02010600030101010101" pitchFamily="2" charset="-122"/>
                          <a:ea typeface="等线" panose="02010600030101010101" pitchFamily="2" charset="-122"/>
                        </a:rPr>
                        <a:t>根因为音量条和播报选项没有做到联动，导致</a:t>
                      </a:r>
                      <a:r>
                        <a:rPr lang="en" sz="1100" b="0" i="0" u="none" strike="noStrike">
                          <a:solidFill>
                            <a:srgbClr val="000000"/>
                          </a:solidFill>
                          <a:effectLst/>
                          <a:latin typeface="等线" panose="02010600030101010101" pitchFamily="2" charset="-122"/>
                          <a:ea typeface="等线" panose="02010600030101010101" pitchFamily="2" charset="-122"/>
                        </a:rPr>
                        <a:t>UI</a:t>
                      </a:r>
                      <a:r>
                        <a:rPr lang="zh-CN" altLang="en-US" sz="1100" b="0" i="0" u="none" strike="noStrike">
                          <a:solidFill>
                            <a:srgbClr val="000000"/>
                          </a:solidFill>
                          <a:effectLst/>
                          <a:latin typeface="等线" panose="02010600030101010101" pitchFamily="2" charset="-122"/>
                          <a:ea typeface="等线" panose="02010600030101010101" pitchFamily="2" charset="-122"/>
                        </a:rPr>
                        <a:t>显示异常，将在后续版本中优化。</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5.</a:t>
                      </a:r>
                      <a:r>
                        <a:rPr lang="zh-CN" altLang="en-US" sz="1100" b="0" i="0" u="none" strike="noStrike">
                          <a:solidFill>
                            <a:srgbClr val="000000"/>
                          </a:solidFill>
                          <a:effectLst/>
                          <a:latin typeface="等线" panose="02010600030101010101" pitchFamily="2" charset="-122"/>
                          <a:ea typeface="等线" panose="02010600030101010101" pitchFamily="2" charset="-122"/>
                        </a:rPr>
                        <a:t>影响评估：</a:t>
                      </a:r>
                      <a:r>
                        <a:rPr lang="en" sz="1100" b="0" i="0" u="none" strike="noStrike">
                          <a:solidFill>
                            <a:srgbClr val="000000"/>
                          </a:solidFill>
                          <a:effectLst/>
                          <a:latin typeface="等线" panose="02010600030101010101" pitchFamily="2" charset="-122"/>
                          <a:ea typeface="等线" panose="02010600030101010101" pitchFamily="2" charset="-122"/>
                        </a:rPr>
                        <a:t>Low</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6.</a:t>
                      </a:r>
                      <a:r>
                        <a:rPr lang="zh-CN" altLang="en-US" sz="1100" b="0" i="0" u="none" strike="noStrike">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36257">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7"/>
                        </a:rPr>
                        <a:t>AW2-9256</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Phase4:[MY23 U554][</a:t>
                      </a:r>
                      <a:r>
                        <a:rPr lang="zh-CN" altLang="en-US" sz="1100" b="0" i="0" u="none" strike="noStrike" dirty="0">
                          <a:solidFill>
                            <a:srgbClr val="000000"/>
                          </a:solidFill>
                          <a:effectLst/>
                          <a:latin typeface="Arial" panose="020B0604020202020204" pitchFamily="34" charset="0"/>
                          <a:ea typeface="等线" panose="02010600030101010101" pitchFamily="2" charset="-122"/>
                        </a:rPr>
                        <a:t>必现</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最近应用图标显示原生态，并且名称还有英文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r>
                        <a:rPr lang="zh-CN" altLang="en-US" sz="1100" b="0" i="0" u="none" strike="noStrike" dirty="0">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r>
                        <a:rPr lang="zh-CN" altLang="en-US" sz="1100" b="0" i="0" u="none" strike="noStrike" dirty="0">
                          <a:solidFill>
                            <a:srgbClr val="000000"/>
                          </a:solidFill>
                          <a:effectLst/>
                          <a:latin typeface="等线" panose="02010600030101010101" pitchFamily="2" charset="-122"/>
                          <a:ea typeface="等线" panose="02010600030101010101" pitchFamily="2" charset="-122"/>
                        </a:rPr>
                        <a:t>恢复方法：</a:t>
                      </a:r>
                      <a:r>
                        <a:rPr lang="en" sz="1100" b="0" i="0" u="none" strike="noStrike" dirty="0">
                          <a:solidFill>
                            <a:srgbClr val="000000"/>
                          </a:solidFill>
                          <a:effectLst/>
                          <a:latin typeface="等线" panose="02010600030101010101" pitchFamily="2" charset="-122"/>
                          <a:ea typeface="等线" panose="02010600030101010101" pitchFamily="2" charset="-122"/>
                        </a:rPr>
                        <a:t>NA</a:t>
                      </a:r>
                      <a:br>
                        <a:rPr lang="en" sz="1100" b="0" i="0" u="none" strike="noStrike" dirty="0">
                          <a:solidFill>
                            <a:srgbClr val="000000"/>
                          </a:solidFill>
                          <a:effectLst/>
                          <a:latin typeface="等线" panose="02010600030101010101" pitchFamily="2" charset="-122"/>
                          <a:ea typeface="等线" panose="02010600030101010101" pitchFamily="2" charset="-122"/>
                        </a:rPr>
                      </a:br>
                      <a:r>
                        <a:rPr lang="en" sz="1100" b="0" i="0" u="none" strike="noStrike" dirty="0">
                          <a:solidFill>
                            <a:srgbClr val="000000"/>
                          </a:solidFill>
                          <a:effectLst/>
                          <a:latin typeface="等线" panose="02010600030101010101" pitchFamily="2" charset="-122"/>
                          <a:ea typeface="等线" panose="02010600030101010101" pitchFamily="2" charset="-122"/>
                        </a:rPr>
                        <a:t>3.</a:t>
                      </a:r>
                      <a:r>
                        <a:rPr lang="zh-CN" altLang="en-US" sz="1100" b="0" i="0" u="none" strike="noStrike" dirty="0">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r>
                        <a:rPr lang="en" sz="11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dirty="0">
                          <a:solidFill>
                            <a:srgbClr val="000000"/>
                          </a:solidFill>
                          <a:effectLst/>
                          <a:latin typeface="等线" panose="02010600030101010101" pitchFamily="2" charset="-122"/>
                          <a:ea typeface="等线" panose="02010600030101010101" pitchFamily="2" charset="-122"/>
                        </a:rPr>
                        <a:t>最近应用图标和标题使用有误。</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r>
                        <a:rPr lang="zh-CN" altLang="en-US" sz="1100" b="0" i="0" u="none" strike="noStrike" dirty="0">
                          <a:solidFill>
                            <a:srgbClr val="000000"/>
                          </a:solidFill>
                          <a:effectLst/>
                          <a:latin typeface="等线" panose="02010600030101010101" pitchFamily="2" charset="-122"/>
                          <a:ea typeface="等线" panose="02010600030101010101" pitchFamily="2" charset="-122"/>
                        </a:rPr>
                        <a:t>影响评估：</a:t>
                      </a:r>
                      <a:r>
                        <a:rPr lang="en" sz="1100" b="0" i="0" u="none" strike="noStrike" dirty="0">
                          <a:solidFill>
                            <a:srgbClr val="000000"/>
                          </a:solidFill>
                          <a:effectLst/>
                          <a:latin typeface="等线" panose="02010600030101010101" pitchFamily="2" charset="-122"/>
                          <a:ea typeface="等线" panose="02010600030101010101" pitchFamily="2" charset="-122"/>
                        </a:rPr>
                        <a:t>Low</a:t>
                      </a:r>
                      <a:br>
                        <a:rPr lang="en" sz="1100" b="0" i="0" u="none" strike="noStrike" dirty="0">
                          <a:solidFill>
                            <a:srgbClr val="000000"/>
                          </a:solidFill>
                          <a:effectLst/>
                          <a:latin typeface="等线" panose="02010600030101010101" pitchFamily="2" charset="-122"/>
                          <a:ea typeface="等线" panose="02010600030101010101" pitchFamily="2" charset="-122"/>
                        </a:rPr>
                      </a:br>
                      <a:r>
                        <a:rPr lang="en" sz="1100" b="0" i="0" u="none" strike="noStrike" dirty="0">
                          <a:solidFill>
                            <a:srgbClr val="000000"/>
                          </a:solidFill>
                          <a:effectLst/>
                          <a:latin typeface="等线" panose="02010600030101010101" pitchFamily="2" charset="-122"/>
                          <a:ea typeface="等线" panose="02010600030101010101" pitchFamily="2" charset="-122"/>
                        </a:rPr>
                        <a:t>6.</a:t>
                      </a:r>
                      <a:r>
                        <a:rPr lang="zh-CN" altLang="en-US" sz="1100" b="0" i="0" u="none" strike="noStrike" dirty="0">
                          <a:solidFill>
                            <a:srgbClr val="000000"/>
                          </a:solidFill>
                          <a:effectLst/>
                          <a:latin typeface="等线" panose="02010600030101010101" pitchFamily="2" charset="-122"/>
                          <a:ea typeface="等线" panose="02010600030101010101" pitchFamily="2" charset="-122"/>
                        </a:rPr>
                        <a:t>修复计划：百度车机管家</a:t>
                      </a:r>
                      <a:r>
                        <a:rPr lang="en" sz="1100" b="0" i="0" u="none" strike="noStrike" dirty="0">
                          <a:solidFill>
                            <a:srgbClr val="000000"/>
                          </a:solidFill>
                          <a:effectLst/>
                          <a:latin typeface="等线" panose="02010600030101010101" pitchFamily="2" charset="-122"/>
                          <a:ea typeface="等线" panose="02010600030101010101" pitchFamily="2" charset="-122"/>
                        </a:rPr>
                        <a:t>RD</a:t>
                      </a:r>
                      <a:r>
                        <a:rPr lang="zh-CN" altLang="en-US" sz="1100" b="0" i="0" u="none" strike="noStrike" dirty="0">
                          <a:solidFill>
                            <a:srgbClr val="000000"/>
                          </a:solidFill>
                          <a:effectLst/>
                          <a:latin typeface="等线" panose="02010600030101010101" pitchFamily="2" charset="-122"/>
                          <a:ea typeface="等线" panose="02010600030101010101" pitchFamily="2" charset="-122"/>
                        </a:rPr>
                        <a:t>己在</a:t>
                      </a:r>
                      <a:r>
                        <a:rPr lang="en-US" altLang="zh-CN" sz="1100" b="0" i="0" u="none" strike="noStrike" dirty="0">
                          <a:solidFill>
                            <a:srgbClr val="000000"/>
                          </a:solidFill>
                          <a:effectLst/>
                          <a:latin typeface="等线" panose="02010600030101010101" pitchFamily="2" charset="-122"/>
                          <a:ea typeface="等线" panose="02010600030101010101" pitchFamily="2" charset="-122"/>
                        </a:rPr>
                        <a:t>11/12</a:t>
                      </a:r>
                      <a:r>
                        <a:rPr lang="zh-CN" altLang="en-US" sz="1100" b="0" i="0" u="none" strike="noStrike" dirty="0">
                          <a:solidFill>
                            <a:srgbClr val="000000"/>
                          </a:solidFill>
                          <a:effectLst/>
                          <a:latin typeface="等线" panose="02010600030101010101" pitchFamily="2" charset="-122"/>
                          <a:ea typeface="等线" panose="02010600030101010101" pitchFamily="2" charset="-122"/>
                        </a:rPr>
                        <a:t>己修复，待下一版本合入。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6269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27663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 </a:t>
            </a:r>
            <a:r>
              <a:rPr lang="en-US" altLang="en-US" sz="2800" dirty="0">
                <a:solidFill>
                  <a:srgbClr val="0000CC"/>
                </a:solidFill>
                <a:sym typeface="+mn-ea"/>
              </a:rPr>
              <a:t>} </a:t>
            </a:r>
            <a:r>
              <a:rPr lang="en-US" altLang="zh-CN" sz="2800" dirty="0">
                <a:sym typeface="+mn-ea"/>
              </a:rPr>
              <a:t>Open 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3534839484"/>
              </p:ext>
            </p:extLst>
          </p:nvPr>
        </p:nvGraphicFramePr>
        <p:xfrm>
          <a:off x="318770" y="1185260"/>
          <a:ext cx="11873230" cy="4487480"/>
        </p:xfrm>
        <a:graphic>
          <a:graphicData uri="http://schemas.openxmlformats.org/drawingml/2006/table">
            <a:tbl>
              <a:tblPr/>
              <a:tblGrid>
                <a:gridCol w="924140">
                  <a:extLst>
                    <a:ext uri="{9D8B030D-6E8A-4147-A177-3AD203B41FA5}">
                      <a16:colId xmlns:a16="http://schemas.microsoft.com/office/drawing/2014/main" val="20000"/>
                    </a:ext>
                  </a:extLst>
                </a:gridCol>
                <a:gridCol w="3212885">
                  <a:extLst>
                    <a:ext uri="{9D8B030D-6E8A-4147-A177-3AD203B41FA5}">
                      <a16:colId xmlns:a16="http://schemas.microsoft.com/office/drawing/2014/main" val="20001"/>
                    </a:ext>
                  </a:extLst>
                </a:gridCol>
                <a:gridCol w="859650">
                  <a:extLst>
                    <a:ext uri="{9D8B030D-6E8A-4147-A177-3AD203B41FA5}">
                      <a16:colId xmlns:a16="http://schemas.microsoft.com/office/drawing/2014/main" val="20002"/>
                    </a:ext>
                  </a:extLst>
                </a:gridCol>
                <a:gridCol w="967993">
                  <a:extLst>
                    <a:ext uri="{9D8B030D-6E8A-4147-A177-3AD203B41FA5}">
                      <a16:colId xmlns:a16="http://schemas.microsoft.com/office/drawing/2014/main" val="20003"/>
                    </a:ext>
                  </a:extLst>
                </a:gridCol>
                <a:gridCol w="1150499">
                  <a:extLst>
                    <a:ext uri="{9D8B030D-6E8A-4147-A177-3AD203B41FA5}">
                      <a16:colId xmlns:a16="http://schemas.microsoft.com/office/drawing/2014/main" val="20004"/>
                    </a:ext>
                  </a:extLst>
                </a:gridCol>
                <a:gridCol w="4758063">
                  <a:extLst>
                    <a:ext uri="{9D8B030D-6E8A-4147-A177-3AD203B41FA5}">
                      <a16:colId xmlns:a16="http://schemas.microsoft.com/office/drawing/2014/main" val="20005"/>
                    </a:ext>
                  </a:extLst>
                </a:gridCol>
              </a:tblGrid>
              <a:tr h="196260">
                <a:tc>
                  <a:txBody>
                    <a:bodyPr/>
                    <a:lstStyle/>
                    <a:p>
                      <a:pPr algn="ctr" fontAlgn="t"/>
                      <a:r>
                        <a:rPr lang="en-GB" sz="1050" b="1" i="0" u="none" strike="noStrike" dirty="0">
                          <a:solidFill>
                            <a:schemeClr val="bg1"/>
                          </a:solidFill>
                          <a:effectLst/>
                          <a:latin typeface="Arial" panose="020B060402020202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05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05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05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05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05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936257">
                <a:tc>
                  <a:txBody>
                    <a:bodyPr/>
                    <a:lstStyle/>
                    <a:p>
                      <a:pPr algn="l" fontAlgn="ctr"/>
                      <a:r>
                        <a:rPr lang="en" sz="1100" b="0" i="0" u="sng" strike="noStrike" dirty="0">
                          <a:solidFill>
                            <a:srgbClr val="0563C1"/>
                          </a:solidFill>
                          <a:effectLst/>
                          <a:latin typeface="等线" panose="02010600030101010101" pitchFamily="2" charset="-122"/>
                          <a:ea typeface="等线" panose="02010600030101010101" pitchFamily="2" charset="-122"/>
                          <a:hlinkClick r:id="rId4"/>
                        </a:rPr>
                        <a:t>AW2-8173</a:t>
                      </a:r>
                      <a:endParaRPr lang="en" sz="11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Phase4:[MY23 U554][</a:t>
                      </a:r>
                      <a:r>
                        <a:rPr lang="zh-CN" altLang="en-US" sz="1100" b="0" i="0" u="none" strike="noStrike" dirty="0">
                          <a:solidFill>
                            <a:srgbClr val="000000"/>
                          </a:solidFill>
                          <a:effectLst/>
                          <a:latin typeface="Arial" panose="020B0604020202020204" pitchFamily="34" charset="0"/>
                          <a:ea typeface="等线" panose="02010600030101010101" pitchFamily="2" charset="-122"/>
                        </a:rPr>
                        <a:t>必现</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智能新风车模内饰不正确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r>
                        <a:rPr lang="zh-CN" altLang="en-US" sz="110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2.</a:t>
                      </a:r>
                      <a:r>
                        <a:rPr lang="zh-CN" altLang="en-US" sz="1100" b="0" i="0" u="none" strike="noStrike">
                          <a:solidFill>
                            <a:srgbClr val="000000"/>
                          </a:solidFill>
                          <a:effectLst/>
                          <a:latin typeface="等线" panose="02010600030101010101" pitchFamily="2" charset="-122"/>
                          <a:ea typeface="等线" panose="02010600030101010101" pitchFamily="2" charset="-122"/>
                        </a:rPr>
                        <a:t>恢复方法：</a:t>
                      </a:r>
                      <a:r>
                        <a:rPr lang="en" sz="1100" b="0" i="0" u="none" strike="noStrike">
                          <a:solidFill>
                            <a:srgbClr val="000000"/>
                          </a:solidFill>
                          <a:effectLst/>
                          <a:latin typeface="等线" panose="02010600030101010101" pitchFamily="2" charset="-122"/>
                          <a:ea typeface="等线" panose="02010600030101010101" pitchFamily="2" charset="-122"/>
                        </a:rPr>
                        <a:t>NA</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3.</a:t>
                      </a:r>
                      <a:r>
                        <a:rPr lang="zh-CN" altLang="en-US" sz="110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4.</a:t>
                      </a:r>
                      <a:r>
                        <a:rPr lang="en" sz="1100" b="0" i="0" u="none" strike="noStrike">
                          <a:solidFill>
                            <a:srgbClr val="000000"/>
                          </a:solidFill>
                          <a:effectLst/>
                          <a:latin typeface="等线" panose="02010600030101010101" pitchFamily="2" charset="-122"/>
                          <a:ea typeface="等线" panose="02010600030101010101" pitchFamily="2" charset="-122"/>
                        </a:rPr>
                        <a:t>Root cause：UI</a:t>
                      </a:r>
                      <a:r>
                        <a:rPr lang="zh-CN" altLang="en-US" sz="1100" b="0" i="0" u="none" strike="noStrike">
                          <a:solidFill>
                            <a:srgbClr val="000000"/>
                          </a:solidFill>
                          <a:effectLst/>
                          <a:latin typeface="等线" panose="02010600030101010101" pitchFamily="2" charset="-122"/>
                          <a:ea typeface="等线" panose="02010600030101010101" pitchFamily="2" charset="-122"/>
                        </a:rPr>
                        <a:t>素材使用错误。</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5.</a:t>
                      </a:r>
                      <a:r>
                        <a:rPr lang="zh-CN" altLang="en-US" sz="1100" b="0" i="0" u="none" strike="noStrike">
                          <a:solidFill>
                            <a:srgbClr val="000000"/>
                          </a:solidFill>
                          <a:effectLst/>
                          <a:latin typeface="等线" panose="02010600030101010101" pitchFamily="2" charset="-122"/>
                          <a:ea typeface="等线" panose="02010600030101010101" pitchFamily="2" charset="-122"/>
                        </a:rPr>
                        <a:t>影响评估：</a:t>
                      </a:r>
                      <a:r>
                        <a:rPr lang="en" sz="1100" b="0" i="0" u="none" strike="noStrike">
                          <a:solidFill>
                            <a:srgbClr val="000000"/>
                          </a:solidFill>
                          <a:effectLst/>
                          <a:latin typeface="等线" panose="02010600030101010101" pitchFamily="2" charset="-122"/>
                          <a:ea typeface="等线" panose="02010600030101010101" pitchFamily="2" charset="-122"/>
                        </a:rPr>
                        <a:t>Low</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6.</a:t>
                      </a:r>
                      <a:r>
                        <a:rPr lang="zh-CN" altLang="en-US" sz="1100" b="0" i="0" u="none" strike="noStrike">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6257">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5"/>
                        </a:rPr>
                        <a:t>AW2-7421</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[My23 U554][</a:t>
                      </a:r>
                      <a:r>
                        <a:rPr lang="zh-CN" altLang="en-US" sz="1100" b="0" i="0" u="none" strike="noStrike">
                          <a:solidFill>
                            <a:srgbClr val="000000"/>
                          </a:solidFill>
                          <a:effectLst/>
                          <a:latin typeface="Arial" panose="020B0604020202020204" pitchFamily="34" charset="0"/>
                          <a:ea typeface="等线" panose="02010600030101010101" pitchFamily="2" charset="-122"/>
                        </a:rPr>
                        <a:t>偶现</a:t>
                      </a:r>
                      <a:r>
                        <a:rPr lang="en-US" altLang="zh-CN" sz="1100" b="0" i="0" u="none" strike="noStrike">
                          <a:solidFill>
                            <a:srgbClr val="000000"/>
                          </a:solidFill>
                          <a:effectLst/>
                          <a:latin typeface="Arial" panose="020B0604020202020204" pitchFamily="34" charset="0"/>
                          <a:ea typeface="等线" panose="02010600030101010101" pitchFamily="2" charset="-122"/>
                        </a:rPr>
                        <a:t>][</a:t>
                      </a:r>
                      <a:r>
                        <a:rPr lang="en" sz="1100" b="0" i="0" u="none" strike="noStrike">
                          <a:solidFill>
                            <a:srgbClr val="000000"/>
                          </a:solidFill>
                          <a:effectLst/>
                          <a:latin typeface="Arial" panose="020B0604020202020204" pitchFamily="34" charset="0"/>
                          <a:ea typeface="等线" panose="02010600030101010101" pitchFamily="2" charset="-122"/>
                        </a:rPr>
                        <a:t>Lanuncher]Launcher</a:t>
                      </a:r>
                      <a:r>
                        <a:rPr lang="zh-CN" altLang="en-US" sz="1100" b="0" i="0" u="none" strike="noStrike">
                          <a:solidFill>
                            <a:srgbClr val="000000"/>
                          </a:solidFill>
                          <a:effectLst/>
                          <a:latin typeface="Arial" panose="020B0604020202020204" pitchFamily="34" charset="0"/>
                          <a:ea typeface="等线" panose="02010600030101010101" pitchFamily="2" charset="-122"/>
                        </a:rPr>
                        <a:t>第三页显示“当前无网络，请稍后重试”，点击功能也无法使用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r>
                        <a:rPr lang="zh-CN" altLang="en-US" sz="110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2.</a:t>
                      </a:r>
                      <a:r>
                        <a:rPr lang="zh-CN" altLang="en-US" sz="1100" b="0" i="0" u="none" strike="noStrike">
                          <a:solidFill>
                            <a:srgbClr val="000000"/>
                          </a:solidFill>
                          <a:effectLst/>
                          <a:latin typeface="等线" panose="02010600030101010101" pitchFamily="2" charset="-122"/>
                          <a:ea typeface="等线" panose="02010600030101010101" pitchFamily="2" charset="-122"/>
                        </a:rPr>
                        <a:t>恢复方法：重启后恢复</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3.</a:t>
                      </a:r>
                      <a:r>
                        <a:rPr lang="zh-CN" altLang="en-US" sz="110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4.</a:t>
                      </a:r>
                      <a:r>
                        <a:rPr lang="en" sz="1100" b="0" i="0" u="none" strike="noStrike">
                          <a:solidFill>
                            <a:srgbClr val="000000"/>
                          </a:solidFill>
                          <a:effectLst/>
                          <a:latin typeface="等线" panose="02010600030101010101" pitchFamily="2" charset="-122"/>
                          <a:ea typeface="等线" panose="02010600030101010101" pitchFamily="2" charset="-122"/>
                        </a:rPr>
                        <a:t>Root cause：Launcher</a:t>
                      </a:r>
                      <a:r>
                        <a:rPr lang="zh-CN" altLang="en-US" sz="1100" b="0" i="0" u="none" strike="noStrike">
                          <a:solidFill>
                            <a:srgbClr val="000000"/>
                          </a:solidFill>
                          <a:effectLst/>
                          <a:latin typeface="等线" panose="02010600030101010101" pitchFamily="2" charset="-122"/>
                          <a:ea typeface="等线" panose="02010600030101010101" pitchFamily="2" charset="-122"/>
                        </a:rPr>
                        <a:t>启动时机与系统网络变化的广播不匹配。</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5.</a:t>
                      </a:r>
                      <a:r>
                        <a:rPr lang="zh-CN" altLang="en-US" sz="1100" b="0" i="0" u="none" strike="noStrike">
                          <a:solidFill>
                            <a:srgbClr val="000000"/>
                          </a:solidFill>
                          <a:effectLst/>
                          <a:latin typeface="等线" panose="02010600030101010101" pitchFamily="2" charset="-122"/>
                          <a:ea typeface="等线" panose="02010600030101010101" pitchFamily="2" charset="-122"/>
                        </a:rPr>
                        <a:t>影响评估：</a:t>
                      </a:r>
                      <a:r>
                        <a:rPr lang="en" sz="1100" b="0" i="0" u="none" strike="noStrike">
                          <a:solidFill>
                            <a:srgbClr val="000000"/>
                          </a:solidFill>
                          <a:effectLst/>
                          <a:latin typeface="等线" panose="02010600030101010101" pitchFamily="2" charset="-122"/>
                          <a:ea typeface="等线" panose="02010600030101010101" pitchFamily="2" charset="-122"/>
                        </a:rPr>
                        <a:t>Low</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6.</a:t>
                      </a:r>
                      <a:r>
                        <a:rPr lang="zh-CN" altLang="en-US" sz="1100" b="0" i="0" u="none" strike="noStrike">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5125">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6"/>
                        </a:rPr>
                        <a:t>AW2-7098</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Phase4:The launcher page Himalaya pause key click is invalid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r>
                        <a:rPr lang="zh-CN" altLang="en-US" sz="110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2.</a:t>
                      </a:r>
                      <a:r>
                        <a:rPr lang="zh-CN" altLang="en-US" sz="1100" b="0" i="0" u="none" strike="noStrike">
                          <a:solidFill>
                            <a:srgbClr val="000000"/>
                          </a:solidFill>
                          <a:effectLst/>
                          <a:latin typeface="等线" panose="02010600030101010101" pitchFamily="2" charset="-122"/>
                          <a:ea typeface="等线" panose="02010600030101010101" pitchFamily="2" charset="-122"/>
                        </a:rPr>
                        <a:t>恢复方法：</a:t>
                      </a:r>
                      <a:r>
                        <a:rPr lang="en" sz="1100" b="0" i="0" u="none" strike="noStrike">
                          <a:solidFill>
                            <a:srgbClr val="000000"/>
                          </a:solidFill>
                          <a:effectLst/>
                          <a:latin typeface="等线" panose="02010600030101010101" pitchFamily="2" charset="-122"/>
                          <a:ea typeface="等线" panose="02010600030101010101" pitchFamily="2" charset="-122"/>
                        </a:rPr>
                        <a:t>NA</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3.</a:t>
                      </a:r>
                      <a:r>
                        <a:rPr lang="zh-CN" altLang="en-US" sz="1100" b="0" i="0" u="none" strike="noStrike">
                          <a:solidFill>
                            <a:srgbClr val="000000"/>
                          </a:solidFill>
                          <a:effectLst/>
                          <a:latin typeface="等线" panose="02010600030101010101" pitchFamily="2" charset="-122"/>
                          <a:ea typeface="等线" panose="02010600030101010101" pitchFamily="2" charset="-122"/>
                        </a:rPr>
                        <a:t>用户使用频次：中频</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4.</a:t>
                      </a:r>
                      <a:r>
                        <a:rPr lang="en" sz="1100" b="0" i="0" u="none" strike="noStrike">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a:solidFill>
                            <a:srgbClr val="000000"/>
                          </a:solidFill>
                          <a:effectLst/>
                          <a:latin typeface="等线" panose="02010600030101010101" pitchFamily="2" charset="-122"/>
                          <a:ea typeface="等线" panose="02010600030101010101" pitchFamily="2" charset="-122"/>
                        </a:rPr>
                        <a:t>按钮动画获取暂停状态有误。</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5.</a:t>
                      </a:r>
                      <a:r>
                        <a:rPr lang="zh-CN" altLang="en-US" sz="1100" b="0" i="0" u="none" strike="noStrike">
                          <a:solidFill>
                            <a:srgbClr val="000000"/>
                          </a:solidFill>
                          <a:effectLst/>
                          <a:latin typeface="等线" panose="02010600030101010101" pitchFamily="2" charset="-122"/>
                          <a:ea typeface="等线" panose="02010600030101010101" pitchFamily="2" charset="-122"/>
                        </a:rPr>
                        <a:t>影响评估：</a:t>
                      </a:r>
                      <a:r>
                        <a:rPr lang="en" sz="1100" b="0" i="0" u="none" strike="noStrike">
                          <a:solidFill>
                            <a:srgbClr val="000000"/>
                          </a:solidFill>
                          <a:effectLst/>
                          <a:latin typeface="等线" panose="02010600030101010101" pitchFamily="2" charset="-122"/>
                          <a:ea typeface="等线" panose="02010600030101010101" pitchFamily="2" charset="-122"/>
                        </a:rPr>
                        <a:t>Medium</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6.</a:t>
                      </a:r>
                      <a:r>
                        <a:rPr lang="zh-CN" altLang="en-US" sz="1100" b="0" i="0" u="none" strike="noStrike">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36257">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7"/>
                        </a:rPr>
                        <a:t>AW2-6875</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Phase4:[MY23 U554][100%][AAR] Smart Loop State 1 to State 3 and State 3 to State 4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r>
                        <a:rPr lang="zh-CN" altLang="en-US" sz="1100" b="0" i="0" u="none" strike="noStrike" dirty="0">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r>
                        <a:rPr lang="zh-CN" altLang="en-US" sz="1100" b="0" i="0" u="none" strike="noStrike" dirty="0">
                          <a:solidFill>
                            <a:srgbClr val="000000"/>
                          </a:solidFill>
                          <a:effectLst/>
                          <a:latin typeface="等线" panose="02010600030101010101" pitchFamily="2" charset="-122"/>
                          <a:ea typeface="等线" panose="02010600030101010101" pitchFamily="2" charset="-122"/>
                        </a:rPr>
                        <a:t>恢复方法：</a:t>
                      </a:r>
                      <a:r>
                        <a:rPr lang="en" sz="1100" b="0" i="0" u="none" strike="noStrike" dirty="0">
                          <a:solidFill>
                            <a:srgbClr val="000000"/>
                          </a:solidFill>
                          <a:effectLst/>
                          <a:latin typeface="等线" panose="02010600030101010101" pitchFamily="2" charset="-122"/>
                          <a:ea typeface="等线" panose="02010600030101010101" pitchFamily="2" charset="-122"/>
                        </a:rPr>
                        <a:t>NA</a:t>
                      </a:r>
                      <a:br>
                        <a:rPr lang="en" sz="1100" b="0" i="0" u="none" strike="noStrike" dirty="0">
                          <a:solidFill>
                            <a:srgbClr val="000000"/>
                          </a:solidFill>
                          <a:effectLst/>
                          <a:latin typeface="等线" panose="02010600030101010101" pitchFamily="2" charset="-122"/>
                          <a:ea typeface="等线" panose="02010600030101010101" pitchFamily="2" charset="-122"/>
                        </a:rPr>
                      </a:br>
                      <a:r>
                        <a:rPr lang="en" sz="1100" b="0" i="0" u="none" strike="noStrike" dirty="0">
                          <a:solidFill>
                            <a:srgbClr val="000000"/>
                          </a:solidFill>
                          <a:effectLst/>
                          <a:latin typeface="等线" panose="02010600030101010101" pitchFamily="2" charset="-122"/>
                          <a:ea typeface="等线" panose="02010600030101010101" pitchFamily="2" charset="-122"/>
                        </a:rPr>
                        <a:t>3.</a:t>
                      </a:r>
                      <a:r>
                        <a:rPr lang="zh-CN" altLang="en-US" sz="1100" b="0" i="0" u="none" strike="noStrike" dirty="0">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r>
                        <a:rPr lang="en" sz="1100" b="0" i="0" u="none" strike="noStrike" dirty="0">
                          <a:solidFill>
                            <a:srgbClr val="000000"/>
                          </a:solidFill>
                          <a:effectLst/>
                          <a:latin typeface="等线" panose="02010600030101010101" pitchFamily="2" charset="-122"/>
                          <a:ea typeface="等线" panose="02010600030101010101" pitchFamily="2" charset="-122"/>
                        </a:rPr>
                        <a:t>Root cause：PM2.5</a:t>
                      </a:r>
                      <a:r>
                        <a:rPr lang="zh-CN" altLang="en-US" sz="1100" b="0" i="0" u="none" strike="noStrike" dirty="0">
                          <a:solidFill>
                            <a:srgbClr val="000000"/>
                          </a:solidFill>
                          <a:effectLst/>
                          <a:latin typeface="等线" panose="02010600030101010101" pitchFamily="2" charset="-122"/>
                          <a:ea typeface="等线" panose="02010600030101010101" pitchFamily="2" charset="-122"/>
                        </a:rPr>
                        <a:t>状态快速变化时，没有过渡方式显示。</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r>
                        <a:rPr lang="zh-CN" altLang="en-US" sz="1100" b="0" i="0" u="none" strike="noStrike" dirty="0">
                          <a:solidFill>
                            <a:srgbClr val="000000"/>
                          </a:solidFill>
                          <a:effectLst/>
                          <a:latin typeface="等线" panose="02010600030101010101" pitchFamily="2" charset="-122"/>
                          <a:ea typeface="等线" panose="02010600030101010101" pitchFamily="2" charset="-122"/>
                        </a:rPr>
                        <a:t>影响评估：</a:t>
                      </a:r>
                      <a:r>
                        <a:rPr lang="en" sz="1100" b="0" i="0" u="none" strike="noStrike" dirty="0">
                          <a:solidFill>
                            <a:srgbClr val="000000"/>
                          </a:solidFill>
                          <a:effectLst/>
                          <a:latin typeface="等线" panose="02010600030101010101" pitchFamily="2" charset="-122"/>
                          <a:ea typeface="等线" panose="02010600030101010101" pitchFamily="2" charset="-122"/>
                        </a:rPr>
                        <a:t>Low</a:t>
                      </a:r>
                      <a:br>
                        <a:rPr lang="en" sz="1100" b="0" i="0" u="none" strike="noStrike" dirty="0">
                          <a:solidFill>
                            <a:srgbClr val="000000"/>
                          </a:solidFill>
                          <a:effectLst/>
                          <a:latin typeface="等线" panose="02010600030101010101" pitchFamily="2" charset="-122"/>
                          <a:ea typeface="等线" panose="02010600030101010101" pitchFamily="2" charset="-122"/>
                        </a:rPr>
                      </a:br>
                      <a:r>
                        <a:rPr lang="en" sz="1100" b="0" i="0" u="none" strike="noStrike" dirty="0">
                          <a:solidFill>
                            <a:srgbClr val="000000"/>
                          </a:solidFill>
                          <a:effectLst/>
                          <a:latin typeface="等线" panose="02010600030101010101" pitchFamily="2" charset="-122"/>
                          <a:ea typeface="等线" panose="02010600030101010101" pitchFamily="2" charset="-122"/>
                        </a:rPr>
                        <a:t>6.</a:t>
                      </a:r>
                      <a:r>
                        <a:rPr lang="zh-CN" altLang="en-US" sz="1100" b="0" i="0" u="none" strike="noStrike" dirty="0">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62698"/>
                  </a:ext>
                </a:extLst>
              </a:tr>
            </a:tbl>
          </a:graphicData>
        </a:graphic>
      </p:graphicFrame>
    </p:spTree>
    <p:extLst>
      <p:ext uri="{BB962C8B-B14F-4D97-AF65-F5344CB8AC3E}">
        <p14:creationId xmlns:p14="http://schemas.microsoft.com/office/powerpoint/2010/main" val="75263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91440"/>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 </a:t>
            </a:r>
            <a:r>
              <a:rPr lang="en-US" altLang="en-US" sz="2800" dirty="0">
                <a:solidFill>
                  <a:srgbClr val="0000CC"/>
                </a:solidFill>
                <a:sym typeface="+mn-ea"/>
              </a:rPr>
              <a:t>} </a:t>
            </a:r>
            <a:r>
              <a:rPr lang="en-US" altLang="zh-CN" sz="2800" dirty="0">
                <a:sym typeface="+mn-ea"/>
              </a:rPr>
              <a:t>Open 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1272883002"/>
              </p:ext>
            </p:extLst>
          </p:nvPr>
        </p:nvGraphicFramePr>
        <p:xfrm>
          <a:off x="159385" y="1283907"/>
          <a:ext cx="11873230" cy="4510340"/>
        </p:xfrm>
        <a:graphic>
          <a:graphicData uri="http://schemas.openxmlformats.org/drawingml/2006/table">
            <a:tbl>
              <a:tblPr/>
              <a:tblGrid>
                <a:gridCol w="924140">
                  <a:extLst>
                    <a:ext uri="{9D8B030D-6E8A-4147-A177-3AD203B41FA5}">
                      <a16:colId xmlns:a16="http://schemas.microsoft.com/office/drawing/2014/main" val="20000"/>
                    </a:ext>
                  </a:extLst>
                </a:gridCol>
                <a:gridCol w="3212885">
                  <a:extLst>
                    <a:ext uri="{9D8B030D-6E8A-4147-A177-3AD203B41FA5}">
                      <a16:colId xmlns:a16="http://schemas.microsoft.com/office/drawing/2014/main" val="20001"/>
                    </a:ext>
                  </a:extLst>
                </a:gridCol>
                <a:gridCol w="859650">
                  <a:extLst>
                    <a:ext uri="{9D8B030D-6E8A-4147-A177-3AD203B41FA5}">
                      <a16:colId xmlns:a16="http://schemas.microsoft.com/office/drawing/2014/main" val="20002"/>
                    </a:ext>
                  </a:extLst>
                </a:gridCol>
                <a:gridCol w="967993">
                  <a:extLst>
                    <a:ext uri="{9D8B030D-6E8A-4147-A177-3AD203B41FA5}">
                      <a16:colId xmlns:a16="http://schemas.microsoft.com/office/drawing/2014/main" val="20003"/>
                    </a:ext>
                  </a:extLst>
                </a:gridCol>
                <a:gridCol w="1150499">
                  <a:extLst>
                    <a:ext uri="{9D8B030D-6E8A-4147-A177-3AD203B41FA5}">
                      <a16:colId xmlns:a16="http://schemas.microsoft.com/office/drawing/2014/main" val="20004"/>
                    </a:ext>
                  </a:extLst>
                </a:gridCol>
                <a:gridCol w="4758063">
                  <a:extLst>
                    <a:ext uri="{9D8B030D-6E8A-4147-A177-3AD203B41FA5}">
                      <a16:colId xmlns:a16="http://schemas.microsoft.com/office/drawing/2014/main" val="20005"/>
                    </a:ext>
                  </a:extLst>
                </a:gridCol>
              </a:tblGrid>
              <a:tr h="196260">
                <a:tc>
                  <a:txBody>
                    <a:bodyPr/>
                    <a:lstStyle/>
                    <a:p>
                      <a:pPr algn="ctr" fontAlgn="t"/>
                      <a:r>
                        <a:rPr lang="en-GB" sz="1000" b="1" i="0" u="none" strike="noStrike" dirty="0">
                          <a:solidFill>
                            <a:schemeClr val="bg1"/>
                          </a:solidFill>
                          <a:effectLst/>
                          <a:latin typeface="Arial" panose="020B060402020202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0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0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0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0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0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936257">
                <a:tc>
                  <a:txBody>
                    <a:bodyPr/>
                    <a:lstStyle/>
                    <a:p>
                      <a:pPr algn="l" fontAlgn="ctr"/>
                      <a:r>
                        <a:rPr lang="en" sz="1050" b="0" i="0" u="sng" strike="noStrike" dirty="0">
                          <a:solidFill>
                            <a:srgbClr val="0563C1"/>
                          </a:solidFill>
                          <a:effectLst/>
                          <a:latin typeface="等线" panose="02010600030101010101" pitchFamily="2" charset="-122"/>
                          <a:ea typeface="等线" panose="02010600030101010101" pitchFamily="2" charset="-122"/>
                          <a:hlinkClick r:id="rId4"/>
                        </a:rPr>
                        <a:t>AW2-6873</a:t>
                      </a:r>
                      <a:endParaRPr lang="en" sz="105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Phase4:[MY23 U554][100%]【AAR】Strategy disabled or any of the following conditions are not met,Auto Recirc Control Strategy is still available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05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等线" panose="02010600030101010101" pitchFamily="2" charset="-122"/>
                          <a:ea typeface="等线" panose="02010600030101010101" pitchFamily="2" charset="-122"/>
                        </a:rPr>
                        <a:t>1.</a:t>
                      </a:r>
                      <a:r>
                        <a:rPr lang="zh-CN" altLang="en-US" sz="105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2.</a:t>
                      </a:r>
                      <a:r>
                        <a:rPr lang="zh-CN" altLang="en-US" sz="1050" b="0" i="0" u="none" strike="noStrike">
                          <a:solidFill>
                            <a:srgbClr val="000000"/>
                          </a:solidFill>
                          <a:effectLst/>
                          <a:latin typeface="等线" panose="02010600030101010101" pitchFamily="2" charset="-122"/>
                          <a:ea typeface="等线" panose="02010600030101010101" pitchFamily="2" charset="-122"/>
                        </a:rPr>
                        <a:t>恢复方法：</a:t>
                      </a:r>
                      <a:r>
                        <a:rPr lang="en" sz="1050" b="0" i="0" u="none" strike="noStrike">
                          <a:solidFill>
                            <a:srgbClr val="000000"/>
                          </a:solidFill>
                          <a:effectLst/>
                          <a:latin typeface="等线" panose="02010600030101010101" pitchFamily="2" charset="-122"/>
                          <a:ea typeface="等线" panose="02010600030101010101" pitchFamily="2" charset="-122"/>
                        </a:rPr>
                        <a:t>NA</a:t>
                      </a:r>
                      <a:br>
                        <a:rPr lang="en" sz="1050" b="0" i="0" u="none" strike="noStrike">
                          <a:solidFill>
                            <a:srgbClr val="000000"/>
                          </a:solidFill>
                          <a:effectLst/>
                          <a:latin typeface="等线" panose="02010600030101010101" pitchFamily="2" charset="-122"/>
                          <a:ea typeface="等线" panose="02010600030101010101" pitchFamily="2" charset="-122"/>
                        </a:rPr>
                      </a:br>
                      <a:r>
                        <a:rPr lang="en" sz="1050" b="0" i="0" u="none" strike="noStrike">
                          <a:solidFill>
                            <a:srgbClr val="000000"/>
                          </a:solidFill>
                          <a:effectLst/>
                          <a:latin typeface="等线" panose="02010600030101010101" pitchFamily="2" charset="-122"/>
                          <a:ea typeface="等线" panose="02010600030101010101" pitchFamily="2" charset="-122"/>
                        </a:rPr>
                        <a:t>3.</a:t>
                      </a:r>
                      <a:r>
                        <a:rPr lang="zh-CN" altLang="en-US" sz="105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4.</a:t>
                      </a:r>
                      <a:r>
                        <a:rPr lang="en" sz="1050" b="0" i="0" u="none" strike="noStrike">
                          <a:solidFill>
                            <a:srgbClr val="000000"/>
                          </a:solidFill>
                          <a:effectLst/>
                          <a:latin typeface="等线" panose="02010600030101010101" pitchFamily="2" charset="-122"/>
                          <a:ea typeface="等线" panose="02010600030101010101" pitchFamily="2" charset="-122"/>
                        </a:rPr>
                        <a:t>Root cause：AAR</a:t>
                      </a:r>
                      <a:r>
                        <a:rPr lang="zh-CN" altLang="en-US" sz="1050" b="0" i="0" u="none" strike="noStrike">
                          <a:solidFill>
                            <a:srgbClr val="000000"/>
                          </a:solidFill>
                          <a:effectLst/>
                          <a:latin typeface="等线" panose="02010600030101010101" pitchFamily="2" charset="-122"/>
                          <a:ea typeface="等线" panose="02010600030101010101" pitchFamily="2" charset="-122"/>
                        </a:rPr>
                        <a:t>逻辑有误。</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5.</a:t>
                      </a:r>
                      <a:r>
                        <a:rPr lang="zh-CN" altLang="en-US" sz="1050" b="0" i="0" u="none" strike="noStrike">
                          <a:solidFill>
                            <a:srgbClr val="000000"/>
                          </a:solidFill>
                          <a:effectLst/>
                          <a:latin typeface="等线" panose="02010600030101010101" pitchFamily="2" charset="-122"/>
                          <a:ea typeface="等线" panose="02010600030101010101" pitchFamily="2" charset="-122"/>
                        </a:rPr>
                        <a:t>影响评估：</a:t>
                      </a:r>
                      <a:r>
                        <a:rPr lang="en" sz="1050" b="0" i="0" u="none" strike="noStrike">
                          <a:solidFill>
                            <a:srgbClr val="000000"/>
                          </a:solidFill>
                          <a:effectLst/>
                          <a:latin typeface="等线" panose="02010600030101010101" pitchFamily="2" charset="-122"/>
                          <a:ea typeface="等线" panose="02010600030101010101" pitchFamily="2" charset="-122"/>
                        </a:rPr>
                        <a:t>Low</a:t>
                      </a:r>
                      <a:br>
                        <a:rPr lang="en" sz="1050" b="0" i="0" u="none" strike="noStrike">
                          <a:solidFill>
                            <a:srgbClr val="000000"/>
                          </a:solidFill>
                          <a:effectLst/>
                          <a:latin typeface="等线" panose="02010600030101010101" pitchFamily="2" charset="-122"/>
                          <a:ea typeface="等线" panose="02010600030101010101" pitchFamily="2" charset="-122"/>
                        </a:rPr>
                      </a:br>
                      <a:r>
                        <a:rPr lang="en" sz="1050" b="0" i="0" u="none" strike="noStrike">
                          <a:solidFill>
                            <a:srgbClr val="000000"/>
                          </a:solidFill>
                          <a:effectLst/>
                          <a:latin typeface="等线" panose="02010600030101010101" pitchFamily="2" charset="-122"/>
                          <a:ea typeface="等线" panose="02010600030101010101" pitchFamily="2" charset="-122"/>
                        </a:rPr>
                        <a:t>6.</a:t>
                      </a:r>
                      <a:r>
                        <a:rPr lang="zh-CN" altLang="en-US" sz="1050" b="0" i="0" u="none" strike="noStrike">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6257">
                <a:tc>
                  <a:txBody>
                    <a:bodyPr/>
                    <a:lstStyle/>
                    <a:p>
                      <a:pPr algn="l" fontAlgn="ctr"/>
                      <a:r>
                        <a:rPr lang="en" sz="1050" b="0" i="0" u="sng" strike="noStrike">
                          <a:solidFill>
                            <a:srgbClr val="0563C1"/>
                          </a:solidFill>
                          <a:effectLst/>
                          <a:latin typeface="等线" panose="02010600030101010101" pitchFamily="2" charset="-122"/>
                          <a:ea typeface="等线" panose="02010600030101010101" pitchFamily="2" charset="-122"/>
                          <a:hlinkClick r:id="rId5"/>
                        </a:rPr>
                        <a:t>AW2-6860</a:t>
                      </a:r>
                      <a:endParaRPr lang="en" sz="105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Phase4:[100%]Submit an OSB order under the weak network, it will crash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05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等线" panose="02010600030101010101" pitchFamily="2" charset="-122"/>
                          <a:ea typeface="等线" panose="02010600030101010101" pitchFamily="2" charset="-122"/>
                        </a:rPr>
                        <a:t>1.</a:t>
                      </a:r>
                      <a:r>
                        <a:rPr lang="zh-CN" altLang="en-US" sz="1050" b="0" i="0" u="none" strike="noStrike">
                          <a:solidFill>
                            <a:srgbClr val="000000"/>
                          </a:solidFill>
                          <a:effectLst/>
                          <a:latin typeface="等线" panose="02010600030101010101" pitchFamily="2" charset="-122"/>
                          <a:ea typeface="等线" panose="02010600030101010101" pitchFamily="2" charset="-122"/>
                        </a:rPr>
                        <a:t>出现概率：偶现</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2.</a:t>
                      </a:r>
                      <a:r>
                        <a:rPr lang="zh-CN" altLang="en-US" sz="1050" b="0" i="0" u="none" strike="noStrike">
                          <a:solidFill>
                            <a:srgbClr val="000000"/>
                          </a:solidFill>
                          <a:effectLst/>
                          <a:latin typeface="等线" panose="02010600030101010101" pitchFamily="2" charset="-122"/>
                          <a:ea typeface="等线" panose="02010600030101010101" pitchFamily="2" charset="-122"/>
                        </a:rPr>
                        <a:t>恢复方法：</a:t>
                      </a:r>
                      <a:r>
                        <a:rPr lang="en" sz="1050" b="0" i="0" u="none" strike="noStrike">
                          <a:solidFill>
                            <a:srgbClr val="000000"/>
                          </a:solidFill>
                          <a:effectLst/>
                          <a:latin typeface="等线" panose="02010600030101010101" pitchFamily="2" charset="-122"/>
                          <a:ea typeface="等线" panose="02010600030101010101" pitchFamily="2" charset="-122"/>
                        </a:rPr>
                        <a:t>NA</a:t>
                      </a:r>
                      <a:br>
                        <a:rPr lang="en" sz="1050" b="0" i="0" u="none" strike="noStrike">
                          <a:solidFill>
                            <a:srgbClr val="000000"/>
                          </a:solidFill>
                          <a:effectLst/>
                          <a:latin typeface="等线" panose="02010600030101010101" pitchFamily="2" charset="-122"/>
                          <a:ea typeface="等线" panose="02010600030101010101" pitchFamily="2" charset="-122"/>
                        </a:rPr>
                      </a:br>
                      <a:r>
                        <a:rPr lang="en" sz="1050" b="0" i="0" u="none" strike="noStrike">
                          <a:solidFill>
                            <a:srgbClr val="000000"/>
                          </a:solidFill>
                          <a:effectLst/>
                          <a:latin typeface="等线" panose="02010600030101010101" pitchFamily="2" charset="-122"/>
                          <a:ea typeface="等线" panose="02010600030101010101" pitchFamily="2" charset="-122"/>
                        </a:rPr>
                        <a:t>3.</a:t>
                      </a:r>
                      <a:r>
                        <a:rPr lang="zh-CN" altLang="en-US" sz="105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4.</a:t>
                      </a:r>
                      <a:r>
                        <a:rPr lang="en" sz="1050" b="0" i="0" u="none" strike="noStrike">
                          <a:solidFill>
                            <a:srgbClr val="000000"/>
                          </a:solidFill>
                          <a:effectLst/>
                          <a:latin typeface="等线" panose="02010600030101010101" pitchFamily="2" charset="-122"/>
                          <a:ea typeface="等线" panose="02010600030101010101" pitchFamily="2" charset="-122"/>
                        </a:rPr>
                        <a:t>Root cause：</a:t>
                      </a:r>
                      <a:r>
                        <a:rPr lang="zh-CN" altLang="en-US" sz="1050" b="0" i="0" u="none" strike="noStrike">
                          <a:solidFill>
                            <a:srgbClr val="000000"/>
                          </a:solidFill>
                          <a:effectLst/>
                          <a:latin typeface="等线" panose="02010600030101010101" pitchFamily="2" charset="-122"/>
                          <a:ea typeface="等线" panose="02010600030101010101" pitchFamily="2" charset="-122"/>
                        </a:rPr>
                        <a:t>请求超时，请稍后再试</a:t>
                      </a:r>
                      <a:r>
                        <a:rPr lang="en-US" altLang="zh-CN" sz="1050" b="0" i="0" u="none" strike="noStrike">
                          <a:solidFill>
                            <a:srgbClr val="000000"/>
                          </a:solidFill>
                          <a:effectLst/>
                          <a:latin typeface="等线" panose="02010600030101010101" pitchFamily="2" charset="-122"/>
                          <a:ea typeface="等线" panose="02010600030101010101" pitchFamily="2" charset="-122"/>
                        </a:rPr>
                        <a:t>,</a:t>
                      </a:r>
                      <a:r>
                        <a:rPr lang="zh-CN" altLang="en-US" sz="1050" b="0" i="0" u="none" strike="noStrike">
                          <a:solidFill>
                            <a:srgbClr val="000000"/>
                          </a:solidFill>
                          <a:effectLst/>
                          <a:latin typeface="等线" panose="02010600030101010101" pitchFamily="2" charset="-122"/>
                          <a:ea typeface="等线" panose="02010600030101010101" pitchFamily="2" charset="-122"/>
                        </a:rPr>
                        <a:t>左右两边文案为取消和重新预约，</a:t>
                      </a:r>
                      <a:r>
                        <a:rPr lang="en" sz="1050" b="0" i="0" u="none" strike="noStrike">
                          <a:solidFill>
                            <a:srgbClr val="000000"/>
                          </a:solidFill>
                          <a:effectLst/>
                          <a:latin typeface="等线" panose="02010600030101010101" pitchFamily="2" charset="-122"/>
                          <a:ea typeface="等线" panose="02010600030101010101" pitchFamily="2" charset="-122"/>
                        </a:rPr>
                        <a:t>ui</a:t>
                      </a:r>
                      <a:r>
                        <a:rPr lang="zh-CN" altLang="en-US" sz="1050" b="0" i="0" u="none" strike="noStrike">
                          <a:solidFill>
                            <a:srgbClr val="000000"/>
                          </a:solidFill>
                          <a:effectLst/>
                          <a:latin typeface="等线" panose="02010600030101010101" pitchFamily="2" charset="-122"/>
                          <a:ea typeface="等线" panose="02010600030101010101" pitchFamily="2" charset="-122"/>
                        </a:rPr>
                        <a:t>稿中没有再次尝试的文案。问题原因为，弱网情况下出现字符串异常，导致闪退。</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5.</a:t>
                      </a:r>
                      <a:r>
                        <a:rPr lang="zh-CN" altLang="en-US" sz="1050" b="0" i="0" u="none" strike="noStrike">
                          <a:solidFill>
                            <a:srgbClr val="000000"/>
                          </a:solidFill>
                          <a:effectLst/>
                          <a:latin typeface="等线" panose="02010600030101010101" pitchFamily="2" charset="-122"/>
                          <a:ea typeface="等线" panose="02010600030101010101" pitchFamily="2" charset="-122"/>
                        </a:rPr>
                        <a:t>影响评估：</a:t>
                      </a:r>
                      <a:r>
                        <a:rPr lang="en" sz="1050" b="0" i="0" u="none" strike="noStrike">
                          <a:solidFill>
                            <a:srgbClr val="000000"/>
                          </a:solidFill>
                          <a:effectLst/>
                          <a:latin typeface="等线" panose="02010600030101010101" pitchFamily="2" charset="-122"/>
                          <a:ea typeface="等线" panose="02010600030101010101" pitchFamily="2" charset="-122"/>
                        </a:rPr>
                        <a:t>Low</a:t>
                      </a:r>
                      <a:br>
                        <a:rPr lang="en" sz="1050" b="0" i="0" u="none" strike="noStrike">
                          <a:solidFill>
                            <a:srgbClr val="000000"/>
                          </a:solidFill>
                          <a:effectLst/>
                          <a:latin typeface="等线" panose="02010600030101010101" pitchFamily="2" charset="-122"/>
                          <a:ea typeface="等线" panose="02010600030101010101" pitchFamily="2" charset="-122"/>
                        </a:rPr>
                      </a:br>
                      <a:r>
                        <a:rPr lang="en" sz="1050" b="0" i="0" u="none" strike="noStrike">
                          <a:solidFill>
                            <a:srgbClr val="000000"/>
                          </a:solidFill>
                          <a:effectLst/>
                          <a:latin typeface="等线" panose="02010600030101010101" pitchFamily="2" charset="-122"/>
                          <a:ea typeface="等线" panose="02010600030101010101" pitchFamily="2" charset="-122"/>
                        </a:rPr>
                        <a:t>6.</a:t>
                      </a:r>
                      <a:r>
                        <a:rPr lang="zh-CN" altLang="en-US" sz="1050" b="0" i="0" u="none" strike="noStrike">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5125">
                <a:tc>
                  <a:txBody>
                    <a:bodyPr/>
                    <a:lstStyle/>
                    <a:p>
                      <a:pPr algn="l" fontAlgn="ctr"/>
                      <a:r>
                        <a:rPr lang="en" sz="1050" b="0" i="0" u="sng" strike="noStrike">
                          <a:solidFill>
                            <a:srgbClr val="0563C1"/>
                          </a:solidFill>
                          <a:effectLst/>
                          <a:latin typeface="等线" panose="02010600030101010101" pitchFamily="2" charset="-122"/>
                          <a:ea typeface="等线" panose="02010600030101010101" pitchFamily="2" charset="-122"/>
                          <a:hlinkClick r:id="rId6"/>
                        </a:rPr>
                        <a:t>AW2-6816</a:t>
                      </a:r>
                      <a:endParaRPr lang="en" sz="105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[My23 U554][</a:t>
                      </a:r>
                      <a:r>
                        <a:rPr lang="zh-CN" altLang="en-US" sz="1050" b="0" i="0" u="none" strike="noStrike">
                          <a:solidFill>
                            <a:srgbClr val="000000"/>
                          </a:solidFill>
                          <a:effectLst/>
                          <a:latin typeface="Arial" panose="020B0604020202020204" pitchFamily="34" charset="0"/>
                          <a:ea typeface="等线" panose="02010600030101010101" pitchFamily="2" charset="-122"/>
                        </a:rPr>
                        <a:t>必现</a:t>
                      </a:r>
                      <a:r>
                        <a:rPr lang="en-US" altLang="zh-CN" sz="1050" b="0" i="0" u="none" strike="noStrike">
                          <a:solidFill>
                            <a:srgbClr val="000000"/>
                          </a:solidFill>
                          <a:effectLst/>
                          <a:latin typeface="Arial" panose="020B0604020202020204" pitchFamily="34" charset="0"/>
                          <a:ea typeface="等线" panose="02010600030101010101" pitchFamily="2" charset="-122"/>
                        </a:rPr>
                        <a:t>][</a:t>
                      </a:r>
                      <a:r>
                        <a:rPr lang="en" sz="1050" b="0" i="0" u="none" strike="noStrike">
                          <a:solidFill>
                            <a:srgbClr val="000000"/>
                          </a:solidFill>
                          <a:effectLst/>
                          <a:latin typeface="Arial" panose="020B0604020202020204" pitchFamily="34" charset="0"/>
                          <a:ea typeface="等线" panose="02010600030101010101" pitchFamily="2" charset="-122"/>
                        </a:rPr>
                        <a:t>Media]</a:t>
                      </a:r>
                      <a:r>
                        <a:rPr lang="zh-CN" altLang="en-US" sz="1050" b="0" i="0" u="none" strike="noStrike">
                          <a:solidFill>
                            <a:srgbClr val="000000"/>
                          </a:solidFill>
                          <a:effectLst/>
                          <a:latin typeface="Arial" panose="020B0604020202020204" pitchFamily="34" charset="0"/>
                          <a:ea typeface="等线" panose="02010600030101010101" pitchFamily="2" charset="-122"/>
                        </a:rPr>
                        <a:t>插入</a:t>
                      </a:r>
                      <a:r>
                        <a:rPr lang="en" sz="1050" b="0" i="0" u="none" strike="noStrike">
                          <a:solidFill>
                            <a:srgbClr val="000000"/>
                          </a:solidFill>
                          <a:effectLst/>
                          <a:latin typeface="Arial" panose="020B0604020202020204" pitchFamily="34" charset="0"/>
                          <a:ea typeface="等线" panose="02010600030101010101" pitchFamily="2" charset="-122"/>
                        </a:rPr>
                        <a:t>U</a:t>
                      </a:r>
                      <a:r>
                        <a:rPr lang="zh-CN" altLang="en-US" sz="1050" b="0" i="0" u="none" strike="noStrike">
                          <a:solidFill>
                            <a:srgbClr val="000000"/>
                          </a:solidFill>
                          <a:effectLst/>
                          <a:latin typeface="Arial" panose="020B0604020202020204" pitchFamily="34" charset="0"/>
                          <a:ea typeface="等线" panose="02010600030101010101" pitchFamily="2" charset="-122"/>
                        </a:rPr>
                        <a:t>盘进入本地视频，本地视频界面显示空白，无法加载出</a:t>
                      </a:r>
                      <a:r>
                        <a:rPr lang="en" sz="1050" b="0" i="0" u="none" strike="noStrike">
                          <a:solidFill>
                            <a:srgbClr val="000000"/>
                          </a:solidFill>
                          <a:effectLst/>
                          <a:latin typeface="Arial" panose="020B0604020202020204" pitchFamily="34" charset="0"/>
                          <a:ea typeface="等线" panose="02010600030101010101" pitchFamily="2" charset="-122"/>
                        </a:rPr>
                        <a:t>U</a:t>
                      </a:r>
                      <a:r>
                        <a:rPr lang="zh-CN" altLang="en-US" sz="1050" b="0" i="0" u="none" strike="noStrike">
                          <a:solidFill>
                            <a:srgbClr val="000000"/>
                          </a:solidFill>
                          <a:effectLst/>
                          <a:latin typeface="Arial" panose="020B0604020202020204" pitchFamily="34" charset="0"/>
                          <a:ea typeface="等线" panose="02010600030101010101" pitchFamily="2" charset="-122"/>
                        </a:rPr>
                        <a:t>盘视频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05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等线" panose="02010600030101010101" pitchFamily="2" charset="-122"/>
                          <a:ea typeface="等线" panose="02010600030101010101" pitchFamily="2" charset="-122"/>
                        </a:rPr>
                        <a:t>1.</a:t>
                      </a:r>
                      <a:r>
                        <a:rPr lang="zh-CN" altLang="en-US" sz="105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2.</a:t>
                      </a:r>
                      <a:r>
                        <a:rPr lang="zh-CN" altLang="en-US" sz="1050" b="0" i="0" u="none" strike="noStrike">
                          <a:solidFill>
                            <a:srgbClr val="000000"/>
                          </a:solidFill>
                          <a:effectLst/>
                          <a:latin typeface="等线" panose="02010600030101010101" pitchFamily="2" charset="-122"/>
                          <a:ea typeface="等线" panose="02010600030101010101" pitchFamily="2" charset="-122"/>
                        </a:rPr>
                        <a:t>恢复方法： 点击返回，再次进入本地视频</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3.</a:t>
                      </a:r>
                      <a:r>
                        <a:rPr lang="zh-CN" altLang="en-US" sz="105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4.</a:t>
                      </a:r>
                      <a:r>
                        <a:rPr lang="en" sz="1050" b="0" i="0" u="none" strike="noStrike">
                          <a:solidFill>
                            <a:srgbClr val="000000"/>
                          </a:solidFill>
                          <a:effectLst/>
                          <a:latin typeface="等线" panose="02010600030101010101" pitchFamily="2" charset="-122"/>
                          <a:ea typeface="等线" panose="02010600030101010101" pitchFamily="2" charset="-122"/>
                        </a:rPr>
                        <a:t>Root cause：</a:t>
                      </a:r>
                      <a:r>
                        <a:rPr lang="zh-CN" altLang="en-US" sz="1050" b="0" i="0" u="none" strike="noStrike">
                          <a:solidFill>
                            <a:srgbClr val="000000"/>
                          </a:solidFill>
                          <a:effectLst/>
                          <a:latin typeface="等线" panose="02010600030101010101" pitchFamily="2" charset="-122"/>
                          <a:ea typeface="等线" panose="02010600030101010101" pitchFamily="2" charset="-122"/>
                        </a:rPr>
                        <a:t>因为操作问题导致了获取视频文件中断，所以显示了空白页面</a:t>
                      </a:r>
                      <a:br>
                        <a:rPr lang="zh-CN" altLang="en-US" sz="1050" b="0" i="0" u="none" strike="noStrike">
                          <a:solidFill>
                            <a:srgbClr val="000000"/>
                          </a:solidFill>
                          <a:effectLst/>
                          <a:latin typeface="等线" panose="02010600030101010101" pitchFamily="2" charset="-122"/>
                          <a:ea typeface="等线" panose="02010600030101010101" pitchFamily="2" charset="-122"/>
                        </a:rPr>
                      </a:br>
                      <a:r>
                        <a:rPr lang="en-US" altLang="zh-CN" sz="1050" b="0" i="0" u="none" strike="noStrike">
                          <a:solidFill>
                            <a:srgbClr val="000000"/>
                          </a:solidFill>
                          <a:effectLst/>
                          <a:latin typeface="等线" panose="02010600030101010101" pitchFamily="2" charset="-122"/>
                          <a:ea typeface="等线" panose="02010600030101010101" pitchFamily="2" charset="-122"/>
                        </a:rPr>
                        <a:t>5.</a:t>
                      </a:r>
                      <a:r>
                        <a:rPr lang="zh-CN" altLang="en-US" sz="1050" b="0" i="0" u="none" strike="noStrike">
                          <a:solidFill>
                            <a:srgbClr val="000000"/>
                          </a:solidFill>
                          <a:effectLst/>
                          <a:latin typeface="等线" panose="02010600030101010101" pitchFamily="2" charset="-122"/>
                          <a:ea typeface="等线" panose="02010600030101010101" pitchFamily="2" charset="-122"/>
                        </a:rPr>
                        <a:t>影响评估：</a:t>
                      </a:r>
                      <a:r>
                        <a:rPr lang="en" sz="1050" b="0" i="0" u="none" strike="noStrike">
                          <a:solidFill>
                            <a:srgbClr val="000000"/>
                          </a:solidFill>
                          <a:effectLst/>
                          <a:latin typeface="等线" panose="02010600030101010101" pitchFamily="2" charset="-122"/>
                          <a:ea typeface="等线" panose="02010600030101010101" pitchFamily="2" charset="-122"/>
                        </a:rPr>
                        <a:t>Low</a:t>
                      </a:r>
                      <a:br>
                        <a:rPr lang="en" sz="1050" b="0" i="0" u="none" strike="noStrike">
                          <a:solidFill>
                            <a:srgbClr val="000000"/>
                          </a:solidFill>
                          <a:effectLst/>
                          <a:latin typeface="等线" panose="02010600030101010101" pitchFamily="2" charset="-122"/>
                          <a:ea typeface="等线" panose="02010600030101010101" pitchFamily="2" charset="-122"/>
                        </a:rPr>
                      </a:br>
                      <a:r>
                        <a:rPr lang="en" sz="1050" b="0" i="0" u="none" strike="noStrike">
                          <a:solidFill>
                            <a:srgbClr val="000000"/>
                          </a:solidFill>
                          <a:effectLst/>
                          <a:latin typeface="等线" panose="02010600030101010101" pitchFamily="2" charset="-122"/>
                          <a:ea typeface="等线" panose="02010600030101010101" pitchFamily="2" charset="-122"/>
                        </a:rPr>
                        <a:t>6.</a:t>
                      </a:r>
                      <a:r>
                        <a:rPr lang="zh-CN" altLang="en-US" sz="1050" b="0" i="0" u="none" strike="noStrike">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36257">
                <a:tc>
                  <a:txBody>
                    <a:bodyPr/>
                    <a:lstStyle/>
                    <a:p>
                      <a:pPr algn="l" fontAlgn="ctr"/>
                      <a:r>
                        <a:rPr lang="en" sz="1050" b="0" i="0" u="sng" strike="noStrike">
                          <a:solidFill>
                            <a:srgbClr val="0563C1"/>
                          </a:solidFill>
                          <a:effectLst/>
                          <a:latin typeface="等线" panose="02010600030101010101" pitchFamily="2" charset="-122"/>
                          <a:ea typeface="等线" panose="02010600030101010101" pitchFamily="2" charset="-122"/>
                          <a:hlinkClick r:id="rId7"/>
                        </a:rPr>
                        <a:t>AW2-6815</a:t>
                      </a:r>
                      <a:endParaRPr lang="en" sz="105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[My23 U554][</a:t>
                      </a:r>
                      <a:r>
                        <a:rPr lang="zh-CN" altLang="en-US" sz="1050" b="0" i="0" u="none" strike="noStrike">
                          <a:solidFill>
                            <a:srgbClr val="000000"/>
                          </a:solidFill>
                          <a:effectLst/>
                          <a:latin typeface="Arial" panose="020B0604020202020204" pitchFamily="34" charset="0"/>
                          <a:ea typeface="等线" panose="02010600030101010101" pitchFamily="2" charset="-122"/>
                        </a:rPr>
                        <a:t>必现</a:t>
                      </a:r>
                      <a:r>
                        <a:rPr lang="en-US" altLang="zh-CN" sz="1050" b="0" i="0" u="none" strike="noStrike">
                          <a:solidFill>
                            <a:srgbClr val="000000"/>
                          </a:solidFill>
                          <a:effectLst/>
                          <a:latin typeface="Arial" panose="020B0604020202020204" pitchFamily="34" charset="0"/>
                          <a:ea typeface="等线" panose="02010600030101010101" pitchFamily="2" charset="-122"/>
                        </a:rPr>
                        <a:t>][</a:t>
                      </a:r>
                      <a:r>
                        <a:rPr lang="en" sz="1050" b="0" i="0" u="none" strike="noStrike">
                          <a:solidFill>
                            <a:srgbClr val="000000"/>
                          </a:solidFill>
                          <a:effectLst/>
                          <a:latin typeface="Arial" panose="020B0604020202020204" pitchFamily="34" charset="0"/>
                          <a:ea typeface="等线" panose="02010600030101010101" pitchFamily="2" charset="-122"/>
                        </a:rPr>
                        <a:t>media]</a:t>
                      </a:r>
                      <a:r>
                        <a:rPr lang="zh-CN" altLang="en-US" sz="1050" b="0" i="0" u="none" strike="noStrike">
                          <a:solidFill>
                            <a:srgbClr val="000000"/>
                          </a:solidFill>
                          <a:effectLst/>
                          <a:latin typeface="Arial" panose="020B0604020202020204" pitchFamily="34" charset="0"/>
                          <a:ea typeface="等线" panose="02010600030101010101" pitchFamily="2" charset="-122"/>
                        </a:rPr>
                        <a:t>播放一个之前未播放结束的音频，已经开始续播，但界面还显示续播提示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05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5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等线" panose="02010600030101010101" pitchFamily="2" charset="-122"/>
                          <a:ea typeface="等线" panose="02010600030101010101" pitchFamily="2" charset="-122"/>
                        </a:rPr>
                        <a:t>1.</a:t>
                      </a:r>
                      <a:r>
                        <a:rPr lang="zh-CN" altLang="en-US" sz="1050" b="0" i="0" u="none" strike="noStrike" dirty="0">
                          <a:solidFill>
                            <a:srgbClr val="000000"/>
                          </a:solidFill>
                          <a:effectLst/>
                          <a:latin typeface="等线" panose="02010600030101010101" pitchFamily="2" charset="-122"/>
                          <a:ea typeface="等线" panose="02010600030101010101" pitchFamily="2" charset="-122"/>
                        </a:rPr>
                        <a:t>出现概率：必现</a:t>
                      </a:r>
                      <a:br>
                        <a:rPr lang="zh-CN" altLang="en-US" sz="1050" b="0" i="0" u="none" strike="noStrike" dirty="0">
                          <a:solidFill>
                            <a:srgbClr val="000000"/>
                          </a:solidFill>
                          <a:effectLst/>
                          <a:latin typeface="等线" panose="02010600030101010101" pitchFamily="2" charset="-122"/>
                          <a:ea typeface="等线" panose="02010600030101010101" pitchFamily="2" charset="-122"/>
                        </a:rPr>
                      </a:br>
                      <a:r>
                        <a:rPr lang="en-US" altLang="zh-CN" sz="1050" b="0" i="0" u="none" strike="noStrike" dirty="0">
                          <a:solidFill>
                            <a:srgbClr val="000000"/>
                          </a:solidFill>
                          <a:effectLst/>
                          <a:latin typeface="等线" panose="02010600030101010101" pitchFamily="2" charset="-122"/>
                          <a:ea typeface="等线" panose="02010600030101010101" pitchFamily="2" charset="-122"/>
                        </a:rPr>
                        <a:t>2.</a:t>
                      </a:r>
                      <a:r>
                        <a:rPr lang="zh-CN" altLang="en-US" sz="1050" b="0" i="0" u="none" strike="noStrike" dirty="0">
                          <a:solidFill>
                            <a:srgbClr val="000000"/>
                          </a:solidFill>
                          <a:effectLst/>
                          <a:latin typeface="等线" panose="02010600030101010101" pitchFamily="2" charset="-122"/>
                          <a:ea typeface="等线" panose="02010600030101010101" pitchFamily="2" charset="-122"/>
                        </a:rPr>
                        <a:t>恢复方法：</a:t>
                      </a:r>
                      <a:r>
                        <a:rPr lang="en" sz="1050" b="0" i="0" u="none" strike="noStrike" dirty="0">
                          <a:solidFill>
                            <a:srgbClr val="000000"/>
                          </a:solidFill>
                          <a:effectLst/>
                          <a:latin typeface="等线" panose="02010600030101010101" pitchFamily="2" charset="-122"/>
                          <a:ea typeface="等线" panose="02010600030101010101" pitchFamily="2" charset="-122"/>
                        </a:rPr>
                        <a:t>NA</a:t>
                      </a:r>
                      <a:br>
                        <a:rPr lang="en" sz="1050" b="0" i="0" u="none" strike="noStrike" dirty="0">
                          <a:solidFill>
                            <a:srgbClr val="000000"/>
                          </a:solidFill>
                          <a:effectLst/>
                          <a:latin typeface="等线" panose="02010600030101010101" pitchFamily="2" charset="-122"/>
                          <a:ea typeface="等线" panose="02010600030101010101" pitchFamily="2" charset="-122"/>
                        </a:rPr>
                      </a:br>
                      <a:r>
                        <a:rPr lang="en" sz="1050" b="0" i="0" u="none" strike="noStrike" dirty="0">
                          <a:solidFill>
                            <a:srgbClr val="000000"/>
                          </a:solidFill>
                          <a:effectLst/>
                          <a:latin typeface="等线" panose="02010600030101010101" pitchFamily="2" charset="-122"/>
                          <a:ea typeface="等线" panose="02010600030101010101" pitchFamily="2" charset="-122"/>
                        </a:rPr>
                        <a:t>3.</a:t>
                      </a:r>
                      <a:r>
                        <a:rPr lang="zh-CN" altLang="en-US" sz="1050" b="0" i="0" u="none" strike="noStrike" dirty="0">
                          <a:solidFill>
                            <a:srgbClr val="000000"/>
                          </a:solidFill>
                          <a:effectLst/>
                          <a:latin typeface="等线" panose="02010600030101010101" pitchFamily="2" charset="-122"/>
                          <a:ea typeface="等线" panose="02010600030101010101" pitchFamily="2" charset="-122"/>
                        </a:rPr>
                        <a:t>用户使用频次：低频</a:t>
                      </a:r>
                      <a:br>
                        <a:rPr lang="zh-CN" altLang="en-US" sz="1050" b="0" i="0" u="none" strike="noStrike" dirty="0">
                          <a:solidFill>
                            <a:srgbClr val="000000"/>
                          </a:solidFill>
                          <a:effectLst/>
                          <a:latin typeface="等线" panose="02010600030101010101" pitchFamily="2" charset="-122"/>
                          <a:ea typeface="等线" panose="02010600030101010101" pitchFamily="2" charset="-122"/>
                        </a:rPr>
                      </a:br>
                      <a:r>
                        <a:rPr lang="en-US" altLang="zh-CN" sz="1050" b="0" i="0" u="none" strike="noStrike" dirty="0">
                          <a:solidFill>
                            <a:srgbClr val="000000"/>
                          </a:solidFill>
                          <a:effectLst/>
                          <a:latin typeface="等线" panose="02010600030101010101" pitchFamily="2" charset="-122"/>
                          <a:ea typeface="等线" panose="02010600030101010101" pitchFamily="2" charset="-122"/>
                        </a:rPr>
                        <a:t>4.</a:t>
                      </a:r>
                      <a:r>
                        <a:rPr lang="en" sz="105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1050" b="0" i="0" u="none" strike="noStrike" dirty="0">
                          <a:solidFill>
                            <a:srgbClr val="000000"/>
                          </a:solidFill>
                          <a:effectLst/>
                          <a:latin typeface="等线" panose="02010600030101010101" pitchFamily="2" charset="-122"/>
                          <a:ea typeface="等线" panose="02010600030101010101" pitchFamily="2" charset="-122"/>
                        </a:rPr>
                        <a:t>在页面不可见时没有把继续播放按钮隐藏。</a:t>
                      </a:r>
                      <a:br>
                        <a:rPr lang="zh-CN" altLang="en-US" sz="1050" b="0" i="0" u="none" strike="noStrike" dirty="0">
                          <a:solidFill>
                            <a:srgbClr val="000000"/>
                          </a:solidFill>
                          <a:effectLst/>
                          <a:latin typeface="等线" panose="02010600030101010101" pitchFamily="2" charset="-122"/>
                          <a:ea typeface="等线" panose="02010600030101010101" pitchFamily="2" charset="-122"/>
                        </a:rPr>
                      </a:br>
                      <a:r>
                        <a:rPr lang="en-US" altLang="zh-CN" sz="1050" b="0" i="0" u="none" strike="noStrike" dirty="0">
                          <a:solidFill>
                            <a:srgbClr val="000000"/>
                          </a:solidFill>
                          <a:effectLst/>
                          <a:latin typeface="等线" panose="02010600030101010101" pitchFamily="2" charset="-122"/>
                          <a:ea typeface="等线" panose="02010600030101010101" pitchFamily="2" charset="-122"/>
                        </a:rPr>
                        <a:t>5.</a:t>
                      </a:r>
                      <a:r>
                        <a:rPr lang="zh-CN" altLang="en-US" sz="1050" b="0" i="0" u="none" strike="noStrike" dirty="0">
                          <a:solidFill>
                            <a:srgbClr val="000000"/>
                          </a:solidFill>
                          <a:effectLst/>
                          <a:latin typeface="等线" panose="02010600030101010101" pitchFamily="2" charset="-122"/>
                          <a:ea typeface="等线" panose="02010600030101010101" pitchFamily="2" charset="-122"/>
                        </a:rPr>
                        <a:t>影响评估：</a:t>
                      </a:r>
                      <a:r>
                        <a:rPr lang="en" sz="1050" b="0" i="0" u="none" strike="noStrike" dirty="0">
                          <a:solidFill>
                            <a:srgbClr val="000000"/>
                          </a:solidFill>
                          <a:effectLst/>
                          <a:latin typeface="等线" panose="02010600030101010101" pitchFamily="2" charset="-122"/>
                          <a:ea typeface="等线" panose="02010600030101010101" pitchFamily="2" charset="-122"/>
                        </a:rPr>
                        <a:t>Low</a:t>
                      </a:r>
                      <a:br>
                        <a:rPr lang="en" sz="1050" b="0" i="0" u="none" strike="noStrike" dirty="0">
                          <a:solidFill>
                            <a:srgbClr val="000000"/>
                          </a:solidFill>
                          <a:effectLst/>
                          <a:latin typeface="等线" panose="02010600030101010101" pitchFamily="2" charset="-122"/>
                          <a:ea typeface="等线" panose="02010600030101010101" pitchFamily="2" charset="-122"/>
                        </a:rPr>
                      </a:br>
                      <a:r>
                        <a:rPr lang="en" sz="1050" b="0" i="0" u="none" strike="noStrike" dirty="0">
                          <a:solidFill>
                            <a:srgbClr val="000000"/>
                          </a:solidFill>
                          <a:effectLst/>
                          <a:latin typeface="等线" panose="02010600030101010101" pitchFamily="2" charset="-122"/>
                          <a:ea typeface="等线" panose="02010600030101010101" pitchFamily="2" charset="-122"/>
                        </a:rPr>
                        <a:t>6.</a:t>
                      </a:r>
                      <a:r>
                        <a:rPr lang="zh-CN" altLang="en-US" sz="1050" b="0" i="0" u="none" strike="noStrike" dirty="0">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62698"/>
                  </a:ext>
                </a:extLst>
              </a:tr>
            </a:tbl>
          </a:graphicData>
        </a:graphic>
      </p:graphicFrame>
    </p:spTree>
    <p:extLst>
      <p:ext uri="{BB962C8B-B14F-4D97-AF65-F5344CB8AC3E}">
        <p14:creationId xmlns:p14="http://schemas.microsoft.com/office/powerpoint/2010/main" val="245851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a:t>
            </a:r>
            <a:r>
              <a:rPr lang="en-US" altLang="zh-CN" sz="2800" dirty="0">
                <a:solidFill>
                  <a:srgbClr val="0000CC"/>
                </a:solidFill>
                <a:sym typeface="+mn-ea"/>
              </a:rPr>
              <a:t> </a:t>
            </a:r>
            <a:r>
              <a:rPr lang="en-US" altLang="en-US" sz="2800" dirty="0">
                <a:solidFill>
                  <a:srgbClr val="0000CC"/>
                </a:solidFill>
                <a:sym typeface="+mn-ea"/>
              </a:rPr>
              <a:t>} Smoke</a:t>
            </a:r>
            <a:r>
              <a:rPr lang="zh-CN" altLang="en-US" sz="2800" dirty="0">
                <a:solidFill>
                  <a:srgbClr val="0000CC"/>
                </a:solidFill>
                <a:sym typeface="+mn-ea"/>
              </a:rPr>
              <a:t> </a:t>
            </a:r>
            <a:r>
              <a:rPr lang="en-US" altLang="zh-CN" sz="2800" dirty="0">
                <a:solidFill>
                  <a:srgbClr val="0000CC"/>
                </a:solidFill>
                <a:sym typeface="+mn-ea"/>
              </a:rPr>
              <a:t>Test</a:t>
            </a:r>
            <a:r>
              <a:rPr lang="zh-CN" altLang="en-US" sz="2800" dirty="0">
                <a:solidFill>
                  <a:srgbClr val="0000CC"/>
                </a:solidFill>
                <a:sym typeface="+mn-ea"/>
              </a:rPr>
              <a:t> </a:t>
            </a:r>
            <a:r>
              <a:rPr lang="en-US" altLang="zh-CN" sz="2800" dirty="0">
                <a:solidFill>
                  <a:srgbClr val="0000CC"/>
                </a:solidFill>
                <a:sym typeface="+mn-ea"/>
              </a:rPr>
              <a:t>Report -- </a:t>
            </a:r>
            <a:r>
              <a:rPr lang="en-US" altLang="zh-CN" sz="2800" dirty="0">
                <a:solidFill>
                  <a:srgbClr val="00B050"/>
                </a:solidFill>
                <a:sym typeface="+mn-ea"/>
              </a:rPr>
              <a:t>PASS</a:t>
            </a:r>
            <a:endParaRPr lang="en-US" altLang="en-US" sz="2800" b="0" dirty="0">
              <a:solidFill>
                <a:srgbClr val="00B050"/>
              </a:solidFill>
              <a:ea typeface="SimHei" panose="02010609060101010101" pitchFamily="49" charset="-122"/>
            </a:endParaRPr>
          </a:p>
        </p:txBody>
      </p:sp>
      <p:pic>
        <p:nvPicPr>
          <p:cNvPr id="3" name="图片 2">
            <a:extLst>
              <a:ext uri="{FF2B5EF4-FFF2-40B4-BE49-F238E27FC236}">
                <a16:creationId xmlns:a16="http://schemas.microsoft.com/office/drawing/2014/main" id="{7D9CD64C-AB87-61C2-8E88-4C311B94DDDF}"/>
              </a:ext>
            </a:extLst>
          </p:cNvPr>
          <p:cNvPicPr>
            <a:picLocks noChangeAspect="1"/>
          </p:cNvPicPr>
          <p:nvPr/>
        </p:nvPicPr>
        <p:blipFill>
          <a:blip r:embed="rId3"/>
          <a:stretch>
            <a:fillRect/>
          </a:stretch>
        </p:blipFill>
        <p:spPr>
          <a:xfrm>
            <a:off x="430836" y="930300"/>
            <a:ext cx="10839681" cy="4046814"/>
          </a:xfrm>
          <a:prstGeom prst="rect">
            <a:avLst/>
          </a:prstGeom>
        </p:spPr>
      </p:pic>
      <p:graphicFrame>
        <p:nvGraphicFramePr>
          <p:cNvPr id="5" name="对象 4">
            <a:extLst>
              <a:ext uri="{FF2B5EF4-FFF2-40B4-BE49-F238E27FC236}">
                <a16:creationId xmlns:a16="http://schemas.microsoft.com/office/drawing/2014/main" id="{21D03D03-CB6E-769A-35C9-7A69CDED0C5A}"/>
              </a:ext>
            </a:extLst>
          </p:cNvPr>
          <p:cNvGraphicFramePr>
            <a:graphicFrameLocks noChangeAspect="1"/>
          </p:cNvGraphicFramePr>
          <p:nvPr>
            <p:extLst>
              <p:ext uri="{D42A27DB-BD31-4B8C-83A1-F6EECF244321}">
                <p14:modId xmlns:p14="http://schemas.microsoft.com/office/powerpoint/2010/main" val="1673793448"/>
              </p:ext>
            </p:extLst>
          </p:nvPr>
        </p:nvGraphicFramePr>
        <p:xfrm>
          <a:off x="484851" y="5437550"/>
          <a:ext cx="965200" cy="609600"/>
        </p:xfrm>
        <a:graphic>
          <a:graphicData uri="http://schemas.openxmlformats.org/presentationml/2006/ole">
            <mc:AlternateContent xmlns:mc="http://schemas.openxmlformats.org/markup-compatibility/2006">
              <mc:Choice xmlns:v="urn:schemas-microsoft-com:vml" Requires="v">
                <p:oleObj name="工作表" showAsIcon="1" r:id="rId4" imgW="965200" imgH="609600" progId="Excel.Sheet.12">
                  <p:embed/>
                </p:oleObj>
              </mc:Choice>
              <mc:Fallback>
                <p:oleObj name="工作表" showAsIcon="1" r:id="rId4" imgW="965200" imgH="609600" progId="Excel.Sheet.12">
                  <p:embed/>
                  <p:pic>
                    <p:nvPicPr>
                      <p:cNvPr id="0" name=""/>
                      <p:cNvPicPr/>
                      <p:nvPr/>
                    </p:nvPicPr>
                    <p:blipFill>
                      <a:blip r:embed="rId5"/>
                      <a:stretch>
                        <a:fillRect/>
                      </a:stretch>
                    </p:blipFill>
                    <p:spPr>
                      <a:xfrm>
                        <a:off x="484851" y="5437550"/>
                        <a:ext cx="965200" cy="6096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81E66B-448F-206B-065D-4E41DFC6E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142" y="1539433"/>
            <a:ext cx="11589206" cy="3171641"/>
          </a:xfrm>
        </p:spPr>
      </p:pic>
      <p:sp>
        <p:nvSpPr>
          <p:cNvPr id="6" name="文本框 5">
            <a:extLst>
              <a:ext uri="{FF2B5EF4-FFF2-40B4-BE49-F238E27FC236}">
                <a16:creationId xmlns:a16="http://schemas.microsoft.com/office/drawing/2014/main" id="{AA36E2E8-2A3C-852F-1591-4A4EFF882905}"/>
              </a:ext>
            </a:extLst>
          </p:cNvPr>
          <p:cNvSpPr txBox="1"/>
          <p:nvPr/>
        </p:nvSpPr>
        <p:spPr>
          <a:xfrm>
            <a:off x="466142" y="998224"/>
            <a:ext cx="3904688" cy="338554"/>
          </a:xfrm>
          <a:prstGeom prst="rect">
            <a:avLst/>
          </a:prstGeom>
          <a:noFill/>
        </p:spPr>
        <p:txBody>
          <a:bodyPr wrap="square">
            <a:spAutoFit/>
          </a:bodyPr>
          <a:lstStyle/>
          <a:p>
            <a:pPr algn="l"/>
            <a:r>
              <a:rPr lang="zh-CN" altLang="en-US" sz="1600" dirty="0">
                <a:solidFill>
                  <a:srgbClr val="000000"/>
                </a:solidFill>
                <a:latin typeface="宋体" panose="02010600030101010101" pitchFamily="2" charset="-122"/>
                <a:ea typeface="宋体" panose="02010600030101010101" pitchFamily="2" charset="-122"/>
              </a:rPr>
              <a:t>百度侧 </a:t>
            </a:r>
            <a:r>
              <a:rPr lang="en-US" altLang="zh-CN" sz="1600" b="1" dirty="0">
                <a:solidFill>
                  <a:srgbClr val="000000"/>
                </a:solidFill>
                <a:latin typeface="宋体" panose="02010600030101010101" pitchFamily="2" charset="-122"/>
                <a:ea typeface="宋体" panose="02010600030101010101" pitchFamily="2" charset="-122"/>
              </a:rPr>
              <a:t>2022</a:t>
            </a:r>
            <a:r>
              <a:rPr lang="zh-CN" altLang="en-US" sz="1600" b="1" dirty="0">
                <a:solidFill>
                  <a:srgbClr val="000000"/>
                </a:solidFill>
                <a:latin typeface="宋体" panose="02010600030101010101" pitchFamily="2" charset="-122"/>
                <a:ea typeface="宋体" panose="02010600030101010101" pitchFamily="2" charset="-122"/>
              </a:rPr>
              <a:t>年</a:t>
            </a:r>
            <a:r>
              <a:rPr lang="en-US" altLang="zh-CN" sz="1600" b="1" dirty="0">
                <a:solidFill>
                  <a:srgbClr val="000000"/>
                </a:solidFill>
                <a:latin typeface="宋体" panose="02010600030101010101" pitchFamily="2" charset="-122"/>
                <a:ea typeface="宋体" panose="02010600030101010101" pitchFamily="2" charset="-122"/>
              </a:rPr>
              <a:t>9</a:t>
            </a:r>
            <a:r>
              <a:rPr lang="zh-CN" altLang="en-US" sz="1600" b="1" dirty="0">
                <a:solidFill>
                  <a:srgbClr val="000000"/>
                </a:solidFill>
                <a:latin typeface="宋体" panose="02010600030101010101" pitchFamily="2" charset="-122"/>
                <a:ea typeface="宋体" panose="02010600030101010101" pitchFamily="2" charset="-122"/>
              </a:rPr>
              <a:t>月</a:t>
            </a:r>
            <a:r>
              <a:rPr lang="en-US" altLang="zh-CN" sz="1600" b="1" dirty="0">
                <a:solidFill>
                  <a:srgbClr val="000000"/>
                </a:solidFill>
                <a:latin typeface="宋体" panose="02010600030101010101" pitchFamily="2" charset="-122"/>
                <a:ea typeface="宋体" panose="02010600030101010101" pitchFamily="2" charset="-122"/>
              </a:rPr>
              <a:t>27</a:t>
            </a:r>
            <a:r>
              <a:rPr lang="zh-CN" altLang="en-US" sz="1600" b="1" dirty="0">
                <a:solidFill>
                  <a:srgbClr val="000000"/>
                </a:solidFill>
                <a:latin typeface="宋体" panose="02010600030101010101" pitchFamily="2" charset="-122"/>
                <a:ea typeface="宋体" panose="02010600030101010101" pitchFamily="2" charset="-122"/>
              </a:rPr>
              <a:t>日</a:t>
            </a:r>
            <a:r>
              <a:rPr lang="zh-CN" altLang="en-US" sz="1600" dirty="0">
                <a:solidFill>
                  <a:srgbClr val="000000"/>
                </a:solidFill>
                <a:latin typeface="宋体" panose="02010600030101010101" pitchFamily="2" charset="-122"/>
                <a:ea typeface="宋体" panose="02010600030101010101" pitchFamily="2" charset="-122"/>
              </a:rPr>
              <a:t> 后无相关合入</a:t>
            </a:r>
          </a:p>
        </p:txBody>
      </p:sp>
      <p:sp>
        <p:nvSpPr>
          <p:cNvPr id="9" name="Title 4">
            <a:extLst>
              <a:ext uri="{FF2B5EF4-FFF2-40B4-BE49-F238E27FC236}">
                <a16:creationId xmlns:a16="http://schemas.microsoft.com/office/drawing/2014/main" id="{9F76F1C3-F66D-3BB3-247E-CBF6F20AECAF}"/>
              </a:ext>
            </a:extLst>
          </p:cNvPr>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a:t>
            </a:r>
            <a:r>
              <a:rPr lang="en-US" altLang="zh-CN" sz="2800" dirty="0">
                <a:solidFill>
                  <a:srgbClr val="0000CC"/>
                </a:solidFill>
                <a:sym typeface="+mn-ea"/>
              </a:rPr>
              <a:t> </a:t>
            </a:r>
            <a:r>
              <a:rPr lang="en-US" altLang="en-US" sz="2800" dirty="0">
                <a:solidFill>
                  <a:srgbClr val="0000CC"/>
                </a:solidFill>
                <a:sym typeface="+mn-ea"/>
              </a:rPr>
              <a:t>} </a:t>
            </a:r>
            <a:r>
              <a:rPr lang="zh-CN" altLang="en-US" sz="2800" dirty="0">
                <a:solidFill>
                  <a:srgbClr val="0000CC"/>
                </a:solidFill>
                <a:sym typeface="+mn-ea"/>
              </a:rPr>
              <a:t>版本对比</a:t>
            </a:r>
            <a:endParaRPr lang="en-US" altLang="en-US" sz="2800" b="0" dirty="0">
              <a:solidFill>
                <a:srgbClr val="00B050"/>
              </a:solidFill>
              <a:ea typeface="SimHei" panose="02010609060101010101" pitchFamily="49" charset="-122"/>
            </a:endParaRPr>
          </a:p>
        </p:txBody>
      </p:sp>
    </p:spTree>
    <p:extLst>
      <p:ext uri="{BB962C8B-B14F-4D97-AF65-F5344CB8AC3E}">
        <p14:creationId xmlns:p14="http://schemas.microsoft.com/office/powerpoint/2010/main" val="2678179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8"/>
  <p:tag name="TABLE_ENDDRAG_RECT" val="19*51*920*438"/>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8"/>
  <p:tag name="TABLE_ENDDRAG_RECT" val="19*51*920*43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8"/>
  <p:tag name="TABLE_ENDDRAG_RECT" val="19*51*920*438"/>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1379</Words>
  <Application>Microsoft Macintosh PowerPoint</Application>
  <PresentationFormat>宽屏</PresentationFormat>
  <Paragraphs>118</Paragraphs>
  <Slides>7</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6" baseType="lpstr">
      <vt:lpstr>等线</vt:lpstr>
      <vt:lpstr>宋体</vt:lpstr>
      <vt:lpstr>Ford Antenna Cond Light</vt:lpstr>
      <vt:lpstr>Ford Antenna Medium</vt:lpstr>
      <vt:lpstr>Arial</vt:lpstr>
      <vt:lpstr>Calibri</vt:lpstr>
      <vt:lpstr>Wingdings</vt:lpstr>
      <vt:lpstr>1_Corp Presentations 2018</vt:lpstr>
      <vt:lpstr>工作表</vt:lpstr>
      <vt:lpstr>PowerPoint 演示文稿</vt:lpstr>
      <vt:lpstr>{MY23 U554_R06 PRO } Software overall status  {yellow}</vt:lpstr>
      <vt:lpstr>{MY23 U554_R06 PRO } Open Gating with risk evaluation</vt:lpstr>
      <vt:lpstr>{MY23 U554_R06 PRO } Open Gating with risk evaluation</vt:lpstr>
      <vt:lpstr>{MY23 U554_R06 PRO } Open Gating with risk evaluation</vt:lpstr>
      <vt:lpstr>{MY23 U554_R06 PRO } Smoke Test Report -- PASS</vt:lpstr>
      <vt:lpstr>{MY23 U554_R06 PRO } 版本对比</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张 斌</cp:lastModifiedBy>
  <cp:revision>2088</cp:revision>
  <cp:lastPrinted>2023-04-03T13:54:52Z</cp:lastPrinted>
  <dcterms:created xsi:type="dcterms:W3CDTF">2023-04-03T13:54:52Z</dcterms:created>
  <dcterms:modified xsi:type="dcterms:W3CDTF">2023-04-27T03:25:27Z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7523C9E623FFBBB835671D648AE80FF7_43</vt:lpwstr>
  </property>
</Properties>
</file>