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747" r:id="rId2"/>
    <p:sldId id="895" r:id="rId3"/>
    <p:sldId id="931" r:id="rId4"/>
    <p:sldId id="970" r:id="rId5"/>
    <p:sldId id="971" r:id="rId6"/>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78" autoAdjust="0"/>
    <p:restoredTop sz="95118" autoAdjust="0"/>
  </p:normalViewPr>
  <p:slideViewPr>
    <p:cSldViewPr snapToGrid="0">
      <p:cViewPr varScale="1">
        <p:scale>
          <a:sx n="110" d="100"/>
          <a:sy n="110" d="100"/>
        </p:scale>
        <p:origin x="1120" y="17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itchFamily="2" charset="-122"/>
              </a:defRPr>
            </a:lvl1pPr>
          </a:lstStyle>
          <a:p>
            <a:pPr>
              <a:defRPr/>
            </a:pPr>
            <a:fld id="{9FD6D0F9-6875-B340-ADA7-4417FB391D6D}" type="datetimeFigureOut">
              <a:rPr lang="en-US" altLang="zh-CN"/>
              <a:t>4/27/23</a:t>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itchFamily="2" charset="-122"/>
              </a:defRPr>
            </a:lvl1pPr>
          </a:lstStyle>
          <a:p>
            <a:pPr>
              <a:defRPr/>
            </a:pPr>
            <a:fld id="{4D41B0E6-F78E-534C-B767-67D6C0DDA967}"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t>2</a:t>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64E785F-8EAE-E342-930C-FF64EA30B100}"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9E2CFE3-79F8-E84E-893F-FB712B2C5219}"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D51182B-E8AC-E94E-9EF2-C941B1DEA780}"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F929963-7B0C-0644-84E3-9E760A2C6AC6}"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D0CB46-A6EE-3D41-8F4F-7FE559044087}"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0B52CD6-F9E7-AB46-8180-0A6AA7141D44}"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52D6DA-C14B-0940-A4FF-284A7D7677C6}"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3134EBF-C6E7-CF4C-BAE1-D7DB4D78F61E}"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CA669C8-326E-0646-A049-5FD01BD464FA}"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3365AFF-85DB-FE40-98B4-53B571B4EA8C}"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2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20204"/>
              <a:buChar char="•"/>
              <a:defRPr sz="1600" spc="0">
                <a:ea typeface="Ford Antenna" charset="0"/>
                <a:cs typeface="Ford Antenna" charset="0"/>
              </a:defRPr>
            </a:lvl2pPr>
            <a:lvl3pPr marL="401955" indent="-158750">
              <a:lnSpc>
                <a:spcPct val="90000"/>
              </a:lnSpc>
              <a:spcBef>
                <a:spcPts val="500"/>
              </a:spcBef>
              <a:buFont typeface="Arial" panose="020B0604020202020204"/>
              <a:buChar char="•"/>
              <a:defRPr sz="1600" spc="0">
                <a:ea typeface="Ford Antenna" charset="0"/>
                <a:cs typeface="Ford Antenna" charset="0"/>
              </a:defRPr>
            </a:lvl3pPr>
            <a:lvl4pPr marL="1600200" indent="-228600">
              <a:lnSpc>
                <a:spcPct val="90000"/>
              </a:lnSpc>
              <a:spcBef>
                <a:spcPts val="500"/>
              </a:spcBef>
              <a:buFont typeface="Arial" panose="020B060402020202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2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20204"/>
              <a:buChar char="•"/>
            </a:lvl6pPr>
            <a:lvl7pPr marL="2971800" indent="-228600">
              <a:lnSpc>
                <a:spcPct val="90000"/>
              </a:lnSpc>
              <a:spcBef>
                <a:spcPts val="500"/>
              </a:spcBef>
              <a:buFont typeface="Arial" panose="020B0604020202020204"/>
              <a:buChar char="•"/>
            </a:lvl7pPr>
            <a:lvl8pPr marL="3429000" indent="-228600">
              <a:lnSpc>
                <a:spcPct val="90000"/>
              </a:lnSpc>
              <a:spcBef>
                <a:spcPts val="500"/>
              </a:spcBef>
              <a:buFont typeface="Arial" panose="020B0604020202020204"/>
              <a:buChar char="•"/>
            </a:lvl8pPr>
            <a:lvl9pPr marL="3886200" indent="-228600">
              <a:lnSpc>
                <a:spcPct val="90000"/>
              </a:lnSpc>
              <a:spcBef>
                <a:spcPts val="500"/>
              </a:spcBef>
              <a:buFont typeface="Arial" panose="020B060402020202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494CD95-8A6F-FE45-B0F2-4311AAB31225}"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0A0E00-ED8E-C948-8A14-02413F387072}"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9F4F04A-FA96-B444-8C1B-D371E59FB581}"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38E6D6D-FAF1-854F-BFEC-1BDE4C633023}"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E1F521C-6C11-5C49-9D6C-D0680F53F0A1}"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6A9E023-A12F-4F45-BBEC-101AD30913A2}"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E948C76-1414-7949-8DCA-C6A98A28A1FF}"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45A34B6-EC08-2F4F-B719-0661B430ABB4}"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9FB6E05-57BE-A448-8344-7587D15CB035}"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289874E-58F5-0340-BB6B-A93FFF4ED3F5}"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761C83A-4F76-A044-9C5B-BC54BA446357}"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D7865C-0913-984C-86B5-C7AFAA4299A9}"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2C5974-4C31-0E43-9B8C-589D9B6779BF}"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47893F9-DC8F-8543-B3EC-7A4074C6CAF9}"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4BA0F1-B7FA-8D4B-8B76-5CF39F986081}"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67555D3-94EE-3446-8D00-65C78BB61FF6}"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A9C212-6840-2141-AE8F-B902CAE40E59}"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65F2DF2-368A-DA47-BF00-BC43BB5593AE}"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240D032-ED9C-8841-8CB2-D4574D9D5E4C}"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itchFamily="2" charset="-122"/>
              </a:rPr>
              <a:t>			</a:t>
            </a:r>
            <a:endParaRPr lang="en-US" altLang="zh-CN" sz="3200">
              <a:solidFill>
                <a:srgbClr val="000000"/>
              </a:solidFill>
              <a:ea typeface="宋体"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BE0109D-FBC8-F64F-A285-F15EFB7880AC}"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BC0086F-DDC2-F34C-A5ED-FF0657E5A37C}"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itchFamily="2" charset="-122"/>
              </a:rPr>
              <a:t>			</a:t>
            </a:r>
            <a:endParaRPr lang="en-US" altLang="zh-CN" sz="3100" b="1" i="1">
              <a:ea typeface="宋体"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20204" pitchFamily="34" charset="0"/>
              </a:defRPr>
            </a:lvl1pPr>
            <a:lvl2pPr marL="742950" indent="-285750" defTabSz="912495">
              <a:defRPr>
                <a:solidFill>
                  <a:schemeClr val="tx1"/>
                </a:solidFill>
                <a:latin typeface="Arial" panose="020B0604020202020204" pitchFamily="34" charset="0"/>
              </a:defRPr>
            </a:lvl2pPr>
            <a:lvl3pPr marL="1143000" indent="-228600" defTabSz="912495">
              <a:defRPr>
                <a:solidFill>
                  <a:schemeClr val="tx1"/>
                </a:solidFill>
                <a:latin typeface="Arial" panose="020B0604020202020204" pitchFamily="34" charset="0"/>
              </a:defRPr>
            </a:lvl3pPr>
            <a:lvl4pPr marL="1600200" indent="-228600" defTabSz="912495">
              <a:defRPr>
                <a:solidFill>
                  <a:schemeClr val="tx1"/>
                </a:solidFill>
                <a:latin typeface="Arial" panose="020B0604020202020204" pitchFamily="34" charset="0"/>
              </a:defRPr>
            </a:lvl4pPr>
            <a:lvl5pPr marL="2057400" indent="-228600" defTabSz="912495">
              <a:defRPr>
                <a:solidFill>
                  <a:schemeClr val="tx1"/>
                </a:solidFill>
                <a:latin typeface="Arial" panose="020B0604020202020204" pitchFamily="34" charset="0"/>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41F9D5-AD24-ED44-AA94-BDE997D30507}"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2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B27A4F4-EFF8-9744-B47E-60A88FDA4F6A}"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20204" pitchFamily="34" charset="0"/>
              </a:rPr>
              <a:t>‹#›</a:t>
            </a:fld>
            <a:endParaRPr lang="en-US" altLang="en-US" sz="1100" b="1">
              <a:solidFill>
                <a:srgbClr val="00264E"/>
              </a:solidFill>
              <a:cs typeface="Arial" panose="020B060402020202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itchFamily="2" charset="-122"/>
            </a:endParaRPr>
          </a:p>
          <a:p>
            <a:pPr algn="r" eaLnBrk="1" hangingPunct="1">
              <a:defRPr/>
            </a:pPr>
            <a:r>
              <a:rPr lang="en-US" altLang="zh-CN" sz="600">
                <a:solidFill>
                  <a:srgbClr val="00264E"/>
                </a:solidFill>
                <a:ea typeface="宋体" pitchFamily="2" charset="-122"/>
              </a:rPr>
              <a:t>  GIS1 23.01,12 / GIS2 Confidential Template v2  (June 1,  2018)</a:t>
            </a:r>
            <a:endParaRPr lang="en-US" altLang="zh-CN" sz="600" b="1">
              <a:solidFill>
                <a:srgbClr val="00264E"/>
              </a:solidFill>
              <a:ea typeface="宋体"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B10D08-A535-1F41-940B-6C254BECE061}"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D2551AE-F139-DE46-906A-F17D8668C59E}"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p>
          <a:p>
            <a:pPr algn="ctr">
              <a:lnSpc>
                <a:spcPct val="85000"/>
              </a:lnSpc>
              <a:defRPr/>
            </a:pPr>
            <a:r>
              <a:rPr lang="en-US" altLang="en-US" sz="1200" b="1">
                <a:cs typeface="Arial" panose="020B0604020202020204" pitchFamily="34" charset="0"/>
              </a:rPr>
              <a:t>Mix</a:t>
            </a: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p>
          <a:p>
            <a:pPr algn="ctr">
              <a:lnSpc>
                <a:spcPct val="85000"/>
              </a:lnSpc>
              <a:defRPr/>
            </a:pPr>
            <a:r>
              <a:rPr lang="en-US" altLang="en-US" sz="1200" b="1">
                <a:cs typeface="Arial" panose="020B0604020202020204" pitchFamily="34" charset="0"/>
              </a:rPr>
              <a:t>Pricing</a:t>
            </a: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27BEF64-56DE-6C43-B480-A8304A7D554D}"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77F8E1F-0825-0447-A8FF-179F078C6472}"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2C2ADF7-A3A7-5F49-A76F-BF99EDB53B3D}" type="slidenum">
              <a:rPr lang="en-US" altLang="en-US" sz="1100" b="1" smtClean="0">
                <a:cs typeface="Arial" panose="020B0604020202020204" pitchFamily="34" charset="0"/>
              </a:rPr>
              <a:t>‹#›</a:t>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xml"/><Relationship Id="rId6" Type="http://schemas.openxmlformats.org/officeDocument/2006/relationships/hyperlink" Target="https://ford-jira-basic.atlassian.net/browse/AW2-19533" TargetMode="External"/><Relationship Id="rId5" Type="http://schemas.openxmlformats.org/officeDocument/2006/relationships/hyperlink" Target="https://ford-jira-basic.atlassian.net/browse/AW2-19535" TargetMode="External"/><Relationship Id="rId4" Type="http://schemas.openxmlformats.org/officeDocument/2006/relationships/hyperlink" Target="https://ford-jira-basic.atlassian.net/browse/AW2-19769"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package" Target="../embeddings/Microsoft_Excel____.xlsx"/></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3250" y="522605"/>
            <a:ext cx="756856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altLang="en-US" sz="3200" dirty="0"/>
              <a:t>Sync+ 2.0 </a:t>
            </a:r>
          </a:p>
          <a:p>
            <a:pPr algn="ctr" eaLnBrk="1" hangingPunct="1">
              <a:lnSpc>
                <a:spcPct val="90000"/>
              </a:lnSpc>
            </a:pPr>
            <a:r>
              <a:rPr lang="en-US" altLang="en-US" sz="3200" dirty="0">
                <a:solidFill>
                  <a:srgbClr val="0000CC"/>
                </a:solidFill>
              </a:rPr>
              <a:t>Phase4_MY</a:t>
            </a:r>
            <a:r>
              <a:rPr lang="en-US" altLang="zh-CN" sz="3200" dirty="0">
                <a:solidFill>
                  <a:srgbClr val="0000CC"/>
                </a:solidFill>
              </a:rPr>
              <a:t>23</a:t>
            </a:r>
            <a:r>
              <a:rPr lang="zh-CN" altLang="en-US" sz="3200" dirty="0">
                <a:solidFill>
                  <a:srgbClr val="0000CC"/>
                </a:solidFill>
              </a:rPr>
              <a:t> </a:t>
            </a:r>
            <a:r>
              <a:rPr lang="en-US" altLang="zh-CN" sz="3200" dirty="0">
                <a:solidFill>
                  <a:srgbClr val="0000CC"/>
                </a:solidFill>
              </a:rPr>
              <a:t>U554_R06</a:t>
            </a:r>
            <a:r>
              <a:rPr lang="zh-CN" altLang="en-US" sz="3200" dirty="0">
                <a:solidFill>
                  <a:srgbClr val="0000CC"/>
                </a:solidFill>
              </a:rPr>
              <a:t> </a:t>
            </a:r>
            <a:r>
              <a:rPr lang="en-US" altLang="zh-CN" sz="3200" dirty="0">
                <a:solidFill>
                  <a:srgbClr val="0000CC"/>
                </a:solidFill>
              </a:rPr>
              <a:t>PRO </a:t>
            </a:r>
            <a:r>
              <a:rPr lang="en-US" altLang="en-US" sz="3200" dirty="0">
                <a:solidFill>
                  <a:srgbClr val="0000CC"/>
                </a:solidFill>
              </a:rPr>
              <a:t>–Baidu</a:t>
            </a:r>
            <a:endParaRPr lang="en-US" altLang="en-US" sz="3200" dirty="0"/>
          </a:p>
        </p:txBody>
      </p:sp>
      <p:sp>
        <p:nvSpPr>
          <p:cNvPr id="47106" name="Rectangle 4"/>
          <p:cNvSpPr>
            <a:spLocks noChangeArrowheads="1"/>
          </p:cNvSpPr>
          <p:nvPr/>
        </p:nvSpPr>
        <p:spPr bwMode="auto">
          <a:xfrm>
            <a:off x="6878638" y="2268538"/>
            <a:ext cx="266065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20204" pitchFamily="34" charset="0"/>
            </a:endParaRPr>
          </a:p>
          <a:p>
            <a:pPr eaLnBrk="1" hangingPunct="1"/>
            <a:r>
              <a:rPr lang="en-US" altLang="en-US" sz="1600" dirty="0">
                <a:solidFill>
                  <a:srgbClr val="00264E"/>
                </a:solidFill>
              </a:rPr>
              <a:t>Updated on </a:t>
            </a:r>
            <a:r>
              <a:rPr lang="en-US" altLang="en-US" sz="1600" dirty="0">
                <a:solidFill>
                  <a:srgbClr val="0000CC"/>
                </a:solidFill>
              </a:rPr>
              <a:t>202</a:t>
            </a:r>
            <a:r>
              <a:rPr lang="en-US" altLang="zh-CN" sz="1600" dirty="0">
                <a:solidFill>
                  <a:srgbClr val="0000CC"/>
                </a:solidFill>
              </a:rPr>
              <a:t>3</a:t>
            </a:r>
            <a:r>
              <a:rPr lang="en-US" altLang="en-US" sz="1600" dirty="0">
                <a:solidFill>
                  <a:srgbClr val="0000CC"/>
                </a:solidFill>
              </a:rPr>
              <a:t>-0</a:t>
            </a:r>
            <a:r>
              <a:rPr lang="en-US" altLang="zh-CN" sz="1600" dirty="0">
                <a:solidFill>
                  <a:srgbClr val="0000CC"/>
                </a:solidFill>
              </a:rPr>
              <a:t>4</a:t>
            </a:r>
            <a:r>
              <a:rPr lang="en-US" altLang="en-US" sz="1600" dirty="0">
                <a:solidFill>
                  <a:srgbClr val="0000CC"/>
                </a:solidFill>
              </a:rPr>
              <a:t>-2</a:t>
            </a:r>
            <a:r>
              <a:rPr lang="en-US" altLang="zh-CN" sz="1600" dirty="0">
                <a:solidFill>
                  <a:srgbClr val="0000CC"/>
                </a:solidFill>
              </a:rPr>
              <a:t>5</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Think</a:t>
                </a: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Point of view</a:t>
                </a: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Plan to Implement</a:t>
                </a: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Implement</a:t>
                </a: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345F"/>
                </a:solidFill>
                <a:cs typeface="Arial" panose="020B0604020202020204" pitchFamily="34" charset="0"/>
              </a:rPr>
              <a:t>Desired Outcome</a:t>
            </a: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Awareness</a:t>
            </a: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Decision</a:t>
            </a: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Escalation Help</a:t>
            </a:r>
          </a:p>
        </p:txBody>
      </p:sp>
      <p:pic>
        <p:nvPicPr>
          <p:cNvPr id="47116"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a:t>
            </a:r>
            <a:r>
              <a:rPr lang="en-US" altLang="en-US" sz="2800" dirty="0">
                <a:solidFill>
                  <a:srgbClr val="0000CC"/>
                </a:solidFill>
              </a:rPr>
              <a:t>MY</a:t>
            </a:r>
            <a:r>
              <a:rPr lang="en-US" altLang="zh-CN" sz="2800" dirty="0">
                <a:solidFill>
                  <a:srgbClr val="0000CC"/>
                </a:solidFill>
              </a:rPr>
              <a:t>23</a:t>
            </a:r>
            <a:r>
              <a:rPr lang="zh-CN" altLang="en-US" sz="2800" dirty="0">
                <a:solidFill>
                  <a:srgbClr val="0000CC"/>
                </a:solidFill>
              </a:rPr>
              <a:t> </a:t>
            </a:r>
            <a:r>
              <a:rPr lang="en-US" altLang="zh-CN" sz="2800" dirty="0">
                <a:solidFill>
                  <a:srgbClr val="0000CC"/>
                </a:solidFill>
              </a:rPr>
              <a:t>U554_R06</a:t>
            </a:r>
            <a:r>
              <a:rPr lang="zh-CN" altLang="en-US" sz="2800" dirty="0">
                <a:solidFill>
                  <a:srgbClr val="0000CC"/>
                </a:solidFill>
              </a:rPr>
              <a:t> </a:t>
            </a:r>
            <a:r>
              <a:rPr lang="en-US" altLang="zh-CN" sz="2800" dirty="0">
                <a:solidFill>
                  <a:srgbClr val="0000CC"/>
                </a:solidFill>
              </a:rPr>
              <a:t>PRO </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a:t>
            </a:r>
            <a:r>
              <a:rPr lang="en-US" altLang="en-US" sz="2800" dirty="0">
                <a:solidFill>
                  <a:srgbClr val="FFC000"/>
                </a:solidFill>
                <a:ea typeface="SimHei" panose="02010609060101010101" pitchFamily="49" charset="-122"/>
                <a:sym typeface="+mn-ea"/>
              </a:rPr>
              <a:t>yellow</a:t>
            </a:r>
            <a:r>
              <a:rPr lang="en-US" altLang="en-US" sz="2800" dirty="0">
                <a:ea typeface="SimHei" panose="02010609060101010101" pitchFamily="49" charset="-122"/>
              </a:rPr>
              <a:t>}</a:t>
            </a: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p>
          <a:p>
            <a:pPr lvl="1">
              <a:spcBef>
                <a:spcPct val="0"/>
              </a:spcBef>
              <a:buFont typeface="Arial" panose="020B0604020202020204" pitchFamily="34" charset="0"/>
              <a:buChar char="•"/>
            </a:pPr>
            <a:r>
              <a:rPr lang="en-US" altLang="zh-CN" sz="1800" dirty="0">
                <a:ea typeface="宋体" pitchFamily="2" charset="-122"/>
              </a:rPr>
              <a:t>Refer SWAD for the details:</a:t>
            </a: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GB" altLang="zh-CN" sz="1800" dirty="0">
                <a:ea typeface="宋体" pitchFamily="2" charset="-122"/>
              </a:rPr>
              <a:t>20220909_527_PRO</a:t>
            </a: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 </a:t>
            </a:r>
            <a:r>
              <a:rPr lang="en-GB" altLang="zh-CN" sz="1800" dirty="0">
                <a:ea typeface="宋体" pitchFamily="2" charset="-122"/>
              </a:rPr>
              <a:t>20230411_0898_D2L13_R06.PRO</a:t>
            </a:r>
          </a:p>
          <a:p>
            <a:pPr lvl="2">
              <a:spcBef>
                <a:spcPct val="0"/>
              </a:spcBef>
              <a:buFont typeface="Arial" panose="020B0604020202020204" pitchFamily="34" charset="0"/>
              <a:buChar char="•"/>
            </a:pPr>
            <a:r>
              <a:rPr lang="en-US" altLang="zh-CN" sz="1800" dirty="0">
                <a:solidFill>
                  <a:srgbClr val="0000CC"/>
                </a:solidFill>
                <a:ea typeface="宋体" pitchFamily="2" charset="-122"/>
              </a:rPr>
              <a:t>Verification scope and method:</a:t>
            </a:r>
          </a:p>
          <a:p>
            <a:pPr lvl="2">
              <a:spcBef>
                <a:spcPct val="0"/>
              </a:spcBef>
              <a:buFont typeface="Arial" panose="020B0604020202020204" pitchFamily="34" charset="0"/>
              <a:buChar char="•"/>
            </a:pPr>
            <a:r>
              <a:rPr lang="en-US" altLang="zh-CN" sz="1800" dirty="0">
                <a:solidFill>
                  <a:srgbClr val="0000CC"/>
                </a:solidFill>
                <a:ea typeface="宋体" pitchFamily="2" charset="-122"/>
              </a:rPr>
              <a:t>{Smoke verification} </a:t>
            </a:r>
            <a:r>
              <a:rPr lang="en-US" altLang="zh-CN" sz="1800" dirty="0">
                <a:ea typeface="宋体" pitchFamily="2" charset="-122"/>
              </a:rPr>
              <a:t>executed with pass rate </a:t>
            </a:r>
            <a:r>
              <a:rPr lang="en-US" altLang="zh-CN" sz="1800" dirty="0">
                <a:solidFill>
                  <a:srgbClr val="0000CC"/>
                </a:solidFill>
                <a:ea typeface="宋体" pitchFamily="2" charset="-122"/>
              </a:rPr>
              <a:t>100%,  0 </a:t>
            </a:r>
            <a:r>
              <a:rPr lang="en-US" altLang="zh-CN" sz="1800" dirty="0">
                <a:ea typeface="宋体" pitchFamily="2" charset="-122"/>
              </a:rPr>
              <a:t>P0 and </a:t>
            </a:r>
            <a:r>
              <a:rPr lang="en-US" altLang="zh-CN" sz="1800" dirty="0">
                <a:solidFill>
                  <a:srgbClr val="0000CC"/>
                </a:solidFill>
                <a:ea typeface="宋体" pitchFamily="2" charset="-122"/>
              </a:rPr>
              <a:t>3 </a:t>
            </a:r>
            <a:r>
              <a:rPr lang="en-US" altLang="zh-CN" sz="1800" dirty="0">
                <a:ea typeface="宋体" pitchFamily="2" charset="-122"/>
              </a:rPr>
              <a:t>P1 issues. Refer test report for detail.</a:t>
            </a:r>
          </a:p>
          <a:p>
            <a:pPr>
              <a:spcBef>
                <a:spcPct val="0"/>
              </a:spcBef>
            </a:pPr>
            <a:r>
              <a:rPr lang="en-US" altLang="zh-CN" sz="1800" dirty="0">
                <a:ea typeface="宋体" pitchFamily="2" charset="-122"/>
              </a:rPr>
              <a:t>No changes compared with previous version.</a:t>
            </a:r>
          </a:p>
          <a:p>
            <a:pPr>
              <a:spcBef>
                <a:spcPct val="0"/>
              </a:spcBef>
            </a:pPr>
            <a:endParaRPr lang="en-US" altLang="zh-CN" sz="1800" dirty="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318770" y="207187"/>
            <a:ext cx="11873230" cy="486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sym typeface="+mn-ea"/>
              </a:rPr>
              <a:t>{</a:t>
            </a:r>
            <a:r>
              <a:rPr lang="en-US" altLang="en-US" sz="2800" dirty="0">
                <a:solidFill>
                  <a:srgbClr val="0000CC"/>
                </a:solidFill>
              </a:rPr>
              <a:t>MY</a:t>
            </a:r>
            <a:r>
              <a:rPr lang="en-US" altLang="zh-CN" sz="2800" dirty="0">
                <a:solidFill>
                  <a:srgbClr val="0000CC"/>
                </a:solidFill>
              </a:rPr>
              <a:t>23</a:t>
            </a:r>
            <a:r>
              <a:rPr lang="zh-CN" altLang="en-US" sz="2800" dirty="0">
                <a:solidFill>
                  <a:srgbClr val="0000CC"/>
                </a:solidFill>
              </a:rPr>
              <a:t> </a:t>
            </a:r>
            <a:r>
              <a:rPr lang="en-US" altLang="zh-CN" sz="2800" dirty="0">
                <a:solidFill>
                  <a:srgbClr val="0000CC"/>
                </a:solidFill>
              </a:rPr>
              <a:t>U554_R06</a:t>
            </a:r>
            <a:r>
              <a:rPr lang="zh-CN" altLang="en-US" sz="2800" dirty="0">
                <a:solidFill>
                  <a:srgbClr val="0000CC"/>
                </a:solidFill>
              </a:rPr>
              <a:t> </a:t>
            </a:r>
            <a:r>
              <a:rPr lang="en-US" altLang="zh-CN" sz="2800" dirty="0">
                <a:solidFill>
                  <a:srgbClr val="0000CC"/>
                </a:solidFill>
              </a:rPr>
              <a:t>PRO </a:t>
            </a:r>
            <a:r>
              <a:rPr lang="en-US" altLang="en-US" sz="2800" dirty="0">
                <a:solidFill>
                  <a:srgbClr val="0000CC"/>
                </a:solidFill>
                <a:sym typeface="+mn-ea"/>
              </a:rPr>
              <a:t>} </a:t>
            </a:r>
            <a:r>
              <a:rPr lang="en-US" altLang="zh-CN" sz="2800" dirty="0">
                <a:sym typeface="+mn-ea"/>
              </a:rPr>
              <a:t>Open Gating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extLst>
              <p:ext uri="{D42A27DB-BD31-4B8C-83A1-F6EECF244321}">
                <p14:modId xmlns:p14="http://schemas.microsoft.com/office/powerpoint/2010/main" val="3151960965"/>
              </p:ext>
            </p:extLst>
          </p:nvPr>
        </p:nvGraphicFramePr>
        <p:xfrm>
          <a:off x="159385" y="1048680"/>
          <a:ext cx="11873230" cy="3745275"/>
        </p:xfrm>
        <a:graphic>
          <a:graphicData uri="http://schemas.openxmlformats.org/drawingml/2006/table">
            <a:tbl>
              <a:tblPr/>
              <a:tblGrid>
                <a:gridCol w="924140">
                  <a:extLst>
                    <a:ext uri="{9D8B030D-6E8A-4147-A177-3AD203B41FA5}">
                      <a16:colId xmlns:a16="http://schemas.microsoft.com/office/drawing/2014/main" val="20000"/>
                    </a:ext>
                  </a:extLst>
                </a:gridCol>
                <a:gridCol w="3212885">
                  <a:extLst>
                    <a:ext uri="{9D8B030D-6E8A-4147-A177-3AD203B41FA5}">
                      <a16:colId xmlns:a16="http://schemas.microsoft.com/office/drawing/2014/main" val="20001"/>
                    </a:ext>
                  </a:extLst>
                </a:gridCol>
                <a:gridCol w="859650">
                  <a:extLst>
                    <a:ext uri="{9D8B030D-6E8A-4147-A177-3AD203B41FA5}">
                      <a16:colId xmlns:a16="http://schemas.microsoft.com/office/drawing/2014/main" val="20002"/>
                    </a:ext>
                  </a:extLst>
                </a:gridCol>
                <a:gridCol w="967993">
                  <a:extLst>
                    <a:ext uri="{9D8B030D-6E8A-4147-A177-3AD203B41FA5}">
                      <a16:colId xmlns:a16="http://schemas.microsoft.com/office/drawing/2014/main" val="20003"/>
                    </a:ext>
                  </a:extLst>
                </a:gridCol>
                <a:gridCol w="1150499">
                  <a:extLst>
                    <a:ext uri="{9D8B030D-6E8A-4147-A177-3AD203B41FA5}">
                      <a16:colId xmlns:a16="http://schemas.microsoft.com/office/drawing/2014/main" val="20004"/>
                    </a:ext>
                  </a:extLst>
                </a:gridCol>
                <a:gridCol w="4758063">
                  <a:extLst>
                    <a:ext uri="{9D8B030D-6E8A-4147-A177-3AD203B41FA5}">
                      <a16:colId xmlns:a16="http://schemas.microsoft.com/office/drawing/2014/main" val="20005"/>
                    </a:ext>
                  </a:extLst>
                </a:gridCol>
              </a:tblGrid>
              <a:tr h="196260">
                <a:tc>
                  <a:txBody>
                    <a:bodyPr/>
                    <a:lstStyle/>
                    <a:p>
                      <a:pPr algn="ctr" fontAlgn="t"/>
                      <a:r>
                        <a:rPr lang="en-GB" sz="1100" b="1" i="0" u="none" strike="noStrike" dirty="0">
                          <a:solidFill>
                            <a:schemeClr val="bg1"/>
                          </a:solidFill>
                          <a:effectLst/>
                          <a:latin typeface="Arial" panose="020B0604020202020204" pitchFamily="34" charset="0"/>
                          <a:ea typeface="等线" panose="02010600030101010101" pitchFamily="2" charset="-122"/>
                        </a:rPr>
                        <a:t>Key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r>
                        <a:rPr lang="en-GB" sz="1100" b="1" i="0" u="none" strike="noStrike" dirty="0">
                          <a:solidFill>
                            <a:schemeClr val="bg1"/>
                          </a:solidFill>
                          <a:effectLst/>
                          <a:latin typeface="Arial" panose="020B0604020202020204" pitchFamily="34" charset="0"/>
                          <a:ea typeface="等线" panose="02010600030101010101" pitchFamily="2" charset="-122"/>
                        </a:rPr>
                        <a:t>Summary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algn="ctr" defTabSz="914400" rtl="0" eaLnBrk="1" fontAlgn="t" latinLnBrk="0" hangingPunct="1"/>
                      <a:r>
                        <a:rPr lang="en-GB" sz="1100" b="1" i="0" u="none" strike="noStrike" kern="1200" dirty="0">
                          <a:solidFill>
                            <a:schemeClr val="bg1"/>
                          </a:solidFill>
                          <a:effectLst/>
                          <a:latin typeface="Arial" panose="020B0604020202020204" pitchFamily="34" charset="0"/>
                          <a:ea typeface="等线" panose="02010600030101010101" pitchFamily="2" charset="-122"/>
                          <a:cs typeface="+mn-cs"/>
                        </a:rPr>
                        <a:t>Status</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algn="ctr" defTabSz="914400" rtl="0" eaLnBrk="1" fontAlgn="t" latinLnBrk="0" hangingPunct="1"/>
                      <a:r>
                        <a:rPr lang="en-GB" sz="11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r>
                        <a:rPr lang="en-GB" sz="1100" b="1" i="0" u="none" strike="noStrike" dirty="0">
                          <a:solidFill>
                            <a:schemeClr val="bg1"/>
                          </a:solidFill>
                          <a:effectLst/>
                          <a:latin typeface="Arial" panose="020B0604020202020204" pitchFamily="34" charset="0"/>
                          <a:ea typeface="等线" panose="02010600030101010101" pitchFamily="2" charset="-122"/>
                        </a:rPr>
                        <a:t>Priority</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lang="en-US" altLang="zh-CN" sz="1100" b="1" i="0" u="none" strike="noStrike" kern="1200" dirty="0">
                          <a:solidFill>
                            <a:schemeClr val="bg1"/>
                          </a:solidFill>
                          <a:effectLst/>
                          <a:latin typeface="Arial" panose="020B0604020202020204" pitchFamily="34" charset="0"/>
                          <a:ea typeface="等线" panose="02010600030101010101" pitchFamily="2" charset="-122"/>
                          <a:cs typeface="+mn-cs"/>
                        </a:rPr>
                        <a:t>Remark</a:t>
                      </a: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936257">
                <a:tc>
                  <a:txBody>
                    <a:bodyPr/>
                    <a:lstStyle/>
                    <a:p>
                      <a:pPr algn="l" fontAlgn="ctr"/>
                      <a:r>
                        <a:rPr lang="en" sz="1100" b="0" i="0" u="sng" strike="noStrike" dirty="0">
                          <a:solidFill>
                            <a:srgbClr val="0563C1"/>
                          </a:solidFill>
                          <a:effectLst/>
                          <a:latin typeface="等线" panose="02010600030101010101" pitchFamily="2" charset="-122"/>
                          <a:ea typeface="等线" panose="02010600030101010101" pitchFamily="2" charset="-122"/>
                          <a:hlinkClick r:id="rId4"/>
                        </a:rPr>
                        <a:t>AW2-19769</a:t>
                      </a:r>
                      <a:endParaRPr lang="en" sz="1100" b="0" i="0" u="sng"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100" b="0" i="0" u="none" strike="noStrike" dirty="0">
                          <a:solidFill>
                            <a:srgbClr val="000000"/>
                          </a:solidFill>
                          <a:effectLst/>
                          <a:latin typeface="Arial" panose="020B0604020202020204" pitchFamily="34" charset="0"/>
                          <a:ea typeface="等线" panose="02010600030101010101" pitchFamily="2" charset="-122"/>
                        </a:rPr>
                        <a:t>Phase4:[MY23 U554][100%][AAR]The history shows an error.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altLang="zh-CN" sz="1100" b="0" i="0" u="none" strike="noStrike" dirty="0">
                          <a:solidFill>
                            <a:srgbClr val="000000"/>
                          </a:solidFill>
                          <a:effectLst/>
                          <a:latin typeface="Arial" panose="020B0604020202020204" pitchFamily="34" charset="0"/>
                          <a:ea typeface="等线" panose="02010600030101010101" pitchFamily="2" charset="-122"/>
                        </a:rPr>
                        <a:t>Verification</a:t>
                      </a:r>
                      <a:endParaRPr lang="en" sz="110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 sz="1100" b="0" i="0" u="none" strike="noStrike">
                          <a:solidFill>
                            <a:srgbClr val="000000"/>
                          </a:solidFill>
                          <a:effectLst/>
                          <a:latin typeface="Arial" panose="020B0604020202020204" pitchFamily="34" charset="0"/>
                          <a:ea typeface="等线" panose="02010600030101010101" pitchFamily="2" charset="-122"/>
                        </a:rPr>
                        <a:t>R07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100" b="0" i="0" u="none" strike="noStrike">
                          <a:solidFill>
                            <a:srgbClr val="000000"/>
                          </a:solidFill>
                          <a:effectLst/>
                          <a:latin typeface="Arial" panose="020B0604020202020204" pitchFamily="34" charset="0"/>
                          <a:ea typeface="等线" panose="02010600030101010101" pitchFamily="2" charset="-122"/>
                        </a:rPr>
                        <a:t>Gating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等线" panose="02010600030101010101" pitchFamily="2" charset="-122"/>
                          <a:ea typeface="等线" panose="02010600030101010101" pitchFamily="2" charset="-122"/>
                        </a:rPr>
                        <a:t>1.</a:t>
                      </a:r>
                      <a:r>
                        <a:rPr lang="zh-CN" altLang="en-US" sz="1100" b="0" i="0" u="none" strike="noStrike">
                          <a:solidFill>
                            <a:srgbClr val="000000"/>
                          </a:solidFill>
                          <a:effectLst/>
                          <a:latin typeface="等线" panose="02010600030101010101" pitchFamily="2" charset="-122"/>
                          <a:ea typeface="等线" panose="02010600030101010101" pitchFamily="2" charset="-122"/>
                        </a:rPr>
                        <a:t>出现概率：必现</a:t>
                      </a:r>
                      <a:br>
                        <a:rPr lang="zh-CN" altLang="en-US" sz="1100" b="0" i="0" u="none" strike="noStrike">
                          <a:solidFill>
                            <a:srgbClr val="000000"/>
                          </a:solidFill>
                          <a:effectLst/>
                          <a:latin typeface="等线" panose="02010600030101010101" pitchFamily="2" charset="-122"/>
                          <a:ea typeface="等线" panose="02010600030101010101" pitchFamily="2" charset="-122"/>
                        </a:rPr>
                      </a:br>
                      <a:r>
                        <a:rPr lang="en-US" altLang="zh-CN" sz="1100" b="0" i="0" u="none" strike="noStrike">
                          <a:solidFill>
                            <a:srgbClr val="000000"/>
                          </a:solidFill>
                          <a:effectLst/>
                          <a:latin typeface="等线" panose="02010600030101010101" pitchFamily="2" charset="-122"/>
                          <a:ea typeface="等线" panose="02010600030101010101" pitchFamily="2" charset="-122"/>
                        </a:rPr>
                        <a:t>2.</a:t>
                      </a:r>
                      <a:r>
                        <a:rPr lang="zh-CN" altLang="en-US" sz="1100" b="0" i="0" u="none" strike="noStrike">
                          <a:solidFill>
                            <a:srgbClr val="000000"/>
                          </a:solidFill>
                          <a:effectLst/>
                          <a:latin typeface="等线" panose="02010600030101010101" pitchFamily="2" charset="-122"/>
                          <a:ea typeface="等线" panose="02010600030101010101" pitchFamily="2" charset="-122"/>
                        </a:rPr>
                        <a:t>恢复方法：</a:t>
                      </a:r>
                      <a:r>
                        <a:rPr lang="en" sz="1100" b="0" i="0" u="none" strike="noStrike">
                          <a:solidFill>
                            <a:srgbClr val="000000"/>
                          </a:solidFill>
                          <a:effectLst/>
                          <a:latin typeface="等线" panose="02010600030101010101" pitchFamily="2" charset="-122"/>
                          <a:ea typeface="等线" panose="02010600030101010101" pitchFamily="2" charset="-122"/>
                        </a:rPr>
                        <a:t>NA</a:t>
                      </a:r>
                      <a:br>
                        <a:rPr lang="en" sz="1100" b="0" i="0" u="none" strike="noStrike">
                          <a:solidFill>
                            <a:srgbClr val="000000"/>
                          </a:solidFill>
                          <a:effectLst/>
                          <a:latin typeface="等线" panose="02010600030101010101" pitchFamily="2" charset="-122"/>
                          <a:ea typeface="等线" panose="02010600030101010101" pitchFamily="2" charset="-122"/>
                        </a:rPr>
                      </a:br>
                      <a:r>
                        <a:rPr lang="en" sz="1100" b="0" i="0" u="none" strike="noStrike">
                          <a:solidFill>
                            <a:srgbClr val="000000"/>
                          </a:solidFill>
                          <a:effectLst/>
                          <a:latin typeface="等线" panose="02010600030101010101" pitchFamily="2" charset="-122"/>
                          <a:ea typeface="等线" panose="02010600030101010101" pitchFamily="2" charset="-122"/>
                        </a:rPr>
                        <a:t>3.</a:t>
                      </a:r>
                      <a:r>
                        <a:rPr lang="zh-CN" altLang="en-US" sz="1100" b="0" i="0" u="none" strike="noStrike">
                          <a:solidFill>
                            <a:srgbClr val="000000"/>
                          </a:solidFill>
                          <a:effectLst/>
                          <a:latin typeface="等线" panose="02010600030101010101" pitchFamily="2" charset="-122"/>
                          <a:ea typeface="等线" panose="02010600030101010101" pitchFamily="2" charset="-122"/>
                        </a:rPr>
                        <a:t>用户使用频次：低频</a:t>
                      </a:r>
                      <a:br>
                        <a:rPr lang="zh-CN" altLang="en-US" sz="1100" b="0" i="0" u="none" strike="noStrike">
                          <a:solidFill>
                            <a:srgbClr val="000000"/>
                          </a:solidFill>
                          <a:effectLst/>
                          <a:latin typeface="等线" panose="02010600030101010101" pitchFamily="2" charset="-122"/>
                          <a:ea typeface="等线" panose="02010600030101010101" pitchFamily="2" charset="-122"/>
                        </a:rPr>
                      </a:br>
                      <a:r>
                        <a:rPr lang="en-US" altLang="zh-CN" sz="1100" b="0" i="0" u="none" strike="noStrike">
                          <a:solidFill>
                            <a:srgbClr val="000000"/>
                          </a:solidFill>
                          <a:effectLst/>
                          <a:latin typeface="等线" panose="02010600030101010101" pitchFamily="2" charset="-122"/>
                          <a:ea typeface="等线" panose="02010600030101010101" pitchFamily="2" charset="-122"/>
                        </a:rPr>
                        <a:t>4.</a:t>
                      </a:r>
                      <a:r>
                        <a:rPr lang="en" sz="1100" b="0" i="0" u="none" strike="noStrike">
                          <a:solidFill>
                            <a:srgbClr val="000000"/>
                          </a:solidFill>
                          <a:effectLst/>
                          <a:latin typeface="等线" panose="02010600030101010101" pitchFamily="2" charset="-122"/>
                          <a:ea typeface="等线" panose="02010600030101010101" pitchFamily="2" charset="-122"/>
                        </a:rPr>
                        <a:t>Root cause：</a:t>
                      </a:r>
                      <a:r>
                        <a:rPr lang="zh-CN" altLang="en-US" sz="1100" b="0" i="0" u="none" strike="noStrike">
                          <a:solidFill>
                            <a:srgbClr val="000000"/>
                          </a:solidFill>
                          <a:effectLst/>
                          <a:latin typeface="等线" panose="02010600030101010101" pitchFamily="2" charset="-122"/>
                          <a:ea typeface="等线" panose="02010600030101010101" pitchFamily="2" charset="-122"/>
                        </a:rPr>
                        <a:t>大于</a:t>
                      </a:r>
                      <a:r>
                        <a:rPr lang="en-US" altLang="zh-CN" sz="1100" b="0" i="0" u="none" strike="noStrike">
                          <a:solidFill>
                            <a:srgbClr val="000000"/>
                          </a:solidFill>
                          <a:effectLst/>
                          <a:latin typeface="等线" panose="02010600030101010101" pitchFamily="2" charset="-122"/>
                          <a:ea typeface="等线" panose="02010600030101010101" pitchFamily="2" charset="-122"/>
                        </a:rPr>
                        <a:t>500</a:t>
                      </a:r>
                      <a:r>
                        <a:rPr lang="zh-CN" altLang="en-US" sz="1100" b="0" i="0" u="none" strike="noStrike">
                          <a:solidFill>
                            <a:srgbClr val="000000"/>
                          </a:solidFill>
                          <a:effectLst/>
                          <a:latin typeface="等线" panose="02010600030101010101" pitchFamily="2" charset="-122"/>
                          <a:ea typeface="等线" panose="02010600030101010101" pitchFamily="2" charset="-122"/>
                        </a:rPr>
                        <a:t>和小于</a:t>
                      </a:r>
                      <a:r>
                        <a:rPr lang="en-US" altLang="zh-CN" sz="1100" b="0" i="0" u="none" strike="noStrike">
                          <a:solidFill>
                            <a:srgbClr val="000000"/>
                          </a:solidFill>
                          <a:effectLst/>
                          <a:latin typeface="等线" panose="02010600030101010101" pitchFamily="2" charset="-122"/>
                          <a:ea typeface="等线" panose="02010600030101010101" pitchFamily="2" charset="-122"/>
                        </a:rPr>
                        <a:t>0</a:t>
                      </a:r>
                      <a:r>
                        <a:rPr lang="zh-CN" altLang="en-US" sz="1100" b="0" i="0" u="none" strike="noStrike">
                          <a:solidFill>
                            <a:srgbClr val="000000"/>
                          </a:solidFill>
                          <a:effectLst/>
                          <a:latin typeface="等线" panose="02010600030101010101" pitchFamily="2" charset="-122"/>
                          <a:ea typeface="等线" panose="02010600030101010101" pitchFamily="2" charset="-122"/>
                        </a:rPr>
                        <a:t>的值为无效值，需要不显示。</a:t>
                      </a:r>
                      <a:br>
                        <a:rPr lang="zh-CN" altLang="en-US" sz="1100" b="0" i="0" u="none" strike="noStrike">
                          <a:solidFill>
                            <a:srgbClr val="000000"/>
                          </a:solidFill>
                          <a:effectLst/>
                          <a:latin typeface="等线" panose="02010600030101010101" pitchFamily="2" charset="-122"/>
                          <a:ea typeface="等线" panose="02010600030101010101" pitchFamily="2" charset="-122"/>
                        </a:rPr>
                      </a:br>
                      <a:r>
                        <a:rPr lang="en-US" altLang="zh-CN" sz="1100" b="0" i="0" u="none" strike="noStrike">
                          <a:solidFill>
                            <a:srgbClr val="000000"/>
                          </a:solidFill>
                          <a:effectLst/>
                          <a:latin typeface="等线" panose="02010600030101010101" pitchFamily="2" charset="-122"/>
                          <a:ea typeface="等线" panose="02010600030101010101" pitchFamily="2" charset="-122"/>
                        </a:rPr>
                        <a:t>5.</a:t>
                      </a:r>
                      <a:r>
                        <a:rPr lang="zh-CN" altLang="en-US" sz="1100" b="0" i="0" u="none" strike="noStrike">
                          <a:solidFill>
                            <a:srgbClr val="000000"/>
                          </a:solidFill>
                          <a:effectLst/>
                          <a:latin typeface="等线" panose="02010600030101010101" pitchFamily="2" charset="-122"/>
                          <a:ea typeface="等线" panose="02010600030101010101" pitchFamily="2" charset="-122"/>
                        </a:rPr>
                        <a:t>影响评估：</a:t>
                      </a:r>
                      <a:r>
                        <a:rPr lang="en" sz="1100" b="0" i="0" u="none" strike="noStrike">
                          <a:solidFill>
                            <a:srgbClr val="000000"/>
                          </a:solidFill>
                          <a:effectLst/>
                          <a:latin typeface="等线" panose="02010600030101010101" pitchFamily="2" charset="-122"/>
                          <a:ea typeface="等线" panose="02010600030101010101" pitchFamily="2" charset="-122"/>
                        </a:rPr>
                        <a:t>Low</a:t>
                      </a:r>
                      <a:br>
                        <a:rPr lang="en" sz="1100" b="0" i="0" u="none" strike="noStrike">
                          <a:solidFill>
                            <a:srgbClr val="000000"/>
                          </a:solidFill>
                          <a:effectLst/>
                          <a:latin typeface="等线" panose="02010600030101010101" pitchFamily="2" charset="-122"/>
                          <a:ea typeface="等线" panose="02010600030101010101" pitchFamily="2" charset="-122"/>
                        </a:rPr>
                      </a:br>
                      <a:r>
                        <a:rPr lang="en" sz="1100" b="0" i="0" u="none" strike="noStrike">
                          <a:solidFill>
                            <a:srgbClr val="000000"/>
                          </a:solidFill>
                          <a:effectLst/>
                          <a:latin typeface="等线" panose="02010600030101010101" pitchFamily="2" charset="-122"/>
                          <a:ea typeface="等线" panose="02010600030101010101" pitchFamily="2" charset="-122"/>
                        </a:rPr>
                        <a:t>6.</a:t>
                      </a:r>
                      <a:r>
                        <a:rPr lang="zh-CN" altLang="en-US" sz="1100" b="0" i="0" u="none" strike="noStrike">
                          <a:solidFill>
                            <a:srgbClr val="000000"/>
                          </a:solidFill>
                          <a:effectLst/>
                          <a:latin typeface="等线" panose="02010600030101010101" pitchFamily="2" charset="-122"/>
                          <a:ea typeface="等线" panose="02010600030101010101" pitchFamily="2" charset="-122"/>
                        </a:rPr>
                        <a:t>修复计划：目前在</a:t>
                      </a:r>
                      <a:r>
                        <a:rPr lang="en-US" altLang="zh-CN" sz="1100" b="0" i="0" u="none" strike="noStrike">
                          <a:solidFill>
                            <a:srgbClr val="000000"/>
                          </a:solidFill>
                          <a:effectLst/>
                          <a:latin typeface="等线" panose="02010600030101010101" pitchFamily="2" charset="-122"/>
                          <a:ea typeface="等线" panose="02010600030101010101" pitchFamily="2" charset="-122"/>
                        </a:rPr>
                        <a:t>1.4.7.1</a:t>
                      </a:r>
                      <a:r>
                        <a:rPr lang="zh-CN" altLang="en-US" sz="1100" b="0" i="0" u="none" strike="noStrike">
                          <a:solidFill>
                            <a:srgbClr val="000000"/>
                          </a:solidFill>
                          <a:effectLst/>
                          <a:latin typeface="等线" panose="02010600030101010101" pitchFamily="2" charset="-122"/>
                          <a:ea typeface="等线" panose="02010600030101010101" pitchFamily="2" charset="-122"/>
                        </a:rPr>
                        <a:t>版本中已经修复。待下一版本合入。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36257">
                <a:tc>
                  <a:txBody>
                    <a:bodyPr/>
                    <a:lstStyle/>
                    <a:p>
                      <a:pPr algn="l" fontAlgn="ctr"/>
                      <a:r>
                        <a:rPr lang="en" sz="1100" b="0" i="0" u="sng" strike="noStrike">
                          <a:solidFill>
                            <a:srgbClr val="0563C1"/>
                          </a:solidFill>
                          <a:effectLst/>
                          <a:latin typeface="等线" panose="02010600030101010101" pitchFamily="2" charset="-122"/>
                          <a:ea typeface="等线" panose="02010600030101010101" pitchFamily="2" charset="-122"/>
                          <a:hlinkClick r:id="rId5"/>
                        </a:rPr>
                        <a:t>AW2-19535</a:t>
                      </a:r>
                      <a:endParaRPr lang="en" sz="1100" b="0" i="0" u="sng" strike="noStrike">
                        <a:solidFill>
                          <a:srgbClr val="0563C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100" b="0" i="0" u="none" strike="noStrike" dirty="0">
                          <a:solidFill>
                            <a:srgbClr val="000000"/>
                          </a:solidFill>
                          <a:effectLst/>
                          <a:latin typeface="Arial" panose="020B0604020202020204" pitchFamily="34" charset="0"/>
                          <a:ea typeface="等线" panose="02010600030101010101" pitchFamily="2" charset="-122"/>
                        </a:rPr>
                        <a:t>[My23 U554][</a:t>
                      </a:r>
                      <a:r>
                        <a:rPr lang="zh-CN" altLang="en-US" sz="1100" b="0" i="0" u="none" strike="noStrike" dirty="0">
                          <a:solidFill>
                            <a:srgbClr val="000000"/>
                          </a:solidFill>
                          <a:effectLst/>
                          <a:latin typeface="Arial" panose="020B0604020202020204" pitchFamily="34" charset="0"/>
                          <a:ea typeface="等线" panose="02010600030101010101" pitchFamily="2" charset="-122"/>
                        </a:rPr>
                        <a:t>偶现</a:t>
                      </a:r>
                      <a:r>
                        <a:rPr lang="en-US" altLang="zh-CN" sz="1100" b="0" i="0" u="none" strike="noStrike" dirty="0">
                          <a:solidFill>
                            <a:srgbClr val="000000"/>
                          </a:solidFill>
                          <a:effectLst/>
                          <a:latin typeface="Arial" panose="020B0604020202020204" pitchFamily="34" charset="0"/>
                          <a:ea typeface="等线" panose="02010600030101010101" pitchFamily="2" charset="-122"/>
                        </a:rPr>
                        <a:t>][</a:t>
                      </a:r>
                      <a:r>
                        <a:rPr lang="zh-CN" altLang="en-US" sz="1100" b="0" i="0" u="none" strike="noStrike" dirty="0">
                          <a:solidFill>
                            <a:srgbClr val="000000"/>
                          </a:solidFill>
                          <a:effectLst/>
                          <a:latin typeface="Arial" panose="020B0604020202020204" pitchFamily="34" charset="0"/>
                          <a:ea typeface="等线" panose="02010600030101010101" pitchFamily="2" charset="-122"/>
                        </a:rPr>
                        <a:t>随心听</a:t>
                      </a:r>
                      <a:r>
                        <a:rPr lang="en-US" altLang="zh-CN" sz="1100" b="0" i="0" u="none" strike="noStrike" dirty="0">
                          <a:solidFill>
                            <a:srgbClr val="000000"/>
                          </a:solidFill>
                          <a:effectLst/>
                          <a:latin typeface="Arial" panose="020B0604020202020204" pitchFamily="34" charset="0"/>
                          <a:ea typeface="等线" panose="02010600030101010101" pitchFamily="2" charset="-122"/>
                        </a:rPr>
                        <a:t>]</a:t>
                      </a:r>
                      <a:r>
                        <a:rPr lang="zh-CN" altLang="en-US" sz="1100" b="0" i="0" u="none" strike="noStrike" dirty="0">
                          <a:solidFill>
                            <a:srgbClr val="000000"/>
                          </a:solidFill>
                          <a:effectLst/>
                          <a:latin typeface="Arial" panose="020B0604020202020204" pitchFamily="34" charset="0"/>
                          <a:ea typeface="等线" panose="02010600030101010101" pitchFamily="2" charset="-122"/>
                        </a:rPr>
                        <a:t>首次进入</a:t>
                      </a:r>
                      <a:r>
                        <a:rPr lang="en" sz="1100" b="0" i="0" u="none" strike="noStrike" dirty="0">
                          <a:solidFill>
                            <a:srgbClr val="000000"/>
                          </a:solidFill>
                          <a:effectLst/>
                          <a:latin typeface="Arial" panose="020B0604020202020204" pitchFamily="34" charset="0"/>
                          <a:ea typeface="等线" panose="02010600030101010101" pitchFamily="2" charset="-122"/>
                        </a:rPr>
                        <a:t>QQ</a:t>
                      </a:r>
                      <a:r>
                        <a:rPr lang="zh-CN" altLang="en-US" sz="1100" b="0" i="0" u="none" strike="noStrike" dirty="0">
                          <a:solidFill>
                            <a:srgbClr val="000000"/>
                          </a:solidFill>
                          <a:effectLst/>
                          <a:latin typeface="Arial" panose="020B0604020202020204" pitchFamily="34" charset="0"/>
                          <a:ea typeface="等线" panose="02010600030101010101" pitchFamily="2" charset="-122"/>
                        </a:rPr>
                        <a:t>音乐，微信登录成功后，歌曲名显示未知，但显示播放进度与时间</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100" b="0" i="0" u="none" strike="noStrike" dirty="0">
                          <a:solidFill>
                            <a:srgbClr val="000000"/>
                          </a:solidFill>
                          <a:effectLst/>
                          <a:latin typeface="Arial" panose="020B0604020202020204" pitchFamily="34" charset="0"/>
                          <a:ea typeface="等线" panose="02010600030101010101" pitchFamily="2" charset="-122"/>
                        </a:rPr>
                        <a:t>Verification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 sz="1100" b="0" i="0" u="none" strike="noStrike" dirty="0">
                          <a:solidFill>
                            <a:srgbClr val="000000"/>
                          </a:solidFill>
                          <a:effectLst/>
                          <a:latin typeface="Arial" panose="020B0604020202020204" pitchFamily="34" charset="0"/>
                          <a:ea typeface="等线" panose="02010600030101010101" pitchFamily="2" charset="-122"/>
                        </a:rPr>
                        <a:t>R07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100" b="0" i="0" u="none" strike="noStrike">
                          <a:solidFill>
                            <a:srgbClr val="000000"/>
                          </a:solidFill>
                          <a:effectLst/>
                          <a:latin typeface="Arial" panose="020B0604020202020204" pitchFamily="34" charset="0"/>
                          <a:ea typeface="等线" panose="02010600030101010101" pitchFamily="2" charset="-122"/>
                        </a:rPr>
                        <a:t>Gating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a:t>
                      </a:r>
                      <a:r>
                        <a:rPr lang="zh-CN" altLang="en-US" sz="1100" b="0" i="0" u="none" strike="noStrike" dirty="0">
                          <a:solidFill>
                            <a:srgbClr val="000000"/>
                          </a:solidFill>
                          <a:effectLst/>
                          <a:latin typeface="等线" panose="02010600030101010101" pitchFamily="2" charset="-122"/>
                          <a:ea typeface="等线" panose="02010600030101010101" pitchFamily="2" charset="-122"/>
                        </a:rPr>
                        <a:t>出现概率：偶现</a:t>
                      </a:r>
                      <a:br>
                        <a:rPr lang="zh-CN" altLang="en-US" sz="1100" b="0" i="0" u="none" strike="noStrike" dirty="0">
                          <a:solidFill>
                            <a:srgbClr val="000000"/>
                          </a:solidFill>
                          <a:effectLst/>
                          <a:latin typeface="等线" panose="02010600030101010101" pitchFamily="2" charset="-122"/>
                          <a:ea typeface="等线" panose="02010600030101010101" pitchFamily="2" charset="-122"/>
                        </a:rPr>
                      </a:br>
                      <a:r>
                        <a:rPr lang="en-US" altLang="zh-CN" sz="1100" b="0" i="0" u="none" strike="noStrike" dirty="0">
                          <a:solidFill>
                            <a:srgbClr val="000000"/>
                          </a:solidFill>
                          <a:effectLst/>
                          <a:latin typeface="等线" panose="02010600030101010101" pitchFamily="2" charset="-122"/>
                          <a:ea typeface="等线" panose="02010600030101010101" pitchFamily="2" charset="-122"/>
                        </a:rPr>
                        <a:t>2.</a:t>
                      </a:r>
                      <a:r>
                        <a:rPr lang="zh-CN" altLang="en-US" sz="1100" b="0" i="0" u="none" strike="noStrike" dirty="0">
                          <a:solidFill>
                            <a:srgbClr val="000000"/>
                          </a:solidFill>
                          <a:effectLst/>
                          <a:latin typeface="等线" panose="02010600030101010101" pitchFamily="2" charset="-122"/>
                          <a:ea typeface="等线" panose="02010600030101010101" pitchFamily="2" charset="-122"/>
                        </a:rPr>
                        <a:t>恢复方法：切换</a:t>
                      </a:r>
                      <a:r>
                        <a:rPr lang="en" sz="1100" b="0" i="0" u="none" strike="noStrike" dirty="0">
                          <a:solidFill>
                            <a:srgbClr val="000000"/>
                          </a:solidFill>
                          <a:effectLst/>
                          <a:latin typeface="等线" panose="02010600030101010101" pitchFamily="2" charset="-122"/>
                          <a:ea typeface="等线" panose="02010600030101010101" pitchFamily="2" charset="-122"/>
                        </a:rPr>
                        <a:t>tab</a:t>
                      </a:r>
                      <a:r>
                        <a:rPr lang="zh-CN" altLang="en-US" sz="1100" b="0" i="0" u="none" strike="noStrike" dirty="0">
                          <a:solidFill>
                            <a:srgbClr val="000000"/>
                          </a:solidFill>
                          <a:effectLst/>
                          <a:latin typeface="等线" panose="02010600030101010101" pitchFamily="2" charset="-122"/>
                          <a:ea typeface="等线" panose="02010600030101010101" pitchFamily="2" charset="-122"/>
                        </a:rPr>
                        <a:t>即可恢复</a:t>
                      </a:r>
                      <a:br>
                        <a:rPr lang="zh-CN" altLang="en-US" sz="1100" b="0" i="0" u="none" strike="noStrike" dirty="0">
                          <a:solidFill>
                            <a:srgbClr val="000000"/>
                          </a:solidFill>
                          <a:effectLst/>
                          <a:latin typeface="等线" panose="02010600030101010101" pitchFamily="2" charset="-122"/>
                          <a:ea typeface="等线" panose="02010600030101010101" pitchFamily="2" charset="-122"/>
                        </a:rPr>
                      </a:br>
                      <a:r>
                        <a:rPr lang="en-US" altLang="zh-CN" sz="1100" b="0" i="0" u="none" strike="noStrike" dirty="0">
                          <a:solidFill>
                            <a:srgbClr val="000000"/>
                          </a:solidFill>
                          <a:effectLst/>
                          <a:latin typeface="等线" panose="02010600030101010101" pitchFamily="2" charset="-122"/>
                          <a:ea typeface="等线" panose="02010600030101010101" pitchFamily="2" charset="-122"/>
                        </a:rPr>
                        <a:t>3.</a:t>
                      </a:r>
                      <a:r>
                        <a:rPr lang="zh-CN" altLang="en-US" sz="1100" b="0" i="0" u="none" strike="noStrike" dirty="0">
                          <a:solidFill>
                            <a:srgbClr val="000000"/>
                          </a:solidFill>
                          <a:effectLst/>
                          <a:latin typeface="等线" panose="02010600030101010101" pitchFamily="2" charset="-122"/>
                          <a:ea typeface="等线" panose="02010600030101010101" pitchFamily="2" charset="-122"/>
                        </a:rPr>
                        <a:t>用户使用频次：低频</a:t>
                      </a:r>
                      <a:br>
                        <a:rPr lang="zh-CN" altLang="en-US" sz="1100" b="0" i="0" u="none" strike="noStrike" dirty="0">
                          <a:solidFill>
                            <a:srgbClr val="000000"/>
                          </a:solidFill>
                          <a:effectLst/>
                          <a:latin typeface="等线" panose="02010600030101010101" pitchFamily="2" charset="-122"/>
                          <a:ea typeface="等线" panose="02010600030101010101" pitchFamily="2" charset="-122"/>
                        </a:rPr>
                      </a:br>
                      <a:r>
                        <a:rPr lang="en-US" altLang="zh-CN" sz="1100" b="0" i="0" u="none" strike="noStrike" dirty="0">
                          <a:solidFill>
                            <a:srgbClr val="000000"/>
                          </a:solidFill>
                          <a:effectLst/>
                          <a:latin typeface="等线" panose="02010600030101010101" pitchFamily="2" charset="-122"/>
                          <a:ea typeface="等线" panose="02010600030101010101" pitchFamily="2" charset="-122"/>
                        </a:rPr>
                        <a:t>4.</a:t>
                      </a:r>
                      <a:r>
                        <a:rPr lang="en" sz="1100" b="0" i="0" u="none" strike="noStrike" dirty="0">
                          <a:solidFill>
                            <a:srgbClr val="000000"/>
                          </a:solidFill>
                          <a:effectLst/>
                          <a:latin typeface="等线" panose="02010600030101010101" pitchFamily="2" charset="-122"/>
                          <a:ea typeface="等线" panose="02010600030101010101" pitchFamily="2" charset="-122"/>
                        </a:rPr>
                        <a:t>Root cause：</a:t>
                      </a:r>
                      <a:r>
                        <a:rPr lang="zh-CN" altLang="en-US" sz="1100" b="0" i="0" u="none" strike="noStrike" dirty="0">
                          <a:solidFill>
                            <a:srgbClr val="000000"/>
                          </a:solidFill>
                          <a:effectLst/>
                          <a:latin typeface="等线" panose="02010600030101010101" pitchFamily="2" charset="-122"/>
                          <a:ea typeface="等线" panose="02010600030101010101" pitchFamily="2" charset="-122"/>
                        </a:rPr>
                        <a:t>重新登陆时，没有回置基本的数据导致。</a:t>
                      </a:r>
                      <a:br>
                        <a:rPr lang="zh-CN" altLang="en-US" sz="1100" b="0" i="0" u="none" strike="noStrike" dirty="0">
                          <a:solidFill>
                            <a:srgbClr val="000000"/>
                          </a:solidFill>
                          <a:effectLst/>
                          <a:latin typeface="等线" panose="02010600030101010101" pitchFamily="2" charset="-122"/>
                          <a:ea typeface="等线" panose="02010600030101010101" pitchFamily="2" charset="-122"/>
                        </a:rPr>
                      </a:br>
                      <a:r>
                        <a:rPr lang="en-US" altLang="zh-CN" sz="1100" b="0" i="0" u="none" strike="noStrike" dirty="0">
                          <a:solidFill>
                            <a:srgbClr val="000000"/>
                          </a:solidFill>
                          <a:effectLst/>
                          <a:latin typeface="等线" panose="02010600030101010101" pitchFamily="2" charset="-122"/>
                          <a:ea typeface="等线" panose="02010600030101010101" pitchFamily="2" charset="-122"/>
                        </a:rPr>
                        <a:t>5.</a:t>
                      </a:r>
                      <a:r>
                        <a:rPr lang="zh-CN" altLang="en-US" sz="1100" b="0" i="0" u="none" strike="noStrike" dirty="0">
                          <a:solidFill>
                            <a:srgbClr val="000000"/>
                          </a:solidFill>
                          <a:effectLst/>
                          <a:latin typeface="等线" panose="02010600030101010101" pitchFamily="2" charset="-122"/>
                          <a:ea typeface="等线" panose="02010600030101010101" pitchFamily="2" charset="-122"/>
                        </a:rPr>
                        <a:t>影响评估：</a:t>
                      </a:r>
                      <a:r>
                        <a:rPr lang="en" sz="1100" b="0" i="0" u="none" strike="noStrike" dirty="0">
                          <a:solidFill>
                            <a:srgbClr val="000000"/>
                          </a:solidFill>
                          <a:effectLst/>
                          <a:latin typeface="等线" panose="02010600030101010101" pitchFamily="2" charset="-122"/>
                          <a:ea typeface="等线" panose="02010600030101010101" pitchFamily="2" charset="-122"/>
                        </a:rPr>
                        <a:t>Low</a:t>
                      </a:r>
                      <a:br>
                        <a:rPr lang="en" sz="1100" b="0" i="0" u="none" strike="noStrike" dirty="0">
                          <a:solidFill>
                            <a:srgbClr val="000000"/>
                          </a:solidFill>
                          <a:effectLst/>
                          <a:latin typeface="等线" panose="02010600030101010101" pitchFamily="2" charset="-122"/>
                          <a:ea typeface="等线" panose="02010600030101010101" pitchFamily="2" charset="-122"/>
                        </a:rPr>
                      </a:br>
                      <a:r>
                        <a:rPr lang="en" sz="1100" b="0" i="0" u="none" strike="noStrike" dirty="0">
                          <a:solidFill>
                            <a:srgbClr val="000000"/>
                          </a:solidFill>
                          <a:effectLst/>
                          <a:latin typeface="等线" panose="02010600030101010101" pitchFamily="2" charset="-122"/>
                          <a:ea typeface="等线" panose="02010600030101010101" pitchFamily="2" charset="-122"/>
                        </a:rPr>
                        <a:t>6.</a:t>
                      </a:r>
                      <a:r>
                        <a:rPr lang="zh-CN" altLang="en-US" sz="1100" b="0" i="0" u="none" strike="noStrike" dirty="0">
                          <a:solidFill>
                            <a:srgbClr val="000000"/>
                          </a:solidFill>
                          <a:effectLst/>
                          <a:latin typeface="等线" panose="02010600030101010101" pitchFamily="2" charset="-122"/>
                          <a:ea typeface="等线" panose="02010600030101010101" pitchFamily="2" charset="-122"/>
                        </a:rPr>
                        <a:t>修复计划：已修复，待下一版本合入。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45125">
                <a:tc>
                  <a:txBody>
                    <a:bodyPr/>
                    <a:lstStyle/>
                    <a:p>
                      <a:pPr algn="l" fontAlgn="ctr"/>
                      <a:r>
                        <a:rPr lang="en" sz="1100" b="0" i="0" u="sng" strike="noStrike">
                          <a:solidFill>
                            <a:srgbClr val="0563C1"/>
                          </a:solidFill>
                          <a:effectLst/>
                          <a:latin typeface="等线" panose="02010600030101010101" pitchFamily="2" charset="-122"/>
                          <a:ea typeface="等线" panose="02010600030101010101" pitchFamily="2" charset="-122"/>
                          <a:hlinkClick r:id="rId6"/>
                        </a:rPr>
                        <a:t>AW2-19533</a:t>
                      </a:r>
                      <a:endParaRPr lang="en" sz="1100" b="0" i="0" u="sng" strike="noStrike">
                        <a:solidFill>
                          <a:srgbClr val="0563C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100" b="0" i="0" u="none" strike="noStrike" dirty="0">
                          <a:solidFill>
                            <a:srgbClr val="000000"/>
                          </a:solidFill>
                          <a:effectLst/>
                          <a:latin typeface="Arial" panose="020B0604020202020204" pitchFamily="34" charset="0"/>
                          <a:ea typeface="等线" panose="02010600030101010101" pitchFamily="2" charset="-122"/>
                        </a:rPr>
                        <a:t>[My23 U554][</a:t>
                      </a:r>
                      <a:r>
                        <a:rPr lang="zh-CN" altLang="en-US" sz="1100" b="0" i="0" u="none" strike="noStrike" dirty="0">
                          <a:solidFill>
                            <a:srgbClr val="000000"/>
                          </a:solidFill>
                          <a:effectLst/>
                          <a:latin typeface="Arial" panose="020B0604020202020204" pitchFamily="34" charset="0"/>
                          <a:ea typeface="等线" panose="02010600030101010101" pitchFamily="2" charset="-122"/>
                        </a:rPr>
                        <a:t>必现</a:t>
                      </a:r>
                      <a:r>
                        <a:rPr lang="en-US" altLang="zh-CN" sz="1100" b="0" i="0" u="none" strike="noStrike" dirty="0">
                          <a:solidFill>
                            <a:srgbClr val="000000"/>
                          </a:solidFill>
                          <a:effectLst/>
                          <a:latin typeface="Arial" panose="020B0604020202020204" pitchFamily="34" charset="0"/>
                          <a:ea typeface="等线" panose="02010600030101010101" pitchFamily="2" charset="-122"/>
                        </a:rPr>
                        <a:t>][</a:t>
                      </a:r>
                      <a:r>
                        <a:rPr lang="zh-CN" altLang="en-US" sz="1100" b="0" i="0" u="none" strike="noStrike" dirty="0">
                          <a:solidFill>
                            <a:srgbClr val="000000"/>
                          </a:solidFill>
                          <a:effectLst/>
                          <a:latin typeface="Arial" panose="020B0604020202020204" pitchFamily="34" charset="0"/>
                          <a:ea typeface="等线" panose="02010600030101010101" pitchFamily="2" charset="-122"/>
                        </a:rPr>
                        <a:t>地图</a:t>
                      </a:r>
                      <a:r>
                        <a:rPr lang="en-US" altLang="zh-CN" sz="1100" b="0" i="0" u="none" strike="noStrike" dirty="0">
                          <a:solidFill>
                            <a:srgbClr val="000000"/>
                          </a:solidFill>
                          <a:effectLst/>
                          <a:latin typeface="Arial" panose="020B0604020202020204" pitchFamily="34" charset="0"/>
                          <a:ea typeface="等线" panose="02010600030101010101" pitchFamily="2" charset="-122"/>
                        </a:rPr>
                        <a:t>]</a:t>
                      </a:r>
                      <a:r>
                        <a:rPr lang="zh-CN" altLang="en-US" sz="1100" b="0" i="0" u="none" strike="noStrike" dirty="0">
                          <a:solidFill>
                            <a:srgbClr val="000000"/>
                          </a:solidFill>
                          <a:effectLst/>
                          <a:latin typeface="Arial" panose="020B0604020202020204" pitchFamily="34" charset="0"/>
                          <a:ea typeface="等线" panose="02010600030101010101" pitchFamily="2" charset="-122"/>
                        </a:rPr>
                        <a:t>导航音量设置为静音，点击详细</a:t>
                      </a:r>
                      <a:r>
                        <a:rPr lang="en-US" altLang="zh-CN" sz="1100" b="0" i="0" u="none" strike="noStrike" dirty="0">
                          <a:solidFill>
                            <a:srgbClr val="000000"/>
                          </a:solidFill>
                          <a:effectLst/>
                          <a:latin typeface="Arial" panose="020B0604020202020204" pitchFamily="34" charset="0"/>
                          <a:ea typeface="等线" panose="02010600030101010101" pitchFamily="2" charset="-122"/>
                        </a:rPr>
                        <a:t>/</a:t>
                      </a:r>
                      <a:r>
                        <a:rPr lang="zh-CN" altLang="en-US" sz="1100" b="0" i="0" u="none" strike="noStrike" dirty="0">
                          <a:solidFill>
                            <a:srgbClr val="000000"/>
                          </a:solidFill>
                          <a:effectLst/>
                          <a:latin typeface="Arial" panose="020B0604020202020204" pitchFamily="34" charset="0"/>
                          <a:ea typeface="等线" panose="02010600030101010101" pitchFamily="2" charset="-122"/>
                        </a:rPr>
                        <a:t>简洁</a:t>
                      </a:r>
                      <a:r>
                        <a:rPr lang="en-US" altLang="zh-CN" sz="1100" b="0" i="0" u="none" strike="noStrike" dirty="0">
                          <a:solidFill>
                            <a:srgbClr val="000000"/>
                          </a:solidFill>
                          <a:effectLst/>
                          <a:latin typeface="Arial" panose="020B0604020202020204" pitchFamily="34" charset="0"/>
                          <a:ea typeface="等线" panose="02010600030101010101" pitchFamily="2" charset="-122"/>
                        </a:rPr>
                        <a:t>/</a:t>
                      </a:r>
                      <a:r>
                        <a:rPr lang="zh-CN" altLang="en-US" sz="1100" b="0" i="0" u="none" strike="noStrike" dirty="0">
                          <a:solidFill>
                            <a:srgbClr val="000000"/>
                          </a:solidFill>
                          <a:effectLst/>
                          <a:latin typeface="Arial" panose="020B0604020202020204" pitchFamily="34" charset="0"/>
                          <a:ea typeface="等线" panose="02010600030101010101" pitchFamily="2" charset="-122"/>
                        </a:rPr>
                        <a:t>提示音取消了静音模式，但导航音量依然显示为静音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100" b="0" i="0" u="none" strike="noStrike" dirty="0">
                          <a:solidFill>
                            <a:srgbClr val="000000"/>
                          </a:solidFill>
                          <a:effectLst/>
                          <a:latin typeface="Arial" panose="020B0604020202020204" pitchFamily="34" charset="0"/>
                          <a:ea typeface="等线" panose="02010600030101010101" pitchFamily="2" charset="-122"/>
                        </a:rPr>
                        <a:t>Analysis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 sz="1100" b="0" i="0" u="none" strike="noStrike">
                          <a:solidFill>
                            <a:srgbClr val="000000"/>
                          </a:solidFill>
                          <a:effectLst/>
                          <a:latin typeface="Arial" panose="020B0604020202020204" pitchFamily="34" charset="0"/>
                          <a:ea typeface="等线" panose="02010600030101010101" pitchFamily="2" charset="-122"/>
                        </a:rPr>
                        <a:t>R07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 sz="1100" b="0" i="0" u="none" strike="noStrike" dirty="0">
                          <a:solidFill>
                            <a:srgbClr val="000000"/>
                          </a:solidFill>
                          <a:effectLst/>
                          <a:latin typeface="Arial" panose="020B0604020202020204" pitchFamily="34" charset="0"/>
                          <a:ea typeface="等线" panose="02010600030101010101" pitchFamily="2" charset="-122"/>
                        </a:rPr>
                        <a:t>Gating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a:t>
                      </a:r>
                      <a:r>
                        <a:rPr lang="zh-CN" altLang="en-US" sz="1100" b="0" i="0" u="none" strike="noStrike" dirty="0">
                          <a:solidFill>
                            <a:srgbClr val="000000"/>
                          </a:solidFill>
                          <a:effectLst/>
                          <a:latin typeface="等线" panose="02010600030101010101" pitchFamily="2" charset="-122"/>
                          <a:ea typeface="等线" panose="02010600030101010101" pitchFamily="2" charset="-122"/>
                        </a:rPr>
                        <a:t>出现概率：必现</a:t>
                      </a:r>
                      <a:br>
                        <a:rPr lang="zh-CN" altLang="en-US" sz="1100" b="0" i="0" u="none" strike="noStrike" dirty="0">
                          <a:solidFill>
                            <a:srgbClr val="000000"/>
                          </a:solidFill>
                          <a:effectLst/>
                          <a:latin typeface="等线" panose="02010600030101010101" pitchFamily="2" charset="-122"/>
                          <a:ea typeface="等线" panose="02010600030101010101" pitchFamily="2" charset="-122"/>
                        </a:rPr>
                      </a:br>
                      <a:r>
                        <a:rPr lang="en-US" altLang="zh-CN" sz="1100" b="0" i="0" u="none" strike="noStrike" dirty="0">
                          <a:solidFill>
                            <a:srgbClr val="000000"/>
                          </a:solidFill>
                          <a:effectLst/>
                          <a:latin typeface="等线" panose="02010600030101010101" pitchFamily="2" charset="-122"/>
                          <a:ea typeface="等线" panose="02010600030101010101" pitchFamily="2" charset="-122"/>
                        </a:rPr>
                        <a:t>2.</a:t>
                      </a:r>
                      <a:r>
                        <a:rPr lang="zh-CN" altLang="en-US" sz="1100" b="0" i="0" u="none" strike="noStrike" dirty="0">
                          <a:solidFill>
                            <a:srgbClr val="000000"/>
                          </a:solidFill>
                          <a:effectLst/>
                          <a:latin typeface="等线" panose="02010600030101010101" pitchFamily="2" charset="-122"/>
                          <a:ea typeface="等线" panose="02010600030101010101" pitchFamily="2" charset="-122"/>
                        </a:rPr>
                        <a:t>恢复方法：重新进入设置界面</a:t>
                      </a:r>
                      <a:br>
                        <a:rPr lang="zh-CN" altLang="en-US" sz="1100" b="0" i="0" u="none" strike="noStrike" dirty="0">
                          <a:solidFill>
                            <a:srgbClr val="000000"/>
                          </a:solidFill>
                          <a:effectLst/>
                          <a:latin typeface="等线" panose="02010600030101010101" pitchFamily="2" charset="-122"/>
                          <a:ea typeface="等线" panose="02010600030101010101" pitchFamily="2" charset="-122"/>
                        </a:rPr>
                      </a:br>
                      <a:r>
                        <a:rPr lang="en-US" altLang="zh-CN" sz="1100" b="0" i="0" u="none" strike="noStrike" dirty="0">
                          <a:solidFill>
                            <a:srgbClr val="000000"/>
                          </a:solidFill>
                          <a:effectLst/>
                          <a:latin typeface="等线" panose="02010600030101010101" pitchFamily="2" charset="-122"/>
                          <a:ea typeface="等线" panose="02010600030101010101" pitchFamily="2" charset="-122"/>
                        </a:rPr>
                        <a:t>3.</a:t>
                      </a:r>
                      <a:r>
                        <a:rPr lang="zh-CN" altLang="en-US" sz="1100" b="0" i="0" u="none" strike="noStrike" dirty="0">
                          <a:solidFill>
                            <a:srgbClr val="000000"/>
                          </a:solidFill>
                          <a:effectLst/>
                          <a:latin typeface="等线" panose="02010600030101010101" pitchFamily="2" charset="-122"/>
                          <a:ea typeface="等线" panose="02010600030101010101" pitchFamily="2" charset="-122"/>
                        </a:rPr>
                        <a:t>用户使用频次：低频</a:t>
                      </a:r>
                      <a:br>
                        <a:rPr lang="zh-CN" altLang="en-US" sz="1100" b="0" i="0" u="none" strike="noStrike" dirty="0">
                          <a:solidFill>
                            <a:srgbClr val="000000"/>
                          </a:solidFill>
                          <a:effectLst/>
                          <a:latin typeface="等线" panose="02010600030101010101" pitchFamily="2" charset="-122"/>
                          <a:ea typeface="等线" panose="02010600030101010101" pitchFamily="2" charset="-122"/>
                        </a:rPr>
                      </a:br>
                      <a:r>
                        <a:rPr lang="en-US" altLang="zh-CN" sz="1100" b="0" i="0" u="none" strike="noStrike" dirty="0">
                          <a:solidFill>
                            <a:srgbClr val="000000"/>
                          </a:solidFill>
                          <a:effectLst/>
                          <a:latin typeface="等线" panose="02010600030101010101" pitchFamily="2" charset="-122"/>
                          <a:ea typeface="等线" panose="02010600030101010101" pitchFamily="2" charset="-122"/>
                        </a:rPr>
                        <a:t>4.</a:t>
                      </a:r>
                      <a:r>
                        <a:rPr lang="en" sz="1100" b="0" i="0" u="none" strike="noStrike" dirty="0">
                          <a:solidFill>
                            <a:srgbClr val="000000"/>
                          </a:solidFill>
                          <a:effectLst/>
                          <a:latin typeface="等线" panose="02010600030101010101" pitchFamily="2" charset="-122"/>
                          <a:ea typeface="等线" panose="02010600030101010101" pitchFamily="2" charset="-122"/>
                        </a:rPr>
                        <a:t>Root cause：</a:t>
                      </a:r>
                      <a:r>
                        <a:rPr lang="zh-CN" altLang="en-US" sz="1100" b="0" i="0" u="none" strike="noStrike" dirty="0">
                          <a:solidFill>
                            <a:srgbClr val="000000"/>
                          </a:solidFill>
                          <a:effectLst/>
                          <a:latin typeface="等线" panose="02010600030101010101" pitchFamily="2" charset="-122"/>
                          <a:ea typeface="等线" panose="02010600030101010101" pitchFamily="2" charset="-122"/>
                        </a:rPr>
                        <a:t>已确认是</a:t>
                      </a:r>
                      <a:r>
                        <a:rPr lang="en-US" altLang="zh-CN" sz="1100" b="0" i="0" u="none" strike="noStrike" dirty="0">
                          <a:solidFill>
                            <a:srgbClr val="000000"/>
                          </a:solidFill>
                          <a:effectLst/>
                          <a:latin typeface="等线" panose="02010600030101010101" pitchFamily="2" charset="-122"/>
                          <a:ea typeface="等线" panose="02010600030101010101" pitchFamily="2" charset="-122"/>
                        </a:rPr>
                        <a:t>3</a:t>
                      </a:r>
                      <a:r>
                        <a:rPr lang="zh-CN" altLang="en-US" sz="1100" b="0" i="0" u="none" strike="noStrike" dirty="0">
                          <a:solidFill>
                            <a:srgbClr val="000000"/>
                          </a:solidFill>
                          <a:effectLst/>
                          <a:latin typeface="等线" panose="02010600030101010101" pitchFamily="2" charset="-122"/>
                          <a:ea typeface="等线" panose="02010600030101010101" pitchFamily="2" charset="-122"/>
                        </a:rPr>
                        <a:t>系地图共性</a:t>
                      </a:r>
                      <a:r>
                        <a:rPr lang="en" sz="1100" b="0" i="0" u="none" strike="noStrike" dirty="0">
                          <a:solidFill>
                            <a:srgbClr val="000000"/>
                          </a:solidFill>
                          <a:effectLst/>
                          <a:latin typeface="等线" panose="02010600030101010101" pitchFamily="2" charset="-122"/>
                          <a:ea typeface="等线" panose="02010600030101010101" pitchFamily="2" charset="-122"/>
                        </a:rPr>
                        <a:t>bug，542H </a:t>
                      </a:r>
                      <a:r>
                        <a:rPr lang="zh-CN" altLang="en-US" sz="1100" b="0" i="0" u="none" strike="noStrike" dirty="0">
                          <a:solidFill>
                            <a:srgbClr val="000000"/>
                          </a:solidFill>
                          <a:effectLst/>
                          <a:latin typeface="等线" panose="02010600030101010101" pitchFamily="2" charset="-122"/>
                          <a:ea typeface="等线" panose="02010600030101010101" pitchFamily="2" charset="-122"/>
                        </a:rPr>
                        <a:t>中地图版本：</a:t>
                      </a:r>
                      <a:r>
                        <a:rPr lang="en-US" altLang="zh-CN" sz="1100" b="0" i="0" u="none" strike="noStrike" dirty="0">
                          <a:solidFill>
                            <a:srgbClr val="000000"/>
                          </a:solidFill>
                          <a:effectLst/>
                          <a:latin typeface="等线" panose="02010600030101010101" pitchFamily="2" charset="-122"/>
                          <a:ea typeface="等线" panose="02010600030101010101" pitchFamily="2" charset="-122"/>
                        </a:rPr>
                        <a:t>3.0.4.115</a:t>
                      </a:r>
                      <a:r>
                        <a:rPr lang="zh-CN" altLang="en-US" sz="1100" b="0" i="0" u="none" strike="noStrike" dirty="0">
                          <a:solidFill>
                            <a:srgbClr val="000000"/>
                          </a:solidFill>
                          <a:effectLst/>
                          <a:latin typeface="等线" panose="02010600030101010101" pitchFamily="2" charset="-122"/>
                          <a:ea typeface="等线" panose="02010600030101010101" pitchFamily="2" charset="-122"/>
                        </a:rPr>
                        <a:t>存在相同问题。</a:t>
                      </a:r>
                      <a:br>
                        <a:rPr lang="zh-CN" altLang="en-US" sz="1100" b="0" i="0" u="none" strike="noStrike" dirty="0">
                          <a:solidFill>
                            <a:srgbClr val="000000"/>
                          </a:solidFill>
                          <a:effectLst/>
                          <a:latin typeface="等线" panose="02010600030101010101" pitchFamily="2" charset="-122"/>
                          <a:ea typeface="等线" panose="02010600030101010101" pitchFamily="2" charset="-122"/>
                        </a:rPr>
                      </a:br>
                      <a:r>
                        <a:rPr lang="zh-CN" altLang="en-US" sz="1100" b="0" i="0" u="none" strike="noStrike" dirty="0">
                          <a:solidFill>
                            <a:srgbClr val="000000"/>
                          </a:solidFill>
                          <a:effectLst/>
                          <a:latin typeface="等线" panose="02010600030101010101" pitchFamily="2" charset="-122"/>
                          <a:ea typeface="等线" panose="02010600030101010101" pitchFamily="2" charset="-122"/>
                        </a:rPr>
                        <a:t>根因为音量条和播报选项没有做到联动，导致</a:t>
                      </a:r>
                      <a:r>
                        <a:rPr lang="en" sz="1100" b="0" i="0" u="none" strike="noStrike" dirty="0">
                          <a:solidFill>
                            <a:srgbClr val="000000"/>
                          </a:solidFill>
                          <a:effectLst/>
                          <a:latin typeface="等线" panose="02010600030101010101" pitchFamily="2" charset="-122"/>
                          <a:ea typeface="等线" panose="02010600030101010101" pitchFamily="2" charset="-122"/>
                        </a:rPr>
                        <a:t>UI</a:t>
                      </a:r>
                      <a:r>
                        <a:rPr lang="zh-CN" altLang="en-US" sz="1100" b="0" i="0" u="none" strike="noStrike" dirty="0">
                          <a:solidFill>
                            <a:srgbClr val="000000"/>
                          </a:solidFill>
                          <a:effectLst/>
                          <a:latin typeface="等线" panose="02010600030101010101" pitchFamily="2" charset="-122"/>
                          <a:ea typeface="等线" panose="02010600030101010101" pitchFamily="2" charset="-122"/>
                        </a:rPr>
                        <a:t>显示异常，将在后续版本中优化。</a:t>
                      </a:r>
                      <a:br>
                        <a:rPr lang="zh-CN" altLang="en-US" sz="1100" b="0" i="0" u="none" strike="noStrike" dirty="0">
                          <a:solidFill>
                            <a:srgbClr val="000000"/>
                          </a:solidFill>
                          <a:effectLst/>
                          <a:latin typeface="等线" panose="02010600030101010101" pitchFamily="2" charset="-122"/>
                          <a:ea typeface="等线" panose="02010600030101010101" pitchFamily="2" charset="-122"/>
                        </a:rPr>
                      </a:br>
                      <a:r>
                        <a:rPr lang="en-US" altLang="zh-CN" sz="1100" b="0" i="0" u="none" strike="noStrike" dirty="0">
                          <a:solidFill>
                            <a:srgbClr val="000000"/>
                          </a:solidFill>
                          <a:effectLst/>
                          <a:latin typeface="等线" panose="02010600030101010101" pitchFamily="2" charset="-122"/>
                          <a:ea typeface="等线" panose="02010600030101010101" pitchFamily="2" charset="-122"/>
                        </a:rPr>
                        <a:t>5.</a:t>
                      </a:r>
                      <a:r>
                        <a:rPr lang="zh-CN" altLang="en-US" sz="1100" b="0" i="0" u="none" strike="noStrike" dirty="0">
                          <a:solidFill>
                            <a:srgbClr val="000000"/>
                          </a:solidFill>
                          <a:effectLst/>
                          <a:latin typeface="等线" panose="02010600030101010101" pitchFamily="2" charset="-122"/>
                          <a:ea typeface="等线" panose="02010600030101010101" pitchFamily="2" charset="-122"/>
                        </a:rPr>
                        <a:t>影响评估：</a:t>
                      </a:r>
                      <a:r>
                        <a:rPr lang="en" sz="1100" b="0" i="0" u="none" strike="noStrike" dirty="0">
                          <a:solidFill>
                            <a:srgbClr val="000000"/>
                          </a:solidFill>
                          <a:effectLst/>
                          <a:latin typeface="等线" panose="02010600030101010101" pitchFamily="2" charset="-122"/>
                          <a:ea typeface="等线" panose="02010600030101010101" pitchFamily="2" charset="-122"/>
                        </a:rPr>
                        <a:t>Low</a:t>
                      </a:r>
                      <a:br>
                        <a:rPr lang="en" sz="1100" b="0" i="0" u="none" strike="noStrike" dirty="0">
                          <a:solidFill>
                            <a:srgbClr val="000000"/>
                          </a:solidFill>
                          <a:effectLst/>
                          <a:latin typeface="等线" panose="02010600030101010101" pitchFamily="2" charset="-122"/>
                          <a:ea typeface="等线" panose="02010600030101010101" pitchFamily="2" charset="-122"/>
                        </a:rPr>
                      </a:br>
                      <a:r>
                        <a:rPr lang="en" sz="1100" b="0" i="0" u="none" strike="noStrike" dirty="0">
                          <a:solidFill>
                            <a:srgbClr val="000000"/>
                          </a:solidFill>
                          <a:effectLst/>
                          <a:latin typeface="等线" panose="02010600030101010101" pitchFamily="2" charset="-122"/>
                          <a:ea typeface="等线" panose="02010600030101010101" pitchFamily="2" charset="-122"/>
                        </a:rPr>
                        <a:t>6.</a:t>
                      </a:r>
                      <a:r>
                        <a:rPr lang="zh-CN" altLang="en-US" sz="1100" b="0" i="0" u="none" strike="noStrike" dirty="0">
                          <a:solidFill>
                            <a:srgbClr val="000000"/>
                          </a:solidFill>
                          <a:effectLst/>
                          <a:latin typeface="等线" panose="02010600030101010101" pitchFamily="2" charset="-122"/>
                          <a:ea typeface="等线" panose="02010600030101010101" pitchFamily="2" charset="-122"/>
                        </a:rPr>
                        <a:t>修复计划：已修复，待下一版本合入。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318770" y="164465"/>
            <a:ext cx="11873230" cy="486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sym typeface="+mn-ea"/>
              </a:rPr>
              <a:t>{</a:t>
            </a:r>
            <a:r>
              <a:rPr lang="en-US" altLang="en-US" sz="2800" dirty="0">
                <a:solidFill>
                  <a:srgbClr val="0000CC"/>
                </a:solidFill>
              </a:rPr>
              <a:t>MY</a:t>
            </a:r>
            <a:r>
              <a:rPr lang="en-US" altLang="zh-CN" sz="2800" dirty="0">
                <a:solidFill>
                  <a:srgbClr val="0000CC"/>
                </a:solidFill>
              </a:rPr>
              <a:t>23</a:t>
            </a:r>
            <a:r>
              <a:rPr lang="zh-CN" altLang="en-US" sz="2800" dirty="0">
                <a:solidFill>
                  <a:srgbClr val="0000CC"/>
                </a:solidFill>
              </a:rPr>
              <a:t> </a:t>
            </a:r>
            <a:r>
              <a:rPr lang="en-US" altLang="zh-CN" sz="2800" dirty="0">
                <a:solidFill>
                  <a:srgbClr val="0000CC"/>
                </a:solidFill>
              </a:rPr>
              <a:t>U554_R06</a:t>
            </a:r>
            <a:r>
              <a:rPr lang="zh-CN" altLang="en-US" sz="2800" dirty="0">
                <a:solidFill>
                  <a:srgbClr val="0000CC"/>
                </a:solidFill>
              </a:rPr>
              <a:t> </a:t>
            </a:r>
            <a:r>
              <a:rPr lang="en-US" altLang="zh-CN" sz="2800" dirty="0">
                <a:solidFill>
                  <a:srgbClr val="0000CC"/>
                </a:solidFill>
              </a:rPr>
              <a:t>PRO</a:t>
            </a:r>
            <a:r>
              <a:rPr lang="en-US" altLang="zh-CN" sz="2800" dirty="0">
                <a:solidFill>
                  <a:srgbClr val="0000CC"/>
                </a:solidFill>
                <a:sym typeface="+mn-ea"/>
              </a:rPr>
              <a:t> </a:t>
            </a:r>
            <a:r>
              <a:rPr lang="en-US" altLang="en-US" sz="2800" dirty="0">
                <a:solidFill>
                  <a:srgbClr val="0000CC"/>
                </a:solidFill>
                <a:sym typeface="+mn-ea"/>
              </a:rPr>
              <a:t>} Smoke</a:t>
            </a:r>
            <a:r>
              <a:rPr lang="zh-CN" altLang="en-US" sz="2800" dirty="0">
                <a:solidFill>
                  <a:srgbClr val="0000CC"/>
                </a:solidFill>
                <a:sym typeface="+mn-ea"/>
              </a:rPr>
              <a:t> </a:t>
            </a:r>
            <a:r>
              <a:rPr lang="en-US" altLang="zh-CN" sz="2800" dirty="0">
                <a:solidFill>
                  <a:srgbClr val="0000CC"/>
                </a:solidFill>
                <a:sym typeface="+mn-ea"/>
              </a:rPr>
              <a:t>Test</a:t>
            </a:r>
            <a:r>
              <a:rPr lang="zh-CN" altLang="en-US" sz="2800" dirty="0">
                <a:solidFill>
                  <a:srgbClr val="0000CC"/>
                </a:solidFill>
                <a:sym typeface="+mn-ea"/>
              </a:rPr>
              <a:t> </a:t>
            </a:r>
            <a:r>
              <a:rPr lang="en-US" altLang="zh-CN" sz="2800" dirty="0">
                <a:solidFill>
                  <a:srgbClr val="0000CC"/>
                </a:solidFill>
                <a:sym typeface="+mn-ea"/>
              </a:rPr>
              <a:t>Report -- </a:t>
            </a:r>
            <a:r>
              <a:rPr lang="en-US" altLang="zh-CN" sz="2800" dirty="0">
                <a:solidFill>
                  <a:srgbClr val="00B050"/>
                </a:solidFill>
                <a:sym typeface="+mn-ea"/>
              </a:rPr>
              <a:t>PASS</a:t>
            </a:r>
            <a:endParaRPr lang="en-US" altLang="en-US" sz="2800" b="0" dirty="0">
              <a:solidFill>
                <a:srgbClr val="00B050"/>
              </a:solidFill>
              <a:ea typeface="SimHei" panose="02010609060101010101" pitchFamily="49" charset="-122"/>
            </a:endParaRPr>
          </a:p>
        </p:txBody>
      </p:sp>
      <p:pic>
        <p:nvPicPr>
          <p:cNvPr id="3" name="图片 2">
            <a:extLst>
              <a:ext uri="{FF2B5EF4-FFF2-40B4-BE49-F238E27FC236}">
                <a16:creationId xmlns:a16="http://schemas.microsoft.com/office/drawing/2014/main" id="{7D9CD64C-AB87-61C2-8E88-4C311B94DDDF}"/>
              </a:ext>
            </a:extLst>
          </p:cNvPr>
          <p:cNvPicPr>
            <a:picLocks noChangeAspect="1"/>
          </p:cNvPicPr>
          <p:nvPr/>
        </p:nvPicPr>
        <p:blipFill>
          <a:blip r:embed="rId3"/>
          <a:stretch>
            <a:fillRect/>
          </a:stretch>
        </p:blipFill>
        <p:spPr>
          <a:xfrm>
            <a:off x="430836" y="930300"/>
            <a:ext cx="10839681" cy="4046814"/>
          </a:xfrm>
          <a:prstGeom prst="rect">
            <a:avLst/>
          </a:prstGeom>
        </p:spPr>
      </p:pic>
      <p:graphicFrame>
        <p:nvGraphicFramePr>
          <p:cNvPr id="5" name="对象 4">
            <a:extLst>
              <a:ext uri="{FF2B5EF4-FFF2-40B4-BE49-F238E27FC236}">
                <a16:creationId xmlns:a16="http://schemas.microsoft.com/office/drawing/2014/main" id="{21D03D03-CB6E-769A-35C9-7A69CDED0C5A}"/>
              </a:ext>
            </a:extLst>
          </p:cNvPr>
          <p:cNvGraphicFramePr>
            <a:graphicFrameLocks noChangeAspect="1"/>
          </p:cNvGraphicFramePr>
          <p:nvPr>
            <p:extLst>
              <p:ext uri="{D42A27DB-BD31-4B8C-83A1-F6EECF244321}">
                <p14:modId xmlns:p14="http://schemas.microsoft.com/office/powerpoint/2010/main" val="1673793448"/>
              </p:ext>
            </p:extLst>
          </p:nvPr>
        </p:nvGraphicFramePr>
        <p:xfrm>
          <a:off x="484851" y="5437550"/>
          <a:ext cx="965200" cy="609600"/>
        </p:xfrm>
        <a:graphic>
          <a:graphicData uri="http://schemas.openxmlformats.org/presentationml/2006/ole">
            <mc:AlternateContent xmlns:mc="http://schemas.openxmlformats.org/markup-compatibility/2006">
              <mc:Choice xmlns:v="urn:schemas-microsoft-com:vml" Requires="v">
                <p:oleObj name="工作表" showAsIcon="1" r:id="rId4" imgW="965200" imgH="609600" progId="Excel.Sheet.12">
                  <p:embed/>
                </p:oleObj>
              </mc:Choice>
              <mc:Fallback>
                <p:oleObj name="工作表" showAsIcon="1" r:id="rId4" imgW="965200" imgH="609600" progId="Excel.Sheet.12">
                  <p:embed/>
                  <p:pic>
                    <p:nvPicPr>
                      <p:cNvPr id="0" name=""/>
                      <p:cNvPicPr/>
                      <p:nvPr/>
                    </p:nvPicPr>
                    <p:blipFill>
                      <a:blip r:embed="rId5"/>
                      <a:stretch>
                        <a:fillRect/>
                      </a:stretch>
                    </p:blipFill>
                    <p:spPr>
                      <a:xfrm>
                        <a:off x="484851" y="5437550"/>
                        <a:ext cx="965200" cy="60960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781E66B-448F-206B-065D-4E41DFC6EF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142" y="1539433"/>
            <a:ext cx="11589206" cy="3171641"/>
          </a:xfrm>
        </p:spPr>
      </p:pic>
      <p:sp>
        <p:nvSpPr>
          <p:cNvPr id="6" name="文本框 5">
            <a:extLst>
              <a:ext uri="{FF2B5EF4-FFF2-40B4-BE49-F238E27FC236}">
                <a16:creationId xmlns:a16="http://schemas.microsoft.com/office/drawing/2014/main" id="{AA36E2E8-2A3C-852F-1591-4A4EFF882905}"/>
              </a:ext>
            </a:extLst>
          </p:cNvPr>
          <p:cNvSpPr txBox="1"/>
          <p:nvPr/>
        </p:nvSpPr>
        <p:spPr>
          <a:xfrm>
            <a:off x="466142" y="998224"/>
            <a:ext cx="3904688" cy="338554"/>
          </a:xfrm>
          <a:prstGeom prst="rect">
            <a:avLst/>
          </a:prstGeom>
          <a:noFill/>
        </p:spPr>
        <p:txBody>
          <a:bodyPr wrap="square">
            <a:spAutoFit/>
          </a:bodyPr>
          <a:lstStyle/>
          <a:p>
            <a:pPr algn="l"/>
            <a:r>
              <a:rPr lang="zh-CN" altLang="en-US" sz="1600" dirty="0">
                <a:solidFill>
                  <a:srgbClr val="000000"/>
                </a:solidFill>
                <a:latin typeface="宋体" panose="02010600030101010101" pitchFamily="2" charset="-122"/>
                <a:ea typeface="宋体" panose="02010600030101010101" pitchFamily="2" charset="-122"/>
              </a:rPr>
              <a:t>百度侧 </a:t>
            </a:r>
            <a:r>
              <a:rPr lang="en-US" altLang="zh-CN" sz="1600" b="1" dirty="0">
                <a:solidFill>
                  <a:srgbClr val="000000"/>
                </a:solidFill>
                <a:latin typeface="宋体" panose="02010600030101010101" pitchFamily="2" charset="-122"/>
                <a:ea typeface="宋体" panose="02010600030101010101" pitchFamily="2" charset="-122"/>
              </a:rPr>
              <a:t>2022</a:t>
            </a:r>
            <a:r>
              <a:rPr lang="zh-CN" altLang="en-US" sz="1600" b="1" dirty="0">
                <a:solidFill>
                  <a:srgbClr val="000000"/>
                </a:solidFill>
                <a:latin typeface="宋体" panose="02010600030101010101" pitchFamily="2" charset="-122"/>
                <a:ea typeface="宋体" panose="02010600030101010101" pitchFamily="2" charset="-122"/>
              </a:rPr>
              <a:t>年</a:t>
            </a:r>
            <a:r>
              <a:rPr lang="en-US" altLang="zh-CN" sz="1600" b="1" dirty="0">
                <a:solidFill>
                  <a:srgbClr val="000000"/>
                </a:solidFill>
                <a:latin typeface="宋体" panose="02010600030101010101" pitchFamily="2" charset="-122"/>
                <a:ea typeface="宋体" panose="02010600030101010101" pitchFamily="2" charset="-122"/>
              </a:rPr>
              <a:t>9</a:t>
            </a:r>
            <a:r>
              <a:rPr lang="zh-CN" altLang="en-US" sz="1600" b="1" dirty="0">
                <a:solidFill>
                  <a:srgbClr val="000000"/>
                </a:solidFill>
                <a:latin typeface="宋体" panose="02010600030101010101" pitchFamily="2" charset="-122"/>
                <a:ea typeface="宋体" panose="02010600030101010101" pitchFamily="2" charset="-122"/>
              </a:rPr>
              <a:t>月</a:t>
            </a:r>
            <a:r>
              <a:rPr lang="en-US" altLang="zh-CN" sz="1600" b="1" dirty="0">
                <a:solidFill>
                  <a:srgbClr val="000000"/>
                </a:solidFill>
                <a:latin typeface="宋体" panose="02010600030101010101" pitchFamily="2" charset="-122"/>
                <a:ea typeface="宋体" panose="02010600030101010101" pitchFamily="2" charset="-122"/>
              </a:rPr>
              <a:t>27</a:t>
            </a:r>
            <a:r>
              <a:rPr lang="zh-CN" altLang="en-US" sz="1600" b="1" dirty="0">
                <a:solidFill>
                  <a:srgbClr val="000000"/>
                </a:solidFill>
                <a:latin typeface="宋体" panose="02010600030101010101" pitchFamily="2" charset="-122"/>
                <a:ea typeface="宋体" panose="02010600030101010101" pitchFamily="2" charset="-122"/>
              </a:rPr>
              <a:t>日</a:t>
            </a:r>
            <a:r>
              <a:rPr lang="zh-CN" altLang="en-US" sz="1600" dirty="0">
                <a:solidFill>
                  <a:srgbClr val="000000"/>
                </a:solidFill>
                <a:latin typeface="宋体" panose="02010600030101010101" pitchFamily="2" charset="-122"/>
                <a:ea typeface="宋体" panose="02010600030101010101" pitchFamily="2" charset="-122"/>
              </a:rPr>
              <a:t> 后无相关合入</a:t>
            </a:r>
          </a:p>
        </p:txBody>
      </p:sp>
      <p:sp>
        <p:nvSpPr>
          <p:cNvPr id="9" name="Title 4">
            <a:extLst>
              <a:ext uri="{FF2B5EF4-FFF2-40B4-BE49-F238E27FC236}">
                <a16:creationId xmlns:a16="http://schemas.microsoft.com/office/drawing/2014/main" id="{9F76F1C3-F66D-3BB3-247E-CBF6F20AECAF}"/>
              </a:ext>
            </a:extLst>
          </p:cNvPr>
          <p:cNvSpPr>
            <a:spLocks noGrp="1" noChangeArrowheads="1"/>
          </p:cNvSpPr>
          <p:nvPr>
            <p:ph type="title"/>
          </p:nvPr>
        </p:nvSpPr>
        <p:spPr bwMode="auto">
          <a:xfrm>
            <a:off x="318770" y="164465"/>
            <a:ext cx="11873230" cy="486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sym typeface="+mn-ea"/>
              </a:rPr>
              <a:t>{</a:t>
            </a:r>
            <a:r>
              <a:rPr lang="en-US" altLang="en-US" sz="2800" dirty="0">
                <a:solidFill>
                  <a:srgbClr val="0000CC"/>
                </a:solidFill>
              </a:rPr>
              <a:t>MY</a:t>
            </a:r>
            <a:r>
              <a:rPr lang="en-US" altLang="zh-CN" sz="2800" dirty="0">
                <a:solidFill>
                  <a:srgbClr val="0000CC"/>
                </a:solidFill>
              </a:rPr>
              <a:t>23</a:t>
            </a:r>
            <a:r>
              <a:rPr lang="zh-CN" altLang="en-US" sz="2800" dirty="0">
                <a:solidFill>
                  <a:srgbClr val="0000CC"/>
                </a:solidFill>
              </a:rPr>
              <a:t> </a:t>
            </a:r>
            <a:r>
              <a:rPr lang="en-US" altLang="zh-CN" sz="2800" dirty="0">
                <a:solidFill>
                  <a:srgbClr val="0000CC"/>
                </a:solidFill>
              </a:rPr>
              <a:t>U554_R06</a:t>
            </a:r>
            <a:r>
              <a:rPr lang="zh-CN" altLang="en-US" sz="2800" dirty="0">
                <a:solidFill>
                  <a:srgbClr val="0000CC"/>
                </a:solidFill>
              </a:rPr>
              <a:t> </a:t>
            </a:r>
            <a:r>
              <a:rPr lang="en-US" altLang="zh-CN" sz="2800" dirty="0">
                <a:solidFill>
                  <a:srgbClr val="0000CC"/>
                </a:solidFill>
              </a:rPr>
              <a:t>PRO</a:t>
            </a:r>
            <a:r>
              <a:rPr lang="en-US" altLang="zh-CN" sz="2800" dirty="0">
                <a:solidFill>
                  <a:srgbClr val="0000CC"/>
                </a:solidFill>
                <a:sym typeface="+mn-ea"/>
              </a:rPr>
              <a:t> </a:t>
            </a:r>
            <a:r>
              <a:rPr lang="en-US" altLang="en-US" sz="2800" dirty="0">
                <a:solidFill>
                  <a:srgbClr val="0000CC"/>
                </a:solidFill>
                <a:sym typeface="+mn-ea"/>
              </a:rPr>
              <a:t>} </a:t>
            </a:r>
            <a:r>
              <a:rPr lang="zh-CN" altLang="en-US" sz="2800" dirty="0">
                <a:solidFill>
                  <a:srgbClr val="0000CC"/>
                </a:solidFill>
                <a:sym typeface="+mn-ea"/>
              </a:rPr>
              <a:t>版本对比</a:t>
            </a:r>
            <a:endParaRPr lang="en-US" altLang="en-US" sz="2800" b="0" dirty="0">
              <a:solidFill>
                <a:srgbClr val="00B050"/>
              </a:solidFill>
              <a:ea typeface="SimHei" panose="02010609060101010101" pitchFamily="49" charset="-122"/>
            </a:endParaRPr>
          </a:p>
        </p:txBody>
      </p:sp>
    </p:spTree>
    <p:extLst>
      <p:ext uri="{BB962C8B-B14F-4D97-AF65-F5344CB8AC3E}">
        <p14:creationId xmlns:p14="http://schemas.microsoft.com/office/powerpoint/2010/main" val="26781799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2a4bf6d3-c59b-4ef8-94c4-af919ac35414}"/>
  <p:tag name="TABLE_ENDDRAG_ORIGIN_RECT" val="920*438"/>
  <p:tag name="TABLE_ENDDRAG_RECT" val="19*51*920*438"/>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TotalTime>
  <Words>498</Words>
  <Application>Microsoft Macintosh PowerPoint</Application>
  <PresentationFormat>宽屏</PresentationFormat>
  <Paragraphs>50</Paragraphs>
  <Slides>5</Slides>
  <Notes>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5</vt:i4>
      </vt:variant>
    </vt:vector>
  </HeadingPairs>
  <TitlesOfParts>
    <vt:vector size="14" baseType="lpstr">
      <vt:lpstr>等线</vt:lpstr>
      <vt:lpstr>宋体</vt:lpstr>
      <vt:lpstr>Ford Antenna Cond Light</vt:lpstr>
      <vt:lpstr>Ford Antenna Medium</vt:lpstr>
      <vt:lpstr>Arial</vt:lpstr>
      <vt:lpstr>Calibri</vt:lpstr>
      <vt:lpstr>Wingdings</vt:lpstr>
      <vt:lpstr>1_Corp Presentations 2018</vt:lpstr>
      <vt:lpstr>工作表</vt:lpstr>
      <vt:lpstr>PowerPoint 演示文稿</vt:lpstr>
      <vt:lpstr>{MY23 U554_R06 PRO } Software overall status  {yellow}</vt:lpstr>
      <vt:lpstr>{MY23 U554_R06 PRO } Open Gating with risk evaluation</vt:lpstr>
      <vt:lpstr>{MY23 U554_R06 PRO } Smoke Test Report -- PASS</vt:lpstr>
      <vt:lpstr>{MY23 U554_R06 PRO } 版本对比</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张 斌</cp:lastModifiedBy>
  <cp:revision>2091</cp:revision>
  <cp:lastPrinted>2023-04-03T13:54:52Z</cp:lastPrinted>
  <dcterms:created xsi:type="dcterms:W3CDTF">2023-04-03T13:54:52Z</dcterms:created>
  <dcterms:modified xsi:type="dcterms:W3CDTF">2023-04-27T10:35:39Z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2052-5.2.1.7798</vt:lpwstr>
  </property>
  <property fmtid="{D5CDD505-2E9C-101B-9397-08002B2CF9AE}" pid="3" name="ICV">
    <vt:lpwstr>7523C9E623FFBBB835671D648AE80FF7_43</vt:lpwstr>
  </property>
</Properties>
</file>