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54" r:id="rId8"/>
    <p:sldId id="932" r:id="rId9"/>
    <p:sldId id="941" r:id="rId10"/>
    <p:sldId id="955" r:id="rId11"/>
    <p:sldId id="956"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package" Target="../embeddings/Workbook1.xlsx"/></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package" Target="../embeddings/Workbook2.xlsx"/><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Phase4_S650</a:t>
            </a:r>
            <a:r>
              <a:rPr lang="en-US" altLang="zh-CN" sz="3200" dirty="0">
                <a:solidFill>
                  <a:srgbClr val="0000CC"/>
                </a:solidFill>
              </a:rPr>
              <a:t>_R05 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-10-17</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{S650_R05</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40080" y="1097280"/>
            <a:ext cx="10836275" cy="52190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20221008_534_PRO</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20221010_0806_HF13_R05.PRO.HF1</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8 </a:t>
            </a:r>
            <a:r>
              <a:rPr lang="en-US" altLang="zh-CN" sz="1800" dirty="0">
                <a:ea typeface="宋体" pitchFamily="2" charset="-122"/>
              </a:rPr>
              <a:t>P1 issues O</a:t>
            </a:r>
            <a:r>
              <a:rPr lang="en-US" altLang="zh-CN" sz="1800" dirty="0">
                <a:ea typeface="宋体" pitchFamily="2" charset="-122"/>
              </a:rPr>
              <a:t>pen and </a:t>
            </a:r>
            <a:r>
              <a:rPr lang="en-US" altLang="zh-CN" sz="1800" dirty="0">
                <a:solidFill>
                  <a:srgbClr val="0000CC"/>
                </a:solidFill>
                <a:ea typeface="宋体" pitchFamily="2" charset="-122"/>
              </a:rPr>
              <a:t>17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marL="0" indent="0">
              <a:spcBef>
                <a:spcPct val="0"/>
              </a:spcBef>
              <a:buNone/>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en-US" altLang="zh-CN" sz="2800" dirty="0"/>
              <a:t>Open IG&amp;G</a:t>
            </a:r>
            <a:r>
              <a:rPr lang="en-US" altLang="zh-CN" sz="2800" dirty="0"/>
              <a:t>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341630" y="1043940"/>
          <a:ext cx="11690985" cy="3992245"/>
        </p:xfrm>
        <a:graphic>
          <a:graphicData uri="http://schemas.openxmlformats.org/drawingml/2006/table">
            <a:tbl>
              <a:tblPr/>
              <a:tblGrid>
                <a:gridCol w="909955"/>
                <a:gridCol w="3526790"/>
                <a:gridCol w="869950"/>
                <a:gridCol w="929005"/>
                <a:gridCol w="751840"/>
                <a:gridCol w="4703445"/>
              </a:tblGrid>
              <a:tr h="1358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489585">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AW2-7423</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[S650][必现][百度-语音]离线语音唤醒“打开USB音乐"，语音无法识别到“USB”字幕</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b="0" i="0" u="none" strike="noStrike" dirty="0">
                          <a:solidFill>
                            <a:srgbClr val="000000"/>
                          </a:solidFill>
                          <a:effectLst/>
                          <a:ea typeface="等线" panose="02010600030101010101" pitchFamily="2" charset="-122"/>
                          <a:cs typeface="+mn-lt"/>
                        </a:rPr>
                        <a:t>Analysis</a:t>
                      </a: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b="0" i="0" u="none" strike="noStrike" dirty="0">
                          <a:solidFill>
                            <a:srgbClr val="000000"/>
                          </a:solidFill>
                          <a:effectLst/>
                          <a:ea typeface="等线" panose="02010600030101010101" pitchFamily="2" charset="-122"/>
                          <a:cs typeface="+mn-lt"/>
                        </a:rPr>
                        <a:t>R06</a:t>
                      </a:r>
                      <a:endParaRPr lang="en-US" altLang="en-GB"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b="0" i="0" u="none" strike="noStrike" dirty="0">
                          <a:solidFill>
                            <a:srgbClr val="000000"/>
                          </a:solidFill>
                          <a:effectLst/>
                          <a:ea typeface="等线" panose="02010600030101010101" pitchFamily="2" charset="-122"/>
                          <a:cs typeface="+mn-lt"/>
                        </a:rPr>
                        <a:t>Gating</a:t>
                      </a:r>
                      <a:endParaRPr lang="en-US" altLang="en-GB"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b="0" i="0" u="none" strike="noStrike" kern="1200" dirty="0">
                          <a:solidFill>
                            <a:srgbClr val="000000"/>
                          </a:solidFill>
                          <a:effectLst/>
                          <a:ea typeface="等线" panose="02010600030101010101" pitchFamily="2" charset="-122"/>
                          <a:cs typeface="+mn-lt"/>
                        </a:rPr>
                        <a:t>风险评估：</a:t>
                      </a:r>
                      <a:r>
                        <a:rPr lang="en-US" altLang="zh-CN" sz="1200" b="0" i="0" u="none" strike="noStrike" kern="1200" dirty="0">
                          <a:solidFill>
                            <a:srgbClr val="000000"/>
                          </a:solidFill>
                          <a:effectLst/>
                          <a:ea typeface="等线" panose="02010600030101010101" pitchFamily="2" charset="-122"/>
                          <a:cs typeface="+mn-lt"/>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ea typeface="等线" panose="02010600030101010101" pitchFamily="2" charset="-122"/>
                          <a:cs typeface="+mn-lt"/>
                        </a:rPr>
                        <a:t>当前 ”播放USB音乐“的离线识别case 失败率较高</a:t>
                      </a:r>
                      <a:r>
                        <a:rPr lang="zh-CN" altLang="en-US" sz="1200" b="0" i="0" u="none" strike="noStrike" kern="1200" dirty="0">
                          <a:solidFill>
                            <a:srgbClr val="000000"/>
                          </a:solidFill>
                          <a:effectLst/>
                          <a:ea typeface="等线" panose="02010600030101010101" pitchFamily="2" charset="-122"/>
                          <a:cs typeface="+mn-lt"/>
                        </a:rPr>
                        <a:t>，计划</a:t>
                      </a:r>
                      <a:r>
                        <a:rPr lang="en-US" altLang="zh-CN" sz="1200" b="0" i="0" u="none" strike="noStrike" kern="1200" dirty="0">
                          <a:solidFill>
                            <a:srgbClr val="000000"/>
                          </a:solidFill>
                          <a:effectLst/>
                          <a:ea typeface="等线" panose="02010600030101010101" pitchFamily="2" charset="-122"/>
                          <a:cs typeface="+mn-lt"/>
                        </a:rPr>
                        <a:t>R06</a:t>
                      </a:r>
                      <a:r>
                        <a:rPr lang="zh-CN" altLang="en-US" sz="1200" b="0" i="0" u="none" strike="noStrike" kern="1200" dirty="0">
                          <a:solidFill>
                            <a:srgbClr val="000000"/>
                          </a:solidFill>
                          <a:effectLst/>
                          <a:ea typeface="等线" panose="02010600030101010101" pitchFamily="2" charset="-122"/>
                          <a:cs typeface="+mn-lt"/>
                        </a:rPr>
                        <a:t>优化处理</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AW2-7511</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[S650][必现][百度-语音]语音”QQ音乐音量大点",无任何TTS反馈，和现象反应</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b="0" i="0" u="none" strike="noStrike" kern="1200" dirty="0">
                          <a:solidFill>
                            <a:srgbClr val="000000"/>
                          </a:solidFill>
                          <a:effectLst/>
                          <a:ea typeface="等线" panose="02010600030101010101" pitchFamily="2" charset="-122"/>
                          <a:cs typeface="+mn-lt"/>
                        </a:rPr>
                        <a:t>目前</a:t>
                      </a:r>
                      <a:r>
                        <a:rPr lang="en-US" altLang="zh-CN" sz="1200" b="0" i="0" u="none" strike="noStrike" kern="1200" dirty="0">
                          <a:solidFill>
                            <a:srgbClr val="000000"/>
                          </a:solidFill>
                          <a:effectLst/>
                          <a:ea typeface="等线" panose="02010600030101010101" pitchFamily="2" charset="-122"/>
                          <a:cs typeface="+mn-lt"/>
                        </a:rPr>
                        <a:t>没有相关需求</a:t>
                      </a:r>
                      <a:r>
                        <a:rPr lang="zh-CN" altLang="en-US" sz="1200" b="0" i="0" u="none" strike="noStrike" kern="1200" dirty="0">
                          <a:solidFill>
                            <a:srgbClr val="000000"/>
                          </a:solidFill>
                          <a:effectLst/>
                          <a:ea typeface="等线" panose="02010600030101010101" pitchFamily="2" charset="-122"/>
                          <a:cs typeface="+mn-lt"/>
                        </a:rPr>
                        <a:t>（已跟</a:t>
                      </a:r>
                      <a:r>
                        <a:rPr lang="en-US" altLang="zh-CN" sz="1200" b="0" i="0" u="none" strike="noStrike" kern="1200" dirty="0">
                          <a:solidFill>
                            <a:srgbClr val="000000"/>
                          </a:solidFill>
                          <a:effectLst/>
                          <a:ea typeface="等线" panose="02010600030101010101" pitchFamily="2" charset="-122"/>
                          <a:cs typeface="+mn-lt"/>
                        </a:rPr>
                        <a:t>FO</a:t>
                      </a:r>
                      <a:r>
                        <a:rPr lang="zh-CN" altLang="en-US" sz="1200" b="0" i="0" u="none" strike="noStrike" kern="1200" dirty="0">
                          <a:solidFill>
                            <a:srgbClr val="000000"/>
                          </a:solidFill>
                          <a:effectLst/>
                          <a:ea typeface="等线" panose="02010600030101010101" pitchFamily="2" charset="-122"/>
                          <a:cs typeface="+mn-lt"/>
                        </a:rPr>
                        <a:t>确认），离线语音指令不包含该</a:t>
                      </a:r>
                      <a:r>
                        <a:rPr lang="zh-CN" altLang="en-US" sz="1200" b="0" i="0" u="none" strike="noStrike" kern="1200" dirty="0">
                          <a:solidFill>
                            <a:srgbClr val="000000"/>
                          </a:solidFill>
                          <a:effectLst/>
                          <a:ea typeface="等线" panose="02010600030101010101" pitchFamily="2" charset="-122"/>
                          <a:cs typeface="+mn-lt"/>
                        </a:rPr>
                        <a:t>指令</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AW2-7429</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[S650][必现][百度-语音]离线指令”打开路况“，TTS反馈”当前没有网络连接，请开启网络后重试“</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b="0" i="0" u="none" strike="noStrike" dirty="0">
                          <a:solidFill>
                            <a:srgbClr val="000000"/>
                          </a:solidFill>
                          <a:effectLst/>
                          <a:ea typeface="等线" panose="02010600030101010101" pitchFamily="2" charset="-122"/>
                          <a:cs typeface="+mn-lt"/>
                        </a:rPr>
                        <a:t>NA</a:t>
                      </a:r>
                      <a:endParaRPr lang="en-US" altLang="en-GB"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b="0" i="0" u="none" strike="noStrike" kern="1200" dirty="0">
                          <a:solidFill>
                            <a:srgbClr val="000000"/>
                          </a:solidFill>
                          <a:effectLst/>
                          <a:ea typeface="等线" panose="02010600030101010101" pitchFamily="2" charset="-122"/>
                          <a:cs typeface="+mn-lt"/>
                        </a:rPr>
                        <a:t>非</a:t>
                      </a:r>
                      <a:r>
                        <a:rPr lang="en-US" altLang="zh-CN" sz="1200" b="0" i="0" u="none" strike="noStrike" kern="1200" dirty="0">
                          <a:solidFill>
                            <a:srgbClr val="000000"/>
                          </a:solidFill>
                          <a:effectLst/>
                          <a:ea typeface="等线" panose="02010600030101010101" pitchFamily="2" charset="-122"/>
                          <a:cs typeface="+mn-lt"/>
                        </a:rPr>
                        <a:t>Bug</a:t>
                      </a:r>
                      <a:r>
                        <a:rPr lang="zh-CN" altLang="en-US" sz="1200" b="0" i="0" u="none" strike="noStrike" kern="1200" dirty="0">
                          <a:solidFill>
                            <a:srgbClr val="000000"/>
                          </a:solidFill>
                          <a:effectLst/>
                          <a:ea typeface="等线" panose="02010600030101010101" pitchFamily="2" charset="-122"/>
                          <a:cs typeface="+mn-lt"/>
                        </a:rPr>
                        <a:t>，与</a:t>
                      </a:r>
                      <a:r>
                        <a:rPr lang="en-US" altLang="zh-CN" sz="1200" b="0" i="0" u="none" strike="noStrike" kern="1200" dirty="0">
                          <a:solidFill>
                            <a:srgbClr val="000000"/>
                          </a:solidFill>
                          <a:effectLst/>
                          <a:ea typeface="等线" panose="02010600030101010101" pitchFamily="2" charset="-122"/>
                          <a:cs typeface="+mn-lt"/>
                        </a:rPr>
                        <a:t>FO</a:t>
                      </a:r>
                      <a:r>
                        <a:rPr lang="zh-CN" altLang="en-US" sz="1200" b="0" i="0" u="none" strike="noStrike" kern="1200" dirty="0">
                          <a:solidFill>
                            <a:srgbClr val="000000"/>
                          </a:solidFill>
                          <a:effectLst/>
                          <a:ea typeface="等线" panose="02010600030101010101" pitchFamily="2" charset="-122"/>
                          <a:cs typeface="+mn-lt"/>
                        </a:rPr>
                        <a:t>达成一致关闭</a:t>
                      </a:r>
                      <a:r>
                        <a:rPr lang="zh-CN" altLang="en-US" sz="1200" b="0" i="0" u="none" strike="noStrike" kern="1200" dirty="0">
                          <a:solidFill>
                            <a:srgbClr val="000000"/>
                          </a:solidFill>
                          <a:effectLst/>
                          <a:ea typeface="等线" panose="02010600030101010101" pitchFamily="2" charset="-122"/>
                          <a:cs typeface="+mn-lt"/>
                        </a:rPr>
                        <a:t>处理</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AW2-4726</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[S650][语音][偶现]空调分区，副驾语音温度高一点/低一点，偶现调节驾驶位空调温度</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b="0" i="0" u="none" strike="noStrike" dirty="0">
                          <a:solidFill>
                            <a:srgbClr val="000000"/>
                          </a:solidFill>
                          <a:effectLst/>
                          <a:ea typeface="等线" panose="02010600030101010101" pitchFamily="2" charset="-122"/>
                          <a:cs typeface="+mn-lt"/>
                        </a:rPr>
                        <a:t>Analysis</a:t>
                      </a: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b="0" i="0" u="none" strike="noStrike" kern="1200" dirty="0">
                          <a:solidFill>
                            <a:srgbClr val="000000"/>
                          </a:solidFill>
                          <a:effectLst/>
                          <a:ea typeface="等线" panose="02010600030101010101" pitchFamily="2" charset="-122"/>
                          <a:cs typeface="+mn-lt"/>
                        </a:rPr>
                        <a:t>目前版本暂未合入训练后的语音模型需</a:t>
                      </a:r>
                      <a:r>
                        <a:rPr lang="en-US" altLang="zh-CN" sz="1200" b="0" i="0" u="none" strike="noStrike" kern="1200" dirty="0">
                          <a:solidFill>
                            <a:srgbClr val="000000"/>
                          </a:solidFill>
                          <a:effectLst/>
                          <a:ea typeface="等线" panose="02010600030101010101" pitchFamily="2" charset="-122"/>
                          <a:cs typeface="+mn-lt"/>
                        </a:rPr>
                        <a:t>基于调参完成后进行复测</a:t>
                      </a:r>
                      <a:endParaRPr lang="en-US" altLang="zh-CN"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AW2-5949</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S650][必现][语音]自定义唤醒词后，语音唤醒车机时只要包含自定义其中一个字就可将车机唤醒</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目前版本暂未合入训练后的语音模型需</a:t>
                      </a:r>
                      <a:r>
                        <a:rPr lang="en-US" altLang="zh-CN" sz="1200" dirty="0">
                          <a:solidFill>
                            <a:srgbClr val="000000"/>
                          </a:solidFill>
                          <a:effectLst/>
                          <a:ea typeface="等线" panose="02010600030101010101" pitchFamily="2" charset="-122"/>
                          <a:cs typeface="+mn-lt"/>
                          <a:sym typeface="+mn-ea"/>
                        </a:rPr>
                        <a:t>基于调参完成后进行复测</a:t>
                      </a:r>
                      <a:endParaRPr lang="en-US" altLang="zh-CN"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AW2-4423</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[S650][偶现][Map]电子眼Icon遮挡蚯蚓线</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b="0" i="0" u="none" strike="noStrike" dirty="0">
                          <a:solidFill>
                            <a:srgbClr val="000000"/>
                          </a:solidFill>
                          <a:effectLst/>
                          <a:ea typeface="等线" panose="02010600030101010101" pitchFamily="2" charset="-122"/>
                          <a:cs typeface="+mn-lt"/>
                        </a:rPr>
                        <a:t>NA</a:t>
                      </a:r>
                      <a:endParaRPr lang="en-US" altLang="en-GB"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目前版本策略如此，在路过有电子眼路段时会将电子眼</a:t>
                      </a:r>
                      <a:r>
                        <a:rPr lang="en-US" altLang="zh-CN" sz="1200" dirty="0">
                          <a:solidFill>
                            <a:srgbClr val="000000"/>
                          </a:solidFill>
                          <a:effectLst/>
                          <a:ea typeface="等线" panose="02010600030101010101" pitchFamily="2" charset="-122"/>
                          <a:cs typeface="+mn-lt"/>
                          <a:sym typeface="+mn-ea"/>
                        </a:rPr>
                        <a:t>ICON</a:t>
                      </a:r>
                      <a:r>
                        <a:rPr lang="zh-CN" altLang="en-US" sz="1200" dirty="0">
                          <a:solidFill>
                            <a:srgbClr val="000000"/>
                          </a:solidFill>
                          <a:effectLst/>
                          <a:ea typeface="等线" panose="02010600030101010101" pitchFamily="2" charset="-122"/>
                          <a:cs typeface="+mn-lt"/>
                          <a:sym typeface="+mn-ea"/>
                        </a:rPr>
                        <a:t>放大</a:t>
                      </a:r>
                      <a:r>
                        <a:rPr lang="zh-CN" altLang="en-US" sz="1200" dirty="0">
                          <a:solidFill>
                            <a:srgbClr val="000000"/>
                          </a:solidFill>
                          <a:effectLst/>
                          <a:ea typeface="等线" panose="02010600030101010101" pitchFamily="2" charset="-122"/>
                          <a:cs typeface="+mn-lt"/>
                          <a:sym typeface="+mn-ea"/>
                        </a:rPr>
                        <a:t>处理</a:t>
                      </a:r>
                      <a:endParaRPr lang="zh-CN" altLang="en-US" sz="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AW2-7347</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[S650][Media][必现]进入爱奇艺，播放任意视频，观看历史显示为空</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GB" altLang="en-US"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b="0" i="0" u="none" strike="noStrike" kern="1200" dirty="0">
                          <a:solidFill>
                            <a:srgbClr val="000000"/>
                          </a:solidFill>
                          <a:effectLst/>
                          <a:ea typeface="等线" panose="02010600030101010101" pitchFamily="2" charset="-122"/>
                          <a:cs typeface="+mn-lt"/>
                        </a:rPr>
                        <a:t>爱奇艺接口问题，目前已在最新</a:t>
                      </a:r>
                      <a:r>
                        <a:rPr lang="en-US" altLang="zh-CN" sz="1200" b="0" i="0" u="none" strike="noStrike" kern="1200" dirty="0">
                          <a:solidFill>
                            <a:srgbClr val="000000"/>
                          </a:solidFill>
                          <a:effectLst/>
                          <a:ea typeface="等线" panose="02010600030101010101" pitchFamily="2" charset="-122"/>
                          <a:cs typeface="+mn-lt"/>
                        </a:rPr>
                        <a:t>SDK</a:t>
                      </a:r>
                      <a:r>
                        <a:rPr lang="zh-CN" altLang="en-US" sz="1200" b="0" i="0" u="none" strike="noStrike" kern="1200" dirty="0">
                          <a:solidFill>
                            <a:srgbClr val="000000"/>
                          </a:solidFill>
                          <a:effectLst/>
                          <a:ea typeface="等线" panose="02010600030101010101" pitchFamily="2" charset="-122"/>
                          <a:cs typeface="+mn-lt"/>
                        </a:rPr>
                        <a:t>修复，</a:t>
                      </a:r>
                      <a:r>
                        <a:rPr lang="en-US" altLang="zh-CN" sz="1200" b="0" i="0" u="none" strike="noStrike" kern="1200" dirty="0">
                          <a:solidFill>
                            <a:srgbClr val="000000"/>
                          </a:solidFill>
                          <a:effectLst/>
                          <a:ea typeface="等线" panose="02010600030101010101" pitchFamily="2" charset="-122"/>
                          <a:cs typeface="+mn-lt"/>
                        </a:rPr>
                        <a:t>R06</a:t>
                      </a:r>
                      <a:r>
                        <a:rPr lang="zh-CN" altLang="en-US" sz="1200" b="0" i="0" u="none" strike="noStrike" kern="1200" dirty="0">
                          <a:solidFill>
                            <a:srgbClr val="000000"/>
                          </a:solidFill>
                          <a:effectLst/>
                          <a:ea typeface="等线" panose="02010600030101010101" pitchFamily="2" charset="-122"/>
                          <a:cs typeface="+mn-lt"/>
                        </a:rPr>
                        <a:t>组入</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8165">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AW2-4573</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Phase4:V2I_Bench S650 Set the system volume to the lowest level, then triggered RLVW, RLVW TTS could be heard.</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GB" altLang="en-US"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ea typeface="等线" panose="02010600030101010101" pitchFamily="2" charset="-122"/>
                          <a:cs typeface="+mn-lt"/>
                        </a:rPr>
                        <a:t>方案已邮件澄清，</a:t>
                      </a:r>
                      <a:r>
                        <a:rPr lang="zh-CN" altLang="en-US" sz="1200" b="0" i="0" u="none" strike="noStrike" kern="1200" dirty="0">
                          <a:solidFill>
                            <a:srgbClr val="000000"/>
                          </a:solidFill>
                          <a:effectLst/>
                          <a:ea typeface="等线" panose="02010600030101010101" pitchFamily="2" charset="-122"/>
                          <a:cs typeface="+mn-lt"/>
                        </a:rPr>
                        <a:t>正在跟</a:t>
                      </a:r>
                      <a:r>
                        <a:rPr lang="en-US" altLang="zh-CN" sz="1200" b="0" i="0" u="none" strike="noStrike" kern="1200" dirty="0">
                          <a:solidFill>
                            <a:srgbClr val="000000"/>
                          </a:solidFill>
                          <a:effectLst/>
                          <a:ea typeface="等线" panose="02010600030101010101" pitchFamily="2" charset="-122"/>
                          <a:cs typeface="+mn-lt"/>
                        </a:rPr>
                        <a:t>德赛确认Mute后该UI如何显示，</a:t>
                      </a:r>
                      <a:r>
                        <a:rPr lang="zh-CN" altLang="en-US" sz="1200" b="0" i="0" u="none" strike="noStrike" kern="1200" dirty="0">
                          <a:solidFill>
                            <a:srgbClr val="000000"/>
                          </a:solidFill>
                          <a:effectLst/>
                          <a:ea typeface="等线" panose="02010600030101010101" pitchFamily="2" charset="-122"/>
                          <a:cs typeface="+mn-lt"/>
                        </a:rPr>
                        <a:t>计划</a:t>
                      </a:r>
                      <a:r>
                        <a:rPr lang="en-US" altLang="zh-CN" sz="1200" b="0" i="0" u="none" strike="noStrike" kern="1200" dirty="0">
                          <a:solidFill>
                            <a:srgbClr val="000000"/>
                          </a:solidFill>
                          <a:effectLst/>
                          <a:ea typeface="等线" panose="02010600030101010101" pitchFamily="2" charset="-122"/>
                          <a:cs typeface="+mn-lt"/>
                        </a:rPr>
                        <a:t>R06</a:t>
                      </a:r>
                      <a:r>
                        <a:rPr lang="zh-CN" altLang="en-US" sz="1200" b="0" i="0" u="none" strike="noStrike" kern="1200" dirty="0">
                          <a:solidFill>
                            <a:srgbClr val="000000"/>
                          </a:solidFill>
                          <a:effectLst/>
                          <a:ea typeface="等线" panose="02010600030101010101" pitchFamily="2" charset="-122"/>
                          <a:cs typeface="+mn-lt"/>
                        </a:rPr>
                        <a:t>组入</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200" b="0" i="0" u="sng" strike="noStrike" kern="1200" dirty="0">
                          <a:solidFill>
                            <a:srgbClr val="0563C1"/>
                          </a:solidFill>
                          <a:effectLst/>
                          <a:ea typeface="等线" panose="02010600030101010101" pitchFamily="2" charset="-122"/>
                          <a:cs typeface="+mn-lt"/>
                        </a:rPr>
                        <a:t>AW2-5951</a:t>
                      </a:r>
                      <a:endParaRPr lang="en-GB" altLang="en-US" sz="12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200" b="0" i="0" u="none" strike="noStrike" kern="1200" dirty="0">
                          <a:solidFill>
                            <a:srgbClr val="000000"/>
                          </a:solidFill>
                          <a:effectLst/>
                          <a:ea typeface="等线" panose="02010600030101010101" pitchFamily="2" charset="-122"/>
                          <a:cs typeface="+mn-lt"/>
                        </a:rPr>
                        <a:t>[S650][偶现][Settings]设置自定义唤醒词后，语音无法唤醒车机</a:t>
                      </a:r>
                      <a:endParaRPr lang="zh-CN" altLang="en-US"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200" dirty="0">
                          <a:solidFill>
                            <a:srgbClr val="000000"/>
                          </a:solidFill>
                          <a:effectLst/>
                          <a:ea typeface="等线" panose="02010600030101010101" pitchFamily="2" charset="-122"/>
                          <a:cs typeface="+mn-lt"/>
                          <a:sym typeface="+mn-ea"/>
                        </a:rPr>
                        <a:t>Analysis</a:t>
                      </a:r>
                      <a:endParaRPr lang="en-GB" altLang="zh-CN" sz="12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R06</a:t>
                      </a:r>
                      <a:endParaRPr lang="en-GB" altLang="en-US"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200" dirty="0">
                          <a:solidFill>
                            <a:srgbClr val="000000"/>
                          </a:solidFill>
                          <a:effectLst/>
                          <a:ea typeface="等线" panose="02010600030101010101" pitchFamily="2" charset="-122"/>
                          <a:cs typeface="+mn-lt"/>
                          <a:sym typeface="+mn-ea"/>
                        </a:rPr>
                        <a:t>Gating</a:t>
                      </a:r>
                      <a:endParaRPr lang="en-US" altLang="en-GB" sz="1200" b="0" i="0" u="none" strike="noStrike" dirty="0">
                        <a:solidFill>
                          <a:srgbClr val="000000"/>
                        </a:solidFill>
                        <a:effectLst/>
                        <a:ea typeface="等线" panose="02010600030101010101" pitchFamily="2" charset="-122"/>
                        <a:cs typeface="+mn-lt"/>
                      </a:endParaRPr>
                    </a:p>
                    <a:p>
                      <a:pPr algn="ctr" fontAlgn="t">
                        <a:buNone/>
                      </a:pPr>
                      <a:endParaRPr lang="en-GB" altLang="en-US" sz="12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风险评估：</a:t>
                      </a:r>
                      <a:r>
                        <a:rPr lang="en-US" altLang="zh-CN" sz="1200" dirty="0">
                          <a:solidFill>
                            <a:srgbClr val="000000"/>
                          </a:solidFill>
                          <a:effectLst/>
                          <a:ea typeface="等线" panose="02010600030101010101" pitchFamily="2" charset="-122"/>
                          <a:cs typeface="+mn-lt"/>
                          <a:sym typeface="+mn-ea"/>
                        </a:rPr>
                        <a:t>L</a:t>
                      </a:r>
                      <a:endParaRPr lang="en-US" altLang="zh-CN" sz="12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200" dirty="0">
                          <a:solidFill>
                            <a:srgbClr val="000000"/>
                          </a:solidFill>
                          <a:effectLst/>
                          <a:ea typeface="等线" panose="02010600030101010101" pitchFamily="2" charset="-122"/>
                          <a:cs typeface="+mn-lt"/>
                          <a:sym typeface="+mn-ea"/>
                        </a:rPr>
                        <a:t>目前版本暂未合入训练后的语音模型需</a:t>
                      </a:r>
                      <a:r>
                        <a:rPr lang="en-US" altLang="zh-CN" sz="1200" dirty="0">
                          <a:solidFill>
                            <a:srgbClr val="000000"/>
                          </a:solidFill>
                          <a:effectLst/>
                          <a:ea typeface="等线" panose="02010600030101010101" pitchFamily="2" charset="-122"/>
                          <a:cs typeface="+mn-lt"/>
                          <a:sym typeface="+mn-ea"/>
                        </a:rPr>
                        <a:t>基于调参完成后进行复测</a:t>
                      </a:r>
                      <a:endParaRPr lang="en-US" altLang="zh-CN" sz="12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749935"/>
            <a:ext cx="2609215" cy="158369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95" y="2343785"/>
            <a:ext cx="2632710" cy="160909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 y="4034790"/>
            <a:ext cx="2609215" cy="1583690"/>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730" y="839470"/>
            <a:ext cx="2632710" cy="161163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365" y="2602865"/>
            <a:ext cx="2608580" cy="159829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8485" y="4201160"/>
            <a:ext cx="2632710" cy="1611630"/>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5945" y="852170"/>
            <a:ext cx="2608580" cy="1598930"/>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9290" y="2730500"/>
            <a:ext cx="2632710" cy="1613535"/>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51195" y="4344035"/>
            <a:ext cx="2609215" cy="1583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855345"/>
            <a:ext cx="2847975" cy="1728470"/>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45" y="2689225"/>
            <a:ext cx="2813050" cy="172275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05" y="4411980"/>
            <a:ext cx="2813685" cy="170751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065" y="960755"/>
            <a:ext cx="2848610" cy="1728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2970" y="2900045"/>
            <a:ext cx="2846705" cy="172783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5830" y="4627880"/>
            <a:ext cx="2823845" cy="1728470"/>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4000" y="960755"/>
            <a:ext cx="2847975" cy="1745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US" altLang="zh-CN" dirty="0"/>
              <a:t>N/A</a:t>
            </a:r>
            <a:endParaRPr kumimoji="1" lang="en-US" altLang="zh-CN" dirty="0">
              <a:highlight>
                <a:srgbClr val="00FF00"/>
              </a:highlight>
            </a:endParaRPr>
          </a:p>
        </p:txBody>
      </p:sp>
      <p:graphicFrame>
        <p:nvGraphicFramePr>
          <p:cNvPr id="2" name="对象 1">
            <a:hlinkClick r:id="" action="ppaction://ole?verb="/>
          </p:cNvPr>
          <p:cNvGraphicFramePr>
            <a:graphicFrameLocks noChangeAspect="1"/>
          </p:cNvGraphicFramePr>
          <p:nvPr/>
        </p:nvGraphicFramePr>
        <p:xfrm>
          <a:off x="10728960" y="365125"/>
          <a:ext cx="959485" cy="959485"/>
        </p:xfrm>
        <a:graphic>
          <a:graphicData uri="http://schemas.openxmlformats.org/presentationml/2006/ole">
            <mc:AlternateContent xmlns:mc="http://schemas.openxmlformats.org/markup-compatibility/2006">
              <mc:Choice xmlns:v="urn:schemas-microsoft-com:vml" Requires="v">
                <p:oleObj spid="_x0000_s1025" name="" showAsIcon="1" r:id="rId1" imgW="1524000" imgH="1524000" progId="Excel.Sheet.12">
                  <p:embed/>
                </p:oleObj>
              </mc:Choice>
              <mc:Fallback>
                <p:oleObj name="" showAsIcon="1" r:id="rId1" imgW="1524000" imgH="1524000" progId="Excel.Sheet.12">
                  <p:embed/>
                  <p:pic>
                    <p:nvPicPr>
                      <p:cNvPr id="0" name="图片 1024"/>
                      <p:cNvPicPr/>
                      <p:nvPr/>
                    </p:nvPicPr>
                    <p:blipFill>
                      <a:blip r:embed="rId2"/>
                      <a:stretch>
                        <a:fillRect/>
                      </a:stretch>
                    </p:blipFill>
                    <p:spPr>
                      <a:xfrm>
                        <a:off x="10728960" y="365125"/>
                        <a:ext cx="959485" cy="959485"/>
                      </a:xfrm>
                      <a:prstGeom prst="rect">
                        <a:avLst/>
                      </a:prstGeom>
                    </p:spPr>
                  </p:pic>
                </p:oleObj>
              </mc:Fallback>
            </mc:AlternateContent>
          </a:graphicData>
        </a:graphic>
      </p:graphicFrame>
      <p:sp>
        <p:nvSpPr>
          <p:cNvPr id="9" name="文本框 8"/>
          <p:cNvSpPr txBox="1"/>
          <p:nvPr/>
        </p:nvSpPr>
        <p:spPr>
          <a:xfrm>
            <a:off x="439420" y="2059940"/>
            <a:ext cx="10643870" cy="1599565"/>
          </a:xfrm>
          <a:prstGeom prst="rect">
            <a:avLst/>
          </a:prstGeom>
          <a:noFill/>
        </p:spPr>
        <p:txBody>
          <a:bodyPr wrap="square">
            <a:spAutoFit/>
          </a:bodyPr>
          <a:p>
            <a:r>
              <a:rPr lang="zh-CN" altLang="en-US" sz="1400" b="1" dirty="0">
                <a:solidFill>
                  <a:srgbClr val="000000"/>
                </a:solidFill>
                <a:latin typeface="宋体" pitchFamily="2" charset="-122"/>
                <a:ea typeface="宋体" pitchFamily="2" charset="-122"/>
              </a:rPr>
              <a:t>当前语音暂时未进行标定</a:t>
            </a:r>
            <a:r>
              <a:rPr lang="en-US" altLang="zh-CN" sz="1400" b="1" dirty="0">
                <a:solidFill>
                  <a:srgbClr val="000000"/>
                </a:solidFill>
                <a:latin typeface="宋体" pitchFamily="2" charset="-122"/>
                <a:ea typeface="宋体" pitchFamily="2" charset="-122"/>
              </a:rPr>
              <a:t>,</a:t>
            </a:r>
            <a:r>
              <a:rPr lang="zh-CN" altLang="en-US" sz="1400" b="1" dirty="0">
                <a:solidFill>
                  <a:srgbClr val="000000"/>
                </a:solidFill>
                <a:latin typeface="宋体" pitchFamily="2" charset="-122"/>
                <a:ea typeface="宋体" pitchFamily="2" charset="-122"/>
              </a:rPr>
              <a:t>按照之前版本计划，语音参数会在</a:t>
            </a:r>
            <a:r>
              <a:rPr lang="en-US" altLang="zh-CN" sz="1400" b="1" dirty="0">
                <a:solidFill>
                  <a:srgbClr val="000000"/>
                </a:solidFill>
                <a:latin typeface="宋体" pitchFamily="2" charset="-122"/>
                <a:ea typeface="宋体" pitchFamily="2" charset="-122"/>
              </a:rPr>
              <a:t>R06</a:t>
            </a:r>
            <a:r>
              <a:rPr lang="zh-CN" altLang="en-US" sz="1400" b="1" dirty="0">
                <a:solidFill>
                  <a:srgbClr val="000000"/>
                </a:solidFill>
                <a:latin typeface="宋体" pitchFamily="2" charset="-122"/>
                <a:ea typeface="宋体" pitchFamily="2" charset="-122"/>
              </a:rPr>
              <a:t>版本组入</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latin typeface="宋体" pitchFamily="2" charset="-122"/>
                <a:ea typeface="宋体" pitchFamily="2" charset="-122"/>
              </a:rPr>
              <a:t>目前进展</a:t>
            </a:r>
            <a:r>
              <a:rPr lang="en-US" altLang="zh-CN" sz="1400" b="1" dirty="0">
                <a:solidFill>
                  <a:srgbClr val="000000"/>
                </a:solidFill>
                <a:latin typeface="宋体" pitchFamily="2" charset="-122"/>
                <a:ea typeface="宋体" pitchFamily="2" charset="-122"/>
              </a:rPr>
              <a:t>:</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latin typeface="宋体" pitchFamily="2" charset="-122"/>
                <a:ea typeface="宋体" pitchFamily="2" charset="-122"/>
              </a:rPr>
              <a:t>目前动态语料已全部录制完毕并完成对应标注，语音技术部模型训练中。计划</a:t>
            </a:r>
            <a:r>
              <a:rPr lang="en-US" altLang="zh-CN" sz="1400" b="1" dirty="0">
                <a:solidFill>
                  <a:srgbClr val="000000"/>
                </a:solidFill>
                <a:latin typeface="宋体" pitchFamily="2" charset="-122"/>
                <a:ea typeface="宋体" pitchFamily="2" charset="-122"/>
              </a:rPr>
              <a:t>2022/11/11</a:t>
            </a:r>
            <a:r>
              <a:rPr lang="zh-CN" altLang="en-US" sz="1400" b="1" dirty="0">
                <a:solidFill>
                  <a:srgbClr val="000000"/>
                </a:solidFill>
                <a:latin typeface="宋体" pitchFamily="2" charset="-122"/>
                <a:ea typeface="宋体" pitchFamily="2" charset="-122"/>
              </a:rPr>
              <a:t>日输出第一版语音专项测试</a:t>
            </a:r>
            <a:r>
              <a:rPr lang="zh-CN" altLang="en-US" sz="1400" b="1" dirty="0">
                <a:solidFill>
                  <a:srgbClr val="000000"/>
                </a:solidFill>
                <a:latin typeface="宋体" pitchFamily="2" charset="-122"/>
                <a:ea typeface="宋体" pitchFamily="2" charset="-122"/>
              </a:rPr>
              <a:t>结果</a:t>
            </a:r>
            <a:endParaRPr lang="zh-CN" altLang="en-US" sz="1400" b="1" dirty="0">
              <a:solidFill>
                <a:srgbClr val="000000"/>
              </a:solidFill>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877675" cy="5887720"/>
        </p:xfrm>
        <a:graphic>
          <a:graphicData uri="http://schemas.openxmlformats.org/drawingml/2006/table">
            <a:tbl>
              <a:tblPr firstRow="1" bandRow="1">
                <a:tableStyleId>{5C22544A-7EE6-4342-B048-85BDC9FD1C3A}</a:tableStyleId>
              </a:tblPr>
              <a:tblGrid>
                <a:gridCol w="316865"/>
                <a:gridCol w="4846320"/>
                <a:gridCol w="946785"/>
                <a:gridCol w="476250"/>
                <a:gridCol w="588010"/>
                <a:gridCol w="812165"/>
                <a:gridCol w="3891280"/>
              </a:tblGrid>
              <a:tr h="195580">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5</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4</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195580">
                <a:tc>
                  <a:txBody>
                    <a:bodyPr/>
                    <a:p>
                      <a:pPr indent="0">
                        <a:buNone/>
                      </a:pPr>
                      <a:r>
                        <a:rPr lang="en-US" alt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QQ音乐首次启动（计算从手部离开点击到QQ音乐界面稳定展示）</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R05</a:t>
                      </a:r>
                      <a:r>
                        <a:rPr lang="zh-CN" altLang="en-US" sz="900" b="0">
                          <a:solidFill>
                            <a:srgbClr val="000000"/>
                          </a:solidFill>
                          <a:latin typeface="+mj-lt"/>
                          <a:cs typeface="+mj-lt"/>
                        </a:rPr>
                        <a:t>新增</a:t>
                      </a:r>
                      <a:r>
                        <a:rPr lang="zh-CN" altLang="en-US" sz="900" b="0">
                          <a:solidFill>
                            <a:srgbClr val="000000"/>
                          </a:solidFill>
                          <a:latin typeface="+mj-lt"/>
                          <a:cs typeface="+mj-lt"/>
                        </a:rPr>
                        <a:t>场景（关机前QQ音乐暂停）</a:t>
                      </a:r>
                      <a:endParaRPr lang="zh-CN"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 QQ音乐首次启动（计算从手部离开点击到QQ音乐从暂停到播放状态）</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新增场景（默认关机前是播放QQ音乐）</a:t>
                      </a:r>
                      <a:endParaRPr lang="zh-CN" altLang="en-US" sz="900">
                        <a:solidFill>
                          <a:srgbClr val="000000"/>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QQ音乐选择歌单（计算从手部离开点击到歌单界面稳定展示）</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1.66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QQ音乐选择歌曲（计算从手部离开点击到歌曲播放）</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2.32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on到语音导航（计算从语音指令最后一个字到搜索结果稳定展示</a:t>
                      </a:r>
                      <a:r>
                        <a:rPr lang="en-US" altLang="zh-CN" sz="900" b="0">
                          <a:solidFill>
                            <a:srgbClr val="000000"/>
                          </a:solidFill>
                          <a:latin typeface="+mj-lt"/>
                          <a:ea typeface="宋体" pitchFamily="2" charset="-122"/>
                          <a:cs typeface="+mj-lt"/>
                        </a:rPr>
                        <a:t>)</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3.82666667</a:t>
                      </a:r>
                      <a:endParaRPr lang="en-US" altLang="zh-CN"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on到语音导航规划完成</a:t>
                      </a:r>
                      <a:r>
                        <a:rPr lang="en-US" altLang="zh-CN" sz="900" b="0">
                          <a:solidFill>
                            <a:srgbClr val="000000"/>
                          </a:solidFill>
                          <a:latin typeface="+mj-lt"/>
                          <a:ea typeface="宋体" pitchFamily="2" charset="-122"/>
                          <a:cs typeface="+mj-lt"/>
                        </a:rPr>
                        <a:t>(计算从语音指令最后一个字到规划路径结果稳定展示)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11.2066667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on导航启动时间</a:t>
                      </a:r>
                      <a:r>
                        <a:rPr lang="en-US" altLang="zh-CN" sz="900" b="0">
                          <a:solidFill>
                            <a:srgbClr val="000000"/>
                          </a:solidFill>
                          <a:latin typeface="+mj-lt"/>
                          <a:ea typeface="宋体" pitchFamily="2" charset="-122"/>
                          <a:cs typeface="+mj-lt"/>
                        </a:rPr>
                        <a:t>(计算从手部离开点击开始第一帧到导航地图搜索框显示)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17.95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17.6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1.99%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R06</a:t>
                      </a:r>
                      <a:r>
                        <a:rPr lang="zh-CN" altLang="en-US" sz="900" b="0">
                          <a:solidFill>
                            <a:srgbClr val="000000"/>
                          </a:solidFill>
                          <a:latin typeface="+mj-lt"/>
                          <a:cs typeface="+mj-lt"/>
                        </a:rPr>
                        <a:t>版本组入地图性能优化</a:t>
                      </a:r>
                      <a:r>
                        <a:rPr lang="zh-CN" altLang="en-US" sz="900" b="0">
                          <a:solidFill>
                            <a:srgbClr val="000000"/>
                          </a:solidFill>
                          <a:latin typeface="+mj-lt"/>
                          <a:cs typeface="+mj-lt"/>
                        </a:rPr>
                        <a:t>方案</a:t>
                      </a:r>
                      <a:endParaRPr lang="zh-CN"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on导航界面点击输入框出现下拉框</a:t>
                      </a:r>
                      <a:r>
                        <a:rPr lang="en-US" altLang="zh-CN" sz="900" b="0">
                          <a:solidFill>
                            <a:srgbClr val="000000"/>
                          </a:solidFill>
                          <a:latin typeface="+mj-lt"/>
                          <a:ea typeface="宋体" pitchFamily="2" charset="-122"/>
                          <a:cs typeface="+mj-lt"/>
                        </a:rPr>
                        <a:t>(计算从手部离开点击到下拉框（历史记录）稳定展示)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2.0666667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on导航搜索地址完成</a:t>
                      </a:r>
                      <a:r>
                        <a:rPr lang="en-US" altLang="zh-CN" sz="900" b="0">
                          <a:solidFill>
                            <a:srgbClr val="000000"/>
                          </a:solidFill>
                          <a:latin typeface="+mj-lt"/>
                          <a:ea typeface="宋体" pitchFamily="2" charset="-122"/>
                          <a:cs typeface="+mj-lt"/>
                        </a:rPr>
                        <a:t>(计算从手部离开点击到搜索结果稳定展示)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2.426666667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10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on选择目的地后路线规划完成(计算从手部离开点击到路线规划结果稳定展示)</a:t>
                      </a:r>
                      <a:endParaRPr 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3.006666667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900" b="0">
                          <a:solidFill>
                            <a:srgbClr val="000000"/>
                          </a:solidFill>
                          <a:latin typeface="+mj-lt"/>
                          <a:cs typeface="+mj-lt"/>
                        </a:rPr>
                        <a:t>11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onPTT可用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13.44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16.8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R05</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on语音可用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17.322221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17.4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-0.39%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17.325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13</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语音播放音乐</a:t>
                      </a:r>
                      <a:r>
                        <a:rPr lang="en-US" altLang="zh-CN" sz="900" b="0">
                          <a:solidFill>
                            <a:schemeClr val="accent4">
                              <a:lumMod val="10000"/>
                            </a:schemeClr>
                          </a:solidFill>
                          <a:latin typeface="+mj-lt"/>
                          <a:ea typeface="宋体" pitchFamily="2" charset="-122"/>
                          <a:cs typeface="+mj-lt"/>
                        </a:rPr>
                        <a:t>(计算从语音最后一个字上屏到歌曲播报第一帧)</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7.11</a:t>
                      </a:r>
                      <a:endParaRPr 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mj-lt"/>
                          <a:ea typeface="宋体" pitchFamily="2" charset="-122"/>
                          <a:cs typeface="+mj-lt"/>
                          <a:sym typeface="+mn-ea"/>
                        </a:rPr>
                        <a:t>8.5</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B050"/>
                          </a:solidFill>
                          <a:latin typeface="+mj-lt"/>
                          <a:ea typeface="宋体" pitchFamily="2" charset="-122"/>
                          <a:cs typeface="+mj-lt"/>
                          <a:sym typeface="+mn-ea"/>
                        </a:rPr>
                        <a:t>-16.35%</a:t>
                      </a:r>
                      <a:endParaRPr lang="en-US" altLang="zh-CN" sz="900" b="0">
                        <a:solidFill>
                          <a:srgbClr val="00B050"/>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5.75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14</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FM音源恢复</a:t>
                      </a:r>
                      <a:r>
                        <a:rPr lang="en-US" altLang="zh-CN" sz="900" b="0">
                          <a:solidFill>
                            <a:schemeClr val="accent4">
                              <a:lumMod val="10000"/>
                            </a:schemeClr>
                          </a:solidFill>
                          <a:latin typeface="+mj-lt"/>
                          <a:ea typeface="宋体" pitchFamily="2" charset="-122"/>
                          <a:cs typeface="+mj-lt"/>
                        </a:rPr>
                        <a:t>(计算从Launcher第一帧至FM播放)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1.21</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0.65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15</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on在线电台音源恢复</a:t>
                      </a:r>
                      <a:r>
                        <a:rPr lang="en-US" altLang="zh-CN" sz="900" b="0">
                          <a:solidFill>
                            <a:schemeClr val="accent4">
                              <a:lumMod val="10000"/>
                            </a:schemeClr>
                          </a:solidFill>
                          <a:latin typeface="+mj-lt"/>
                          <a:ea typeface="宋体" pitchFamily="2" charset="-122"/>
                          <a:cs typeface="+mj-lt"/>
                        </a:rPr>
                        <a:t>(计算从Launcher第一帧至在线电台播放)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chemeClr val="accent4">
                              <a:lumMod val="10000"/>
                            </a:schemeClr>
                          </a:solidFill>
                          <a:latin typeface="+mj-lt"/>
                          <a:cs typeface="+mj-lt"/>
                        </a:rPr>
                        <a:t>3.84</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mj-lt"/>
                          <a:ea typeface="宋体" pitchFamily="2" charset="-122"/>
                          <a:cs typeface="+mj-lt"/>
                          <a:sym typeface="+mn-ea"/>
                        </a:rPr>
                        <a:t>12.4</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B050"/>
                          </a:solidFill>
                          <a:latin typeface="+mj-lt"/>
                          <a:ea typeface="宋体" pitchFamily="2" charset="-122"/>
                          <a:cs typeface="+mj-lt"/>
                          <a:sym typeface="+mn-ea"/>
                        </a:rPr>
                        <a:t>-69.03%</a:t>
                      </a:r>
                      <a:endParaRPr lang="en-US" altLang="zh-CN" sz="900" b="0">
                        <a:solidFill>
                          <a:srgbClr val="00B050"/>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16</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根目录两首歌的USB音源恢复</a:t>
                      </a:r>
                      <a:r>
                        <a:rPr lang="en-US" altLang="zh-CN" sz="900" b="0">
                          <a:solidFill>
                            <a:schemeClr val="accent4">
                              <a:lumMod val="10000"/>
                            </a:schemeClr>
                          </a:solidFill>
                          <a:latin typeface="+mj-lt"/>
                          <a:ea typeface="宋体" pitchFamily="2" charset="-122"/>
                          <a:cs typeface="+mj-lt"/>
                        </a:rPr>
                        <a:t>(计算从Launcher第一帧至U盘音乐播放)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chemeClr val="accent4">
                              <a:lumMod val="10000"/>
                            </a:schemeClr>
                          </a:solidFill>
                          <a:latin typeface="+mj-lt"/>
                          <a:cs typeface="+mj-lt"/>
                        </a:rPr>
                        <a:t>4.133333</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chemeClr val="accent4">
                              <a:lumMod val="10000"/>
                            </a:schemeClr>
                          </a:solidFill>
                          <a:latin typeface="+mj-lt"/>
                          <a:cs typeface="+mj-lt"/>
                        </a:rPr>
                        <a:t>10.2</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-59.48%</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1.2</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17</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onQQ</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音源恢复</a:t>
                      </a:r>
                      <a:r>
                        <a:rPr lang="en-US" altLang="zh-CN" sz="900" b="0">
                          <a:solidFill>
                            <a:schemeClr val="accent4">
                              <a:lumMod val="10000"/>
                            </a:schemeClr>
                          </a:solidFill>
                          <a:latin typeface="+mj-lt"/>
                          <a:ea typeface="宋体" pitchFamily="2" charset="-122"/>
                          <a:cs typeface="+mj-lt"/>
                        </a:rPr>
                        <a:t>(计算从Launcher第一帧至QQ音乐播放)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chemeClr val="accent4">
                              <a:lumMod val="10000"/>
                            </a:schemeClr>
                          </a:solidFill>
                          <a:latin typeface="+mj-lt"/>
                          <a:cs typeface="+mj-lt"/>
                        </a:rPr>
                        <a:t>2.933333</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12.4</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-76.34%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3.45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系统稳定状态下QQ音乐首次启动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2.05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2.5%</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19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系统稳定状态下QQ音乐首次启动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2.46666667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系统稳定状态下QQ音乐选择歌单</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1.63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系统稳定状态下QQ音乐选择歌曲</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2.306666667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2.3</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0.29%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系统稳定状态下USB音乐首次启动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1.6933333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80808"/>
                          </a:solidFill>
                          <a:latin typeface="+mj-lt"/>
                          <a:cs typeface="+mj-lt"/>
                        </a:rPr>
                        <a:t>NA</a:t>
                      </a:r>
                      <a:endParaRPr lang="en-US" altLang="en-US" sz="900" b="0">
                        <a:solidFill>
                          <a:srgbClr val="080808"/>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系统稳定状态下喜马拉雅首次启动</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1.39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alt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系统稳定状态下Navigation首次启动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8.5333333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FF0000"/>
                          </a:solidFill>
                          <a:latin typeface="+mj-lt"/>
                          <a:cs typeface="+mj-lt"/>
                        </a:rPr>
                        <a:t>113.83%</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7</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计算手法存在差异，正常偏差值，</a:t>
                      </a:r>
                      <a:r>
                        <a:rPr lang="en-US" altLang="zh-CN" sz="900" b="0">
                          <a:solidFill>
                            <a:srgbClr val="080808"/>
                          </a:solidFill>
                          <a:latin typeface="+mj-lt"/>
                          <a:cs typeface="+mj-lt"/>
                        </a:rPr>
                        <a:t>R06</a:t>
                      </a:r>
                      <a:r>
                        <a:rPr lang="zh-CN" altLang="en-US" sz="900" b="0">
                          <a:solidFill>
                            <a:srgbClr val="080808"/>
                          </a:solidFill>
                          <a:latin typeface="+mj-lt"/>
                          <a:cs typeface="+mj-lt"/>
                        </a:rPr>
                        <a:t>合入地图性能优化</a:t>
                      </a:r>
                      <a:r>
                        <a:rPr lang="zh-CN" altLang="en-US" sz="900" b="0">
                          <a:solidFill>
                            <a:srgbClr val="080808"/>
                          </a:solidFill>
                          <a:latin typeface="+mj-lt"/>
                          <a:cs typeface="+mj-lt"/>
                        </a:rPr>
                        <a:t>方案</a:t>
                      </a:r>
                      <a:endParaRPr lang="zh-CN" altLang="en-US" sz="900" b="0">
                        <a:solidFill>
                          <a:srgbClr val="080808"/>
                        </a:solidFill>
                        <a:latin typeface="+mj-lt"/>
                        <a:cs typeface="+mj-lt"/>
                      </a:endParaRPr>
                    </a:p>
                    <a:p>
                      <a:pPr algn="l">
                        <a:buClrTx/>
                        <a:buSzTx/>
                        <a:buFontTx/>
                        <a:buNone/>
                      </a:pPr>
                      <a:r>
                        <a:rPr lang="en-US" altLang="zh-CN" sz="900" b="0">
                          <a:solidFill>
                            <a:srgbClr val="080808"/>
                          </a:solidFill>
                          <a:latin typeface="+mj-lt"/>
                          <a:cs typeface="+mj-lt"/>
                        </a:rPr>
                        <a:t>R05</a:t>
                      </a:r>
                      <a:r>
                        <a:rPr lang="zh-CN" altLang="en-US" sz="900" b="0">
                          <a:solidFill>
                            <a:srgbClr val="080808"/>
                          </a:solidFill>
                          <a:latin typeface="+mj-lt"/>
                          <a:cs typeface="+mj-lt"/>
                        </a:rPr>
                        <a:t>结束帧：地图首页加载完整的瞬间；</a:t>
                      </a:r>
                      <a:r>
                        <a:rPr lang="en-US" altLang="zh-CN" sz="900" b="0">
                          <a:solidFill>
                            <a:srgbClr val="080808"/>
                          </a:solidFill>
                          <a:latin typeface="+mj-lt"/>
                          <a:cs typeface="+mj-lt"/>
                        </a:rPr>
                        <a:t>R04</a:t>
                      </a:r>
                      <a:r>
                        <a:rPr lang="zh-CN" altLang="en-US" sz="900" b="0">
                          <a:solidFill>
                            <a:srgbClr val="080808"/>
                          </a:solidFill>
                          <a:latin typeface="+mj-lt"/>
                          <a:cs typeface="+mj-lt"/>
                        </a:rPr>
                        <a:t>：结束帧：进入加载个大概框架</a:t>
                      </a:r>
                      <a:endParaRPr lang="zh-CN" altLang="en-US" sz="900" b="0">
                        <a:solidFill>
                          <a:srgbClr val="080808"/>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系统稳定状态下导航界面点击输入框出现下拉框</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1.5633333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R05</a:t>
                      </a:r>
                      <a:r>
                        <a:rPr lang="zh-CN" altLang="en-US" sz="900">
                          <a:solidFill>
                            <a:schemeClr val="accent4">
                              <a:lumMod val="10000"/>
                            </a:schemeClr>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QQ/新闻/喜马拉雅/在线FM热启动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0.15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B050"/>
                          </a:solidFill>
                          <a:latin typeface="+mj-lt"/>
                          <a:cs typeface="+mj-lt"/>
                        </a:rPr>
                        <a:t>-50%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0.52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27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USB音乐热启动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0.2666667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-61.9%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835130" cy="5843905"/>
        </p:xfrm>
        <a:graphic>
          <a:graphicData uri="http://schemas.openxmlformats.org/drawingml/2006/table">
            <a:tbl>
              <a:tblPr firstRow="1" bandRow="1">
                <a:tableStyleId>{5C22544A-7EE6-4342-B048-85BDC9FD1C3A}</a:tableStyleId>
              </a:tblPr>
              <a:tblGrid>
                <a:gridCol w="691515"/>
                <a:gridCol w="3629660"/>
                <a:gridCol w="873125"/>
                <a:gridCol w="741045"/>
                <a:gridCol w="744855"/>
                <a:gridCol w="978535"/>
                <a:gridCol w="4176395"/>
              </a:tblGrid>
              <a:tr h="195580">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5</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4</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195580">
                <a:tc>
                  <a:txBody>
                    <a:bodyPr/>
                    <a:p>
                      <a:pPr indent="0">
                        <a:buNone/>
                      </a:pPr>
                      <a:r>
                        <a:rPr lang="en-US" altLang="en-US" sz="900" b="0">
                          <a:solidFill>
                            <a:srgbClr val="000000"/>
                          </a:solidFill>
                          <a:latin typeface="+mj-lt"/>
                          <a:cs typeface="+mj-lt"/>
                        </a:rPr>
                        <a:t>28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24小时Monkey测试中的CPU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126.39%</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29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24小时Monkey测试中的RAM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326.5</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mj-lt"/>
                          <a:cs typeface="+mj-lt"/>
                        </a:rPr>
                        <a:t>30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24小时Monkey测试中的GPU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86%</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3035">
                <a:tc>
                  <a:txBody>
                    <a:bodyPr/>
                    <a:p>
                      <a:pPr indent="0">
                        <a:buNone/>
                      </a:pPr>
                      <a:r>
                        <a:rPr lang="en-US" altLang="en-US" sz="900" b="0">
                          <a:solidFill>
                            <a:srgbClr val="000000"/>
                          </a:solidFill>
                          <a:latin typeface="+mj-lt"/>
                          <a:cs typeface="+mj-lt"/>
                        </a:rPr>
                        <a:t>31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24小时Monkey中的ANR次数</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6</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9230">
                <a:tc>
                  <a:txBody>
                    <a:bodyPr/>
                    <a:p>
                      <a:pPr indent="0">
                        <a:buNone/>
                      </a:pPr>
                      <a:r>
                        <a:rPr lang="en-US" altLang="en-US" sz="900" b="0">
                          <a:solidFill>
                            <a:srgbClr val="000000"/>
                          </a:solidFill>
                          <a:latin typeface="+mj-lt"/>
                          <a:cs typeface="+mj-lt"/>
                        </a:rPr>
                        <a:t>32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3">
                              <a:lumMod val="50000"/>
                            </a:schemeClr>
                          </a:solidFill>
                          <a:latin typeface="+mj-lt"/>
                          <a:ea typeface="宋体" pitchFamily="2" charset="-122"/>
                          <a:cs typeface="+mj-lt"/>
                        </a:rPr>
                        <a:t>24小时Monkey中的Crash次数</a:t>
                      </a:r>
                      <a:endParaRPr lang="zh-CN" altLang="en-US" sz="900" b="0">
                        <a:solidFill>
                          <a:schemeClr val="accent3">
                            <a:lumMod val="5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2</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4780">
                <a:tc>
                  <a:txBody>
                    <a:bodyPr/>
                    <a:p>
                      <a:pPr indent="0">
                        <a:buNone/>
                      </a:pPr>
                      <a:r>
                        <a:rPr lang="en-US" altLang="en-US" sz="900" b="0">
                          <a:solidFill>
                            <a:srgbClr val="000000"/>
                          </a:solidFill>
                          <a:latin typeface="+mj-lt"/>
                          <a:cs typeface="+mj-lt"/>
                        </a:rPr>
                        <a:t>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3">
                              <a:lumMod val="50000"/>
                            </a:schemeClr>
                          </a:solidFill>
                          <a:latin typeface="+mj-lt"/>
                          <a:cs typeface="+mj-lt"/>
                        </a:rPr>
                        <a:t>24小时Monkey中内存泄露进程数</a:t>
                      </a:r>
                      <a:endParaRPr lang="en-US" altLang="en-US" sz="900" b="0">
                        <a:solidFill>
                          <a:schemeClr val="accent3">
                            <a:lumMod val="5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系统稳定状态下导航搜索</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5.18</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FF0000"/>
                          </a:solidFill>
                          <a:latin typeface="+mj-lt"/>
                          <a:cs typeface="+mj-lt"/>
                        </a:rPr>
                        <a:t>159.00%</a:t>
                      </a:r>
                      <a:endParaRPr lang="en-US" sz="900" b="0">
                        <a:solidFill>
                          <a:srgbClr val="FF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r>
                        <a:rPr lang="en-US" altLang="zh-CN" sz="900">
                          <a:solidFill>
                            <a:srgbClr val="080808"/>
                          </a:solidFill>
                          <a:latin typeface="+mj-lt"/>
                          <a:cs typeface="+mj-lt"/>
                          <a:sym typeface="+mn-ea"/>
                        </a:rPr>
                        <a:t>R06</a:t>
                      </a:r>
                      <a:r>
                        <a:rPr lang="zh-CN" altLang="en-US" sz="900">
                          <a:solidFill>
                            <a:srgbClr val="080808"/>
                          </a:solidFill>
                          <a:latin typeface="+mj-lt"/>
                          <a:cs typeface="+mj-lt"/>
                          <a:sym typeface="+mn-ea"/>
                        </a:rPr>
                        <a:t>合入地图性能优化方案</a:t>
                      </a:r>
                      <a:endParaRPr lang="zh-CN" altLang="en-US" sz="900">
                        <a:solidFill>
                          <a:srgbClr val="080808"/>
                        </a:solidFill>
                        <a:latin typeface="+mj-lt"/>
                        <a:cs typeface="+mj-lt"/>
                        <a:sym typeface="+mn-ea"/>
                      </a:endParaRPr>
                    </a:p>
                    <a:p>
                      <a:pPr algn="l">
                        <a:buClrTx/>
                        <a:buSzTx/>
                        <a:buFontTx/>
                        <a:buNone/>
                      </a:pPr>
                      <a:r>
                        <a:rPr lang="zh-CN" altLang="en-US" sz="900" b="0">
                          <a:solidFill>
                            <a:srgbClr val="080808"/>
                          </a:solidFill>
                          <a:latin typeface="+mj-lt"/>
                          <a:cs typeface="+mj-lt"/>
                        </a:rPr>
                        <a:t>R05结束帧：完整展示搜索结果list的瞬间；R04结束帧：开始加载搜索list的瞬间</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系统稳定状态下导航路径规划</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2.23</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1.9</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17.37%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1.68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系统稳定状态下在线QQ音乐切歌</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0.936666667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-6.33%</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0.91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730">
                <a:tc>
                  <a:txBody>
                    <a:bodyPr/>
                    <a:p>
                      <a:pPr indent="0">
                        <a:buNone/>
                      </a:pPr>
                      <a:r>
                        <a:rPr lang="en-US" altLang="en-US" sz="900" b="0">
                          <a:solidFill>
                            <a:srgbClr val="000000"/>
                          </a:solidFill>
                          <a:latin typeface="+mj-lt"/>
                          <a:cs typeface="+mj-lt"/>
                        </a:rPr>
                        <a:t>37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系统稳定状态下在线电台切换/FM</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0.276666667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-72.33%</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0.91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9700">
                <a:tc>
                  <a:txBody>
                    <a:bodyPr/>
                    <a:p>
                      <a:pPr indent="0">
                        <a:buNone/>
                      </a:pPr>
                      <a:r>
                        <a:rPr lang="en-US" altLang="en-US" sz="900" b="0">
                          <a:solidFill>
                            <a:srgbClr val="000000"/>
                          </a:solidFill>
                          <a:latin typeface="+mj-lt"/>
                          <a:cs typeface="+mj-lt"/>
                        </a:rPr>
                        <a:t>38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系统稳定下，语音导航搜索时间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3.286666667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24.33%</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39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导航中，语音目的地切换搜索时间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3.25</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8.33%</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40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导航中，语音目的地切换路径规划</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7.973333333</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6.2222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28.67%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9</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015">
                <a:tc>
                  <a:txBody>
                    <a:bodyPr/>
                    <a:p>
                      <a:pPr indent="0">
                        <a:buNone/>
                      </a:pPr>
                      <a:r>
                        <a:rPr lang="en-US" altLang="en-US" sz="900" b="0">
                          <a:solidFill>
                            <a:srgbClr val="000000"/>
                          </a:solidFill>
                          <a:latin typeface="+mj-lt"/>
                          <a:cs typeface="+mj-lt"/>
                        </a:rPr>
                        <a:t>41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系统稳定下，语音播放音乐</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7.11</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6.3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12.86%</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4.025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误差较小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6530">
                <a:tc>
                  <a:txBody>
                    <a:bodyPr/>
                    <a:p>
                      <a:pPr indent="0">
                        <a:buNone/>
                      </a:pPr>
                      <a:r>
                        <a:rPr lang="en-US" altLang="en-US" sz="900" b="0">
                          <a:solidFill>
                            <a:srgbClr val="000000"/>
                          </a:solidFill>
                          <a:latin typeface="+mj-lt"/>
                          <a:cs typeface="+mj-lt"/>
                        </a:rPr>
                        <a:t>42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系统稳定下，语音车控</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2.25</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12.50%</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误差较小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0505">
                <a:tc>
                  <a:txBody>
                    <a:bodyPr/>
                    <a:p>
                      <a:pPr indent="0">
                        <a:buNone/>
                      </a:pPr>
                      <a:r>
                        <a:rPr lang="en-US" altLang="en-US" sz="900" b="0">
                          <a:solidFill>
                            <a:srgbClr val="000000"/>
                          </a:solidFill>
                          <a:latin typeface="+mj-lt"/>
                          <a:cs typeface="+mj-lt"/>
                        </a:rPr>
                        <a:t>43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系统稳定下，语音系统控制</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0.693333333</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-30.67%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44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on到账号自动登录时间</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2.266666667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on到账号二维码出现时间</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7.15</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语音热启动时间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0.346666667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0.3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15.56%</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误差较小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车机管家冷启动时间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1.536666667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2.44%</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误差较小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985">
                <a:tc>
                  <a:txBody>
                    <a:bodyPr/>
                    <a:p>
                      <a:pPr indent="0">
                        <a:buNone/>
                      </a:pPr>
                      <a:r>
                        <a:rPr lang="en-US" altLang="en-US" sz="900" b="0">
                          <a:solidFill>
                            <a:srgbClr val="000000"/>
                          </a:solidFill>
                          <a:latin typeface="+mj-lt"/>
                          <a:cs typeface="+mj-lt"/>
                        </a:rPr>
                        <a:t>48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车机管家热启动时间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0.17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0.5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-66.00%</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消息中心冷启动时间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0.866666667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-27.78%</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50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消息中心热启动时间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0.586666667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0.4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46.67%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0.65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误差较小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buNone/>
                      </a:pPr>
                      <a:r>
                        <a:rPr lang="en-US" altLang="en-US" sz="900" b="0">
                          <a:solidFill>
                            <a:srgbClr val="000000"/>
                          </a:solidFill>
                          <a:latin typeface="+mj-lt"/>
                          <a:cs typeface="+mj-lt"/>
                        </a:rPr>
                        <a:t>51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随心看冷启动时间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7.576666667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FF0000"/>
                          </a:solidFill>
                          <a:latin typeface="+mj-lt"/>
                          <a:cs typeface="+mj-lt"/>
                        </a:rPr>
                        <a:t>244.39%</a:t>
                      </a:r>
                      <a:endParaRPr lang="en-US" sz="900" b="0">
                        <a:solidFill>
                          <a:srgbClr val="FF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b="0">
                          <a:solidFill>
                            <a:srgbClr val="080808"/>
                          </a:solidFill>
                          <a:latin typeface="+mj-lt"/>
                          <a:cs typeface="+mj-lt"/>
                        </a:rPr>
                        <a:t>R05结束帧：随心看首页完整展示的瞬间；R04：结束帧：进入加载个大概框架</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7325">
                <a:tc>
                  <a:txBody>
                    <a:bodyPr/>
                    <a:p>
                      <a:pPr indent="0">
                        <a:buNone/>
                      </a:pPr>
                      <a:r>
                        <a:rPr lang="en-US" altLang="en-US" sz="900" b="0">
                          <a:solidFill>
                            <a:srgbClr val="000000"/>
                          </a:solidFill>
                          <a:latin typeface="+mj-lt"/>
                          <a:cs typeface="+mj-lt"/>
                        </a:rPr>
                        <a:t>52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随心看热启动时间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0.136666667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-93.17%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0.65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53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launcher冷启动时间</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0.246666667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-87.67%</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54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车家互联冷启动时间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3.75</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25.00%</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与网络关系较大，正常偏差</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4620">
                <a:tc>
                  <a:txBody>
                    <a:bodyPr/>
                    <a:p>
                      <a:pPr indent="0">
                        <a:buNone/>
                      </a:pPr>
                      <a:r>
                        <a:rPr lang="en-US" altLang="en-US" sz="900" b="0">
                          <a:solidFill>
                            <a:srgbClr val="000000"/>
                          </a:solidFill>
                          <a:latin typeface="+mj-lt"/>
                          <a:cs typeface="+mj-lt"/>
                        </a:rPr>
                        <a:t>55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车家互联热启动时间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0000"/>
                          </a:solidFill>
                          <a:latin typeface="+mj-lt"/>
                          <a:cs typeface="+mj-lt"/>
                        </a:rPr>
                        <a:t>4.026666667</a:t>
                      </a: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900" b="0">
                          <a:solidFill>
                            <a:srgbClr val="000000"/>
                          </a:solidFill>
                          <a:latin typeface="+mj-lt"/>
                          <a:cs typeface="+mj-lt"/>
                        </a:rPr>
                        <a:t>4.1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900" b="0">
                          <a:solidFill>
                            <a:srgbClr val="00B050"/>
                          </a:solidFill>
                          <a:latin typeface="+mj-lt"/>
                          <a:cs typeface="+mj-lt"/>
                        </a:rPr>
                        <a:t>-1.79%</a:t>
                      </a:r>
                      <a:endParaRPr lang="en-US" sz="900" b="0">
                        <a:solidFill>
                          <a:srgbClr val="00B05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S650_R05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758295" cy="3540760"/>
        </p:xfrm>
        <a:graphic>
          <a:graphicData uri="http://schemas.openxmlformats.org/drawingml/2006/table">
            <a:tbl>
              <a:tblPr firstRow="1" bandRow="1">
                <a:tableStyleId>{5C22544A-7EE6-4342-B048-85BDC9FD1C3A}</a:tableStyleId>
              </a:tblPr>
              <a:tblGrid>
                <a:gridCol w="691515"/>
                <a:gridCol w="3629660"/>
                <a:gridCol w="941070"/>
                <a:gridCol w="673100"/>
                <a:gridCol w="744855"/>
                <a:gridCol w="1003935"/>
                <a:gridCol w="4074160"/>
              </a:tblGrid>
              <a:tr h="195580">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5</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a:t>
                      </a:r>
                      <a:r>
                        <a:rPr lang="en-US" altLang="zh-CN" sz="900" b="0">
                          <a:solidFill>
                            <a:srgbClr val="000000"/>
                          </a:solidFill>
                          <a:latin typeface="+mj-lt"/>
                          <a:ea typeface="宋体" pitchFamily="2" charset="-122"/>
                          <a:cs typeface="+mj-lt"/>
                        </a:rPr>
                        <a:t>4</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195580">
                <a:tc>
                  <a:txBody>
                    <a:bodyPr/>
                    <a:p>
                      <a:pPr indent="0">
                        <a:buNone/>
                      </a:pPr>
                      <a:r>
                        <a:rPr lang="en-US" altLang="en-US" sz="900" b="0">
                          <a:solidFill>
                            <a:srgbClr val="000000"/>
                          </a:solidFill>
                          <a:latin typeface="+mj-lt"/>
                          <a:cs typeface="+mj-lt"/>
                        </a:rPr>
                        <a:t>56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预约保养冷启动时间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4.393333333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FF0000"/>
                          </a:solidFill>
                          <a:latin typeface="+mj-lt"/>
                          <a:ea typeface="宋体" pitchFamily="2" charset="-122"/>
                        </a:rPr>
                        <a:t>46.44%</a:t>
                      </a:r>
                      <a:endParaRPr 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b="0">
                          <a:solidFill>
                            <a:srgbClr val="080808"/>
                          </a:solidFill>
                          <a:latin typeface="+mj-lt"/>
                          <a:cs typeface="+mj-lt"/>
                        </a:rPr>
                        <a:t>R05:结束帧：预约保养稳定展示的瞬间;R04:结束帧：进入加载个大概框架</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预约保养热启动时间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0.246666667</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FF0000"/>
                          </a:solidFill>
                          <a:latin typeface="+mj-lt"/>
                          <a:ea typeface="宋体" pitchFamily="2" charset="-122"/>
                        </a:rPr>
                        <a:t>23.33%</a:t>
                      </a:r>
                      <a:endParaRPr 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a:solidFill>
                            <a:srgbClr val="080808"/>
                          </a:solidFill>
                          <a:latin typeface="+mj-lt"/>
                          <a:cs typeface="+mj-lt"/>
                          <a:sym typeface="+mn-ea"/>
                        </a:rPr>
                        <a:t>R05:结束帧：预约保养稳定展示的瞬间;R04:结束帧：进入加载个大概框架</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账号冷启动时间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0.963333333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1.2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-19.72%</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账号热启动时间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0.643333333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a:t>
                      </a:r>
                      <a:r>
                        <a:rPr lang="en-US" altLang="zh-CN" sz="900" b="0">
                          <a:solidFill>
                            <a:srgbClr val="000000"/>
                          </a:solidFill>
                          <a:latin typeface="+mj-lt"/>
                          <a:ea typeface="宋体" pitchFamily="2" charset="-122"/>
                        </a:rPr>
                        <a:t>4</a:t>
                      </a:r>
                      <a:endParaRPr lang="en-US" alt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22.67%</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差异较小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普通导航-全屏过渡期间冷启动时间</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8.053333333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zh-CN" sz="900" b="0">
                          <a:solidFill>
                            <a:srgbClr val="000000"/>
                          </a:solidFill>
                          <a:latin typeface="+mj-lt"/>
                          <a:ea typeface="宋体" pitchFamily="2" charset="-122"/>
                        </a:rPr>
                        <a:t>6.7</a:t>
                      </a:r>
                      <a:endParaRPr lang="en-US" alt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zh-CN" sz="900" b="0">
                          <a:solidFill>
                            <a:srgbClr val="FF0000"/>
                          </a:solidFill>
                          <a:latin typeface="+mj-lt"/>
                          <a:ea typeface="宋体" pitchFamily="2" charset="-122"/>
                        </a:rPr>
                        <a:t>20.2%</a:t>
                      </a:r>
                      <a:endParaRPr lang="en-US" alt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b="0">
                          <a:solidFill>
                            <a:srgbClr val="080808"/>
                          </a:solidFill>
                          <a:latin typeface="+mj-lt"/>
                          <a:cs typeface="+mj-lt"/>
                        </a:rPr>
                        <a:t>R05:结束帧；加载完整地图首页的瞬间;R04:结束帧：地图首页加载个大致框架</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输入法冷启动时间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0.463333333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1.2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-61.39%</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输入法热启动时间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0.27</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FF0000"/>
                          </a:solidFill>
                          <a:latin typeface="+mj-lt"/>
                          <a:ea typeface="宋体" pitchFamily="2" charset="-122"/>
                        </a:rPr>
                        <a:t>35.00%</a:t>
                      </a:r>
                      <a:endParaRPr 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80808"/>
                          </a:solidFill>
                          <a:latin typeface="+mj-lt"/>
                          <a:cs typeface="+mj-lt"/>
                        </a:rPr>
                        <a:t>差异较小</a:t>
                      </a:r>
                      <a:endParaRPr lang="zh-CN" altLang="en-US"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电影票冷启动时间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3.53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3.5</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0.86%</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电影票热启动时间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0.256666667</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1</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-74.33%</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智慧停车场冷启动时间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4.963333333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4</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FF0000"/>
                          </a:solidFill>
                          <a:latin typeface="+mj-lt"/>
                          <a:ea typeface="宋体" pitchFamily="2" charset="-122"/>
                        </a:rPr>
                        <a:t>24.08%</a:t>
                      </a:r>
                      <a:endParaRPr 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b="0">
                          <a:solidFill>
                            <a:srgbClr val="080808"/>
                          </a:solidFill>
                          <a:latin typeface="+mj-lt"/>
                          <a:cs typeface="+mj-lt"/>
                        </a:rPr>
                        <a:t>R05:结束帧：智慧停车场加载完整的瞬间</a:t>
                      </a:r>
                      <a:r>
                        <a:rPr lang="en-US" altLang="zh-CN" sz="900" b="0">
                          <a:solidFill>
                            <a:srgbClr val="080808"/>
                          </a:solidFill>
                          <a:latin typeface="+mj-lt"/>
                          <a:cs typeface="+mj-lt"/>
                        </a:rPr>
                        <a:t>;R04:结束帧：进入加载个大概框架</a:t>
                      </a:r>
                      <a:endParaRPr lang="en-US" altLang="zh-CN" sz="900" b="0">
                        <a:solidFill>
                          <a:srgbClr val="080808"/>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智慧停车场热启动时间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0.313333333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56.67%</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外卖冷启动时间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5.433333333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4.5</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FF0000"/>
                          </a:solidFill>
                          <a:latin typeface="+mj-lt"/>
                          <a:ea typeface="宋体" pitchFamily="2" charset="-122"/>
                        </a:rPr>
                        <a:t>20.74%</a:t>
                      </a:r>
                      <a:endParaRPr lang="zh-CN" sz="900" b="0">
                        <a:solidFill>
                          <a:srgbClr val="FF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a:solidFill>
                            <a:srgbClr val="080808"/>
                          </a:solidFill>
                          <a:latin typeface="+mj-lt"/>
                          <a:cs typeface="+mj-lt"/>
                          <a:sym typeface="+mn-ea"/>
                        </a:rPr>
                        <a:t>计算手法存在差异，正常偏差值</a:t>
                      </a:r>
                      <a:endParaRPr lang="zh-CN" altLang="en-US" sz="900">
                        <a:solidFill>
                          <a:srgbClr val="080808"/>
                        </a:solidFill>
                        <a:latin typeface="+mj-lt"/>
                        <a:cs typeface="+mj-lt"/>
                        <a:sym typeface="+mn-ea"/>
                      </a:endParaRPr>
                    </a:p>
                    <a:p>
                      <a:pPr algn="l">
                        <a:buClrTx/>
                        <a:buSzTx/>
                        <a:buFontTx/>
                        <a:buNone/>
                      </a:pPr>
                      <a:r>
                        <a:rPr lang="zh-CN" altLang="en-US" sz="900">
                          <a:solidFill>
                            <a:srgbClr val="080808"/>
                          </a:solidFill>
                          <a:latin typeface="+mj-lt"/>
                          <a:cs typeface="+mj-lt"/>
                          <a:sym typeface="+mn-ea"/>
                        </a:rPr>
                        <a:t>R05:结束帧：</a:t>
                      </a:r>
                      <a:r>
                        <a:rPr lang="zh-CN" altLang="en-US" sz="900">
                          <a:solidFill>
                            <a:srgbClr val="080808"/>
                          </a:solidFill>
                          <a:latin typeface="+mj-lt"/>
                          <a:cs typeface="+mj-lt"/>
                          <a:sym typeface="+mn-ea"/>
                        </a:rPr>
                        <a:t>外卖加载完整的瞬间</a:t>
                      </a:r>
                      <a:r>
                        <a:rPr lang="en-US" altLang="zh-CN" sz="900">
                          <a:solidFill>
                            <a:srgbClr val="080808"/>
                          </a:solidFill>
                          <a:latin typeface="+mj-lt"/>
                          <a:cs typeface="+mj-lt"/>
                          <a:sym typeface="+mn-ea"/>
                        </a:rPr>
                        <a:t>;R04:结束帧：进入加载个大概框架</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外卖热启动时间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0.176666667</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1.2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-85.28%</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酒店预定冷启动时间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2.72</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36.00%</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70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酒店预定热启动时间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0.253333333</a:t>
                      </a: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mj-lt"/>
                          <a:ea typeface="宋体" pitchFamily="2" charset="-122"/>
                        </a:rPr>
                        <a:t>0.2</a:t>
                      </a:r>
                      <a:endParaRPr lang="zh-CN"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B050"/>
                          </a:solidFill>
                          <a:latin typeface="+mj-lt"/>
                          <a:ea typeface="宋体" pitchFamily="2" charset="-122"/>
                        </a:rPr>
                        <a:t>26.67%</a:t>
                      </a:r>
                      <a:endParaRPr lang="zh-CN" sz="900" b="0">
                        <a:solidFill>
                          <a:srgbClr val="00B05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endParaRPr lang="zh-CN" sz="900" b="0">
                        <a:solidFill>
                          <a:srgbClr val="000000"/>
                        </a:solidFill>
                        <a:latin typeface="+mj-lt"/>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对象 1">
            <a:hlinkClick r:id="" action="ppaction://ole?verb="/>
          </p:cNvPr>
          <p:cNvGraphicFramePr>
            <a:graphicFrameLocks noChangeAspect="1"/>
          </p:cNvGraphicFramePr>
          <p:nvPr/>
        </p:nvGraphicFramePr>
        <p:xfrm>
          <a:off x="11160760" y="4705350"/>
          <a:ext cx="842010" cy="842010"/>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11160760" y="4705350"/>
                        <a:ext cx="842010" cy="84201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2a4bf6d3-c59b-4ef8-94c4-af919ac35414}"/>
  <p:tag name="TABLE_ENDDRAG_ORIGIN_RECT" val="835*306"/>
  <p:tag name="TABLE_ENDDRAG_RECT" val="30*76*835*306"/>
</p:tagLst>
</file>

<file path=ppt/tags/tag2.xml><?xml version="1.0" encoding="utf-8"?>
<p:tagLst xmlns:p="http://schemas.openxmlformats.org/presentationml/2006/main">
  <p:tag name="KSO_WM_UNIT_TABLE_BEAUTIFY" val="smartTable{53153cf8-4e6a-4cfe-89ca-6a78e7038cb4}"/>
  <p:tag name="TABLE_ENDDRAG_ORIGIN_RECT" val="935*449"/>
  <p:tag name="TABLE_ENDDRAG_RECT" val="19*51*935*449"/>
</p:tagLst>
</file>

<file path=ppt/tags/tag3.xml><?xml version="1.0" encoding="utf-8"?>
<p:tagLst xmlns:p="http://schemas.openxmlformats.org/presentationml/2006/main">
  <p:tag name="KSO_WM_UNIT_TABLE_BEAUTIFY" val="smartTable{53153cf8-4e6a-4cfe-89ca-6a78e7038cb4}"/>
  <p:tag name="TABLE_ENDDRAG_ORIGIN_RECT" val="452*16788"/>
  <p:tag name="TABLE_ENDDRAG_RECT" val="419*264*452*16788"/>
</p:tagLst>
</file>

<file path=ppt/tags/tag4.xml><?xml version="1.0" encoding="utf-8"?>
<p:tagLst xmlns:p="http://schemas.openxmlformats.org/presentationml/2006/main">
  <p:tag name="KSO_WM_UNIT_TABLE_BEAUTIFY" val="smartTable{53153cf8-4e6a-4cfe-89ca-6a78e7038cb4}"/>
  <p:tag name="TABLE_ENDDRAG_ORIGIN_RECT" val="900*237"/>
  <p:tag name="TABLE_ENDDRAG_RECT" val="19*51*900*237"/>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5521</Words>
  <Application>WPS 表格</Application>
  <PresentationFormat>宽屏</PresentationFormat>
  <Paragraphs>1165</Paragraphs>
  <Slides>9</Slides>
  <Notes>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36"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微软雅黑</vt:lpstr>
      <vt:lpstr>汉仪旗黑</vt:lpstr>
      <vt:lpstr>宋体</vt:lpstr>
      <vt:lpstr>Arial Unicode MS</vt:lpstr>
      <vt:lpstr>汉仪中等线KW</vt:lpstr>
      <vt:lpstr>黑体</vt:lpstr>
      <vt:lpstr>1_Corp Presentations 2018</vt:lpstr>
      <vt:lpstr>Excel.Sheet.12</vt:lpstr>
      <vt:lpstr>Excel.Sheet.12</vt:lpstr>
      <vt:lpstr>PowerPoint 演示文稿</vt:lpstr>
      <vt:lpstr>{S650_R05 Pro HF1} Software overall status  {yellow}</vt:lpstr>
      <vt:lpstr>{S650_R05 Pro HF1} Open IG&amp;Gating with risk evaluation</vt:lpstr>
      <vt:lpstr>{S650_R05 Pro HF1} 内存泄露专项测试</vt:lpstr>
      <vt:lpstr>{S650_R05 Pro HF1} 内存泄露专项测试</vt:lpstr>
      <vt:lpstr>{S650_R05 Pro HF1} 语音专项测试</vt:lpstr>
      <vt:lpstr>{S650_R05 Pro HF1} 性能专题测试</vt:lpstr>
      <vt:lpstr>{S650_R05 Pro HF1} 性能专题测试</vt:lpstr>
      <vt:lpstr>{S650_R05 Pro HF1}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1972</cp:revision>
  <cp:lastPrinted>2022-10-19T09:58:44Z</cp:lastPrinted>
  <dcterms:created xsi:type="dcterms:W3CDTF">2022-10-19T09:58:44Z</dcterms:created>
  <dcterms:modified xsi:type="dcterms:W3CDTF">2022-10-19T09:58:44Z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7AA88733DED766D78BA4B0627A3CF117</vt:lpwstr>
  </property>
</Properties>
</file>