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9" r:id="rId2"/>
  </p:sldMasterIdLst>
  <p:notesMasterIdLst>
    <p:notesMasterId r:id="rId6"/>
  </p:notesMasterIdLst>
  <p:sldIdLst>
    <p:sldId id="2147138861" r:id="rId3"/>
    <p:sldId id="2147138856" r:id="rId4"/>
    <p:sldId id="2147138858"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4705" autoAdjust="0"/>
  </p:normalViewPr>
  <p:slideViewPr>
    <p:cSldViewPr snapToGrid="0">
      <p:cViewPr varScale="1">
        <p:scale>
          <a:sx n="123" d="100"/>
          <a:sy n="123"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0225545934902304E-2"/>
          <c:y val="6.6414588657306706E-2"/>
          <c:w val="0.89127830033191802"/>
          <c:h val="0.74668611385182959"/>
        </c:manualLayout>
      </c:layout>
      <c:lineChart>
        <c:grouping val="standard"/>
        <c:varyColors val="0"/>
        <c:ser>
          <c:idx val="0"/>
          <c:order val="0"/>
          <c:tx>
            <c:strRef>
              <c:f>Sheet1!$B$1</c:f>
              <c:strCache>
                <c:ptCount val="1"/>
                <c:pt idx="0">
                  <c:v>Score</c:v>
                </c:pt>
              </c:strCache>
            </c:strRef>
          </c:tx>
          <c:spPr>
            <a:ln w="22225" cap="rnd" cmpd="sng" algn="ctr">
              <a:solidFill>
                <a:schemeClr val="accent1">
                  <a:shade val="76000"/>
                </a:schemeClr>
              </a:solidFill>
              <a:round/>
            </a:ln>
            <a:effectLst/>
          </c:spPr>
          <c:marker>
            <c:symbol val="none"/>
          </c:marker>
          <c:dPt>
            <c:idx val="1"/>
            <c:marker>
              <c:symbol val="none"/>
            </c:marker>
            <c:bubble3D val="0"/>
            <c:extLst>
              <c:ext xmlns:c16="http://schemas.microsoft.com/office/drawing/2014/chart" uri="{C3380CC4-5D6E-409C-BE32-E72D297353CC}">
                <c16:uniqueId val="{00000001-1093-4D79-BEB4-A107396298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Sheet1!$A$2:$A$4</c:f>
              <c:strCache>
                <c:ptCount val="3"/>
                <c:pt idx="0">
                  <c:v>R04</c:v>
                </c:pt>
                <c:pt idx="1">
                  <c:v>R05</c:v>
                </c:pt>
                <c:pt idx="2">
                  <c:v>R006</c:v>
                </c:pt>
              </c:strCache>
            </c:strRef>
          </c:cat>
          <c:val>
            <c:numRef>
              <c:f>Sheet1!$B$2:$B$4</c:f>
              <c:numCache>
                <c:formatCode>General</c:formatCode>
                <c:ptCount val="3"/>
                <c:pt idx="0">
                  <c:v>73</c:v>
                </c:pt>
                <c:pt idx="1">
                  <c:v>83</c:v>
                </c:pt>
                <c:pt idx="2">
                  <c:v>83</c:v>
                </c:pt>
              </c:numCache>
            </c:numRef>
          </c:val>
          <c:smooth val="0"/>
          <c:extLst>
            <c:ext xmlns:c16="http://schemas.microsoft.com/office/drawing/2014/chart" uri="{C3380CC4-5D6E-409C-BE32-E72D297353CC}">
              <c16:uniqueId val="{00000002-1093-4D79-BEB4-A10739629877}"/>
            </c:ext>
          </c:extLst>
        </c:ser>
        <c:ser>
          <c:idx val="1"/>
          <c:order val="1"/>
          <c:tx>
            <c:strRef>
              <c:f>Sheet1!$C$1</c:f>
              <c:strCache>
                <c:ptCount val="1"/>
                <c:pt idx="0">
                  <c:v>Target</c:v>
                </c:pt>
              </c:strCache>
            </c:strRef>
          </c:tx>
          <c:spPr>
            <a:ln w="22225" cap="rnd" cmpd="sng" algn="ctr">
              <a:solidFill>
                <a:schemeClr val="accent1">
                  <a:tint val="77000"/>
                </a:schemeClr>
              </a:solidFill>
              <a:round/>
            </a:ln>
            <a:effectLst/>
          </c:spPr>
          <c:marker>
            <c:symbol val="none"/>
          </c:marker>
          <c:dPt>
            <c:idx val="1"/>
            <c:marker>
              <c:symbol val="none"/>
            </c:marker>
            <c:bubble3D val="0"/>
            <c:spPr>
              <a:ln w="22225" cap="rnd" cmpd="sng" algn="ctr">
                <a:solidFill>
                  <a:schemeClr val="accent6">
                    <a:lumMod val="40000"/>
                    <a:lumOff val="60000"/>
                  </a:schemeClr>
                </a:solidFill>
                <a:round/>
              </a:ln>
              <a:effectLst/>
            </c:spPr>
            <c:extLst>
              <c:ext xmlns:c16="http://schemas.microsoft.com/office/drawing/2014/chart" uri="{C3380CC4-5D6E-409C-BE32-E72D297353CC}">
                <c16:uniqueId val="{00000002-973E-4E0F-8531-7CBA279B2F84}"/>
              </c:ext>
            </c:extLst>
          </c:dPt>
          <c:dPt>
            <c:idx val="2"/>
            <c:marker>
              <c:symbol val="none"/>
            </c:marker>
            <c:bubble3D val="0"/>
            <c:spPr>
              <a:ln w="22225" cap="rnd" cmpd="sng" algn="ctr">
                <a:solidFill>
                  <a:schemeClr val="accent6">
                    <a:lumMod val="60000"/>
                    <a:lumOff val="40000"/>
                  </a:schemeClr>
                </a:solidFill>
                <a:round/>
              </a:ln>
              <a:effectLst/>
            </c:spPr>
            <c:extLst>
              <c:ext xmlns:c16="http://schemas.microsoft.com/office/drawing/2014/chart" uri="{C3380CC4-5D6E-409C-BE32-E72D297353CC}">
                <c16:uniqueId val="{00000003-973E-4E0F-8531-7CBA279B2F8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Sheet1!$A$2:$A$4</c:f>
              <c:strCache>
                <c:ptCount val="3"/>
                <c:pt idx="0">
                  <c:v>R04</c:v>
                </c:pt>
                <c:pt idx="1">
                  <c:v>R05</c:v>
                </c:pt>
                <c:pt idx="2">
                  <c:v>R006</c:v>
                </c:pt>
              </c:strCache>
            </c:strRef>
          </c:cat>
          <c:val>
            <c:numRef>
              <c:f>Sheet1!$C$2:$C$4</c:f>
              <c:numCache>
                <c:formatCode>General</c:formatCode>
                <c:ptCount val="3"/>
                <c:pt idx="0">
                  <c:v>84</c:v>
                </c:pt>
                <c:pt idx="1">
                  <c:v>84</c:v>
                </c:pt>
                <c:pt idx="2">
                  <c:v>84</c:v>
                </c:pt>
              </c:numCache>
            </c:numRef>
          </c:val>
          <c:smooth val="0"/>
          <c:extLst>
            <c:ext xmlns:c16="http://schemas.microsoft.com/office/drawing/2014/chart" uri="{C3380CC4-5D6E-409C-BE32-E72D297353CC}">
              <c16:uniqueId val="{00000001-973E-4E0F-8531-7CBA279B2F84}"/>
            </c:ext>
          </c:extLst>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31128112"/>
        <c:axId val="731125816"/>
      </c:lineChart>
      <c:catAx>
        <c:axId val="7311281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125816"/>
        <c:crosses val="autoZero"/>
        <c:auto val="1"/>
        <c:lblAlgn val="ctr"/>
        <c:lblOffset val="100"/>
        <c:noMultiLvlLbl val="0"/>
      </c:catAx>
      <c:valAx>
        <c:axId val="731125816"/>
        <c:scaling>
          <c:orientation val="minMax"/>
          <c:max val="100"/>
          <c:min val="7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12811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2023/6/7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47" Type="http://schemas.openxmlformats.org/officeDocument/2006/relationships/slideLayout" Target="../slideLayouts/slideLayout90.xml"/><Relationship Id="rId50" Type="http://schemas.openxmlformats.org/officeDocument/2006/relationships/slideLayout" Target="../slideLayouts/slideLayout93.xml"/><Relationship Id="rId55" Type="http://schemas.openxmlformats.org/officeDocument/2006/relationships/tags" Target="../tags/tag3.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46" Type="http://schemas.openxmlformats.org/officeDocument/2006/relationships/slideLayout" Target="../slideLayouts/slideLayout89.xml"/><Relationship Id="rId59" Type="http://schemas.openxmlformats.org/officeDocument/2006/relationships/image" Target="../media/image12.svg"/><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54" Type="http://schemas.openxmlformats.org/officeDocument/2006/relationships/theme" Target="../theme/theme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45" Type="http://schemas.openxmlformats.org/officeDocument/2006/relationships/slideLayout" Target="../slideLayouts/slideLayout88.xml"/><Relationship Id="rId53" Type="http://schemas.openxmlformats.org/officeDocument/2006/relationships/slideLayout" Target="../slideLayouts/slideLayout96.xml"/><Relationship Id="rId58" Type="http://schemas.openxmlformats.org/officeDocument/2006/relationships/image" Target="../media/image11.png"/><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49" Type="http://schemas.openxmlformats.org/officeDocument/2006/relationships/slideLayout" Target="../slideLayouts/slideLayout92.xml"/><Relationship Id="rId57" Type="http://schemas.openxmlformats.org/officeDocument/2006/relationships/image" Target="../media/image1.emf"/><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slideLayout" Target="../slideLayouts/slideLayout87.xml"/><Relationship Id="rId52" Type="http://schemas.openxmlformats.org/officeDocument/2006/relationships/slideLayout" Target="../slideLayouts/slideLayout95.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slideLayout" Target="../slideLayouts/slideLayout86.xml"/><Relationship Id="rId48" Type="http://schemas.openxmlformats.org/officeDocument/2006/relationships/slideLayout" Target="../slideLayouts/slideLayout91.xml"/><Relationship Id="rId56" Type="http://schemas.openxmlformats.org/officeDocument/2006/relationships/oleObject" Target="../embeddings/oleObject2.bin"/><Relationship Id="rId8" Type="http://schemas.openxmlformats.org/officeDocument/2006/relationships/slideLayout" Target="../slideLayouts/slideLayout51.xml"/><Relationship Id="rId51" Type="http://schemas.openxmlformats.org/officeDocument/2006/relationships/slideLayout" Target="../slideLayouts/slideLayout94.xml"/><Relationship Id="rId3"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5"/>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6" imgW="378" imgH="379" progId="TCLayout.ActiveDocument.1">
                  <p:embed/>
                </p:oleObj>
              </mc:Choice>
              <mc:Fallback>
                <p:oleObj name="think-cell Slide" r:id="rId46" imgW="378" imgH="379" progId="TCLayout.ActiveDocument.1">
                  <p:embed/>
                  <p:pic>
                    <p:nvPicPr>
                      <p:cNvPr id="0" name=""/>
                      <p:cNvPicPr/>
                      <p:nvPr/>
                    </p:nvPicPr>
                    <p:blipFill>
                      <a:blip r:embed="rId47"/>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5"/>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1B8A-54BE-7CA5-722E-1BEC191CC571}"/>
              </a:ext>
            </a:extLst>
          </p:cNvPr>
          <p:cNvSpPr>
            <a:spLocks noGrp="1"/>
          </p:cNvSpPr>
          <p:nvPr>
            <p:ph type="title"/>
          </p:nvPr>
        </p:nvSpPr>
        <p:spPr/>
        <p:txBody>
          <a:bodyPr/>
          <a:lstStyle/>
          <a:p>
            <a:r>
              <a:rPr lang="en-US" dirty="0"/>
              <a:t>Performance Evaluation Result-S650-R06HF</a:t>
            </a:r>
          </a:p>
        </p:txBody>
      </p:sp>
      <p:sp>
        <p:nvSpPr>
          <p:cNvPr id="4" name="Text Placeholder 3">
            <a:extLst>
              <a:ext uri="{FF2B5EF4-FFF2-40B4-BE49-F238E27FC236}">
                <a16:creationId xmlns:a16="http://schemas.microsoft.com/office/drawing/2014/main" id="{B6889DC3-6DCB-80ED-BE69-2B46DEC118CB}"/>
              </a:ext>
            </a:extLst>
          </p:cNvPr>
          <p:cNvSpPr>
            <a:spLocks noGrp="1"/>
          </p:cNvSpPr>
          <p:nvPr>
            <p:ph type="body" sz="quarter" idx="13"/>
          </p:nvPr>
        </p:nvSpPr>
        <p:spPr/>
        <p:txBody>
          <a:bodyPr/>
          <a:lstStyle/>
          <a:p>
            <a:r>
              <a:rPr lang="en-US" dirty="0"/>
              <a:t>Conclusion</a:t>
            </a:r>
          </a:p>
        </p:txBody>
      </p:sp>
      <p:sp>
        <p:nvSpPr>
          <p:cNvPr id="7" name="Slide Number Placeholder 6">
            <a:extLst>
              <a:ext uri="{FF2B5EF4-FFF2-40B4-BE49-F238E27FC236}">
                <a16:creationId xmlns:a16="http://schemas.microsoft.com/office/drawing/2014/main" id="{617F056F-F4E2-07D0-207A-E493A11A02BA}"/>
              </a:ext>
            </a:extLst>
          </p:cNvPr>
          <p:cNvSpPr>
            <a:spLocks noGrp="1"/>
          </p:cNvSpPr>
          <p:nvPr>
            <p:ph type="sldNum" sz="quarter" idx="4"/>
          </p:nvPr>
        </p:nvSpPr>
        <p:spPr/>
        <p:txBody>
          <a:bodyPr/>
          <a:lstStyle/>
          <a:p>
            <a:fld id="{7196636F-A64E-6C4D-AE26-50A84E19B9C9}" type="slidenum">
              <a:rPr lang="en-US" smtClean="0"/>
              <a:pPr/>
              <a:t>1</a:t>
            </a:fld>
            <a:endParaRPr lang="en-US" dirty="0"/>
          </a:p>
        </p:txBody>
      </p:sp>
      <p:graphicFrame>
        <p:nvGraphicFramePr>
          <p:cNvPr id="8" name="Table 13">
            <a:extLst>
              <a:ext uri="{FF2B5EF4-FFF2-40B4-BE49-F238E27FC236}">
                <a16:creationId xmlns:a16="http://schemas.microsoft.com/office/drawing/2014/main" id="{A569894F-7CD7-0108-1F9D-658DACDC96E1}"/>
              </a:ext>
            </a:extLst>
          </p:cNvPr>
          <p:cNvGraphicFramePr>
            <a:graphicFrameLocks noGrp="1"/>
          </p:cNvGraphicFramePr>
          <p:nvPr>
            <p:extLst>
              <p:ext uri="{D42A27DB-BD31-4B8C-83A1-F6EECF244321}">
                <p14:modId xmlns:p14="http://schemas.microsoft.com/office/powerpoint/2010/main" val="1680382119"/>
              </p:ext>
            </p:extLst>
          </p:nvPr>
        </p:nvGraphicFramePr>
        <p:xfrm>
          <a:off x="394999" y="1221547"/>
          <a:ext cx="9566684" cy="1952475"/>
        </p:xfrm>
        <a:graphic>
          <a:graphicData uri="http://schemas.openxmlformats.org/drawingml/2006/table">
            <a:tbl>
              <a:tblPr firstRow="1" bandRow="1">
                <a:tableStyleId>{5C22544A-7EE6-4342-B048-85BDC9FD1C3A}</a:tableStyleId>
              </a:tblPr>
              <a:tblGrid>
                <a:gridCol w="1926170">
                  <a:extLst>
                    <a:ext uri="{9D8B030D-6E8A-4147-A177-3AD203B41FA5}">
                      <a16:colId xmlns:a16="http://schemas.microsoft.com/office/drawing/2014/main" val="4030750839"/>
                    </a:ext>
                  </a:extLst>
                </a:gridCol>
                <a:gridCol w="1907931">
                  <a:extLst>
                    <a:ext uri="{9D8B030D-6E8A-4147-A177-3AD203B41FA5}">
                      <a16:colId xmlns:a16="http://schemas.microsoft.com/office/drawing/2014/main" val="27489898"/>
                    </a:ext>
                  </a:extLst>
                </a:gridCol>
                <a:gridCol w="2180492">
                  <a:extLst>
                    <a:ext uri="{9D8B030D-6E8A-4147-A177-3AD203B41FA5}">
                      <a16:colId xmlns:a16="http://schemas.microsoft.com/office/drawing/2014/main" val="426577489"/>
                    </a:ext>
                  </a:extLst>
                </a:gridCol>
                <a:gridCol w="3552091">
                  <a:extLst>
                    <a:ext uri="{9D8B030D-6E8A-4147-A177-3AD203B41FA5}">
                      <a16:colId xmlns:a16="http://schemas.microsoft.com/office/drawing/2014/main" val="1845285563"/>
                    </a:ext>
                  </a:extLst>
                </a:gridCol>
              </a:tblGrid>
              <a:tr h="390495">
                <a:tc>
                  <a:txBody>
                    <a:bodyPr/>
                    <a:lstStyle/>
                    <a:p>
                      <a:pPr algn="ctr" rtl="0" fontAlgn="ctr"/>
                      <a:r>
                        <a:rPr lang="en-US" altLang="zh-CN" sz="1000" b="1" i="0" u="none" strike="noStrike" dirty="0">
                          <a:solidFill>
                            <a:schemeClr val="bg1"/>
                          </a:solidFill>
                          <a:effectLst/>
                          <a:latin typeface="Verdana Pro" panose="020B0604030504040204" pitchFamily="34" charset="0"/>
                          <a:ea typeface="等线" panose="02010600030101010101" pitchFamily="2" charset="-122"/>
                        </a:rPr>
                        <a:t>Key Targets</a:t>
                      </a:r>
                      <a:endParaRPr lang="zh-CN" altLang="en-US" sz="1000" b="1" i="0" u="none" strike="noStrike" dirty="0">
                        <a:solidFill>
                          <a:schemeClr val="bg1"/>
                        </a:solidFill>
                        <a:effectLst/>
                        <a:latin typeface="Verdana Pro" panose="020B0604030504040204" pitchFamily="34" charset="0"/>
                        <a:ea typeface="等线" panose="02010600030101010101" pitchFamily="2" charset="-122"/>
                      </a:endParaRPr>
                    </a:p>
                  </a:txBody>
                  <a:tcPr marL="0" marR="0" marT="0" marB="0" anchor="ctr"/>
                </a:tc>
                <a:tc>
                  <a:txBody>
                    <a:bodyPr/>
                    <a:lstStyle/>
                    <a:p>
                      <a:pPr algn="ctr" rtl="0" fontAlgn="ctr"/>
                      <a:r>
                        <a:rPr lang="en-US" sz="1000" b="1" i="0" u="none" strike="noStrike" dirty="0">
                          <a:solidFill>
                            <a:srgbClr val="FFFFFF"/>
                          </a:solidFill>
                          <a:effectLst/>
                          <a:latin typeface="Arial Nova Light" panose="020B0304020202020204" pitchFamily="34" charset="0"/>
                        </a:rPr>
                        <a:t>Risk Assessment</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Status</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Evaluators</a:t>
                      </a:r>
                    </a:p>
                  </a:txBody>
                  <a:tcPr marL="0" marR="0" marT="0" marB="0" anchor="ctr"/>
                </a:tc>
                <a:extLst>
                  <a:ext uri="{0D108BD9-81ED-4DB2-BD59-A6C34878D82A}">
                    <a16:rowId xmlns:a16="http://schemas.microsoft.com/office/drawing/2014/main" val="2858918876"/>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Response Speed</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NA</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highlight>
                            <a:srgbClr val="FFFF00"/>
                          </a:highlight>
                          <a:latin typeface="Arial Nova Light" panose="020B0304020202020204" pitchFamily="34" charset="0"/>
                        </a:rPr>
                        <a:t>Pass</a:t>
                      </a:r>
                    </a:p>
                  </a:txBody>
                  <a:tcPr marL="0" marR="0" marT="0" marB="0" anchor="ctr"/>
                </a:tc>
                <a:tc row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1" u="none" strike="noStrike" dirty="0">
                          <a:solidFill>
                            <a:schemeClr val="bg2">
                              <a:lumMod val="10000"/>
                            </a:schemeClr>
                          </a:solidFill>
                          <a:effectLst/>
                          <a:latin typeface="Arial Nova Light" panose="020B0304020202020204" pitchFamily="34" charset="0"/>
                        </a:rPr>
                        <a:t>Ford: </a:t>
                      </a:r>
                      <a:r>
                        <a:rPr lang="en-US" sz="1050" b="0" i="1" u="none" strike="noStrike" dirty="0">
                          <a:solidFill>
                            <a:schemeClr val="bg2">
                              <a:lumMod val="10000"/>
                            </a:schemeClr>
                          </a:solidFill>
                          <a:effectLst/>
                          <a:latin typeface="Arial Nova Light" panose="020B0304020202020204" pitchFamily="34" charset="0"/>
                        </a:rPr>
                        <a:t>Zhichao Zhang,</a:t>
                      </a:r>
                      <a:r>
                        <a:rPr lang="en-US" sz="1050" b="1" i="1" u="none" strike="noStrike" dirty="0">
                          <a:solidFill>
                            <a:schemeClr val="bg2">
                              <a:lumMod val="10000"/>
                            </a:schemeClr>
                          </a:solidFill>
                          <a:effectLst/>
                          <a:latin typeface="Arial Nova Light" panose="020B0304020202020204" pitchFamily="34" charset="0"/>
                        </a:rPr>
                        <a:t> </a:t>
                      </a:r>
                      <a:r>
                        <a:rPr lang="en-US" sz="1050" b="0" i="1" u="none" strike="noStrike" dirty="0">
                          <a:solidFill>
                            <a:schemeClr val="bg2">
                              <a:lumMod val="10000"/>
                            </a:schemeClr>
                          </a:solidFill>
                          <a:effectLst/>
                          <a:latin typeface="Arial Nova Light" panose="020B0304020202020204" pitchFamily="34" charset="0"/>
                        </a:rPr>
                        <a:t>Leo Jiang</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1" i="1" u="none" strike="noStrike" dirty="0">
                          <a:solidFill>
                            <a:schemeClr val="bg2">
                              <a:lumMod val="10000"/>
                            </a:schemeClr>
                          </a:solidFill>
                          <a:effectLst/>
                          <a:latin typeface="Arial Nova Light" panose="020B0304020202020204" pitchFamily="34" charset="0"/>
                        </a:rPr>
                        <a:t>Baidu</a:t>
                      </a:r>
                      <a:r>
                        <a:rPr lang="zh-CN" altLang="en-US" sz="1050" b="0" i="1" u="none" strike="noStrike" dirty="0">
                          <a:solidFill>
                            <a:schemeClr val="bg2">
                              <a:lumMod val="10000"/>
                            </a:schemeClr>
                          </a:solidFill>
                          <a:effectLst/>
                          <a:latin typeface="Arial Nova Light" panose="020B0304020202020204" pitchFamily="34" charset="0"/>
                        </a:rPr>
                        <a:t>： </a:t>
                      </a:r>
                      <a:r>
                        <a:rPr lang="en-US" altLang="zh-CN" sz="1050" b="0" i="1" u="none" strike="noStrike" dirty="0">
                          <a:solidFill>
                            <a:schemeClr val="bg2">
                              <a:lumMod val="10000"/>
                            </a:schemeClr>
                          </a:solidFill>
                          <a:effectLst/>
                          <a:latin typeface="Arial Nova Light" panose="020B0304020202020204" pitchFamily="34" charset="0"/>
                        </a:rPr>
                        <a:t>Bing Chen, Qi Qian</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1" i="1" u="none" strike="noStrike" dirty="0" err="1">
                          <a:solidFill>
                            <a:schemeClr val="bg2">
                              <a:lumMod val="10000"/>
                            </a:schemeClr>
                          </a:solidFill>
                          <a:effectLst/>
                          <a:latin typeface="Arial Nova Light" panose="020B0304020202020204" pitchFamily="34" charset="0"/>
                        </a:rPr>
                        <a:t>Desay</a:t>
                      </a:r>
                      <a:r>
                        <a:rPr lang="zh-CN" altLang="en-US" sz="1050" b="1" i="1" u="none" strike="noStrike" dirty="0">
                          <a:solidFill>
                            <a:schemeClr val="bg2">
                              <a:lumMod val="10000"/>
                            </a:schemeClr>
                          </a:solidFill>
                          <a:effectLst/>
                          <a:latin typeface="Arial Nova Light" panose="020B0304020202020204" pitchFamily="34" charset="0"/>
                        </a:rPr>
                        <a:t>：</a:t>
                      </a:r>
                      <a:r>
                        <a:rPr lang="en-US" altLang="zh-CN" sz="1050" b="0" i="1" u="none" strike="noStrike" dirty="0">
                          <a:solidFill>
                            <a:schemeClr val="bg2">
                              <a:lumMod val="10000"/>
                            </a:schemeClr>
                          </a:solidFill>
                          <a:effectLst/>
                          <a:latin typeface="Arial Nova Light" panose="020B0304020202020204" pitchFamily="34" charset="0"/>
                        </a:rPr>
                        <a:t>Wen Jie, </a:t>
                      </a:r>
                      <a:r>
                        <a:rPr lang="en-US" altLang="zh-CN" sz="1050" b="0" i="1" u="none" strike="noStrike" dirty="0" err="1">
                          <a:solidFill>
                            <a:schemeClr val="bg2">
                              <a:lumMod val="10000"/>
                            </a:schemeClr>
                          </a:solidFill>
                          <a:effectLst/>
                          <a:latin typeface="Arial Nova Light" panose="020B0304020202020204" pitchFamily="34" charset="0"/>
                        </a:rPr>
                        <a:t>Yafang</a:t>
                      </a:r>
                      <a:r>
                        <a:rPr lang="en-US" altLang="zh-CN" sz="1050" b="0" i="1" u="none" strike="noStrike" dirty="0">
                          <a:solidFill>
                            <a:schemeClr val="bg2">
                              <a:lumMod val="10000"/>
                            </a:schemeClr>
                          </a:solidFill>
                          <a:effectLst/>
                          <a:latin typeface="Arial Nova Light" panose="020B0304020202020204" pitchFamily="34" charset="0"/>
                        </a:rPr>
                        <a:t> Chen</a:t>
                      </a:r>
                    </a:p>
                  </a:txBody>
                  <a:tcPr marL="0" marR="0" marT="0" marB="0" anchor="ctr"/>
                </a:tc>
                <a:extLst>
                  <a:ext uri="{0D108BD9-81ED-4DB2-BD59-A6C34878D82A}">
                    <a16:rowId xmlns:a16="http://schemas.microsoft.com/office/drawing/2014/main" val="4019828685"/>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Available Resource</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NA</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highlight>
                            <a:srgbClr val="FFFF00"/>
                          </a:highlight>
                          <a:latin typeface="Arial Nova Light" panose="020B0304020202020204" pitchFamily="34" charset="0"/>
                        </a:rPr>
                        <a:t>Pass</a:t>
                      </a:r>
                    </a:p>
                  </a:txBody>
                  <a:tcPr marL="0" marR="0" marT="0" marB="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50" b="1" i="0" u="none" strike="noStrike" dirty="0">
                        <a:solidFill>
                          <a:srgbClr val="00B05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595021448"/>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System Stability</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Low</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highlight>
                            <a:srgbClr val="FFFF00"/>
                          </a:highlight>
                          <a:latin typeface="Arial Nova Light" panose="020B0304020202020204" pitchFamily="34" charset="0"/>
                        </a:rPr>
                        <a:t>Pass</a:t>
                      </a:r>
                    </a:p>
                  </a:txBody>
                  <a:tcPr marL="0" marR="0" marT="0" marB="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50" b="1" i="0" u="none" strike="noStrike" dirty="0">
                        <a:solidFill>
                          <a:srgbClr val="00B05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2878905002"/>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Open Jira</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NA</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highlight>
                            <a:srgbClr val="FFFF00"/>
                          </a:highlight>
                          <a:latin typeface="Arial Nova Light" panose="020B0304020202020204" pitchFamily="34" charset="0"/>
                        </a:rPr>
                        <a:t>Pass</a:t>
                      </a:r>
                    </a:p>
                  </a:txBody>
                  <a:tcPr marL="0" marR="0" marT="0" marB="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50" b="1" i="0" u="none" strike="noStrike" dirty="0">
                        <a:solidFill>
                          <a:srgbClr val="00B05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631948604"/>
                  </a:ext>
                </a:extLst>
              </a:tr>
            </a:tbl>
          </a:graphicData>
        </a:graphic>
      </p:graphicFrame>
      <p:sp>
        <p:nvSpPr>
          <p:cNvPr id="9" name="TextBox 8">
            <a:extLst>
              <a:ext uri="{FF2B5EF4-FFF2-40B4-BE49-F238E27FC236}">
                <a16:creationId xmlns:a16="http://schemas.microsoft.com/office/drawing/2014/main" id="{C89B3496-9480-0B42-92E1-30BC67CF8167}"/>
              </a:ext>
            </a:extLst>
          </p:cNvPr>
          <p:cNvSpPr txBox="1"/>
          <p:nvPr/>
        </p:nvSpPr>
        <p:spPr>
          <a:xfrm>
            <a:off x="395000" y="3429000"/>
            <a:ext cx="4108432" cy="923330"/>
          </a:xfrm>
          <a:prstGeom prst="rect">
            <a:avLst/>
          </a:prstGeom>
          <a:noFill/>
        </p:spPr>
        <p:txBody>
          <a:bodyPr wrap="none" rtlCol="0">
            <a:spAutoFit/>
          </a:bodyPr>
          <a:lstStyle/>
          <a:p>
            <a:r>
              <a:rPr lang="en-US" altLang="zh-CN" b="1" i="1" dirty="0"/>
              <a:t>Merged Performance Optimizations:</a:t>
            </a:r>
          </a:p>
          <a:p>
            <a:endParaRPr lang="en-US" altLang="zh-CN" b="1" i="1" dirty="0"/>
          </a:p>
          <a:p>
            <a:r>
              <a:rPr lang="en-US" altLang="zh-CN" b="1" i="1" dirty="0"/>
              <a:t>NA</a:t>
            </a:r>
          </a:p>
        </p:txBody>
      </p:sp>
    </p:spTree>
    <p:extLst>
      <p:ext uri="{BB962C8B-B14F-4D97-AF65-F5344CB8AC3E}">
        <p14:creationId xmlns:p14="http://schemas.microsoft.com/office/powerpoint/2010/main" val="260311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C6CEF-0B8F-B126-E1AC-4DEECAEB2192}"/>
              </a:ext>
            </a:extLst>
          </p:cNvPr>
          <p:cNvSpPr>
            <a:spLocks noGrp="1"/>
          </p:cNvSpPr>
          <p:nvPr>
            <p:ph type="title"/>
          </p:nvPr>
        </p:nvSpPr>
        <p:spPr/>
        <p:txBody>
          <a:bodyPr/>
          <a:lstStyle/>
          <a:p>
            <a:r>
              <a:rPr lang="en-US" dirty="0"/>
              <a:t>Performance Score &amp; Bootup KPIs-S650-R06HF</a:t>
            </a:r>
          </a:p>
        </p:txBody>
      </p:sp>
      <p:sp>
        <p:nvSpPr>
          <p:cNvPr id="4" name="Text Placeholder 3">
            <a:extLst>
              <a:ext uri="{FF2B5EF4-FFF2-40B4-BE49-F238E27FC236}">
                <a16:creationId xmlns:a16="http://schemas.microsoft.com/office/drawing/2014/main" id="{5CC20E27-4638-EAE0-3DBB-B850D2A05A30}"/>
              </a:ext>
            </a:extLst>
          </p:cNvPr>
          <p:cNvSpPr>
            <a:spLocks noGrp="1"/>
          </p:cNvSpPr>
          <p:nvPr>
            <p:ph type="body" sz="quarter" idx="13"/>
          </p:nvPr>
        </p:nvSpPr>
        <p:spPr/>
        <p:txBody>
          <a:bodyPr/>
          <a:lstStyle/>
          <a:p>
            <a:r>
              <a:rPr lang="en-US" dirty="0"/>
              <a:t>Detail information</a:t>
            </a:r>
          </a:p>
        </p:txBody>
      </p:sp>
      <p:sp>
        <p:nvSpPr>
          <p:cNvPr id="10" name="Slide Number Placeholder 9">
            <a:extLst>
              <a:ext uri="{FF2B5EF4-FFF2-40B4-BE49-F238E27FC236}">
                <a16:creationId xmlns:a16="http://schemas.microsoft.com/office/drawing/2014/main" id="{22B3D32C-83F5-3A2A-2754-94A2FE4C9F31}"/>
              </a:ext>
            </a:extLst>
          </p:cNvPr>
          <p:cNvSpPr>
            <a:spLocks noGrp="1"/>
          </p:cNvSpPr>
          <p:nvPr>
            <p:ph type="sldNum" sz="quarter" idx="4"/>
          </p:nvPr>
        </p:nvSpPr>
        <p:spPr/>
        <p:txBody>
          <a:bodyPr/>
          <a:lstStyle/>
          <a:p>
            <a:fld id="{7196636F-A64E-6C4D-AE26-50A84E19B9C9}" type="slidenum">
              <a:rPr lang="en-US" smtClean="0"/>
              <a:pPr/>
              <a:t>2</a:t>
            </a:fld>
            <a:endParaRPr lang="en-US" dirty="0"/>
          </a:p>
        </p:txBody>
      </p:sp>
      <p:sp>
        <p:nvSpPr>
          <p:cNvPr id="5" name="TextBox 4">
            <a:extLst>
              <a:ext uri="{FF2B5EF4-FFF2-40B4-BE49-F238E27FC236}">
                <a16:creationId xmlns:a16="http://schemas.microsoft.com/office/drawing/2014/main" id="{B42BA840-8A77-0B0A-22AA-5EC0186490AF}"/>
              </a:ext>
            </a:extLst>
          </p:cNvPr>
          <p:cNvSpPr txBox="1"/>
          <p:nvPr/>
        </p:nvSpPr>
        <p:spPr>
          <a:xfrm>
            <a:off x="7581469" y="1177457"/>
            <a:ext cx="2050561" cy="369332"/>
          </a:xfrm>
          <a:prstGeom prst="rect">
            <a:avLst/>
          </a:prstGeom>
          <a:noFill/>
        </p:spPr>
        <p:txBody>
          <a:bodyPr wrap="none" rtlCol="0">
            <a:spAutoFit/>
          </a:bodyPr>
          <a:lstStyle/>
          <a:p>
            <a:r>
              <a:rPr lang="en-US" altLang="zh-CN" dirty="0"/>
              <a:t>Performance Scores</a:t>
            </a:r>
            <a:endParaRPr lang="en-US" dirty="0"/>
          </a:p>
        </p:txBody>
      </p:sp>
      <p:graphicFrame>
        <p:nvGraphicFramePr>
          <p:cNvPr id="7" name="Chart 6">
            <a:extLst>
              <a:ext uri="{FF2B5EF4-FFF2-40B4-BE49-F238E27FC236}">
                <a16:creationId xmlns:a16="http://schemas.microsoft.com/office/drawing/2014/main" id="{7CBE5E0E-138C-C2FA-7341-EF3BFE3433CA}"/>
              </a:ext>
            </a:extLst>
          </p:cNvPr>
          <p:cNvGraphicFramePr/>
          <p:nvPr>
            <p:extLst>
              <p:ext uri="{D42A27DB-BD31-4B8C-83A1-F6EECF244321}">
                <p14:modId xmlns:p14="http://schemas.microsoft.com/office/powerpoint/2010/main" val="3373968972"/>
              </p:ext>
            </p:extLst>
          </p:nvPr>
        </p:nvGraphicFramePr>
        <p:xfrm>
          <a:off x="7005813" y="1546789"/>
          <a:ext cx="4902416" cy="19581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5D56DC80-D4AA-2A45-0798-E3AF83679FAF}"/>
              </a:ext>
            </a:extLst>
          </p:cNvPr>
          <p:cNvGraphicFramePr>
            <a:graphicFrameLocks noGrp="1"/>
          </p:cNvGraphicFramePr>
          <p:nvPr>
            <p:extLst>
              <p:ext uri="{D42A27DB-BD31-4B8C-83A1-F6EECF244321}">
                <p14:modId xmlns:p14="http://schemas.microsoft.com/office/powerpoint/2010/main" val="4006196693"/>
              </p:ext>
            </p:extLst>
          </p:nvPr>
        </p:nvGraphicFramePr>
        <p:xfrm>
          <a:off x="609831" y="1059906"/>
          <a:ext cx="5894206" cy="4597971"/>
        </p:xfrm>
        <a:graphic>
          <a:graphicData uri="http://schemas.openxmlformats.org/drawingml/2006/table">
            <a:tbl>
              <a:tblPr/>
              <a:tblGrid>
                <a:gridCol w="531792">
                  <a:extLst>
                    <a:ext uri="{9D8B030D-6E8A-4147-A177-3AD203B41FA5}">
                      <a16:colId xmlns:a16="http://schemas.microsoft.com/office/drawing/2014/main" val="2223471508"/>
                    </a:ext>
                  </a:extLst>
                </a:gridCol>
                <a:gridCol w="2701438">
                  <a:extLst>
                    <a:ext uri="{9D8B030D-6E8A-4147-A177-3AD203B41FA5}">
                      <a16:colId xmlns:a16="http://schemas.microsoft.com/office/drawing/2014/main" val="2967647662"/>
                    </a:ext>
                  </a:extLst>
                </a:gridCol>
                <a:gridCol w="493568">
                  <a:extLst>
                    <a:ext uri="{9D8B030D-6E8A-4147-A177-3AD203B41FA5}">
                      <a16:colId xmlns:a16="http://schemas.microsoft.com/office/drawing/2014/main" val="4081544866"/>
                    </a:ext>
                  </a:extLst>
                </a:gridCol>
                <a:gridCol w="650938">
                  <a:extLst>
                    <a:ext uri="{9D8B030D-6E8A-4147-A177-3AD203B41FA5}">
                      <a16:colId xmlns:a16="http://schemas.microsoft.com/office/drawing/2014/main" val="3814735115"/>
                    </a:ext>
                  </a:extLst>
                </a:gridCol>
                <a:gridCol w="758235">
                  <a:extLst>
                    <a:ext uri="{9D8B030D-6E8A-4147-A177-3AD203B41FA5}">
                      <a16:colId xmlns:a16="http://schemas.microsoft.com/office/drawing/2014/main" val="1635082620"/>
                    </a:ext>
                  </a:extLst>
                </a:gridCol>
                <a:gridCol w="758235">
                  <a:extLst>
                    <a:ext uri="{9D8B030D-6E8A-4147-A177-3AD203B41FA5}">
                      <a16:colId xmlns:a16="http://schemas.microsoft.com/office/drawing/2014/main" val="4126782892"/>
                    </a:ext>
                  </a:extLst>
                </a:gridCol>
              </a:tblGrid>
              <a:tr h="366305">
                <a:tc>
                  <a:txBody>
                    <a:bodyPr/>
                    <a:lstStyle/>
                    <a:p>
                      <a:pPr algn="ctr" fontAlgn="ctr"/>
                      <a:r>
                        <a:rPr lang="en-US" altLang="zh-CN" sz="800" b="1" i="0" u="none" strike="noStrike" dirty="0">
                          <a:solidFill>
                            <a:schemeClr val="bg1"/>
                          </a:solidFill>
                          <a:effectLst/>
                          <a:latin typeface="微软雅黑" panose="020B0503020204020204" pitchFamily="34" charset="-122"/>
                          <a:ea typeface="微软雅黑" panose="020B0503020204020204" pitchFamily="34" charset="-122"/>
                        </a:rPr>
                        <a:t>No</a:t>
                      </a:r>
                      <a:endParaRPr lang="zh-CN" altLang="en-US" sz="800" b="1" i="0" u="none" strike="noStrike" dirty="0">
                        <a:solidFill>
                          <a:schemeClr val="bg1"/>
                        </a:solidFill>
                        <a:effectLst/>
                        <a:latin typeface="微软雅黑" panose="020B0503020204020204" pitchFamily="34" charset="-122"/>
                        <a:ea typeface="微软雅黑" panose="020B0503020204020204" pitchFamily="34" charset="-122"/>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altLang="zh-CN" sz="800" b="1" i="0" u="none" strike="noStrike" dirty="0">
                          <a:solidFill>
                            <a:schemeClr val="bg1"/>
                          </a:solidFill>
                          <a:effectLst/>
                          <a:latin typeface="微软雅黑" panose="020B0503020204020204" pitchFamily="34" charset="-122"/>
                          <a:ea typeface="微软雅黑" panose="020B0503020204020204" pitchFamily="34" charset="-122"/>
                        </a:rPr>
                        <a:t>Key Test Items</a:t>
                      </a:r>
                      <a:endParaRPr lang="zh-CN" altLang="en-US" sz="800" b="1" i="0" u="none" strike="noStrike" dirty="0">
                        <a:solidFill>
                          <a:schemeClr val="bg1"/>
                        </a:solidFill>
                        <a:effectLst/>
                        <a:latin typeface="微软雅黑" panose="020B0503020204020204" pitchFamily="34" charset="-122"/>
                        <a:ea typeface="微软雅黑" panose="020B0503020204020204" pitchFamily="34" charset="-122"/>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800" b="1" i="0" u="none" strike="noStrike" dirty="0">
                          <a:solidFill>
                            <a:schemeClr val="bg1"/>
                          </a:solidFill>
                          <a:effectLst/>
                          <a:latin typeface="Calibri" panose="020F0502020204030204" pitchFamily="34" charset="0"/>
                        </a:rPr>
                        <a:t>Target/s</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800" b="1" i="0" u="none" strike="noStrike" dirty="0">
                          <a:solidFill>
                            <a:schemeClr val="bg1"/>
                          </a:solidFill>
                          <a:effectLst/>
                          <a:latin typeface="Calibri" panose="020F0502020204030204" pitchFamily="34" charset="0"/>
                        </a:rPr>
                        <a:t>Range of Gap</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800" b="1" i="0" u="none" strike="noStrike" dirty="0">
                          <a:solidFill>
                            <a:schemeClr val="bg1"/>
                          </a:solidFill>
                          <a:effectLst/>
                          <a:latin typeface="Calibri" panose="020F0502020204030204" pitchFamily="34" charset="0"/>
                        </a:rPr>
                        <a:t>R06.HF2 Test result/s</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sz="800" b="1" i="0" u="none" strike="noStrike" dirty="0">
                          <a:solidFill>
                            <a:schemeClr val="bg1"/>
                          </a:solidFill>
                          <a:effectLst/>
                          <a:latin typeface="Calibri" panose="020F0502020204030204" pitchFamily="34" charset="0"/>
                        </a:rPr>
                        <a:t>Status</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871748066"/>
                  </a:ext>
                </a:extLst>
              </a:tr>
              <a:tr h="204535">
                <a:tc>
                  <a:txBody>
                    <a:bodyPr/>
                    <a:lstStyle/>
                    <a:p>
                      <a:pPr algn="ctr" fontAlgn="t"/>
                      <a:r>
                        <a:rPr lang="en-US" altLang="zh-CN" sz="800" b="0" i="0" u="none" strike="noStrike" dirty="0">
                          <a:solidFill>
                            <a:srgbClr val="000000"/>
                          </a:solidFill>
                          <a:effectLst/>
                          <a:latin typeface="Calibri" panose="020F0502020204030204" pitchFamily="34" charset="0"/>
                        </a:rPr>
                        <a:t>1</a:t>
                      </a:r>
                      <a:endParaRPr lang="zh-CN" altLang="en-US" sz="800" b="0" i="0" u="none" strike="noStrike" dirty="0">
                        <a:solidFill>
                          <a:srgbClr val="000000"/>
                        </a:solidFill>
                        <a:effectLst/>
                        <a:latin typeface="Calibri" panose="020F0502020204030204" pitchFamily="34" charset="0"/>
                      </a:endParaRPr>
                    </a:p>
                  </a:txBody>
                  <a:tcPr marL="6712" marR="6712" marT="671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Power on</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到</a:t>
                      </a:r>
                      <a:r>
                        <a:rPr lang="en-US" sz="800" b="0" i="0" u="none" strike="noStrike">
                          <a:solidFill>
                            <a:srgbClr val="000000"/>
                          </a:solidFill>
                          <a:effectLst/>
                          <a:latin typeface="Calibri" panose="020F0502020204030204" pitchFamily="34" charset="0"/>
                        </a:rPr>
                        <a:t>Fast RVC</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Calibri" panose="020F0502020204030204" pitchFamily="34" charset="0"/>
                        </a:rPr>
                        <a:t>8</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9</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7.1</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2488402"/>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2</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000000"/>
                          </a:solidFill>
                          <a:effectLst/>
                          <a:latin typeface="Calibri" panose="020F0502020204030204" pitchFamily="34" charset="0"/>
                        </a:rPr>
                        <a:t>Power on</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第一帧动画播放</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7</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8</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7.5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2247494"/>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3</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000000"/>
                          </a:solidFill>
                          <a:effectLst/>
                          <a:latin typeface="Calibri" panose="020F0502020204030204" pitchFamily="34" charset="0"/>
                        </a:rPr>
                        <a:t>Power on Launcher</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界面可见</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20</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21</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22.9</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dirty="0">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5704901"/>
                  </a:ext>
                </a:extLst>
              </a:tr>
              <a:tr h="204535">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4</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用户开车门到</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Fast RVC</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2</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a:solidFill>
                            <a:srgbClr val="000000"/>
                          </a:solidFill>
                          <a:effectLst/>
                          <a:latin typeface="Calibri" panose="020F0502020204030204" pitchFamily="34" charset="0"/>
                        </a:rPr>
                        <a:t>1.1</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43431457"/>
                  </a:ext>
                </a:extLst>
              </a:tr>
              <a:tr h="409070">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5</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用户开车门到第一帧动画播放</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1</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1.5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2960314"/>
                  </a:ext>
                </a:extLst>
              </a:tr>
              <a:tr h="345501">
                <a:tc>
                  <a:txBody>
                    <a:bodyPr/>
                    <a:lstStyle/>
                    <a:p>
                      <a:pPr algn="ctr" fontAlgn="ctr"/>
                      <a:r>
                        <a:rPr lang="en-US" altLang="zh-CN" sz="800" b="0" i="0" u="none" strike="noStrike" dirty="0">
                          <a:solidFill>
                            <a:srgbClr val="000000"/>
                          </a:solidFill>
                          <a:effectLst/>
                          <a:latin typeface="微软雅黑" panose="020B0503020204020204" pitchFamily="34" charset="-122"/>
                          <a:ea typeface="微软雅黑" panose="020B0503020204020204" pitchFamily="34" charset="-122"/>
                        </a:rPr>
                        <a:t>6</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用户开车门到</a:t>
                      </a:r>
                      <a:r>
                        <a:rPr lang="en-US" altLang="zh-CN" sz="800" b="0" i="0" u="none" strike="noStrike">
                          <a:solidFill>
                            <a:srgbClr val="000000"/>
                          </a:solidFill>
                          <a:effectLst/>
                          <a:latin typeface="微软雅黑" panose="020B0503020204020204" pitchFamily="34" charset="-122"/>
                          <a:ea typeface="微软雅黑" panose="020B0503020204020204" pitchFamily="34" charset="-122"/>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界面可见</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14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16.9</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4044920"/>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7</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Calibri" panose="020F0502020204030204" pitchFamily="34" charset="0"/>
                        </a:rPr>
                        <a:t>Launcher</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显示到</a:t>
                      </a:r>
                      <a:r>
                        <a:rPr lang="en-US" altLang="zh-CN" sz="800" b="0" i="0" u="none" strike="noStrike" dirty="0">
                          <a:solidFill>
                            <a:srgbClr val="000000"/>
                          </a:solidFill>
                          <a:effectLst/>
                          <a:latin typeface="Calibri" panose="020F0502020204030204" pitchFamily="34" charset="0"/>
                        </a:rPr>
                        <a:t>QQ</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音乐首次启动</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4.6</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1.1</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26792816"/>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8</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Calibri" panose="020F0502020204030204" pitchFamily="34" charset="0"/>
                        </a:rPr>
                        <a:t>Launcher</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显示到导航启动时间</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13</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13.65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13.8</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8674069"/>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9</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Calibri" panose="020F0502020204030204" pitchFamily="34" charset="0"/>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显示到导航界面点击输入框下拉框</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1.2</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1.44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1.6</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2510434"/>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10</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显示到语音可用</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16.5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17.325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11.1</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33291187"/>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11</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Calibri" panose="020F0502020204030204" pitchFamily="34" charset="0"/>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显示到语音播放音乐</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5.75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3.2</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8283898"/>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12</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显示到优先设备</a:t>
                      </a:r>
                      <a:r>
                        <a:rPr lang="en-US" sz="800" b="0" i="0" u="none" strike="noStrike">
                          <a:solidFill>
                            <a:srgbClr val="000000"/>
                          </a:solidFill>
                          <a:effectLst/>
                          <a:latin typeface="Calibri" panose="020F0502020204030204" pitchFamily="34" charset="0"/>
                        </a:rPr>
                        <a:t>BT</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音源恢复</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8</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9</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7</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36022899"/>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13</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dirty="0">
                          <a:solidFill>
                            <a:srgbClr val="000000"/>
                          </a:solidFill>
                          <a:effectLst/>
                          <a:latin typeface="Calibri" panose="020F0502020204030204" pitchFamily="34" charset="0"/>
                        </a:rPr>
                        <a:t>Launcher</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显示到</a:t>
                      </a:r>
                      <a:r>
                        <a:rPr lang="en-US" sz="800" b="0" i="0" u="none" strike="noStrike" dirty="0">
                          <a:solidFill>
                            <a:srgbClr val="000000"/>
                          </a:solidFill>
                          <a:effectLst/>
                          <a:latin typeface="Calibri" panose="020F0502020204030204" pitchFamily="34" charset="0"/>
                        </a:rPr>
                        <a:t>QQ</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音乐恢复</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4.6</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5.7 </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0558737"/>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14</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dirty="0">
                          <a:solidFill>
                            <a:srgbClr val="000000"/>
                          </a:solidFill>
                          <a:effectLst/>
                          <a:latin typeface="Calibri" panose="020F0502020204030204" pitchFamily="34" charset="0"/>
                        </a:rPr>
                        <a:t>Launcher</a:t>
                      </a: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显示到账号自动登录</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1.5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1.8</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2.3</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dirty="0">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2272728"/>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15</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Calibri" panose="020F0502020204030204" pitchFamily="34" charset="0"/>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显示到空调设置界面打开</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2</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2.4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1.6</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3558187"/>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16</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800" b="0" i="0" u="none" strike="noStrike">
                          <a:solidFill>
                            <a:srgbClr val="000000"/>
                          </a:solidFill>
                          <a:effectLst/>
                          <a:latin typeface="Calibri" panose="020F0502020204030204" pitchFamily="34" charset="0"/>
                        </a:rPr>
                        <a:t>Launcher</a:t>
                      </a: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显示到语音导航</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3</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3.45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2.6</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9670117"/>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17</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系统稳定状态下导航首次启动</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dirty="0">
                          <a:solidFill>
                            <a:srgbClr val="000000"/>
                          </a:solidFill>
                          <a:effectLst/>
                          <a:latin typeface="Calibri" panose="020F0502020204030204" pitchFamily="34" charset="0"/>
                        </a:rPr>
                        <a:t>3.3</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3.795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FF0000"/>
                          </a:solidFill>
                          <a:effectLst/>
                          <a:latin typeface="Calibri" panose="020F0502020204030204" pitchFamily="34" charset="0"/>
                        </a:rPr>
                        <a:t>5.9</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FF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7473346"/>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18</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系统稳定状态下导航界面点击输入框下拉框</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0.8</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1.04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0.9 </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15587482"/>
                  </a:ext>
                </a:extLst>
              </a:tr>
              <a:tr h="204535">
                <a:tc>
                  <a:txBody>
                    <a:bodyPr/>
                    <a:lstStyle/>
                    <a:p>
                      <a:pPr algn="ctr" fontAlgn="ctr"/>
                      <a:r>
                        <a:rPr lang="en-US" altLang="zh-CN" sz="800" b="0" i="0" u="none" strike="noStrike" dirty="0">
                          <a:solidFill>
                            <a:srgbClr val="000000"/>
                          </a:solidFill>
                          <a:effectLst/>
                          <a:latin typeface="Calibri" panose="020F0502020204030204" pitchFamily="34" charset="0"/>
                        </a:rPr>
                        <a:t>19</a:t>
                      </a:r>
                      <a:endParaRPr lang="zh-CN" altLang="en-US" sz="800" b="0" i="0" u="none" strike="noStrike" dirty="0">
                        <a:solidFill>
                          <a:srgbClr val="000000"/>
                        </a:solidFill>
                        <a:effectLst/>
                        <a:latin typeface="Calibri" panose="020F0502020204030204" pitchFamily="34" charset="0"/>
                      </a:endParaRPr>
                    </a:p>
                  </a:txBody>
                  <a:tcPr marL="6712" marR="6712" marT="671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800" b="0" i="0" u="none" strike="noStrike">
                          <a:solidFill>
                            <a:srgbClr val="000000"/>
                          </a:solidFill>
                          <a:effectLst/>
                          <a:latin typeface="微软雅黑" panose="020B0503020204020204" pitchFamily="34" charset="-122"/>
                          <a:ea typeface="微软雅黑" panose="020B0503020204020204" pitchFamily="34" charset="-122"/>
                        </a:rPr>
                        <a:t>系统稳定状态下，语音导航搜索时间</a:t>
                      </a:r>
                      <a:endParaRPr lang="zh-CN" altLang="en-US" sz="800" b="0" i="0" u="none" strike="noStrike">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Calibri" panose="020F0502020204030204" pitchFamily="34" charset="0"/>
                        </a:rPr>
                        <a:t>3</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libri" panose="020F0502020204030204" pitchFamily="34" charset="0"/>
                        </a:rPr>
                        <a:t>3.45</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1" i="0" u="none" strike="noStrike" dirty="0">
                          <a:solidFill>
                            <a:srgbClr val="000000"/>
                          </a:solidFill>
                          <a:effectLst/>
                          <a:latin typeface="Calibri" panose="020F0502020204030204" pitchFamily="34" charset="0"/>
                        </a:rPr>
                        <a:t>3.4</a:t>
                      </a: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1" i="0" u="none" strike="noStrike" dirty="0">
                        <a:solidFill>
                          <a:srgbClr val="000000"/>
                        </a:solidFill>
                        <a:effectLst/>
                        <a:latin typeface="Calibri" panose="020F0502020204030204" pitchFamily="34" charset="0"/>
                      </a:endParaRPr>
                    </a:p>
                  </a:txBody>
                  <a:tcPr marL="6712" marR="6712" marT="67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040798"/>
                  </a:ext>
                </a:extLst>
              </a:tr>
            </a:tbl>
          </a:graphicData>
        </a:graphic>
      </p:graphicFrame>
      <p:sp>
        <p:nvSpPr>
          <p:cNvPr id="9" name="TextBox 8">
            <a:extLst>
              <a:ext uri="{FF2B5EF4-FFF2-40B4-BE49-F238E27FC236}">
                <a16:creationId xmlns:a16="http://schemas.microsoft.com/office/drawing/2014/main" id="{514A40C0-5D4C-1D5E-3752-0EB958F41D94}"/>
              </a:ext>
            </a:extLst>
          </p:cNvPr>
          <p:cNvSpPr txBox="1"/>
          <p:nvPr/>
        </p:nvSpPr>
        <p:spPr>
          <a:xfrm>
            <a:off x="7160216" y="3707105"/>
            <a:ext cx="4231037" cy="1815882"/>
          </a:xfrm>
          <a:prstGeom prst="rect">
            <a:avLst/>
          </a:prstGeom>
        </p:spPr>
        <p:txBody>
          <a:bodyPr vert="horz" wrap="square" lIns="91440" tIns="45720" rIns="91440" bIns="45720" rtlCol="0">
            <a:spAutoFit/>
          </a:bodyPr>
          <a:lstStyle/>
          <a:p>
            <a:pPr algn="l"/>
            <a:r>
              <a:rPr lang="en-US" sz="1400" dirty="0">
                <a:latin typeface="+mn-lt"/>
              </a:rPr>
              <a:t>Optimization Plan:</a:t>
            </a:r>
          </a:p>
          <a:p>
            <a:pPr algn="l"/>
            <a:r>
              <a:rPr lang="en-US" sz="1400" dirty="0">
                <a:latin typeface="+mn-lt"/>
              </a:rPr>
              <a:t>No.</a:t>
            </a:r>
            <a:r>
              <a:rPr lang="en-US" sz="1400" dirty="0"/>
              <a:t>3,6: Launcher view layer is too deep to create in time, will re-develop on R07</a:t>
            </a:r>
          </a:p>
          <a:p>
            <a:pPr algn="l"/>
            <a:r>
              <a:rPr lang="en-US" sz="1400" dirty="0"/>
              <a:t>No.8,9: Tiny gap</a:t>
            </a:r>
          </a:p>
          <a:p>
            <a:pPr algn="l"/>
            <a:r>
              <a:rPr lang="en-US" sz="1400" dirty="0"/>
              <a:t>No.13: Network related. </a:t>
            </a:r>
          </a:p>
          <a:p>
            <a:pPr algn="l"/>
            <a:r>
              <a:rPr lang="en-US" sz="1400" dirty="0"/>
              <a:t>No.14: </a:t>
            </a:r>
            <a:r>
              <a:rPr lang="en-US" sz="1400" dirty="0">
                <a:highlight>
                  <a:srgbClr val="FFFF00"/>
                </a:highlight>
              </a:rPr>
              <a:t>No Updates.(Baidu)-AW2-22234</a:t>
            </a:r>
          </a:p>
          <a:p>
            <a:pPr algn="l"/>
            <a:r>
              <a:rPr lang="en-US" sz="1400" dirty="0"/>
              <a:t>No.17: </a:t>
            </a:r>
            <a:r>
              <a:rPr lang="en-US" sz="1400" dirty="0">
                <a:highlight>
                  <a:srgbClr val="FFFF00"/>
                </a:highlight>
              </a:rPr>
              <a:t>No Updates.(Baidu)-AW2-22226</a:t>
            </a:r>
          </a:p>
          <a:p>
            <a:pPr algn="l"/>
            <a:endParaRPr lang="en-US" sz="1400" dirty="0">
              <a:latin typeface="+mn-lt"/>
            </a:endParaRPr>
          </a:p>
        </p:txBody>
      </p:sp>
    </p:spTree>
    <p:extLst>
      <p:ext uri="{BB962C8B-B14F-4D97-AF65-F5344CB8AC3E}">
        <p14:creationId xmlns:p14="http://schemas.microsoft.com/office/powerpoint/2010/main" val="400577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C6CEF-0B8F-B126-E1AC-4DEECAEB2192}"/>
              </a:ext>
            </a:extLst>
          </p:cNvPr>
          <p:cNvSpPr>
            <a:spLocks noGrp="1"/>
          </p:cNvSpPr>
          <p:nvPr>
            <p:ph type="title"/>
          </p:nvPr>
        </p:nvSpPr>
        <p:spPr/>
        <p:txBody>
          <a:bodyPr/>
          <a:lstStyle/>
          <a:p>
            <a:r>
              <a:rPr lang="en-US" dirty="0"/>
              <a:t>CPU/RAM/GPU/ROM Status-S650-R06HF</a:t>
            </a:r>
          </a:p>
        </p:txBody>
      </p:sp>
      <p:sp>
        <p:nvSpPr>
          <p:cNvPr id="4" name="Text Placeholder 3">
            <a:extLst>
              <a:ext uri="{FF2B5EF4-FFF2-40B4-BE49-F238E27FC236}">
                <a16:creationId xmlns:a16="http://schemas.microsoft.com/office/drawing/2014/main" id="{5CC20E27-4638-EAE0-3DBB-B850D2A05A30}"/>
              </a:ext>
            </a:extLst>
          </p:cNvPr>
          <p:cNvSpPr>
            <a:spLocks noGrp="1"/>
          </p:cNvSpPr>
          <p:nvPr>
            <p:ph type="body" sz="quarter" idx="13"/>
          </p:nvPr>
        </p:nvSpPr>
        <p:spPr/>
        <p:txBody>
          <a:bodyPr/>
          <a:lstStyle/>
          <a:p>
            <a:r>
              <a:rPr lang="en-US" dirty="0"/>
              <a:t>Detail information</a:t>
            </a:r>
          </a:p>
        </p:txBody>
      </p:sp>
      <p:sp>
        <p:nvSpPr>
          <p:cNvPr id="10" name="Slide Number Placeholder 9">
            <a:extLst>
              <a:ext uri="{FF2B5EF4-FFF2-40B4-BE49-F238E27FC236}">
                <a16:creationId xmlns:a16="http://schemas.microsoft.com/office/drawing/2014/main" id="{22B3D32C-83F5-3A2A-2754-94A2FE4C9F31}"/>
              </a:ext>
            </a:extLst>
          </p:cNvPr>
          <p:cNvSpPr>
            <a:spLocks noGrp="1"/>
          </p:cNvSpPr>
          <p:nvPr>
            <p:ph type="sldNum" sz="quarter" idx="4"/>
          </p:nvPr>
        </p:nvSpPr>
        <p:spPr/>
        <p:txBody>
          <a:bodyPr/>
          <a:lstStyle/>
          <a:p>
            <a:fld id="{7196636F-A64E-6C4D-AE26-50A84E19B9C9}" type="slidenum">
              <a:rPr lang="en-US" smtClean="0"/>
              <a:pPr/>
              <a:t>3</a:t>
            </a:fld>
            <a:endParaRPr lang="en-US" dirty="0"/>
          </a:p>
        </p:txBody>
      </p:sp>
      <p:graphicFrame>
        <p:nvGraphicFramePr>
          <p:cNvPr id="5" name="Table 5">
            <a:extLst>
              <a:ext uri="{FF2B5EF4-FFF2-40B4-BE49-F238E27FC236}">
                <a16:creationId xmlns:a16="http://schemas.microsoft.com/office/drawing/2014/main" id="{0DEF2E92-260C-D097-A46E-2D15DB305ADD}"/>
              </a:ext>
            </a:extLst>
          </p:cNvPr>
          <p:cNvGraphicFramePr>
            <a:graphicFrameLocks noGrp="1"/>
          </p:cNvGraphicFramePr>
          <p:nvPr>
            <p:extLst>
              <p:ext uri="{D42A27DB-BD31-4B8C-83A1-F6EECF244321}">
                <p14:modId xmlns:p14="http://schemas.microsoft.com/office/powerpoint/2010/main" val="3974481755"/>
              </p:ext>
            </p:extLst>
          </p:nvPr>
        </p:nvGraphicFramePr>
        <p:xfrm>
          <a:off x="374904" y="3928137"/>
          <a:ext cx="11217830" cy="741680"/>
        </p:xfrm>
        <a:graphic>
          <a:graphicData uri="http://schemas.openxmlformats.org/drawingml/2006/table">
            <a:tbl>
              <a:tblPr firstRow="1" bandRow="1">
                <a:tableStyleId>{5C22544A-7EE6-4342-B048-85BDC9FD1C3A}</a:tableStyleId>
              </a:tblPr>
              <a:tblGrid>
                <a:gridCol w="796470">
                  <a:extLst>
                    <a:ext uri="{9D8B030D-6E8A-4147-A177-3AD203B41FA5}">
                      <a16:colId xmlns:a16="http://schemas.microsoft.com/office/drawing/2014/main" val="144181626"/>
                    </a:ext>
                  </a:extLst>
                </a:gridCol>
                <a:gridCol w="6202259">
                  <a:extLst>
                    <a:ext uri="{9D8B030D-6E8A-4147-A177-3AD203B41FA5}">
                      <a16:colId xmlns:a16="http://schemas.microsoft.com/office/drawing/2014/main" val="640442103"/>
                    </a:ext>
                  </a:extLst>
                </a:gridCol>
                <a:gridCol w="1418647">
                  <a:extLst>
                    <a:ext uri="{9D8B030D-6E8A-4147-A177-3AD203B41FA5}">
                      <a16:colId xmlns:a16="http://schemas.microsoft.com/office/drawing/2014/main" val="825092295"/>
                    </a:ext>
                  </a:extLst>
                </a:gridCol>
                <a:gridCol w="1358096">
                  <a:extLst>
                    <a:ext uri="{9D8B030D-6E8A-4147-A177-3AD203B41FA5}">
                      <a16:colId xmlns:a16="http://schemas.microsoft.com/office/drawing/2014/main" val="1081544663"/>
                    </a:ext>
                  </a:extLst>
                </a:gridCol>
                <a:gridCol w="1442358">
                  <a:extLst>
                    <a:ext uri="{9D8B030D-6E8A-4147-A177-3AD203B41FA5}">
                      <a16:colId xmlns:a16="http://schemas.microsoft.com/office/drawing/2014/main" val="2714031701"/>
                    </a:ext>
                  </a:extLst>
                </a:gridCol>
              </a:tblGrid>
              <a:tr h="370840">
                <a:tc>
                  <a:txBody>
                    <a:bodyPr/>
                    <a:lstStyle/>
                    <a:p>
                      <a:pPr algn="ctr" rtl="0" fontAlgn="ctr"/>
                      <a:r>
                        <a:rPr lang="en-US" altLang="zh-CN" sz="1000" b="1" i="0" u="none" strike="noStrike" dirty="0">
                          <a:solidFill>
                            <a:srgbClr val="FFFFFF"/>
                          </a:solidFill>
                          <a:effectLst/>
                          <a:latin typeface="Arial Nova Light" panose="020B0304020202020204" pitchFamily="34" charset="0"/>
                        </a:rPr>
                        <a:t>Key</a:t>
                      </a:r>
                      <a:endParaRPr lang="en-US" sz="1000" b="1" i="0" u="none" strike="noStrike" dirty="0">
                        <a:solidFill>
                          <a:srgbClr val="FFFFFF"/>
                        </a:solidFill>
                        <a:effectLst/>
                        <a:latin typeface="Arial Nova Light" panose="020B0304020202020204" pitchFamily="34" charset="0"/>
                      </a:endParaRPr>
                    </a:p>
                  </a:txBody>
                  <a:tcPr marL="0" marR="0" marT="0" marB="0" anchor="ctr">
                    <a:solidFill>
                      <a:schemeClr val="tx1">
                        <a:lumMod val="50000"/>
                        <a:lumOff val="50000"/>
                      </a:schemeClr>
                    </a:solidFill>
                  </a:tcPr>
                </a:tc>
                <a:tc>
                  <a:txBody>
                    <a:bodyPr/>
                    <a:lstStyle/>
                    <a:p>
                      <a:pPr algn="ctr" rtl="0" fontAlgn="ctr"/>
                      <a:r>
                        <a:rPr lang="en-US" altLang="zh-CN" sz="1000" b="1" u="none" strike="noStrike" dirty="0">
                          <a:solidFill>
                            <a:schemeClr val="bg1"/>
                          </a:solidFill>
                          <a:effectLst/>
                        </a:rPr>
                        <a:t>Key Parameter</a:t>
                      </a:r>
                      <a:endParaRPr lang="zh-CN" altLang="en-US" sz="1000" b="1" i="0" u="none" strike="noStrike" dirty="0">
                        <a:solidFill>
                          <a:schemeClr val="bg1"/>
                        </a:solidFill>
                        <a:effectLst/>
                        <a:latin typeface="Verdana Pro" panose="020B0604030504040204" pitchFamily="34" charset="0"/>
                        <a:ea typeface="等线" panose="02010600030101010101" pitchFamily="2" charset="-122"/>
                      </a:endParaRPr>
                    </a:p>
                  </a:txBody>
                  <a:tcPr marL="0" marR="0" marT="0" marB="0" anchor="ctr">
                    <a:solidFill>
                      <a:schemeClr val="tx1">
                        <a:lumMod val="50000"/>
                        <a:lumOff val="50000"/>
                      </a:schemeClr>
                    </a:solidFill>
                  </a:tcPr>
                </a:tc>
                <a:tc>
                  <a:txBody>
                    <a:bodyPr/>
                    <a:lstStyle/>
                    <a:p>
                      <a:pPr algn="ctr" rtl="0" fontAlgn="ctr"/>
                      <a:r>
                        <a:rPr lang="en-US" sz="1000" b="1" i="0" u="none" strike="noStrike" dirty="0">
                          <a:solidFill>
                            <a:srgbClr val="FFFFFF"/>
                          </a:solidFill>
                          <a:effectLst/>
                          <a:latin typeface="Arial Nova Light" panose="020B0304020202020204" pitchFamily="34" charset="0"/>
                        </a:rPr>
                        <a:t>Target</a:t>
                      </a:r>
                    </a:p>
                  </a:txBody>
                  <a:tcPr marL="0" marR="0" marT="0" marB="0" anchor="c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R06</a:t>
                      </a:r>
                    </a:p>
                  </a:txBody>
                  <a:tcPr marL="0" marR="0" marT="0" marB="0" anchor="ctr">
                    <a:solidFill>
                      <a:schemeClr val="tx1">
                        <a:lumMod val="50000"/>
                        <a:lumOff val="5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Status</a:t>
                      </a:r>
                    </a:p>
                  </a:txBody>
                  <a:tcPr marL="0" marR="0" marT="0" marB="0" anchor="ctr">
                    <a:solidFill>
                      <a:schemeClr val="tx1">
                        <a:lumMod val="50000"/>
                        <a:lumOff val="50000"/>
                      </a:schemeClr>
                    </a:solidFill>
                  </a:tcPr>
                </a:tc>
                <a:extLst>
                  <a:ext uri="{0D108BD9-81ED-4DB2-BD59-A6C34878D82A}">
                    <a16:rowId xmlns:a16="http://schemas.microsoft.com/office/drawing/2014/main" val="3320966379"/>
                  </a:ext>
                </a:extLst>
              </a:tr>
              <a:tr h="370840">
                <a:tc>
                  <a:txBody>
                    <a:bodyPr/>
                    <a:lstStyle/>
                    <a:p>
                      <a:pPr algn="ctr" rtl="0" fontAlgn="ctr"/>
                      <a:r>
                        <a:rPr lang="en-US" sz="1000" b="0" i="0" u="none" strike="noStrike" dirty="0">
                          <a:solidFill>
                            <a:srgbClr val="000000"/>
                          </a:solidFill>
                          <a:effectLst/>
                          <a:latin typeface="Arial Nova Light" panose="020B0304020202020204" pitchFamily="34" charset="0"/>
                        </a:rPr>
                        <a:t>1</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Reserved 1.6G </a:t>
                      </a:r>
                      <a:r>
                        <a:rPr lang="en-US" altLang="zh-CN" sz="1000" b="0" i="0" u="none" strike="noStrike" dirty="0">
                          <a:solidFill>
                            <a:srgbClr val="000000"/>
                          </a:solidFill>
                          <a:effectLst/>
                          <a:latin typeface="Arial Nova Light" panose="020B0304020202020204" pitchFamily="34" charset="0"/>
                        </a:rPr>
                        <a:t>buffer</a:t>
                      </a:r>
                      <a:r>
                        <a:rPr lang="en-US" sz="1000" b="0" i="0" u="none" strike="noStrike" dirty="0">
                          <a:solidFill>
                            <a:srgbClr val="000000"/>
                          </a:solidFill>
                          <a:effectLst/>
                          <a:latin typeface="Arial Nova Light" panose="020B0304020202020204" pitchFamily="34" charset="0"/>
                        </a:rPr>
                        <a:t> ROM Size on System &amp; Vendor partition</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1.6G</a:t>
                      </a:r>
                    </a:p>
                  </a:txBody>
                  <a:tcPr marL="0" marR="0" marT="0" marB="0" anchor="ctr"/>
                </a:tc>
                <a:tc>
                  <a:txBody>
                    <a:bodyPr/>
                    <a:lstStyle/>
                    <a:p>
                      <a:pPr algn="ctr" rtl="0" fontAlgn="ctr"/>
                      <a:r>
                        <a:rPr lang="en-US" sz="1050" b="0" i="0" u="none" strike="noStrike" dirty="0" err="1">
                          <a:solidFill>
                            <a:srgbClr val="0D0D0D"/>
                          </a:solidFill>
                          <a:effectLst/>
                          <a:highlight>
                            <a:srgbClr val="FFFF00"/>
                          </a:highlight>
                          <a:latin typeface="Arial Nova Light" panose="020B0304020202020204" pitchFamily="34" charset="0"/>
                        </a:rPr>
                        <a:t>Xxx</a:t>
                      </a:r>
                      <a:r>
                        <a:rPr lang="en-US" sz="1050" b="0" i="0" u="none" strike="noStrike" dirty="0">
                          <a:solidFill>
                            <a:srgbClr val="0D0D0D"/>
                          </a:solidFill>
                          <a:effectLst/>
                          <a:highlight>
                            <a:srgbClr val="FFFF00"/>
                          </a:highlight>
                          <a:latin typeface="Arial Nova Light" panose="020B0304020202020204" pitchFamily="34" charset="0"/>
                        </a:rPr>
                        <a:t>(</a:t>
                      </a:r>
                      <a:r>
                        <a:rPr lang="en-US" sz="1050" b="0" i="0" u="none" strike="noStrike" dirty="0" err="1">
                          <a:solidFill>
                            <a:srgbClr val="0D0D0D"/>
                          </a:solidFill>
                          <a:effectLst/>
                          <a:highlight>
                            <a:srgbClr val="FFFF00"/>
                          </a:highlight>
                          <a:latin typeface="Arial Nova Light" panose="020B0304020202020204" pitchFamily="34" charset="0"/>
                        </a:rPr>
                        <a:t>Desay</a:t>
                      </a:r>
                      <a:r>
                        <a:rPr lang="en-US" sz="1050" b="0" i="0" u="none" strike="noStrike" dirty="0">
                          <a:solidFill>
                            <a:srgbClr val="0D0D0D"/>
                          </a:solidFill>
                          <a:effectLst/>
                          <a:highlight>
                            <a:srgbClr val="FFFF00"/>
                          </a:highlight>
                          <a:latin typeface="Arial Nova Light" panose="020B0304020202020204" pitchFamily="34" charset="0"/>
                        </a:rPr>
                        <a:t>)</a:t>
                      </a:r>
                    </a:p>
                  </a:txBody>
                  <a:tcPr marL="0" marR="0" marT="0" marB="0" anchor="ctr"/>
                </a:tc>
                <a:tc>
                  <a:txBody>
                    <a:bodyPr/>
                    <a:lstStyle/>
                    <a:p>
                      <a:pPr algn="ctr" rtl="0" fontAlgn="ctr"/>
                      <a:r>
                        <a:rPr lang="en-US" sz="1050" b="1" i="0" u="none" strike="noStrike" dirty="0">
                          <a:solidFill>
                            <a:srgbClr val="00B050"/>
                          </a:solidFill>
                          <a:effectLst/>
                          <a:highlight>
                            <a:srgbClr val="FFFF00"/>
                          </a:highlight>
                          <a:latin typeface="Arial Nova Light" panose="020B0304020202020204" pitchFamily="34" charset="0"/>
                        </a:rPr>
                        <a:t>Pass</a:t>
                      </a:r>
                    </a:p>
                  </a:txBody>
                  <a:tcPr marL="0" marR="0" marT="0" marB="0" anchor="ctr"/>
                </a:tc>
                <a:extLst>
                  <a:ext uri="{0D108BD9-81ED-4DB2-BD59-A6C34878D82A}">
                    <a16:rowId xmlns:a16="http://schemas.microsoft.com/office/drawing/2014/main" val="2263246810"/>
                  </a:ext>
                </a:extLst>
              </a:tr>
            </a:tbl>
          </a:graphicData>
        </a:graphic>
      </p:graphicFrame>
      <p:graphicFrame>
        <p:nvGraphicFramePr>
          <p:cNvPr id="7" name="Table 6">
            <a:extLst>
              <a:ext uri="{FF2B5EF4-FFF2-40B4-BE49-F238E27FC236}">
                <a16:creationId xmlns:a16="http://schemas.microsoft.com/office/drawing/2014/main" id="{5D43D437-370D-09B0-439C-EBC3E03F671E}"/>
              </a:ext>
            </a:extLst>
          </p:cNvPr>
          <p:cNvGraphicFramePr>
            <a:graphicFrameLocks noGrp="1"/>
          </p:cNvGraphicFramePr>
          <p:nvPr>
            <p:extLst>
              <p:ext uri="{D42A27DB-BD31-4B8C-83A1-F6EECF244321}">
                <p14:modId xmlns:p14="http://schemas.microsoft.com/office/powerpoint/2010/main" val="3163871266"/>
              </p:ext>
            </p:extLst>
          </p:nvPr>
        </p:nvGraphicFramePr>
        <p:xfrm>
          <a:off x="394999" y="1328700"/>
          <a:ext cx="11197735" cy="2421891"/>
        </p:xfrm>
        <a:graphic>
          <a:graphicData uri="http://schemas.openxmlformats.org/drawingml/2006/table">
            <a:tbl>
              <a:tblPr/>
              <a:tblGrid>
                <a:gridCol w="2428069">
                  <a:extLst>
                    <a:ext uri="{9D8B030D-6E8A-4147-A177-3AD203B41FA5}">
                      <a16:colId xmlns:a16="http://schemas.microsoft.com/office/drawing/2014/main" val="1599620213"/>
                    </a:ext>
                  </a:extLst>
                </a:gridCol>
                <a:gridCol w="3020801">
                  <a:extLst>
                    <a:ext uri="{9D8B030D-6E8A-4147-A177-3AD203B41FA5}">
                      <a16:colId xmlns:a16="http://schemas.microsoft.com/office/drawing/2014/main" val="946629168"/>
                    </a:ext>
                  </a:extLst>
                </a:gridCol>
                <a:gridCol w="1278307">
                  <a:extLst>
                    <a:ext uri="{9D8B030D-6E8A-4147-A177-3AD203B41FA5}">
                      <a16:colId xmlns:a16="http://schemas.microsoft.com/office/drawing/2014/main" val="2011701532"/>
                    </a:ext>
                  </a:extLst>
                </a:gridCol>
                <a:gridCol w="599818">
                  <a:extLst>
                    <a:ext uri="{9D8B030D-6E8A-4147-A177-3AD203B41FA5}">
                      <a16:colId xmlns:a16="http://schemas.microsoft.com/office/drawing/2014/main" val="548447539"/>
                    </a:ext>
                  </a:extLst>
                </a:gridCol>
                <a:gridCol w="1023212">
                  <a:extLst>
                    <a:ext uri="{9D8B030D-6E8A-4147-A177-3AD203B41FA5}">
                      <a16:colId xmlns:a16="http://schemas.microsoft.com/office/drawing/2014/main" val="2124824190"/>
                    </a:ext>
                  </a:extLst>
                </a:gridCol>
                <a:gridCol w="1023212">
                  <a:extLst>
                    <a:ext uri="{9D8B030D-6E8A-4147-A177-3AD203B41FA5}">
                      <a16:colId xmlns:a16="http://schemas.microsoft.com/office/drawing/2014/main" val="3999905220"/>
                    </a:ext>
                  </a:extLst>
                </a:gridCol>
                <a:gridCol w="912158">
                  <a:extLst>
                    <a:ext uri="{9D8B030D-6E8A-4147-A177-3AD203B41FA5}">
                      <a16:colId xmlns:a16="http://schemas.microsoft.com/office/drawing/2014/main" val="2773266884"/>
                    </a:ext>
                  </a:extLst>
                </a:gridCol>
                <a:gridCol w="912158">
                  <a:extLst>
                    <a:ext uri="{9D8B030D-6E8A-4147-A177-3AD203B41FA5}">
                      <a16:colId xmlns:a16="http://schemas.microsoft.com/office/drawing/2014/main" val="874750443"/>
                    </a:ext>
                  </a:extLst>
                </a:gridCol>
              </a:tblGrid>
              <a:tr h="609975">
                <a:tc>
                  <a:txBody>
                    <a:bodyPr/>
                    <a:lstStyle/>
                    <a:p>
                      <a:pPr algn="ctr" fontAlgn="ctr"/>
                      <a:r>
                        <a:rPr lang="en-US" sz="1000" b="1" i="0" u="none" strike="noStrike" dirty="0">
                          <a:solidFill>
                            <a:schemeClr val="bg1"/>
                          </a:solidFill>
                          <a:effectLst/>
                          <a:latin typeface="Calibri" panose="020F0502020204030204" pitchFamily="34" charset="0"/>
                        </a:rPr>
                        <a:t>Controller</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ctr"/>
                      <a:r>
                        <a:rPr lang="en-US" altLang="zh-CN" sz="1000" b="1" i="0" u="none" strike="noStrike" dirty="0">
                          <a:solidFill>
                            <a:schemeClr val="bg1"/>
                          </a:solidFill>
                          <a:effectLst/>
                          <a:latin typeface="宋体" panose="02010600030101010101" pitchFamily="2" charset="-122"/>
                          <a:ea typeface="宋体" panose="02010600030101010101" pitchFamily="2" charset="-122"/>
                        </a:rPr>
                        <a:t>Background</a:t>
                      </a:r>
                      <a:endParaRPr lang="zh-CN" altLang="en-US" sz="1000" b="1" i="0" u="none" strike="noStrike" dirty="0">
                        <a:solidFill>
                          <a:schemeClr val="bg1"/>
                        </a:solidFill>
                        <a:effectLst/>
                        <a:latin typeface="宋体" panose="02010600030101010101" pitchFamily="2" charset="-122"/>
                        <a:ea typeface="宋体" panose="02010600030101010101" pitchFamily="2" charset="-122"/>
                      </a:endParaRP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a:solidFill>
                            <a:schemeClr val="bg1"/>
                          </a:solidFill>
                          <a:effectLst/>
                          <a:latin typeface="Calibri" panose="020F0502020204030204" pitchFamily="34" charset="0"/>
                        </a:rPr>
                        <a:t>CPU Free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a:solidFill>
                            <a:schemeClr val="bg1"/>
                          </a:solidFill>
                          <a:effectLst/>
                          <a:latin typeface="Calibri" panose="020F0502020204030204" pitchFamily="34" charset="0"/>
                        </a:rPr>
                        <a:t>(Target</a:t>
                      </a:r>
                      <a:r>
                        <a:rPr lang="en-US" sz="1000" b="1" i="0" u="none" strike="noStrike" dirty="0">
                          <a:solidFill>
                            <a:schemeClr val="bg1"/>
                          </a:solidFill>
                          <a:effectLst/>
                          <a:latin typeface="宋体" panose="02010600030101010101" pitchFamily="2" charset="-122"/>
                          <a:ea typeface="宋体" panose="02010600030101010101" pitchFamily="2" charset="-122"/>
                        </a:rPr>
                        <a:t>：</a:t>
                      </a:r>
                      <a:r>
                        <a:rPr lang="en-US" sz="1000" b="1" i="0" u="none" strike="noStrike" dirty="0">
                          <a:solidFill>
                            <a:schemeClr val="bg1"/>
                          </a:solidFill>
                          <a:effectLst/>
                          <a:latin typeface="Calibri" panose="020F0502020204030204" pitchFamily="34" charset="0"/>
                        </a:rPr>
                        <a:t>&gt;60%)</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a:solidFill>
                            <a:schemeClr val="bg1"/>
                          </a:solidFill>
                          <a:effectLst/>
                          <a:latin typeface="Calibri" panose="020F0502020204030204" pitchFamily="34" charset="0"/>
                        </a:rPr>
                        <a:t>Status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b"/>
                      <a:r>
                        <a:rPr lang="en-US" sz="1000" b="1" i="0" u="none" strike="noStrike" dirty="0">
                          <a:solidFill>
                            <a:schemeClr val="bg1"/>
                          </a:solidFill>
                          <a:effectLst/>
                          <a:latin typeface="Calibri" panose="020F0502020204030204" pitchFamily="34" charset="0"/>
                        </a:rPr>
                        <a:t>GPU Free</a:t>
                      </a:r>
                    </a:p>
                    <a:p>
                      <a:pPr algn="ctr" fontAlgn="b"/>
                      <a:r>
                        <a:rPr lang="en-US" sz="1000" b="1" i="0" u="none" strike="noStrike" dirty="0">
                          <a:solidFill>
                            <a:schemeClr val="bg1"/>
                          </a:solidFill>
                          <a:effectLst/>
                          <a:latin typeface="Calibri" panose="020F0502020204030204" pitchFamily="34" charset="0"/>
                        </a:rPr>
                        <a:t>(Target: &gt;40%)</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b"/>
                      <a:r>
                        <a:rPr lang="en-US" sz="1000" b="1" i="0" u="none" strike="noStrike" dirty="0">
                          <a:solidFill>
                            <a:schemeClr val="bg1"/>
                          </a:solidFill>
                          <a:effectLst/>
                          <a:latin typeface="Calibri" panose="020F0502020204030204" pitchFamily="34" charset="0"/>
                        </a:rPr>
                        <a:t>Status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b"/>
                      <a:r>
                        <a:rPr lang="en-US" sz="1000" b="1" i="0" u="none" strike="noStrike" dirty="0">
                          <a:solidFill>
                            <a:schemeClr val="bg1"/>
                          </a:solidFill>
                          <a:effectLst/>
                          <a:latin typeface="Calibri" panose="020F0502020204030204" pitchFamily="34" charset="0"/>
                        </a:rPr>
                        <a:t>RAM Free</a:t>
                      </a:r>
                    </a:p>
                    <a:p>
                      <a:pPr algn="ctr" fontAlgn="b"/>
                      <a:r>
                        <a:rPr lang="en-US" sz="1000" b="1" i="0" u="none" strike="noStrike" dirty="0">
                          <a:solidFill>
                            <a:schemeClr val="bg1"/>
                          </a:solidFill>
                          <a:effectLst/>
                          <a:latin typeface="Calibri" panose="020F0502020204030204" pitchFamily="34" charset="0"/>
                        </a:rPr>
                        <a:t>(Target: &gt;30%)</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ctr" fontAlgn="b"/>
                      <a:r>
                        <a:rPr lang="en-US" sz="1000" b="1" i="0" u="none" strike="noStrike" dirty="0">
                          <a:solidFill>
                            <a:schemeClr val="bg1"/>
                          </a:solidFill>
                          <a:effectLst/>
                          <a:latin typeface="Calibri" panose="020F0502020204030204" pitchFamily="34" charset="0"/>
                        </a:rPr>
                        <a:t>Status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812572419"/>
                  </a:ext>
                </a:extLst>
              </a:tr>
              <a:tr h="247777">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开机</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3</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分钟，设置界面</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000000"/>
                          </a:solidFill>
                          <a:effectLst/>
                          <a:latin typeface="微软雅黑" panose="020B0503020204020204" pitchFamily="34" charset="-122"/>
                          <a:ea typeface="微软雅黑" panose="020B0503020204020204" pitchFamily="34" charset="-122"/>
                        </a:rPr>
                        <a:t>NA</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119%</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96%</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62%</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89866990"/>
                  </a:ext>
                </a:extLst>
              </a:tr>
              <a:tr h="410404">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前台导航中</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唤醒语音</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后台</a:t>
                      </a:r>
                      <a:r>
                        <a:rPr lang="en-US" altLang="zh-CN" sz="1000" b="0" i="0" u="none" strike="noStrike" dirty="0" err="1">
                          <a:solidFill>
                            <a:srgbClr val="000000"/>
                          </a:solidFill>
                          <a:effectLst/>
                          <a:latin typeface="微软雅黑" panose="020B0503020204020204" pitchFamily="34" charset="-122"/>
                          <a:ea typeface="微软雅黑" panose="020B0503020204020204" pitchFamily="34" charset="-122"/>
                        </a:rPr>
                        <a:t>qq</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音乐播放（</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1min/</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次，关注语音音乐是否流畅卡顿）</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FF0000"/>
                          </a:solidFill>
                          <a:effectLst/>
                          <a:latin typeface="Calibri" panose="020F0502020204030204" pitchFamily="34" charset="0"/>
                        </a:rPr>
                        <a:t>25%</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B050"/>
                          </a:solidFill>
                          <a:effectLst/>
                          <a:latin typeface="Calibri" panose="020F0502020204030204" pitchFamily="34" charset="0"/>
                        </a:rPr>
                        <a:t>Pass with condition</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45%</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54%</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8480473"/>
                  </a:ext>
                </a:extLst>
              </a:tr>
              <a:tr h="410404">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前台导航中</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唤醒语音</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后台</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BT</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音乐播放（</a:t>
                      </a: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1min/</a:t>
                      </a: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次，关注语音是否流畅卡顿）</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FF0000"/>
                          </a:solidFill>
                          <a:effectLst/>
                          <a:latin typeface="Calibri" panose="020F0502020204030204" pitchFamily="34" charset="0"/>
                        </a:rPr>
                        <a:t>20%</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B050"/>
                          </a:solidFill>
                          <a:effectLst/>
                          <a:latin typeface="Calibri" panose="020F0502020204030204" pitchFamily="34" charset="0"/>
                        </a:rPr>
                        <a:t>Pass with condition</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46%</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52%</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9907164"/>
                  </a:ext>
                </a:extLst>
              </a:tr>
              <a:tr h="247777">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前台爱奇艺</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唤醒语音</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后台导航中（</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1min/</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次）</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80%</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87%</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50%</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846009"/>
                  </a:ext>
                </a:extLst>
              </a:tr>
              <a:tr h="247777">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切换主题</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20</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次</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后台导航中</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+qq</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音乐播放</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86%</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94%</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effectLst/>
                          <a:latin typeface="Calibri" panose="020F0502020204030204" pitchFamily="34" charset="0"/>
                        </a:rPr>
                        <a:t>42%</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6153242"/>
                  </a:ext>
                </a:extLst>
              </a:tr>
              <a:tr h="247777">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所有应用启动一次</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后台导航中</a:t>
                      </a:r>
                    </a:p>
                  </a:txBody>
                  <a:tcPr marL="8601" marR="8601" marT="8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137%</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87%</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effectLst/>
                          <a:latin typeface="Calibri" panose="020F0502020204030204" pitchFamily="34" charset="0"/>
                        </a:rPr>
                        <a:t>51%</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00B050"/>
                          </a:solidFill>
                          <a:effectLst/>
                          <a:latin typeface="Calibri" panose="020F0502020204030204" pitchFamily="34" charset="0"/>
                        </a:rPr>
                        <a:t>Pass</a:t>
                      </a:r>
                    </a:p>
                  </a:txBody>
                  <a:tcPr marL="8601" marR="8601" marT="8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9066314"/>
                  </a:ext>
                </a:extLst>
              </a:tr>
            </a:tbl>
          </a:graphicData>
        </a:graphic>
      </p:graphicFrame>
      <p:sp>
        <p:nvSpPr>
          <p:cNvPr id="8" name="TextBox 7">
            <a:extLst>
              <a:ext uri="{FF2B5EF4-FFF2-40B4-BE49-F238E27FC236}">
                <a16:creationId xmlns:a16="http://schemas.microsoft.com/office/drawing/2014/main" id="{ABB74E60-65BB-8AB1-EC17-8D345E441B61}"/>
              </a:ext>
            </a:extLst>
          </p:cNvPr>
          <p:cNvSpPr txBox="1"/>
          <p:nvPr/>
        </p:nvSpPr>
        <p:spPr>
          <a:xfrm>
            <a:off x="394999" y="4847363"/>
            <a:ext cx="10554345" cy="523220"/>
          </a:xfrm>
          <a:prstGeom prst="rect">
            <a:avLst/>
          </a:prstGeom>
        </p:spPr>
        <p:txBody>
          <a:bodyPr vert="horz" wrap="square" lIns="91440" tIns="45720" rIns="91440" bIns="45720" rtlCol="0">
            <a:spAutoFit/>
          </a:bodyPr>
          <a:lstStyle/>
          <a:p>
            <a:pPr algn="l"/>
            <a:r>
              <a:rPr lang="en-US" sz="1400" dirty="0">
                <a:latin typeface="+mn-lt"/>
              </a:rPr>
              <a:t>CPU loading Issue Assessment:</a:t>
            </a:r>
          </a:p>
          <a:p>
            <a:pPr algn="l"/>
            <a:r>
              <a:rPr lang="en-US" sz="1400" dirty="0" err="1">
                <a:highlight>
                  <a:srgbClr val="FFFF00"/>
                </a:highlight>
              </a:rPr>
              <a:t>Xxx</a:t>
            </a:r>
            <a:r>
              <a:rPr lang="en-US" sz="1400" dirty="0">
                <a:highlight>
                  <a:srgbClr val="FFFF00"/>
                </a:highlight>
              </a:rPr>
              <a:t>(Baidu)-AW2-22237</a:t>
            </a:r>
            <a:endParaRPr lang="en-US" sz="1400" dirty="0">
              <a:highlight>
                <a:srgbClr val="FFFF00"/>
              </a:highlight>
              <a:latin typeface="+mn-lt"/>
            </a:endParaRPr>
          </a:p>
        </p:txBody>
      </p:sp>
    </p:spTree>
    <p:extLst>
      <p:ext uri="{BB962C8B-B14F-4D97-AF65-F5344CB8AC3E}">
        <p14:creationId xmlns:p14="http://schemas.microsoft.com/office/powerpoint/2010/main" val="42184312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14530</TotalTime>
  <Words>680</Words>
  <Application>Microsoft Office PowerPoint</Application>
  <PresentationFormat>Widescreen</PresentationFormat>
  <Paragraphs>207</Paragraphs>
  <Slides>3</Slides>
  <Notes>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21" baseType="lpstr">
      <vt:lpstr>Avenir Next</vt:lpstr>
      <vt:lpstr>Microsoft YaHei</vt:lpstr>
      <vt:lpstr>SimSun</vt:lpstr>
      <vt:lpstr>Arial</vt:lpstr>
      <vt:lpstr>Arial Nova</vt:lpstr>
      <vt:lpstr>Arial Nova Light</vt:lpstr>
      <vt:lpstr>Avenir Next LT Pro Demi</vt:lpstr>
      <vt:lpstr>Calibri</vt:lpstr>
      <vt:lpstr>Courier New</vt:lpstr>
      <vt:lpstr>Ford Antenna Cond Light</vt:lpstr>
      <vt:lpstr>Ford Antenna Light</vt:lpstr>
      <vt:lpstr>Ford Antenna Medium</vt:lpstr>
      <vt:lpstr>Ford Antenna Regular</vt:lpstr>
      <vt:lpstr>Verdana Pro</vt:lpstr>
      <vt:lpstr>Wingdings</vt:lpstr>
      <vt:lpstr>1_Corp Presentations 2018</vt:lpstr>
      <vt:lpstr>1_FORD</vt:lpstr>
      <vt:lpstr>think-cell Slide</vt:lpstr>
      <vt:lpstr>Performance Evaluation Result-S650-R06HF</vt:lpstr>
      <vt:lpstr>Performance Score &amp; Bootup KPIs-S650-R06HF</vt:lpstr>
      <vt:lpstr>CPU/RAM/GPU/ROM Status-S650-R06HF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Jiang, Leo (L.)</cp:lastModifiedBy>
  <cp:revision>155</cp:revision>
  <dcterms:created xsi:type="dcterms:W3CDTF">2023-04-25T08:33:46Z</dcterms:created>
  <dcterms:modified xsi:type="dcterms:W3CDTF">2023-06-12T03:00:23Z</dcterms:modified>
</cp:coreProperties>
</file>